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7" r:id="rId2"/>
    <p:sldId id="260" r:id="rId3"/>
    <p:sldId id="320" r:id="rId4"/>
    <p:sldId id="321" r:id="rId5"/>
    <p:sldId id="328" r:id="rId6"/>
    <p:sldId id="261" r:id="rId7"/>
    <p:sldId id="259" r:id="rId8"/>
    <p:sldId id="318" r:id="rId9"/>
    <p:sldId id="326" r:id="rId10"/>
    <p:sldId id="264" r:id="rId11"/>
    <p:sldId id="265" r:id="rId12"/>
    <p:sldId id="258" r:id="rId13"/>
    <p:sldId id="266" r:id="rId14"/>
    <p:sldId id="267" r:id="rId15"/>
    <p:sldId id="268" r:id="rId16"/>
    <p:sldId id="269" r:id="rId17"/>
    <p:sldId id="304" r:id="rId18"/>
    <p:sldId id="303" r:id="rId19"/>
    <p:sldId id="293" r:id="rId20"/>
    <p:sldId id="271" r:id="rId21"/>
    <p:sldId id="272" r:id="rId22"/>
    <p:sldId id="322" r:id="rId23"/>
    <p:sldId id="329" r:id="rId24"/>
    <p:sldId id="273" r:id="rId25"/>
    <p:sldId id="275" r:id="rId26"/>
    <p:sldId id="274" r:id="rId27"/>
    <p:sldId id="332" r:id="rId28"/>
    <p:sldId id="281" r:id="rId29"/>
    <p:sldId id="282" r:id="rId30"/>
    <p:sldId id="278" r:id="rId31"/>
    <p:sldId id="314" r:id="rId32"/>
    <p:sldId id="316" r:id="rId33"/>
    <p:sldId id="279" r:id="rId34"/>
    <p:sldId id="317" r:id="rId35"/>
    <p:sldId id="323" r:id="rId36"/>
    <p:sldId id="324" r:id="rId37"/>
    <p:sldId id="302" r:id="rId38"/>
    <p:sldId id="276" r:id="rId39"/>
    <p:sldId id="280" r:id="rId40"/>
    <p:sldId id="284" r:id="rId41"/>
    <p:sldId id="331" r:id="rId42"/>
    <p:sldId id="285" r:id="rId43"/>
    <p:sldId id="286" r:id="rId44"/>
    <p:sldId id="307" r:id="rId45"/>
    <p:sldId id="306" r:id="rId46"/>
    <p:sldId id="301" r:id="rId47"/>
    <p:sldId id="287" r:id="rId48"/>
    <p:sldId id="288" r:id="rId49"/>
    <p:sldId id="289" r:id="rId50"/>
    <p:sldId id="290" r:id="rId51"/>
    <p:sldId id="292" r:id="rId52"/>
    <p:sldId id="291" r:id="rId53"/>
    <p:sldId id="308" r:id="rId54"/>
    <p:sldId id="309" r:id="rId55"/>
    <p:sldId id="295" r:id="rId56"/>
    <p:sldId id="311" r:id="rId57"/>
    <p:sldId id="312" r:id="rId58"/>
    <p:sldId id="296" r:id="rId59"/>
    <p:sldId id="325" r:id="rId60"/>
    <p:sldId id="298" r:id="rId61"/>
    <p:sldId id="299" r:id="rId62"/>
    <p:sldId id="327" r:id="rId63"/>
    <p:sldId id="330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2ABCFF"/>
    <a:srgbClr val="5E5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81" d="100"/>
          <a:sy n="81" d="100"/>
        </p:scale>
        <p:origin x="-1472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98866-8D86-5945-8F89-A81C0AD7CEDC}" type="datetimeFigureOut">
              <a:rPr lang="en-US" smtClean="0"/>
              <a:t>16/09/15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E5A57-AB79-414A-9032-BD741FEBA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23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A67FB-D231-EE46-94A9-3B0F9B00F83B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FD4F3-8F99-454D-976F-3808A91DD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1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like a Green function, we need to define which is the pulse response (in time domain),</a:t>
            </a:r>
            <a:r>
              <a:rPr lang="en-US" baseline="0" dirty="0" smtClean="0"/>
              <a:t> in which we are interested!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like a Green function, we need to define which is the pulse response (in time domain),</a:t>
            </a:r>
            <a:r>
              <a:rPr lang="en-US" baseline="0" dirty="0" smtClean="0"/>
              <a:t> in which we are interested!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FD4F3-8F99-454D-976F-3808A91DD5C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0D90-F9E9-614A-9D74-16FB0AD3E1A7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A0D90-F9E9-614A-9D74-16FB0AD3E1A7}" type="datetimeFigureOut">
              <a:rPr lang="en-US" smtClean="0"/>
              <a:pPr/>
              <a:t>16/09/15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ECD3B-A444-C540-B0D6-B13551F097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6" Type="http://schemas.openxmlformats.org/officeDocument/2006/relationships/image" Target="../media/image15.png"/><Relationship Id="rId1" Type="http://schemas.microsoft.com/office/2007/relationships/media" Target="file://localhost/Users/grumolo1/Desktop/Planning%20+%20activities%20/CAS%20from%202011%20onwards/Movies/moviebdata6_BPM51503planeV-bis.mov" TargetMode="External"/><Relationship Id="rId2" Type="http://schemas.openxmlformats.org/officeDocument/2006/relationships/video" Target="file://localhost/Users/grumolo1/Desktop/Planning%20+%20activities%20/CAS%20from%202011%20onwards/Movies/moviebdata6_BPM51503planeV-bis.mo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6" Type="http://schemas.openxmlformats.org/officeDocument/2006/relationships/image" Target="../media/image16.png"/><Relationship Id="rId1" Type="http://schemas.microsoft.com/office/2007/relationships/media" Target="file://localhost/Users/grumolo1/Desktop/Planning%20+%20activities%20/CAS%20from%202011%20onwards/Movies/wmv1.avi" TargetMode="External"/><Relationship Id="rId2" Type="http://schemas.openxmlformats.org/officeDocument/2006/relationships/video" Target="file://localhost/Users/grumolo1/Desktop/Planning%20+%20activities%20/CAS%20from%202011%20onwards/Movies/wmv1.av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8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.gif"/><Relationship Id="rId6" Type="http://schemas.openxmlformats.org/officeDocument/2006/relationships/image" Target="../media/image4.jpeg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.gif"/><Relationship Id="rId6" Type="http://schemas.openxmlformats.org/officeDocument/2006/relationships/image" Target="../media/image4.jpe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microsoft.com/office/2007/relationships/media" Target="file://localhost/Users/grumolo1/Desktop/Planning%20+%20activities%20/CAS%20from%202011%20onwards/Movies/Z_cutoff_sigma1000_monitor_1cm_giovanni_Ez.mov" TargetMode="External"/><Relationship Id="rId2" Type="http://schemas.openxmlformats.org/officeDocument/2006/relationships/video" Target="file://localhost/Users/grumolo1/Desktop/Planning%20+%20activities%20/CAS%20from%202011%20onwards/Movies/Z_cutoff_sigma1000_monitor_1cm_giovanni_Ez.m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7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2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41.emf"/><Relationship Id="rId5" Type="http://schemas.openxmlformats.org/officeDocument/2006/relationships/image" Target="../media/image3.gif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emf"/><Relationship Id="rId12" Type="http://schemas.openxmlformats.org/officeDocument/2006/relationships/image" Target="../media/image40.emf"/><Relationship Id="rId13" Type="http://schemas.openxmlformats.org/officeDocument/2006/relationships/image" Target="../media/image49.emf"/><Relationship Id="rId1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39.emf"/><Relationship Id="rId8" Type="http://schemas.openxmlformats.org/officeDocument/2006/relationships/image" Target="../media/image46.emf"/><Relationship Id="rId9" Type="http://schemas.openxmlformats.org/officeDocument/2006/relationships/image" Target="../media/image26.emf"/><Relationship Id="rId10" Type="http://schemas.openxmlformats.org/officeDocument/2006/relationships/image" Target="../media/image4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7" Type="http://schemas.openxmlformats.org/officeDocument/2006/relationships/image" Target="../media/image53.emf"/><Relationship Id="rId8" Type="http://schemas.openxmlformats.org/officeDocument/2006/relationships/image" Target="../media/image54.emf"/><Relationship Id="rId9" Type="http://schemas.openxmlformats.org/officeDocument/2006/relationships/image" Target="../media/image55.emf"/><Relationship Id="rId10" Type="http://schemas.openxmlformats.org/officeDocument/2006/relationships/image" Target="../media/image56.emf"/><Relationship Id="rId11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39.emf"/><Relationship Id="rId8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0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46.emf"/><Relationship Id="rId6" Type="http://schemas.openxmlformats.org/officeDocument/2006/relationships/image" Target="../media/image26.emf"/><Relationship Id="rId7" Type="http://schemas.openxmlformats.org/officeDocument/2006/relationships/image" Target="../media/image47.emf"/><Relationship Id="rId8" Type="http://schemas.openxmlformats.org/officeDocument/2006/relationships/image" Target="../media/image48.emf"/><Relationship Id="rId9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67.emf"/><Relationship Id="rId6" Type="http://schemas.openxmlformats.org/officeDocument/2006/relationships/image" Target="../media/image68.emf"/><Relationship Id="rId7" Type="http://schemas.openxmlformats.org/officeDocument/2006/relationships/image" Target="../media/image69.emf"/><Relationship Id="rId8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6" Type="http://schemas.openxmlformats.org/officeDocument/2006/relationships/image" Target="../media/image72.emf"/><Relationship Id="rId7" Type="http://schemas.openxmlformats.org/officeDocument/2006/relationships/image" Target="../media/image74.emf"/><Relationship Id="rId8" Type="http://schemas.openxmlformats.org/officeDocument/2006/relationships/image" Target="../media/image75.emf"/><Relationship Id="rId9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76.emf"/><Relationship Id="rId6" Type="http://schemas.openxmlformats.org/officeDocument/2006/relationships/image" Target="../media/image77.png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9" Type="http://schemas.openxmlformats.org/officeDocument/2006/relationships/image" Target="../media/image80.emf"/><Relationship Id="rId10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72.emf"/><Relationship Id="rId6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6" Type="http://schemas.openxmlformats.org/officeDocument/2006/relationships/image" Target="../media/image1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rsaw.jpg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572500" cy="4559300"/>
          </a:xfrm>
          <a:prstGeom prst="rect">
            <a:avLst/>
          </a:prstGeom>
        </p:spPr>
      </p:pic>
      <p:pic>
        <p:nvPicPr>
          <p:cNvPr id="8" name="Picture 7" descr="CAS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16600"/>
            <a:ext cx="2070100" cy="104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3825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Lucida Bright"/>
                <a:cs typeface="Lucida Bright"/>
              </a:rPr>
              <a:t>Beam instabilities (I)</a:t>
            </a:r>
            <a:endParaRPr lang="en-US" dirty="0">
              <a:latin typeface="Lucida Bright"/>
              <a:cs typeface="Lucida Bright"/>
            </a:endParaRPr>
          </a:p>
        </p:txBody>
      </p:sp>
      <p:pic>
        <p:nvPicPr>
          <p:cNvPr id="4" name="Picture 3" descr="cern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5" name="Picture 4" descr="LOGO-BE-200x200_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85800" y="3070225"/>
            <a:ext cx="7772400" cy="1366887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 smtClean="0"/>
              <a:t>Giovanni Rumolo</a:t>
            </a:r>
          </a:p>
          <a:p>
            <a:r>
              <a:rPr lang="en-US" sz="3600" dirty="0" smtClean="0"/>
              <a:t>in CERN Accelerator School, Advanced Level, Warsaw</a:t>
            </a:r>
          </a:p>
          <a:p>
            <a:r>
              <a:rPr lang="en-US" sz="3600" dirty="0" smtClean="0"/>
              <a:t>Wednesday 30.09.2015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latin typeface="Arial Rounded MT Bold"/>
                <a:cs typeface="Arial Rounded MT Bold"/>
              </a:rPr>
              <a:t>Example of multi-bunch instability</a:t>
            </a:r>
            <a:endParaRPr lang="en-US" sz="3500" b="1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460709" cy="1580872"/>
          </a:xfrm>
        </p:spPr>
        <p:txBody>
          <a:bodyPr>
            <a:normAutofit fontScale="62500" lnSpcReduction="20000"/>
          </a:bodyPr>
          <a:lstStyle/>
          <a:p>
            <a:pPr>
              <a:buFont typeface="Lucida Grande"/>
              <a:buChar char="⇒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They can affect the beam on different scales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Cross-talk between bunches</a:t>
            </a:r>
          </a:p>
          <a:p>
            <a:pPr lvl="2">
              <a:buFont typeface="Lucida Grande"/>
              <a:buChar char="→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7F7F7F"/>
                </a:solidFill>
              </a:rPr>
              <a:t>The unstable motion of subsequent bunches is coupled</a:t>
            </a:r>
          </a:p>
          <a:p>
            <a:pPr lvl="2">
              <a:buFont typeface="Lucida Grande"/>
              <a:buChar char="→"/>
            </a:pPr>
            <a:r>
              <a:rPr lang="en-US" dirty="0" smtClean="0"/>
              <a:t> </a:t>
            </a:r>
            <a:r>
              <a:rPr lang="en-US" b="1" dirty="0" smtClean="0"/>
              <a:t>The instability is consequence of another mechanism that builds up along the bunch train 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Single bunch effect</a:t>
            </a: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 descr="cern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10" name="Picture 9" descr="LOGO-BE-200x200_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pic>
        <p:nvPicPr>
          <p:cNvPr id="11" name="moviebdata6_BPM51503planeV-bi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3200" y="3048000"/>
            <a:ext cx="4800000" cy="3600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474163" y="3505200"/>
            <a:ext cx="3568928" cy="985384"/>
            <a:chOff x="2474163" y="3505200"/>
            <a:chExt cx="3568928" cy="985384"/>
          </a:xfrm>
        </p:grpSpPr>
        <p:sp>
          <p:nvSpPr>
            <p:cNvPr id="12" name="Freeform 11"/>
            <p:cNvSpPr/>
            <p:nvPr/>
          </p:nvSpPr>
          <p:spPr>
            <a:xfrm>
              <a:off x="2474163" y="4118328"/>
              <a:ext cx="1653091" cy="352183"/>
            </a:xfrm>
            <a:custGeom>
              <a:avLst/>
              <a:gdLst>
                <a:gd name="connsiteX0" fmla="*/ 0 w 1653091"/>
                <a:gd name="connsiteY0" fmla="*/ 339410 h 352183"/>
                <a:gd name="connsiteX1" fmla="*/ 799177 w 1653091"/>
                <a:gd name="connsiteY1" fmla="*/ 295615 h 352183"/>
                <a:gd name="connsiteX2" fmla="*/ 1653091 w 1653091"/>
                <a:gd name="connsiteY2" fmla="*/ 0 h 35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3091" h="352183">
                  <a:moveTo>
                    <a:pt x="0" y="339410"/>
                  </a:moveTo>
                  <a:cubicBezTo>
                    <a:pt x="261831" y="345796"/>
                    <a:pt x="523662" y="352183"/>
                    <a:pt x="799177" y="295615"/>
                  </a:cubicBezTo>
                  <a:cubicBezTo>
                    <a:pt x="1074692" y="239047"/>
                    <a:pt x="1363891" y="119523"/>
                    <a:pt x="1653091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endCxn id="15" idx="0"/>
            </p:cNvCxnSpPr>
            <p:nvPr/>
          </p:nvCxnSpPr>
          <p:spPr>
            <a:xfrm rot="16200000" flipH="1">
              <a:off x="4061549" y="4184031"/>
              <a:ext cx="372258" cy="240847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>
              <a:off x="4368102" y="3505200"/>
              <a:ext cx="1434138" cy="985384"/>
            </a:xfrm>
            <a:custGeom>
              <a:avLst/>
              <a:gdLst>
                <a:gd name="connsiteX0" fmla="*/ 0 w 1434138"/>
                <a:gd name="connsiteY0" fmla="*/ 985384 h 985384"/>
                <a:gd name="connsiteX1" fmla="*/ 678752 w 1434138"/>
                <a:gd name="connsiteY1" fmla="*/ 689769 h 985384"/>
                <a:gd name="connsiteX2" fmla="*/ 1138552 w 1434138"/>
                <a:gd name="connsiteY2" fmla="*/ 153282 h 985384"/>
                <a:gd name="connsiteX3" fmla="*/ 1434138 w 1434138"/>
                <a:gd name="connsiteY3" fmla="*/ 0 h 98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4138" h="985384">
                  <a:moveTo>
                    <a:pt x="0" y="985384"/>
                  </a:moveTo>
                  <a:cubicBezTo>
                    <a:pt x="244496" y="906918"/>
                    <a:pt x="488993" y="828453"/>
                    <a:pt x="678752" y="689769"/>
                  </a:cubicBezTo>
                  <a:cubicBezTo>
                    <a:pt x="868511" y="551085"/>
                    <a:pt x="1012654" y="268243"/>
                    <a:pt x="1138552" y="153282"/>
                  </a:cubicBezTo>
                  <a:cubicBezTo>
                    <a:pt x="1264450" y="38321"/>
                    <a:pt x="1349294" y="19160"/>
                    <a:pt x="1434138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802241" y="3505200"/>
              <a:ext cx="240850" cy="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latin typeface="Arial Rounded MT Bold"/>
                <a:cs typeface="Arial Rounded MT Bold"/>
              </a:rPr>
              <a:t>Example of single bunch instability</a:t>
            </a:r>
            <a:endParaRPr lang="en-US" sz="3500" b="1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460709" cy="1580872"/>
          </a:xfrm>
        </p:spPr>
        <p:txBody>
          <a:bodyPr>
            <a:normAutofit fontScale="62500" lnSpcReduction="20000"/>
          </a:bodyPr>
          <a:lstStyle/>
          <a:p>
            <a:pPr>
              <a:buFont typeface="Lucida Grande"/>
              <a:buChar char="⇒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They can affect the beam on different scales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Cross-talk between subsequent bunches</a:t>
            </a:r>
          </a:p>
          <a:p>
            <a:pPr lvl="2">
              <a:buFont typeface="Lucida Grande"/>
              <a:buChar char="→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7F7F7F"/>
                </a:solidFill>
              </a:rPr>
              <a:t>The instability builds up along a bunch train</a:t>
            </a:r>
          </a:p>
          <a:p>
            <a:pPr lvl="2">
              <a:buFont typeface="Lucida Grande"/>
              <a:buChar char="→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instability is consequence of another mechanism that builds up along the bunch train </a:t>
            </a:r>
          </a:p>
          <a:p>
            <a:pPr lvl="1"/>
            <a:r>
              <a:rPr lang="en-US" b="1" dirty="0" smtClean="0"/>
              <a:t>Single bunch effect</a:t>
            </a: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 descr="cern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10" name="Picture 9" descr="LOGO-BE-200x200_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pic>
        <p:nvPicPr>
          <p:cNvPr id="13" name="wmv1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0" y="3048000"/>
            <a:ext cx="4800000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4"/>
          <p:cNvGrpSpPr/>
          <p:nvPr/>
        </p:nvGrpSpPr>
        <p:grpSpPr>
          <a:xfrm>
            <a:off x="2088417" y="1828799"/>
            <a:ext cx="4991100" cy="1587199"/>
            <a:chOff x="2099365" y="1566030"/>
            <a:chExt cx="4991100" cy="1587199"/>
          </a:xfrm>
          <a:solidFill>
            <a:srgbClr val="C3D69B"/>
          </a:solidFill>
        </p:grpSpPr>
        <p:sp>
          <p:nvSpPr>
            <p:cNvPr id="7" name="Rounded Rectangle 6"/>
            <p:cNvSpPr/>
            <p:nvPr/>
          </p:nvSpPr>
          <p:spPr>
            <a:xfrm>
              <a:off x="2099365" y="1566030"/>
              <a:ext cx="4991100" cy="1587199"/>
            </a:xfrm>
            <a:prstGeom prst="roundRect">
              <a:avLst/>
            </a:prstGeom>
            <a:solidFill>
              <a:schemeClr val="accent3">
                <a:alpha val="22000"/>
              </a:scheme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213665" y="2108478"/>
              <a:ext cx="685800" cy="15240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051865" y="2108478"/>
              <a:ext cx="685800" cy="15240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890065" y="2108478"/>
              <a:ext cx="685800" cy="15240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687404" y="2193513"/>
              <a:ext cx="1295400" cy="1588"/>
            </a:xfrm>
            <a:prstGeom prst="line">
              <a:avLst/>
            </a:prstGeom>
            <a:grpFill/>
            <a:ln w="25400" cap="flat" cmpd="sng" algn="ctr">
              <a:solidFill>
                <a:srgbClr val="0000FF"/>
              </a:solidFill>
              <a:prstDash val="dot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6176065" y="2118901"/>
              <a:ext cx="685800" cy="15240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95643" y="2772266"/>
              <a:ext cx="175260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Multi-bunch beam</a:t>
              </a:r>
              <a:endParaRPr lang="en-US" sz="15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205728" y="2670324"/>
              <a:ext cx="4713138" cy="1588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205728" y="1718431"/>
              <a:ext cx="4713138" cy="1588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043928" y="2815199"/>
              <a:ext cx="3699569" cy="1588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399488" y="2772266"/>
              <a:ext cx="65156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/>
                <a:t>s</a:t>
              </a:r>
              <a:endParaRPr lang="en-US" sz="15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>
                <a:latin typeface="Arial Rounded MT Bold"/>
                <a:cs typeface="Arial Rounded MT Bold"/>
              </a:rPr>
              <a:t>Instability loop</a:t>
            </a:r>
            <a:endParaRPr lang="en-US" sz="35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9" name="Group 39"/>
          <p:cNvGrpSpPr/>
          <p:nvPr/>
        </p:nvGrpSpPr>
        <p:grpSpPr>
          <a:xfrm>
            <a:off x="6843187" y="2500817"/>
            <a:ext cx="1946965" cy="2130489"/>
            <a:chOff x="6854135" y="2238048"/>
            <a:chExt cx="1946965" cy="2130489"/>
          </a:xfrm>
        </p:grpSpPr>
        <p:sp>
          <p:nvSpPr>
            <p:cNvPr id="17" name="Bent-Up Arrow 16"/>
            <p:cNvSpPr/>
            <p:nvPr/>
          </p:nvSpPr>
          <p:spPr>
            <a:xfrm flipV="1">
              <a:off x="7090464" y="2238048"/>
              <a:ext cx="890351" cy="1353130"/>
            </a:xfrm>
            <a:prstGeom prst="bentUpArrow">
              <a:avLst>
                <a:gd name="adj1" fmla="val 23702"/>
                <a:gd name="adj2" fmla="val 25000"/>
                <a:gd name="adj3" fmla="val 25000"/>
              </a:avLst>
            </a:prstGeom>
            <a:solidFill>
              <a:schemeClr val="accent3">
                <a:alpha val="75000"/>
              </a:scheme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54135" y="3591178"/>
              <a:ext cx="1946965" cy="777359"/>
            </a:xfrm>
            <a:prstGeom prst="roundRect">
              <a:avLst/>
            </a:prstGeom>
            <a:solidFill>
              <a:srgbClr val="9BBB59">
                <a:alpha val="22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18866" y="3678768"/>
              <a:ext cx="18742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Interaction with the external environment</a:t>
              </a:r>
              <a:endParaRPr lang="en-US" sz="15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17752" y="2456282"/>
            <a:ext cx="2171699" cy="3084030"/>
            <a:chOff x="1017752" y="2456282"/>
            <a:chExt cx="2171699" cy="3084030"/>
          </a:xfrm>
        </p:grpSpPr>
        <p:sp>
          <p:nvSpPr>
            <p:cNvPr id="28" name="Bent-Up Arrow 27"/>
            <p:cNvSpPr/>
            <p:nvPr/>
          </p:nvSpPr>
          <p:spPr>
            <a:xfrm flipH="1">
              <a:off x="1398750" y="4741944"/>
              <a:ext cx="1790701" cy="798368"/>
            </a:xfrm>
            <a:prstGeom prst="bentUpArrow">
              <a:avLst>
                <a:gd name="adj1" fmla="val 24710"/>
                <a:gd name="adj2" fmla="val 25000"/>
                <a:gd name="adj3" fmla="val 25000"/>
              </a:avLst>
            </a:prstGeom>
            <a:solidFill>
              <a:srgbClr val="9BBB59">
                <a:alpha val="75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017753" y="3884204"/>
              <a:ext cx="1422728" cy="857740"/>
            </a:xfrm>
            <a:prstGeom prst="roundRect">
              <a:avLst/>
            </a:prstGeom>
            <a:solidFill>
              <a:srgbClr val="9BBB59">
                <a:alpha val="22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17752" y="3884204"/>
              <a:ext cx="14227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Equations of motion of the beam particles</a:t>
              </a:r>
              <a:endParaRPr lang="en-US" sz="1500" dirty="0"/>
            </a:p>
          </p:txBody>
        </p:sp>
        <p:sp>
          <p:nvSpPr>
            <p:cNvPr id="33" name="Bent-Up Arrow 32"/>
            <p:cNvSpPr/>
            <p:nvPr/>
          </p:nvSpPr>
          <p:spPr>
            <a:xfrm rot="5400000" flipH="1">
              <a:off x="1029622" y="2825410"/>
              <a:ext cx="1427922" cy="689666"/>
            </a:xfrm>
            <a:prstGeom prst="bentUpArrow">
              <a:avLst>
                <a:gd name="adj1" fmla="val 23702"/>
                <a:gd name="adj2" fmla="val 25000"/>
                <a:gd name="adj3" fmla="val 25000"/>
              </a:avLst>
            </a:prstGeom>
            <a:solidFill>
              <a:srgbClr val="9BBB59">
                <a:alpha val="75000"/>
              </a:srgbClr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189451" y="4620358"/>
            <a:ext cx="4649045" cy="1587562"/>
            <a:chOff x="3189451" y="4620358"/>
            <a:chExt cx="4572412" cy="1587562"/>
          </a:xfrm>
        </p:grpSpPr>
        <p:grpSp>
          <p:nvGrpSpPr>
            <p:cNvPr id="11" name="Group 40"/>
            <p:cNvGrpSpPr/>
            <p:nvPr/>
          </p:nvGrpSpPr>
          <p:grpSpPr>
            <a:xfrm>
              <a:off x="3189451" y="4620358"/>
              <a:ext cx="4572412" cy="1587562"/>
              <a:chOff x="3200399" y="4357589"/>
              <a:chExt cx="4572412" cy="1587562"/>
            </a:xfrm>
          </p:grpSpPr>
          <p:sp>
            <p:nvSpPr>
              <p:cNvPr id="20" name="Bent-Up Arrow 19"/>
              <p:cNvSpPr/>
              <p:nvPr/>
            </p:nvSpPr>
            <p:spPr>
              <a:xfrm rot="5400000" flipV="1">
                <a:off x="6473636" y="4065694"/>
                <a:ext cx="985382" cy="1612968"/>
              </a:xfrm>
              <a:prstGeom prst="bentUpArrow">
                <a:avLst>
                  <a:gd name="adj1" fmla="val 22299"/>
                  <a:gd name="adj2" fmla="val 25000"/>
                  <a:gd name="adj3" fmla="val 25000"/>
                </a:avLst>
              </a:prstGeom>
              <a:solidFill>
                <a:srgbClr val="9BBB59">
                  <a:alpha val="75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00399" y="4357589"/>
                <a:ext cx="2975665" cy="1587562"/>
              </a:xfrm>
              <a:prstGeom prst="roundRect">
                <a:avLst/>
              </a:prstGeom>
              <a:solidFill>
                <a:srgbClr val="9BBB59">
                  <a:alpha val="22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7732" y="4740793"/>
              <a:ext cx="902687" cy="540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17309" y="5342972"/>
              <a:ext cx="282326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Additional electromagnetic field acting on the beam, besides RF and external magnetic fields </a:t>
              </a:r>
              <a:endParaRPr lang="en-US" sz="1500" dirty="0"/>
            </a:p>
          </p:txBody>
        </p:sp>
      </p:grp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4"/>
          <p:cNvGrpSpPr/>
          <p:nvPr/>
        </p:nvGrpSpPr>
        <p:grpSpPr>
          <a:xfrm>
            <a:off x="2088417" y="1828799"/>
            <a:ext cx="4991100" cy="1587199"/>
            <a:chOff x="2099365" y="1566030"/>
            <a:chExt cx="4991100" cy="1587199"/>
          </a:xfrm>
          <a:solidFill>
            <a:srgbClr val="C3D69B"/>
          </a:solidFill>
        </p:grpSpPr>
        <p:sp>
          <p:nvSpPr>
            <p:cNvPr id="7" name="Rounded Rectangle 6"/>
            <p:cNvSpPr/>
            <p:nvPr/>
          </p:nvSpPr>
          <p:spPr>
            <a:xfrm>
              <a:off x="2099365" y="1566030"/>
              <a:ext cx="4991100" cy="1587199"/>
            </a:xfrm>
            <a:prstGeom prst="roundRect">
              <a:avLst/>
            </a:prstGeom>
            <a:solidFill>
              <a:schemeClr val="accent3">
                <a:alpha val="22000"/>
              </a:scheme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201443" y="2472938"/>
              <a:ext cx="685800" cy="15240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051865" y="2108478"/>
              <a:ext cx="685800" cy="15240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878827" y="1816289"/>
              <a:ext cx="685800" cy="15240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176065" y="2118901"/>
              <a:ext cx="685800" cy="152400"/>
            </a:xfrm>
            <a:prstGeom prst="ellipse">
              <a:avLst/>
            </a:prstGeom>
            <a:solidFill>
              <a:srgbClr val="3366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95643" y="2772266"/>
              <a:ext cx="175260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Multi-bunch beam</a:t>
              </a:r>
              <a:endParaRPr lang="en-US" sz="15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205728" y="2670324"/>
              <a:ext cx="4713138" cy="1588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205728" y="1718431"/>
              <a:ext cx="4713138" cy="1588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043928" y="2815199"/>
              <a:ext cx="3699569" cy="1588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399488" y="2772266"/>
              <a:ext cx="65156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/>
                <a:t>s</a:t>
              </a:r>
              <a:endParaRPr lang="en-US" sz="1500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4" name="Group 39"/>
          <p:cNvGrpSpPr/>
          <p:nvPr/>
        </p:nvGrpSpPr>
        <p:grpSpPr>
          <a:xfrm>
            <a:off x="6843187" y="2500817"/>
            <a:ext cx="1946965" cy="2130489"/>
            <a:chOff x="6854135" y="2238048"/>
            <a:chExt cx="1946965" cy="2130489"/>
          </a:xfrm>
        </p:grpSpPr>
        <p:sp>
          <p:nvSpPr>
            <p:cNvPr id="17" name="Bent-Up Arrow 16"/>
            <p:cNvSpPr/>
            <p:nvPr/>
          </p:nvSpPr>
          <p:spPr>
            <a:xfrm flipV="1">
              <a:off x="7090464" y="2238048"/>
              <a:ext cx="890351" cy="1353130"/>
            </a:xfrm>
            <a:prstGeom prst="bentUpArrow">
              <a:avLst>
                <a:gd name="adj1" fmla="val 23702"/>
                <a:gd name="adj2" fmla="val 25000"/>
                <a:gd name="adj3" fmla="val 25000"/>
              </a:avLst>
            </a:prstGeom>
            <a:solidFill>
              <a:schemeClr val="accent3">
                <a:alpha val="75000"/>
              </a:scheme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54135" y="3591178"/>
              <a:ext cx="1946965" cy="777359"/>
            </a:xfrm>
            <a:prstGeom prst="roundRect">
              <a:avLst/>
            </a:prstGeom>
            <a:solidFill>
              <a:srgbClr val="9BBB59">
                <a:alpha val="22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18866" y="3678768"/>
              <a:ext cx="18742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Interaction with the external environment</a:t>
              </a:r>
              <a:endParaRPr lang="en-US" sz="1500" dirty="0"/>
            </a:p>
          </p:txBody>
        </p:sp>
      </p:grpSp>
      <p:grpSp>
        <p:nvGrpSpPr>
          <p:cNvPr id="5" name="Group 42"/>
          <p:cNvGrpSpPr/>
          <p:nvPr/>
        </p:nvGrpSpPr>
        <p:grpSpPr>
          <a:xfrm>
            <a:off x="1017752" y="2456282"/>
            <a:ext cx="2171699" cy="3084030"/>
            <a:chOff x="1017752" y="2456282"/>
            <a:chExt cx="2171699" cy="3084030"/>
          </a:xfrm>
        </p:grpSpPr>
        <p:sp>
          <p:nvSpPr>
            <p:cNvPr id="28" name="Bent-Up Arrow 27"/>
            <p:cNvSpPr/>
            <p:nvPr/>
          </p:nvSpPr>
          <p:spPr>
            <a:xfrm flipH="1">
              <a:off x="1398750" y="4741944"/>
              <a:ext cx="1790701" cy="798368"/>
            </a:xfrm>
            <a:prstGeom prst="bentUpArrow">
              <a:avLst>
                <a:gd name="adj1" fmla="val 24710"/>
                <a:gd name="adj2" fmla="val 25000"/>
                <a:gd name="adj3" fmla="val 25000"/>
              </a:avLst>
            </a:prstGeom>
            <a:solidFill>
              <a:srgbClr val="9BBB59">
                <a:alpha val="75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017753" y="3884204"/>
              <a:ext cx="1422728" cy="857740"/>
            </a:xfrm>
            <a:prstGeom prst="roundRect">
              <a:avLst/>
            </a:prstGeom>
            <a:solidFill>
              <a:srgbClr val="9BBB59">
                <a:alpha val="22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17752" y="3884204"/>
              <a:ext cx="14227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Equations of motion of the beam particles</a:t>
              </a:r>
              <a:endParaRPr lang="en-US" sz="1500" dirty="0"/>
            </a:p>
          </p:txBody>
        </p:sp>
        <p:sp>
          <p:nvSpPr>
            <p:cNvPr id="33" name="Bent-Up Arrow 32"/>
            <p:cNvSpPr/>
            <p:nvPr/>
          </p:nvSpPr>
          <p:spPr>
            <a:xfrm rot="5400000" flipH="1">
              <a:off x="1029622" y="2825410"/>
              <a:ext cx="1427922" cy="689666"/>
            </a:xfrm>
            <a:prstGeom prst="bentUpArrow">
              <a:avLst>
                <a:gd name="adj1" fmla="val 23702"/>
                <a:gd name="adj2" fmla="val 25000"/>
                <a:gd name="adj3" fmla="val 25000"/>
              </a:avLst>
            </a:prstGeom>
            <a:solidFill>
              <a:srgbClr val="9BBB59">
                <a:alpha val="75000"/>
              </a:srgbClr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3189451" y="4620358"/>
            <a:ext cx="4649045" cy="1587562"/>
            <a:chOff x="3189451" y="4620358"/>
            <a:chExt cx="4572412" cy="1587562"/>
          </a:xfrm>
        </p:grpSpPr>
        <p:grpSp>
          <p:nvGrpSpPr>
            <p:cNvPr id="11" name="Group 40"/>
            <p:cNvGrpSpPr/>
            <p:nvPr/>
          </p:nvGrpSpPr>
          <p:grpSpPr>
            <a:xfrm>
              <a:off x="3189451" y="4620358"/>
              <a:ext cx="4572412" cy="1587562"/>
              <a:chOff x="3200399" y="4357589"/>
              <a:chExt cx="4572412" cy="1587562"/>
            </a:xfrm>
          </p:grpSpPr>
          <p:sp>
            <p:nvSpPr>
              <p:cNvPr id="20" name="Bent-Up Arrow 19"/>
              <p:cNvSpPr/>
              <p:nvPr/>
            </p:nvSpPr>
            <p:spPr>
              <a:xfrm rot="5400000" flipV="1">
                <a:off x="6473636" y="4065694"/>
                <a:ext cx="985382" cy="1612968"/>
              </a:xfrm>
              <a:prstGeom prst="bentUpArrow">
                <a:avLst>
                  <a:gd name="adj1" fmla="val 22299"/>
                  <a:gd name="adj2" fmla="val 25000"/>
                  <a:gd name="adj3" fmla="val 25000"/>
                </a:avLst>
              </a:prstGeom>
              <a:solidFill>
                <a:srgbClr val="9BBB59">
                  <a:alpha val="75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00399" y="4357589"/>
                <a:ext cx="2975665" cy="1587562"/>
              </a:xfrm>
              <a:prstGeom prst="roundRect">
                <a:avLst/>
              </a:prstGeom>
              <a:solidFill>
                <a:srgbClr val="9BBB59">
                  <a:alpha val="22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7732" y="4740793"/>
              <a:ext cx="902687" cy="540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17309" y="5342972"/>
              <a:ext cx="282326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Additional electromagnetic field acting on the beam, besides RF and external magnetic fields </a:t>
              </a:r>
              <a:endParaRPr lang="en-US" sz="1500" dirty="0"/>
            </a:p>
          </p:txBody>
        </p:sp>
      </p:grp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grpSp>
        <p:nvGrpSpPr>
          <p:cNvPr id="13" name="Group 51"/>
          <p:cNvGrpSpPr/>
          <p:nvPr/>
        </p:nvGrpSpPr>
        <p:grpSpPr>
          <a:xfrm>
            <a:off x="255752" y="3766357"/>
            <a:ext cx="5716104" cy="678821"/>
            <a:chOff x="255752" y="3766357"/>
            <a:chExt cx="5716104" cy="678821"/>
          </a:xfrm>
        </p:grpSpPr>
        <p:grpSp>
          <p:nvGrpSpPr>
            <p:cNvPr id="22" name="Group 43"/>
            <p:cNvGrpSpPr/>
            <p:nvPr/>
          </p:nvGrpSpPr>
          <p:grpSpPr>
            <a:xfrm>
              <a:off x="255752" y="3942038"/>
              <a:ext cx="1080000" cy="324753"/>
              <a:chOff x="255752" y="3942038"/>
              <a:chExt cx="1080000" cy="324753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255752" y="4265203"/>
                <a:ext cx="762000" cy="1588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255752" y="3942038"/>
                <a:ext cx="10800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/>
                  <a:t>Noise</a:t>
                </a:r>
                <a:endParaRPr lang="en-US" sz="1500" dirty="0"/>
              </a:p>
            </p:txBody>
          </p:sp>
        </p:grpSp>
        <p:sp>
          <p:nvSpPr>
            <p:cNvPr id="50" name="Curved Left Arrow 49"/>
            <p:cNvSpPr/>
            <p:nvPr/>
          </p:nvSpPr>
          <p:spPr>
            <a:xfrm>
              <a:off x="5240336" y="3766357"/>
              <a:ext cx="731520" cy="641588"/>
            </a:xfrm>
            <a:prstGeom prst="curvedLeftArrow">
              <a:avLst/>
            </a:prstGeom>
            <a:solidFill>
              <a:srgbClr val="77933C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Curved Right Arrow 50"/>
            <p:cNvSpPr/>
            <p:nvPr/>
          </p:nvSpPr>
          <p:spPr>
            <a:xfrm flipV="1">
              <a:off x="3513357" y="3766357"/>
              <a:ext cx="731520" cy="678821"/>
            </a:xfrm>
            <a:prstGeom prst="curved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9" name="Oval 38"/>
          <p:cNvSpPr/>
          <p:nvPr/>
        </p:nvSpPr>
        <p:spPr>
          <a:xfrm>
            <a:off x="4706079" y="2583307"/>
            <a:ext cx="685800" cy="152400"/>
          </a:xfrm>
          <a:prstGeom prst="ellipse">
            <a:avLst/>
          </a:prstGeom>
          <a:solidFill>
            <a:srgbClr val="3366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5540626" y="2494840"/>
            <a:ext cx="516975" cy="168570"/>
          </a:xfrm>
          <a:prstGeom prst="line">
            <a:avLst/>
          </a:prstGeom>
          <a:solidFill>
            <a:srgbClr val="C3D69B"/>
          </a:solidFill>
          <a:ln w="25400" cap="flat" cmpd="sng" algn="ctr">
            <a:solidFill>
              <a:srgbClr val="0000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500" dirty="0" smtClean="0">
                <a:latin typeface="Arial Rounded MT Bold"/>
                <a:cs typeface="Arial Rounded MT Bold"/>
              </a:rPr>
              <a:t>Instability loop</a:t>
            </a:r>
            <a:endParaRPr lang="en-US" sz="35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4"/>
          <p:cNvGrpSpPr/>
          <p:nvPr/>
        </p:nvGrpSpPr>
        <p:grpSpPr>
          <a:xfrm>
            <a:off x="2088417" y="1828799"/>
            <a:ext cx="4991100" cy="1587199"/>
            <a:chOff x="2099365" y="1566030"/>
            <a:chExt cx="4991100" cy="1587199"/>
          </a:xfrm>
          <a:solidFill>
            <a:srgbClr val="C3D69B"/>
          </a:solidFill>
        </p:grpSpPr>
        <p:sp>
          <p:nvSpPr>
            <p:cNvPr id="7" name="Rounded Rectangle 6"/>
            <p:cNvSpPr/>
            <p:nvPr/>
          </p:nvSpPr>
          <p:spPr>
            <a:xfrm>
              <a:off x="2099365" y="1566030"/>
              <a:ext cx="4991100" cy="1587199"/>
            </a:xfrm>
            <a:prstGeom prst="roundRect">
              <a:avLst/>
            </a:prstGeom>
            <a:solidFill>
              <a:schemeClr val="accent3">
                <a:alpha val="22000"/>
              </a:scheme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95643" y="2772266"/>
              <a:ext cx="175260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Multi-bunch beam</a:t>
              </a:r>
              <a:endParaRPr lang="en-US" sz="1500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205728" y="2670324"/>
              <a:ext cx="4713138" cy="1588"/>
            </a:xfrm>
            <a:prstGeom prst="line">
              <a:avLst/>
            </a:prstGeom>
            <a:grpFill/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205728" y="1718431"/>
              <a:ext cx="4713138" cy="1588"/>
            </a:xfrm>
            <a:prstGeom prst="lin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043928" y="2815199"/>
              <a:ext cx="3699569" cy="1588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399488" y="2772266"/>
              <a:ext cx="65156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/>
                <a:t>s</a:t>
              </a:r>
              <a:endParaRPr lang="en-US" sz="1500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4" name="Group 39"/>
          <p:cNvGrpSpPr/>
          <p:nvPr/>
        </p:nvGrpSpPr>
        <p:grpSpPr>
          <a:xfrm>
            <a:off x="6843187" y="2500817"/>
            <a:ext cx="1946965" cy="2130489"/>
            <a:chOff x="6854135" y="2238048"/>
            <a:chExt cx="1946965" cy="2130489"/>
          </a:xfrm>
        </p:grpSpPr>
        <p:sp>
          <p:nvSpPr>
            <p:cNvPr id="17" name="Bent-Up Arrow 16"/>
            <p:cNvSpPr/>
            <p:nvPr/>
          </p:nvSpPr>
          <p:spPr>
            <a:xfrm flipV="1">
              <a:off x="7090464" y="2238048"/>
              <a:ext cx="890351" cy="1353130"/>
            </a:xfrm>
            <a:prstGeom prst="bentUpArrow">
              <a:avLst>
                <a:gd name="adj1" fmla="val 23702"/>
                <a:gd name="adj2" fmla="val 25000"/>
                <a:gd name="adj3" fmla="val 25000"/>
              </a:avLst>
            </a:prstGeom>
            <a:solidFill>
              <a:schemeClr val="accent3">
                <a:alpha val="75000"/>
              </a:scheme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54135" y="3591178"/>
              <a:ext cx="1946965" cy="777359"/>
            </a:xfrm>
            <a:prstGeom prst="roundRect">
              <a:avLst/>
            </a:prstGeom>
            <a:solidFill>
              <a:srgbClr val="9BBB59">
                <a:alpha val="22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18866" y="3678768"/>
              <a:ext cx="187429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Interaction with the external environment</a:t>
              </a:r>
              <a:endParaRPr lang="en-US" sz="1500" dirty="0"/>
            </a:p>
          </p:txBody>
        </p:sp>
      </p:grpSp>
      <p:grpSp>
        <p:nvGrpSpPr>
          <p:cNvPr id="5" name="Group 42"/>
          <p:cNvGrpSpPr/>
          <p:nvPr/>
        </p:nvGrpSpPr>
        <p:grpSpPr>
          <a:xfrm>
            <a:off x="1017752" y="2456282"/>
            <a:ext cx="2171699" cy="3084030"/>
            <a:chOff x="1017752" y="2456282"/>
            <a:chExt cx="2171699" cy="3084030"/>
          </a:xfrm>
        </p:grpSpPr>
        <p:sp>
          <p:nvSpPr>
            <p:cNvPr id="28" name="Bent-Up Arrow 27"/>
            <p:cNvSpPr/>
            <p:nvPr/>
          </p:nvSpPr>
          <p:spPr>
            <a:xfrm flipH="1">
              <a:off x="1398750" y="4741944"/>
              <a:ext cx="1790701" cy="798368"/>
            </a:xfrm>
            <a:prstGeom prst="bentUpArrow">
              <a:avLst>
                <a:gd name="adj1" fmla="val 24710"/>
                <a:gd name="adj2" fmla="val 25000"/>
                <a:gd name="adj3" fmla="val 25000"/>
              </a:avLst>
            </a:prstGeom>
            <a:solidFill>
              <a:srgbClr val="9BBB59">
                <a:alpha val="75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017753" y="3884204"/>
              <a:ext cx="1422728" cy="857740"/>
            </a:xfrm>
            <a:prstGeom prst="roundRect">
              <a:avLst/>
            </a:prstGeom>
            <a:solidFill>
              <a:srgbClr val="9BBB59">
                <a:alpha val="22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17752" y="3884204"/>
              <a:ext cx="14227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Equations of motion of the beam particles</a:t>
              </a:r>
              <a:endParaRPr lang="en-US" sz="1500" dirty="0"/>
            </a:p>
          </p:txBody>
        </p:sp>
        <p:sp>
          <p:nvSpPr>
            <p:cNvPr id="33" name="Bent-Up Arrow 32"/>
            <p:cNvSpPr/>
            <p:nvPr/>
          </p:nvSpPr>
          <p:spPr>
            <a:xfrm rot="5400000" flipH="1">
              <a:off x="1029622" y="2825410"/>
              <a:ext cx="1427922" cy="689666"/>
            </a:xfrm>
            <a:prstGeom prst="bentUpArrow">
              <a:avLst>
                <a:gd name="adj1" fmla="val 23702"/>
                <a:gd name="adj2" fmla="val 25000"/>
                <a:gd name="adj3" fmla="val 25000"/>
              </a:avLst>
            </a:prstGeom>
            <a:solidFill>
              <a:srgbClr val="9BBB59">
                <a:alpha val="75000"/>
              </a:srgbClr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3189451" y="4620358"/>
            <a:ext cx="4649045" cy="1587562"/>
            <a:chOff x="3189451" y="4620358"/>
            <a:chExt cx="4572412" cy="1587562"/>
          </a:xfrm>
        </p:grpSpPr>
        <p:grpSp>
          <p:nvGrpSpPr>
            <p:cNvPr id="11" name="Group 40"/>
            <p:cNvGrpSpPr/>
            <p:nvPr/>
          </p:nvGrpSpPr>
          <p:grpSpPr>
            <a:xfrm>
              <a:off x="3189451" y="4620358"/>
              <a:ext cx="4572412" cy="1587562"/>
              <a:chOff x="3200399" y="4357589"/>
              <a:chExt cx="4572412" cy="1587562"/>
            </a:xfrm>
          </p:grpSpPr>
          <p:sp>
            <p:nvSpPr>
              <p:cNvPr id="20" name="Bent-Up Arrow 19"/>
              <p:cNvSpPr/>
              <p:nvPr/>
            </p:nvSpPr>
            <p:spPr>
              <a:xfrm rot="5400000" flipV="1">
                <a:off x="6473636" y="4065694"/>
                <a:ext cx="985382" cy="1612968"/>
              </a:xfrm>
              <a:prstGeom prst="bentUpArrow">
                <a:avLst>
                  <a:gd name="adj1" fmla="val 22299"/>
                  <a:gd name="adj2" fmla="val 25000"/>
                  <a:gd name="adj3" fmla="val 25000"/>
                </a:avLst>
              </a:prstGeom>
              <a:solidFill>
                <a:srgbClr val="9BBB59">
                  <a:alpha val="75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00399" y="4357589"/>
                <a:ext cx="2975665" cy="1587562"/>
              </a:xfrm>
              <a:prstGeom prst="roundRect">
                <a:avLst/>
              </a:prstGeom>
              <a:solidFill>
                <a:srgbClr val="9BBB59">
                  <a:alpha val="22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" name="Picture 39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7732" y="4740793"/>
              <a:ext cx="902687" cy="5400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17309" y="5342972"/>
              <a:ext cx="282326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Additional electromagnetic field acting on the beam, besides RF and external magnetic fields </a:t>
              </a:r>
              <a:endParaRPr lang="en-US" sz="1500" dirty="0"/>
            </a:p>
          </p:txBody>
        </p:sp>
      </p:grp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grpSp>
        <p:nvGrpSpPr>
          <p:cNvPr id="13" name="Group 51"/>
          <p:cNvGrpSpPr/>
          <p:nvPr/>
        </p:nvGrpSpPr>
        <p:grpSpPr>
          <a:xfrm>
            <a:off x="255752" y="3766357"/>
            <a:ext cx="5716104" cy="678821"/>
            <a:chOff x="255752" y="3766357"/>
            <a:chExt cx="5716104" cy="678821"/>
          </a:xfrm>
        </p:grpSpPr>
        <p:grpSp>
          <p:nvGrpSpPr>
            <p:cNvPr id="14" name="Group 43"/>
            <p:cNvGrpSpPr/>
            <p:nvPr/>
          </p:nvGrpSpPr>
          <p:grpSpPr>
            <a:xfrm>
              <a:off x="255752" y="3942038"/>
              <a:ext cx="1080000" cy="324753"/>
              <a:chOff x="255752" y="3942038"/>
              <a:chExt cx="1080000" cy="324753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255752" y="4265203"/>
                <a:ext cx="762000" cy="1588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255752" y="3942038"/>
                <a:ext cx="10800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/>
                  <a:t>Noise</a:t>
                </a:r>
                <a:endParaRPr lang="en-US" sz="1500" dirty="0"/>
              </a:p>
            </p:txBody>
          </p:sp>
        </p:grpSp>
        <p:sp>
          <p:nvSpPr>
            <p:cNvPr id="50" name="Curved Left Arrow 49"/>
            <p:cNvSpPr/>
            <p:nvPr/>
          </p:nvSpPr>
          <p:spPr>
            <a:xfrm>
              <a:off x="5240336" y="3766357"/>
              <a:ext cx="731520" cy="641588"/>
            </a:xfrm>
            <a:prstGeom prst="curvedLeftArrow">
              <a:avLst/>
            </a:prstGeom>
            <a:solidFill>
              <a:srgbClr val="77933C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Curved Right Arrow 50"/>
            <p:cNvSpPr/>
            <p:nvPr/>
          </p:nvSpPr>
          <p:spPr>
            <a:xfrm flipV="1">
              <a:off x="3513357" y="3766357"/>
              <a:ext cx="731520" cy="678821"/>
            </a:xfrm>
            <a:prstGeom prst="curved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 flipH="1">
            <a:off x="3867879" y="2269701"/>
            <a:ext cx="685800" cy="466006"/>
          </a:xfrm>
          <a:custGeom>
            <a:avLst/>
            <a:gdLst>
              <a:gd name="connsiteX0" fmla="*/ 26223 w 854132"/>
              <a:gd name="connsiteY0" fmla="*/ 159205 h 616218"/>
              <a:gd name="connsiteX1" fmla="*/ 250995 w 854132"/>
              <a:gd name="connsiteY1" fmla="*/ 58063 h 616218"/>
              <a:gd name="connsiteX2" fmla="*/ 790447 w 854132"/>
              <a:gd name="connsiteY2" fmla="*/ 507584 h 616218"/>
              <a:gd name="connsiteX3" fmla="*/ 633107 w 854132"/>
              <a:gd name="connsiteY3" fmla="*/ 586250 h 616218"/>
              <a:gd name="connsiteX4" fmla="*/ 307188 w 854132"/>
              <a:gd name="connsiteY4" fmla="*/ 327775 h 616218"/>
              <a:gd name="connsiteX5" fmla="*/ 93654 w 854132"/>
              <a:gd name="connsiteY5" fmla="*/ 518822 h 616218"/>
              <a:gd name="connsiteX6" fmla="*/ 26223 w 854132"/>
              <a:gd name="connsiteY6" fmla="*/ 159205 h 6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4132" h="616218">
                <a:moveTo>
                  <a:pt x="26223" y="159205"/>
                </a:moveTo>
                <a:cubicBezTo>
                  <a:pt x="52447" y="82412"/>
                  <a:pt x="123624" y="0"/>
                  <a:pt x="250995" y="58063"/>
                </a:cubicBezTo>
                <a:cubicBezTo>
                  <a:pt x="378366" y="116126"/>
                  <a:pt x="726762" y="419553"/>
                  <a:pt x="790447" y="507584"/>
                </a:cubicBezTo>
                <a:cubicBezTo>
                  <a:pt x="854132" y="595615"/>
                  <a:pt x="713650" y="616218"/>
                  <a:pt x="633107" y="586250"/>
                </a:cubicBezTo>
                <a:cubicBezTo>
                  <a:pt x="552564" y="556282"/>
                  <a:pt x="397097" y="339013"/>
                  <a:pt x="307188" y="327775"/>
                </a:cubicBezTo>
                <a:cubicBezTo>
                  <a:pt x="217279" y="316537"/>
                  <a:pt x="140482" y="550663"/>
                  <a:pt x="93654" y="518822"/>
                </a:cubicBezTo>
                <a:cubicBezTo>
                  <a:pt x="46827" y="486981"/>
                  <a:pt x="0" y="235998"/>
                  <a:pt x="26223" y="159205"/>
                </a:cubicBezTo>
                <a:close/>
              </a:path>
            </a:pathLst>
          </a:cu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rot="20404377" flipH="1" flipV="1">
            <a:off x="2221330" y="2291942"/>
            <a:ext cx="653168" cy="449477"/>
          </a:xfrm>
          <a:custGeom>
            <a:avLst/>
            <a:gdLst>
              <a:gd name="connsiteX0" fmla="*/ 26223 w 854132"/>
              <a:gd name="connsiteY0" fmla="*/ 159205 h 616218"/>
              <a:gd name="connsiteX1" fmla="*/ 250995 w 854132"/>
              <a:gd name="connsiteY1" fmla="*/ 58063 h 616218"/>
              <a:gd name="connsiteX2" fmla="*/ 790447 w 854132"/>
              <a:gd name="connsiteY2" fmla="*/ 507584 h 616218"/>
              <a:gd name="connsiteX3" fmla="*/ 633107 w 854132"/>
              <a:gd name="connsiteY3" fmla="*/ 586250 h 616218"/>
              <a:gd name="connsiteX4" fmla="*/ 307188 w 854132"/>
              <a:gd name="connsiteY4" fmla="*/ 327775 h 616218"/>
              <a:gd name="connsiteX5" fmla="*/ 93654 w 854132"/>
              <a:gd name="connsiteY5" fmla="*/ 518822 h 616218"/>
              <a:gd name="connsiteX6" fmla="*/ 26223 w 854132"/>
              <a:gd name="connsiteY6" fmla="*/ 159205 h 6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4132" h="616218">
                <a:moveTo>
                  <a:pt x="26223" y="159205"/>
                </a:moveTo>
                <a:cubicBezTo>
                  <a:pt x="52447" y="82412"/>
                  <a:pt x="123624" y="0"/>
                  <a:pt x="250995" y="58063"/>
                </a:cubicBezTo>
                <a:cubicBezTo>
                  <a:pt x="378366" y="116126"/>
                  <a:pt x="726762" y="419553"/>
                  <a:pt x="790447" y="507584"/>
                </a:cubicBezTo>
                <a:cubicBezTo>
                  <a:pt x="854132" y="595615"/>
                  <a:pt x="713650" y="616218"/>
                  <a:pt x="633107" y="586250"/>
                </a:cubicBezTo>
                <a:cubicBezTo>
                  <a:pt x="552564" y="556282"/>
                  <a:pt x="397097" y="339013"/>
                  <a:pt x="307188" y="327775"/>
                </a:cubicBezTo>
                <a:cubicBezTo>
                  <a:pt x="217279" y="316537"/>
                  <a:pt x="140482" y="550663"/>
                  <a:pt x="93654" y="518822"/>
                </a:cubicBezTo>
                <a:cubicBezTo>
                  <a:pt x="46827" y="486981"/>
                  <a:pt x="0" y="235998"/>
                  <a:pt x="26223" y="159205"/>
                </a:cubicBezTo>
                <a:close/>
              </a:path>
            </a:pathLst>
          </a:cu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3071018" y="2146461"/>
            <a:ext cx="639065" cy="649932"/>
          </a:xfrm>
          <a:custGeom>
            <a:avLst/>
            <a:gdLst>
              <a:gd name="connsiteX0" fmla="*/ 99274 w 672442"/>
              <a:gd name="connsiteY0" fmla="*/ 494473 h 649932"/>
              <a:gd name="connsiteX1" fmla="*/ 166705 w 672442"/>
              <a:gd name="connsiteY1" fmla="*/ 224761 h 649932"/>
              <a:gd name="connsiteX2" fmla="*/ 447670 w 672442"/>
              <a:gd name="connsiteY2" fmla="*/ 471997 h 649932"/>
              <a:gd name="connsiteX3" fmla="*/ 605010 w 672442"/>
              <a:gd name="connsiteY3" fmla="*/ 629329 h 649932"/>
              <a:gd name="connsiteX4" fmla="*/ 661203 w 672442"/>
              <a:gd name="connsiteY4" fmla="*/ 348379 h 649932"/>
              <a:gd name="connsiteX5" fmla="*/ 537579 w 672442"/>
              <a:gd name="connsiteY5" fmla="*/ 449521 h 649932"/>
              <a:gd name="connsiteX6" fmla="*/ 132989 w 672442"/>
              <a:gd name="connsiteY6" fmla="*/ 11238 h 649932"/>
              <a:gd name="connsiteX7" fmla="*/ 9365 w 672442"/>
              <a:gd name="connsiteY7" fmla="*/ 516949 h 649932"/>
              <a:gd name="connsiteX8" fmla="*/ 76796 w 672442"/>
              <a:gd name="connsiteY8" fmla="*/ 561901 h 649932"/>
              <a:gd name="connsiteX9" fmla="*/ 99274 w 672442"/>
              <a:gd name="connsiteY9" fmla="*/ 494473 h 64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2442" h="649932">
                <a:moveTo>
                  <a:pt x="99274" y="494473"/>
                </a:moveTo>
                <a:cubicBezTo>
                  <a:pt x="114259" y="438283"/>
                  <a:pt x="108639" y="228507"/>
                  <a:pt x="166705" y="224761"/>
                </a:cubicBezTo>
                <a:cubicBezTo>
                  <a:pt x="224771" y="221015"/>
                  <a:pt x="374619" y="404569"/>
                  <a:pt x="447670" y="471997"/>
                </a:cubicBezTo>
                <a:cubicBezTo>
                  <a:pt x="520721" y="539425"/>
                  <a:pt x="569421" y="649932"/>
                  <a:pt x="605010" y="629329"/>
                </a:cubicBezTo>
                <a:cubicBezTo>
                  <a:pt x="640599" y="608726"/>
                  <a:pt x="672442" y="378347"/>
                  <a:pt x="661203" y="348379"/>
                </a:cubicBezTo>
                <a:cubicBezTo>
                  <a:pt x="649965" y="318411"/>
                  <a:pt x="625615" y="505711"/>
                  <a:pt x="537579" y="449521"/>
                </a:cubicBezTo>
                <a:cubicBezTo>
                  <a:pt x="449543" y="393331"/>
                  <a:pt x="221025" y="0"/>
                  <a:pt x="132989" y="11238"/>
                </a:cubicBezTo>
                <a:cubicBezTo>
                  <a:pt x="44953" y="22476"/>
                  <a:pt x="18730" y="425172"/>
                  <a:pt x="9365" y="516949"/>
                </a:cubicBezTo>
                <a:cubicBezTo>
                  <a:pt x="0" y="608726"/>
                  <a:pt x="61811" y="567520"/>
                  <a:pt x="76796" y="561901"/>
                </a:cubicBezTo>
                <a:cubicBezTo>
                  <a:pt x="91781" y="556282"/>
                  <a:pt x="84289" y="550663"/>
                  <a:pt x="99274" y="494473"/>
                </a:cubicBezTo>
                <a:close/>
              </a:path>
            </a:pathLst>
          </a:cu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4676456" y="2456282"/>
            <a:ext cx="1295400" cy="1588"/>
          </a:xfrm>
          <a:prstGeom prst="line">
            <a:avLst/>
          </a:prstGeom>
          <a:solidFill>
            <a:srgbClr val="C3D69B"/>
          </a:solidFill>
          <a:ln w="25400" cap="flat" cmpd="sng" algn="ctr">
            <a:solidFill>
              <a:srgbClr val="0000FF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Freeform 52"/>
          <p:cNvSpPr/>
          <p:nvPr/>
        </p:nvSpPr>
        <p:spPr>
          <a:xfrm flipV="1">
            <a:off x="6233667" y="2269699"/>
            <a:ext cx="639065" cy="466007"/>
          </a:xfrm>
          <a:custGeom>
            <a:avLst/>
            <a:gdLst>
              <a:gd name="connsiteX0" fmla="*/ 99274 w 672442"/>
              <a:gd name="connsiteY0" fmla="*/ 494473 h 649932"/>
              <a:gd name="connsiteX1" fmla="*/ 166705 w 672442"/>
              <a:gd name="connsiteY1" fmla="*/ 224761 h 649932"/>
              <a:gd name="connsiteX2" fmla="*/ 447670 w 672442"/>
              <a:gd name="connsiteY2" fmla="*/ 471997 h 649932"/>
              <a:gd name="connsiteX3" fmla="*/ 605010 w 672442"/>
              <a:gd name="connsiteY3" fmla="*/ 629329 h 649932"/>
              <a:gd name="connsiteX4" fmla="*/ 661203 w 672442"/>
              <a:gd name="connsiteY4" fmla="*/ 348379 h 649932"/>
              <a:gd name="connsiteX5" fmla="*/ 537579 w 672442"/>
              <a:gd name="connsiteY5" fmla="*/ 449521 h 649932"/>
              <a:gd name="connsiteX6" fmla="*/ 132989 w 672442"/>
              <a:gd name="connsiteY6" fmla="*/ 11238 h 649932"/>
              <a:gd name="connsiteX7" fmla="*/ 9365 w 672442"/>
              <a:gd name="connsiteY7" fmla="*/ 516949 h 649932"/>
              <a:gd name="connsiteX8" fmla="*/ 76796 w 672442"/>
              <a:gd name="connsiteY8" fmla="*/ 561901 h 649932"/>
              <a:gd name="connsiteX9" fmla="*/ 99274 w 672442"/>
              <a:gd name="connsiteY9" fmla="*/ 494473 h 649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2442" h="649932">
                <a:moveTo>
                  <a:pt x="99274" y="494473"/>
                </a:moveTo>
                <a:cubicBezTo>
                  <a:pt x="114259" y="438283"/>
                  <a:pt x="108639" y="228507"/>
                  <a:pt x="166705" y="224761"/>
                </a:cubicBezTo>
                <a:cubicBezTo>
                  <a:pt x="224771" y="221015"/>
                  <a:pt x="374619" y="404569"/>
                  <a:pt x="447670" y="471997"/>
                </a:cubicBezTo>
                <a:cubicBezTo>
                  <a:pt x="520721" y="539425"/>
                  <a:pt x="569421" y="649932"/>
                  <a:pt x="605010" y="629329"/>
                </a:cubicBezTo>
                <a:cubicBezTo>
                  <a:pt x="640599" y="608726"/>
                  <a:pt x="672442" y="378347"/>
                  <a:pt x="661203" y="348379"/>
                </a:cubicBezTo>
                <a:cubicBezTo>
                  <a:pt x="649965" y="318411"/>
                  <a:pt x="625615" y="505711"/>
                  <a:pt x="537579" y="449521"/>
                </a:cubicBezTo>
                <a:cubicBezTo>
                  <a:pt x="449543" y="393331"/>
                  <a:pt x="221025" y="0"/>
                  <a:pt x="132989" y="11238"/>
                </a:cubicBezTo>
                <a:cubicBezTo>
                  <a:pt x="44953" y="22476"/>
                  <a:pt x="18730" y="425172"/>
                  <a:pt x="9365" y="516949"/>
                </a:cubicBezTo>
                <a:cubicBezTo>
                  <a:pt x="0" y="608726"/>
                  <a:pt x="61811" y="567520"/>
                  <a:pt x="76796" y="561901"/>
                </a:cubicBezTo>
                <a:cubicBezTo>
                  <a:pt x="91781" y="556282"/>
                  <a:pt x="84289" y="550663"/>
                  <a:pt x="99274" y="494473"/>
                </a:cubicBezTo>
                <a:close/>
              </a:path>
            </a:pathLst>
          </a:cu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500" dirty="0" smtClean="0">
                <a:latin typeface="Arial Rounded MT Bold"/>
                <a:cs typeface="Arial Rounded MT Bold"/>
              </a:rPr>
              <a:t>Instability loop</a:t>
            </a:r>
            <a:endParaRPr lang="en-US" sz="35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Some examples of </a:t>
            </a:r>
            <a:br>
              <a:rPr lang="en-US" sz="3000" dirty="0" smtClean="0">
                <a:latin typeface="Arial Rounded MT Bold"/>
                <a:cs typeface="Arial Rounded MT Bold"/>
              </a:rPr>
            </a:br>
            <a:r>
              <a:rPr lang="en-US" sz="3000" dirty="0" smtClean="0">
                <a:latin typeface="Arial Rounded MT Bold"/>
                <a:cs typeface="Arial Rounded MT Bold"/>
              </a:rPr>
              <a:t>beam-environment interaction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773801" y="1690684"/>
            <a:ext cx="1946965" cy="872420"/>
            <a:chOff x="6843187" y="3853947"/>
            <a:chExt cx="1946965" cy="872420"/>
          </a:xfrm>
        </p:grpSpPr>
        <p:sp>
          <p:nvSpPr>
            <p:cNvPr id="18" name="Rounded Rectangle 17"/>
            <p:cNvSpPr/>
            <p:nvPr/>
          </p:nvSpPr>
          <p:spPr>
            <a:xfrm>
              <a:off x="6843187" y="3853947"/>
              <a:ext cx="1946965" cy="872420"/>
            </a:xfrm>
            <a:prstGeom prst="roundRect">
              <a:avLst/>
            </a:prstGeom>
            <a:solidFill>
              <a:srgbClr val="9BBB59">
                <a:alpha val="22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07918" y="3853947"/>
              <a:ext cx="187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/>
                <a:t>Interaction of the beam with the external environment</a:t>
              </a:r>
              <a:endParaRPr lang="en-US" sz="1500" dirty="0"/>
            </a:p>
          </p:txBody>
        </p:sp>
      </p:grp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2728703" y="1690684"/>
            <a:ext cx="5659628" cy="1824785"/>
            <a:chOff x="2404165" y="1780415"/>
            <a:chExt cx="5659628" cy="1824785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2404165" y="2128482"/>
              <a:ext cx="2015435" cy="158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ontent Placeholder 2"/>
            <p:cNvSpPr txBox="1">
              <a:spLocks/>
            </p:cNvSpPr>
            <p:nvPr/>
          </p:nvSpPr>
          <p:spPr>
            <a:xfrm>
              <a:off x="4482393" y="1780415"/>
              <a:ext cx="3581400" cy="182478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vert="horz" lIns="91440" tIns="45720" rIns="91440" bIns="45720" rtlCol="0">
              <a:normAutofit fontScale="85000" lnSpcReduction="10000"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706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Beam self-fields</a:t>
              </a:r>
            </a:p>
            <a:p>
              <a:pPr marL="36000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–"/>
                <a:tabLst/>
                <a:defRPr/>
              </a:pPr>
              <a:r>
                <a:rPr kumimoji="0" lang="en-US" sz="2162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 of Maxwell’s equations with</a:t>
              </a:r>
            </a:p>
            <a:p>
              <a:pPr marL="817200" lvl="2" indent="-285750">
                <a:spcBef>
                  <a:spcPct val="20000"/>
                </a:spcBef>
                <a:buFont typeface="Courier New"/>
                <a:buChar char="o"/>
              </a:pPr>
              <a:r>
                <a:rPr lang="en-US" sz="1935" dirty="0" smtClean="0"/>
                <a:t>The beam as the source term</a:t>
              </a:r>
            </a:p>
            <a:p>
              <a:pPr marL="817200" lvl="2" indent="-285750">
                <a:spcBef>
                  <a:spcPct val="20000"/>
                </a:spcBef>
                <a:buFont typeface="Courier New"/>
                <a:buChar char="o"/>
              </a:pPr>
              <a:r>
                <a:rPr kumimoji="0" lang="en-US" sz="1935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Boundary conditions given by the accelerator component </a:t>
              </a:r>
              <a:r>
                <a:rPr lang="en-US" sz="1935" dirty="0" smtClean="0"/>
                <a:t>in which the beam propagates</a:t>
              </a:r>
              <a:endParaRPr kumimoji="0" lang="en-US" sz="193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143000" marR="0" lvl="2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924738" y="2563104"/>
            <a:ext cx="6463593" cy="3386176"/>
            <a:chOff x="1600200" y="2652835"/>
            <a:chExt cx="6463593" cy="3386176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1600200" y="2652835"/>
              <a:ext cx="2819400" cy="1766765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ontent Placeholder 2"/>
            <p:cNvSpPr txBox="1">
              <a:spLocks/>
            </p:cNvSpPr>
            <p:nvPr/>
          </p:nvSpPr>
          <p:spPr>
            <a:xfrm>
              <a:off x="4482393" y="4114800"/>
              <a:ext cx="3581400" cy="192421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706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Fields from a</a:t>
              </a:r>
              <a:r>
                <a:rPr lang="en-US" sz="2706" dirty="0" err="1" smtClean="0"/>
                <a:t>nother</a:t>
              </a:r>
              <a:r>
                <a:rPr kumimoji="0" lang="en-US" sz="2706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beam</a:t>
              </a:r>
            </a:p>
            <a:p>
              <a:pPr marL="36000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–"/>
                <a:tabLst/>
                <a:defRPr/>
              </a:pPr>
              <a:r>
                <a:rPr kumimoji="0" lang="en-US" sz="2162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Set of Maxwell’s equations with</a:t>
              </a:r>
            </a:p>
            <a:p>
              <a:pPr marL="817200" lvl="2" indent="-285750">
                <a:spcBef>
                  <a:spcPct val="20000"/>
                </a:spcBef>
                <a:buFont typeface="Courier New"/>
                <a:buChar char="o"/>
              </a:pPr>
              <a:r>
                <a:rPr lang="en-US" sz="1935" dirty="0" smtClean="0"/>
                <a:t>The other beam as the source term</a:t>
              </a:r>
            </a:p>
            <a:p>
              <a:pPr marL="817200" lvl="2" indent="-285750">
                <a:spcBef>
                  <a:spcPct val="20000"/>
                </a:spcBef>
                <a:buFont typeface="Courier New"/>
                <a:buChar char="o"/>
              </a:pPr>
              <a:r>
                <a:rPr kumimoji="0" lang="en-US" sz="1935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Boundary conditions given by the chamber in which the encounter between the beams takes place</a:t>
              </a:r>
            </a:p>
            <a:p>
              <a:pPr marL="1143000" marR="0" lvl="2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19354" y="2563102"/>
            <a:ext cx="3767583" cy="4158373"/>
            <a:chOff x="194816" y="2652833"/>
            <a:chExt cx="3767583" cy="4158373"/>
          </a:xfrm>
        </p:grpSpPr>
        <p:cxnSp>
          <p:nvCxnSpPr>
            <p:cNvPr id="60" name="Straight Arrow Connector 59"/>
            <p:cNvCxnSpPr/>
            <p:nvPr/>
          </p:nvCxnSpPr>
          <p:spPr>
            <a:xfrm rot="5400000">
              <a:off x="-191847" y="3631427"/>
              <a:ext cx="1961649" cy="446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ontent Placeholder 2"/>
            <p:cNvSpPr txBox="1">
              <a:spLocks/>
            </p:cNvSpPr>
            <p:nvPr/>
          </p:nvSpPr>
          <p:spPr>
            <a:xfrm>
              <a:off x="194816" y="4661731"/>
              <a:ext cx="3767583" cy="21494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vert="horz" lIns="91440" tIns="45720" rIns="91440" bIns="45720" rtlCol="0">
              <a:normAutofit fontScale="77500" lnSpcReduction="20000"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706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The</a:t>
              </a:r>
              <a:r>
                <a:rPr kumimoji="0" lang="en-US" sz="2706" b="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2706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electron/ion cloud</a:t>
              </a:r>
            </a:p>
            <a:p>
              <a:pPr marL="36000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–"/>
                <a:tabLst/>
                <a:defRPr/>
              </a:pPr>
              <a:r>
                <a:rPr kumimoji="0" lang="en-US" sz="2162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Electron/ion production and accumulation</a:t>
              </a:r>
            </a:p>
            <a:p>
              <a:pPr marL="36000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–"/>
                <a:tabLst/>
                <a:defRPr/>
              </a:pPr>
              <a:r>
                <a:rPr kumimoji="0" lang="en-US" sz="2162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Poisson’s equation with</a:t>
              </a:r>
            </a:p>
            <a:p>
              <a:pPr marL="817200" lvl="2" indent="-285750">
                <a:spcBef>
                  <a:spcPct val="20000"/>
                </a:spcBef>
                <a:buFont typeface="Courier New"/>
                <a:buChar char="o"/>
              </a:pPr>
              <a:r>
                <a:rPr lang="en-US" sz="1935" dirty="0" smtClean="0"/>
                <a:t>The electron cloud as the source term</a:t>
              </a:r>
            </a:p>
            <a:p>
              <a:pPr marL="817200" lvl="2" indent="-285750">
                <a:spcBef>
                  <a:spcPct val="20000"/>
                </a:spcBef>
                <a:buFont typeface="Courier New"/>
                <a:buChar char="o"/>
              </a:pPr>
              <a:r>
                <a:rPr kumimoji="0" lang="en-US" sz="1935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Boundary conditions given by the chamber in which the electron cloud builds up</a:t>
              </a:r>
            </a:p>
            <a:p>
              <a:pPr marL="1143000" marR="0" lvl="2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993611" y="2969248"/>
            <a:ext cx="5055910" cy="2643383"/>
            <a:chOff x="2669073" y="3058979"/>
            <a:chExt cx="5055910" cy="2643383"/>
          </a:xfrm>
        </p:grpSpPr>
        <p:grpSp>
          <p:nvGrpSpPr>
            <p:cNvPr id="69" name="Group 68"/>
            <p:cNvGrpSpPr/>
            <p:nvPr/>
          </p:nvGrpSpPr>
          <p:grpSpPr>
            <a:xfrm>
              <a:off x="4699446" y="4114800"/>
              <a:ext cx="3025537" cy="1587562"/>
              <a:chOff x="3164497" y="5001358"/>
              <a:chExt cx="3025537" cy="1587562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3164497" y="5001358"/>
                <a:ext cx="3025537" cy="1587562"/>
              </a:xfrm>
              <a:prstGeom prst="roundRect">
                <a:avLst/>
              </a:prstGeom>
              <a:solidFill>
                <a:srgbClr val="9BBB59">
                  <a:alpha val="22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5" name="Picture 64" descr="latex-image-1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4966" y="5115539"/>
                <a:ext cx="917816" cy="540000"/>
              </a:xfrm>
              <a:prstGeom prst="rect">
                <a:avLst/>
              </a:prstGeom>
            </p:spPr>
          </p:pic>
          <p:sp>
            <p:nvSpPr>
              <p:cNvPr id="66" name="TextBox 65"/>
              <p:cNvSpPr txBox="1"/>
              <p:nvPr/>
            </p:nvSpPr>
            <p:spPr>
              <a:xfrm>
                <a:off x="3319452" y="5717718"/>
                <a:ext cx="287058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/>
                  <a:t>Additional electromagnetic field acting on the beam, besides RF and external magnetic fields </a:t>
                </a:r>
                <a:endParaRPr lang="en-US" sz="1500" dirty="0"/>
              </a:p>
            </p:txBody>
          </p:sp>
        </p:grpSp>
        <p:sp>
          <p:nvSpPr>
            <p:cNvPr id="73" name="Right Arrow 72"/>
            <p:cNvSpPr/>
            <p:nvPr/>
          </p:nvSpPr>
          <p:spPr>
            <a:xfrm rot="1940858">
              <a:off x="2669073" y="3058979"/>
              <a:ext cx="1923181" cy="685800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Electro-magnetic</a:t>
            </a:r>
            <a:br>
              <a:rPr lang="en-US" sz="3000" dirty="0" smtClean="0">
                <a:latin typeface="Arial Rounded MT Bold"/>
                <a:cs typeface="Arial Rounded MT Bold"/>
              </a:rPr>
            </a:br>
            <a:r>
              <a:rPr lang="en-US" sz="3000" dirty="0" smtClean="0">
                <a:latin typeface="Arial Rounded MT Bold"/>
                <a:cs typeface="Arial Rounded MT Bold"/>
              </a:rPr>
              <a:t>beam-environment interaction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39782" y="2033070"/>
            <a:ext cx="7614530" cy="1824785"/>
            <a:chOff x="773801" y="1690684"/>
            <a:chExt cx="7614530" cy="1824785"/>
          </a:xfrm>
        </p:grpSpPr>
        <p:grpSp>
          <p:nvGrpSpPr>
            <p:cNvPr id="3" name="Group 38"/>
            <p:cNvGrpSpPr/>
            <p:nvPr/>
          </p:nvGrpSpPr>
          <p:grpSpPr>
            <a:xfrm>
              <a:off x="773801" y="1690684"/>
              <a:ext cx="1946965" cy="872420"/>
              <a:chOff x="6843187" y="3853947"/>
              <a:chExt cx="1946965" cy="8724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843187" y="3853947"/>
                <a:ext cx="1946965" cy="872420"/>
              </a:xfrm>
              <a:prstGeom prst="roundRect">
                <a:avLst/>
              </a:prstGeom>
              <a:solidFill>
                <a:srgbClr val="9BBB59">
                  <a:alpha val="22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907918" y="3853947"/>
                <a:ext cx="1874297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/>
                  <a:t>Interaction of the beam with the external environment</a:t>
                </a:r>
                <a:endParaRPr lang="en-US" sz="1500" dirty="0"/>
              </a:p>
            </p:txBody>
          </p:sp>
        </p:grpSp>
        <p:grpSp>
          <p:nvGrpSpPr>
            <p:cNvPr id="4" name="Group 69"/>
            <p:cNvGrpSpPr/>
            <p:nvPr/>
          </p:nvGrpSpPr>
          <p:grpSpPr>
            <a:xfrm>
              <a:off x="2728703" y="1690684"/>
              <a:ext cx="5659628" cy="1824785"/>
              <a:chOff x="2404165" y="1780415"/>
              <a:chExt cx="5659628" cy="1824785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>
                <a:off x="2404165" y="2128482"/>
                <a:ext cx="2015435" cy="1588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Content Placeholder 2"/>
              <p:cNvSpPr txBox="1">
                <a:spLocks/>
              </p:cNvSpPr>
              <p:nvPr/>
            </p:nvSpPr>
            <p:spPr>
              <a:xfrm>
                <a:off x="4482393" y="1780415"/>
                <a:ext cx="3581400" cy="18247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vert="horz" lIns="91440" tIns="45720" rIns="91440" bIns="45720" rtlCol="0">
                <a:normAutofit fontScale="85000" lnSpcReduction="10000"/>
              </a:bodyPr>
              <a:lstStyle/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70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Beam self-fields</a:t>
                </a:r>
              </a:p>
              <a:p>
                <a:pPr marL="360000" marR="0" lvl="1" indent="-28575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–"/>
                  <a:tabLst/>
                  <a:defRPr/>
                </a:pPr>
                <a:r>
                  <a:rPr kumimoji="0" lang="en-US" sz="2162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Set of Maxwell’s equations with</a:t>
                </a:r>
              </a:p>
              <a:p>
                <a:pPr marL="817200" lvl="2" indent="-285750">
                  <a:spcBef>
                    <a:spcPct val="20000"/>
                  </a:spcBef>
                  <a:buFont typeface="Courier New"/>
                  <a:buChar char="o"/>
                </a:pPr>
                <a:r>
                  <a:rPr lang="en-US" sz="1935" dirty="0" smtClean="0"/>
                  <a:t>The beam as the source term</a:t>
                </a:r>
              </a:p>
              <a:p>
                <a:pPr marL="817200" lvl="2" indent="-285750">
                  <a:spcBef>
                    <a:spcPct val="20000"/>
                  </a:spcBef>
                  <a:buFont typeface="Courier New"/>
                  <a:buChar char="o"/>
                </a:pPr>
                <a:r>
                  <a:rPr kumimoji="0" lang="en-US" sz="1935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Boundary conditions given by the accelerator component </a:t>
                </a:r>
                <a:r>
                  <a:rPr lang="en-US" sz="1935" dirty="0" smtClean="0"/>
                  <a:t>in which the beam propagates</a:t>
                </a:r>
                <a:endParaRPr kumimoji="0" lang="en-US" sz="1935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1143000" marR="0" lvl="2" indent="-2286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1297117" y="4324782"/>
            <a:ext cx="6011188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Need of a mathematical framework to describe the effects of the self-induced fields on the beam  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1185181" y="4971113"/>
            <a:ext cx="6739619" cy="1609130"/>
            <a:chOff x="1219200" y="5334000"/>
            <a:chExt cx="6739619" cy="1609130"/>
          </a:xfrm>
        </p:grpSpPr>
        <p:cxnSp>
          <p:nvCxnSpPr>
            <p:cNvPr id="28" name="Straight Arrow Connector 27"/>
            <p:cNvCxnSpPr/>
            <p:nvPr/>
          </p:nvCxnSpPr>
          <p:spPr>
            <a:xfrm rot="5400000">
              <a:off x="1752600" y="5410200"/>
              <a:ext cx="685800" cy="5334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6200000" flipH="1">
              <a:off x="5867400" y="5486400"/>
              <a:ext cx="685800" cy="3810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219200" y="6019800"/>
              <a:ext cx="1752600" cy="64633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Time domain</a:t>
              </a:r>
              <a:r>
                <a:rPr lang="en-US" dirty="0" smtClean="0"/>
                <a:t>: Wake fields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91199" y="6019800"/>
              <a:ext cx="2167620" cy="92333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Frequency domain</a:t>
              </a:r>
              <a:r>
                <a:rPr lang="en-US" dirty="0" smtClean="0"/>
                <a:t>: Beam coupling impedances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Wake fields (general)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42" name="Freeform 11"/>
          <p:cNvSpPr>
            <a:spLocks/>
          </p:cNvSpPr>
          <p:nvPr/>
        </p:nvSpPr>
        <p:spPr bwMode="auto">
          <a:xfrm>
            <a:off x="2538020" y="3073693"/>
            <a:ext cx="1367185" cy="976313"/>
          </a:xfrm>
          <a:custGeom>
            <a:avLst/>
            <a:gdLst>
              <a:gd name="T0" fmla="*/ 0 w 1200"/>
              <a:gd name="T1" fmla="*/ 0 h 1008"/>
              <a:gd name="T2" fmla="*/ 96 w 1200"/>
              <a:gd name="T3" fmla="*/ 672 h 1008"/>
              <a:gd name="T4" fmla="*/ 432 w 1200"/>
              <a:gd name="T5" fmla="*/ 1008 h 1008"/>
              <a:gd name="T6" fmla="*/ 720 w 1200"/>
              <a:gd name="T7" fmla="*/ 672 h 1008"/>
              <a:gd name="T8" fmla="*/ 960 w 1200"/>
              <a:gd name="T9" fmla="*/ 720 h 1008"/>
              <a:gd name="T10" fmla="*/ 1152 w 1200"/>
              <a:gd name="T11" fmla="*/ 432 h 1008"/>
              <a:gd name="T12" fmla="*/ 1200 w 1200"/>
              <a:gd name="T13" fmla="*/ 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0"/>
              <a:gd name="T22" fmla="*/ 0 h 1008"/>
              <a:gd name="T23" fmla="*/ 1200 w 1200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0" h="1008">
                <a:moveTo>
                  <a:pt x="0" y="0"/>
                </a:moveTo>
                <a:cubicBezTo>
                  <a:pt x="12" y="252"/>
                  <a:pt x="24" y="504"/>
                  <a:pt x="96" y="672"/>
                </a:cubicBezTo>
                <a:cubicBezTo>
                  <a:pt x="168" y="840"/>
                  <a:pt x="328" y="1008"/>
                  <a:pt x="432" y="1008"/>
                </a:cubicBezTo>
                <a:cubicBezTo>
                  <a:pt x="536" y="1008"/>
                  <a:pt x="632" y="720"/>
                  <a:pt x="720" y="672"/>
                </a:cubicBezTo>
                <a:cubicBezTo>
                  <a:pt x="808" y="624"/>
                  <a:pt x="888" y="760"/>
                  <a:pt x="960" y="720"/>
                </a:cubicBezTo>
                <a:cubicBezTo>
                  <a:pt x="1032" y="680"/>
                  <a:pt x="1112" y="552"/>
                  <a:pt x="1152" y="432"/>
                </a:cubicBezTo>
                <a:cubicBezTo>
                  <a:pt x="1192" y="312"/>
                  <a:pt x="1192" y="72"/>
                  <a:pt x="1200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6"/>
          <p:cNvSpPr>
            <a:spLocks/>
          </p:cNvSpPr>
          <p:nvPr/>
        </p:nvSpPr>
        <p:spPr bwMode="auto">
          <a:xfrm flipV="1">
            <a:off x="2556743" y="1381418"/>
            <a:ext cx="1367185" cy="976313"/>
          </a:xfrm>
          <a:custGeom>
            <a:avLst/>
            <a:gdLst>
              <a:gd name="T0" fmla="*/ 0 w 1200"/>
              <a:gd name="T1" fmla="*/ 0 h 1008"/>
              <a:gd name="T2" fmla="*/ 96 w 1200"/>
              <a:gd name="T3" fmla="*/ 672 h 1008"/>
              <a:gd name="T4" fmla="*/ 432 w 1200"/>
              <a:gd name="T5" fmla="*/ 1008 h 1008"/>
              <a:gd name="T6" fmla="*/ 720 w 1200"/>
              <a:gd name="T7" fmla="*/ 672 h 1008"/>
              <a:gd name="T8" fmla="*/ 960 w 1200"/>
              <a:gd name="T9" fmla="*/ 720 h 1008"/>
              <a:gd name="T10" fmla="*/ 1152 w 1200"/>
              <a:gd name="T11" fmla="*/ 432 h 1008"/>
              <a:gd name="T12" fmla="*/ 1200 w 1200"/>
              <a:gd name="T13" fmla="*/ 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0"/>
              <a:gd name="T22" fmla="*/ 0 h 1008"/>
              <a:gd name="T23" fmla="*/ 1200 w 1200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0" h="1008">
                <a:moveTo>
                  <a:pt x="0" y="0"/>
                </a:moveTo>
                <a:cubicBezTo>
                  <a:pt x="12" y="252"/>
                  <a:pt x="24" y="504"/>
                  <a:pt x="96" y="672"/>
                </a:cubicBezTo>
                <a:cubicBezTo>
                  <a:pt x="168" y="840"/>
                  <a:pt x="328" y="1008"/>
                  <a:pt x="432" y="1008"/>
                </a:cubicBezTo>
                <a:cubicBezTo>
                  <a:pt x="536" y="1008"/>
                  <a:pt x="632" y="720"/>
                  <a:pt x="720" y="672"/>
                </a:cubicBezTo>
                <a:cubicBezTo>
                  <a:pt x="808" y="624"/>
                  <a:pt x="888" y="760"/>
                  <a:pt x="960" y="720"/>
                </a:cubicBezTo>
                <a:cubicBezTo>
                  <a:pt x="1032" y="680"/>
                  <a:pt x="1112" y="552"/>
                  <a:pt x="1152" y="432"/>
                </a:cubicBezTo>
                <a:cubicBezTo>
                  <a:pt x="1192" y="312"/>
                  <a:pt x="1192" y="72"/>
                  <a:pt x="1200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8" name="Straight Connector 47"/>
          <p:cNvCxnSpPr>
            <a:stCxn id="39" idx="0"/>
          </p:cNvCxnSpPr>
          <p:nvPr/>
        </p:nvCxnSpPr>
        <p:spPr>
          <a:xfrm flipH="1" flipV="1">
            <a:off x="171123" y="2356375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152400" y="3072337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967290" y="2368577"/>
            <a:ext cx="1595466" cy="715963"/>
            <a:chOff x="531584" y="2357731"/>
            <a:chExt cx="1595466" cy="715963"/>
          </a:xfrm>
        </p:grpSpPr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1606218" y="2618081"/>
              <a:ext cx="520832" cy="195263"/>
            </a:xfrm>
            <a:prstGeom prst="ellipse">
              <a:avLst/>
            </a:prstGeom>
            <a:solidFill>
              <a:srgbClr val="0000FF">
                <a:alpha val="39999"/>
              </a:srgbClr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1691667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1821875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>
              <a:off x="1962934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>
              <a:off x="2082292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18"/>
            <p:cNvSpPr>
              <a:spLocks noChangeArrowheads="1"/>
            </p:cNvSpPr>
            <p:nvPr/>
          </p:nvSpPr>
          <p:spPr bwMode="auto">
            <a:xfrm>
              <a:off x="531584" y="2618081"/>
              <a:ext cx="260416" cy="195263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792000" y="2727916"/>
              <a:ext cx="814218" cy="158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1013279" y="262867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endParaRPr lang="en-US" dirty="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555534" y="1448897"/>
            <a:ext cx="1312862" cy="2549525"/>
            <a:chOff x="2555534" y="1448897"/>
            <a:chExt cx="1312862" cy="2549525"/>
          </a:xfrm>
        </p:grpSpPr>
        <p:sp>
          <p:nvSpPr>
            <p:cNvPr id="65" name="Freeform 90"/>
            <p:cNvSpPr>
              <a:spLocks/>
            </p:cNvSpPr>
            <p:nvPr/>
          </p:nvSpPr>
          <p:spPr bwMode="auto">
            <a:xfrm>
              <a:off x="2631734" y="1644159"/>
              <a:ext cx="639763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91"/>
            <p:cNvSpPr>
              <a:spLocks/>
            </p:cNvSpPr>
            <p:nvPr/>
          </p:nvSpPr>
          <p:spPr bwMode="auto">
            <a:xfrm>
              <a:off x="2685709" y="15139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92"/>
            <p:cNvSpPr>
              <a:spLocks/>
            </p:cNvSpPr>
            <p:nvPr/>
          </p:nvSpPr>
          <p:spPr bwMode="auto">
            <a:xfrm>
              <a:off x="2815884" y="1448897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93"/>
            <p:cNvSpPr>
              <a:spLocks/>
            </p:cNvSpPr>
            <p:nvPr/>
          </p:nvSpPr>
          <p:spPr bwMode="auto">
            <a:xfrm rot="10800000" flipV="1">
              <a:off x="2555534" y="3141172"/>
              <a:ext cx="1299943" cy="215534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94"/>
            <p:cNvSpPr>
              <a:spLocks/>
            </p:cNvSpPr>
            <p:nvPr/>
          </p:nvSpPr>
          <p:spPr bwMode="auto">
            <a:xfrm flipV="1">
              <a:off x="2620622" y="3596784"/>
              <a:ext cx="650875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96"/>
            <p:cNvSpPr>
              <a:spLocks/>
            </p:cNvSpPr>
            <p:nvPr/>
          </p:nvSpPr>
          <p:spPr bwMode="auto">
            <a:xfrm flipV="1">
              <a:off x="2815884" y="3922222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2"/>
            <p:cNvSpPr>
              <a:spLocks/>
            </p:cNvSpPr>
            <p:nvPr/>
          </p:nvSpPr>
          <p:spPr bwMode="auto">
            <a:xfrm rot="10800000">
              <a:off x="2562757" y="2177322"/>
              <a:ext cx="1305639" cy="181443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5"/>
            <p:cNvSpPr>
              <a:spLocks/>
            </p:cNvSpPr>
            <p:nvPr/>
          </p:nvSpPr>
          <p:spPr bwMode="auto">
            <a:xfrm flipV="1">
              <a:off x="2685709" y="37491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2538020" y="2357731"/>
            <a:ext cx="1627601" cy="715963"/>
            <a:chOff x="2538020" y="2357731"/>
            <a:chExt cx="1627601" cy="715963"/>
          </a:xfrm>
        </p:grpSpPr>
        <p:sp>
          <p:nvSpPr>
            <p:cNvPr id="60" name="Oval 18"/>
            <p:cNvSpPr>
              <a:spLocks noChangeArrowheads="1"/>
            </p:cNvSpPr>
            <p:nvPr/>
          </p:nvSpPr>
          <p:spPr bwMode="auto">
            <a:xfrm>
              <a:off x="3644789" y="2618081"/>
              <a:ext cx="520832" cy="195263"/>
            </a:xfrm>
            <a:prstGeom prst="ellipse">
              <a:avLst/>
            </a:prstGeom>
            <a:solidFill>
              <a:srgbClr val="0000FF">
                <a:alpha val="39999"/>
              </a:srgbClr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21"/>
            <p:cNvSpPr>
              <a:spLocks noChangeShapeType="1"/>
            </p:cNvSpPr>
            <p:nvPr/>
          </p:nvSpPr>
          <p:spPr bwMode="auto">
            <a:xfrm>
              <a:off x="4001505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22"/>
            <p:cNvSpPr>
              <a:spLocks noChangeShapeType="1"/>
            </p:cNvSpPr>
            <p:nvPr/>
          </p:nvSpPr>
          <p:spPr bwMode="auto">
            <a:xfrm>
              <a:off x="4120863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18"/>
            <p:cNvSpPr>
              <a:spLocks noChangeArrowheads="1"/>
            </p:cNvSpPr>
            <p:nvPr/>
          </p:nvSpPr>
          <p:spPr bwMode="auto">
            <a:xfrm>
              <a:off x="2538020" y="2619669"/>
              <a:ext cx="260416" cy="195263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2798436" y="2729504"/>
              <a:ext cx="814218" cy="158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3019715" y="2630266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endParaRPr lang="en-US" dirty="0"/>
            </a:p>
          </p:txBody>
        </p:sp>
      </p:grpSp>
      <p:sp>
        <p:nvSpPr>
          <p:cNvPr id="79" name="Line 73"/>
          <p:cNvSpPr>
            <a:spLocks noChangeShapeType="1"/>
          </p:cNvSpPr>
          <p:nvPr/>
        </p:nvSpPr>
        <p:spPr bwMode="auto">
          <a:xfrm>
            <a:off x="195803" y="2373682"/>
            <a:ext cx="0" cy="71596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Text Box 74"/>
          <p:cNvSpPr txBox="1">
            <a:spLocks noChangeArrowheads="1"/>
          </p:cNvSpPr>
          <p:nvPr/>
        </p:nvSpPr>
        <p:spPr bwMode="auto">
          <a:xfrm>
            <a:off x="152400" y="2743867"/>
            <a:ext cx="438096" cy="39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dirty="0"/>
              <a:t>2b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1929235" y="4195883"/>
            <a:ext cx="2609066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4483200" y="2356374"/>
            <a:ext cx="1595466" cy="715963"/>
            <a:chOff x="531584" y="2357731"/>
            <a:chExt cx="1595466" cy="715963"/>
          </a:xfrm>
        </p:grpSpPr>
        <p:sp>
          <p:nvSpPr>
            <p:cNvPr id="84" name="Oval 18"/>
            <p:cNvSpPr>
              <a:spLocks noChangeArrowheads="1"/>
            </p:cNvSpPr>
            <p:nvPr/>
          </p:nvSpPr>
          <p:spPr bwMode="auto">
            <a:xfrm>
              <a:off x="1606218" y="2618081"/>
              <a:ext cx="520832" cy="195263"/>
            </a:xfrm>
            <a:prstGeom prst="ellipse">
              <a:avLst/>
            </a:prstGeom>
            <a:solidFill>
              <a:srgbClr val="0000FF">
                <a:alpha val="39999"/>
              </a:srgbClr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19"/>
            <p:cNvSpPr>
              <a:spLocks noChangeShapeType="1"/>
            </p:cNvSpPr>
            <p:nvPr/>
          </p:nvSpPr>
          <p:spPr bwMode="auto">
            <a:xfrm>
              <a:off x="1691667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20"/>
            <p:cNvSpPr>
              <a:spLocks noChangeShapeType="1"/>
            </p:cNvSpPr>
            <p:nvPr/>
          </p:nvSpPr>
          <p:spPr bwMode="auto">
            <a:xfrm>
              <a:off x="1821875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21"/>
            <p:cNvSpPr>
              <a:spLocks noChangeShapeType="1"/>
            </p:cNvSpPr>
            <p:nvPr/>
          </p:nvSpPr>
          <p:spPr bwMode="auto">
            <a:xfrm>
              <a:off x="1962934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22"/>
            <p:cNvSpPr>
              <a:spLocks noChangeShapeType="1"/>
            </p:cNvSpPr>
            <p:nvPr/>
          </p:nvSpPr>
          <p:spPr bwMode="auto">
            <a:xfrm>
              <a:off x="2082292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18"/>
            <p:cNvSpPr>
              <a:spLocks noChangeArrowheads="1"/>
            </p:cNvSpPr>
            <p:nvPr/>
          </p:nvSpPr>
          <p:spPr bwMode="auto">
            <a:xfrm>
              <a:off x="531584" y="2618081"/>
              <a:ext cx="260416" cy="195263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92000" y="2727916"/>
              <a:ext cx="814218" cy="158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1013279" y="262867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endParaRPr lang="en-US" dirty="0"/>
            </a:p>
          </p:txBody>
        </p:sp>
      </p:grpSp>
      <p:cxnSp>
        <p:nvCxnSpPr>
          <p:cNvPr id="92" name="Straight Connector 91"/>
          <p:cNvCxnSpPr/>
          <p:nvPr/>
        </p:nvCxnSpPr>
        <p:spPr>
          <a:xfrm flipH="1" flipV="1">
            <a:off x="3905205" y="2355018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3905205" y="3073016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Oval 18"/>
          <p:cNvSpPr>
            <a:spLocks noChangeArrowheads="1"/>
          </p:cNvSpPr>
          <p:nvPr/>
        </p:nvSpPr>
        <p:spPr bwMode="auto">
          <a:xfrm>
            <a:off x="6553200" y="1351265"/>
            <a:ext cx="520832" cy="195263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Oval 18"/>
          <p:cNvSpPr>
            <a:spLocks noChangeArrowheads="1"/>
          </p:cNvSpPr>
          <p:nvPr/>
        </p:nvSpPr>
        <p:spPr bwMode="auto">
          <a:xfrm>
            <a:off x="6695766" y="1811957"/>
            <a:ext cx="260416" cy="195263"/>
          </a:xfrm>
          <a:prstGeom prst="ellipse">
            <a:avLst/>
          </a:prstGeom>
          <a:solidFill>
            <a:srgbClr val="FF0000">
              <a:alpha val="39999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7173915" y="1248153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00FF"/>
                </a:solidFill>
              </a:rPr>
              <a:t>Source, q</a:t>
            </a:r>
            <a:r>
              <a:rPr lang="en-US" sz="1500" baseline="-25000" dirty="0" smtClean="0">
                <a:solidFill>
                  <a:srgbClr val="0000FF"/>
                </a:solidFill>
              </a:rPr>
              <a:t>1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73915" y="17237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Witness, q</a:t>
            </a:r>
            <a:r>
              <a:rPr lang="en-US" sz="1500" baseline="-25000" dirty="0" smtClean="0">
                <a:solidFill>
                  <a:srgbClr val="FF0000"/>
                </a:solidFill>
              </a:rPr>
              <a:t>2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792000" y="4531565"/>
            <a:ext cx="7560000" cy="182478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While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witness 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 </a:t>
            </a:r>
            <a:r>
              <a:rPr kumimoji="0" lang="en-US" sz="2162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q</a:t>
            </a:r>
            <a:r>
              <a:rPr kumimoji="0" lang="en-US" sz="2162" b="0" i="1" u="none" strike="noStrike" kern="1200" cap="none" spc="0" normalizeH="0" baseline="-2500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162" i="1" dirty="0" err="1" smtClean="0">
                <a:latin typeface="Symbol" charset="2"/>
                <a:cs typeface="Symbol" charset="2"/>
              </a:rPr>
              <a:t>d</a:t>
            </a:r>
            <a:r>
              <a:rPr lang="en-US" sz="2162" i="1" dirty="0" err="1" smtClean="0"/>
              <a:t>(s</a:t>
            </a:r>
            <a:r>
              <a:rPr lang="en-US" sz="2162" i="1" dirty="0" smtClean="0"/>
              <a:t>-ct) 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distant by </a:t>
            </a:r>
            <a:r>
              <a:rPr kumimoji="0" lang="en-US" sz="2162" b="0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US" sz="2162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&lt;0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move in a perfectly conducting chamber, the witness does not feel any force (</a:t>
            </a:r>
            <a:r>
              <a:rPr kumimoji="0" lang="en-US" sz="2162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g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&gt;&gt; 1) </a:t>
            </a: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the </a:t>
            </a: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</a:t>
            </a: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encounters a discontinuity (e.g., transition, device), it produces an electromagnetic field, which trails behind (wake field)</a:t>
            </a:r>
          </a:p>
          <a:p>
            <a:pPr marL="817200" lvl="2" indent="-285750">
              <a:spcBef>
                <a:spcPct val="20000"/>
              </a:spcBef>
              <a:buFont typeface="Courier New"/>
              <a:buChar char="o"/>
            </a:pPr>
            <a:r>
              <a:rPr lang="en-US" sz="1935" dirty="0" smtClean="0"/>
              <a:t>The </a:t>
            </a:r>
            <a:r>
              <a:rPr lang="en-US" sz="1935" dirty="0" smtClean="0">
                <a:solidFill>
                  <a:srgbClr val="0000FF"/>
                </a:solidFill>
              </a:rPr>
              <a:t>source</a:t>
            </a:r>
            <a:r>
              <a:rPr lang="en-US" sz="1935" dirty="0" smtClean="0"/>
              <a:t> loses energy</a:t>
            </a:r>
          </a:p>
          <a:p>
            <a:pPr marL="817200" lvl="2" indent="-285750">
              <a:spcBef>
                <a:spcPct val="20000"/>
              </a:spcBef>
              <a:buFont typeface="Courier New"/>
              <a:buChar char="o"/>
            </a:pPr>
            <a:r>
              <a:rPr kumimoji="0" lang="en-US" sz="193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193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witness</a:t>
            </a:r>
            <a:r>
              <a:rPr kumimoji="0" lang="en-US" sz="1935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feels a net force all along an effective length of the structure,</a:t>
            </a:r>
            <a:r>
              <a:rPr kumimoji="0" lang="en-US" sz="1935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</a:t>
            </a:r>
            <a:endParaRPr kumimoji="0" lang="en-US" sz="1935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97201" y="414033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574731" y="1443539"/>
            <a:ext cx="1312862" cy="2515606"/>
            <a:chOff x="4014891" y="1436582"/>
            <a:chExt cx="1312862" cy="2515606"/>
          </a:xfrm>
        </p:grpSpPr>
        <p:grpSp>
          <p:nvGrpSpPr>
            <p:cNvPr id="97" name="Group 96"/>
            <p:cNvGrpSpPr/>
            <p:nvPr/>
          </p:nvGrpSpPr>
          <p:grpSpPr>
            <a:xfrm>
              <a:off x="4014891" y="1436582"/>
              <a:ext cx="1312862" cy="1926766"/>
              <a:chOff x="2519199" y="1429940"/>
              <a:chExt cx="1312862" cy="1926766"/>
            </a:xfrm>
          </p:grpSpPr>
          <p:sp>
            <p:nvSpPr>
              <p:cNvPr id="98" name="Freeform 90"/>
              <p:cNvSpPr>
                <a:spLocks/>
              </p:cNvSpPr>
              <p:nvPr/>
            </p:nvSpPr>
            <p:spPr bwMode="auto">
              <a:xfrm rot="19645396" flipH="1">
                <a:off x="2583468" y="1600798"/>
                <a:ext cx="639763" cy="228600"/>
              </a:xfrm>
              <a:custGeom>
                <a:avLst/>
                <a:gdLst>
                  <a:gd name="T0" fmla="*/ 0 w 480"/>
                  <a:gd name="T1" fmla="*/ 144 h 168"/>
                  <a:gd name="T2" fmla="*/ 240 w 480"/>
                  <a:gd name="T3" fmla="*/ 144 h 168"/>
                  <a:gd name="T4" fmla="*/ 480 w 480"/>
                  <a:gd name="T5" fmla="*/ 0 h 16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68"/>
                  <a:gd name="T11" fmla="*/ 480 w 480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68">
                    <a:moveTo>
                      <a:pt x="0" y="144"/>
                    </a:moveTo>
                    <a:cubicBezTo>
                      <a:pt x="80" y="156"/>
                      <a:pt x="160" y="168"/>
                      <a:pt x="240" y="144"/>
                    </a:cubicBezTo>
                    <a:cubicBezTo>
                      <a:pt x="320" y="120"/>
                      <a:pt x="440" y="24"/>
                      <a:pt x="48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91"/>
              <p:cNvSpPr>
                <a:spLocks/>
              </p:cNvSpPr>
              <p:nvPr/>
            </p:nvSpPr>
            <p:spPr bwMode="auto">
              <a:xfrm rot="19791935" flipH="1">
                <a:off x="2624547" y="1513984"/>
                <a:ext cx="520700" cy="152400"/>
              </a:xfrm>
              <a:custGeom>
                <a:avLst/>
                <a:gdLst>
                  <a:gd name="T0" fmla="*/ 0 w 384"/>
                  <a:gd name="T1" fmla="*/ 96 h 112"/>
                  <a:gd name="T2" fmla="*/ 192 w 384"/>
                  <a:gd name="T3" fmla="*/ 96 h 112"/>
                  <a:gd name="T4" fmla="*/ 384 w 384"/>
                  <a:gd name="T5" fmla="*/ 0 h 112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112"/>
                  <a:gd name="T11" fmla="*/ 384 w 384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112">
                    <a:moveTo>
                      <a:pt x="0" y="96"/>
                    </a:moveTo>
                    <a:cubicBezTo>
                      <a:pt x="64" y="104"/>
                      <a:pt x="128" y="112"/>
                      <a:pt x="192" y="96"/>
                    </a:cubicBezTo>
                    <a:cubicBezTo>
                      <a:pt x="256" y="80"/>
                      <a:pt x="352" y="16"/>
                      <a:pt x="38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92"/>
              <p:cNvSpPr>
                <a:spLocks/>
              </p:cNvSpPr>
              <p:nvPr/>
            </p:nvSpPr>
            <p:spPr bwMode="auto">
              <a:xfrm rot="19779805" flipH="1">
                <a:off x="2734421" y="1429940"/>
                <a:ext cx="325438" cy="76200"/>
              </a:xfrm>
              <a:custGeom>
                <a:avLst/>
                <a:gdLst>
                  <a:gd name="T0" fmla="*/ 0 w 240"/>
                  <a:gd name="T1" fmla="*/ 48 h 56"/>
                  <a:gd name="T2" fmla="*/ 144 w 240"/>
                  <a:gd name="T3" fmla="*/ 48 h 56"/>
                  <a:gd name="T4" fmla="*/ 240 w 240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56"/>
                  <a:gd name="T11" fmla="*/ 240 w 240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56">
                    <a:moveTo>
                      <a:pt x="0" y="48"/>
                    </a:moveTo>
                    <a:cubicBezTo>
                      <a:pt x="52" y="52"/>
                      <a:pt x="104" y="56"/>
                      <a:pt x="144" y="48"/>
                    </a:cubicBezTo>
                    <a:cubicBezTo>
                      <a:pt x="184" y="40"/>
                      <a:pt x="212" y="20"/>
                      <a:pt x="24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93"/>
              <p:cNvSpPr>
                <a:spLocks/>
              </p:cNvSpPr>
              <p:nvPr/>
            </p:nvSpPr>
            <p:spPr bwMode="auto">
              <a:xfrm rot="10800000" flipH="1" flipV="1">
                <a:off x="2519199" y="3141172"/>
                <a:ext cx="1299943" cy="215534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42"/>
              <p:cNvSpPr>
                <a:spLocks/>
              </p:cNvSpPr>
              <p:nvPr/>
            </p:nvSpPr>
            <p:spPr bwMode="auto">
              <a:xfrm rot="10800000" flipH="1">
                <a:off x="2526422" y="2177322"/>
                <a:ext cx="1305639" cy="181443"/>
              </a:xfrm>
              <a:custGeom>
                <a:avLst/>
                <a:gdLst>
                  <a:gd name="T0" fmla="*/ 0 w 1008"/>
                  <a:gd name="T1" fmla="*/ 152 h 152"/>
                  <a:gd name="T2" fmla="*/ 480 w 1008"/>
                  <a:gd name="T3" fmla="*/ 8 h 152"/>
                  <a:gd name="T4" fmla="*/ 1008 w 1008"/>
                  <a:gd name="T5" fmla="*/ 104 h 15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152"/>
                  <a:gd name="T11" fmla="*/ 1008 w 1008"/>
                  <a:gd name="T12" fmla="*/ 152 h 1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152">
                    <a:moveTo>
                      <a:pt x="0" y="152"/>
                    </a:moveTo>
                    <a:cubicBezTo>
                      <a:pt x="156" y="84"/>
                      <a:pt x="312" y="16"/>
                      <a:pt x="480" y="8"/>
                    </a:cubicBezTo>
                    <a:cubicBezTo>
                      <a:pt x="648" y="0"/>
                      <a:pt x="828" y="52"/>
                      <a:pt x="1008" y="10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arrow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2" name="Freeform 90"/>
            <p:cNvSpPr>
              <a:spLocks/>
            </p:cNvSpPr>
            <p:nvPr/>
          </p:nvSpPr>
          <p:spPr bwMode="auto">
            <a:xfrm rot="1954604" flipH="1" flipV="1">
              <a:off x="4039547" y="3576294"/>
              <a:ext cx="639763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91"/>
            <p:cNvSpPr>
              <a:spLocks/>
            </p:cNvSpPr>
            <p:nvPr/>
          </p:nvSpPr>
          <p:spPr bwMode="auto">
            <a:xfrm rot="1808065" flipH="1" flipV="1">
              <a:off x="4097418" y="3731076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92"/>
            <p:cNvSpPr>
              <a:spLocks/>
            </p:cNvSpPr>
            <p:nvPr/>
          </p:nvSpPr>
          <p:spPr bwMode="auto">
            <a:xfrm rot="1820195" flipH="1" flipV="1">
              <a:off x="4186102" y="3875988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9901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Wake fields (general)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>
          <a:xfrm flipH="1" flipV="1">
            <a:off x="152400" y="2356375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152400" y="3072337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Line 73"/>
          <p:cNvSpPr>
            <a:spLocks noChangeShapeType="1"/>
          </p:cNvSpPr>
          <p:nvPr/>
        </p:nvSpPr>
        <p:spPr bwMode="auto">
          <a:xfrm>
            <a:off x="195803" y="2373682"/>
            <a:ext cx="0" cy="71596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Text Box 74"/>
          <p:cNvSpPr txBox="1">
            <a:spLocks noChangeArrowheads="1"/>
          </p:cNvSpPr>
          <p:nvPr/>
        </p:nvSpPr>
        <p:spPr bwMode="auto">
          <a:xfrm>
            <a:off x="152400" y="2743867"/>
            <a:ext cx="438096" cy="39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dirty="0"/>
              <a:t>2b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195803" y="3433764"/>
            <a:ext cx="6978112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 flipV="1">
            <a:off x="3905205" y="2355018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3905205" y="3073016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Oval 18"/>
          <p:cNvSpPr>
            <a:spLocks noChangeArrowheads="1"/>
          </p:cNvSpPr>
          <p:nvPr/>
        </p:nvSpPr>
        <p:spPr bwMode="auto">
          <a:xfrm>
            <a:off x="6553200" y="1351265"/>
            <a:ext cx="520832" cy="195263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Oval 18"/>
          <p:cNvSpPr>
            <a:spLocks noChangeArrowheads="1"/>
          </p:cNvSpPr>
          <p:nvPr/>
        </p:nvSpPr>
        <p:spPr bwMode="auto">
          <a:xfrm>
            <a:off x="6695766" y="1811957"/>
            <a:ext cx="260416" cy="195263"/>
          </a:xfrm>
          <a:prstGeom prst="ellipse">
            <a:avLst/>
          </a:prstGeom>
          <a:solidFill>
            <a:srgbClr val="FF0000">
              <a:alpha val="39999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7173915" y="1248153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00FF"/>
                </a:solidFill>
              </a:rPr>
              <a:t>Source, q</a:t>
            </a:r>
            <a:r>
              <a:rPr lang="en-US" sz="1500" baseline="-25000" dirty="0" smtClean="0">
                <a:solidFill>
                  <a:srgbClr val="0000FF"/>
                </a:solidFill>
              </a:rPr>
              <a:t>1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73915" y="17237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Witness, q</a:t>
            </a:r>
            <a:r>
              <a:rPr lang="en-US" sz="1500" baseline="-25000" dirty="0" smtClean="0">
                <a:solidFill>
                  <a:srgbClr val="FF0000"/>
                </a:solidFill>
              </a:rPr>
              <a:t>2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51920" y="337345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792000" y="4038600"/>
            <a:ext cx="7560000" cy="204841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 only geometric discontinuities </a:t>
            </a:r>
            <a:r>
              <a:rPr lang="en-US" sz="2162" dirty="0" smtClean="0"/>
              <a:t>cause electromagnetic fields trailing behind </a:t>
            </a: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sources</a:t>
            </a: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traveling at light speed.</a:t>
            </a: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For example, a pipe with finite conductivity causes a delay in the induced currents, which also produces delayed electromagnetic fields</a:t>
            </a:r>
          </a:p>
          <a:p>
            <a:pPr marL="817200" lvl="2" indent="-285750">
              <a:spcBef>
                <a:spcPct val="20000"/>
              </a:spcBef>
              <a:buFont typeface="Courier New"/>
              <a:buChar char="o"/>
            </a:pPr>
            <a:r>
              <a:rPr lang="en-US" sz="1935" dirty="0" smtClean="0"/>
              <a:t>No ringing, only slow decay</a:t>
            </a:r>
          </a:p>
          <a:p>
            <a:pPr marL="817200" lvl="2" indent="-285750">
              <a:spcBef>
                <a:spcPct val="20000"/>
              </a:spcBef>
              <a:buFont typeface="Courier New"/>
              <a:buChar char="o"/>
            </a:pPr>
            <a:r>
              <a:rPr lang="en-US" sz="1935" dirty="0" smtClean="0"/>
              <a:t>The </a:t>
            </a:r>
            <a:r>
              <a:rPr lang="en-US" sz="1935" dirty="0" smtClean="0">
                <a:solidFill>
                  <a:srgbClr val="FF0000"/>
                </a:solidFill>
              </a:rPr>
              <a:t>witness </a:t>
            </a:r>
            <a:r>
              <a:rPr lang="en-US" sz="1935" dirty="0" smtClean="0"/>
              <a:t>feels a net force all along an effective length of the structure, L</a:t>
            </a: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general,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also electromagnetic boundary conditions other than PEC can be the origin of wake fields.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 flipV="1">
            <a:off x="152400" y="2341218"/>
            <a:ext cx="7021515" cy="13800"/>
          </a:xfrm>
          <a:prstGeom prst="line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52400" y="3086772"/>
            <a:ext cx="7021515" cy="13800"/>
          </a:xfrm>
          <a:prstGeom prst="line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33379" y="2341218"/>
            <a:ext cx="2282437" cy="759354"/>
            <a:chOff x="2300853" y="2341218"/>
            <a:chExt cx="2282437" cy="759354"/>
          </a:xfrm>
        </p:grpSpPr>
        <p:grpSp>
          <p:nvGrpSpPr>
            <p:cNvPr id="4" name="Group 82"/>
            <p:cNvGrpSpPr/>
            <p:nvPr/>
          </p:nvGrpSpPr>
          <p:grpSpPr>
            <a:xfrm>
              <a:off x="2987824" y="2603415"/>
              <a:ext cx="1595466" cy="379929"/>
              <a:chOff x="531584" y="2618081"/>
              <a:chExt cx="1595466" cy="379929"/>
            </a:xfrm>
          </p:grpSpPr>
          <p:sp>
            <p:nvSpPr>
              <p:cNvPr id="84" name="Oval 18"/>
              <p:cNvSpPr>
                <a:spLocks noChangeArrowheads="1"/>
              </p:cNvSpPr>
              <p:nvPr/>
            </p:nvSpPr>
            <p:spPr bwMode="auto">
              <a:xfrm>
                <a:off x="1606218" y="2618081"/>
                <a:ext cx="520832" cy="195263"/>
              </a:xfrm>
              <a:prstGeom prst="ellipse">
                <a:avLst/>
              </a:prstGeom>
              <a:solidFill>
                <a:srgbClr val="0000FF">
                  <a:alpha val="39999"/>
                </a:srgbClr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Oval 18"/>
              <p:cNvSpPr>
                <a:spLocks noChangeArrowheads="1"/>
              </p:cNvSpPr>
              <p:nvPr/>
            </p:nvSpPr>
            <p:spPr bwMode="auto">
              <a:xfrm>
                <a:off x="531584" y="2618081"/>
                <a:ext cx="260416" cy="195263"/>
              </a:xfrm>
              <a:prstGeom prst="ellipse">
                <a:avLst/>
              </a:prstGeom>
              <a:solidFill>
                <a:srgbClr val="FF0000">
                  <a:alpha val="39999"/>
                </a:srgbClr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90" name="Straight Arrow Connector 89"/>
              <p:cNvCxnSpPr/>
              <p:nvPr/>
            </p:nvCxnSpPr>
            <p:spPr>
              <a:xfrm>
                <a:off x="792000" y="2727916"/>
                <a:ext cx="814218" cy="1588"/>
              </a:xfrm>
              <a:prstGeom prst="straightConnector1">
                <a:avLst/>
              </a:prstGeom>
              <a:ln w="25400" cap="flat" cmpd="sng" algn="ctr">
                <a:solidFill>
                  <a:srgbClr val="000000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/>
              <p:cNvSpPr txBox="1"/>
              <p:nvPr/>
            </p:nvSpPr>
            <p:spPr>
              <a:xfrm>
                <a:off x="1178932" y="2628678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z</a:t>
                </a:r>
                <a:endParaRPr lang="en-US" dirty="0"/>
              </a:p>
            </p:txBody>
          </p:sp>
        </p:grpSp>
        <p:sp>
          <p:nvSpPr>
            <p:cNvPr id="59" name="Freeform 58"/>
            <p:cNvSpPr/>
            <p:nvPr/>
          </p:nvSpPr>
          <p:spPr>
            <a:xfrm>
              <a:off x="2938175" y="2373682"/>
              <a:ext cx="463826" cy="188405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 flipV="1">
              <a:off x="2944740" y="2860260"/>
              <a:ext cx="463826" cy="198767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3478696" y="2341218"/>
              <a:ext cx="353391" cy="342348"/>
            </a:xfrm>
            <a:custGeom>
              <a:avLst/>
              <a:gdLst>
                <a:gd name="connsiteX0" fmla="*/ 353391 w 353391"/>
                <a:gd name="connsiteY0" fmla="*/ 44174 h 415971"/>
                <a:gd name="connsiteX1" fmla="*/ 176695 w 353391"/>
                <a:gd name="connsiteY1" fmla="*/ 408609 h 415971"/>
                <a:gd name="connsiteX2" fmla="*/ 0 w 353391"/>
                <a:gd name="connsiteY2" fmla="*/ 0 h 41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391" h="415971">
                  <a:moveTo>
                    <a:pt x="353391" y="44174"/>
                  </a:moveTo>
                  <a:cubicBezTo>
                    <a:pt x="294492" y="230072"/>
                    <a:pt x="235593" y="415971"/>
                    <a:pt x="176695" y="408609"/>
                  </a:cubicBezTo>
                  <a:cubicBezTo>
                    <a:pt x="117797" y="401247"/>
                    <a:pt x="58898" y="200623"/>
                    <a:pt x="0" y="0"/>
                  </a:cubicBezTo>
                </a:path>
              </a:pathLst>
            </a:cu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 flipV="1">
              <a:off x="3453149" y="2747297"/>
              <a:ext cx="353391" cy="342348"/>
            </a:xfrm>
            <a:custGeom>
              <a:avLst/>
              <a:gdLst>
                <a:gd name="connsiteX0" fmla="*/ 353391 w 353391"/>
                <a:gd name="connsiteY0" fmla="*/ 44174 h 415971"/>
                <a:gd name="connsiteX1" fmla="*/ 176695 w 353391"/>
                <a:gd name="connsiteY1" fmla="*/ 408609 h 415971"/>
                <a:gd name="connsiteX2" fmla="*/ 0 w 353391"/>
                <a:gd name="connsiteY2" fmla="*/ 0 h 41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391" h="415971">
                  <a:moveTo>
                    <a:pt x="353391" y="44174"/>
                  </a:moveTo>
                  <a:cubicBezTo>
                    <a:pt x="294492" y="230072"/>
                    <a:pt x="235593" y="415971"/>
                    <a:pt x="176695" y="408609"/>
                  </a:cubicBezTo>
                  <a:cubicBezTo>
                    <a:pt x="117797" y="401247"/>
                    <a:pt x="58898" y="200623"/>
                    <a:pt x="0" y="0"/>
                  </a:cubicBezTo>
                </a:path>
              </a:pathLst>
            </a:cu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2538020" y="2373682"/>
              <a:ext cx="366415" cy="144231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 flipV="1">
              <a:off x="2538019" y="2924164"/>
              <a:ext cx="366415" cy="144231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>
              <a:spLocks noChangeAspect="1"/>
            </p:cNvSpPr>
            <p:nvPr/>
          </p:nvSpPr>
          <p:spPr>
            <a:xfrm>
              <a:off x="3572125" y="2341219"/>
              <a:ext cx="204744" cy="198345"/>
            </a:xfrm>
            <a:custGeom>
              <a:avLst/>
              <a:gdLst>
                <a:gd name="connsiteX0" fmla="*/ 353391 w 353391"/>
                <a:gd name="connsiteY0" fmla="*/ 44174 h 415971"/>
                <a:gd name="connsiteX1" fmla="*/ 176695 w 353391"/>
                <a:gd name="connsiteY1" fmla="*/ 408609 h 415971"/>
                <a:gd name="connsiteX2" fmla="*/ 0 w 353391"/>
                <a:gd name="connsiteY2" fmla="*/ 0 h 41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391" h="415971">
                  <a:moveTo>
                    <a:pt x="353391" y="44174"/>
                  </a:moveTo>
                  <a:cubicBezTo>
                    <a:pt x="294492" y="230072"/>
                    <a:pt x="235593" y="415971"/>
                    <a:pt x="176695" y="408609"/>
                  </a:cubicBezTo>
                  <a:cubicBezTo>
                    <a:pt x="117797" y="401247"/>
                    <a:pt x="58898" y="200623"/>
                    <a:pt x="0" y="0"/>
                  </a:cubicBezTo>
                </a:path>
              </a:pathLst>
            </a:cu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>
              <a:spLocks noChangeAspect="1"/>
            </p:cNvSpPr>
            <p:nvPr/>
          </p:nvSpPr>
          <p:spPr>
            <a:xfrm flipV="1">
              <a:off x="3536786" y="2902227"/>
              <a:ext cx="204744" cy="198345"/>
            </a:xfrm>
            <a:custGeom>
              <a:avLst/>
              <a:gdLst>
                <a:gd name="connsiteX0" fmla="*/ 353391 w 353391"/>
                <a:gd name="connsiteY0" fmla="*/ 44174 h 415971"/>
                <a:gd name="connsiteX1" fmla="*/ 176695 w 353391"/>
                <a:gd name="connsiteY1" fmla="*/ 408609 h 415971"/>
                <a:gd name="connsiteX2" fmla="*/ 0 w 353391"/>
                <a:gd name="connsiteY2" fmla="*/ 0 h 41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391" h="415971">
                  <a:moveTo>
                    <a:pt x="353391" y="44174"/>
                  </a:moveTo>
                  <a:cubicBezTo>
                    <a:pt x="294492" y="230072"/>
                    <a:pt x="235593" y="415971"/>
                    <a:pt x="176695" y="408609"/>
                  </a:cubicBezTo>
                  <a:cubicBezTo>
                    <a:pt x="117797" y="401247"/>
                    <a:pt x="58898" y="200623"/>
                    <a:pt x="0" y="0"/>
                  </a:cubicBezTo>
                </a:path>
              </a:pathLst>
            </a:cu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>
              <a:spLocks noChangeAspect="1"/>
            </p:cNvSpPr>
            <p:nvPr/>
          </p:nvSpPr>
          <p:spPr>
            <a:xfrm flipV="1">
              <a:off x="3130271" y="2979529"/>
              <a:ext cx="211806" cy="90767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>
              <a:spLocks noChangeAspect="1"/>
            </p:cNvSpPr>
            <p:nvPr/>
          </p:nvSpPr>
          <p:spPr>
            <a:xfrm>
              <a:off x="3127453" y="2376149"/>
              <a:ext cx="211806" cy="90767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>
              <a:spLocks noChangeAspect="1"/>
            </p:cNvSpPr>
            <p:nvPr/>
          </p:nvSpPr>
          <p:spPr>
            <a:xfrm>
              <a:off x="2675795" y="2376857"/>
              <a:ext cx="168013" cy="72000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>
              <a:spLocks noChangeAspect="1"/>
            </p:cNvSpPr>
            <p:nvPr/>
          </p:nvSpPr>
          <p:spPr>
            <a:xfrm flipV="1">
              <a:off x="2675795" y="2996960"/>
              <a:ext cx="168013" cy="72000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>
              <a:spLocks noChangeAspect="1"/>
            </p:cNvSpPr>
            <p:nvPr/>
          </p:nvSpPr>
          <p:spPr>
            <a:xfrm>
              <a:off x="2300853" y="2373681"/>
              <a:ext cx="182915" cy="72000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>
              <a:spLocks noChangeAspect="1"/>
            </p:cNvSpPr>
            <p:nvPr/>
          </p:nvSpPr>
          <p:spPr>
            <a:xfrm flipV="1">
              <a:off x="2300853" y="2996960"/>
              <a:ext cx="182915" cy="72000"/>
            </a:xfrm>
            <a:custGeom>
              <a:avLst/>
              <a:gdLst>
                <a:gd name="connsiteX0" fmla="*/ 463826 w 463826"/>
                <a:gd name="connsiteY0" fmla="*/ 0 h 261362"/>
                <a:gd name="connsiteX1" fmla="*/ 331304 w 463826"/>
                <a:gd name="connsiteY1" fmla="*/ 254000 h 261362"/>
                <a:gd name="connsiteX2" fmla="*/ 110435 w 463826"/>
                <a:gd name="connsiteY2" fmla="*/ 44174 h 261362"/>
                <a:gd name="connsiteX3" fmla="*/ 0 w 463826"/>
                <a:gd name="connsiteY3" fmla="*/ 0 h 26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826" h="261362">
                  <a:moveTo>
                    <a:pt x="463826" y="0"/>
                  </a:moveTo>
                  <a:cubicBezTo>
                    <a:pt x="427014" y="123319"/>
                    <a:pt x="390202" y="246638"/>
                    <a:pt x="331304" y="254000"/>
                  </a:cubicBezTo>
                  <a:cubicBezTo>
                    <a:pt x="272406" y="261362"/>
                    <a:pt x="165652" y="86507"/>
                    <a:pt x="110435" y="44174"/>
                  </a:cubicBezTo>
                  <a:cubicBezTo>
                    <a:pt x="55218" y="1841"/>
                    <a:pt x="27609" y="920"/>
                    <a:pt x="0" y="0"/>
                  </a:cubicBezTo>
                </a:path>
              </a:pathLst>
            </a:custGeom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974472" y="2366051"/>
              <a:ext cx="145643" cy="688723"/>
            </a:xfrm>
            <a:custGeom>
              <a:avLst/>
              <a:gdLst>
                <a:gd name="connsiteX0" fmla="*/ 0 w 145643"/>
                <a:gd name="connsiteY0" fmla="*/ 0 h 688723"/>
                <a:gd name="connsiteX1" fmla="*/ 145318 w 145643"/>
                <a:gd name="connsiteY1" fmla="*/ 341202 h 688723"/>
                <a:gd name="connsiteX2" fmla="*/ 31591 w 145643"/>
                <a:gd name="connsiteY2" fmla="*/ 688723 h 68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43" h="688723">
                  <a:moveTo>
                    <a:pt x="0" y="0"/>
                  </a:moveTo>
                  <a:cubicBezTo>
                    <a:pt x="70026" y="113207"/>
                    <a:pt x="140053" y="226415"/>
                    <a:pt x="145318" y="341202"/>
                  </a:cubicBezTo>
                  <a:cubicBezTo>
                    <a:pt x="150583" y="455989"/>
                    <a:pt x="91087" y="572356"/>
                    <a:pt x="31591" y="688723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4088985" y="2366051"/>
              <a:ext cx="145643" cy="688723"/>
            </a:xfrm>
            <a:custGeom>
              <a:avLst/>
              <a:gdLst>
                <a:gd name="connsiteX0" fmla="*/ 0 w 145643"/>
                <a:gd name="connsiteY0" fmla="*/ 0 h 688723"/>
                <a:gd name="connsiteX1" fmla="*/ 145318 w 145643"/>
                <a:gd name="connsiteY1" fmla="*/ 341202 h 688723"/>
                <a:gd name="connsiteX2" fmla="*/ 31591 w 145643"/>
                <a:gd name="connsiteY2" fmla="*/ 688723 h 68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43" h="688723">
                  <a:moveTo>
                    <a:pt x="0" y="0"/>
                  </a:moveTo>
                  <a:cubicBezTo>
                    <a:pt x="70026" y="113207"/>
                    <a:pt x="140053" y="226415"/>
                    <a:pt x="145318" y="341202"/>
                  </a:cubicBezTo>
                  <a:cubicBezTo>
                    <a:pt x="150583" y="455989"/>
                    <a:pt x="91087" y="572356"/>
                    <a:pt x="31591" y="688723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4203498" y="2366051"/>
              <a:ext cx="145643" cy="688723"/>
            </a:xfrm>
            <a:custGeom>
              <a:avLst/>
              <a:gdLst>
                <a:gd name="connsiteX0" fmla="*/ 0 w 145643"/>
                <a:gd name="connsiteY0" fmla="*/ 0 h 688723"/>
                <a:gd name="connsiteX1" fmla="*/ 145318 w 145643"/>
                <a:gd name="connsiteY1" fmla="*/ 341202 h 688723"/>
                <a:gd name="connsiteX2" fmla="*/ 31591 w 145643"/>
                <a:gd name="connsiteY2" fmla="*/ 688723 h 68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43" h="688723">
                  <a:moveTo>
                    <a:pt x="0" y="0"/>
                  </a:moveTo>
                  <a:cubicBezTo>
                    <a:pt x="70026" y="113207"/>
                    <a:pt x="140053" y="226415"/>
                    <a:pt x="145318" y="341202"/>
                  </a:cubicBezTo>
                  <a:cubicBezTo>
                    <a:pt x="150583" y="455989"/>
                    <a:pt x="91087" y="572356"/>
                    <a:pt x="31591" y="688723"/>
                  </a:cubicBezTo>
                </a:path>
              </a:pathLst>
            </a:custGeom>
            <a:ln w="9525" cmpd="sng"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4318012" y="2366051"/>
              <a:ext cx="164216" cy="688723"/>
            </a:xfrm>
            <a:custGeom>
              <a:avLst/>
              <a:gdLst>
                <a:gd name="connsiteX0" fmla="*/ 0 w 145643"/>
                <a:gd name="connsiteY0" fmla="*/ 0 h 688723"/>
                <a:gd name="connsiteX1" fmla="*/ 145318 w 145643"/>
                <a:gd name="connsiteY1" fmla="*/ 341202 h 688723"/>
                <a:gd name="connsiteX2" fmla="*/ 31591 w 145643"/>
                <a:gd name="connsiteY2" fmla="*/ 688723 h 68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643" h="688723">
                  <a:moveTo>
                    <a:pt x="0" y="0"/>
                  </a:moveTo>
                  <a:cubicBezTo>
                    <a:pt x="70026" y="113207"/>
                    <a:pt x="140053" y="226415"/>
                    <a:pt x="145318" y="341202"/>
                  </a:cubicBezTo>
                  <a:cubicBezTo>
                    <a:pt x="150583" y="455989"/>
                    <a:pt x="91087" y="572356"/>
                    <a:pt x="31591" y="688723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00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64 -0.00185 L 0.47925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uiExpan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27078" y="213522"/>
            <a:ext cx="7645814" cy="3185715"/>
            <a:chOff x="89909" y="319485"/>
            <a:chExt cx="7645814" cy="3185715"/>
          </a:xfrm>
        </p:grpSpPr>
        <p:sp>
          <p:nvSpPr>
            <p:cNvPr id="22" name="Freeform 21"/>
            <p:cNvSpPr/>
            <p:nvPr/>
          </p:nvSpPr>
          <p:spPr>
            <a:xfrm>
              <a:off x="194198" y="614158"/>
              <a:ext cx="2251772" cy="1100897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V="1">
              <a:off x="194198" y="1715055"/>
              <a:ext cx="2251772" cy="1100897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9909" y="319485"/>
              <a:ext cx="7645814" cy="3185715"/>
              <a:chOff x="89909" y="319485"/>
              <a:chExt cx="7645814" cy="3185715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715922" y="319487"/>
                <a:ext cx="6019801" cy="2703541"/>
                <a:chOff x="5410200" y="3810002"/>
                <a:chExt cx="5524864" cy="3270031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5410200" y="5487988"/>
                  <a:ext cx="5524864" cy="10005"/>
                </a:xfrm>
                <a:prstGeom prst="straightConnector1">
                  <a:avLst/>
                </a:prstGeom>
                <a:ln w="31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Freeform 5"/>
                <p:cNvSpPr/>
                <p:nvPr/>
              </p:nvSpPr>
              <p:spPr>
                <a:xfrm>
                  <a:off x="6076700" y="4166418"/>
                  <a:ext cx="2066636" cy="1331575"/>
                </a:xfrm>
                <a:custGeom>
                  <a:avLst/>
                  <a:gdLst>
                    <a:gd name="connsiteX0" fmla="*/ 0 w 2066636"/>
                    <a:gd name="connsiteY0" fmla="*/ 1308484 h 1331575"/>
                    <a:gd name="connsiteX1" fmla="*/ 1016000 w 2066636"/>
                    <a:gd name="connsiteY1" fmla="*/ 3848 h 1331575"/>
                    <a:gd name="connsiteX2" fmla="*/ 2066636 w 2066636"/>
                    <a:gd name="connsiteY2" fmla="*/ 1331575 h 1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6636" h="1331575">
                      <a:moveTo>
                        <a:pt x="0" y="1308484"/>
                      </a:moveTo>
                      <a:cubicBezTo>
                        <a:pt x="335780" y="654242"/>
                        <a:pt x="671561" y="0"/>
                        <a:pt x="1016000" y="3848"/>
                      </a:cubicBezTo>
                      <a:cubicBezTo>
                        <a:pt x="1360439" y="7696"/>
                        <a:pt x="1713537" y="669635"/>
                        <a:pt x="2066636" y="1331575"/>
                      </a:cubicBezTo>
                    </a:path>
                  </a:pathLst>
                </a:cu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>
                <a:xfrm rot="16200000" flipV="1">
                  <a:off x="5478528" y="5445017"/>
                  <a:ext cx="3270031" cy="2"/>
                </a:xfrm>
                <a:prstGeom prst="straightConnector1">
                  <a:avLst/>
                </a:prstGeom>
                <a:ln w="31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Freeform 14"/>
              <p:cNvSpPr/>
              <p:nvPr/>
            </p:nvSpPr>
            <p:spPr>
              <a:xfrm flipV="1">
                <a:off x="2445970" y="1715055"/>
                <a:ext cx="2251772" cy="1100897"/>
              </a:xfrm>
              <a:custGeom>
                <a:avLst/>
                <a:gdLst>
                  <a:gd name="connsiteX0" fmla="*/ 0 w 2066636"/>
                  <a:gd name="connsiteY0" fmla="*/ 1308484 h 1331575"/>
                  <a:gd name="connsiteX1" fmla="*/ 1016000 w 2066636"/>
                  <a:gd name="connsiteY1" fmla="*/ 3848 h 1331575"/>
                  <a:gd name="connsiteX2" fmla="*/ 2066636 w 2066636"/>
                  <a:gd name="connsiteY2" fmla="*/ 1331575 h 133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66636" h="1331575">
                    <a:moveTo>
                      <a:pt x="0" y="1308484"/>
                    </a:moveTo>
                    <a:cubicBezTo>
                      <a:pt x="335780" y="654242"/>
                      <a:pt x="671561" y="0"/>
                      <a:pt x="1016000" y="3848"/>
                    </a:cubicBezTo>
                    <a:cubicBezTo>
                      <a:pt x="1360439" y="7696"/>
                      <a:pt x="1713537" y="669635"/>
                      <a:pt x="2066636" y="1331575"/>
                    </a:cubicBezTo>
                  </a:path>
                </a:pathLst>
              </a:custGeom>
              <a:ln>
                <a:solidFill>
                  <a:srgbClr val="7F7F7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4693901" y="605886"/>
                <a:ext cx="2251772" cy="1100897"/>
              </a:xfrm>
              <a:custGeom>
                <a:avLst/>
                <a:gdLst>
                  <a:gd name="connsiteX0" fmla="*/ 0 w 2066636"/>
                  <a:gd name="connsiteY0" fmla="*/ 1308484 h 1331575"/>
                  <a:gd name="connsiteX1" fmla="*/ 1016000 w 2066636"/>
                  <a:gd name="connsiteY1" fmla="*/ 3848 h 1331575"/>
                  <a:gd name="connsiteX2" fmla="*/ 2066636 w 2066636"/>
                  <a:gd name="connsiteY2" fmla="*/ 1331575 h 133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66636" h="1331575">
                    <a:moveTo>
                      <a:pt x="0" y="1308484"/>
                    </a:moveTo>
                    <a:cubicBezTo>
                      <a:pt x="335780" y="654242"/>
                      <a:pt x="671561" y="0"/>
                      <a:pt x="1016000" y="3848"/>
                    </a:cubicBezTo>
                    <a:cubicBezTo>
                      <a:pt x="1360439" y="7696"/>
                      <a:pt x="1713537" y="669635"/>
                      <a:pt x="2066636" y="1331575"/>
                    </a:cubicBezTo>
                  </a:path>
                </a:pathLst>
              </a:custGeom>
              <a:ln>
                <a:solidFill>
                  <a:srgbClr val="7F7F7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V="1">
                <a:off x="4693901" y="1706783"/>
                <a:ext cx="2251772" cy="1100897"/>
              </a:xfrm>
              <a:custGeom>
                <a:avLst/>
                <a:gdLst>
                  <a:gd name="connsiteX0" fmla="*/ 0 w 2066636"/>
                  <a:gd name="connsiteY0" fmla="*/ 1308484 h 1331575"/>
                  <a:gd name="connsiteX1" fmla="*/ 1016000 w 2066636"/>
                  <a:gd name="connsiteY1" fmla="*/ 3848 h 1331575"/>
                  <a:gd name="connsiteX2" fmla="*/ 2066636 w 2066636"/>
                  <a:gd name="connsiteY2" fmla="*/ 1331575 h 133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66636" h="1331575">
                    <a:moveTo>
                      <a:pt x="0" y="1308484"/>
                    </a:moveTo>
                    <a:cubicBezTo>
                      <a:pt x="335780" y="654242"/>
                      <a:pt x="671561" y="0"/>
                      <a:pt x="1016000" y="3848"/>
                    </a:cubicBezTo>
                    <a:cubicBezTo>
                      <a:pt x="1360439" y="7696"/>
                      <a:pt x="1713537" y="669635"/>
                      <a:pt x="2066636" y="1331575"/>
                    </a:cubicBezTo>
                  </a:path>
                </a:pathLst>
              </a:custGeom>
              <a:ln>
                <a:solidFill>
                  <a:srgbClr val="7F7F7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9909" y="319485"/>
                <a:ext cx="1626013" cy="31857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18"/>
              <p:cNvSpPr>
                <a:spLocks noChangeArrowheads="1"/>
              </p:cNvSpPr>
              <p:nvPr/>
            </p:nvSpPr>
            <p:spPr bwMode="auto">
              <a:xfrm>
                <a:off x="3021592" y="1485564"/>
                <a:ext cx="1108157" cy="516177"/>
              </a:xfrm>
              <a:prstGeom prst="ellipse">
                <a:avLst/>
              </a:prstGeom>
              <a:solidFill>
                <a:srgbClr val="0000FF">
                  <a:alpha val="39999"/>
                </a:srgbClr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255436" y="1640751"/>
                <a:ext cx="4205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z</a:t>
                </a:r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937" y="3023027"/>
            <a:ext cx="82296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60007" dist="310007" dir="7680000" sy="30000" kx="1300200" algn="ctr">
                    <a:srgbClr val="000000">
                      <a:alpha val="32000"/>
                    </a:srgbClr>
                  </a:outerShdw>
                </a:effectLst>
              </a:rPr>
              <a:t>1. The longitudinal plane</a:t>
            </a:r>
            <a:endParaRPr lang="en-US" b="1" dirty="0">
              <a:effectLst>
                <a:outerShdw blurRad="60007" dist="310007" dir="7680000" sy="30000" kx="1300200" algn="ctr">
                  <a:srgbClr val="000000">
                    <a:alpha val="32000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36491" y="213522"/>
            <a:ext cx="786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p/p</a:t>
            </a:r>
            <a:r>
              <a:rPr lang="en-US" baseline="-25000" dirty="0" smtClean="0"/>
              <a:t>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latin typeface="Arial Rounded MT Bold"/>
                <a:cs typeface="Academy Engraved LET"/>
              </a:rPr>
              <a:t>What is a beam instability?</a:t>
            </a:r>
            <a:endParaRPr lang="en-US" sz="3500" b="1" dirty="0">
              <a:latin typeface="Arial Rounded MT Bold"/>
              <a:cs typeface="Academy Engraved LE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325529" cy="112367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is </a:t>
            </a:r>
            <a:r>
              <a:rPr lang="en-US" dirty="0"/>
              <a:t>a</a:t>
            </a:r>
            <a:r>
              <a:rPr lang="en-US" dirty="0" smtClean="0"/>
              <a:t> beam instability?</a:t>
            </a:r>
          </a:p>
          <a:p>
            <a:pPr lvl="1"/>
            <a:r>
              <a:rPr lang="en-US" dirty="0" smtClean="0"/>
              <a:t>A beam becomes unstable when a moment of its distribution exhibits an exponential growth (e.g. mean positions &lt;</a:t>
            </a:r>
            <a:r>
              <a:rPr lang="en-US" dirty="0" err="1" smtClean="0"/>
              <a:t>x</a:t>
            </a:r>
            <a:r>
              <a:rPr lang="en-US" dirty="0" smtClean="0"/>
              <a:t>&gt;, &lt;</a:t>
            </a:r>
            <a:r>
              <a:rPr lang="en-US" dirty="0" err="1" smtClean="0"/>
              <a:t>y</a:t>
            </a:r>
            <a:r>
              <a:rPr lang="en-US" dirty="0" smtClean="0"/>
              <a:t>&gt;, &lt;</a:t>
            </a:r>
            <a:r>
              <a:rPr lang="en-US" dirty="0" err="1" smtClean="0"/>
              <a:t>z</a:t>
            </a:r>
            <a:r>
              <a:rPr lang="en-US" dirty="0" smtClean="0"/>
              <a:t>&gt;, standard deviations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y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r>
              <a:rPr lang="en-US" dirty="0" smtClean="0"/>
              <a:t>, etc.) – resulting into beam loss or </a:t>
            </a:r>
            <a:r>
              <a:rPr lang="en-US" dirty="0" err="1" smtClean="0"/>
              <a:t>emittance</a:t>
            </a:r>
            <a:r>
              <a:rPr lang="en-US" dirty="0" smtClean="0"/>
              <a:t> growth!</a:t>
            </a: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8" descr="cern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10" name="Picture 9" descr="LOGO-BE-200x200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8998" y="2780928"/>
            <a:ext cx="8494342" cy="3932394"/>
            <a:chOff x="388998" y="2780928"/>
            <a:chExt cx="8494342" cy="3932394"/>
          </a:xfrm>
        </p:grpSpPr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449" y="2944436"/>
              <a:ext cx="2281925" cy="338384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388998" y="2780928"/>
              <a:ext cx="2862360" cy="1702317"/>
              <a:chOff x="683568" y="2878832"/>
              <a:chExt cx="2862360" cy="1702317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683568" y="3536412"/>
                <a:ext cx="1961261" cy="79208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>
                <a:off x="1619672" y="3941440"/>
                <a:ext cx="1872208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957705" y="3941440"/>
                <a:ext cx="692040" cy="56768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1661017" y="2878832"/>
                <a:ext cx="0" cy="106260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1547664" y="3536412"/>
                <a:ext cx="257369" cy="792088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900637" y="367077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85888" y="3857393"/>
                <a:ext cx="36004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i="1" dirty="0" smtClean="0"/>
                  <a:t>z</a:t>
                </a:r>
                <a:endParaRPr lang="en-US" sz="1500" i="1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33184" y="2888367"/>
                <a:ext cx="36004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i="1" dirty="0" smtClean="0"/>
                  <a:t>y</a:t>
                </a:r>
                <a:endParaRPr lang="en-US" sz="1500" i="1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9612" y="4257984"/>
                <a:ext cx="36004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i="1" dirty="0" smtClean="0"/>
                  <a:t>x</a:t>
                </a:r>
                <a:endParaRPr lang="en-US" sz="1500" i="1" dirty="0"/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803890" y="3896635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1205437" y="372448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1139137" y="4102570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1396540" y="367077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1548940" y="382317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1439652" y="4125463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1794167" y="367077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1389446" y="391593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2014459" y="383190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993388" y="393059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1846646" y="4055529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>
                <a:spLocks noChangeAspect="1"/>
              </p:cNvSpPr>
              <p:nvPr/>
            </p:nvSpPr>
            <p:spPr>
              <a:xfrm>
                <a:off x="2057571" y="4055529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>
                <a:spLocks noChangeAspect="1"/>
              </p:cNvSpPr>
              <p:nvPr/>
            </p:nvSpPr>
            <p:spPr>
              <a:xfrm>
                <a:off x="1661017" y="4125463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>
                <a:spLocks noChangeAspect="1"/>
              </p:cNvSpPr>
              <p:nvPr/>
            </p:nvSpPr>
            <p:spPr>
              <a:xfrm>
                <a:off x="2143795" y="367077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2263735" y="3941440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1955934" y="3579064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>
                <a:spLocks noChangeAspect="1"/>
              </p:cNvSpPr>
              <p:nvPr/>
            </p:nvSpPr>
            <p:spPr>
              <a:xfrm>
                <a:off x="1837279" y="3896635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1533448" y="3632774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1704129" y="3995150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1248549" y="3896635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2361928" y="3749973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>
                <a:off x="2513055" y="387688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>
                <a:spLocks noChangeAspect="1"/>
              </p:cNvSpPr>
              <p:nvPr/>
            </p:nvSpPr>
            <p:spPr>
              <a:xfrm>
                <a:off x="2220623" y="4125029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3059832" y="6359379"/>
              <a:ext cx="4399040" cy="353943"/>
              <a:chOff x="3059832" y="6359379"/>
              <a:chExt cx="4399040" cy="353943"/>
            </a:xfrm>
          </p:grpSpPr>
          <p:pic>
            <p:nvPicPr>
              <p:cNvPr id="79" name="Picture 78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7528" y="6392352"/>
                <a:ext cx="1811344" cy="287996"/>
              </a:xfrm>
              <a:prstGeom prst="rect">
                <a:avLst/>
              </a:prstGeom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3059832" y="6359379"/>
                <a:ext cx="252028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 smtClean="0"/>
                  <a:t>And similar definitions for</a:t>
                </a:r>
                <a:endParaRPr lang="en-US" sz="1700" dirty="0"/>
              </a:p>
            </p:txBody>
          </p:sp>
        </p:grpSp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6326" y="4159507"/>
              <a:ext cx="4547014" cy="576000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435" y="4910378"/>
              <a:ext cx="5095905" cy="576000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0707" y="5661248"/>
              <a:ext cx="5922633" cy="5760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028476" y="5712929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Longitudinal wake function: definition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42" name="Freeform 11"/>
          <p:cNvSpPr>
            <a:spLocks/>
          </p:cNvSpPr>
          <p:nvPr/>
        </p:nvSpPr>
        <p:spPr bwMode="auto">
          <a:xfrm>
            <a:off x="2538020" y="3073693"/>
            <a:ext cx="1367185" cy="976313"/>
          </a:xfrm>
          <a:custGeom>
            <a:avLst/>
            <a:gdLst>
              <a:gd name="T0" fmla="*/ 0 w 1200"/>
              <a:gd name="T1" fmla="*/ 0 h 1008"/>
              <a:gd name="T2" fmla="*/ 96 w 1200"/>
              <a:gd name="T3" fmla="*/ 672 h 1008"/>
              <a:gd name="T4" fmla="*/ 432 w 1200"/>
              <a:gd name="T5" fmla="*/ 1008 h 1008"/>
              <a:gd name="T6" fmla="*/ 720 w 1200"/>
              <a:gd name="T7" fmla="*/ 672 h 1008"/>
              <a:gd name="T8" fmla="*/ 960 w 1200"/>
              <a:gd name="T9" fmla="*/ 720 h 1008"/>
              <a:gd name="T10" fmla="*/ 1152 w 1200"/>
              <a:gd name="T11" fmla="*/ 432 h 1008"/>
              <a:gd name="T12" fmla="*/ 1200 w 1200"/>
              <a:gd name="T13" fmla="*/ 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0"/>
              <a:gd name="T22" fmla="*/ 0 h 1008"/>
              <a:gd name="T23" fmla="*/ 1200 w 1200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0" h="1008">
                <a:moveTo>
                  <a:pt x="0" y="0"/>
                </a:moveTo>
                <a:cubicBezTo>
                  <a:pt x="12" y="252"/>
                  <a:pt x="24" y="504"/>
                  <a:pt x="96" y="672"/>
                </a:cubicBezTo>
                <a:cubicBezTo>
                  <a:pt x="168" y="840"/>
                  <a:pt x="328" y="1008"/>
                  <a:pt x="432" y="1008"/>
                </a:cubicBezTo>
                <a:cubicBezTo>
                  <a:pt x="536" y="1008"/>
                  <a:pt x="632" y="720"/>
                  <a:pt x="720" y="672"/>
                </a:cubicBezTo>
                <a:cubicBezTo>
                  <a:pt x="808" y="624"/>
                  <a:pt x="888" y="760"/>
                  <a:pt x="960" y="720"/>
                </a:cubicBezTo>
                <a:cubicBezTo>
                  <a:pt x="1032" y="680"/>
                  <a:pt x="1112" y="552"/>
                  <a:pt x="1152" y="432"/>
                </a:cubicBezTo>
                <a:cubicBezTo>
                  <a:pt x="1192" y="312"/>
                  <a:pt x="1192" y="72"/>
                  <a:pt x="1200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6"/>
          <p:cNvSpPr>
            <a:spLocks/>
          </p:cNvSpPr>
          <p:nvPr/>
        </p:nvSpPr>
        <p:spPr bwMode="auto">
          <a:xfrm flipV="1">
            <a:off x="2538020" y="1381418"/>
            <a:ext cx="1367185" cy="976313"/>
          </a:xfrm>
          <a:custGeom>
            <a:avLst/>
            <a:gdLst>
              <a:gd name="T0" fmla="*/ 0 w 1200"/>
              <a:gd name="T1" fmla="*/ 0 h 1008"/>
              <a:gd name="T2" fmla="*/ 96 w 1200"/>
              <a:gd name="T3" fmla="*/ 672 h 1008"/>
              <a:gd name="T4" fmla="*/ 432 w 1200"/>
              <a:gd name="T5" fmla="*/ 1008 h 1008"/>
              <a:gd name="T6" fmla="*/ 720 w 1200"/>
              <a:gd name="T7" fmla="*/ 672 h 1008"/>
              <a:gd name="T8" fmla="*/ 960 w 1200"/>
              <a:gd name="T9" fmla="*/ 720 h 1008"/>
              <a:gd name="T10" fmla="*/ 1152 w 1200"/>
              <a:gd name="T11" fmla="*/ 432 h 1008"/>
              <a:gd name="T12" fmla="*/ 1200 w 1200"/>
              <a:gd name="T13" fmla="*/ 0 h 10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0"/>
              <a:gd name="T22" fmla="*/ 0 h 1008"/>
              <a:gd name="T23" fmla="*/ 1200 w 1200"/>
              <a:gd name="T24" fmla="*/ 1008 h 10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0" h="1008">
                <a:moveTo>
                  <a:pt x="0" y="0"/>
                </a:moveTo>
                <a:cubicBezTo>
                  <a:pt x="12" y="252"/>
                  <a:pt x="24" y="504"/>
                  <a:pt x="96" y="672"/>
                </a:cubicBezTo>
                <a:cubicBezTo>
                  <a:pt x="168" y="840"/>
                  <a:pt x="328" y="1008"/>
                  <a:pt x="432" y="1008"/>
                </a:cubicBezTo>
                <a:cubicBezTo>
                  <a:pt x="536" y="1008"/>
                  <a:pt x="632" y="720"/>
                  <a:pt x="720" y="672"/>
                </a:cubicBezTo>
                <a:cubicBezTo>
                  <a:pt x="808" y="624"/>
                  <a:pt x="888" y="760"/>
                  <a:pt x="960" y="720"/>
                </a:cubicBezTo>
                <a:cubicBezTo>
                  <a:pt x="1032" y="680"/>
                  <a:pt x="1112" y="552"/>
                  <a:pt x="1152" y="432"/>
                </a:cubicBezTo>
                <a:cubicBezTo>
                  <a:pt x="1192" y="312"/>
                  <a:pt x="1192" y="72"/>
                  <a:pt x="1200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8" name="Straight Connector 47"/>
          <p:cNvCxnSpPr>
            <a:stCxn id="39" idx="0"/>
          </p:cNvCxnSpPr>
          <p:nvPr/>
        </p:nvCxnSpPr>
        <p:spPr>
          <a:xfrm flipH="1" flipV="1">
            <a:off x="152400" y="2356375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152400" y="3072337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94"/>
          <p:cNvGrpSpPr/>
          <p:nvPr/>
        </p:nvGrpSpPr>
        <p:grpSpPr>
          <a:xfrm>
            <a:off x="2555534" y="1448897"/>
            <a:ext cx="1312862" cy="2549525"/>
            <a:chOff x="2555534" y="1448897"/>
            <a:chExt cx="1312862" cy="2549525"/>
          </a:xfrm>
        </p:grpSpPr>
        <p:sp>
          <p:nvSpPr>
            <p:cNvPr id="65" name="Freeform 90"/>
            <p:cNvSpPr>
              <a:spLocks/>
            </p:cNvSpPr>
            <p:nvPr/>
          </p:nvSpPr>
          <p:spPr bwMode="auto">
            <a:xfrm>
              <a:off x="2631734" y="1644159"/>
              <a:ext cx="639763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91"/>
            <p:cNvSpPr>
              <a:spLocks/>
            </p:cNvSpPr>
            <p:nvPr/>
          </p:nvSpPr>
          <p:spPr bwMode="auto">
            <a:xfrm>
              <a:off x="2685709" y="15139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92"/>
            <p:cNvSpPr>
              <a:spLocks/>
            </p:cNvSpPr>
            <p:nvPr/>
          </p:nvSpPr>
          <p:spPr bwMode="auto">
            <a:xfrm>
              <a:off x="2815884" y="1448897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93"/>
            <p:cNvSpPr>
              <a:spLocks/>
            </p:cNvSpPr>
            <p:nvPr/>
          </p:nvSpPr>
          <p:spPr bwMode="auto">
            <a:xfrm rot="10800000" flipV="1">
              <a:off x="2555534" y="3141172"/>
              <a:ext cx="1299943" cy="215534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94"/>
            <p:cNvSpPr>
              <a:spLocks/>
            </p:cNvSpPr>
            <p:nvPr/>
          </p:nvSpPr>
          <p:spPr bwMode="auto">
            <a:xfrm flipV="1">
              <a:off x="2620622" y="3596784"/>
              <a:ext cx="650875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96"/>
            <p:cNvSpPr>
              <a:spLocks/>
            </p:cNvSpPr>
            <p:nvPr/>
          </p:nvSpPr>
          <p:spPr bwMode="auto">
            <a:xfrm flipV="1">
              <a:off x="2815884" y="3922222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2"/>
            <p:cNvSpPr>
              <a:spLocks/>
            </p:cNvSpPr>
            <p:nvPr/>
          </p:nvSpPr>
          <p:spPr bwMode="auto">
            <a:xfrm rot="10800000">
              <a:off x="2562757" y="2177322"/>
              <a:ext cx="1305639" cy="181443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5"/>
            <p:cNvSpPr>
              <a:spLocks/>
            </p:cNvSpPr>
            <p:nvPr/>
          </p:nvSpPr>
          <p:spPr bwMode="auto">
            <a:xfrm flipV="1">
              <a:off x="2685709" y="37491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9" name="Line 73"/>
          <p:cNvSpPr>
            <a:spLocks noChangeShapeType="1"/>
          </p:cNvSpPr>
          <p:nvPr/>
        </p:nvSpPr>
        <p:spPr bwMode="auto">
          <a:xfrm>
            <a:off x="195803" y="2373682"/>
            <a:ext cx="0" cy="71596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Text Box 74"/>
          <p:cNvSpPr txBox="1">
            <a:spLocks noChangeArrowheads="1"/>
          </p:cNvSpPr>
          <p:nvPr/>
        </p:nvSpPr>
        <p:spPr bwMode="auto">
          <a:xfrm>
            <a:off x="152400" y="2743867"/>
            <a:ext cx="438096" cy="39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dirty="0"/>
              <a:t>2b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1929235" y="4195883"/>
            <a:ext cx="2609066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82"/>
          <p:cNvGrpSpPr/>
          <p:nvPr/>
        </p:nvGrpSpPr>
        <p:grpSpPr>
          <a:xfrm>
            <a:off x="4483200" y="2356374"/>
            <a:ext cx="1595466" cy="715963"/>
            <a:chOff x="531584" y="2357731"/>
            <a:chExt cx="1595466" cy="715963"/>
          </a:xfrm>
        </p:grpSpPr>
        <p:sp>
          <p:nvSpPr>
            <p:cNvPr id="84" name="Oval 18"/>
            <p:cNvSpPr>
              <a:spLocks noChangeArrowheads="1"/>
            </p:cNvSpPr>
            <p:nvPr/>
          </p:nvSpPr>
          <p:spPr bwMode="auto">
            <a:xfrm>
              <a:off x="1606218" y="2618081"/>
              <a:ext cx="520832" cy="195263"/>
            </a:xfrm>
            <a:prstGeom prst="ellipse">
              <a:avLst/>
            </a:prstGeom>
            <a:solidFill>
              <a:srgbClr val="0000FF">
                <a:alpha val="39999"/>
              </a:srgbClr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19"/>
            <p:cNvSpPr>
              <a:spLocks noChangeShapeType="1"/>
            </p:cNvSpPr>
            <p:nvPr/>
          </p:nvSpPr>
          <p:spPr bwMode="auto">
            <a:xfrm>
              <a:off x="1691667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20"/>
            <p:cNvSpPr>
              <a:spLocks noChangeShapeType="1"/>
            </p:cNvSpPr>
            <p:nvPr/>
          </p:nvSpPr>
          <p:spPr bwMode="auto">
            <a:xfrm>
              <a:off x="1821875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21"/>
            <p:cNvSpPr>
              <a:spLocks noChangeShapeType="1"/>
            </p:cNvSpPr>
            <p:nvPr/>
          </p:nvSpPr>
          <p:spPr bwMode="auto">
            <a:xfrm>
              <a:off x="1962934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22"/>
            <p:cNvSpPr>
              <a:spLocks noChangeShapeType="1"/>
            </p:cNvSpPr>
            <p:nvPr/>
          </p:nvSpPr>
          <p:spPr bwMode="auto">
            <a:xfrm>
              <a:off x="2082292" y="2357731"/>
              <a:ext cx="0" cy="71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18"/>
            <p:cNvSpPr>
              <a:spLocks noChangeArrowheads="1"/>
            </p:cNvSpPr>
            <p:nvPr/>
          </p:nvSpPr>
          <p:spPr bwMode="auto">
            <a:xfrm>
              <a:off x="531584" y="2618081"/>
              <a:ext cx="260416" cy="195263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792000" y="2727916"/>
              <a:ext cx="814218" cy="1588"/>
            </a:xfrm>
            <a:prstGeom prst="straightConnector1">
              <a:avLst/>
            </a:prstGeom>
            <a:ln w="25400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1013279" y="262867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endParaRPr lang="en-US" dirty="0"/>
            </a:p>
          </p:txBody>
        </p:sp>
      </p:grpSp>
      <p:cxnSp>
        <p:nvCxnSpPr>
          <p:cNvPr id="92" name="Straight Connector 91"/>
          <p:cNvCxnSpPr/>
          <p:nvPr/>
        </p:nvCxnSpPr>
        <p:spPr>
          <a:xfrm flipH="1" flipV="1">
            <a:off x="3905205" y="2355018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3905205" y="3073016"/>
            <a:ext cx="2385620" cy="135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Oval 18"/>
          <p:cNvSpPr>
            <a:spLocks noChangeArrowheads="1"/>
          </p:cNvSpPr>
          <p:nvPr/>
        </p:nvSpPr>
        <p:spPr bwMode="auto">
          <a:xfrm>
            <a:off x="6553200" y="1351265"/>
            <a:ext cx="520832" cy="195263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Oval 18"/>
          <p:cNvSpPr>
            <a:spLocks noChangeArrowheads="1"/>
          </p:cNvSpPr>
          <p:nvPr/>
        </p:nvSpPr>
        <p:spPr bwMode="auto">
          <a:xfrm>
            <a:off x="6695766" y="1811957"/>
            <a:ext cx="260416" cy="195263"/>
          </a:xfrm>
          <a:prstGeom prst="ellipse">
            <a:avLst/>
          </a:prstGeom>
          <a:solidFill>
            <a:srgbClr val="FF0000">
              <a:alpha val="39999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7173915" y="1248153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00FF"/>
                </a:solidFill>
              </a:rPr>
              <a:t>Source, q</a:t>
            </a:r>
            <a:r>
              <a:rPr lang="en-US" sz="1500" baseline="-25000" dirty="0" smtClean="0">
                <a:solidFill>
                  <a:srgbClr val="0000FF"/>
                </a:solidFill>
              </a:rPr>
              <a:t>1</a:t>
            </a:r>
            <a:endParaRPr lang="en-US" sz="1500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73915" y="1723718"/>
            <a:ext cx="1371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Witness, q</a:t>
            </a:r>
            <a:r>
              <a:rPr lang="en-US" sz="1500" baseline="-25000" dirty="0" smtClean="0">
                <a:solidFill>
                  <a:srgbClr val="FF0000"/>
                </a:solidFill>
              </a:rPr>
              <a:t>2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97201" y="414033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pic>
        <p:nvPicPr>
          <p:cNvPr id="58" name="Picture 57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852" y="4970716"/>
            <a:ext cx="2520878" cy="3240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003312" y="4671801"/>
            <a:ext cx="3744855" cy="990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72" y="4781288"/>
            <a:ext cx="3529565" cy="7200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2604997" y="5662401"/>
            <a:ext cx="609025" cy="837949"/>
            <a:chOff x="2604997" y="5662401"/>
            <a:chExt cx="609025" cy="837949"/>
          </a:xfrm>
        </p:grpSpPr>
        <p:sp>
          <p:nvSpPr>
            <p:cNvPr id="73" name="Down Arrow 72"/>
            <p:cNvSpPr/>
            <p:nvPr/>
          </p:nvSpPr>
          <p:spPr>
            <a:xfrm>
              <a:off x="2628234" y="5662401"/>
              <a:ext cx="585788" cy="41275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04997" y="6212350"/>
              <a:ext cx="601412" cy="2880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540751" y="5965140"/>
            <a:ext cx="3587294" cy="716342"/>
            <a:chOff x="3540751" y="5965140"/>
            <a:chExt cx="3587294" cy="716342"/>
          </a:xfrm>
        </p:grpSpPr>
        <p:sp>
          <p:nvSpPr>
            <p:cNvPr id="53" name="Chevron 52"/>
            <p:cNvSpPr/>
            <p:nvPr/>
          </p:nvSpPr>
          <p:spPr>
            <a:xfrm>
              <a:off x="3540751" y="6159918"/>
              <a:ext cx="484632" cy="315844"/>
            </a:xfrm>
            <a:prstGeom prst="chevron">
              <a:avLst>
                <a:gd name="adj" fmla="val 7443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0482" y="5965140"/>
              <a:ext cx="2897563" cy="71634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Longitudinal wake function: properties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18" y="1504637"/>
            <a:ext cx="2393352" cy="794593"/>
          </a:xfrm>
          <a:prstGeom prst="rect">
            <a:avLst/>
          </a:prstGeom>
        </p:spPr>
      </p:pic>
      <p:grpSp>
        <p:nvGrpSpPr>
          <p:cNvPr id="129" name="Group 128"/>
          <p:cNvGrpSpPr/>
          <p:nvPr/>
        </p:nvGrpSpPr>
        <p:grpSpPr>
          <a:xfrm>
            <a:off x="4138939" y="1507230"/>
            <a:ext cx="3750524" cy="792000"/>
            <a:chOff x="4138939" y="1507230"/>
            <a:chExt cx="3750524" cy="792000"/>
          </a:xfrm>
        </p:grpSpPr>
        <p:pic>
          <p:nvPicPr>
            <p:cNvPr id="47" name="Picture 46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3600" y="1507230"/>
              <a:ext cx="2275863" cy="7920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8939" y="1614200"/>
              <a:ext cx="735725" cy="533400"/>
            </a:xfrm>
            <a:prstGeom prst="rect">
              <a:avLst/>
            </a:prstGeom>
          </p:spPr>
        </p:pic>
      </p:grpSp>
      <p:sp>
        <p:nvSpPr>
          <p:cNvPr id="53" name="Content Placeholder 2"/>
          <p:cNvSpPr txBox="1">
            <a:spLocks/>
          </p:cNvSpPr>
          <p:nvPr/>
        </p:nvSpPr>
        <p:spPr>
          <a:xfrm>
            <a:off x="792000" y="2590800"/>
            <a:ext cx="7560000" cy="13716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value of the wake function in 0,</a:t>
            </a:r>
            <a:r>
              <a:rPr lang="en-US" sz="2000" i="1" dirty="0" smtClean="0"/>
              <a:t> </a:t>
            </a:r>
            <a:r>
              <a:rPr lang="en-US" sz="2000" b="1" i="1" dirty="0" smtClean="0"/>
              <a:t>W</a:t>
            </a:r>
            <a:r>
              <a:rPr lang="en-US" sz="2000" b="1" i="1" baseline="-25000" dirty="0" smtClean="0"/>
              <a:t>||</a:t>
            </a:r>
            <a:r>
              <a:rPr lang="en-US" sz="2000" b="1" i="1" dirty="0" smtClean="0"/>
              <a:t>(0)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related to the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 lost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 the source particle in the creation of the wake</a:t>
            </a:r>
          </a:p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b="1" i="1" dirty="0" smtClean="0"/>
              <a:t>W</a:t>
            </a:r>
            <a:r>
              <a:rPr lang="en-US" sz="2000" b="1" i="1" baseline="-25000" dirty="0" smtClean="0"/>
              <a:t>||</a:t>
            </a:r>
            <a:r>
              <a:rPr lang="en-US" sz="2000" b="1" i="1" dirty="0" smtClean="0"/>
              <a:t>(0)&gt;0</a:t>
            </a:r>
            <a:r>
              <a:rPr lang="en-US" sz="2000" i="1" dirty="0" smtClean="0"/>
              <a:t> </a:t>
            </a:r>
            <a:r>
              <a:rPr lang="en-US" sz="2000" dirty="0" smtClean="0"/>
              <a:t>since </a:t>
            </a:r>
            <a:r>
              <a:rPr lang="en-US" sz="2000" b="1" i="1" dirty="0" smtClean="0">
                <a:latin typeface="Symbol" charset="2"/>
                <a:cs typeface="Symbol" charset="2"/>
              </a:rPr>
              <a:t>D</a:t>
            </a:r>
            <a:r>
              <a:rPr lang="en-US" sz="2000" b="1" i="1" dirty="0" smtClean="0"/>
              <a:t>E</a:t>
            </a:r>
            <a:r>
              <a:rPr lang="en-US" sz="2000" b="1" i="1" baseline="-25000" dirty="0" smtClean="0"/>
              <a:t>1</a:t>
            </a:r>
            <a:r>
              <a:rPr lang="en-US" sz="2000" b="1" i="1" dirty="0" smtClean="0"/>
              <a:t>&lt;0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000" b="1" i="1" dirty="0" err="1" smtClean="0">
                <a:solidFill>
                  <a:srgbClr val="660066"/>
                </a:solidFill>
              </a:rPr>
              <a:t>W</a:t>
            </a:r>
            <a:r>
              <a:rPr lang="en-US" sz="2000" b="1" i="1" baseline="-25000" dirty="0" err="1" smtClean="0">
                <a:solidFill>
                  <a:srgbClr val="660066"/>
                </a:solidFill>
              </a:rPr>
              <a:t>||</a:t>
            </a:r>
            <a:r>
              <a:rPr lang="en-US" sz="2000" b="1" i="1" dirty="0" err="1" smtClean="0">
                <a:solidFill>
                  <a:srgbClr val="660066"/>
                </a:solidFill>
              </a:rPr>
              <a:t>(z</a:t>
            </a:r>
            <a:r>
              <a:rPr lang="en-US" sz="2000" b="1" i="1" dirty="0" smtClean="0">
                <a:solidFill>
                  <a:srgbClr val="660066"/>
                </a:solidFill>
              </a:rPr>
              <a:t>)</a:t>
            </a:r>
            <a:r>
              <a:rPr lang="en-US" sz="2000" dirty="0" smtClean="0"/>
              <a:t> is discontinuous in </a:t>
            </a:r>
            <a:r>
              <a:rPr lang="en-US" sz="2000" dirty="0" err="1" smtClean="0"/>
              <a:t>z</a:t>
            </a:r>
            <a:r>
              <a:rPr lang="en-US" sz="2000" dirty="0" smtClean="0"/>
              <a:t>=0 and it vanishes for all </a:t>
            </a:r>
            <a:r>
              <a:rPr lang="en-US" sz="2000" dirty="0" err="1" smtClean="0"/>
              <a:t>z</a:t>
            </a:r>
            <a:r>
              <a:rPr lang="en-US" sz="2000" dirty="0" smtClean="0"/>
              <a:t>&gt;0 because of the ultra-relativistic approximation</a:t>
            </a:r>
            <a:r>
              <a:rPr lang="en-US" sz="1935" dirty="0" smtClean="0"/>
              <a:t>  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202295" y="4208900"/>
            <a:ext cx="8713105" cy="2438400"/>
            <a:chOff x="202295" y="4208900"/>
            <a:chExt cx="8713105" cy="2438400"/>
          </a:xfrm>
        </p:grpSpPr>
        <p:cxnSp>
          <p:nvCxnSpPr>
            <p:cNvPr id="133" name="Straight Arrow Connector 132"/>
            <p:cNvCxnSpPr/>
            <p:nvPr/>
          </p:nvCxnSpPr>
          <p:spPr>
            <a:xfrm flipV="1">
              <a:off x="202295" y="5410200"/>
              <a:ext cx="8713105" cy="1790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rot="5400000" flipH="1" flipV="1">
              <a:off x="3962400" y="5427306"/>
              <a:ext cx="2438400" cy="1588"/>
            </a:xfrm>
            <a:prstGeom prst="straightConnector1">
              <a:avLst/>
            </a:prstGeom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5182394" y="5410200"/>
              <a:ext cx="2707069" cy="17900"/>
            </a:xfrm>
            <a:prstGeom prst="line">
              <a:avLst/>
            </a:prstGeom>
            <a:ln w="3810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5228170" y="422549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660066"/>
                  </a:solidFill>
                </a:rPr>
                <a:t>W</a:t>
              </a:r>
              <a:r>
                <a:rPr lang="en-US" baseline="-25000" dirty="0" err="1" smtClean="0">
                  <a:solidFill>
                    <a:srgbClr val="660066"/>
                  </a:solidFill>
                </a:rPr>
                <a:t>||</a:t>
              </a:r>
              <a:r>
                <a:rPr lang="en-US" dirty="0" err="1" smtClean="0">
                  <a:solidFill>
                    <a:srgbClr val="660066"/>
                  </a:solidFill>
                </a:rPr>
                <a:t>(z</a:t>
              </a:r>
              <a:r>
                <a:rPr lang="en-US" dirty="0" smtClean="0">
                  <a:solidFill>
                    <a:srgbClr val="660066"/>
                  </a:solidFill>
                </a:rPr>
                <a:t>)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142" name="Freeform 141"/>
            <p:cNvSpPr/>
            <p:nvPr/>
          </p:nvSpPr>
          <p:spPr>
            <a:xfrm>
              <a:off x="202295" y="4439017"/>
              <a:ext cx="4989935" cy="2157699"/>
            </a:xfrm>
            <a:custGeom>
              <a:avLst/>
              <a:gdLst>
                <a:gd name="connsiteX0" fmla="*/ 4989935 w 4989935"/>
                <a:gd name="connsiteY0" fmla="*/ 0 h 2157699"/>
                <a:gd name="connsiteX1" fmla="*/ 4630300 w 4989935"/>
                <a:gd name="connsiteY1" fmla="*/ 359616 h 2157699"/>
                <a:gd name="connsiteX2" fmla="*/ 3753690 w 4989935"/>
                <a:gd name="connsiteY2" fmla="*/ 2123985 h 2157699"/>
                <a:gd name="connsiteX3" fmla="*/ 2888318 w 4989935"/>
                <a:gd name="connsiteY3" fmla="*/ 157332 h 2157699"/>
                <a:gd name="connsiteX4" fmla="*/ 2124094 w 4989935"/>
                <a:gd name="connsiteY4" fmla="*/ 1539608 h 2157699"/>
                <a:gd name="connsiteX5" fmla="*/ 831656 w 4989935"/>
                <a:gd name="connsiteY5" fmla="*/ 1168754 h 2157699"/>
                <a:gd name="connsiteX6" fmla="*/ 0 w 4989935"/>
                <a:gd name="connsiteY6" fmla="*/ 1078849 h 215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89935" h="2157699">
                  <a:moveTo>
                    <a:pt x="4989935" y="0"/>
                  </a:moveTo>
                  <a:cubicBezTo>
                    <a:pt x="4913138" y="2809"/>
                    <a:pt x="4836341" y="5619"/>
                    <a:pt x="4630300" y="359616"/>
                  </a:cubicBezTo>
                  <a:cubicBezTo>
                    <a:pt x="4424259" y="713613"/>
                    <a:pt x="4044020" y="2157699"/>
                    <a:pt x="3753690" y="2123985"/>
                  </a:cubicBezTo>
                  <a:cubicBezTo>
                    <a:pt x="3463360" y="2090271"/>
                    <a:pt x="3159917" y="254728"/>
                    <a:pt x="2888318" y="157332"/>
                  </a:cubicBezTo>
                  <a:cubicBezTo>
                    <a:pt x="2616719" y="59936"/>
                    <a:pt x="2466871" y="1371038"/>
                    <a:pt x="2124094" y="1539608"/>
                  </a:cubicBezTo>
                  <a:cubicBezTo>
                    <a:pt x="1781317" y="1708178"/>
                    <a:pt x="1185672" y="1245547"/>
                    <a:pt x="831656" y="1168754"/>
                  </a:cubicBezTo>
                  <a:cubicBezTo>
                    <a:pt x="477640" y="1091961"/>
                    <a:pt x="238820" y="1085405"/>
                    <a:pt x="0" y="1078849"/>
                  </a:cubicBezTo>
                </a:path>
              </a:pathLst>
            </a:custGeom>
            <a:ln w="3810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8555559" y="5371634"/>
              <a:ext cx="33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z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The energy balance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159527"/>
            <a:ext cx="1762326" cy="613289"/>
          </a:xfrm>
          <a:prstGeom prst="rect">
            <a:avLst/>
          </a:prstGeom>
        </p:spPr>
      </p:pic>
      <p:sp>
        <p:nvSpPr>
          <p:cNvPr id="53" name="Content Placeholder 2"/>
          <p:cNvSpPr txBox="1">
            <a:spLocks/>
          </p:cNvSpPr>
          <p:nvPr/>
        </p:nvSpPr>
        <p:spPr>
          <a:xfrm>
            <a:off x="792000" y="1988840"/>
            <a:ext cx="7560000" cy="23622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global energy balance, the energy lost by the source splits into </a:t>
            </a:r>
          </a:p>
          <a:p>
            <a:pPr marL="817200" lvl="2" indent="-285750">
              <a:spcBef>
                <a:spcPct val="20000"/>
              </a:spcBef>
              <a:buFont typeface="Courier New"/>
              <a:buChar char="o"/>
            </a:pPr>
            <a:r>
              <a:rPr lang="en-US" sz="1935" dirty="0"/>
              <a:t>Electromagnetic energy of the </a:t>
            </a:r>
            <a:r>
              <a:rPr lang="en-US" sz="1935" dirty="0">
                <a:solidFill>
                  <a:srgbClr val="3366FF"/>
                </a:solidFill>
              </a:rPr>
              <a:t>modes that remain trapped </a:t>
            </a:r>
            <a:r>
              <a:rPr lang="en-US" sz="1935" dirty="0"/>
              <a:t>in the object</a:t>
            </a:r>
          </a:p>
          <a:p>
            <a:pPr marL="1274400" lvl="3" indent="-285750">
              <a:spcBef>
                <a:spcPct val="20000"/>
              </a:spcBef>
              <a:buFont typeface="Lucida Grande"/>
              <a:buChar char="⇒"/>
            </a:pPr>
            <a:r>
              <a:rPr lang="en-US" sz="1935" dirty="0" smtClean="0"/>
              <a:t>Partly dissipated </a:t>
            </a:r>
            <a:r>
              <a:rPr lang="en-US" sz="1935" dirty="0"/>
              <a:t>on </a:t>
            </a:r>
            <a:r>
              <a:rPr lang="en-US" sz="1935" dirty="0" err="1">
                <a:ln>
                  <a:solidFill>
                    <a:srgbClr val="953735"/>
                  </a:solidFill>
                </a:ln>
                <a:solidFill>
                  <a:srgbClr val="FFFF00"/>
                </a:solidFill>
              </a:rPr>
              <a:t>lossy</a:t>
            </a:r>
            <a:r>
              <a:rPr lang="en-US" sz="1935" dirty="0">
                <a:ln>
                  <a:solidFill>
                    <a:srgbClr val="953735"/>
                  </a:solidFill>
                </a:ln>
                <a:solidFill>
                  <a:srgbClr val="FFFF00"/>
                </a:solidFill>
              </a:rPr>
              <a:t> walls </a:t>
            </a:r>
            <a:r>
              <a:rPr lang="en-US" sz="1935" dirty="0" smtClean="0"/>
              <a:t>or into </a:t>
            </a:r>
            <a:r>
              <a:rPr lang="en-US" sz="1935" dirty="0"/>
              <a:t>purposely </a:t>
            </a:r>
            <a:r>
              <a:rPr lang="en-US" sz="1935" dirty="0" smtClean="0"/>
              <a:t>designed inserts or </a:t>
            </a:r>
            <a:r>
              <a:rPr lang="en-US" sz="1935" dirty="0">
                <a:ln>
                  <a:solidFill>
                    <a:srgbClr val="953735"/>
                  </a:solidFill>
                </a:ln>
                <a:solidFill>
                  <a:srgbClr val="FFFF00"/>
                </a:solidFill>
              </a:rPr>
              <a:t>HOM absorbers</a:t>
            </a:r>
          </a:p>
          <a:p>
            <a:pPr marL="1274400" lvl="3" indent="-285750">
              <a:spcBef>
                <a:spcPct val="20000"/>
              </a:spcBef>
              <a:buFont typeface="Lucida Grande"/>
              <a:buChar char="⇒"/>
            </a:pPr>
            <a:r>
              <a:rPr lang="en-US" sz="1935" dirty="0" smtClean="0"/>
              <a:t>Partly transferred </a:t>
            </a:r>
            <a:r>
              <a:rPr lang="en-US" sz="1935" dirty="0"/>
              <a:t>to </a:t>
            </a:r>
            <a:r>
              <a:rPr lang="en-US" sz="1935" dirty="0">
                <a:solidFill>
                  <a:srgbClr val="FF0000"/>
                </a:solidFill>
              </a:rPr>
              <a:t>following</a:t>
            </a:r>
            <a:r>
              <a:rPr lang="en-US" sz="1935" dirty="0"/>
              <a:t> </a:t>
            </a:r>
            <a:r>
              <a:rPr lang="en-US" sz="1935" dirty="0">
                <a:solidFill>
                  <a:srgbClr val="FF0000"/>
                </a:solidFill>
              </a:rPr>
              <a:t>particles</a:t>
            </a:r>
            <a:r>
              <a:rPr lang="en-US" sz="1935" dirty="0"/>
              <a:t> (or the same </a:t>
            </a:r>
            <a:r>
              <a:rPr lang="en-US" sz="1935" dirty="0" smtClean="0"/>
              <a:t>particle over successive </a:t>
            </a:r>
            <a:r>
              <a:rPr lang="en-US" sz="1935" dirty="0"/>
              <a:t>turns), possibly feeding into an instability! </a:t>
            </a:r>
          </a:p>
          <a:p>
            <a:pPr marL="817200" lvl="2" indent="-285750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</a:pPr>
            <a:r>
              <a:rPr lang="en-US" sz="1935" dirty="0" smtClean="0"/>
              <a:t>Electromagnetic energy of </a:t>
            </a:r>
            <a:r>
              <a:rPr lang="en-US" sz="1935" dirty="0" smtClean="0">
                <a:solidFill>
                  <a:srgbClr val="FF0000"/>
                </a:solidFill>
              </a:rPr>
              <a:t>modes that propagate </a:t>
            </a:r>
            <a:r>
              <a:rPr lang="en-US" sz="1935" dirty="0" smtClean="0"/>
              <a:t>down the beam chamber (above cut-off), which will be eventually lost on surrounding </a:t>
            </a:r>
            <a:r>
              <a:rPr lang="en-US" sz="1935" dirty="0" err="1" smtClean="0"/>
              <a:t>lossy</a:t>
            </a:r>
            <a:r>
              <a:rPr lang="en-US" sz="1935" dirty="0" smtClean="0"/>
              <a:t> materials 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94"/>
          <p:cNvGrpSpPr>
            <a:grpSpLocks noChangeAspect="1"/>
          </p:cNvGrpSpPr>
          <p:nvPr/>
        </p:nvGrpSpPr>
        <p:grpSpPr>
          <a:xfrm>
            <a:off x="3977977" y="4594638"/>
            <a:ext cx="1145032" cy="2123996"/>
            <a:chOff x="2555534" y="1448897"/>
            <a:chExt cx="1312862" cy="2549525"/>
          </a:xfrm>
        </p:grpSpPr>
        <p:sp>
          <p:nvSpPr>
            <p:cNvPr id="59" name="Freeform 90"/>
            <p:cNvSpPr>
              <a:spLocks/>
            </p:cNvSpPr>
            <p:nvPr/>
          </p:nvSpPr>
          <p:spPr bwMode="auto">
            <a:xfrm>
              <a:off x="2631734" y="1644159"/>
              <a:ext cx="639763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91"/>
            <p:cNvSpPr>
              <a:spLocks/>
            </p:cNvSpPr>
            <p:nvPr/>
          </p:nvSpPr>
          <p:spPr bwMode="auto">
            <a:xfrm>
              <a:off x="2685709" y="15139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92"/>
            <p:cNvSpPr>
              <a:spLocks/>
            </p:cNvSpPr>
            <p:nvPr/>
          </p:nvSpPr>
          <p:spPr bwMode="auto">
            <a:xfrm>
              <a:off x="2815884" y="1448897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93"/>
            <p:cNvSpPr>
              <a:spLocks/>
            </p:cNvSpPr>
            <p:nvPr/>
          </p:nvSpPr>
          <p:spPr bwMode="auto">
            <a:xfrm rot="10800000" flipV="1">
              <a:off x="2555534" y="3141172"/>
              <a:ext cx="1299943" cy="215534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94"/>
            <p:cNvSpPr>
              <a:spLocks/>
            </p:cNvSpPr>
            <p:nvPr/>
          </p:nvSpPr>
          <p:spPr bwMode="auto">
            <a:xfrm flipV="1">
              <a:off x="2620622" y="3596784"/>
              <a:ext cx="650875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96"/>
            <p:cNvSpPr>
              <a:spLocks/>
            </p:cNvSpPr>
            <p:nvPr/>
          </p:nvSpPr>
          <p:spPr bwMode="auto">
            <a:xfrm flipV="1">
              <a:off x="2815884" y="3922222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2"/>
            <p:cNvSpPr>
              <a:spLocks/>
            </p:cNvSpPr>
            <p:nvPr/>
          </p:nvSpPr>
          <p:spPr bwMode="auto">
            <a:xfrm rot="10800000">
              <a:off x="2562757" y="2177322"/>
              <a:ext cx="1305639" cy="181443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5"/>
            <p:cNvSpPr>
              <a:spLocks/>
            </p:cNvSpPr>
            <p:nvPr/>
          </p:nvSpPr>
          <p:spPr bwMode="auto">
            <a:xfrm flipV="1">
              <a:off x="2685709" y="37491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07"/>
          <p:cNvGrpSpPr>
            <a:grpSpLocks noChangeAspect="1"/>
          </p:cNvGrpSpPr>
          <p:nvPr/>
        </p:nvGrpSpPr>
        <p:grpSpPr>
          <a:xfrm>
            <a:off x="1825058" y="4523282"/>
            <a:ext cx="5461655" cy="2267997"/>
            <a:chOff x="152400" y="1381418"/>
            <a:chExt cx="6138425" cy="2668588"/>
          </a:xfrm>
        </p:grpSpPr>
        <p:cxnSp>
          <p:nvCxnSpPr>
            <p:cNvPr id="54" name="Straight Connector 53"/>
            <p:cNvCxnSpPr/>
            <p:nvPr/>
          </p:nvCxnSpPr>
          <p:spPr>
            <a:xfrm flipH="1" flipV="1">
              <a:off x="152400" y="2356375"/>
              <a:ext cx="2385620" cy="135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152400" y="3072337"/>
              <a:ext cx="2385620" cy="135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 flipV="1">
              <a:off x="3905205" y="2355018"/>
              <a:ext cx="2385620" cy="135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3905205" y="3073016"/>
              <a:ext cx="2385620" cy="135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Freeform 11"/>
            <p:cNvSpPr>
              <a:spLocks/>
            </p:cNvSpPr>
            <p:nvPr/>
          </p:nvSpPr>
          <p:spPr bwMode="auto">
            <a:xfrm>
              <a:off x="2538020" y="3073693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6"/>
            <p:cNvSpPr>
              <a:spLocks/>
            </p:cNvSpPr>
            <p:nvPr/>
          </p:nvSpPr>
          <p:spPr bwMode="auto">
            <a:xfrm flipV="1">
              <a:off x="2538020" y="1381418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23"/>
          <p:cNvGrpSpPr/>
          <p:nvPr/>
        </p:nvGrpSpPr>
        <p:grpSpPr>
          <a:xfrm>
            <a:off x="1862720" y="5544252"/>
            <a:ext cx="5373569" cy="268084"/>
            <a:chOff x="2305525" y="5833839"/>
            <a:chExt cx="4719820" cy="167881"/>
          </a:xfrm>
        </p:grpSpPr>
        <p:grpSp>
          <p:nvGrpSpPr>
            <p:cNvPr id="7" name="Group 116"/>
            <p:cNvGrpSpPr/>
            <p:nvPr/>
          </p:nvGrpSpPr>
          <p:grpSpPr>
            <a:xfrm>
              <a:off x="2305525" y="5833839"/>
              <a:ext cx="975192" cy="167881"/>
              <a:chOff x="2305525" y="5833839"/>
              <a:chExt cx="975192" cy="167881"/>
            </a:xfrm>
          </p:grpSpPr>
          <p:sp>
            <p:nvSpPr>
              <p:cNvPr id="113" name="Freeform 112"/>
              <p:cNvSpPr/>
              <p:nvPr/>
            </p:nvSpPr>
            <p:spPr>
              <a:xfrm flipH="1">
                <a:off x="2612913" y="5833839"/>
                <a:ext cx="667804" cy="167881"/>
              </a:xfrm>
              <a:custGeom>
                <a:avLst/>
                <a:gdLst>
                  <a:gd name="connsiteX0" fmla="*/ 0 w 667804"/>
                  <a:gd name="connsiteY0" fmla="*/ 155107 h 167881"/>
                  <a:gd name="connsiteX1" fmla="*/ 98528 w 667804"/>
                  <a:gd name="connsiteY1" fmla="*/ 1825 h 167881"/>
                  <a:gd name="connsiteX2" fmla="*/ 197057 w 667804"/>
                  <a:gd name="connsiteY2" fmla="*/ 144158 h 167881"/>
                  <a:gd name="connsiteX3" fmla="*/ 306533 w 667804"/>
                  <a:gd name="connsiteY3" fmla="*/ 12774 h 167881"/>
                  <a:gd name="connsiteX4" fmla="*/ 394114 w 667804"/>
                  <a:gd name="connsiteY4" fmla="*/ 155107 h 167881"/>
                  <a:gd name="connsiteX5" fmla="*/ 470747 w 667804"/>
                  <a:gd name="connsiteY5" fmla="*/ 89415 h 167881"/>
                  <a:gd name="connsiteX6" fmla="*/ 558328 w 667804"/>
                  <a:gd name="connsiteY6" fmla="*/ 56569 h 167881"/>
                  <a:gd name="connsiteX7" fmla="*/ 667804 w 667804"/>
                  <a:gd name="connsiteY7" fmla="*/ 45620 h 1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7804" h="167881">
                    <a:moveTo>
                      <a:pt x="0" y="155107"/>
                    </a:moveTo>
                    <a:cubicBezTo>
                      <a:pt x="32842" y="79378"/>
                      <a:pt x="65685" y="3650"/>
                      <a:pt x="98528" y="1825"/>
                    </a:cubicBezTo>
                    <a:cubicBezTo>
                      <a:pt x="131371" y="0"/>
                      <a:pt x="162390" y="142333"/>
                      <a:pt x="197057" y="144158"/>
                    </a:cubicBezTo>
                    <a:cubicBezTo>
                      <a:pt x="231724" y="145983"/>
                      <a:pt x="273690" y="10949"/>
                      <a:pt x="306533" y="12774"/>
                    </a:cubicBezTo>
                    <a:cubicBezTo>
                      <a:pt x="339376" y="14599"/>
                      <a:pt x="366745" y="142334"/>
                      <a:pt x="394114" y="155107"/>
                    </a:cubicBezTo>
                    <a:cubicBezTo>
                      <a:pt x="421483" y="167881"/>
                      <a:pt x="443378" y="105838"/>
                      <a:pt x="470747" y="89415"/>
                    </a:cubicBezTo>
                    <a:cubicBezTo>
                      <a:pt x="498116" y="72992"/>
                      <a:pt x="525485" y="63868"/>
                      <a:pt x="558328" y="56569"/>
                    </a:cubicBezTo>
                    <a:cubicBezTo>
                      <a:pt x="591171" y="49270"/>
                      <a:pt x="629487" y="47445"/>
                      <a:pt x="667804" y="4562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6" name="Straight Arrow Connector 115"/>
              <p:cNvCxnSpPr/>
              <p:nvPr/>
            </p:nvCxnSpPr>
            <p:spPr>
              <a:xfrm flipH="1">
                <a:off x="2305525" y="5876283"/>
                <a:ext cx="307388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17"/>
            <p:cNvGrpSpPr/>
            <p:nvPr/>
          </p:nvGrpSpPr>
          <p:grpSpPr>
            <a:xfrm flipH="1">
              <a:off x="6050153" y="5833839"/>
              <a:ext cx="975192" cy="167881"/>
              <a:chOff x="2189126" y="5833839"/>
              <a:chExt cx="975192" cy="167881"/>
            </a:xfrm>
          </p:grpSpPr>
          <p:sp>
            <p:nvSpPr>
              <p:cNvPr id="119" name="Freeform 118"/>
              <p:cNvSpPr/>
              <p:nvPr/>
            </p:nvSpPr>
            <p:spPr>
              <a:xfrm flipH="1">
                <a:off x="2496514" y="5833839"/>
                <a:ext cx="667804" cy="167881"/>
              </a:xfrm>
              <a:custGeom>
                <a:avLst/>
                <a:gdLst>
                  <a:gd name="connsiteX0" fmla="*/ 0 w 667804"/>
                  <a:gd name="connsiteY0" fmla="*/ 155107 h 167881"/>
                  <a:gd name="connsiteX1" fmla="*/ 98528 w 667804"/>
                  <a:gd name="connsiteY1" fmla="*/ 1825 h 167881"/>
                  <a:gd name="connsiteX2" fmla="*/ 197057 w 667804"/>
                  <a:gd name="connsiteY2" fmla="*/ 144158 h 167881"/>
                  <a:gd name="connsiteX3" fmla="*/ 306533 w 667804"/>
                  <a:gd name="connsiteY3" fmla="*/ 12774 h 167881"/>
                  <a:gd name="connsiteX4" fmla="*/ 394114 w 667804"/>
                  <a:gd name="connsiteY4" fmla="*/ 155107 h 167881"/>
                  <a:gd name="connsiteX5" fmla="*/ 470747 w 667804"/>
                  <a:gd name="connsiteY5" fmla="*/ 89415 h 167881"/>
                  <a:gd name="connsiteX6" fmla="*/ 558328 w 667804"/>
                  <a:gd name="connsiteY6" fmla="*/ 56569 h 167881"/>
                  <a:gd name="connsiteX7" fmla="*/ 667804 w 667804"/>
                  <a:gd name="connsiteY7" fmla="*/ 45620 h 1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7804" h="167881">
                    <a:moveTo>
                      <a:pt x="0" y="155107"/>
                    </a:moveTo>
                    <a:cubicBezTo>
                      <a:pt x="32842" y="79378"/>
                      <a:pt x="65685" y="3650"/>
                      <a:pt x="98528" y="1825"/>
                    </a:cubicBezTo>
                    <a:cubicBezTo>
                      <a:pt x="131371" y="0"/>
                      <a:pt x="162390" y="142333"/>
                      <a:pt x="197057" y="144158"/>
                    </a:cubicBezTo>
                    <a:cubicBezTo>
                      <a:pt x="231724" y="145983"/>
                      <a:pt x="273690" y="10949"/>
                      <a:pt x="306533" y="12774"/>
                    </a:cubicBezTo>
                    <a:cubicBezTo>
                      <a:pt x="339376" y="14599"/>
                      <a:pt x="366745" y="142334"/>
                      <a:pt x="394114" y="155107"/>
                    </a:cubicBezTo>
                    <a:cubicBezTo>
                      <a:pt x="421483" y="167881"/>
                      <a:pt x="443378" y="105838"/>
                      <a:pt x="470747" y="89415"/>
                    </a:cubicBezTo>
                    <a:cubicBezTo>
                      <a:pt x="498116" y="72992"/>
                      <a:pt x="525485" y="63868"/>
                      <a:pt x="558328" y="56569"/>
                    </a:cubicBezTo>
                    <a:cubicBezTo>
                      <a:pt x="591171" y="49270"/>
                      <a:pt x="629487" y="47445"/>
                      <a:pt x="667804" y="4562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Arrow Connector 119"/>
              <p:cNvCxnSpPr/>
              <p:nvPr/>
            </p:nvCxnSpPr>
            <p:spPr>
              <a:xfrm flipH="1">
                <a:off x="2189126" y="5876283"/>
                <a:ext cx="307388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122"/>
          <p:cNvGrpSpPr>
            <a:grpSpLocks noChangeAspect="1"/>
          </p:cNvGrpSpPr>
          <p:nvPr/>
        </p:nvGrpSpPr>
        <p:grpSpPr>
          <a:xfrm>
            <a:off x="3947652" y="4531853"/>
            <a:ext cx="1216454" cy="2267997"/>
            <a:chOff x="4299657" y="5309244"/>
            <a:chExt cx="835846" cy="1558383"/>
          </a:xfrm>
        </p:grpSpPr>
        <p:sp>
          <p:nvSpPr>
            <p:cNvPr id="121" name="Freeform 16"/>
            <p:cNvSpPr>
              <a:spLocks/>
            </p:cNvSpPr>
            <p:nvPr/>
          </p:nvSpPr>
          <p:spPr bwMode="auto">
            <a:xfrm flipV="1">
              <a:off x="4299657" y="5309244"/>
              <a:ext cx="835846" cy="570140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"/>
            <p:cNvSpPr>
              <a:spLocks/>
            </p:cNvSpPr>
            <p:nvPr/>
          </p:nvSpPr>
          <p:spPr bwMode="auto">
            <a:xfrm>
              <a:off x="4299657" y="6297487"/>
              <a:ext cx="835846" cy="570140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ap="flat" cmpd="sng" algn="ctr">
              <a:solidFill>
                <a:srgbClr val="95373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127"/>
          <p:cNvGrpSpPr/>
          <p:nvPr/>
        </p:nvGrpSpPr>
        <p:grpSpPr>
          <a:xfrm>
            <a:off x="3995936" y="5589240"/>
            <a:ext cx="703654" cy="123263"/>
            <a:chOff x="4050969" y="5857324"/>
            <a:chExt cx="703654" cy="123263"/>
          </a:xfrm>
        </p:grpSpPr>
        <p:sp>
          <p:nvSpPr>
            <p:cNvPr id="125" name="Oval 18"/>
            <p:cNvSpPr>
              <a:spLocks noChangeAspect="1" noChangeArrowheads="1"/>
            </p:cNvSpPr>
            <p:nvPr/>
          </p:nvSpPr>
          <p:spPr bwMode="auto">
            <a:xfrm>
              <a:off x="4050969" y="5857324"/>
              <a:ext cx="164392" cy="123263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rot="16200000" flipH="1">
              <a:off x="4485291" y="5653922"/>
              <a:ext cx="2496" cy="536169"/>
            </a:xfrm>
            <a:prstGeom prst="straightConnector1">
              <a:avLst/>
            </a:prstGeom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3419872" y="1281505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happens to the energy lost by the source?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0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 bldLvl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The energy balance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159527"/>
            <a:ext cx="1762326" cy="613289"/>
          </a:xfrm>
          <a:prstGeom prst="rect">
            <a:avLst/>
          </a:prstGeom>
        </p:spPr>
      </p:pic>
      <p:sp>
        <p:nvSpPr>
          <p:cNvPr id="53" name="Content Placeholder 2"/>
          <p:cNvSpPr txBox="1">
            <a:spLocks/>
          </p:cNvSpPr>
          <p:nvPr/>
        </p:nvSpPr>
        <p:spPr>
          <a:xfrm>
            <a:off x="792000" y="1988840"/>
            <a:ext cx="7560000" cy="23622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global energy balance, the energy lost by the source splits into </a:t>
            </a:r>
          </a:p>
          <a:p>
            <a:pPr marL="817200" lvl="2" indent="-285750">
              <a:spcBef>
                <a:spcPct val="20000"/>
              </a:spcBef>
              <a:buFont typeface="Courier New"/>
              <a:buChar char="o"/>
            </a:pPr>
            <a:r>
              <a:rPr lang="en-US" sz="1935" dirty="0"/>
              <a:t>Electromagnetic energy of the </a:t>
            </a:r>
            <a:r>
              <a:rPr lang="en-US" sz="1935" dirty="0">
                <a:solidFill>
                  <a:srgbClr val="3366FF"/>
                </a:solidFill>
              </a:rPr>
              <a:t>modes that remain trapped </a:t>
            </a:r>
            <a:r>
              <a:rPr lang="en-US" sz="1935" dirty="0"/>
              <a:t>in the object</a:t>
            </a:r>
          </a:p>
          <a:p>
            <a:pPr marL="1274400" lvl="3" indent="-285750">
              <a:spcBef>
                <a:spcPct val="20000"/>
              </a:spcBef>
              <a:buFont typeface="Lucida Grande"/>
              <a:buChar char="⇒"/>
            </a:pPr>
            <a:r>
              <a:rPr lang="en-US" sz="1935" dirty="0" smtClean="0"/>
              <a:t>Partly dissipated </a:t>
            </a:r>
            <a:r>
              <a:rPr lang="en-US" sz="1935" dirty="0"/>
              <a:t>on </a:t>
            </a:r>
            <a:r>
              <a:rPr lang="en-US" sz="1935" dirty="0" err="1">
                <a:ln>
                  <a:solidFill>
                    <a:srgbClr val="953735"/>
                  </a:solidFill>
                </a:ln>
                <a:solidFill>
                  <a:srgbClr val="FFFF00"/>
                </a:solidFill>
              </a:rPr>
              <a:t>lossy</a:t>
            </a:r>
            <a:r>
              <a:rPr lang="en-US" sz="1935" dirty="0">
                <a:ln>
                  <a:solidFill>
                    <a:srgbClr val="953735"/>
                  </a:solidFill>
                </a:ln>
                <a:solidFill>
                  <a:srgbClr val="FFFF00"/>
                </a:solidFill>
              </a:rPr>
              <a:t> walls </a:t>
            </a:r>
            <a:r>
              <a:rPr lang="en-US" sz="1935" dirty="0" smtClean="0"/>
              <a:t>or into </a:t>
            </a:r>
            <a:r>
              <a:rPr lang="en-US" sz="1935" dirty="0"/>
              <a:t>purposely </a:t>
            </a:r>
            <a:r>
              <a:rPr lang="en-US" sz="1935" dirty="0" smtClean="0"/>
              <a:t>designed inserts or </a:t>
            </a:r>
            <a:r>
              <a:rPr lang="en-US" sz="1935" dirty="0">
                <a:ln>
                  <a:solidFill>
                    <a:srgbClr val="953735"/>
                  </a:solidFill>
                </a:ln>
                <a:solidFill>
                  <a:srgbClr val="FFFF00"/>
                </a:solidFill>
              </a:rPr>
              <a:t>HOM absorbers</a:t>
            </a:r>
          </a:p>
          <a:p>
            <a:pPr marL="1274400" lvl="3" indent="-285750">
              <a:spcBef>
                <a:spcPct val="20000"/>
              </a:spcBef>
              <a:buFont typeface="Lucida Grande"/>
              <a:buChar char="⇒"/>
            </a:pPr>
            <a:r>
              <a:rPr lang="en-US" sz="1935" dirty="0" smtClean="0"/>
              <a:t>Partly transferred </a:t>
            </a:r>
            <a:r>
              <a:rPr lang="en-US" sz="1935" dirty="0"/>
              <a:t>to </a:t>
            </a:r>
            <a:r>
              <a:rPr lang="en-US" sz="1935" dirty="0">
                <a:solidFill>
                  <a:srgbClr val="FF0000"/>
                </a:solidFill>
              </a:rPr>
              <a:t>following</a:t>
            </a:r>
            <a:r>
              <a:rPr lang="en-US" sz="1935" dirty="0"/>
              <a:t> </a:t>
            </a:r>
            <a:r>
              <a:rPr lang="en-US" sz="1935" dirty="0">
                <a:solidFill>
                  <a:srgbClr val="FF0000"/>
                </a:solidFill>
              </a:rPr>
              <a:t>particles</a:t>
            </a:r>
            <a:r>
              <a:rPr lang="en-US" sz="1935" dirty="0"/>
              <a:t> (or the same </a:t>
            </a:r>
            <a:r>
              <a:rPr lang="en-US" sz="1935" dirty="0" smtClean="0"/>
              <a:t>particle over successive </a:t>
            </a:r>
            <a:r>
              <a:rPr lang="en-US" sz="1935" dirty="0"/>
              <a:t>turns), possibly feeding into an instability! </a:t>
            </a:r>
          </a:p>
          <a:p>
            <a:pPr marL="817200" lvl="2" indent="-285750">
              <a:spcBef>
                <a:spcPct val="20000"/>
              </a:spcBef>
              <a:buClr>
                <a:schemeClr val="tx1"/>
              </a:buClr>
              <a:buFont typeface="Courier New"/>
              <a:buChar char="o"/>
            </a:pPr>
            <a:r>
              <a:rPr lang="en-US" sz="1935" dirty="0" smtClean="0"/>
              <a:t>Electromagnetic energy of </a:t>
            </a:r>
            <a:r>
              <a:rPr lang="en-US" sz="1935" dirty="0" smtClean="0">
                <a:solidFill>
                  <a:srgbClr val="FF0000"/>
                </a:solidFill>
              </a:rPr>
              <a:t>modes that propagate </a:t>
            </a:r>
            <a:r>
              <a:rPr lang="en-US" sz="1935" dirty="0" smtClean="0"/>
              <a:t>down the beam chamber (above cut-off), which will be eventually lost on surrounding </a:t>
            </a:r>
            <a:r>
              <a:rPr lang="en-US" sz="1935" dirty="0" err="1" smtClean="0"/>
              <a:t>lossy</a:t>
            </a:r>
            <a:r>
              <a:rPr lang="en-US" sz="1935" dirty="0" smtClean="0"/>
              <a:t> materials 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94"/>
          <p:cNvGrpSpPr>
            <a:grpSpLocks noChangeAspect="1"/>
          </p:cNvGrpSpPr>
          <p:nvPr/>
        </p:nvGrpSpPr>
        <p:grpSpPr>
          <a:xfrm>
            <a:off x="3977977" y="4594638"/>
            <a:ext cx="1145032" cy="2123996"/>
            <a:chOff x="2555534" y="1448897"/>
            <a:chExt cx="1312862" cy="2549525"/>
          </a:xfrm>
        </p:grpSpPr>
        <p:sp>
          <p:nvSpPr>
            <p:cNvPr id="59" name="Freeform 90"/>
            <p:cNvSpPr>
              <a:spLocks/>
            </p:cNvSpPr>
            <p:nvPr/>
          </p:nvSpPr>
          <p:spPr bwMode="auto">
            <a:xfrm>
              <a:off x="2631734" y="1644159"/>
              <a:ext cx="639763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91"/>
            <p:cNvSpPr>
              <a:spLocks/>
            </p:cNvSpPr>
            <p:nvPr/>
          </p:nvSpPr>
          <p:spPr bwMode="auto">
            <a:xfrm>
              <a:off x="2685709" y="15139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92"/>
            <p:cNvSpPr>
              <a:spLocks/>
            </p:cNvSpPr>
            <p:nvPr/>
          </p:nvSpPr>
          <p:spPr bwMode="auto">
            <a:xfrm>
              <a:off x="2815884" y="1448897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93"/>
            <p:cNvSpPr>
              <a:spLocks/>
            </p:cNvSpPr>
            <p:nvPr/>
          </p:nvSpPr>
          <p:spPr bwMode="auto">
            <a:xfrm rot="10800000" flipV="1">
              <a:off x="2555534" y="3141172"/>
              <a:ext cx="1299943" cy="215534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94"/>
            <p:cNvSpPr>
              <a:spLocks/>
            </p:cNvSpPr>
            <p:nvPr/>
          </p:nvSpPr>
          <p:spPr bwMode="auto">
            <a:xfrm flipV="1">
              <a:off x="2620622" y="3596784"/>
              <a:ext cx="650875" cy="228600"/>
            </a:xfrm>
            <a:custGeom>
              <a:avLst/>
              <a:gdLst>
                <a:gd name="T0" fmla="*/ 0 w 480"/>
                <a:gd name="T1" fmla="*/ 144 h 168"/>
                <a:gd name="T2" fmla="*/ 240 w 480"/>
                <a:gd name="T3" fmla="*/ 144 h 168"/>
                <a:gd name="T4" fmla="*/ 480 w 480"/>
                <a:gd name="T5" fmla="*/ 0 h 168"/>
                <a:gd name="T6" fmla="*/ 0 60000 65536"/>
                <a:gd name="T7" fmla="*/ 0 60000 65536"/>
                <a:gd name="T8" fmla="*/ 0 60000 65536"/>
                <a:gd name="T9" fmla="*/ 0 w 480"/>
                <a:gd name="T10" fmla="*/ 0 h 168"/>
                <a:gd name="T11" fmla="*/ 480 w 48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68">
                  <a:moveTo>
                    <a:pt x="0" y="144"/>
                  </a:moveTo>
                  <a:cubicBezTo>
                    <a:pt x="80" y="156"/>
                    <a:pt x="160" y="168"/>
                    <a:pt x="240" y="144"/>
                  </a:cubicBezTo>
                  <a:cubicBezTo>
                    <a:pt x="320" y="120"/>
                    <a:pt x="440" y="24"/>
                    <a:pt x="480" y="0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96"/>
            <p:cNvSpPr>
              <a:spLocks/>
            </p:cNvSpPr>
            <p:nvPr/>
          </p:nvSpPr>
          <p:spPr bwMode="auto">
            <a:xfrm flipV="1">
              <a:off x="2815884" y="3922222"/>
              <a:ext cx="325438" cy="76200"/>
            </a:xfrm>
            <a:custGeom>
              <a:avLst/>
              <a:gdLst>
                <a:gd name="T0" fmla="*/ 0 w 240"/>
                <a:gd name="T1" fmla="*/ 48 h 56"/>
                <a:gd name="T2" fmla="*/ 144 w 240"/>
                <a:gd name="T3" fmla="*/ 48 h 56"/>
                <a:gd name="T4" fmla="*/ 240 w 240"/>
                <a:gd name="T5" fmla="*/ 0 h 56"/>
                <a:gd name="T6" fmla="*/ 0 60000 65536"/>
                <a:gd name="T7" fmla="*/ 0 60000 65536"/>
                <a:gd name="T8" fmla="*/ 0 60000 65536"/>
                <a:gd name="T9" fmla="*/ 0 w 240"/>
                <a:gd name="T10" fmla="*/ 0 h 56"/>
                <a:gd name="T11" fmla="*/ 240 w 24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56">
                  <a:moveTo>
                    <a:pt x="0" y="48"/>
                  </a:moveTo>
                  <a:cubicBezTo>
                    <a:pt x="52" y="52"/>
                    <a:pt x="104" y="56"/>
                    <a:pt x="144" y="48"/>
                  </a:cubicBezTo>
                  <a:cubicBezTo>
                    <a:pt x="184" y="40"/>
                    <a:pt x="212" y="20"/>
                    <a:pt x="240" y="0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2"/>
            <p:cNvSpPr>
              <a:spLocks/>
            </p:cNvSpPr>
            <p:nvPr/>
          </p:nvSpPr>
          <p:spPr bwMode="auto">
            <a:xfrm rot="10800000">
              <a:off x="2562757" y="2177322"/>
              <a:ext cx="1305639" cy="181443"/>
            </a:xfrm>
            <a:custGeom>
              <a:avLst/>
              <a:gdLst>
                <a:gd name="T0" fmla="*/ 0 w 1008"/>
                <a:gd name="T1" fmla="*/ 152 h 152"/>
                <a:gd name="T2" fmla="*/ 480 w 1008"/>
                <a:gd name="T3" fmla="*/ 8 h 152"/>
                <a:gd name="T4" fmla="*/ 1008 w 1008"/>
                <a:gd name="T5" fmla="*/ 104 h 152"/>
                <a:gd name="T6" fmla="*/ 0 60000 65536"/>
                <a:gd name="T7" fmla="*/ 0 60000 65536"/>
                <a:gd name="T8" fmla="*/ 0 60000 65536"/>
                <a:gd name="T9" fmla="*/ 0 w 1008"/>
                <a:gd name="T10" fmla="*/ 0 h 152"/>
                <a:gd name="T11" fmla="*/ 1008 w 1008"/>
                <a:gd name="T12" fmla="*/ 152 h 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152">
                  <a:moveTo>
                    <a:pt x="0" y="152"/>
                  </a:moveTo>
                  <a:cubicBezTo>
                    <a:pt x="156" y="84"/>
                    <a:pt x="312" y="16"/>
                    <a:pt x="480" y="8"/>
                  </a:cubicBezTo>
                  <a:cubicBezTo>
                    <a:pt x="648" y="0"/>
                    <a:pt x="828" y="52"/>
                    <a:pt x="1008" y="104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 type="arrow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5"/>
            <p:cNvSpPr>
              <a:spLocks/>
            </p:cNvSpPr>
            <p:nvPr/>
          </p:nvSpPr>
          <p:spPr bwMode="auto">
            <a:xfrm flipV="1">
              <a:off x="2685709" y="3749184"/>
              <a:ext cx="520700" cy="152400"/>
            </a:xfrm>
            <a:custGeom>
              <a:avLst/>
              <a:gdLst>
                <a:gd name="T0" fmla="*/ 0 w 384"/>
                <a:gd name="T1" fmla="*/ 96 h 112"/>
                <a:gd name="T2" fmla="*/ 192 w 384"/>
                <a:gd name="T3" fmla="*/ 96 h 112"/>
                <a:gd name="T4" fmla="*/ 384 w 384"/>
                <a:gd name="T5" fmla="*/ 0 h 112"/>
                <a:gd name="T6" fmla="*/ 0 60000 65536"/>
                <a:gd name="T7" fmla="*/ 0 60000 65536"/>
                <a:gd name="T8" fmla="*/ 0 60000 65536"/>
                <a:gd name="T9" fmla="*/ 0 w 384"/>
                <a:gd name="T10" fmla="*/ 0 h 112"/>
                <a:gd name="T11" fmla="*/ 384 w 38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12">
                  <a:moveTo>
                    <a:pt x="0" y="96"/>
                  </a:moveTo>
                  <a:cubicBezTo>
                    <a:pt x="64" y="104"/>
                    <a:pt x="128" y="112"/>
                    <a:pt x="192" y="96"/>
                  </a:cubicBezTo>
                  <a:cubicBezTo>
                    <a:pt x="256" y="80"/>
                    <a:pt x="352" y="16"/>
                    <a:pt x="384" y="0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07"/>
          <p:cNvGrpSpPr>
            <a:grpSpLocks noChangeAspect="1"/>
          </p:cNvGrpSpPr>
          <p:nvPr/>
        </p:nvGrpSpPr>
        <p:grpSpPr>
          <a:xfrm>
            <a:off x="1825058" y="4523282"/>
            <a:ext cx="5461655" cy="2267997"/>
            <a:chOff x="152400" y="1381418"/>
            <a:chExt cx="6138425" cy="2668588"/>
          </a:xfrm>
        </p:grpSpPr>
        <p:cxnSp>
          <p:nvCxnSpPr>
            <p:cNvPr id="54" name="Straight Connector 53"/>
            <p:cNvCxnSpPr/>
            <p:nvPr/>
          </p:nvCxnSpPr>
          <p:spPr>
            <a:xfrm flipH="1" flipV="1">
              <a:off x="152400" y="2356375"/>
              <a:ext cx="2385620" cy="135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152400" y="3072337"/>
              <a:ext cx="2385620" cy="135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 flipV="1">
              <a:off x="3905205" y="2355018"/>
              <a:ext cx="2385620" cy="135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3905205" y="3073016"/>
              <a:ext cx="2385620" cy="135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Freeform 11"/>
            <p:cNvSpPr>
              <a:spLocks/>
            </p:cNvSpPr>
            <p:nvPr/>
          </p:nvSpPr>
          <p:spPr bwMode="auto">
            <a:xfrm>
              <a:off x="2538020" y="3073693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6"/>
            <p:cNvSpPr>
              <a:spLocks/>
            </p:cNvSpPr>
            <p:nvPr/>
          </p:nvSpPr>
          <p:spPr bwMode="auto">
            <a:xfrm flipV="1">
              <a:off x="2538020" y="1381418"/>
              <a:ext cx="1367185" cy="976313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23"/>
          <p:cNvGrpSpPr/>
          <p:nvPr/>
        </p:nvGrpSpPr>
        <p:grpSpPr>
          <a:xfrm>
            <a:off x="1862720" y="5544252"/>
            <a:ext cx="5373569" cy="268084"/>
            <a:chOff x="2305525" y="5833839"/>
            <a:chExt cx="4719820" cy="167881"/>
          </a:xfrm>
        </p:grpSpPr>
        <p:grpSp>
          <p:nvGrpSpPr>
            <p:cNvPr id="7" name="Group 116"/>
            <p:cNvGrpSpPr/>
            <p:nvPr/>
          </p:nvGrpSpPr>
          <p:grpSpPr>
            <a:xfrm>
              <a:off x="2305525" y="5833839"/>
              <a:ext cx="975192" cy="167881"/>
              <a:chOff x="2305525" y="5833839"/>
              <a:chExt cx="975192" cy="167881"/>
            </a:xfrm>
          </p:grpSpPr>
          <p:sp>
            <p:nvSpPr>
              <p:cNvPr id="113" name="Freeform 112"/>
              <p:cNvSpPr/>
              <p:nvPr/>
            </p:nvSpPr>
            <p:spPr>
              <a:xfrm flipH="1">
                <a:off x="2612913" y="5833839"/>
                <a:ext cx="667804" cy="167881"/>
              </a:xfrm>
              <a:custGeom>
                <a:avLst/>
                <a:gdLst>
                  <a:gd name="connsiteX0" fmla="*/ 0 w 667804"/>
                  <a:gd name="connsiteY0" fmla="*/ 155107 h 167881"/>
                  <a:gd name="connsiteX1" fmla="*/ 98528 w 667804"/>
                  <a:gd name="connsiteY1" fmla="*/ 1825 h 167881"/>
                  <a:gd name="connsiteX2" fmla="*/ 197057 w 667804"/>
                  <a:gd name="connsiteY2" fmla="*/ 144158 h 167881"/>
                  <a:gd name="connsiteX3" fmla="*/ 306533 w 667804"/>
                  <a:gd name="connsiteY3" fmla="*/ 12774 h 167881"/>
                  <a:gd name="connsiteX4" fmla="*/ 394114 w 667804"/>
                  <a:gd name="connsiteY4" fmla="*/ 155107 h 167881"/>
                  <a:gd name="connsiteX5" fmla="*/ 470747 w 667804"/>
                  <a:gd name="connsiteY5" fmla="*/ 89415 h 167881"/>
                  <a:gd name="connsiteX6" fmla="*/ 558328 w 667804"/>
                  <a:gd name="connsiteY6" fmla="*/ 56569 h 167881"/>
                  <a:gd name="connsiteX7" fmla="*/ 667804 w 667804"/>
                  <a:gd name="connsiteY7" fmla="*/ 45620 h 1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7804" h="167881">
                    <a:moveTo>
                      <a:pt x="0" y="155107"/>
                    </a:moveTo>
                    <a:cubicBezTo>
                      <a:pt x="32842" y="79378"/>
                      <a:pt x="65685" y="3650"/>
                      <a:pt x="98528" y="1825"/>
                    </a:cubicBezTo>
                    <a:cubicBezTo>
                      <a:pt x="131371" y="0"/>
                      <a:pt x="162390" y="142333"/>
                      <a:pt x="197057" y="144158"/>
                    </a:cubicBezTo>
                    <a:cubicBezTo>
                      <a:pt x="231724" y="145983"/>
                      <a:pt x="273690" y="10949"/>
                      <a:pt x="306533" y="12774"/>
                    </a:cubicBezTo>
                    <a:cubicBezTo>
                      <a:pt x="339376" y="14599"/>
                      <a:pt x="366745" y="142334"/>
                      <a:pt x="394114" y="155107"/>
                    </a:cubicBezTo>
                    <a:cubicBezTo>
                      <a:pt x="421483" y="167881"/>
                      <a:pt x="443378" y="105838"/>
                      <a:pt x="470747" y="89415"/>
                    </a:cubicBezTo>
                    <a:cubicBezTo>
                      <a:pt x="498116" y="72992"/>
                      <a:pt x="525485" y="63868"/>
                      <a:pt x="558328" y="56569"/>
                    </a:cubicBezTo>
                    <a:cubicBezTo>
                      <a:pt x="591171" y="49270"/>
                      <a:pt x="629487" y="47445"/>
                      <a:pt x="667804" y="4562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6" name="Straight Arrow Connector 115"/>
              <p:cNvCxnSpPr/>
              <p:nvPr/>
            </p:nvCxnSpPr>
            <p:spPr>
              <a:xfrm flipH="1">
                <a:off x="2305525" y="5876283"/>
                <a:ext cx="307388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17"/>
            <p:cNvGrpSpPr/>
            <p:nvPr/>
          </p:nvGrpSpPr>
          <p:grpSpPr>
            <a:xfrm flipH="1">
              <a:off x="6050153" y="5833839"/>
              <a:ext cx="975192" cy="167881"/>
              <a:chOff x="2189126" y="5833839"/>
              <a:chExt cx="975192" cy="167881"/>
            </a:xfrm>
          </p:grpSpPr>
          <p:sp>
            <p:nvSpPr>
              <p:cNvPr id="119" name="Freeform 118"/>
              <p:cNvSpPr/>
              <p:nvPr/>
            </p:nvSpPr>
            <p:spPr>
              <a:xfrm flipH="1">
                <a:off x="2496514" y="5833839"/>
                <a:ext cx="667804" cy="167881"/>
              </a:xfrm>
              <a:custGeom>
                <a:avLst/>
                <a:gdLst>
                  <a:gd name="connsiteX0" fmla="*/ 0 w 667804"/>
                  <a:gd name="connsiteY0" fmla="*/ 155107 h 167881"/>
                  <a:gd name="connsiteX1" fmla="*/ 98528 w 667804"/>
                  <a:gd name="connsiteY1" fmla="*/ 1825 h 167881"/>
                  <a:gd name="connsiteX2" fmla="*/ 197057 w 667804"/>
                  <a:gd name="connsiteY2" fmla="*/ 144158 h 167881"/>
                  <a:gd name="connsiteX3" fmla="*/ 306533 w 667804"/>
                  <a:gd name="connsiteY3" fmla="*/ 12774 h 167881"/>
                  <a:gd name="connsiteX4" fmla="*/ 394114 w 667804"/>
                  <a:gd name="connsiteY4" fmla="*/ 155107 h 167881"/>
                  <a:gd name="connsiteX5" fmla="*/ 470747 w 667804"/>
                  <a:gd name="connsiteY5" fmla="*/ 89415 h 167881"/>
                  <a:gd name="connsiteX6" fmla="*/ 558328 w 667804"/>
                  <a:gd name="connsiteY6" fmla="*/ 56569 h 167881"/>
                  <a:gd name="connsiteX7" fmla="*/ 667804 w 667804"/>
                  <a:gd name="connsiteY7" fmla="*/ 45620 h 1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7804" h="167881">
                    <a:moveTo>
                      <a:pt x="0" y="155107"/>
                    </a:moveTo>
                    <a:cubicBezTo>
                      <a:pt x="32842" y="79378"/>
                      <a:pt x="65685" y="3650"/>
                      <a:pt x="98528" y="1825"/>
                    </a:cubicBezTo>
                    <a:cubicBezTo>
                      <a:pt x="131371" y="0"/>
                      <a:pt x="162390" y="142333"/>
                      <a:pt x="197057" y="144158"/>
                    </a:cubicBezTo>
                    <a:cubicBezTo>
                      <a:pt x="231724" y="145983"/>
                      <a:pt x="273690" y="10949"/>
                      <a:pt x="306533" y="12774"/>
                    </a:cubicBezTo>
                    <a:cubicBezTo>
                      <a:pt x="339376" y="14599"/>
                      <a:pt x="366745" y="142334"/>
                      <a:pt x="394114" y="155107"/>
                    </a:cubicBezTo>
                    <a:cubicBezTo>
                      <a:pt x="421483" y="167881"/>
                      <a:pt x="443378" y="105838"/>
                      <a:pt x="470747" y="89415"/>
                    </a:cubicBezTo>
                    <a:cubicBezTo>
                      <a:pt x="498116" y="72992"/>
                      <a:pt x="525485" y="63868"/>
                      <a:pt x="558328" y="56569"/>
                    </a:cubicBezTo>
                    <a:cubicBezTo>
                      <a:pt x="591171" y="49270"/>
                      <a:pt x="629487" y="47445"/>
                      <a:pt x="667804" y="4562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Arrow Connector 119"/>
              <p:cNvCxnSpPr/>
              <p:nvPr/>
            </p:nvCxnSpPr>
            <p:spPr>
              <a:xfrm flipH="1">
                <a:off x="2189126" y="5876283"/>
                <a:ext cx="307388" cy="15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122"/>
          <p:cNvGrpSpPr>
            <a:grpSpLocks noChangeAspect="1"/>
          </p:cNvGrpSpPr>
          <p:nvPr/>
        </p:nvGrpSpPr>
        <p:grpSpPr>
          <a:xfrm>
            <a:off x="3947652" y="4531853"/>
            <a:ext cx="1216454" cy="2267997"/>
            <a:chOff x="4299657" y="5309244"/>
            <a:chExt cx="835846" cy="1558383"/>
          </a:xfrm>
        </p:grpSpPr>
        <p:sp>
          <p:nvSpPr>
            <p:cNvPr id="121" name="Freeform 16"/>
            <p:cNvSpPr>
              <a:spLocks/>
            </p:cNvSpPr>
            <p:nvPr/>
          </p:nvSpPr>
          <p:spPr bwMode="auto">
            <a:xfrm flipV="1">
              <a:off x="4299657" y="5309244"/>
              <a:ext cx="835846" cy="570140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"/>
            <p:cNvSpPr>
              <a:spLocks/>
            </p:cNvSpPr>
            <p:nvPr/>
          </p:nvSpPr>
          <p:spPr bwMode="auto">
            <a:xfrm>
              <a:off x="4299657" y="6297487"/>
              <a:ext cx="835846" cy="570140"/>
            </a:xfrm>
            <a:custGeom>
              <a:avLst/>
              <a:gdLst>
                <a:gd name="T0" fmla="*/ 0 w 1200"/>
                <a:gd name="T1" fmla="*/ 0 h 1008"/>
                <a:gd name="T2" fmla="*/ 96 w 1200"/>
                <a:gd name="T3" fmla="*/ 672 h 1008"/>
                <a:gd name="T4" fmla="*/ 432 w 1200"/>
                <a:gd name="T5" fmla="*/ 1008 h 1008"/>
                <a:gd name="T6" fmla="*/ 720 w 1200"/>
                <a:gd name="T7" fmla="*/ 672 h 1008"/>
                <a:gd name="T8" fmla="*/ 960 w 1200"/>
                <a:gd name="T9" fmla="*/ 720 h 1008"/>
                <a:gd name="T10" fmla="*/ 1152 w 1200"/>
                <a:gd name="T11" fmla="*/ 432 h 1008"/>
                <a:gd name="T12" fmla="*/ 1200 w 1200"/>
                <a:gd name="T13" fmla="*/ 0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0"/>
                <a:gd name="T22" fmla="*/ 0 h 1008"/>
                <a:gd name="T23" fmla="*/ 1200 w 1200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0" h="1008">
                  <a:moveTo>
                    <a:pt x="0" y="0"/>
                  </a:moveTo>
                  <a:cubicBezTo>
                    <a:pt x="12" y="252"/>
                    <a:pt x="24" y="504"/>
                    <a:pt x="96" y="672"/>
                  </a:cubicBezTo>
                  <a:cubicBezTo>
                    <a:pt x="168" y="840"/>
                    <a:pt x="328" y="1008"/>
                    <a:pt x="432" y="1008"/>
                  </a:cubicBezTo>
                  <a:cubicBezTo>
                    <a:pt x="536" y="1008"/>
                    <a:pt x="632" y="720"/>
                    <a:pt x="720" y="672"/>
                  </a:cubicBezTo>
                  <a:cubicBezTo>
                    <a:pt x="808" y="624"/>
                    <a:pt x="888" y="760"/>
                    <a:pt x="960" y="720"/>
                  </a:cubicBezTo>
                  <a:cubicBezTo>
                    <a:pt x="1032" y="680"/>
                    <a:pt x="1112" y="552"/>
                    <a:pt x="1152" y="432"/>
                  </a:cubicBezTo>
                  <a:cubicBezTo>
                    <a:pt x="1192" y="312"/>
                    <a:pt x="1192" y="72"/>
                    <a:pt x="1200" y="0"/>
                  </a:cubicBezTo>
                </a:path>
              </a:pathLst>
            </a:custGeom>
            <a:noFill/>
            <a:ln w="57150" cap="flat" cmpd="sng" algn="ctr">
              <a:solidFill>
                <a:srgbClr val="95373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127"/>
          <p:cNvGrpSpPr/>
          <p:nvPr/>
        </p:nvGrpSpPr>
        <p:grpSpPr>
          <a:xfrm>
            <a:off x="3995936" y="5589240"/>
            <a:ext cx="703654" cy="123263"/>
            <a:chOff x="4050969" y="5857324"/>
            <a:chExt cx="703654" cy="123263"/>
          </a:xfrm>
        </p:grpSpPr>
        <p:sp>
          <p:nvSpPr>
            <p:cNvPr id="125" name="Oval 18"/>
            <p:cNvSpPr>
              <a:spLocks noChangeAspect="1" noChangeArrowheads="1"/>
            </p:cNvSpPr>
            <p:nvPr/>
          </p:nvSpPr>
          <p:spPr bwMode="auto">
            <a:xfrm>
              <a:off x="4050969" y="5857324"/>
              <a:ext cx="164392" cy="123263"/>
            </a:xfrm>
            <a:prstGeom prst="ellipse">
              <a:avLst/>
            </a:prstGeom>
            <a:solidFill>
              <a:srgbClr val="FF0000">
                <a:alpha val="39999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rot="16200000" flipH="1">
              <a:off x="4485291" y="5653922"/>
              <a:ext cx="2496" cy="536169"/>
            </a:xfrm>
            <a:prstGeom prst="straightConnector1">
              <a:avLst/>
            </a:prstGeom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3419872" y="1281505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happens to the energy lost by the source?</a:t>
            </a:r>
            <a:endParaRPr lang="en-US" dirty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2409197" y="3043871"/>
            <a:ext cx="4360709" cy="250038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74250" lvl="1">
              <a:spcBef>
                <a:spcPct val="20000"/>
              </a:spcBef>
              <a:defRPr/>
            </a:pPr>
            <a:r>
              <a:rPr lang="en-US" sz="2300" dirty="0" smtClean="0"/>
              <a:t>The energy loss is very important because</a:t>
            </a:r>
          </a:p>
          <a:p>
            <a:pPr marL="694800" lvl="2" indent="-342900">
              <a:spcBef>
                <a:spcPct val="20000"/>
              </a:spcBef>
              <a:buFont typeface="Arial"/>
              <a:buChar char="⇒"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causes </a:t>
            </a:r>
            <a:r>
              <a:rPr kumimoji="0" lang="en-US" sz="2162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 induced heating </a:t>
            </a: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the beam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environment (damage, outgassing)</a:t>
            </a:r>
          </a:p>
          <a:p>
            <a:pPr marL="694800" lvl="2" indent="-342900">
              <a:spcBef>
                <a:spcPct val="20000"/>
              </a:spcBef>
              <a:buFont typeface="Arial"/>
              <a:buChar char="⇒"/>
              <a:defRPr/>
            </a:pPr>
            <a:r>
              <a:rPr lang="en-US" sz="2162" dirty="0" smtClean="0"/>
              <a:t>It f</a:t>
            </a:r>
            <a:r>
              <a:rPr lang="en-US" sz="2162" baseline="0" dirty="0" smtClean="0"/>
              <a:t>eeds</a:t>
            </a:r>
            <a:r>
              <a:rPr lang="en-US" sz="2162" dirty="0" smtClean="0"/>
              <a:t> into both </a:t>
            </a:r>
            <a:r>
              <a:rPr lang="en-US" sz="2162" b="1" dirty="0" smtClean="0"/>
              <a:t>longitudinal and transverse instabilities </a:t>
            </a:r>
            <a:r>
              <a:rPr lang="en-US" sz="2162" dirty="0" smtClean="0"/>
              <a:t>through the associated EM fields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52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Longitudinal impedance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53" name="Content Placeholder 2"/>
          <p:cNvSpPr txBox="1">
            <a:spLocks/>
          </p:cNvSpPr>
          <p:nvPr/>
        </p:nvSpPr>
        <p:spPr>
          <a:xfrm>
            <a:off x="781463" y="1671260"/>
            <a:ext cx="7560000" cy="221494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wake function of an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accelerator component </a:t>
            </a: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basically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its Green </a:t>
            </a:r>
            <a:r>
              <a:rPr lang="en-US" sz="2162" dirty="0" smtClean="0"/>
              <a:t>function in time domain (i.e., its response to a pulse excitation) </a:t>
            </a:r>
          </a:p>
          <a:p>
            <a:pPr marL="817200" lvl="2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/>
              <a:t>Very useful for </a:t>
            </a:r>
            <a:r>
              <a:rPr lang="en-US" sz="2162" dirty="0" err="1" smtClean="0"/>
              <a:t>macroparticle</a:t>
            </a:r>
            <a:r>
              <a:rPr lang="en-US" sz="2162" dirty="0" smtClean="0"/>
              <a:t> models and simulations, because it can be used to describe the driving terms in the single particle equations of motion!</a:t>
            </a:r>
          </a:p>
          <a:p>
            <a:pPr marL="817200" lvl="2" indent="-285750">
              <a:spcBef>
                <a:spcPct val="20000"/>
              </a:spcBef>
              <a:buFont typeface="Lucida Grande"/>
              <a:buChar char="⇒"/>
              <a:defRPr/>
            </a:pP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can also describe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it as a transfer function in frequency domain</a:t>
            </a: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162" dirty="0" smtClean="0"/>
              <a:t>This is the definition of </a:t>
            </a:r>
            <a:r>
              <a:rPr lang="en-US" sz="2162" b="1" dirty="0" smtClean="0">
                <a:solidFill>
                  <a:srgbClr val="FF0000"/>
                </a:solidFill>
              </a:rPr>
              <a:t>longitudinal beam coupling impedance </a:t>
            </a:r>
            <a:r>
              <a:rPr lang="en-US" sz="2162" dirty="0" smtClean="0"/>
              <a:t>of the element under study</a:t>
            </a: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947" y="4756565"/>
            <a:ext cx="4226728" cy="648000"/>
          </a:xfrm>
          <a:prstGeom prst="rect">
            <a:avLst/>
          </a:prstGeom>
        </p:spPr>
      </p:pic>
      <p:grpSp>
        <p:nvGrpSpPr>
          <p:cNvPr id="99" name="Group 98"/>
          <p:cNvGrpSpPr/>
          <p:nvPr/>
        </p:nvGrpSpPr>
        <p:grpSpPr>
          <a:xfrm>
            <a:off x="2457552" y="4866061"/>
            <a:ext cx="3019471" cy="1438158"/>
            <a:chOff x="2457552" y="4866061"/>
            <a:chExt cx="3019471" cy="1438158"/>
          </a:xfrm>
        </p:grpSpPr>
        <p:sp>
          <p:nvSpPr>
            <p:cNvPr id="90" name="TextBox 89"/>
            <p:cNvSpPr txBox="1"/>
            <p:nvPr/>
          </p:nvSpPr>
          <p:spPr>
            <a:xfrm>
              <a:off x="2457552" y="5753865"/>
              <a:ext cx="6096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 smtClean="0"/>
                <a:t>[</a:t>
              </a:r>
              <a:r>
                <a:rPr lang="en-US" sz="2100" dirty="0" smtClean="0">
                  <a:latin typeface="Symbol" charset="2"/>
                  <a:cs typeface="Symbol" charset="2"/>
                </a:rPr>
                <a:t>W</a:t>
              </a:r>
              <a:r>
                <a:rPr lang="en-US" sz="2100" dirty="0" smtClean="0"/>
                <a:t>]</a:t>
              </a:r>
              <a:endParaRPr lang="en-US" sz="21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15023" y="5888721"/>
              <a:ext cx="7620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 smtClean="0"/>
                <a:t>[</a:t>
              </a:r>
              <a:r>
                <a:rPr lang="en-US" sz="2100" dirty="0" smtClean="0">
                  <a:latin typeface="Symbol" charset="2"/>
                  <a:cs typeface="Symbol" charset="2"/>
                </a:rPr>
                <a:t>W/</a:t>
              </a:r>
              <a:r>
                <a:rPr lang="en-US" sz="2100" dirty="0" err="1" smtClean="0">
                  <a:latin typeface="+mj-lt"/>
                  <a:cs typeface="Symbol" charset="2"/>
                </a:rPr>
                <a:t>s</a:t>
              </a:r>
              <a:r>
                <a:rPr lang="en-US" sz="2100" dirty="0" smtClean="0"/>
                <a:t>]</a:t>
              </a:r>
              <a:endParaRPr lang="en-US" sz="2100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483729" y="4877299"/>
              <a:ext cx="764224" cy="42704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Arrow Connector 93"/>
            <p:cNvCxnSpPr>
              <a:stCxn id="92" idx="2"/>
            </p:cNvCxnSpPr>
            <p:nvPr/>
          </p:nvCxnSpPr>
          <p:spPr>
            <a:xfrm rot="5400000">
              <a:off x="2561093" y="5486452"/>
              <a:ext cx="486856" cy="1226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/>
            <p:cNvSpPr/>
            <p:nvPr/>
          </p:nvSpPr>
          <p:spPr>
            <a:xfrm>
              <a:off x="4097146" y="4866061"/>
              <a:ext cx="764224" cy="42704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Arrow Connector 96"/>
            <p:cNvCxnSpPr>
              <a:endCxn id="91" idx="0"/>
            </p:cNvCxnSpPr>
            <p:nvPr/>
          </p:nvCxnSpPr>
          <p:spPr>
            <a:xfrm rot="16200000" flipH="1">
              <a:off x="4593070" y="5385768"/>
              <a:ext cx="595394" cy="4105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Longitudinal impedance: resonator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211" y="1598512"/>
            <a:ext cx="4226728" cy="648000"/>
          </a:xfrm>
          <a:prstGeom prst="rect">
            <a:avLst/>
          </a:prstGeom>
        </p:spPr>
      </p:pic>
      <p:grpSp>
        <p:nvGrpSpPr>
          <p:cNvPr id="7" name="Group 70"/>
          <p:cNvGrpSpPr>
            <a:grpSpLocks noChangeAspect="1"/>
          </p:cNvGrpSpPr>
          <p:nvPr/>
        </p:nvGrpSpPr>
        <p:grpSpPr>
          <a:xfrm>
            <a:off x="91071" y="2852190"/>
            <a:ext cx="8830473" cy="2433028"/>
            <a:chOff x="513201" y="4324060"/>
            <a:chExt cx="8206022" cy="2260974"/>
          </a:xfrm>
        </p:grpSpPr>
        <p:grpSp>
          <p:nvGrpSpPr>
            <p:cNvPr id="8" name="Group 65"/>
            <p:cNvGrpSpPr/>
            <p:nvPr/>
          </p:nvGrpSpPr>
          <p:grpSpPr>
            <a:xfrm>
              <a:off x="513201" y="4324060"/>
              <a:ext cx="3644747" cy="2247595"/>
              <a:chOff x="513201" y="4324060"/>
              <a:chExt cx="3644747" cy="2247595"/>
            </a:xfrm>
          </p:grpSpPr>
          <p:pic>
            <p:nvPicPr>
              <p:cNvPr id="42" name="Picture 41" descr="Wake1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3201" y="4324060"/>
                <a:ext cx="3644747" cy="2247595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3471801" y="4324060"/>
                <a:ext cx="544735" cy="300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smtClean="0">
                    <a:solidFill>
                      <a:srgbClr val="000090"/>
                    </a:solidFill>
                  </a:rPr>
                  <a:t>W</a:t>
                </a:r>
                <a:r>
                  <a:rPr lang="en-US" sz="1500" b="1" baseline="-25000" dirty="0" smtClean="0">
                    <a:solidFill>
                      <a:srgbClr val="000090"/>
                    </a:solidFill>
                  </a:rPr>
                  <a:t>||</a:t>
                </a:r>
                <a:endParaRPr lang="en-US" sz="1500" b="1" dirty="0">
                  <a:solidFill>
                    <a:srgbClr val="000090"/>
                  </a:solidFill>
                </a:endParaRPr>
              </a:p>
            </p:txBody>
          </p:sp>
        </p:grpSp>
        <p:sp>
          <p:nvSpPr>
            <p:cNvPr id="44" name="Left-Right Arrow 43"/>
            <p:cNvSpPr/>
            <p:nvPr/>
          </p:nvSpPr>
          <p:spPr>
            <a:xfrm>
              <a:off x="4351918" y="5159045"/>
              <a:ext cx="708115" cy="304800"/>
            </a:xfrm>
            <a:prstGeom prst="left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66"/>
            <p:cNvGrpSpPr/>
            <p:nvPr/>
          </p:nvGrpSpPr>
          <p:grpSpPr>
            <a:xfrm>
              <a:off x="5078473" y="4324739"/>
              <a:ext cx="3640750" cy="2260295"/>
              <a:chOff x="5078473" y="4324739"/>
              <a:chExt cx="3640750" cy="2260295"/>
            </a:xfrm>
          </p:grpSpPr>
          <p:pic>
            <p:nvPicPr>
              <p:cNvPr id="43" name="Picture 42" descr="ImpedLong1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78473" y="4324739"/>
                <a:ext cx="3640750" cy="2260295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7622600" y="4486323"/>
                <a:ext cx="729400" cy="300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err="1" smtClean="0">
                    <a:solidFill>
                      <a:srgbClr val="000090"/>
                    </a:solidFill>
                  </a:rPr>
                  <a:t>Re[Z</a:t>
                </a:r>
                <a:r>
                  <a:rPr lang="en-US" sz="1500" b="1" baseline="-25000" dirty="0" smtClean="0">
                    <a:solidFill>
                      <a:srgbClr val="000090"/>
                    </a:solidFill>
                  </a:rPr>
                  <a:t>||</a:t>
                </a:r>
                <a:r>
                  <a:rPr lang="en-US" sz="1500" b="1" dirty="0" smtClean="0">
                    <a:solidFill>
                      <a:srgbClr val="000090"/>
                    </a:solidFill>
                  </a:rPr>
                  <a:t>]</a:t>
                </a:r>
                <a:endParaRPr lang="en-US" sz="1500" b="1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034736" y="5036408"/>
                <a:ext cx="7294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 err="1" smtClean="0">
                    <a:solidFill>
                      <a:srgbClr val="FF0000"/>
                    </a:solidFill>
                  </a:rPr>
                  <a:t>Im[Z</a:t>
                </a:r>
                <a:r>
                  <a:rPr lang="en-US" sz="1500" b="1" baseline="-25000" dirty="0" smtClean="0">
                    <a:solidFill>
                      <a:srgbClr val="FF0000"/>
                    </a:solidFill>
                  </a:rPr>
                  <a:t>||</a:t>
                </a:r>
                <a:r>
                  <a:rPr lang="en-US" sz="1500" b="1" dirty="0" smtClean="0">
                    <a:solidFill>
                      <a:srgbClr val="FF0000"/>
                    </a:solidFill>
                  </a:rPr>
                  <a:t>]</a:t>
                </a:r>
                <a:endParaRPr lang="en-US" sz="1500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0" name="Group 88"/>
          <p:cNvGrpSpPr/>
          <p:nvPr/>
        </p:nvGrpSpPr>
        <p:grpSpPr>
          <a:xfrm>
            <a:off x="1089621" y="2884646"/>
            <a:ext cx="6749417" cy="1108529"/>
            <a:chOff x="659933" y="4312671"/>
            <a:chExt cx="6749417" cy="1108529"/>
          </a:xfrm>
        </p:grpSpPr>
        <p:sp>
          <p:nvSpPr>
            <p:cNvPr id="72" name="Freeform 71"/>
            <p:cNvSpPr/>
            <p:nvPr/>
          </p:nvSpPr>
          <p:spPr>
            <a:xfrm>
              <a:off x="659933" y="4312671"/>
              <a:ext cx="2855179" cy="930640"/>
            </a:xfrm>
            <a:custGeom>
              <a:avLst/>
              <a:gdLst>
                <a:gd name="connsiteX0" fmla="*/ 2944910 w 2944910"/>
                <a:gd name="connsiteY0" fmla="*/ 0 h 930640"/>
                <a:gd name="connsiteX1" fmla="*/ 2517953 w 2944910"/>
                <a:gd name="connsiteY1" fmla="*/ 372256 h 930640"/>
                <a:gd name="connsiteX2" fmla="*/ 1456034 w 2944910"/>
                <a:gd name="connsiteY2" fmla="*/ 711666 h 930640"/>
                <a:gd name="connsiteX3" fmla="*/ 0 w 2944910"/>
                <a:gd name="connsiteY3" fmla="*/ 930640 h 93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4910" h="930640">
                  <a:moveTo>
                    <a:pt x="2944910" y="0"/>
                  </a:moveTo>
                  <a:cubicBezTo>
                    <a:pt x="2855504" y="126822"/>
                    <a:pt x="2766099" y="253645"/>
                    <a:pt x="2517953" y="372256"/>
                  </a:cubicBezTo>
                  <a:cubicBezTo>
                    <a:pt x="2269807" y="490867"/>
                    <a:pt x="1875693" y="618602"/>
                    <a:pt x="1456034" y="711666"/>
                  </a:cubicBezTo>
                  <a:cubicBezTo>
                    <a:pt x="1036375" y="804730"/>
                    <a:pt x="518187" y="867685"/>
                    <a:pt x="0" y="930640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>
              <a:off x="6708486" y="5419612"/>
              <a:ext cx="700864" cy="1588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69"/>
          <p:cNvGrpSpPr/>
          <p:nvPr/>
        </p:nvGrpSpPr>
        <p:grpSpPr>
          <a:xfrm>
            <a:off x="2665629" y="2686643"/>
            <a:ext cx="4871209" cy="3094179"/>
            <a:chOff x="2374649" y="3691117"/>
            <a:chExt cx="4871209" cy="3094179"/>
          </a:xfrm>
        </p:grpSpPr>
        <p:grpSp>
          <p:nvGrpSpPr>
            <p:cNvPr id="4" name="Group 68"/>
            <p:cNvGrpSpPr/>
            <p:nvPr/>
          </p:nvGrpSpPr>
          <p:grpSpPr>
            <a:xfrm>
              <a:off x="2374649" y="6462131"/>
              <a:ext cx="1268742" cy="323165"/>
              <a:chOff x="2374649" y="6462131"/>
              <a:chExt cx="1268742" cy="323165"/>
            </a:xfrm>
          </p:grpSpPr>
          <p:cxnSp>
            <p:nvCxnSpPr>
              <p:cNvPr id="51" name="Straight Arrow Connector 50"/>
              <p:cNvCxnSpPr/>
              <p:nvPr/>
            </p:nvCxnSpPr>
            <p:spPr>
              <a:xfrm>
                <a:off x="2374649" y="6505926"/>
                <a:ext cx="1195369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2655665" y="6462131"/>
                <a:ext cx="98772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/>
                  <a:t>T=2</a:t>
                </a:r>
                <a:r>
                  <a:rPr lang="en-US" sz="1500" dirty="0" smtClean="0">
                    <a:latin typeface="Symbol" charset="2"/>
                    <a:cs typeface="Symbol" charset="2"/>
                  </a:rPr>
                  <a:t>p</a:t>
                </a:r>
                <a:r>
                  <a:rPr lang="en-US" sz="1500" dirty="0" smtClean="0"/>
                  <a:t>/</a:t>
                </a:r>
                <a:r>
                  <a:rPr lang="en-US" sz="1500" dirty="0" smtClean="0">
                    <a:latin typeface="Symbol" charset="2"/>
                    <a:cs typeface="Symbol" charset="2"/>
                  </a:rPr>
                  <a:t>w</a:t>
                </a:r>
                <a:r>
                  <a:rPr lang="en-US" sz="1500" baseline="-25000" dirty="0" smtClean="0"/>
                  <a:t>r</a:t>
                </a:r>
                <a:endParaRPr lang="en-US" sz="1500" dirty="0" smtClean="0"/>
              </a:p>
            </p:txBody>
          </p:sp>
        </p:grpSp>
        <p:grpSp>
          <p:nvGrpSpPr>
            <p:cNvPr id="5" name="Group 67"/>
            <p:cNvGrpSpPr/>
            <p:nvPr/>
          </p:nvGrpSpPr>
          <p:grpSpPr>
            <a:xfrm>
              <a:off x="6847194" y="3691117"/>
              <a:ext cx="398664" cy="2784132"/>
              <a:chOff x="6847194" y="3691117"/>
              <a:chExt cx="398664" cy="2784132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 rot="5400000">
                <a:off x="5775425" y="5082389"/>
                <a:ext cx="2784132" cy="1588"/>
              </a:xfrm>
              <a:prstGeom prst="line">
                <a:avLst/>
              </a:prstGeom>
              <a:ln w="254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6847194" y="6138966"/>
                <a:ext cx="39866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err="1" smtClean="0">
                    <a:latin typeface="Symbol" charset="2"/>
                    <a:cs typeface="Symbol" charset="2"/>
                  </a:rPr>
                  <a:t>w</a:t>
                </a:r>
                <a:r>
                  <a:rPr lang="en-US" sz="1500" baseline="-25000" dirty="0" err="1" smtClean="0"/>
                  <a:t>r</a:t>
                </a:r>
                <a:endParaRPr lang="en-US" sz="1500" dirty="0" smtClean="0"/>
              </a:p>
            </p:txBody>
          </p:sp>
        </p:grpSp>
      </p:grpSp>
      <p:sp>
        <p:nvSpPr>
          <p:cNvPr id="28" name="Rounded Rectangle 27"/>
          <p:cNvSpPr/>
          <p:nvPr/>
        </p:nvSpPr>
        <p:spPr>
          <a:xfrm>
            <a:off x="2362200" y="1447800"/>
            <a:ext cx="4533053" cy="9906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67894" y="5745088"/>
            <a:ext cx="7764634" cy="102023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frequency </a:t>
            </a:r>
            <a:r>
              <a:rPr kumimoji="0" lang="en-US" sz="2162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w</a:t>
            </a:r>
            <a:r>
              <a:rPr kumimoji="0" lang="en-US" sz="2162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related to the oscillation of </a:t>
            </a:r>
            <a:r>
              <a:rPr kumimoji="0" lang="en-US" sz="2162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US" sz="2162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therefore to the frequency of the mode excited in the object</a:t>
            </a:r>
          </a:p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The decay time depends on how quickly the stored energy is dissipated (quantified by a quality factor Q) </a:t>
            </a: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 animBg="1"/>
      <p:bldP spid="29" grpId="1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ake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5" y="2842911"/>
            <a:ext cx="3969730" cy="2448000"/>
          </a:xfrm>
          <a:prstGeom prst="rect">
            <a:avLst/>
          </a:prstGeom>
        </p:spPr>
      </p:pic>
      <p:pic>
        <p:nvPicPr>
          <p:cNvPr id="29" name="Picture 28" descr="LongImped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000" y="2842911"/>
            <a:ext cx="3969730" cy="24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Longitudinal impedance: resonator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361696" y="2961820"/>
            <a:ext cx="5447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000090"/>
                </a:solidFill>
              </a:rPr>
              <a:t>W</a:t>
            </a:r>
            <a:r>
              <a:rPr lang="en-US" sz="1500" b="1" baseline="-25000" dirty="0" smtClean="0">
                <a:solidFill>
                  <a:srgbClr val="000090"/>
                </a:solidFill>
              </a:rPr>
              <a:t>||</a:t>
            </a:r>
            <a:endParaRPr lang="en-US" sz="1500" b="1" dirty="0">
              <a:solidFill>
                <a:srgbClr val="000090"/>
              </a:solidFill>
            </a:endParaRPr>
          </a:p>
        </p:txBody>
      </p:sp>
      <p:sp>
        <p:nvSpPr>
          <p:cNvPr id="44" name="Left-Right Arrow 43"/>
          <p:cNvSpPr/>
          <p:nvPr/>
        </p:nvSpPr>
        <p:spPr>
          <a:xfrm>
            <a:off x="4094159" y="3761076"/>
            <a:ext cx="783000" cy="304800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757432" y="2981775"/>
            <a:ext cx="729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 smtClean="0">
                <a:solidFill>
                  <a:srgbClr val="000090"/>
                </a:solidFill>
              </a:rPr>
              <a:t>Re[Z</a:t>
            </a:r>
            <a:r>
              <a:rPr lang="en-US" sz="1500" b="1" baseline="-25000" dirty="0" smtClean="0">
                <a:solidFill>
                  <a:srgbClr val="000090"/>
                </a:solidFill>
              </a:rPr>
              <a:t>||</a:t>
            </a:r>
            <a:r>
              <a:rPr lang="en-US" sz="1500" b="1" dirty="0" smtClean="0">
                <a:solidFill>
                  <a:srgbClr val="000090"/>
                </a:solidFill>
              </a:rPr>
              <a:t>]</a:t>
            </a:r>
            <a:endParaRPr lang="en-US" sz="1500" b="1" dirty="0">
              <a:solidFill>
                <a:srgbClr val="00009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442516" y="3374868"/>
            <a:ext cx="729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 smtClean="0">
                <a:solidFill>
                  <a:srgbClr val="FF0000"/>
                </a:solidFill>
              </a:rPr>
              <a:t>Im[Z</a:t>
            </a:r>
            <a:r>
              <a:rPr lang="en-US" sz="1500" b="1" baseline="-25000" dirty="0" smtClean="0">
                <a:solidFill>
                  <a:srgbClr val="FF0000"/>
                </a:solidFill>
              </a:rPr>
              <a:t>||</a:t>
            </a:r>
            <a:r>
              <a:rPr lang="en-US" sz="1500" b="1" dirty="0" smtClean="0">
                <a:solidFill>
                  <a:srgbClr val="FF0000"/>
                </a:solidFill>
              </a:rPr>
              <a:t>]</a:t>
            </a:r>
            <a:endParaRPr lang="en-US" sz="1500" b="1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355129" y="3039496"/>
            <a:ext cx="5996871" cy="1612608"/>
            <a:chOff x="2419423" y="4313793"/>
            <a:chExt cx="5996871" cy="1612608"/>
          </a:xfrm>
        </p:grpSpPr>
        <p:cxnSp>
          <p:nvCxnSpPr>
            <p:cNvPr id="88" name="Straight Arrow Connector 87"/>
            <p:cNvCxnSpPr/>
            <p:nvPr/>
          </p:nvCxnSpPr>
          <p:spPr>
            <a:xfrm>
              <a:off x="6388894" y="5003562"/>
              <a:ext cx="2027400" cy="1588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/>
            <p:cNvSpPr/>
            <p:nvPr/>
          </p:nvSpPr>
          <p:spPr>
            <a:xfrm>
              <a:off x="2419423" y="4313793"/>
              <a:ext cx="1542223" cy="1612608"/>
            </a:xfrm>
            <a:custGeom>
              <a:avLst/>
              <a:gdLst>
                <a:gd name="connsiteX0" fmla="*/ 1149500 w 1149500"/>
                <a:gd name="connsiteY0" fmla="*/ 0 h 1401435"/>
                <a:gd name="connsiteX1" fmla="*/ 941495 w 1149500"/>
                <a:gd name="connsiteY1" fmla="*/ 1062025 h 1401435"/>
                <a:gd name="connsiteX2" fmla="*/ 0 w 1149500"/>
                <a:gd name="connsiteY2" fmla="*/ 1401435 h 140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9500" h="1401435">
                  <a:moveTo>
                    <a:pt x="1149500" y="0"/>
                  </a:moveTo>
                  <a:cubicBezTo>
                    <a:pt x="1141289" y="414226"/>
                    <a:pt x="1133078" y="828453"/>
                    <a:pt x="941495" y="1062025"/>
                  </a:cubicBezTo>
                  <a:cubicBezTo>
                    <a:pt x="749912" y="1295597"/>
                    <a:pt x="374956" y="1348516"/>
                    <a:pt x="0" y="140143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211" y="1598512"/>
            <a:ext cx="4226728" cy="6480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2362200" y="1447800"/>
            <a:ext cx="4533053" cy="9906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97138" y="5922435"/>
            <a:ext cx="7764634" cy="84666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general, the impedance will be composed of several of these resonator peaks</a:t>
            </a: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Other contributors to the global impedance can also have different shapes, e.g. the resistive wall</a:t>
            </a: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Longitudinal </a:t>
            </a:r>
            <a:r>
              <a:rPr lang="en-US" sz="3000" dirty="0" smtClean="0">
                <a:latin typeface="Arial Rounded MT Bold"/>
                <a:cs typeface="Arial Rounded MT Bold"/>
              </a:rPr>
              <a:t>wake &amp; impedance</a:t>
            </a:r>
            <a:br>
              <a:rPr lang="en-US" sz="3000" dirty="0" smtClean="0">
                <a:latin typeface="Arial Rounded MT Bold"/>
                <a:cs typeface="Arial Rounded MT Bold"/>
              </a:rPr>
            </a:br>
            <a:r>
              <a:rPr lang="en-US" sz="3000" dirty="0" smtClean="0">
                <a:latin typeface="Arial Rounded MT Bold"/>
                <a:cs typeface="Arial Rounded MT Bold"/>
              </a:rPr>
              <a:t>Equations of the resonator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3412046"/>
            <a:ext cx="8662845" cy="1745146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373216"/>
            <a:ext cx="1065462" cy="563614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99" y="5444145"/>
            <a:ext cx="1646817" cy="313679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394" y="4667422"/>
            <a:ext cx="180000" cy="1718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83" y="1592928"/>
            <a:ext cx="4211194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8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Longitudinal impedance: cavity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46" name="Content Placeholder 2"/>
          <p:cNvSpPr txBox="1">
            <a:spLocks/>
          </p:cNvSpPr>
          <p:nvPr/>
        </p:nvSpPr>
        <p:spPr>
          <a:xfrm>
            <a:off x="4180802" y="1309354"/>
            <a:ext cx="4508972" cy="21336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more complex example: a simple pill-box cavity with walls having finite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conductivity </a:t>
            </a:r>
          </a:p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Several modes can be excited</a:t>
            </a:r>
          </a:p>
          <a:p>
            <a:pPr marL="817200" lvl="2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Below the pipe cut-off frequency the width of the peaks is only determined by the finite conductivity of the walls</a:t>
            </a:r>
          </a:p>
          <a:p>
            <a:pPr marL="817200" lvl="2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Above, losses also come from propagation in the chamber</a:t>
            </a: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97139" y="3711324"/>
            <a:ext cx="8792669" cy="2448000"/>
            <a:chOff x="97139" y="3711324"/>
            <a:chExt cx="8792669" cy="2448000"/>
          </a:xfrm>
        </p:grpSpPr>
        <p:pic>
          <p:nvPicPr>
            <p:cNvPr id="30" name="Picture 29" descr="sigma1000_Z_ReIm.png"/>
            <p:cNvPicPr>
              <a:picLocks/>
            </p:cNvPicPr>
            <p:nvPr/>
          </p:nvPicPr>
          <p:blipFill>
            <a:blip r:embed="rId5"/>
            <a:srcRect r="12186"/>
            <a:stretch>
              <a:fillRect/>
            </a:stretch>
          </p:blipFill>
          <p:spPr>
            <a:xfrm>
              <a:off x="4900698" y="3711324"/>
              <a:ext cx="3989110" cy="2448000"/>
            </a:xfrm>
            <a:prstGeom prst="rect">
              <a:avLst/>
            </a:prstGeom>
          </p:spPr>
        </p:pic>
        <p:sp>
          <p:nvSpPr>
            <p:cNvPr id="44" name="Left-Right Arrow 43"/>
            <p:cNvSpPr/>
            <p:nvPr/>
          </p:nvSpPr>
          <p:spPr>
            <a:xfrm>
              <a:off x="4094159" y="4935324"/>
              <a:ext cx="783000" cy="304800"/>
            </a:xfrm>
            <a:prstGeom prst="left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757432" y="4298448"/>
              <a:ext cx="729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 smtClean="0">
                  <a:solidFill>
                    <a:srgbClr val="000090"/>
                  </a:solidFill>
                </a:rPr>
                <a:t>Re[Z</a:t>
              </a:r>
              <a:r>
                <a:rPr lang="en-US" sz="1500" b="1" baseline="-25000" dirty="0" smtClean="0">
                  <a:solidFill>
                    <a:srgbClr val="000090"/>
                  </a:solidFill>
                </a:rPr>
                <a:t>||</a:t>
              </a:r>
              <a:r>
                <a:rPr lang="en-US" sz="1500" b="1" dirty="0" smtClean="0">
                  <a:solidFill>
                    <a:srgbClr val="000090"/>
                  </a:solidFill>
                </a:rPr>
                <a:t>]</a:t>
              </a:r>
              <a:endParaRPr lang="en-US" sz="1500" b="1" dirty="0">
                <a:solidFill>
                  <a:srgbClr val="000090"/>
                </a:solidFill>
              </a:endParaRPr>
            </a:p>
          </p:txBody>
        </p:sp>
        <p:pic>
          <p:nvPicPr>
            <p:cNvPr id="28" name="Picture 27" descr="sigma1000_Wz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139" y="3711324"/>
              <a:ext cx="3997020" cy="2448000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442516" y="4773741"/>
              <a:ext cx="7294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err="1" smtClean="0">
                  <a:solidFill>
                    <a:srgbClr val="FF0000"/>
                  </a:solidFill>
                </a:rPr>
                <a:t>Im[Z</a:t>
              </a:r>
              <a:r>
                <a:rPr lang="en-US" sz="1500" b="1" baseline="-25000" dirty="0" smtClean="0">
                  <a:solidFill>
                    <a:srgbClr val="FF0000"/>
                  </a:solidFill>
                </a:rPr>
                <a:t>||</a:t>
              </a:r>
              <a:r>
                <a:rPr lang="en-US" sz="1500" b="1" dirty="0" smtClean="0">
                  <a:solidFill>
                    <a:srgbClr val="FF0000"/>
                  </a:solidFill>
                </a:rPr>
                <a:t>]</a:t>
              </a:r>
              <a:endParaRPr lang="en-US" sz="15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1" name="Picture 30" descr="3D_cutx_cavity.png"/>
          <p:cNvPicPr>
            <a:picLocks noChangeAspect="1"/>
          </p:cNvPicPr>
          <p:nvPr/>
        </p:nvPicPr>
        <p:blipFill>
          <a:blip r:embed="rId7"/>
          <a:srcRect l="10698" r="24962"/>
          <a:stretch>
            <a:fillRect/>
          </a:stretch>
        </p:blipFill>
        <p:spPr>
          <a:xfrm>
            <a:off x="797203" y="1309354"/>
            <a:ext cx="2864385" cy="2133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661589" y="3865216"/>
            <a:ext cx="4415611" cy="2860466"/>
            <a:chOff x="3661589" y="3865216"/>
            <a:chExt cx="4415611" cy="2860466"/>
          </a:xfrm>
        </p:grpSpPr>
        <p:sp>
          <p:nvSpPr>
            <p:cNvPr id="14" name="Rectangle 13"/>
            <p:cNvSpPr/>
            <p:nvPr/>
          </p:nvSpPr>
          <p:spPr>
            <a:xfrm>
              <a:off x="3661589" y="3865216"/>
              <a:ext cx="314064" cy="2294107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834552" y="6159323"/>
              <a:ext cx="519213" cy="39387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353765" y="6356350"/>
              <a:ext cx="3723435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Note </a:t>
              </a:r>
              <a:r>
                <a:rPr lang="en-US" sz="1400" i="1" dirty="0" smtClean="0"/>
                <a:t>W</a:t>
              </a:r>
              <a:r>
                <a:rPr lang="en-US" sz="1400" i="1" baseline="-25000" dirty="0" smtClean="0"/>
                <a:t>||</a:t>
              </a:r>
              <a:r>
                <a:rPr lang="en-US" sz="1400" i="1" dirty="0" smtClean="0"/>
                <a:t>(0)</a:t>
              </a:r>
              <a:r>
                <a:rPr lang="en-US" sz="1400" dirty="0" smtClean="0"/>
                <a:t>&lt;0, </a:t>
              </a:r>
              <a:r>
                <a:rPr lang="en-US" sz="1400" b="1" dirty="0" smtClean="0"/>
                <a:t>CST</a:t>
              </a:r>
              <a:r>
                <a:rPr lang="en-US" sz="1400" dirty="0" smtClean="0"/>
                <a:t> uses opposite convention!!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Longitudinal impedance: cavity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46" name="Content Placeholder 2"/>
          <p:cNvSpPr txBox="1">
            <a:spLocks/>
          </p:cNvSpPr>
          <p:nvPr/>
        </p:nvSpPr>
        <p:spPr>
          <a:xfrm>
            <a:off x="3962400" y="1600200"/>
            <a:ext cx="4508972" cy="7620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Evolution of the electromagnetic fields (</a:t>
            </a:r>
            <a:r>
              <a:rPr kumimoji="0" lang="en-US" sz="2162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US" sz="2162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the cavity while and after the beam has passed</a:t>
            </a: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" name="Picture 30" descr="3D_cutx_cavity.png"/>
          <p:cNvPicPr>
            <a:picLocks noChangeAspect="1"/>
          </p:cNvPicPr>
          <p:nvPr/>
        </p:nvPicPr>
        <p:blipFill>
          <a:blip r:embed="rId7"/>
          <a:srcRect l="10698" r="24962"/>
          <a:stretch>
            <a:fillRect/>
          </a:stretch>
        </p:blipFill>
        <p:spPr>
          <a:xfrm>
            <a:off x="797204" y="1309354"/>
            <a:ext cx="2334154" cy="1738646"/>
          </a:xfrm>
          <a:prstGeom prst="rect">
            <a:avLst/>
          </a:prstGeom>
        </p:spPr>
      </p:pic>
      <p:pic>
        <p:nvPicPr>
          <p:cNvPr id="15" name="Z_cutoff_sigma1000_monitor_1cm_giovanni_Ez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3260350"/>
            <a:ext cx="6910865" cy="3312000"/>
          </a:xfrm>
          <a:prstGeom prst="rect">
            <a:avLst/>
          </a:prstGeom>
        </p:spPr>
      </p:pic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763634" y="4809481"/>
            <a:ext cx="520832" cy="195263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8"/>
          <p:cNvSpPr>
            <a:spLocks noChangeArrowheads="1"/>
          </p:cNvSpPr>
          <p:nvPr/>
        </p:nvSpPr>
        <p:spPr bwMode="auto">
          <a:xfrm>
            <a:off x="-324544" y="4809481"/>
            <a:ext cx="260416" cy="195263"/>
          </a:xfrm>
          <a:prstGeom prst="ellipse">
            <a:avLst/>
          </a:prstGeom>
          <a:solidFill>
            <a:srgbClr val="FF0000">
              <a:alpha val="39999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74545E-7 2.04261E-6 L 0.74198 -0.00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99" y="-18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0035 0.00023 L 0.8025 -0.0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42" y="-2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latin typeface="Arial Rounded MT Bold"/>
                <a:cs typeface="Academy Engraved LET"/>
              </a:rPr>
              <a:t>What is a beam instability?</a:t>
            </a:r>
            <a:endParaRPr lang="en-US" sz="3500" b="1" dirty="0">
              <a:latin typeface="Arial Rounded MT Bold"/>
              <a:cs typeface="Academy Engraved LE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325529" cy="112367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is </a:t>
            </a:r>
            <a:r>
              <a:rPr lang="en-US" dirty="0"/>
              <a:t>a</a:t>
            </a:r>
            <a:r>
              <a:rPr lang="en-US" dirty="0" smtClean="0"/>
              <a:t> beam instability?</a:t>
            </a:r>
          </a:p>
          <a:p>
            <a:pPr lvl="1"/>
            <a:r>
              <a:rPr lang="en-US" dirty="0" smtClean="0"/>
              <a:t>A beam becomes unstable when a moment of its distribution exhibits an exponential growth (e.g. mean positions &lt;</a:t>
            </a:r>
            <a:r>
              <a:rPr lang="en-US" dirty="0" err="1" smtClean="0"/>
              <a:t>x</a:t>
            </a:r>
            <a:r>
              <a:rPr lang="en-US" dirty="0" smtClean="0"/>
              <a:t>&gt;, &lt;</a:t>
            </a:r>
            <a:r>
              <a:rPr lang="en-US" dirty="0" err="1" smtClean="0"/>
              <a:t>y</a:t>
            </a:r>
            <a:r>
              <a:rPr lang="en-US" dirty="0" smtClean="0"/>
              <a:t>&gt;, &lt;</a:t>
            </a:r>
            <a:r>
              <a:rPr lang="en-US" dirty="0" err="1" smtClean="0"/>
              <a:t>z</a:t>
            </a:r>
            <a:r>
              <a:rPr lang="en-US" dirty="0" smtClean="0"/>
              <a:t>&gt;, standard deviations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y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r>
              <a:rPr lang="en-US" dirty="0" smtClean="0"/>
              <a:t>, etc.) – resulting into beam loss or </a:t>
            </a:r>
            <a:r>
              <a:rPr lang="en-US" dirty="0" err="1" smtClean="0"/>
              <a:t>emittance</a:t>
            </a:r>
            <a:r>
              <a:rPr lang="en-US" dirty="0" smtClean="0"/>
              <a:t> growth!</a:t>
            </a: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 descr="cern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10" name="Picture 9" descr="LOGO-BE-200x200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 rot="18792226">
            <a:off x="944868" y="3316494"/>
            <a:ext cx="2862360" cy="1702317"/>
            <a:chOff x="683568" y="2878832"/>
            <a:chExt cx="2862360" cy="1702317"/>
          </a:xfrm>
        </p:grpSpPr>
        <p:sp>
          <p:nvSpPr>
            <p:cNvPr id="4" name="Oval 3"/>
            <p:cNvSpPr/>
            <p:nvPr/>
          </p:nvSpPr>
          <p:spPr>
            <a:xfrm>
              <a:off x="683568" y="3536412"/>
              <a:ext cx="1961261" cy="79208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619672" y="3941440"/>
              <a:ext cx="1872208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957705" y="3941440"/>
              <a:ext cx="692040" cy="56768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661017" y="2878832"/>
              <a:ext cx="0" cy="106260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1547664" y="3536412"/>
              <a:ext cx="257369" cy="792088"/>
            </a:xfrm>
            <a:prstGeom prst="ellipse">
              <a:avLst/>
            </a:prstGeom>
            <a:noFill/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900637" y="367077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85888" y="3857393"/>
              <a:ext cx="3600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 dirty="0" smtClean="0"/>
                <a:t>z</a:t>
              </a:r>
              <a:endParaRPr lang="en-US" sz="1500" i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33184" y="2888367"/>
              <a:ext cx="3600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 dirty="0" smtClean="0"/>
                <a:t>y</a:t>
              </a:r>
              <a:endParaRPr lang="en-US" sz="1500" i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79612" y="4257984"/>
              <a:ext cx="3600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 dirty="0" smtClean="0"/>
                <a:t>x</a:t>
              </a:r>
              <a:endParaRPr lang="en-US" sz="1500" i="1" dirty="0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803890" y="3896635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1205437" y="372448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1139137" y="4102570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1396540" y="367077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1548940" y="382317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1439652" y="4125463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1794167" y="367077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1389446" y="391593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2014459" y="383190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993388" y="393059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1846646" y="4055529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2057571" y="4055529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1661017" y="4125463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2143795" y="367077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2263735" y="3941440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1955934" y="3579064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1837279" y="3896635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1533448" y="3632774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1704129" y="3995150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1248549" y="3896635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2361928" y="3749973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2513055" y="387688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2220623" y="4125029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Block Arc 70"/>
          <p:cNvSpPr>
            <a:spLocks noChangeAspect="1"/>
          </p:cNvSpPr>
          <p:nvPr/>
        </p:nvSpPr>
        <p:spPr>
          <a:xfrm>
            <a:off x="1464615" y="3258000"/>
            <a:ext cx="7200000" cy="7200000"/>
          </a:xfrm>
          <a:prstGeom prst="blockArc">
            <a:avLst>
              <a:gd name="adj1" fmla="val 10800000"/>
              <a:gd name="adj2" fmla="val 21599999"/>
              <a:gd name="adj3" fmla="val 161"/>
            </a:avLst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868144" y="3135926"/>
            <a:ext cx="1224136" cy="43709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5724128" y="3461518"/>
            <a:ext cx="1224136" cy="43709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flipV="1">
            <a:off x="6156176" y="3685009"/>
            <a:ext cx="152400" cy="35807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26660" y="2843884"/>
            <a:ext cx="1692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Position Monitor</a:t>
            </a:r>
            <a:endParaRPr lang="en-US" dirty="0"/>
          </a:p>
        </p:txBody>
      </p:sp>
      <p:pic>
        <p:nvPicPr>
          <p:cNvPr id="20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516" t="4610"/>
          <a:stretch/>
        </p:blipFill>
        <p:spPr bwMode="auto">
          <a:xfrm>
            <a:off x="3877840" y="4362038"/>
            <a:ext cx="3513509" cy="24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248045" y="4079666"/>
            <a:ext cx="147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Stable beam</a:t>
            </a:r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>
            <a:off x="6458564" y="2564904"/>
            <a:ext cx="2148524" cy="3283033"/>
          </a:xfrm>
          <a:custGeom>
            <a:avLst/>
            <a:gdLst>
              <a:gd name="connsiteX0" fmla="*/ 0 w 1153253"/>
              <a:gd name="connsiteY0" fmla="*/ 182056 h 3221800"/>
              <a:gd name="connsiteX1" fmla="*/ 999861 w 1153253"/>
              <a:gd name="connsiteY1" fmla="*/ 168547 h 3221800"/>
              <a:gd name="connsiteX2" fmla="*/ 1107954 w 1153253"/>
              <a:gd name="connsiteY2" fmla="*/ 1965373 h 3221800"/>
              <a:gd name="connsiteX3" fmla="*/ 581000 w 1153253"/>
              <a:gd name="connsiteY3" fmla="*/ 3221800 h 3221800"/>
              <a:gd name="connsiteX0" fmla="*/ 0 w 1124970"/>
              <a:gd name="connsiteY0" fmla="*/ 174649 h 3227902"/>
              <a:gd name="connsiteX1" fmla="*/ 972838 w 1124970"/>
              <a:gd name="connsiteY1" fmla="*/ 174649 h 3227902"/>
              <a:gd name="connsiteX2" fmla="*/ 1080931 w 1124970"/>
              <a:gd name="connsiteY2" fmla="*/ 1971475 h 3227902"/>
              <a:gd name="connsiteX3" fmla="*/ 553977 w 1124970"/>
              <a:gd name="connsiteY3" fmla="*/ 3227902 h 3227902"/>
              <a:gd name="connsiteX0" fmla="*/ 0 w 1124970"/>
              <a:gd name="connsiteY0" fmla="*/ 211308 h 3264561"/>
              <a:gd name="connsiteX1" fmla="*/ 972838 w 1124970"/>
              <a:gd name="connsiteY1" fmla="*/ 211308 h 3264561"/>
              <a:gd name="connsiteX2" fmla="*/ 1080931 w 1124970"/>
              <a:gd name="connsiteY2" fmla="*/ 2008134 h 3264561"/>
              <a:gd name="connsiteX3" fmla="*/ 553977 w 1124970"/>
              <a:gd name="connsiteY3" fmla="*/ 3264561 h 3264561"/>
              <a:gd name="connsiteX0" fmla="*/ 0 w 1394701"/>
              <a:gd name="connsiteY0" fmla="*/ 626719 h 3099044"/>
              <a:gd name="connsiteX1" fmla="*/ 1229559 w 1394701"/>
              <a:gd name="connsiteY1" fmla="*/ 45791 h 3099044"/>
              <a:gd name="connsiteX2" fmla="*/ 1337652 w 1394701"/>
              <a:gd name="connsiteY2" fmla="*/ 1842617 h 3099044"/>
              <a:gd name="connsiteX3" fmla="*/ 810698 w 1394701"/>
              <a:gd name="connsiteY3" fmla="*/ 3099044 h 3099044"/>
              <a:gd name="connsiteX0" fmla="*/ 0 w 1338022"/>
              <a:gd name="connsiteY0" fmla="*/ 818945 h 3291270"/>
              <a:gd name="connsiteX1" fmla="*/ 878256 w 1338022"/>
              <a:gd name="connsiteY1" fmla="*/ 35368 h 3291270"/>
              <a:gd name="connsiteX2" fmla="*/ 1337652 w 1338022"/>
              <a:gd name="connsiteY2" fmla="*/ 2034843 h 3291270"/>
              <a:gd name="connsiteX3" fmla="*/ 810698 w 1338022"/>
              <a:gd name="connsiteY3" fmla="*/ 3291270 h 3291270"/>
              <a:gd name="connsiteX0" fmla="*/ 0 w 1702635"/>
              <a:gd name="connsiteY0" fmla="*/ 804870 h 3277195"/>
              <a:gd name="connsiteX1" fmla="*/ 878256 w 1702635"/>
              <a:gd name="connsiteY1" fmla="*/ 21293 h 3277195"/>
              <a:gd name="connsiteX2" fmla="*/ 1702466 w 1702635"/>
              <a:gd name="connsiteY2" fmla="*/ 1696529 h 3277195"/>
              <a:gd name="connsiteX3" fmla="*/ 810698 w 1702635"/>
              <a:gd name="connsiteY3" fmla="*/ 3277195 h 3277195"/>
              <a:gd name="connsiteX0" fmla="*/ 0 w 1705140"/>
              <a:gd name="connsiteY0" fmla="*/ 726243 h 3198568"/>
              <a:gd name="connsiteX1" fmla="*/ 499930 w 1705140"/>
              <a:gd name="connsiteY1" fmla="*/ 23726 h 3198568"/>
              <a:gd name="connsiteX2" fmla="*/ 1702466 w 1705140"/>
              <a:gd name="connsiteY2" fmla="*/ 1617902 h 3198568"/>
              <a:gd name="connsiteX3" fmla="*/ 810698 w 1705140"/>
              <a:gd name="connsiteY3" fmla="*/ 3198568 h 3198568"/>
              <a:gd name="connsiteX0" fmla="*/ 0 w 1705140"/>
              <a:gd name="connsiteY0" fmla="*/ 726843 h 3199168"/>
              <a:gd name="connsiteX1" fmla="*/ 499930 w 1705140"/>
              <a:gd name="connsiteY1" fmla="*/ 24326 h 3199168"/>
              <a:gd name="connsiteX2" fmla="*/ 1702466 w 1705140"/>
              <a:gd name="connsiteY2" fmla="*/ 1618502 h 3199168"/>
              <a:gd name="connsiteX3" fmla="*/ 810698 w 1705140"/>
              <a:gd name="connsiteY3" fmla="*/ 3199168 h 3199168"/>
              <a:gd name="connsiteX0" fmla="*/ 0 w 1706330"/>
              <a:gd name="connsiteY0" fmla="*/ 873537 h 3345862"/>
              <a:gd name="connsiteX1" fmla="*/ 432372 w 1706330"/>
              <a:gd name="connsiteY1" fmla="*/ 22410 h 3345862"/>
              <a:gd name="connsiteX2" fmla="*/ 1702466 w 1706330"/>
              <a:gd name="connsiteY2" fmla="*/ 1765196 h 3345862"/>
              <a:gd name="connsiteX3" fmla="*/ 810698 w 1706330"/>
              <a:gd name="connsiteY3" fmla="*/ 3345862 h 3345862"/>
              <a:gd name="connsiteX0" fmla="*/ 0 w 1706330"/>
              <a:gd name="connsiteY0" fmla="*/ 905971 h 3378296"/>
              <a:gd name="connsiteX1" fmla="*/ 432372 w 1706330"/>
              <a:gd name="connsiteY1" fmla="*/ 54844 h 3378296"/>
              <a:gd name="connsiteX2" fmla="*/ 1702466 w 1706330"/>
              <a:gd name="connsiteY2" fmla="*/ 1797630 h 3378296"/>
              <a:gd name="connsiteX3" fmla="*/ 810698 w 1706330"/>
              <a:gd name="connsiteY3" fmla="*/ 3378296 h 3378296"/>
              <a:gd name="connsiteX0" fmla="*/ 0 w 2150801"/>
              <a:gd name="connsiteY0" fmla="*/ 851228 h 3323553"/>
              <a:gd name="connsiteX1" fmla="*/ 432372 w 2150801"/>
              <a:gd name="connsiteY1" fmla="*/ 101 h 3323553"/>
              <a:gd name="connsiteX2" fmla="*/ 2148350 w 2150801"/>
              <a:gd name="connsiteY2" fmla="*/ 905268 h 3323553"/>
              <a:gd name="connsiteX3" fmla="*/ 810698 w 2150801"/>
              <a:gd name="connsiteY3" fmla="*/ 3323553 h 3323553"/>
              <a:gd name="connsiteX0" fmla="*/ 0 w 2148363"/>
              <a:gd name="connsiteY0" fmla="*/ 797198 h 3269523"/>
              <a:gd name="connsiteX1" fmla="*/ 783674 w 2148363"/>
              <a:gd name="connsiteY1" fmla="*/ 111 h 3269523"/>
              <a:gd name="connsiteX2" fmla="*/ 2148350 w 2148363"/>
              <a:gd name="connsiteY2" fmla="*/ 851238 h 3269523"/>
              <a:gd name="connsiteX3" fmla="*/ 810698 w 2148363"/>
              <a:gd name="connsiteY3" fmla="*/ 3269523 h 3269523"/>
              <a:gd name="connsiteX0" fmla="*/ 0 w 2148524"/>
              <a:gd name="connsiteY0" fmla="*/ 797198 h 3283033"/>
              <a:gd name="connsiteX1" fmla="*/ 783674 w 2148524"/>
              <a:gd name="connsiteY1" fmla="*/ 111 h 3283033"/>
              <a:gd name="connsiteX2" fmla="*/ 2148350 w 2148524"/>
              <a:gd name="connsiteY2" fmla="*/ 851238 h 3283033"/>
              <a:gd name="connsiteX3" fmla="*/ 878257 w 2148524"/>
              <a:gd name="connsiteY3" fmla="*/ 3283033 h 3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524" h="3283033">
                <a:moveTo>
                  <a:pt x="0" y="797198"/>
                </a:moveTo>
                <a:cubicBezTo>
                  <a:pt x="340043" y="533754"/>
                  <a:pt x="425616" y="-8896"/>
                  <a:pt x="783674" y="111"/>
                </a:cubicBezTo>
                <a:cubicBezTo>
                  <a:pt x="1141732" y="9118"/>
                  <a:pt x="2132586" y="304084"/>
                  <a:pt x="2148350" y="851238"/>
                </a:cubicBezTo>
                <a:cubicBezTo>
                  <a:pt x="2164114" y="1398392"/>
                  <a:pt x="1106829" y="2909257"/>
                  <a:pt x="878257" y="3283033"/>
                </a:cubicBezTo>
              </a:path>
            </a:pathLst>
          </a:cu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796770" y="4051418"/>
            <a:ext cx="3511534" cy="2811647"/>
          </a:xfrm>
          <a:prstGeom prst="roundRect">
            <a:avLst>
              <a:gd name="adj" fmla="val 10600"/>
            </a:avLst>
          </a:prstGeom>
          <a:noFill/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1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Single bunch effects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265644" y="3042262"/>
            <a:ext cx="3458484" cy="1906195"/>
            <a:chOff x="576127" y="2650395"/>
            <a:chExt cx="3458484" cy="2132732"/>
          </a:xfrm>
        </p:grpSpPr>
        <p:pic>
          <p:nvPicPr>
            <p:cNvPr id="27" name="Picture 26" descr="Wake3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27" y="2650395"/>
              <a:ext cx="3458484" cy="213273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3242671" y="2876932"/>
              <a:ext cx="54473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>
                  <a:solidFill>
                    <a:srgbClr val="000090"/>
                  </a:solidFill>
                </a:rPr>
                <a:t>W</a:t>
              </a:r>
              <a:r>
                <a:rPr lang="en-US" sz="1500" b="1" baseline="-25000" dirty="0" smtClean="0">
                  <a:solidFill>
                    <a:srgbClr val="000090"/>
                  </a:solidFill>
                </a:rPr>
                <a:t>||</a:t>
              </a:r>
              <a:endParaRPr lang="en-US" sz="1500" b="1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401007" y="1351871"/>
            <a:ext cx="7218993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1007" y="2675025"/>
            <a:ext cx="7218993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nip Same Side Corner Rectangle 33"/>
          <p:cNvSpPr/>
          <p:nvPr/>
        </p:nvSpPr>
        <p:spPr>
          <a:xfrm flipV="1">
            <a:off x="4500152" y="1340768"/>
            <a:ext cx="1440000" cy="374837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nip Same Side Corner Rectangle 36"/>
          <p:cNvSpPr/>
          <p:nvPr/>
        </p:nvSpPr>
        <p:spPr>
          <a:xfrm>
            <a:off x="4499992" y="2301776"/>
            <a:ext cx="1440000" cy="374837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7620000" y="1350283"/>
            <a:ext cx="620204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620000" y="2673437"/>
            <a:ext cx="620204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5942450" y="2924944"/>
            <a:ext cx="3094046" cy="3096344"/>
            <a:chOff x="5257954" y="2406434"/>
            <a:chExt cx="3094046" cy="3096344"/>
          </a:xfrm>
        </p:grpSpPr>
        <p:grpSp>
          <p:nvGrpSpPr>
            <p:cNvPr id="28" name="Group 27"/>
            <p:cNvGrpSpPr/>
            <p:nvPr/>
          </p:nvGrpSpPr>
          <p:grpSpPr>
            <a:xfrm>
              <a:off x="5257954" y="3594781"/>
              <a:ext cx="3094046" cy="1907997"/>
              <a:chOff x="5549113" y="1584028"/>
              <a:chExt cx="3094046" cy="1907997"/>
            </a:xfrm>
          </p:grpSpPr>
          <p:pic>
            <p:nvPicPr>
              <p:cNvPr id="29" name="Picture 28" descr="LongImped3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49113" y="1584028"/>
                <a:ext cx="3094046" cy="190799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7694302" y="1673934"/>
                <a:ext cx="7294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err="1" smtClean="0">
                    <a:solidFill>
                      <a:srgbClr val="000090"/>
                    </a:solidFill>
                  </a:rPr>
                  <a:t>Re[Z</a:t>
                </a:r>
                <a:r>
                  <a:rPr lang="en-US" sz="1200" b="1" baseline="-25000" dirty="0" smtClean="0">
                    <a:solidFill>
                      <a:srgbClr val="000090"/>
                    </a:solidFill>
                  </a:rPr>
                  <a:t>||</a:t>
                </a:r>
                <a:r>
                  <a:rPr lang="en-US" sz="1200" b="1" dirty="0" smtClean="0">
                    <a:solidFill>
                      <a:srgbClr val="000090"/>
                    </a:solidFill>
                  </a:rPr>
                  <a:t>]</a:t>
                </a:r>
                <a:endParaRPr lang="en-US" sz="1200" b="1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874905" y="1764369"/>
                <a:ext cx="729400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err="1" smtClean="0">
                    <a:solidFill>
                      <a:srgbClr val="FF0000"/>
                    </a:solidFill>
                  </a:rPr>
                  <a:t>Im[Z</a:t>
                </a:r>
                <a:r>
                  <a:rPr lang="en-US" sz="1200" b="1" baseline="-25000" dirty="0" smtClean="0">
                    <a:solidFill>
                      <a:srgbClr val="FF0000"/>
                    </a:solidFill>
                  </a:rPr>
                  <a:t>||</a:t>
                </a:r>
                <a:r>
                  <a:rPr lang="en-US" sz="1500" b="1" dirty="0" smtClean="0">
                    <a:solidFill>
                      <a:srgbClr val="FF0000"/>
                    </a:solidFill>
                  </a:rPr>
                  <a:t>]</a:t>
                </a:r>
                <a:endParaRPr lang="en-US" sz="15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flipH="1" flipV="1">
              <a:off x="5257954" y="2406434"/>
              <a:ext cx="1055193" cy="11883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val 1028"/>
          <p:cNvSpPr>
            <a:spLocks noChangeArrowheads="1"/>
          </p:cNvSpPr>
          <p:nvPr/>
        </p:nvSpPr>
        <p:spPr bwMode="auto">
          <a:xfrm>
            <a:off x="2409660" y="1809320"/>
            <a:ext cx="3458484" cy="382093"/>
          </a:xfrm>
          <a:prstGeom prst="ellipse">
            <a:avLst/>
          </a:prstGeom>
          <a:solidFill>
            <a:srgbClr val="0000FF">
              <a:alpha val="79000"/>
            </a:srgbClr>
          </a:solidFill>
          <a:ln w="9525">
            <a:solidFill>
              <a:srgbClr val="5E53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24128" y="1898898"/>
            <a:ext cx="101089" cy="179997"/>
          </a:xfrm>
          <a:prstGeom prst="rect">
            <a:avLst/>
          </a:prstGeom>
          <a:solidFill>
            <a:srgbClr val="5E5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115616" y="2846283"/>
            <a:ext cx="6466372" cy="1806853"/>
            <a:chOff x="5410200" y="3810000"/>
            <a:chExt cx="3505200" cy="2057401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5410200" y="5487988"/>
              <a:ext cx="3505200" cy="10005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 34"/>
            <p:cNvSpPr/>
            <p:nvPr/>
          </p:nvSpPr>
          <p:spPr>
            <a:xfrm>
              <a:off x="6076700" y="4181802"/>
              <a:ext cx="2066636" cy="1331575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5661027" y="5497993"/>
              <a:ext cx="418600" cy="1589"/>
            </a:xfrm>
            <a:prstGeom prst="straightConnector1">
              <a:avLst/>
            </a:prstGeom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8143336" y="5484812"/>
              <a:ext cx="418600" cy="1588"/>
            </a:xfrm>
            <a:prstGeom prst="straightConnector1">
              <a:avLst/>
            </a:prstGeom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 flipH="1" flipV="1">
              <a:off x="6084840" y="4838699"/>
              <a:ext cx="2057401" cy="4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 descr="latex-image-1.pdf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65162" y="3899569"/>
              <a:ext cx="273038" cy="26377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Single bunch effects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 flipH="1">
            <a:off x="5868144" y="2890957"/>
            <a:ext cx="3458484" cy="1906195"/>
            <a:chOff x="576127" y="2650395"/>
            <a:chExt cx="3458484" cy="2132732"/>
          </a:xfrm>
        </p:grpSpPr>
        <p:pic>
          <p:nvPicPr>
            <p:cNvPr id="27" name="Picture 26" descr="Wake3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27" y="2650395"/>
              <a:ext cx="3458484" cy="213273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3242671" y="2876932"/>
              <a:ext cx="54473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>
                  <a:solidFill>
                    <a:srgbClr val="000090"/>
                  </a:solidFill>
                </a:rPr>
                <a:t>W</a:t>
              </a:r>
              <a:r>
                <a:rPr lang="en-US" sz="1500" b="1" baseline="-25000" dirty="0" smtClean="0">
                  <a:solidFill>
                    <a:srgbClr val="000090"/>
                  </a:solidFill>
                </a:rPr>
                <a:t>||</a:t>
              </a:r>
              <a:endParaRPr lang="en-US" sz="1500" b="1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401007" y="1351871"/>
            <a:ext cx="7218993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1007" y="2675025"/>
            <a:ext cx="7218993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620000" y="1350283"/>
            <a:ext cx="620204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620000" y="2673437"/>
            <a:ext cx="620204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1028"/>
          <p:cNvSpPr>
            <a:spLocks noChangeArrowheads="1"/>
          </p:cNvSpPr>
          <p:nvPr/>
        </p:nvSpPr>
        <p:spPr bwMode="auto">
          <a:xfrm>
            <a:off x="3777812" y="1809320"/>
            <a:ext cx="3458484" cy="382093"/>
          </a:xfrm>
          <a:prstGeom prst="ellipse">
            <a:avLst/>
          </a:prstGeom>
          <a:solidFill>
            <a:srgbClr val="0000FF">
              <a:alpha val="79000"/>
            </a:srgbClr>
          </a:solidFill>
          <a:ln w="9525">
            <a:solidFill>
              <a:srgbClr val="5E53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11071" y="1809320"/>
            <a:ext cx="101089" cy="38209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504422" y="2846283"/>
            <a:ext cx="6466372" cy="1806853"/>
            <a:chOff x="5410200" y="3810000"/>
            <a:chExt cx="3505200" cy="2057401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5410200" y="5487988"/>
              <a:ext cx="3505200" cy="10005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076700" y="4181802"/>
              <a:ext cx="2066636" cy="1331575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661027" y="5497993"/>
              <a:ext cx="418600" cy="1589"/>
            </a:xfrm>
            <a:prstGeom prst="straightConnector1">
              <a:avLst/>
            </a:prstGeom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8143336" y="5484812"/>
              <a:ext cx="418600" cy="1588"/>
            </a:xfrm>
            <a:prstGeom prst="straightConnector1">
              <a:avLst/>
            </a:prstGeom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 flipH="1" flipV="1">
              <a:off x="6084840" y="4838699"/>
              <a:ext cx="2057401" cy="4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 descr="latex-image-1.pdf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5162" y="3899569"/>
              <a:ext cx="273038" cy="263773"/>
            </a:xfrm>
            <a:prstGeom prst="rect">
              <a:avLst/>
            </a:prstGeom>
          </p:spPr>
        </p:pic>
      </p:grp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050" y="5301208"/>
            <a:ext cx="4845775" cy="792016"/>
          </a:xfrm>
          <a:prstGeom prst="rect">
            <a:avLst/>
          </a:prstGeom>
        </p:spPr>
      </p:pic>
      <p:sp>
        <p:nvSpPr>
          <p:cNvPr id="50" name="Snip Same Side Corner Rectangle 49"/>
          <p:cNvSpPr/>
          <p:nvPr/>
        </p:nvSpPr>
        <p:spPr>
          <a:xfrm flipV="1">
            <a:off x="4500152" y="1340768"/>
            <a:ext cx="1440000" cy="374837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nip Same Side Corner Rectangle 50"/>
          <p:cNvSpPr/>
          <p:nvPr/>
        </p:nvSpPr>
        <p:spPr>
          <a:xfrm>
            <a:off x="4499992" y="2301776"/>
            <a:ext cx="1440000" cy="374837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6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Multi bunch effects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01007" y="1351871"/>
            <a:ext cx="4343400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1007" y="2209800"/>
            <a:ext cx="4343400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25604" y="1348695"/>
            <a:ext cx="1676400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25604" y="2208212"/>
            <a:ext cx="1676400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619538" y="2336257"/>
            <a:ext cx="249738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5599941" y="2321487"/>
            <a:ext cx="249738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4617950" y="1238482"/>
            <a:ext cx="249738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5598353" y="1218406"/>
            <a:ext cx="249738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45201" y="1114407"/>
            <a:ext cx="977227" cy="1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42025" y="2461920"/>
            <a:ext cx="977227" cy="1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5194493" y="2573506"/>
            <a:ext cx="3048000" cy="2654493"/>
            <a:chOff x="5194493" y="2573506"/>
            <a:chExt cx="3048000" cy="2654493"/>
          </a:xfrm>
        </p:grpSpPr>
        <p:grpSp>
          <p:nvGrpSpPr>
            <p:cNvPr id="21" name="Group 20"/>
            <p:cNvGrpSpPr/>
            <p:nvPr/>
          </p:nvGrpSpPr>
          <p:grpSpPr>
            <a:xfrm>
              <a:off x="5194493" y="3348399"/>
              <a:ext cx="3048000" cy="1879600"/>
              <a:chOff x="5304000" y="1321604"/>
              <a:chExt cx="3048000" cy="1879600"/>
            </a:xfrm>
          </p:grpSpPr>
          <p:pic>
            <p:nvPicPr>
              <p:cNvPr id="16" name="Picture 15" descr="LongImped4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04000" y="1321604"/>
                <a:ext cx="3048000" cy="1879600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6962201" y="1449704"/>
                <a:ext cx="729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err="1" smtClean="0">
                    <a:solidFill>
                      <a:srgbClr val="000090"/>
                    </a:solidFill>
                  </a:rPr>
                  <a:t>Re[Z</a:t>
                </a:r>
                <a:r>
                  <a:rPr lang="en-US" sz="1200" b="1" baseline="-25000" dirty="0" smtClean="0">
                    <a:solidFill>
                      <a:srgbClr val="000090"/>
                    </a:solidFill>
                  </a:rPr>
                  <a:t>||</a:t>
                </a:r>
                <a:r>
                  <a:rPr lang="en-US" sz="1200" b="1" dirty="0" smtClean="0">
                    <a:solidFill>
                      <a:srgbClr val="000090"/>
                    </a:solidFill>
                  </a:rPr>
                  <a:t>]</a:t>
                </a:r>
                <a:endParaRPr lang="en-US" sz="1200" b="1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5740042" y="2123985"/>
                <a:ext cx="7294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err="1" smtClean="0">
                    <a:solidFill>
                      <a:srgbClr val="FF0000"/>
                    </a:solidFill>
                  </a:rPr>
                  <a:t>Im[Z</a:t>
                </a:r>
                <a:r>
                  <a:rPr lang="en-US" sz="1200" b="1" baseline="-25000" dirty="0" smtClean="0">
                    <a:solidFill>
                      <a:srgbClr val="FF0000"/>
                    </a:solidFill>
                  </a:rPr>
                  <a:t>||</a:t>
                </a:r>
                <a:r>
                  <a:rPr lang="en-US" sz="1500" b="1" dirty="0" smtClean="0">
                    <a:solidFill>
                      <a:srgbClr val="FF0000"/>
                    </a:solidFill>
                  </a:rPr>
                  <a:t>]</a:t>
                </a:r>
                <a:endParaRPr lang="en-US" sz="15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5" name="Straight Arrow Connector 34"/>
            <p:cNvCxnSpPr/>
            <p:nvPr/>
          </p:nvCxnSpPr>
          <p:spPr>
            <a:xfrm rot="16200000" flipV="1">
              <a:off x="5310257" y="2646537"/>
              <a:ext cx="797899" cy="6518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23528" y="1642310"/>
            <a:ext cx="3814128" cy="252000"/>
            <a:chOff x="1380365" y="1642310"/>
            <a:chExt cx="3814128" cy="252000"/>
          </a:xfrm>
        </p:grpSpPr>
        <p:sp>
          <p:nvSpPr>
            <p:cNvPr id="38" name="Oval 1028"/>
            <p:cNvSpPr>
              <a:spLocks noChangeAspect="1" noChangeArrowheads="1"/>
            </p:cNvSpPr>
            <p:nvPr/>
          </p:nvSpPr>
          <p:spPr bwMode="auto">
            <a:xfrm>
              <a:off x="1380365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1028"/>
            <p:cNvSpPr>
              <a:spLocks noChangeAspect="1" noChangeArrowheads="1"/>
            </p:cNvSpPr>
            <p:nvPr/>
          </p:nvSpPr>
          <p:spPr bwMode="auto">
            <a:xfrm>
              <a:off x="2263571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1028"/>
            <p:cNvSpPr>
              <a:spLocks noChangeAspect="1" noChangeArrowheads="1"/>
            </p:cNvSpPr>
            <p:nvPr/>
          </p:nvSpPr>
          <p:spPr bwMode="auto">
            <a:xfrm>
              <a:off x="3146777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1028"/>
            <p:cNvSpPr>
              <a:spLocks noChangeAspect="1" noChangeArrowheads="1"/>
            </p:cNvSpPr>
            <p:nvPr/>
          </p:nvSpPr>
          <p:spPr bwMode="auto">
            <a:xfrm>
              <a:off x="4913191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1028"/>
            <p:cNvSpPr>
              <a:spLocks noChangeAspect="1" noChangeArrowheads="1"/>
            </p:cNvSpPr>
            <p:nvPr/>
          </p:nvSpPr>
          <p:spPr bwMode="auto">
            <a:xfrm>
              <a:off x="4029983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20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Multi bunch effects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01007" y="1351871"/>
            <a:ext cx="4343400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1007" y="2209800"/>
            <a:ext cx="4343400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25604" y="1348695"/>
            <a:ext cx="1676400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25604" y="2208212"/>
            <a:ext cx="1676400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619538" y="2336257"/>
            <a:ext cx="249738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5599941" y="2321487"/>
            <a:ext cx="249738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4617950" y="1238482"/>
            <a:ext cx="249738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5598353" y="1218406"/>
            <a:ext cx="249738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45201" y="1114407"/>
            <a:ext cx="977227" cy="1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42025" y="2461920"/>
            <a:ext cx="977227" cy="1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899592" y="1642310"/>
            <a:ext cx="4693476" cy="252000"/>
            <a:chOff x="598604" y="1642310"/>
            <a:chExt cx="4693476" cy="252000"/>
          </a:xfrm>
        </p:grpSpPr>
        <p:sp>
          <p:nvSpPr>
            <p:cNvPr id="38" name="Oval 1028"/>
            <p:cNvSpPr>
              <a:spLocks noChangeAspect="1" noChangeArrowheads="1"/>
            </p:cNvSpPr>
            <p:nvPr/>
          </p:nvSpPr>
          <p:spPr bwMode="auto">
            <a:xfrm>
              <a:off x="1477952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1028"/>
            <p:cNvSpPr>
              <a:spLocks noChangeAspect="1" noChangeArrowheads="1"/>
            </p:cNvSpPr>
            <p:nvPr/>
          </p:nvSpPr>
          <p:spPr bwMode="auto">
            <a:xfrm>
              <a:off x="2361158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1028"/>
            <p:cNvSpPr>
              <a:spLocks noChangeAspect="1" noChangeArrowheads="1"/>
            </p:cNvSpPr>
            <p:nvPr/>
          </p:nvSpPr>
          <p:spPr bwMode="auto">
            <a:xfrm>
              <a:off x="3244364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1028"/>
            <p:cNvSpPr>
              <a:spLocks noChangeAspect="1" noChangeArrowheads="1"/>
            </p:cNvSpPr>
            <p:nvPr/>
          </p:nvSpPr>
          <p:spPr bwMode="auto">
            <a:xfrm>
              <a:off x="5010778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1028"/>
            <p:cNvSpPr>
              <a:spLocks noChangeAspect="1" noChangeArrowheads="1"/>
            </p:cNvSpPr>
            <p:nvPr/>
          </p:nvSpPr>
          <p:spPr bwMode="auto">
            <a:xfrm>
              <a:off x="4127570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1028"/>
            <p:cNvSpPr>
              <a:spLocks noChangeAspect="1" noChangeArrowheads="1"/>
            </p:cNvSpPr>
            <p:nvPr/>
          </p:nvSpPr>
          <p:spPr bwMode="auto">
            <a:xfrm>
              <a:off x="598604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7" name="Picture 26" descr="Wake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968" y="2485585"/>
            <a:ext cx="3922100" cy="241863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283968" y="2780928"/>
            <a:ext cx="5447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000090"/>
                </a:solidFill>
              </a:rPr>
              <a:t>W</a:t>
            </a:r>
            <a:r>
              <a:rPr lang="en-US" sz="1500" b="1" baseline="-25000" dirty="0" smtClean="0">
                <a:solidFill>
                  <a:srgbClr val="000090"/>
                </a:solidFill>
              </a:rPr>
              <a:t>||</a:t>
            </a:r>
            <a:endParaRPr lang="en-US" sz="15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Multi bunch effects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01007" y="1351871"/>
            <a:ext cx="4343400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1007" y="2209800"/>
            <a:ext cx="4343400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25604" y="1348695"/>
            <a:ext cx="1676400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25604" y="2208212"/>
            <a:ext cx="1676400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619538" y="2336257"/>
            <a:ext cx="249738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5599941" y="2321487"/>
            <a:ext cx="249738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4617950" y="1238482"/>
            <a:ext cx="249738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5598353" y="1218406"/>
            <a:ext cx="249738" cy="1588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45201" y="1114407"/>
            <a:ext cx="977227" cy="1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42025" y="2461920"/>
            <a:ext cx="977227" cy="1"/>
          </a:xfrm>
          <a:prstGeom prst="line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126996" y="1642310"/>
            <a:ext cx="4693476" cy="252000"/>
            <a:chOff x="598604" y="1642310"/>
            <a:chExt cx="4693476" cy="252000"/>
          </a:xfrm>
        </p:grpSpPr>
        <p:sp>
          <p:nvSpPr>
            <p:cNvPr id="38" name="Oval 1028"/>
            <p:cNvSpPr>
              <a:spLocks noChangeAspect="1" noChangeArrowheads="1"/>
            </p:cNvSpPr>
            <p:nvPr/>
          </p:nvSpPr>
          <p:spPr bwMode="auto">
            <a:xfrm>
              <a:off x="1477952" y="1642310"/>
              <a:ext cx="281302" cy="252000"/>
            </a:xfrm>
            <a:prstGeom prst="ellipse">
              <a:avLst/>
            </a:prstGeom>
            <a:solidFill>
              <a:srgbClr val="FF0000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1028"/>
            <p:cNvSpPr>
              <a:spLocks noChangeAspect="1" noChangeArrowheads="1"/>
            </p:cNvSpPr>
            <p:nvPr/>
          </p:nvSpPr>
          <p:spPr bwMode="auto">
            <a:xfrm>
              <a:off x="2361158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1028"/>
            <p:cNvSpPr>
              <a:spLocks noChangeAspect="1" noChangeArrowheads="1"/>
            </p:cNvSpPr>
            <p:nvPr/>
          </p:nvSpPr>
          <p:spPr bwMode="auto">
            <a:xfrm>
              <a:off x="3244364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1028"/>
            <p:cNvSpPr>
              <a:spLocks noChangeAspect="1" noChangeArrowheads="1"/>
            </p:cNvSpPr>
            <p:nvPr/>
          </p:nvSpPr>
          <p:spPr bwMode="auto">
            <a:xfrm>
              <a:off x="5010778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1028"/>
            <p:cNvSpPr>
              <a:spLocks noChangeAspect="1" noChangeArrowheads="1"/>
            </p:cNvSpPr>
            <p:nvPr/>
          </p:nvSpPr>
          <p:spPr bwMode="auto">
            <a:xfrm>
              <a:off x="4127570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1028"/>
            <p:cNvSpPr>
              <a:spLocks noChangeAspect="1" noChangeArrowheads="1"/>
            </p:cNvSpPr>
            <p:nvPr/>
          </p:nvSpPr>
          <p:spPr bwMode="auto">
            <a:xfrm>
              <a:off x="598604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0958" y="1642310"/>
            <a:ext cx="2930922" cy="252000"/>
            <a:chOff x="2361158" y="1642310"/>
            <a:chExt cx="2930922" cy="252000"/>
          </a:xfrm>
        </p:grpSpPr>
        <p:sp>
          <p:nvSpPr>
            <p:cNvPr id="31" name="Oval 1028"/>
            <p:cNvSpPr>
              <a:spLocks noChangeAspect="1" noChangeArrowheads="1"/>
            </p:cNvSpPr>
            <p:nvPr/>
          </p:nvSpPr>
          <p:spPr bwMode="auto">
            <a:xfrm>
              <a:off x="2361158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1028"/>
            <p:cNvSpPr>
              <a:spLocks noChangeAspect="1" noChangeArrowheads="1"/>
            </p:cNvSpPr>
            <p:nvPr/>
          </p:nvSpPr>
          <p:spPr bwMode="auto">
            <a:xfrm>
              <a:off x="3244364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028"/>
            <p:cNvSpPr>
              <a:spLocks noChangeAspect="1" noChangeArrowheads="1"/>
            </p:cNvSpPr>
            <p:nvPr/>
          </p:nvSpPr>
          <p:spPr bwMode="auto">
            <a:xfrm>
              <a:off x="5010778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1028"/>
            <p:cNvSpPr>
              <a:spLocks noChangeAspect="1" noChangeArrowheads="1"/>
            </p:cNvSpPr>
            <p:nvPr/>
          </p:nvSpPr>
          <p:spPr bwMode="auto">
            <a:xfrm>
              <a:off x="4127570" y="1642310"/>
              <a:ext cx="281302" cy="252000"/>
            </a:xfrm>
            <a:prstGeom prst="ellipse">
              <a:avLst/>
            </a:prstGeom>
            <a:solidFill>
              <a:srgbClr val="0000FF">
                <a:alpha val="79000"/>
              </a:srgbClr>
            </a:solidFill>
            <a:ln w="9525">
              <a:solidFill>
                <a:srgbClr val="5E53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1007" y="3170050"/>
            <a:ext cx="8742993" cy="715511"/>
            <a:chOff x="401007" y="3064022"/>
            <a:chExt cx="8742993" cy="715511"/>
          </a:xfrm>
        </p:grpSpPr>
        <p:cxnSp>
          <p:nvCxnSpPr>
            <p:cNvPr id="54" name="Straight Arrow Connector 53"/>
            <p:cNvCxnSpPr/>
            <p:nvPr/>
          </p:nvCxnSpPr>
          <p:spPr>
            <a:xfrm flipV="1">
              <a:off x="401007" y="3741746"/>
              <a:ext cx="8742993" cy="20904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493647" y="3064022"/>
              <a:ext cx="8332206" cy="715511"/>
              <a:chOff x="493647" y="602823"/>
              <a:chExt cx="8332206" cy="1215096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493647" y="620688"/>
                <a:ext cx="907469" cy="1169417"/>
                <a:chOff x="5661027" y="4181802"/>
                <a:chExt cx="6260645" cy="1331575"/>
              </a:xfrm>
            </p:grpSpPr>
            <p:sp>
              <p:nvSpPr>
                <p:cNvPr id="42" name="Freeform 41"/>
                <p:cNvSpPr/>
                <p:nvPr/>
              </p:nvSpPr>
              <p:spPr>
                <a:xfrm>
                  <a:off x="6076700" y="4181802"/>
                  <a:ext cx="2066636" cy="1331575"/>
                </a:xfrm>
                <a:custGeom>
                  <a:avLst/>
                  <a:gdLst>
                    <a:gd name="connsiteX0" fmla="*/ 0 w 2066636"/>
                    <a:gd name="connsiteY0" fmla="*/ 1308484 h 1331575"/>
                    <a:gd name="connsiteX1" fmla="*/ 1016000 w 2066636"/>
                    <a:gd name="connsiteY1" fmla="*/ 3848 h 1331575"/>
                    <a:gd name="connsiteX2" fmla="*/ 2066636 w 2066636"/>
                    <a:gd name="connsiteY2" fmla="*/ 1331575 h 1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6636" h="1331575">
                      <a:moveTo>
                        <a:pt x="0" y="1308484"/>
                      </a:moveTo>
                      <a:cubicBezTo>
                        <a:pt x="335780" y="654242"/>
                        <a:pt x="671561" y="0"/>
                        <a:pt x="1016000" y="3848"/>
                      </a:cubicBezTo>
                      <a:cubicBezTo>
                        <a:pt x="1360439" y="7696"/>
                        <a:pt x="1713537" y="669635"/>
                        <a:pt x="2066636" y="133157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5661027" y="5497993"/>
                  <a:ext cx="418600" cy="1589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 flipV="1">
                  <a:off x="8143335" y="5502364"/>
                  <a:ext cx="3778337" cy="6960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/>
              <p:cNvGrpSpPr/>
              <p:nvPr/>
            </p:nvGrpSpPr>
            <p:grpSpPr>
              <a:xfrm>
                <a:off x="1379312" y="622119"/>
                <a:ext cx="907469" cy="1169417"/>
                <a:chOff x="5661027" y="4181802"/>
                <a:chExt cx="6260645" cy="1331575"/>
              </a:xfrm>
            </p:grpSpPr>
            <p:sp>
              <p:nvSpPr>
                <p:cNvPr id="69" name="Freeform 68"/>
                <p:cNvSpPr/>
                <p:nvPr/>
              </p:nvSpPr>
              <p:spPr>
                <a:xfrm>
                  <a:off x="6076700" y="4181802"/>
                  <a:ext cx="2066636" cy="1331575"/>
                </a:xfrm>
                <a:custGeom>
                  <a:avLst/>
                  <a:gdLst>
                    <a:gd name="connsiteX0" fmla="*/ 0 w 2066636"/>
                    <a:gd name="connsiteY0" fmla="*/ 1308484 h 1331575"/>
                    <a:gd name="connsiteX1" fmla="*/ 1016000 w 2066636"/>
                    <a:gd name="connsiteY1" fmla="*/ 3848 h 1331575"/>
                    <a:gd name="connsiteX2" fmla="*/ 2066636 w 2066636"/>
                    <a:gd name="connsiteY2" fmla="*/ 1331575 h 1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6636" h="1331575">
                      <a:moveTo>
                        <a:pt x="0" y="1308484"/>
                      </a:moveTo>
                      <a:cubicBezTo>
                        <a:pt x="335780" y="654242"/>
                        <a:pt x="671561" y="0"/>
                        <a:pt x="1016000" y="3848"/>
                      </a:cubicBezTo>
                      <a:cubicBezTo>
                        <a:pt x="1360439" y="7696"/>
                        <a:pt x="1713537" y="669635"/>
                        <a:pt x="2066636" y="133157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0" name="Straight Arrow Connector 69"/>
                <p:cNvCxnSpPr/>
                <p:nvPr/>
              </p:nvCxnSpPr>
              <p:spPr>
                <a:xfrm>
                  <a:off x="5661027" y="5497993"/>
                  <a:ext cx="418600" cy="1589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flipV="1">
                  <a:off x="8143335" y="5502364"/>
                  <a:ext cx="3778337" cy="6960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oup 71"/>
              <p:cNvGrpSpPr/>
              <p:nvPr/>
            </p:nvGrpSpPr>
            <p:grpSpPr>
              <a:xfrm>
                <a:off x="2267744" y="627500"/>
                <a:ext cx="907469" cy="1169417"/>
                <a:chOff x="5661027" y="4181802"/>
                <a:chExt cx="6260645" cy="1331575"/>
              </a:xfrm>
            </p:grpSpPr>
            <p:sp>
              <p:nvSpPr>
                <p:cNvPr id="73" name="Freeform 72"/>
                <p:cNvSpPr/>
                <p:nvPr/>
              </p:nvSpPr>
              <p:spPr>
                <a:xfrm>
                  <a:off x="6076700" y="4181802"/>
                  <a:ext cx="2066636" cy="1331575"/>
                </a:xfrm>
                <a:custGeom>
                  <a:avLst/>
                  <a:gdLst>
                    <a:gd name="connsiteX0" fmla="*/ 0 w 2066636"/>
                    <a:gd name="connsiteY0" fmla="*/ 1308484 h 1331575"/>
                    <a:gd name="connsiteX1" fmla="*/ 1016000 w 2066636"/>
                    <a:gd name="connsiteY1" fmla="*/ 3848 h 1331575"/>
                    <a:gd name="connsiteX2" fmla="*/ 2066636 w 2066636"/>
                    <a:gd name="connsiteY2" fmla="*/ 1331575 h 1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6636" h="1331575">
                      <a:moveTo>
                        <a:pt x="0" y="1308484"/>
                      </a:moveTo>
                      <a:cubicBezTo>
                        <a:pt x="335780" y="654242"/>
                        <a:pt x="671561" y="0"/>
                        <a:pt x="1016000" y="3848"/>
                      </a:cubicBezTo>
                      <a:cubicBezTo>
                        <a:pt x="1360439" y="7696"/>
                        <a:pt x="1713537" y="669635"/>
                        <a:pt x="2066636" y="133157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5661027" y="5497993"/>
                  <a:ext cx="418600" cy="1589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 flipV="1">
                  <a:off x="8143335" y="5502364"/>
                  <a:ext cx="3778337" cy="6960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oup 75"/>
              <p:cNvGrpSpPr/>
              <p:nvPr/>
            </p:nvGrpSpPr>
            <p:grpSpPr>
              <a:xfrm>
                <a:off x="3142602" y="625353"/>
                <a:ext cx="907469" cy="1169417"/>
                <a:chOff x="5661027" y="4171397"/>
                <a:chExt cx="6260645" cy="1331575"/>
              </a:xfrm>
            </p:grpSpPr>
            <p:sp>
              <p:nvSpPr>
                <p:cNvPr id="77" name="Freeform 76"/>
                <p:cNvSpPr/>
                <p:nvPr/>
              </p:nvSpPr>
              <p:spPr>
                <a:xfrm>
                  <a:off x="6076700" y="4171397"/>
                  <a:ext cx="2066635" cy="1331575"/>
                </a:xfrm>
                <a:custGeom>
                  <a:avLst/>
                  <a:gdLst>
                    <a:gd name="connsiteX0" fmla="*/ 0 w 2066636"/>
                    <a:gd name="connsiteY0" fmla="*/ 1308484 h 1331575"/>
                    <a:gd name="connsiteX1" fmla="*/ 1016000 w 2066636"/>
                    <a:gd name="connsiteY1" fmla="*/ 3848 h 1331575"/>
                    <a:gd name="connsiteX2" fmla="*/ 2066636 w 2066636"/>
                    <a:gd name="connsiteY2" fmla="*/ 1331575 h 1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6636" h="1331575">
                      <a:moveTo>
                        <a:pt x="0" y="1308484"/>
                      </a:moveTo>
                      <a:cubicBezTo>
                        <a:pt x="335780" y="654242"/>
                        <a:pt x="671561" y="0"/>
                        <a:pt x="1016000" y="3848"/>
                      </a:cubicBezTo>
                      <a:cubicBezTo>
                        <a:pt x="1360439" y="7696"/>
                        <a:pt x="1713537" y="669635"/>
                        <a:pt x="2066636" y="133157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5661027" y="5497993"/>
                  <a:ext cx="418600" cy="1589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 flipV="1">
                  <a:off x="8143335" y="5491960"/>
                  <a:ext cx="3778337" cy="6959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" name="Group 79"/>
              <p:cNvGrpSpPr/>
              <p:nvPr/>
            </p:nvGrpSpPr>
            <p:grpSpPr>
              <a:xfrm>
                <a:off x="4053531" y="602823"/>
                <a:ext cx="907469" cy="1174995"/>
                <a:chOff x="5661027" y="4140182"/>
                <a:chExt cx="6260645" cy="1337926"/>
              </a:xfrm>
            </p:grpSpPr>
            <p:sp>
              <p:nvSpPr>
                <p:cNvPr id="81" name="Freeform 80"/>
                <p:cNvSpPr/>
                <p:nvPr/>
              </p:nvSpPr>
              <p:spPr>
                <a:xfrm>
                  <a:off x="6076700" y="4140182"/>
                  <a:ext cx="2066635" cy="1331574"/>
                </a:xfrm>
                <a:custGeom>
                  <a:avLst/>
                  <a:gdLst>
                    <a:gd name="connsiteX0" fmla="*/ 0 w 2066636"/>
                    <a:gd name="connsiteY0" fmla="*/ 1308484 h 1331575"/>
                    <a:gd name="connsiteX1" fmla="*/ 1016000 w 2066636"/>
                    <a:gd name="connsiteY1" fmla="*/ 3848 h 1331575"/>
                    <a:gd name="connsiteX2" fmla="*/ 2066636 w 2066636"/>
                    <a:gd name="connsiteY2" fmla="*/ 1331575 h 1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6636" h="1331575">
                      <a:moveTo>
                        <a:pt x="0" y="1308484"/>
                      </a:moveTo>
                      <a:cubicBezTo>
                        <a:pt x="335780" y="654242"/>
                        <a:pt x="671561" y="0"/>
                        <a:pt x="1016000" y="3848"/>
                      </a:cubicBezTo>
                      <a:cubicBezTo>
                        <a:pt x="1360439" y="7696"/>
                        <a:pt x="1713537" y="669635"/>
                        <a:pt x="2066636" y="133157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Arrow Connector 81"/>
                <p:cNvCxnSpPr/>
                <p:nvPr/>
              </p:nvCxnSpPr>
              <p:spPr>
                <a:xfrm>
                  <a:off x="5661027" y="5476370"/>
                  <a:ext cx="418598" cy="1590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 flipV="1">
                  <a:off x="8143335" y="5471149"/>
                  <a:ext cx="3778337" cy="6959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/>
            </p:nvGrpSpPr>
            <p:grpSpPr>
              <a:xfrm>
                <a:off x="4940786" y="615707"/>
                <a:ext cx="907469" cy="1169417"/>
                <a:chOff x="5661027" y="4150587"/>
                <a:chExt cx="6260645" cy="1331575"/>
              </a:xfrm>
            </p:grpSpPr>
            <p:sp>
              <p:nvSpPr>
                <p:cNvPr id="85" name="Freeform 84"/>
                <p:cNvSpPr/>
                <p:nvPr/>
              </p:nvSpPr>
              <p:spPr>
                <a:xfrm>
                  <a:off x="6076700" y="4150587"/>
                  <a:ext cx="2066635" cy="1331575"/>
                </a:xfrm>
                <a:custGeom>
                  <a:avLst/>
                  <a:gdLst>
                    <a:gd name="connsiteX0" fmla="*/ 0 w 2066636"/>
                    <a:gd name="connsiteY0" fmla="*/ 1308484 h 1331575"/>
                    <a:gd name="connsiteX1" fmla="*/ 1016000 w 2066636"/>
                    <a:gd name="connsiteY1" fmla="*/ 3848 h 1331575"/>
                    <a:gd name="connsiteX2" fmla="*/ 2066636 w 2066636"/>
                    <a:gd name="connsiteY2" fmla="*/ 1331575 h 1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6636" h="1331575">
                      <a:moveTo>
                        <a:pt x="0" y="1308484"/>
                      </a:moveTo>
                      <a:cubicBezTo>
                        <a:pt x="335780" y="654242"/>
                        <a:pt x="671561" y="0"/>
                        <a:pt x="1016000" y="3848"/>
                      </a:cubicBezTo>
                      <a:cubicBezTo>
                        <a:pt x="1360439" y="7696"/>
                        <a:pt x="1713537" y="669635"/>
                        <a:pt x="2066636" y="133157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6" name="Straight Arrow Connector 85"/>
                <p:cNvCxnSpPr/>
                <p:nvPr/>
              </p:nvCxnSpPr>
              <p:spPr>
                <a:xfrm>
                  <a:off x="5661027" y="5472104"/>
                  <a:ext cx="418598" cy="1590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/>
                <p:cNvCxnSpPr/>
                <p:nvPr/>
              </p:nvCxnSpPr>
              <p:spPr>
                <a:xfrm flipV="1">
                  <a:off x="8143335" y="5471149"/>
                  <a:ext cx="3778337" cy="6959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/>
            </p:nvGrpSpPr>
            <p:grpSpPr>
              <a:xfrm>
                <a:off x="5822470" y="648502"/>
                <a:ext cx="907469" cy="1169417"/>
                <a:chOff x="5661027" y="4181802"/>
                <a:chExt cx="6260645" cy="1331575"/>
              </a:xfrm>
            </p:grpSpPr>
            <p:sp>
              <p:nvSpPr>
                <p:cNvPr id="89" name="Freeform 88"/>
                <p:cNvSpPr/>
                <p:nvPr/>
              </p:nvSpPr>
              <p:spPr>
                <a:xfrm>
                  <a:off x="6076700" y="4181802"/>
                  <a:ext cx="2066636" cy="1331575"/>
                </a:xfrm>
                <a:custGeom>
                  <a:avLst/>
                  <a:gdLst>
                    <a:gd name="connsiteX0" fmla="*/ 0 w 2066636"/>
                    <a:gd name="connsiteY0" fmla="*/ 1308484 h 1331575"/>
                    <a:gd name="connsiteX1" fmla="*/ 1016000 w 2066636"/>
                    <a:gd name="connsiteY1" fmla="*/ 3848 h 1331575"/>
                    <a:gd name="connsiteX2" fmla="*/ 2066636 w 2066636"/>
                    <a:gd name="connsiteY2" fmla="*/ 1331575 h 1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6636" h="1331575">
                      <a:moveTo>
                        <a:pt x="0" y="1308484"/>
                      </a:moveTo>
                      <a:cubicBezTo>
                        <a:pt x="335780" y="654242"/>
                        <a:pt x="671561" y="0"/>
                        <a:pt x="1016000" y="3848"/>
                      </a:cubicBezTo>
                      <a:cubicBezTo>
                        <a:pt x="1360439" y="7696"/>
                        <a:pt x="1713537" y="669635"/>
                        <a:pt x="2066636" y="133157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0" name="Straight Arrow Connector 89"/>
                <p:cNvCxnSpPr/>
                <p:nvPr/>
              </p:nvCxnSpPr>
              <p:spPr>
                <a:xfrm>
                  <a:off x="5661027" y="5466777"/>
                  <a:ext cx="418598" cy="1590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/>
                <p:cNvCxnSpPr/>
                <p:nvPr/>
              </p:nvCxnSpPr>
              <p:spPr>
                <a:xfrm flipV="1">
                  <a:off x="8143335" y="5469424"/>
                  <a:ext cx="3778337" cy="6959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/>
            </p:nvGrpSpPr>
            <p:grpSpPr>
              <a:xfrm>
                <a:off x="6708415" y="616011"/>
                <a:ext cx="907469" cy="1169416"/>
                <a:chOff x="5661027" y="4139715"/>
                <a:chExt cx="6260645" cy="1331575"/>
              </a:xfrm>
            </p:grpSpPr>
            <p:sp>
              <p:nvSpPr>
                <p:cNvPr id="93" name="Freeform 92"/>
                <p:cNvSpPr/>
                <p:nvPr/>
              </p:nvSpPr>
              <p:spPr>
                <a:xfrm>
                  <a:off x="6076700" y="4139715"/>
                  <a:ext cx="2066635" cy="1331575"/>
                </a:xfrm>
                <a:custGeom>
                  <a:avLst/>
                  <a:gdLst>
                    <a:gd name="connsiteX0" fmla="*/ 0 w 2066636"/>
                    <a:gd name="connsiteY0" fmla="*/ 1308484 h 1331575"/>
                    <a:gd name="connsiteX1" fmla="*/ 1016000 w 2066636"/>
                    <a:gd name="connsiteY1" fmla="*/ 3848 h 1331575"/>
                    <a:gd name="connsiteX2" fmla="*/ 2066636 w 2066636"/>
                    <a:gd name="connsiteY2" fmla="*/ 1331575 h 1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6636" h="1331575">
                      <a:moveTo>
                        <a:pt x="0" y="1308484"/>
                      </a:moveTo>
                      <a:cubicBezTo>
                        <a:pt x="335780" y="654242"/>
                        <a:pt x="671561" y="0"/>
                        <a:pt x="1016000" y="3848"/>
                      </a:cubicBezTo>
                      <a:cubicBezTo>
                        <a:pt x="1360439" y="7696"/>
                        <a:pt x="1713537" y="669635"/>
                        <a:pt x="2066636" y="133157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4" name="Straight Arrow Connector 93"/>
                <p:cNvCxnSpPr/>
                <p:nvPr/>
              </p:nvCxnSpPr>
              <p:spPr>
                <a:xfrm>
                  <a:off x="5661027" y="5466777"/>
                  <a:ext cx="418598" cy="1590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/>
                <p:cNvCxnSpPr/>
                <p:nvPr/>
              </p:nvCxnSpPr>
              <p:spPr>
                <a:xfrm flipV="1">
                  <a:off x="8143335" y="5460888"/>
                  <a:ext cx="3778337" cy="6959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>
                <a:off x="7585574" y="633094"/>
                <a:ext cx="907469" cy="1169415"/>
                <a:chOff x="5661027" y="4150587"/>
                <a:chExt cx="6260645" cy="1331574"/>
              </a:xfrm>
            </p:grpSpPr>
            <p:sp>
              <p:nvSpPr>
                <p:cNvPr id="97" name="Freeform 96"/>
                <p:cNvSpPr/>
                <p:nvPr/>
              </p:nvSpPr>
              <p:spPr>
                <a:xfrm>
                  <a:off x="6076700" y="4150587"/>
                  <a:ext cx="2066635" cy="1331574"/>
                </a:xfrm>
                <a:custGeom>
                  <a:avLst/>
                  <a:gdLst>
                    <a:gd name="connsiteX0" fmla="*/ 0 w 2066636"/>
                    <a:gd name="connsiteY0" fmla="*/ 1308484 h 1331575"/>
                    <a:gd name="connsiteX1" fmla="*/ 1016000 w 2066636"/>
                    <a:gd name="connsiteY1" fmla="*/ 3848 h 1331575"/>
                    <a:gd name="connsiteX2" fmla="*/ 2066636 w 2066636"/>
                    <a:gd name="connsiteY2" fmla="*/ 1331575 h 1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6636" h="1331575">
                      <a:moveTo>
                        <a:pt x="0" y="1308484"/>
                      </a:moveTo>
                      <a:cubicBezTo>
                        <a:pt x="335780" y="654242"/>
                        <a:pt x="671561" y="0"/>
                        <a:pt x="1016000" y="3848"/>
                      </a:cubicBezTo>
                      <a:cubicBezTo>
                        <a:pt x="1360439" y="7696"/>
                        <a:pt x="1713537" y="669635"/>
                        <a:pt x="2066636" y="133157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8" name="Straight Arrow Connector 97"/>
                <p:cNvCxnSpPr/>
                <p:nvPr/>
              </p:nvCxnSpPr>
              <p:spPr>
                <a:xfrm>
                  <a:off x="5661027" y="5456371"/>
                  <a:ext cx="418598" cy="1590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/>
                <p:cNvCxnSpPr/>
                <p:nvPr/>
              </p:nvCxnSpPr>
              <p:spPr>
                <a:xfrm flipV="1">
                  <a:off x="8143335" y="5450338"/>
                  <a:ext cx="3778337" cy="6959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" name="Group 99"/>
              <p:cNvGrpSpPr/>
              <p:nvPr/>
            </p:nvGrpSpPr>
            <p:grpSpPr>
              <a:xfrm>
                <a:off x="8466047" y="628093"/>
                <a:ext cx="359806" cy="1169416"/>
                <a:chOff x="5661027" y="4140182"/>
                <a:chExt cx="2482309" cy="1331574"/>
              </a:xfrm>
            </p:grpSpPr>
            <p:sp>
              <p:nvSpPr>
                <p:cNvPr id="101" name="Freeform 100"/>
                <p:cNvSpPr/>
                <p:nvPr/>
              </p:nvSpPr>
              <p:spPr>
                <a:xfrm>
                  <a:off x="6076700" y="4140182"/>
                  <a:ext cx="2066636" cy="1331574"/>
                </a:xfrm>
                <a:custGeom>
                  <a:avLst/>
                  <a:gdLst>
                    <a:gd name="connsiteX0" fmla="*/ 0 w 2066636"/>
                    <a:gd name="connsiteY0" fmla="*/ 1308484 h 1331575"/>
                    <a:gd name="connsiteX1" fmla="*/ 1016000 w 2066636"/>
                    <a:gd name="connsiteY1" fmla="*/ 3848 h 1331575"/>
                    <a:gd name="connsiteX2" fmla="*/ 2066636 w 2066636"/>
                    <a:gd name="connsiteY2" fmla="*/ 1331575 h 1331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6636" h="1331575">
                      <a:moveTo>
                        <a:pt x="0" y="1308484"/>
                      </a:moveTo>
                      <a:cubicBezTo>
                        <a:pt x="335780" y="654242"/>
                        <a:pt x="671561" y="0"/>
                        <a:pt x="1016000" y="3848"/>
                      </a:cubicBezTo>
                      <a:cubicBezTo>
                        <a:pt x="1360439" y="7696"/>
                        <a:pt x="1713537" y="669635"/>
                        <a:pt x="2066636" y="133157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2" name="Straight Arrow Connector 101"/>
                <p:cNvCxnSpPr/>
                <p:nvPr/>
              </p:nvCxnSpPr>
              <p:spPr>
                <a:xfrm>
                  <a:off x="5661027" y="5456371"/>
                  <a:ext cx="418598" cy="1590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1" name="Straight Arrow Connector 20"/>
          <p:cNvCxnSpPr/>
          <p:nvPr/>
        </p:nvCxnSpPr>
        <p:spPr>
          <a:xfrm>
            <a:off x="683568" y="4149080"/>
            <a:ext cx="936104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Picture 10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" y="5520002"/>
            <a:ext cx="8883586" cy="828000"/>
          </a:xfrm>
          <a:prstGeom prst="rect">
            <a:avLst/>
          </a:prstGeom>
        </p:spPr>
      </p:pic>
      <p:pic>
        <p:nvPicPr>
          <p:cNvPr id="107" name="Picture 10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7" y="5088002"/>
            <a:ext cx="8220334" cy="863999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920289" y="4097712"/>
            <a:ext cx="547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z</a:t>
            </a:r>
            <a:endParaRPr lang="en-US" dirty="0"/>
          </a:p>
        </p:txBody>
      </p:sp>
      <p:pic>
        <p:nvPicPr>
          <p:cNvPr id="103" name="Picture 102" descr="Wake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83040" y="2461921"/>
            <a:ext cx="3922100" cy="24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8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Single bunch vs. Multi bunch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618967" y="1556792"/>
            <a:ext cx="7764634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short-lived wake, decaying over the length of one bunch, can only cause intra-bunch (head-tail) coupling</a:t>
            </a:r>
          </a:p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It can be therefore responsible for single bunch instabilities</a:t>
            </a: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395536" y="3465296"/>
            <a:ext cx="4205891" cy="2628000"/>
            <a:chOff x="576127" y="2650395"/>
            <a:chExt cx="3458484" cy="2132732"/>
          </a:xfrm>
        </p:grpSpPr>
        <p:pic>
          <p:nvPicPr>
            <p:cNvPr id="41" name="Picture 40" descr="Wake3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27" y="2650395"/>
              <a:ext cx="3458484" cy="213273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242671" y="2876932"/>
              <a:ext cx="54473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>
                  <a:solidFill>
                    <a:srgbClr val="000090"/>
                  </a:solidFill>
                </a:rPr>
                <a:t>W</a:t>
              </a:r>
              <a:r>
                <a:rPr lang="en-US" sz="1500" b="1" baseline="-25000" dirty="0" smtClean="0">
                  <a:solidFill>
                    <a:srgbClr val="000090"/>
                  </a:solidFill>
                </a:rPr>
                <a:t>||</a:t>
              </a:r>
              <a:endParaRPr lang="en-US" sz="1500" b="1" dirty="0">
                <a:solidFill>
                  <a:srgbClr val="000090"/>
                </a:solidFill>
              </a:endParaRPr>
            </a:p>
          </p:txBody>
        </p:sp>
      </p:grpSp>
      <p:pic>
        <p:nvPicPr>
          <p:cNvPr id="43" name="Picture 42" descr="LongImped3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415" y="3537303"/>
            <a:ext cx="3911347" cy="2412000"/>
          </a:xfrm>
          <a:prstGeom prst="rect">
            <a:avLst/>
          </a:prstGeom>
          <a:ln>
            <a:noFill/>
          </a:ln>
        </p:spPr>
      </p:pic>
      <p:sp>
        <p:nvSpPr>
          <p:cNvPr id="51" name="TextBox 50"/>
          <p:cNvSpPr txBox="1"/>
          <p:nvPr/>
        </p:nvSpPr>
        <p:spPr>
          <a:xfrm>
            <a:off x="7672368" y="3537304"/>
            <a:ext cx="72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000090"/>
                </a:solidFill>
              </a:rPr>
              <a:t>Re[Z</a:t>
            </a:r>
            <a:r>
              <a:rPr lang="en-US" sz="1200" b="1" baseline="-25000" dirty="0" smtClean="0">
                <a:solidFill>
                  <a:srgbClr val="000090"/>
                </a:solidFill>
              </a:rPr>
              <a:t>||</a:t>
            </a:r>
            <a:r>
              <a:rPr lang="en-US" sz="1200" b="1" dirty="0" smtClean="0">
                <a:solidFill>
                  <a:srgbClr val="000090"/>
                </a:solidFill>
              </a:rPr>
              <a:t>]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69688" y="4427609"/>
            <a:ext cx="729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Im[Z</a:t>
            </a:r>
            <a:r>
              <a:rPr lang="en-US" sz="1200" b="1" baseline="-25000" dirty="0" smtClean="0">
                <a:solidFill>
                  <a:srgbClr val="FF0000"/>
                </a:solidFill>
              </a:rPr>
              <a:t>||</a:t>
            </a:r>
            <a:r>
              <a:rPr lang="en-US" sz="1500" b="1" dirty="0" smtClean="0">
                <a:solidFill>
                  <a:srgbClr val="FF0000"/>
                </a:solidFill>
              </a:rPr>
              <a:t>]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0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Wake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01587"/>
            <a:ext cx="3922100" cy="2418631"/>
          </a:xfrm>
          <a:prstGeom prst="rect">
            <a:avLst/>
          </a:prstGeom>
        </p:spPr>
      </p:pic>
      <p:pic>
        <p:nvPicPr>
          <p:cNvPr id="15" name="Picture 14" descr="LongImped4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560" y="3584132"/>
            <a:ext cx="3867336" cy="2384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Single bunch vs. Multi bunch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46" name="Content Placeholder 2"/>
          <p:cNvSpPr txBox="1">
            <a:spLocks/>
          </p:cNvSpPr>
          <p:nvPr/>
        </p:nvSpPr>
        <p:spPr>
          <a:xfrm>
            <a:off x="587366" y="1412776"/>
            <a:ext cx="7764634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long-lived wake field, decaying over the length of a bunch train or even more than a turn, causes bunch-to-bunch or multi-turn coupling</a:t>
            </a:r>
          </a:p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It can be therefore responsible for multi-bunch or multi-turn instabilities</a:t>
            </a: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2280" y="3637713"/>
            <a:ext cx="72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000090"/>
                </a:solidFill>
              </a:rPr>
              <a:t>Re[Z</a:t>
            </a:r>
            <a:r>
              <a:rPr lang="en-US" sz="1200" b="1" baseline="-25000" dirty="0" smtClean="0">
                <a:solidFill>
                  <a:srgbClr val="000090"/>
                </a:solidFill>
              </a:rPr>
              <a:t>||</a:t>
            </a:r>
            <a:r>
              <a:rPr lang="en-US" sz="1200" b="1" dirty="0" smtClean="0">
                <a:solidFill>
                  <a:srgbClr val="000090"/>
                </a:solidFill>
              </a:rPr>
              <a:t>]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12" y="4645825"/>
            <a:ext cx="729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Im[Z</a:t>
            </a:r>
            <a:r>
              <a:rPr lang="en-US" sz="1200" b="1" baseline="-25000" dirty="0" smtClean="0">
                <a:solidFill>
                  <a:srgbClr val="FF0000"/>
                </a:solidFill>
              </a:rPr>
              <a:t>||</a:t>
            </a:r>
            <a:r>
              <a:rPr lang="en-US" sz="1500" b="1" dirty="0" smtClean="0">
                <a:solidFill>
                  <a:srgbClr val="FF0000"/>
                </a:solidFill>
              </a:rPr>
              <a:t>]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47864" y="3890715"/>
            <a:ext cx="5447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000090"/>
                </a:solidFill>
              </a:rPr>
              <a:t>W</a:t>
            </a:r>
            <a:r>
              <a:rPr lang="en-US" sz="1500" b="1" baseline="-25000" dirty="0" smtClean="0">
                <a:solidFill>
                  <a:srgbClr val="000090"/>
                </a:solidFill>
              </a:rPr>
              <a:t>||</a:t>
            </a:r>
            <a:endParaRPr lang="en-US" sz="15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417638"/>
            <a:ext cx="7086600" cy="4525963"/>
          </a:xfrm>
        </p:spPr>
        <p:txBody>
          <a:bodyPr/>
          <a:lstStyle/>
          <a:p>
            <a:r>
              <a:rPr lang="en-US" dirty="0" smtClean="0"/>
              <a:t>Detailed calculations:</a:t>
            </a:r>
          </a:p>
          <a:p>
            <a:pPr lvl="1"/>
            <a:r>
              <a:rPr lang="en-US" dirty="0" smtClean="0"/>
              <a:t>Energy loss</a:t>
            </a:r>
          </a:p>
          <a:p>
            <a:pPr lvl="1"/>
            <a:r>
              <a:rPr lang="en-US" dirty="0" smtClean="0"/>
              <a:t>Robinson instability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Qualitative descriptions:</a:t>
            </a:r>
          </a:p>
          <a:p>
            <a:pPr lvl="1"/>
            <a:r>
              <a:rPr lang="en-US" dirty="0" smtClean="0"/>
              <a:t>Coupled bunch instabilities</a:t>
            </a:r>
          </a:p>
          <a:p>
            <a:pPr lvl="1"/>
            <a:r>
              <a:rPr lang="en-US" dirty="0" smtClean="0"/>
              <a:t>Single bunch modes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44553" y="6021792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[1] “Physics of Collective Beam Instabilities in High Energy Accelerators”, A. W. Chao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Energy loss of a bunch (single pass)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46" name="Content Placeholder 2"/>
          <p:cNvSpPr txBox="1">
            <a:spLocks/>
          </p:cNvSpPr>
          <p:nvPr/>
        </p:nvSpPr>
        <p:spPr>
          <a:xfrm>
            <a:off x="622311" y="1219200"/>
            <a:ext cx="7764634" cy="128999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energy kick </a:t>
            </a:r>
            <a:r>
              <a:rPr lang="en-US" sz="2162" dirty="0" smtClean="0">
                <a:latin typeface="Symbol" charset="2"/>
                <a:cs typeface="Symbol" charset="2"/>
              </a:rPr>
              <a:t>D</a:t>
            </a: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E(z) on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162" dirty="0" smtClean="0"/>
              <a:t>each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particle </a:t>
            </a:r>
            <a:r>
              <a:rPr lang="en-US" sz="2162" dirty="0" smtClean="0">
                <a:solidFill>
                  <a:srgbClr val="FF0000"/>
                </a:solidFill>
              </a:rPr>
              <a:t>e 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witness slice 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l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(z)</a:t>
            </a:r>
            <a:r>
              <a:rPr kumimoji="0" lang="en-US" sz="2162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dz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the integral of the contributions from the wakes left behind by all the preceding 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rgbClr val="5E53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lang="en-US" sz="2162" dirty="0" err="1" smtClean="0">
                <a:solidFill>
                  <a:srgbClr val="5E53FF"/>
                </a:solidFill>
                <a:latin typeface="Symbol" charset="2"/>
                <a:cs typeface="Symbol" charset="2"/>
              </a:rPr>
              <a:t>l</a:t>
            </a:r>
            <a:r>
              <a:rPr lang="en-US" sz="2162" dirty="0" err="1" smtClean="0">
                <a:solidFill>
                  <a:srgbClr val="5E53FF"/>
                </a:solidFill>
              </a:rPr>
              <a:t>(z’)dz</a:t>
            </a:r>
            <a:r>
              <a:rPr lang="en-US" sz="2162" dirty="0" smtClean="0">
                <a:solidFill>
                  <a:srgbClr val="5E53FF"/>
                </a:solidFill>
              </a:rPr>
              <a:t> </a:t>
            </a:r>
            <a:r>
              <a:rPr lang="en-US" sz="2162" dirty="0" smtClean="0"/>
              <a:t>slices (sources) </a:t>
            </a: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The total energy loss </a:t>
            </a:r>
            <a:r>
              <a:rPr lang="en-US" sz="2162" dirty="0" smtClean="0">
                <a:latin typeface="Symbol" charset="2"/>
                <a:cs typeface="Symbol" charset="2"/>
              </a:rPr>
              <a:t>D</a:t>
            </a:r>
            <a:r>
              <a:rPr lang="en-US" sz="2162" dirty="0" smtClean="0"/>
              <a:t>E of the bunch can then be obtained by integrating </a:t>
            </a:r>
            <a:r>
              <a:rPr lang="en-US" sz="2162" dirty="0" smtClean="0">
                <a:latin typeface="Symbol" charset="2"/>
                <a:cs typeface="Symbol" charset="2"/>
              </a:rPr>
              <a:t>D</a:t>
            </a:r>
            <a:r>
              <a:rPr lang="en-US" sz="2162" dirty="0" smtClean="0"/>
              <a:t>E(z)</a:t>
            </a:r>
            <a:r>
              <a:rPr lang="en-US" sz="2162" dirty="0">
                <a:solidFill>
                  <a:srgbClr val="FF0000"/>
                </a:solidFill>
              </a:rPr>
              <a:t> </a:t>
            </a:r>
            <a:r>
              <a:rPr lang="en-US" sz="2162" dirty="0" smtClean="0">
                <a:latin typeface="Symbol" charset="2"/>
                <a:cs typeface="Symbol" charset="2"/>
              </a:rPr>
              <a:t>l</a:t>
            </a:r>
            <a:r>
              <a:rPr lang="en-US" sz="2162" dirty="0"/>
              <a:t>(z</a:t>
            </a:r>
            <a:r>
              <a:rPr lang="en-US" sz="2162" dirty="0">
                <a:solidFill>
                  <a:srgbClr val="000000"/>
                </a:solidFill>
              </a:rPr>
              <a:t>)</a:t>
            </a:r>
            <a:r>
              <a:rPr lang="en-US" sz="2162" dirty="0" smtClean="0"/>
              <a:t> over the full bunch extension </a:t>
            </a: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47992" y="2627321"/>
            <a:ext cx="3819208" cy="1700983"/>
            <a:chOff x="5410200" y="3810000"/>
            <a:chExt cx="3505200" cy="2057401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5410200" y="5487988"/>
              <a:ext cx="3505200" cy="10005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5"/>
            <p:cNvSpPr/>
            <p:nvPr/>
          </p:nvSpPr>
          <p:spPr>
            <a:xfrm>
              <a:off x="6076700" y="4166418"/>
              <a:ext cx="2066636" cy="1331575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645798" y="5497993"/>
              <a:ext cx="418600" cy="1588"/>
            </a:xfrm>
            <a:prstGeom prst="straightConnector1">
              <a:avLst/>
            </a:prstGeom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8143336" y="5484812"/>
              <a:ext cx="418600" cy="1588"/>
            </a:xfrm>
            <a:prstGeom prst="straightConnector1">
              <a:avLst/>
            </a:prstGeom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6084840" y="4838699"/>
              <a:ext cx="2057401" cy="4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0002" y="5614502"/>
              <a:ext cx="126667" cy="180000"/>
            </a:xfrm>
            <a:prstGeom prst="rect">
              <a:avLst/>
            </a:prstGeom>
          </p:spPr>
        </p:pic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4398" y="5614502"/>
              <a:ext cx="300000" cy="180000"/>
            </a:xfrm>
            <a:prstGeom prst="rect">
              <a:avLst/>
            </a:prstGeom>
          </p:spPr>
        </p:pic>
        <p:pic>
          <p:nvPicPr>
            <p:cNvPr id="37" name="Picture 36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8416" y="3902645"/>
              <a:ext cx="485053" cy="288000"/>
            </a:xfrm>
            <a:prstGeom prst="rect">
              <a:avLst/>
            </a:prstGeom>
          </p:spPr>
        </p:pic>
      </p:grpSp>
      <p:sp>
        <p:nvSpPr>
          <p:cNvPr id="39" name="Oval 1028"/>
          <p:cNvSpPr>
            <a:spLocks noChangeArrowheads="1"/>
          </p:cNvSpPr>
          <p:nvPr/>
        </p:nvSpPr>
        <p:spPr bwMode="auto">
          <a:xfrm>
            <a:off x="1102189" y="4648200"/>
            <a:ext cx="2323781" cy="593256"/>
          </a:xfrm>
          <a:prstGeom prst="ellipse">
            <a:avLst/>
          </a:prstGeom>
          <a:solidFill>
            <a:srgbClr val="0000FF">
              <a:alpha val="79000"/>
            </a:srgbClr>
          </a:solidFill>
          <a:ln w="9525">
            <a:solidFill>
              <a:srgbClr val="5E53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rot="16200000" flipV="1">
            <a:off x="1844039" y="4361660"/>
            <a:ext cx="3163878" cy="2"/>
          </a:xfrm>
          <a:prstGeom prst="straightConnector1">
            <a:avLst/>
          </a:prstGeom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081599" y="5225678"/>
            <a:ext cx="1045792" cy="307777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Bunch head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159323" y="4776157"/>
            <a:ext cx="908159" cy="307777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Bunch tail</a:t>
            </a:r>
            <a:endParaRPr lang="en-US" sz="1400" dirty="0"/>
          </a:p>
        </p:txBody>
      </p:sp>
      <p:sp>
        <p:nvSpPr>
          <p:cNvPr id="63" name="Rectangle 62"/>
          <p:cNvSpPr/>
          <p:nvPr/>
        </p:nvSpPr>
        <p:spPr>
          <a:xfrm>
            <a:off x="1600201" y="4708729"/>
            <a:ext cx="74350" cy="483236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016263" y="4741177"/>
            <a:ext cx="74350" cy="411267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1600201" y="5488503"/>
            <a:ext cx="1416062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3171" y="5490091"/>
            <a:ext cx="661500" cy="252000"/>
          </a:xfrm>
          <a:prstGeom prst="rect">
            <a:avLst/>
          </a:prstGeom>
        </p:spPr>
      </p:pic>
      <p:pic>
        <p:nvPicPr>
          <p:cNvPr id="69" name="Picture 68" descr="Wake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6235" y="5641475"/>
            <a:ext cx="1475382" cy="1080000"/>
          </a:xfrm>
          <a:prstGeom prst="rect">
            <a:avLst/>
          </a:prstGeom>
        </p:spPr>
      </p:pic>
      <p:pic>
        <p:nvPicPr>
          <p:cNvPr id="71" name="Picture 70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9201" y="4328305"/>
            <a:ext cx="689684" cy="2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2" name="Picture 71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6125" y="4328305"/>
            <a:ext cx="711900" cy="252000"/>
          </a:xfrm>
          <a:prstGeom prst="rect">
            <a:avLst/>
          </a:prstGeom>
        </p:spPr>
      </p:pic>
      <p:pic>
        <p:nvPicPr>
          <p:cNvPr id="73" name="Picture 72" descr="latex-image-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6503" y="2779722"/>
            <a:ext cx="3964645" cy="648000"/>
          </a:xfrm>
          <a:prstGeom prst="rect">
            <a:avLst/>
          </a:prstGeom>
        </p:spPr>
      </p:pic>
      <p:pic>
        <p:nvPicPr>
          <p:cNvPr id="74" name="Picture 73" descr="latex-image-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0" y="3680305"/>
            <a:ext cx="2640774" cy="648000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304381" y="4382827"/>
            <a:ext cx="4742686" cy="1899225"/>
            <a:chOff x="4304381" y="4382827"/>
            <a:chExt cx="4742686" cy="1899225"/>
          </a:xfrm>
        </p:grpSpPr>
        <p:sp>
          <p:nvSpPr>
            <p:cNvPr id="76" name="Rounded Rectangle 75"/>
            <p:cNvSpPr/>
            <p:nvPr/>
          </p:nvSpPr>
          <p:spPr>
            <a:xfrm>
              <a:off x="4304381" y="4382827"/>
              <a:ext cx="4742686" cy="1899225"/>
            </a:xfrm>
            <a:prstGeom prst="round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 descr="latex-image-1.pdf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72148" y="4614019"/>
              <a:ext cx="4551295" cy="144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Energy loss of a bunch (multi-pass)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46" name="Content Placeholder 2"/>
          <p:cNvSpPr txBox="1">
            <a:spLocks/>
          </p:cNvSpPr>
          <p:nvPr/>
        </p:nvSpPr>
        <p:spPr>
          <a:xfrm>
            <a:off x="622311" y="1219201"/>
            <a:ext cx="7764634" cy="90478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The total energy loss </a:t>
            </a:r>
            <a:r>
              <a:rPr lang="en-US" sz="2162" dirty="0" smtClean="0">
                <a:latin typeface="Symbol" charset="2"/>
                <a:cs typeface="Symbol" charset="2"/>
              </a:rPr>
              <a:t>D</a:t>
            </a:r>
            <a:r>
              <a:rPr lang="en-US" sz="2162" dirty="0" smtClean="0"/>
              <a:t>E of the bunch can still be obtained by integrating </a:t>
            </a:r>
            <a:r>
              <a:rPr lang="en-US" sz="2162" dirty="0" err="1" smtClean="0">
                <a:latin typeface="Symbol" charset="2"/>
                <a:cs typeface="Symbol" charset="2"/>
              </a:rPr>
              <a:t>D</a:t>
            </a:r>
            <a:r>
              <a:rPr lang="en-US" sz="2162" dirty="0" err="1" smtClean="0"/>
              <a:t>E(z</a:t>
            </a:r>
            <a:r>
              <a:rPr lang="en-US" sz="2162" dirty="0" smtClean="0"/>
              <a:t>) over the full bunch extension</a:t>
            </a:r>
          </a:p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err="1" smtClean="0">
                <a:latin typeface="Symbol" charset="2"/>
                <a:cs typeface="Symbol" charset="2"/>
              </a:rPr>
              <a:t>D</a:t>
            </a:r>
            <a:r>
              <a:rPr lang="en-US" sz="2162" dirty="0" err="1" smtClean="0"/>
              <a:t>E(z</a:t>
            </a:r>
            <a:r>
              <a:rPr lang="en-US" sz="2162" dirty="0" smtClean="0"/>
              <a:t>) this time also includes contributions from all previous turns, spaced by multiples of the ring circumference C </a:t>
            </a: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949032" y="5774748"/>
            <a:ext cx="4753704" cy="94672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  <a:alpha val="22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e 40"/>
          <p:cNvSpPr/>
          <p:nvPr/>
        </p:nvSpPr>
        <p:spPr>
          <a:xfrm rot="16200000">
            <a:off x="4395462" y="3605846"/>
            <a:ext cx="334817" cy="2742217"/>
          </a:xfrm>
          <a:prstGeom prst="leftBrace">
            <a:avLst>
              <a:gd name="adj1" fmla="val 4281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e 41"/>
          <p:cNvSpPr/>
          <p:nvPr/>
        </p:nvSpPr>
        <p:spPr>
          <a:xfrm rot="16200000">
            <a:off x="7210730" y="3611466"/>
            <a:ext cx="334817" cy="2730978"/>
          </a:xfrm>
          <a:prstGeom prst="leftBrace">
            <a:avLst>
              <a:gd name="adj1" fmla="val 4281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673" y="5198948"/>
            <a:ext cx="674182" cy="2880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2736" y="5198948"/>
            <a:ext cx="785455" cy="288000"/>
          </a:xfrm>
          <a:prstGeom prst="rect">
            <a:avLst/>
          </a:prstGeom>
        </p:spPr>
      </p:pic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198" y="2315032"/>
            <a:ext cx="6329574" cy="647707"/>
          </a:xfrm>
          <a:prstGeom prst="rect">
            <a:avLst/>
          </a:prstGeom>
        </p:spPr>
      </p:pic>
      <p:pic>
        <p:nvPicPr>
          <p:cNvPr id="52" name="Picture 51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161546"/>
            <a:ext cx="8302093" cy="648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7743" y="3169121"/>
            <a:ext cx="5870448" cy="6120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0"/>
          <a:srcRect l="3258"/>
          <a:stretch>
            <a:fillRect/>
          </a:stretch>
        </p:blipFill>
        <p:spPr>
          <a:xfrm>
            <a:off x="1780397" y="4149562"/>
            <a:ext cx="558923" cy="684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5033" y="5927639"/>
            <a:ext cx="4288154" cy="6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050"/>
          <a:stretch/>
        </p:blipFill>
        <p:spPr bwMode="auto">
          <a:xfrm>
            <a:off x="3836290" y="4396611"/>
            <a:ext cx="3472014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latin typeface="Arial Rounded MT Bold"/>
                <a:cs typeface="Academy Engraved LET"/>
              </a:rPr>
              <a:t>What is a beam instability?</a:t>
            </a:r>
            <a:endParaRPr lang="en-US" sz="3500" b="1" dirty="0">
              <a:latin typeface="Arial Rounded MT Bold"/>
              <a:cs typeface="Academy Engraved LE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325529" cy="112367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is </a:t>
            </a:r>
            <a:r>
              <a:rPr lang="en-US" dirty="0"/>
              <a:t>a</a:t>
            </a:r>
            <a:r>
              <a:rPr lang="en-US" dirty="0" smtClean="0"/>
              <a:t> beam instability?</a:t>
            </a:r>
          </a:p>
          <a:p>
            <a:pPr lvl="1"/>
            <a:r>
              <a:rPr lang="en-US" dirty="0" smtClean="0"/>
              <a:t>A beam becomes unstable when a moment of its distribution exhibits an exponential growth (e.g. mean positions &lt;</a:t>
            </a:r>
            <a:r>
              <a:rPr lang="en-US" dirty="0" err="1" smtClean="0"/>
              <a:t>x</a:t>
            </a:r>
            <a:r>
              <a:rPr lang="en-US" dirty="0" smtClean="0"/>
              <a:t>&gt;, &lt;</a:t>
            </a:r>
            <a:r>
              <a:rPr lang="en-US" dirty="0" err="1" smtClean="0"/>
              <a:t>y</a:t>
            </a:r>
            <a:r>
              <a:rPr lang="en-US" dirty="0" smtClean="0"/>
              <a:t>&gt;, &lt;</a:t>
            </a:r>
            <a:r>
              <a:rPr lang="en-US" dirty="0" err="1" smtClean="0"/>
              <a:t>z</a:t>
            </a:r>
            <a:r>
              <a:rPr lang="en-US" dirty="0" smtClean="0"/>
              <a:t>&gt;, standard deviations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y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r>
              <a:rPr lang="en-US" dirty="0" smtClean="0"/>
              <a:t>, etc.) – resulting into beam loss or </a:t>
            </a:r>
            <a:r>
              <a:rPr lang="en-US" dirty="0" err="1" smtClean="0"/>
              <a:t>emittance</a:t>
            </a:r>
            <a:r>
              <a:rPr lang="en-US" dirty="0" smtClean="0"/>
              <a:t> growth!</a:t>
            </a: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10" name="Picture 9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 rot="18792226">
            <a:off x="944868" y="3316494"/>
            <a:ext cx="2862360" cy="1702317"/>
            <a:chOff x="683568" y="2878832"/>
            <a:chExt cx="2862360" cy="1702317"/>
          </a:xfrm>
        </p:grpSpPr>
        <p:sp>
          <p:nvSpPr>
            <p:cNvPr id="4" name="Oval 3"/>
            <p:cNvSpPr/>
            <p:nvPr/>
          </p:nvSpPr>
          <p:spPr>
            <a:xfrm>
              <a:off x="683568" y="3536412"/>
              <a:ext cx="1961261" cy="79208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619672" y="3941440"/>
              <a:ext cx="1872208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957705" y="3941440"/>
              <a:ext cx="692040" cy="56768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661017" y="2878832"/>
              <a:ext cx="0" cy="106260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1547664" y="3536412"/>
              <a:ext cx="257369" cy="792088"/>
            </a:xfrm>
            <a:prstGeom prst="ellipse">
              <a:avLst/>
            </a:prstGeom>
            <a:noFill/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900637" y="367077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85888" y="3857393"/>
              <a:ext cx="3600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 dirty="0" smtClean="0"/>
                <a:t>z</a:t>
              </a:r>
              <a:endParaRPr lang="en-US" sz="1500" i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33184" y="2888367"/>
              <a:ext cx="3600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 dirty="0" smtClean="0"/>
                <a:t>y</a:t>
              </a:r>
              <a:endParaRPr lang="en-US" sz="1500" i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79612" y="4257984"/>
              <a:ext cx="3600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i="1" dirty="0" smtClean="0"/>
                <a:t>x</a:t>
              </a:r>
              <a:endParaRPr lang="en-US" sz="1500" i="1" dirty="0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803890" y="3896635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1205437" y="372448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1139137" y="4102570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1396540" y="367077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1548940" y="382317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1439652" y="4125463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1794167" y="367077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1389446" y="391593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2014459" y="383190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993388" y="393059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1846646" y="4055529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2057571" y="4055529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1661017" y="4125463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2143795" y="367077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2263735" y="3941440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1955934" y="3579064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1837279" y="3896635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1533448" y="3632774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1704129" y="3995150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1248549" y="3896635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2361928" y="3749973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2513055" y="3876882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2220623" y="4125029"/>
              <a:ext cx="86224" cy="10742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Block Arc 70"/>
          <p:cNvSpPr>
            <a:spLocks noChangeAspect="1"/>
          </p:cNvSpPr>
          <p:nvPr/>
        </p:nvSpPr>
        <p:spPr>
          <a:xfrm>
            <a:off x="1464615" y="3258000"/>
            <a:ext cx="7200000" cy="7200000"/>
          </a:xfrm>
          <a:prstGeom prst="blockArc">
            <a:avLst>
              <a:gd name="adj1" fmla="val 10800000"/>
              <a:gd name="adj2" fmla="val 21599999"/>
              <a:gd name="adj3" fmla="val 161"/>
            </a:avLst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868144" y="3135926"/>
            <a:ext cx="1224136" cy="43709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5724128" y="3461518"/>
            <a:ext cx="1224136" cy="43709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248045" y="4079666"/>
            <a:ext cx="162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Unstable beam</a:t>
            </a:r>
            <a:endParaRPr lang="en-US" dirty="0"/>
          </a:p>
        </p:txBody>
      </p: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4330205" y="4466694"/>
            <a:ext cx="2509966" cy="553998"/>
            <a:chOff x="1211600" y="4064481"/>
            <a:chExt cx="6408400" cy="1052584"/>
          </a:xfrm>
        </p:grpSpPr>
        <p:grpSp>
          <p:nvGrpSpPr>
            <p:cNvPr id="75" name="Group 74"/>
            <p:cNvGrpSpPr/>
            <p:nvPr/>
          </p:nvGrpSpPr>
          <p:grpSpPr>
            <a:xfrm>
              <a:off x="1211603" y="4152487"/>
              <a:ext cx="6408397" cy="766830"/>
              <a:chOff x="1211603" y="3528715"/>
              <a:chExt cx="6408397" cy="766830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 flipV="1">
                <a:off x="1211603" y="3538114"/>
                <a:ext cx="3417554" cy="19479"/>
              </a:xfrm>
              <a:prstGeom prst="line">
                <a:avLst/>
              </a:prstGeom>
              <a:ln w="28575" cap="flat" cmpd="sng" algn="ctr">
                <a:solidFill>
                  <a:srgbClr val="3366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Freeform 79"/>
              <p:cNvSpPr/>
              <p:nvPr/>
            </p:nvSpPr>
            <p:spPr>
              <a:xfrm>
                <a:off x="4770539" y="3528715"/>
                <a:ext cx="678753" cy="739921"/>
              </a:xfrm>
              <a:custGeom>
                <a:avLst/>
                <a:gdLst>
                  <a:gd name="connsiteX0" fmla="*/ 0 w 678752"/>
                  <a:gd name="connsiteY0" fmla="*/ 0 h 1218957"/>
                  <a:gd name="connsiteX1" fmla="*/ 240847 w 678752"/>
                  <a:gd name="connsiteY1" fmla="*/ 1018231 h 1218957"/>
                  <a:gd name="connsiteX2" fmla="*/ 678752 w 678752"/>
                  <a:gd name="connsiteY2" fmla="*/ 1204359 h 1218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8752" h="1218957">
                    <a:moveTo>
                      <a:pt x="0" y="0"/>
                    </a:moveTo>
                    <a:cubicBezTo>
                      <a:pt x="63861" y="408752"/>
                      <a:pt x="127722" y="817505"/>
                      <a:pt x="240847" y="1018231"/>
                    </a:cubicBezTo>
                    <a:cubicBezTo>
                      <a:pt x="353972" y="1218957"/>
                      <a:pt x="516362" y="1211658"/>
                      <a:pt x="678752" y="1204359"/>
                    </a:cubicBezTo>
                  </a:path>
                </a:pathLst>
              </a:custGeom>
              <a:ln w="28575" cap="flat" cmpd="sng" algn="ctr">
                <a:solidFill>
                  <a:srgbClr val="3366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5449292" y="4268636"/>
                <a:ext cx="2170708" cy="26909"/>
              </a:xfrm>
              <a:prstGeom prst="line">
                <a:avLst/>
              </a:prstGeom>
              <a:ln w="28575" cap="flat" cmpd="sng" algn="ctr">
                <a:solidFill>
                  <a:srgbClr val="3366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/>
            <p:cNvSpPr txBox="1"/>
            <p:nvPr/>
          </p:nvSpPr>
          <p:spPr>
            <a:xfrm>
              <a:off x="1211600" y="4064481"/>
              <a:ext cx="3417554" cy="105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rgbClr val="3366FF"/>
                  </a:solidFill>
                </a:rPr>
                <a:t>Beam Current Transformer</a:t>
              </a:r>
              <a:endParaRPr lang="en-US" sz="1500" dirty="0">
                <a:solidFill>
                  <a:srgbClr val="3366FF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449292" y="4129041"/>
              <a:ext cx="1064914" cy="70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dirty="0" smtClean="0">
                  <a:solidFill>
                    <a:srgbClr val="3366FF"/>
                  </a:solidFill>
                </a:rPr>
                <a:t>I</a:t>
              </a:r>
              <a:endParaRPr lang="en-US" dirty="0">
                <a:solidFill>
                  <a:srgbClr val="3366FF"/>
                </a:solidFill>
              </a:endParaRPr>
            </a:p>
          </p:txBody>
        </p:sp>
      </p:grpSp>
      <p:cxnSp>
        <p:nvCxnSpPr>
          <p:cNvPr id="82" name="Straight Connector 81"/>
          <p:cNvCxnSpPr/>
          <p:nvPr/>
        </p:nvCxnSpPr>
        <p:spPr>
          <a:xfrm flipV="1">
            <a:off x="6156176" y="3685009"/>
            <a:ext cx="152400" cy="35807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Freeform 82"/>
          <p:cNvSpPr/>
          <p:nvPr/>
        </p:nvSpPr>
        <p:spPr>
          <a:xfrm>
            <a:off x="6458564" y="2564904"/>
            <a:ext cx="2148524" cy="3283033"/>
          </a:xfrm>
          <a:custGeom>
            <a:avLst/>
            <a:gdLst>
              <a:gd name="connsiteX0" fmla="*/ 0 w 1153253"/>
              <a:gd name="connsiteY0" fmla="*/ 182056 h 3221800"/>
              <a:gd name="connsiteX1" fmla="*/ 999861 w 1153253"/>
              <a:gd name="connsiteY1" fmla="*/ 168547 h 3221800"/>
              <a:gd name="connsiteX2" fmla="*/ 1107954 w 1153253"/>
              <a:gd name="connsiteY2" fmla="*/ 1965373 h 3221800"/>
              <a:gd name="connsiteX3" fmla="*/ 581000 w 1153253"/>
              <a:gd name="connsiteY3" fmla="*/ 3221800 h 3221800"/>
              <a:gd name="connsiteX0" fmla="*/ 0 w 1124970"/>
              <a:gd name="connsiteY0" fmla="*/ 174649 h 3227902"/>
              <a:gd name="connsiteX1" fmla="*/ 972838 w 1124970"/>
              <a:gd name="connsiteY1" fmla="*/ 174649 h 3227902"/>
              <a:gd name="connsiteX2" fmla="*/ 1080931 w 1124970"/>
              <a:gd name="connsiteY2" fmla="*/ 1971475 h 3227902"/>
              <a:gd name="connsiteX3" fmla="*/ 553977 w 1124970"/>
              <a:gd name="connsiteY3" fmla="*/ 3227902 h 3227902"/>
              <a:gd name="connsiteX0" fmla="*/ 0 w 1124970"/>
              <a:gd name="connsiteY0" fmla="*/ 211308 h 3264561"/>
              <a:gd name="connsiteX1" fmla="*/ 972838 w 1124970"/>
              <a:gd name="connsiteY1" fmla="*/ 211308 h 3264561"/>
              <a:gd name="connsiteX2" fmla="*/ 1080931 w 1124970"/>
              <a:gd name="connsiteY2" fmla="*/ 2008134 h 3264561"/>
              <a:gd name="connsiteX3" fmla="*/ 553977 w 1124970"/>
              <a:gd name="connsiteY3" fmla="*/ 3264561 h 3264561"/>
              <a:gd name="connsiteX0" fmla="*/ 0 w 1394701"/>
              <a:gd name="connsiteY0" fmla="*/ 626719 h 3099044"/>
              <a:gd name="connsiteX1" fmla="*/ 1229559 w 1394701"/>
              <a:gd name="connsiteY1" fmla="*/ 45791 h 3099044"/>
              <a:gd name="connsiteX2" fmla="*/ 1337652 w 1394701"/>
              <a:gd name="connsiteY2" fmla="*/ 1842617 h 3099044"/>
              <a:gd name="connsiteX3" fmla="*/ 810698 w 1394701"/>
              <a:gd name="connsiteY3" fmla="*/ 3099044 h 3099044"/>
              <a:gd name="connsiteX0" fmla="*/ 0 w 1338022"/>
              <a:gd name="connsiteY0" fmla="*/ 818945 h 3291270"/>
              <a:gd name="connsiteX1" fmla="*/ 878256 w 1338022"/>
              <a:gd name="connsiteY1" fmla="*/ 35368 h 3291270"/>
              <a:gd name="connsiteX2" fmla="*/ 1337652 w 1338022"/>
              <a:gd name="connsiteY2" fmla="*/ 2034843 h 3291270"/>
              <a:gd name="connsiteX3" fmla="*/ 810698 w 1338022"/>
              <a:gd name="connsiteY3" fmla="*/ 3291270 h 3291270"/>
              <a:gd name="connsiteX0" fmla="*/ 0 w 1702635"/>
              <a:gd name="connsiteY0" fmla="*/ 804870 h 3277195"/>
              <a:gd name="connsiteX1" fmla="*/ 878256 w 1702635"/>
              <a:gd name="connsiteY1" fmla="*/ 21293 h 3277195"/>
              <a:gd name="connsiteX2" fmla="*/ 1702466 w 1702635"/>
              <a:gd name="connsiteY2" fmla="*/ 1696529 h 3277195"/>
              <a:gd name="connsiteX3" fmla="*/ 810698 w 1702635"/>
              <a:gd name="connsiteY3" fmla="*/ 3277195 h 3277195"/>
              <a:gd name="connsiteX0" fmla="*/ 0 w 1705140"/>
              <a:gd name="connsiteY0" fmla="*/ 726243 h 3198568"/>
              <a:gd name="connsiteX1" fmla="*/ 499930 w 1705140"/>
              <a:gd name="connsiteY1" fmla="*/ 23726 h 3198568"/>
              <a:gd name="connsiteX2" fmla="*/ 1702466 w 1705140"/>
              <a:gd name="connsiteY2" fmla="*/ 1617902 h 3198568"/>
              <a:gd name="connsiteX3" fmla="*/ 810698 w 1705140"/>
              <a:gd name="connsiteY3" fmla="*/ 3198568 h 3198568"/>
              <a:gd name="connsiteX0" fmla="*/ 0 w 1705140"/>
              <a:gd name="connsiteY0" fmla="*/ 726843 h 3199168"/>
              <a:gd name="connsiteX1" fmla="*/ 499930 w 1705140"/>
              <a:gd name="connsiteY1" fmla="*/ 24326 h 3199168"/>
              <a:gd name="connsiteX2" fmla="*/ 1702466 w 1705140"/>
              <a:gd name="connsiteY2" fmla="*/ 1618502 h 3199168"/>
              <a:gd name="connsiteX3" fmla="*/ 810698 w 1705140"/>
              <a:gd name="connsiteY3" fmla="*/ 3199168 h 3199168"/>
              <a:gd name="connsiteX0" fmla="*/ 0 w 1706330"/>
              <a:gd name="connsiteY0" fmla="*/ 873537 h 3345862"/>
              <a:gd name="connsiteX1" fmla="*/ 432372 w 1706330"/>
              <a:gd name="connsiteY1" fmla="*/ 22410 h 3345862"/>
              <a:gd name="connsiteX2" fmla="*/ 1702466 w 1706330"/>
              <a:gd name="connsiteY2" fmla="*/ 1765196 h 3345862"/>
              <a:gd name="connsiteX3" fmla="*/ 810698 w 1706330"/>
              <a:gd name="connsiteY3" fmla="*/ 3345862 h 3345862"/>
              <a:gd name="connsiteX0" fmla="*/ 0 w 1706330"/>
              <a:gd name="connsiteY0" fmla="*/ 905971 h 3378296"/>
              <a:gd name="connsiteX1" fmla="*/ 432372 w 1706330"/>
              <a:gd name="connsiteY1" fmla="*/ 54844 h 3378296"/>
              <a:gd name="connsiteX2" fmla="*/ 1702466 w 1706330"/>
              <a:gd name="connsiteY2" fmla="*/ 1797630 h 3378296"/>
              <a:gd name="connsiteX3" fmla="*/ 810698 w 1706330"/>
              <a:gd name="connsiteY3" fmla="*/ 3378296 h 3378296"/>
              <a:gd name="connsiteX0" fmla="*/ 0 w 2150801"/>
              <a:gd name="connsiteY0" fmla="*/ 851228 h 3323553"/>
              <a:gd name="connsiteX1" fmla="*/ 432372 w 2150801"/>
              <a:gd name="connsiteY1" fmla="*/ 101 h 3323553"/>
              <a:gd name="connsiteX2" fmla="*/ 2148350 w 2150801"/>
              <a:gd name="connsiteY2" fmla="*/ 905268 h 3323553"/>
              <a:gd name="connsiteX3" fmla="*/ 810698 w 2150801"/>
              <a:gd name="connsiteY3" fmla="*/ 3323553 h 3323553"/>
              <a:gd name="connsiteX0" fmla="*/ 0 w 2148363"/>
              <a:gd name="connsiteY0" fmla="*/ 797198 h 3269523"/>
              <a:gd name="connsiteX1" fmla="*/ 783674 w 2148363"/>
              <a:gd name="connsiteY1" fmla="*/ 111 h 3269523"/>
              <a:gd name="connsiteX2" fmla="*/ 2148350 w 2148363"/>
              <a:gd name="connsiteY2" fmla="*/ 851238 h 3269523"/>
              <a:gd name="connsiteX3" fmla="*/ 810698 w 2148363"/>
              <a:gd name="connsiteY3" fmla="*/ 3269523 h 3269523"/>
              <a:gd name="connsiteX0" fmla="*/ 0 w 2148524"/>
              <a:gd name="connsiteY0" fmla="*/ 797198 h 3283033"/>
              <a:gd name="connsiteX1" fmla="*/ 783674 w 2148524"/>
              <a:gd name="connsiteY1" fmla="*/ 111 h 3283033"/>
              <a:gd name="connsiteX2" fmla="*/ 2148350 w 2148524"/>
              <a:gd name="connsiteY2" fmla="*/ 851238 h 3283033"/>
              <a:gd name="connsiteX3" fmla="*/ 878257 w 2148524"/>
              <a:gd name="connsiteY3" fmla="*/ 3283033 h 3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524" h="3283033">
                <a:moveTo>
                  <a:pt x="0" y="797198"/>
                </a:moveTo>
                <a:cubicBezTo>
                  <a:pt x="340043" y="533754"/>
                  <a:pt x="425616" y="-8896"/>
                  <a:pt x="783674" y="111"/>
                </a:cubicBezTo>
                <a:cubicBezTo>
                  <a:pt x="1141732" y="9118"/>
                  <a:pt x="2132586" y="304084"/>
                  <a:pt x="2148350" y="851238"/>
                </a:cubicBezTo>
                <a:cubicBezTo>
                  <a:pt x="2164114" y="1398392"/>
                  <a:pt x="1106829" y="2909257"/>
                  <a:pt x="878257" y="3283033"/>
                </a:cubicBezTo>
              </a:path>
            </a:pathLst>
          </a:cu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3796770" y="4051418"/>
            <a:ext cx="3511534" cy="2811647"/>
          </a:xfrm>
          <a:prstGeom prst="roundRect">
            <a:avLst>
              <a:gd name="adj" fmla="val 10600"/>
            </a:avLst>
          </a:prstGeom>
          <a:noFill/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6826660" y="2843884"/>
            <a:ext cx="1692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Position Monitor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1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ounded Rectangle 62"/>
          <p:cNvSpPr/>
          <p:nvPr/>
        </p:nvSpPr>
        <p:spPr>
          <a:xfrm>
            <a:off x="640143" y="3140811"/>
            <a:ext cx="2543504" cy="98065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16200000" scaled="0"/>
            <a:tileRect/>
          </a:gradFill>
          <a:ln>
            <a:solidFill>
              <a:schemeClr val="accent1">
                <a:shade val="95000"/>
                <a:satMod val="105000"/>
                <a:alpha val="22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Energy loss per turn: stable phase shift</a:t>
            </a:r>
            <a:endParaRPr lang="en-US" sz="28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46" name="Content Placeholder 2"/>
          <p:cNvSpPr txBox="1">
            <a:spLocks/>
          </p:cNvSpPr>
          <p:nvPr/>
        </p:nvSpPr>
        <p:spPr>
          <a:xfrm>
            <a:off x="622311" y="1219200"/>
            <a:ext cx="7764634" cy="112967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T</a:t>
            </a:r>
            <a:r>
              <a:rPr lang="en-US" sz="2162" dirty="0" smtClean="0">
                <a:sym typeface="Wingdings"/>
              </a:rPr>
              <a:t>he RF system has to compensate for the energy loss by imparting a net acceleration to the bunch</a:t>
            </a:r>
          </a:p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Therefore, the bunch readjusts to a new equilibrium distribution in the bucket and moves to a synchronous angle 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  <a:sym typeface="Wingdings"/>
              </a:rPr>
              <a:t>DF</a:t>
            </a:r>
            <a:r>
              <a:rPr kumimoji="0" lang="en-US" sz="2162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s</a:t>
            </a:r>
            <a:r>
              <a:rPr kumimoji="0" lang="en-US" sz="2162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</a:t>
            </a:r>
            <a:endParaRPr kumimoji="0" lang="en-US" sz="2162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984173" y="2708920"/>
            <a:ext cx="3819208" cy="1700983"/>
            <a:chOff x="5410200" y="3810000"/>
            <a:chExt cx="3505200" cy="2057401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5410200" y="5487988"/>
              <a:ext cx="3505200" cy="10005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/>
            <p:cNvSpPr/>
            <p:nvPr/>
          </p:nvSpPr>
          <p:spPr>
            <a:xfrm>
              <a:off x="6076700" y="4166418"/>
              <a:ext cx="2066636" cy="1331575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5645798" y="5497993"/>
              <a:ext cx="418600" cy="1588"/>
            </a:xfrm>
            <a:prstGeom prst="straightConnector1">
              <a:avLst/>
            </a:prstGeom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8143336" y="5484812"/>
              <a:ext cx="418600" cy="1588"/>
            </a:xfrm>
            <a:prstGeom prst="straightConnector1">
              <a:avLst/>
            </a:prstGeom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 flipH="1" flipV="1">
              <a:off x="6084840" y="4838699"/>
              <a:ext cx="2057401" cy="4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0002" y="5614502"/>
              <a:ext cx="126667" cy="180000"/>
            </a:xfrm>
            <a:prstGeom prst="rect">
              <a:avLst/>
            </a:prstGeom>
          </p:spPr>
        </p:pic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4398" y="5614502"/>
              <a:ext cx="300000" cy="180000"/>
            </a:xfrm>
            <a:prstGeom prst="rect">
              <a:avLst/>
            </a:prstGeom>
          </p:spPr>
        </p:pic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8416" y="3902645"/>
              <a:ext cx="485053" cy="288000"/>
            </a:xfrm>
            <a:prstGeom prst="rect">
              <a:avLst/>
            </a:prstGeom>
          </p:spPr>
        </p:pic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44" y="3289891"/>
            <a:ext cx="2261883" cy="6428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87400" y="4409904"/>
            <a:ext cx="3819208" cy="1946448"/>
            <a:chOff x="4487400" y="4409904"/>
            <a:chExt cx="3819208" cy="1946448"/>
          </a:xfrm>
        </p:grpSpPr>
        <p:grpSp>
          <p:nvGrpSpPr>
            <p:cNvPr id="60" name="Group 59"/>
            <p:cNvGrpSpPr/>
            <p:nvPr/>
          </p:nvGrpSpPr>
          <p:grpSpPr>
            <a:xfrm>
              <a:off x="4487400" y="4655369"/>
              <a:ext cx="3819208" cy="1700983"/>
              <a:chOff x="4867592" y="4517722"/>
              <a:chExt cx="3819208" cy="170098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4867592" y="4517722"/>
                <a:ext cx="3819208" cy="1700983"/>
                <a:chOff x="4155207" y="4844422"/>
                <a:chExt cx="3819208" cy="1700983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 flipV="1">
                  <a:off x="4155207" y="6231720"/>
                  <a:ext cx="3819208" cy="8272"/>
                </a:xfrm>
                <a:prstGeom prst="straightConnector1">
                  <a:avLst/>
                </a:prstGeom>
                <a:ln w="31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4476523" y="6226469"/>
                  <a:ext cx="456100" cy="1313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7091552" y="6227782"/>
                  <a:ext cx="456100" cy="1313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rot="5400000" flipH="1" flipV="1">
                  <a:off x="5160647" y="5694912"/>
                  <a:ext cx="1700983" cy="4"/>
                </a:xfrm>
                <a:prstGeom prst="straightConnector1">
                  <a:avLst/>
                </a:prstGeom>
                <a:ln w="31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41" descr="latex-image-1.pdf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64179" y="6336317"/>
                  <a:ext cx="138014" cy="148817"/>
                </a:xfrm>
                <a:prstGeom prst="rect">
                  <a:avLst/>
                </a:prstGeom>
              </p:spPr>
            </p:pic>
            <p:pic>
              <p:nvPicPr>
                <p:cNvPr id="43" name="Picture 42" descr="latex-image-1.pd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04573" y="6336317"/>
                  <a:ext cx="326875" cy="148817"/>
                </a:xfrm>
                <a:prstGeom prst="rect">
                  <a:avLst/>
                </a:prstGeom>
              </p:spPr>
            </p:pic>
            <p:pic>
              <p:nvPicPr>
                <p:cNvPr id="44" name="Picture 43" descr="latex-image-1.pdf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0784" y="4844422"/>
                  <a:ext cx="528506" cy="238108"/>
                </a:xfrm>
                <a:prstGeom prst="rect">
                  <a:avLst/>
                </a:prstGeom>
              </p:spPr>
            </p:pic>
            <p:sp>
              <p:nvSpPr>
                <p:cNvPr id="47" name="Freeform 46"/>
                <p:cNvSpPr/>
                <p:nvPr/>
              </p:nvSpPr>
              <p:spPr>
                <a:xfrm>
                  <a:off x="4900026" y="5107679"/>
                  <a:ext cx="2191526" cy="1140659"/>
                </a:xfrm>
                <a:custGeom>
                  <a:avLst/>
                  <a:gdLst>
                    <a:gd name="connsiteX0" fmla="*/ 0 w 2191526"/>
                    <a:gd name="connsiteY0" fmla="*/ 1140659 h 1140659"/>
                    <a:gd name="connsiteX1" fmla="*/ 1303677 w 2191526"/>
                    <a:gd name="connsiteY1" fmla="*/ 5619 h 1140659"/>
                    <a:gd name="connsiteX2" fmla="*/ 2191526 w 2191526"/>
                    <a:gd name="connsiteY2" fmla="*/ 1106945 h 114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1526" h="1140659">
                      <a:moveTo>
                        <a:pt x="0" y="1140659"/>
                      </a:moveTo>
                      <a:cubicBezTo>
                        <a:pt x="469211" y="575948"/>
                        <a:pt x="938423" y="11238"/>
                        <a:pt x="1303677" y="5619"/>
                      </a:cubicBezTo>
                      <a:cubicBezTo>
                        <a:pt x="1668931" y="0"/>
                        <a:pt x="1930228" y="553472"/>
                        <a:pt x="2191526" y="110694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TextBox 58"/>
              <p:cNvSpPr txBox="1"/>
              <p:nvPr/>
            </p:nvSpPr>
            <p:spPr>
              <a:xfrm>
                <a:off x="7510674" y="4787395"/>
                <a:ext cx="9552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Above transition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5232219" y="4409904"/>
              <a:ext cx="347893" cy="67528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57200" y="4409904"/>
            <a:ext cx="4253180" cy="1946446"/>
            <a:chOff x="457200" y="4409904"/>
            <a:chExt cx="4253180" cy="1946446"/>
          </a:xfrm>
        </p:grpSpPr>
        <p:grpSp>
          <p:nvGrpSpPr>
            <p:cNvPr id="62" name="Group 61"/>
            <p:cNvGrpSpPr/>
            <p:nvPr/>
          </p:nvGrpSpPr>
          <p:grpSpPr>
            <a:xfrm>
              <a:off x="457200" y="4655367"/>
              <a:ext cx="3819208" cy="1700983"/>
              <a:chOff x="1120682" y="4908230"/>
              <a:chExt cx="3819208" cy="1700983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1120682" y="4908230"/>
                <a:ext cx="3819208" cy="1700983"/>
                <a:chOff x="4155207" y="4844422"/>
                <a:chExt cx="3819208" cy="1700983"/>
              </a:xfrm>
            </p:grpSpPr>
            <p:cxnSp>
              <p:nvCxnSpPr>
                <p:cNvPr id="51" name="Straight Arrow Connector 50"/>
                <p:cNvCxnSpPr/>
                <p:nvPr/>
              </p:nvCxnSpPr>
              <p:spPr>
                <a:xfrm flipV="1">
                  <a:off x="4155207" y="6231720"/>
                  <a:ext cx="3819208" cy="8272"/>
                </a:xfrm>
                <a:prstGeom prst="straightConnector1">
                  <a:avLst/>
                </a:prstGeom>
                <a:ln w="31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4476523" y="6226469"/>
                  <a:ext cx="456100" cy="1313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7091552" y="6227782"/>
                  <a:ext cx="456100" cy="1313"/>
                </a:xfrm>
                <a:prstGeom prst="straightConnector1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rot="5400000" flipH="1" flipV="1">
                  <a:off x="5160647" y="5694912"/>
                  <a:ext cx="1700983" cy="4"/>
                </a:xfrm>
                <a:prstGeom prst="straightConnector1">
                  <a:avLst/>
                </a:prstGeom>
                <a:ln w="31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5" name="Picture 54" descr="latex-image-1.pdf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64179" y="6336317"/>
                  <a:ext cx="138014" cy="148817"/>
                </a:xfrm>
                <a:prstGeom prst="rect">
                  <a:avLst/>
                </a:prstGeom>
              </p:spPr>
            </p:pic>
            <p:pic>
              <p:nvPicPr>
                <p:cNvPr id="56" name="Picture 55" descr="latex-image-1.pd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04573" y="6336317"/>
                  <a:ext cx="326875" cy="148817"/>
                </a:xfrm>
                <a:prstGeom prst="rect">
                  <a:avLst/>
                </a:prstGeom>
              </p:spPr>
            </p:pic>
            <p:pic>
              <p:nvPicPr>
                <p:cNvPr id="57" name="Picture 56" descr="latex-image-1.pdf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0784" y="4844422"/>
                  <a:ext cx="528506" cy="238108"/>
                </a:xfrm>
                <a:prstGeom prst="rect">
                  <a:avLst/>
                </a:prstGeom>
              </p:spPr>
            </p:pic>
            <p:sp>
              <p:nvSpPr>
                <p:cNvPr id="58" name="Freeform 57"/>
                <p:cNvSpPr/>
                <p:nvPr/>
              </p:nvSpPr>
              <p:spPr>
                <a:xfrm flipH="1">
                  <a:off x="4900026" y="5107679"/>
                  <a:ext cx="2191526" cy="1140659"/>
                </a:xfrm>
                <a:custGeom>
                  <a:avLst/>
                  <a:gdLst>
                    <a:gd name="connsiteX0" fmla="*/ 0 w 2191526"/>
                    <a:gd name="connsiteY0" fmla="*/ 1140659 h 1140659"/>
                    <a:gd name="connsiteX1" fmla="*/ 1303677 w 2191526"/>
                    <a:gd name="connsiteY1" fmla="*/ 5619 h 1140659"/>
                    <a:gd name="connsiteX2" fmla="*/ 2191526 w 2191526"/>
                    <a:gd name="connsiteY2" fmla="*/ 1106945 h 114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1526" h="1140659">
                      <a:moveTo>
                        <a:pt x="0" y="1140659"/>
                      </a:moveTo>
                      <a:cubicBezTo>
                        <a:pt x="469211" y="575948"/>
                        <a:pt x="938423" y="11238"/>
                        <a:pt x="1303677" y="5619"/>
                      </a:cubicBezTo>
                      <a:cubicBezTo>
                        <a:pt x="1668931" y="0"/>
                        <a:pt x="1930228" y="553472"/>
                        <a:pt x="2191526" y="1106945"/>
                      </a:cubicBezTo>
                    </a:path>
                  </a:pathLst>
                </a:custGeom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" name="TextBox 60"/>
              <p:cNvSpPr txBox="1"/>
              <p:nvPr/>
            </p:nvSpPr>
            <p:spPr>
              <a:xfrm>
                <a:off x="3340665" y="5049005"/>
                <a:ext cx="9552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FF"/>
                    </a:solidFill>
                  </a:rPr>
                  <a:t>Below transition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</p:grpSp>
        <p:cxnSp>
          <p:nvCxnSpPr>
            <p:cNvPr id="64" name="Straight Arrow Connector 63"/>
            <p:cNvCxnSpPr/>
            <p:nvPr/>
          </p:nvCxnSpPr>
          <p:spPr>
            <a:xfrm flipH="1">
              <a:off x="3844411" y="4409904"/>
              <a:ext cx="865969" cy="615008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6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Example</a:t>
            </a:r>
            <a:br>
              <a:rPr lang="en-US" sz="2800" dirty="0" smtClean="0">
                <a:latin typeface="Arial Rounded MT Bold"/>
                <a:cs typeface="Arial Rounded MT Bold"/>
              </a:rPr>
            </a:br>
            <a:r>
              <a:rPr lang="en-US" sz="2800" dirty="0" smtClean="0">
                <a:latin typeface="Arial Rounded MT Bold"/>
                <a:cs typeface="Arial Rounded MT Bold"/>
              </a:rPr>
              <a:t>Gaussian bunch and power loss with a    b</a:t>
            </a:r>
            <a:r>
              <a:rPr lang="en-US" sz="2800" dirty="0" smtClean="0">
                <a:latin typeface="Arial Rounded MT Bold"/>
                <a:cs typeface="Arial Rounded MT Bold"/>
              </a:rPr>
              <a:t>road-band </a:t>
            </a:r>
            <a:r>
              <a:rPr lang="en-US" sz="2800" dirty="0" smtClean="0">
                <a:latin typeface="Arial Rounded MT Bold"/>
                <a:cs typeface="Arial Rounded MT Bold"/>
              </a:rPr>
              <a:t>resonator impedance </a:t>
            </a:r>
            <a:endParaRPr lang="en-US" sz="28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r="48832"/>
          <a:stretch/>
        </p:blipFill>
        <p:spPr>
          <a:xfrm>
            <a:off x="4374470" y="1730258"/>
            <a:ext cx="850749" cy="791999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88" y="1773045"/>
            <a:ext cx="3444809" cy="706424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707" y="1782649"/>
            <a:ext cx="2918741" cy="687217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19542"/>
            <a:ext cx="3354287" cy="725482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964924" y="3742744"/>
            <a:ext cx="52925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c</a:t>
            </a:r>
            <a:r>
              <a:rPr lang="en-US" sz="1700" dirty="0" smtClean="0"/>
              <a:t>an be calculated w</a:t>
            </a:r>
            <a:r>
              <a:rPr lang="en-US" sz="1700" dirty="0" smtClean="0"/>
              <a:t>ith </a:t>
            </a:r>
            <a:r>
              <a:rPr lang="en-US" sz="1700" dirty="0" smtClean="0"/>
              <a:t>Z</a:t>
            </a:r>
            <a:r>
              <a:rPr lang="en-US" sz="1700" baseline="-25000" dirty="0"/>
              <a:t>|</a:t>
            </a:r>
            <a:r>
              <a:rPr lang="en-US" sz="1700" baseline="-25000" dirty="0" smtClean="0"/>
              <a:t>|</a:t>
            </a:r>
            <a:r>
              <a:rPr lang="en-US" sz="1700" dirty="0" smtClean="0"/>
              <a:t>(</a:t>
            </a:r>
            <a:r>
              <a:rPr lang="en-US" sz="1700" dirty="0">
                <a:latin typeface="Symbol" charset="2"/>
                <a:cs typeface="Symbol" charset="2"/>
              </a:rPr>
              <a:t>w</a:t>
            </a:r>
            <a:r>
              <a:rPr lang="en-US" sz="1700" dirty="0"/>
              <a:t>) </a:t>
            </a:r>
            <a:r>
              <a:rPr lang="en-US" sz="1700" dirty="0" smtClean="0"/>
              <a:t>=  Z</a:t>
            </a:r>
            <a:r>
              <a:rPr lang="en-US" sz="1700" baseline="-25000" dirty="0" smtClean="0"/>
              <a:t>||</a:t>
            </a:r>
            <a:r>
              <a:rPr lang="en-US" sz="1700" baseline="30000" dirty="0" smtClean="0"/>
              <a:t>Res</a:t>
            </a:r>
            <a:r>
              <a:rPr lang="en-US" sz="1700" dirty="0" smtClean="0"/>
              <a:t>(</a:t>
            </a:r>
            <a:r>
              <a:rPr lang="en-US" sz="1700" dirty="0" smtClean="0">
                <a:latin typeface="Symbol" charset="2"/>
                <a:cs typeface="Symbol" charset="2"/>
              </a:rPr>
              <a:t>w</a:t>
            </a:r>
            <a:r>
              <a:rPr lang="en-US" sz="1700" dirty="0" smtClean="0"/>
              <a:t>) from </a:t>
            </a:r>
            <a:r>
              <a:rPr lang="en-US" sz="1700" dirty="0" smtClean="0"/>
              <a:t>previous slide </a:t>
            </a:r>
            <a:r>
              <a:rPr lang="en-US" sz="1700" dirty="0" smtClean="0"/>
              <a:t>in the two limiting cases</a:t>
            </a:r>
            <a:endParaRPr lang="en-US" sz="1700" dirty="0"/>
          </a:p>
        </p:txBody>
      </p:sp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22" y="4600806"/>
            <a:ext cx="1103844" cy="588716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075575" y="4687109"/>
            <a:ext cx="46504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Need to expand Re[Z</a:t>
            </a:r>
            <a:r>
              <a:rPr lang="en-US" sz="1700" baseline="-25000" dirty="0" smtClean="0"/>
              <a:t>||</a:t>
            </a:r>
            <a:r>
              <a:rPr lang="en-US" sz="1700" dirty="0" smtClean="0"/>
              <a:t>(</a:t>
            </a:r>
            <a:r>
              <a:rPr lang="en-US" sz="1700" dirty="0" smtClean="0">
                <a:latin typeface="Symbol" charset="2"/>
                <a:cs typeface="Symbol" charset="2"/>
              </a:rPr>
              <a:t>w</a:t>
            </a:r>
            <a:r>
              <a:rPr lang="en-US" sz="1700" dirty="0" smtClean="0"/>
              <a:t>)] for small </a:t>
            </a:r>
            <a:r>
              <a:rPr lang="en-US" sz="1700" dirty="0" smtClean="0">
                <a:latin typeface="Symbol" charset="2"/>
                <a:cs typeface="Symbol" charset="2"/>
              </a:rPr>
              <a:t>w</a:t>
            </a:r>
            <a:endParaRPr lang="en-US" sz="1700" dirty="0">
              <a:latin typeface="Symbol" charset="2"/>
              <a:cs typeface="Symbol" charset="2"/>
            </a:endParaRPr>
          </a:p>
        </p:txBody>
      </p:sp>
      <p:pic>
        <p:nvPicPr>
          <p:cNvPr id="72" name="Picture 7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80" y="5481296"/>
            <a:ext cx="1147500" cy="61200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3124078" y="5503388"/>
            <a:ext cx="46504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Can assume </a:t>
            </a:r>
            <a:r>
              <a:rPr lang="en-US" sz="1700" dirty="0" smtClean="0"/>
              <a:t>|</a:t>
            </a:r>
            <a:r>
              <a:rPr lang="en-US" sz="1700" dirty="0" smtClean="0">
                <a:latin typeface="Symbol" charset="2"/>
                <a:cs typeface="Symbol" charset="2"/>
              </a:rPr>
              <a:t>l</a:t>
            </a:r>
            <a:r>
              <a:rPr lang="en-US" sz="1700" dirty="0" smtClean="0"/>
              <a:t>(</a:t>
            </a:r>
            <a:r>
              <a:rPr lang="en-US" sz="1700" dirty="0" smtClean="0">
                <a:latin typeface="Symbol" charset="2"/>
                <a:cs typeface="Symbol" charset="2"/>
              </a:rPr>
              <a:t>w</a:t>
            </a:r>
            <a:r>
              <a:rPr lang="en-US" sz="1700" dirty="0" smtClean="0"/>
              <a:t>)| constant over </a:t>
            </a:r>
            <a:r>
              <a:rPr lang="en-US" sz="1700" dirty="0"/>
              <a:t>Re[Z</a:t>
            </a:r>
            <a:r>
              <a:rPr lang="en-US" sz="1700" baseline="-25000" dirty="0"/>
              <a:t>||</a:t>
            </a:r>
            <a:r>
              <a:rPr lang="en-US" sz="1700" dirty="0"/>
              <a:t>(</a:t>
            </a:r>
            <a:r>
              <a:rPr lang="en-US" sz="1700" dirty="0">
                <a:latin typeface="Symbol" charset="2"/>
                <a:cs typeface="Symbol" charset="2"/>
              </a:rPr>
              <a:t>w</a:t>
            </a:r>
            <a:r>
              <a:rPr lang="en-US" sz="1700" dirty="0"/>
              <a:t>)]</a:t>
            </a:r>
            <a:endParaRPr lang="en-US" sz="17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0418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Arial Rounded MT Bold"/>
                <a:cs typeface="Arial Rounded MT Bold"/>
              </a:rPr>
              <a:t>Single particle equations of the longitudinal motion in presence of wake fields</a:t>
            </a:r>
            <a:endParaRPr lang="en-US" sz="26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46" name="Content Placeholder 2"/>
          <p:cNvSpPr txBox="1">
            <a:spLocks/>
          </p:cNvSpPr>
          <p:nvPr/>
        </p:nvSpPr>
        <p:spPr>
          <a:xfrm>
            <a:off x="306469" y="2123985"/>
            <a:ext cx="4291720" cy="114299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The single particle in the witness slice </a:t>
            </a:r>
            <a:r>
              <a:rPr lang="en-US" sz="2162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162" dirty="0" err="1" smtClean="0">
                <a:solidFill>
                  <a:srgbClr val="FF0000"/>
                </a:solidFill>
              </a:rPr>
              <a:t>(z)dz</a:t>
            </a:r>
            <a:r>
              <a:rPr lang="en-US" sz="2162" dirty="0" smtClean="0">
                <a:solidFill>
                  <a:srgbClr val="FF0000"/>
                </a:solidFill>
              </a:rPr>
              <a:t> </a:t>
            </a:r>
            <a:r>
              <a:rPr lang="en-US" sz="2162" dirty="0" smtClean="0"/>
              <a:t>will feel the force from the RF, from the bunch own space charge, and that associated to the wake</a:t>
            </a:r>
          </a:p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>
                <a:sym typeface="Wingdings"/>
              </a:rPr>
              <a:t>The wake contribution can extend to several turns</a:t>
            </a: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Oval 1028"/>
          <p:cNvSpPr>
            <a:spLocks noChangeArrowheads="1"/>
          </p:cNvSpPr>
          <p:nvPr/>
        </p:nvSpPr>
        <p:spPr bwMode="auto">
          <a:xfrm>
            <a:off x="5637120" y="2068655"/>
            <a:ext cx="2323781" cy="593256"/>
          </a:xfrm>
          <a:prstGeom prst="ellipse">
            <a:avLst/>
          </a:prstGeom>
          <a:solidFill>
            <a:srgbClr val="0000FF">
              <a:alpha val="79000"/>
            </a:srgbClr>
          </a:solidFill>
          <a:ln w="9525">
            <a:solidFill>
              <a:srgbClr val="5E53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702462" y="2501538"/>
            <a:ext cx="1045792" cy="307777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Bunch head</a:t>
            </a:r>
            <a:endParaRPr lang="en-US" sz="1400" dirty="0"/>
          </a:p>
        </p:txBody>
      </p:sp>
      <p:sp>
        <p:nvSpPr>
          <p:cNvPr id="60" name="TextBox 59"/>
          <p:cNvSpPr txBox="1"/>
          <p:nvPr/>
        </p:nvSpPr>
        <p:spPr>
          <a:xfrm>
            <a:off x="4922608" y="1966653"/>
            <a:ext cx="908159" cy="307777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Bunch tail</a:t>
            </a:r>
            <a:endParaRPr lang="en-US" sz="1400" dirty="0"/>
          </a:p>
        </p:txBody>
      </p:sp>
      <p:sp>
        <p:nvSpPr>
          <p:cNvPr id="62" name="Rectangle 61"/>
          <p:cNvSpPr/>
          <p:nvPr/>
        </p:nvSpPr>
        <p:spPr>
          <a:xfrm>
            <a:off x="6135132" y="2129184"/>
            <a:ext cx="74350" cy="483236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551194" y="2161632"/>
            <a:ext cx="74350" cy="411267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135132" y="2908958"/>
            <a:ext cx="1416062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102" y="2910546"/>
            <a:ext cx="661500" cy="252000"/>
          </a:xfrm>
          <a:prstGeom prst="rect">
            <a:avLst/>
          </a:prstGeom>
        </p:spPr>
      </p:pic>
      <p:pic>
        <p:nvPicPr>
          <p:cNvPr id="68" name="Picture 67" descr="Wake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166" y="3061930"/>
            <a:ext cx="1475382" cy="1080000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132" y="1748760"/>
            <a:ext cx="689684" cy="2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1056" y="1748760"/>
            <a:ext cx="711900" cy="252000"/>
          </a:xfrm>
          <a:prstGeom prst="rect">
            <a:avLst/>
          </a:prstGeom>
        </p:spPr>
      </p:pic>
      <p:sp>
        <p:nvSpPr>
          <p:cNvPr id="72" name="Left Brace 71"/>
          <p:cNvSpPr/>
          <p:nvPr/>
        </p:nvSpPr>
        <p:spPr>
          <a:xfrm rot="16200000">
            <a:off x="1617008" y="5008182"/>
            <a:ext cx="334819" cy="931160"/>
          </a:xfrm>
          <a:prstGeom prst="leftBrace">
            <a:avLst>
              <a:gd name="adj1" fmla="val 4281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Left Brace 73"/>
          <p:cNvSpPr/>
          <p:nvPr/>
        </p:nvSpPr>
        <p:spPr>
          <a:xfrm rot="16200000">
            <a:off x="5631494" y="2493465"/>
            <a:ext cx="334817" cy="5960593"/>
          </a:xfrm>
          <a:prstGeom prst="leftBrace">
            <a:avLst>
              <a:gd name="adj1" fmla="val 4281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1196716" y="5733256"/>
            <a:ext cx="1119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External RF</a:t>
            </a:r>
            <a:endParaRPr lang="en-US" sz="1600" dirty="0"/>
          </a:p>
        </p:txBody>
      </p:sp>
      <p:sp>
        <p:nvSpPr>
          <p:cNvPr id="81" name="TextBox 80"/>
          <p:cNvSpPr txBox="1"/>
          <p:nvPr/>
        </p:nvSpPr>
        <p:spPr>
          <a:xfrm>
            <a:off x="5151233" y="5733256"/>
            <a:ext cx="1139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Wake fields</a:t>
            </a:r>
            <a:endParaRPr lang="en-US" sz="1600" dirty="0"/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176" y="4401383"/>
            <a:ext cx="8390870" cy="802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The Robinson instability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46" name="Content Placeholder 2"/>
          <p:cNvSpPr txBox="1">
            <a:spLocks/>
          </p:cNvSpPr>
          <p:nvPr/>
        </p:nvSpPr>
        <p:spPr>
          <a:xfrm>
            <a:off x="306468" y="1358539"/>
            <a:ext cx="8045531" cy="149439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To illustrate the Robinson instability we will use some simplifications:</a:t>
            </a:r>
          </a:p>
          <a:p>
            <a:pPr marL="817200" lvl="2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The bunch is point-like and feels an external linear force (i.e. it would execute linear synchrotron oscillations in absence of the wake forces)</a:t>
            </a:r>
          </a:p>
          <a:p>
            <a:pPr marL="817200" lvl="2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The bunch additionally feels the effect of a multi-turn wake</a:t>
            </a: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65778" y="3563137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flipV="1">
            <a:off x="665778" y="4664034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3"/>
          <p:cNvGrpSpPr/>
          <p:nvPr/>
        </p:nvGrpSpPr>
        <p:grpSpPr>
          <a:xfrm>
            <a:off x="2187502" y="3268553"/>
            <a:ext cx="6019801" cy="2703617"/>
            <a:chOff x="5410200" y="3810002"/>
            <a:chExt cx="5524864" cy="3270031"/>
          </a:xfrm>
        </p:grpSpPr>
        <p:cxnSp>
          <p:nvCxnSpPr>
            <p:cNvPr id="21" name="Straight Arrow Connector 4"/>
            <p:cNvCxnSpPr/>
            <p:nvPr/>
          </p:nvCxnSpPr>
          <p:spPr>
            <a:xfrm flipV="1">
              <a:off x="5410200" y="5487988"/>
              <a:ext cx="5524864" cy="10005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5"/>
            <p:cNvSpPr/>
            <p:nvPr/>
          </p:nvSpPr>
          <p:spPr>
            <a:xfrm>
              <a:off x="6076700" y="4166418"/>
              <a:ext cx="2066636" cy="1331575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16200000" flipV="1">
              <a:off x="5478528" y="5445017"/>
              <a:ext cx="3270031" cy="2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reeform 14"/>
          <p:cNvSpPr/>
          <p:nvPr/>
        </p:nvSpPr>
        <p:spPr>
          <a:xfrm flipV="1">
            <a:off x="2917550" y="4664034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165481" y="3554865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flipV="1">
            <a:off x="5165481" y="4655762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1489" y="3268464"/>
            <a:ext cx="1626013" cy="3185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952571" y="4362529"/>
            <a:ext cx="181729" cy="144838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727016" y="4589730"/>
            <a:ext cx="42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70902" y="3268464"/>
            <a:ext cx="786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p/p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3500341" y="4419600"/>
            <a:ext cx="1086190" cy="539462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813225" y="5433493"/>
            <a:ext cx="2913791" cy="55399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Unperturbed: the bunch executes synchrotron oscillations at </a:t>
            </a:r>
            <a:r>
              <a:rPr lang="en-US" sz="1500" dirty="0" err="1" smtClean="0">
                <a:latin typeface="Symbol" charset="2"/>
                <a:cs typeface="Symbol" charset="2"/>
              </a:rPr>
              <a:t>w</a:t>
            </a:r>
            <a:r>
              <a:rPr lang="en-US" sz="1500" baseline="-25000" dirty="0" err="1" smtClean="0"/>
              <a:t>s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3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01E-6 -4.12228E-7 C 0.03418 -4.12228E-7 0.06212 0.01598 0.06212 0.03636 C 0.06212 0.05674 0.03418 0.07341 3.95801E-6 0.07341 C -0.03436 0.07341 -0.06212 0.05674 -0.06212 0.03636 C -0.06212 0.01598 -0.03436 -4.12228E-7 3.95801E-6 -4.12228E-7 Z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allAtOnce"/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The Robinson instability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65778" y="3563137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flipV="1">
            <a:off x="665778" y="4664034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3"/>
          <p:cNvGrpSpPr/>
          <p:nvPr/>
        </p:nvGrpSpPr>
        <p:grpSpPr>
          <a:xfrm>
            <a:off x="2187502" y="3268553"/>
            <a:ext cx="6019801" cy="2703617"/>
            <a:chOff x="5410200" y="3810002"/>
            <a:chExt cx="5524864" cy="3270031"/>
          </a:xfrm>
        </p:grpSpPr>
        <p:cxnSp>
          <p:nvCxnSpPr>
            <p:cNvPr id="21" name="Straight Arrow Connector 4"/>
            <p:cNvCxnSpPr/>
            <p:nvPr/>
          </p:nvCxnSpPr>
          <p:spPr>
            <a:xfrm flipV="1">
              <a:off x="5410200" y="5487988"/>
              <a:ext cx="5524864" cy="10005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5"/>
            <p:cNvSpPr/>
            <p:nvPr/>
          </p:nvSpPr>
          <p:spPr>
            <a:xfrm>
              <a:off x="6076700" y="4166418"/>
              <a:ext cx="2066636" cy="1331575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16200000" flipV="1">
              <a:off x="5478528" y="5445017"/>
              <a:ext cx="3270031" cy="2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reeform 14"/>
          <p:cNvSpPr/>
          <p:nvPr/>
        </p:nvSpPr>
        <p:spPr>
          <a:xfrm flipV="1">
            <a:off x="2917550" y="4664034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165481" y="3554865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flipV="1">
            <a:off x="5165481" y="4655762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1489" y="3268464"/>
            <a:ext cx="1626013" cy="3185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952571" y="4347181"/>
            <a:ext cx="181729" cy="144838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727016" y="4589730"/>
            <a:ext cx="42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70902" y="3268464"/>
            <a:ext cx="786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p/p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 rot="18232941">
            <a:off x="3383817" y="3943410"/>
            <a:ext cx="1538877" cy="1546507"/>
          </a:xfrm>
          <a:custGeom>
            <a:avLst/>
            <a:gdLst>
              <a:gd name="connsiteX0" fmla="*/ 1503754 w 1801928"/>
              <a:gd name="connsiteY0" fmla="*/ 463825 h 1358347"/>
              <a:gd name="connsiteX1" fmla="*/ 1316015 w 1801928"/>
              <a:gd name="connsiteY1" fmla="*/ 220869 h 1358347"/>
              <a:gd name="connsiteX2" fmla="*/ 852189 w 1801928"/>
              <a:gd name="connsiteY2" fmla="*/ 11043 h 1358347"/>
              <a:gd name="connsiteX3" fmla="*/ 277928 w 1801928"/>
              <a:gd name="connsiteY3" fmla="*/ 154608 h 1358347"/>
              <a:gd name="connsiteX4" fmla="*/ 12884 w 1801928"/>
              <a:gd name="connsiteY4" fmla="*/ 463825 h 1358347"/>
              <a:gd name="connsiteX5" fmla="*/ 200624 w 1801928"/>
              <a:gd name="connsiteY5" fmla="*/ 806173 h 1358347"/>
              <a:gd name="connsiteX6" fmla="*/ 697580 w 1801928"/>
              <a:gd name="connsiteY6" fmla="*/ 1214782 h 1358347"/>
              <a:gd name="connsiteX7" fmla="*/ 1128276 w 1801928"/>
              <a:gd name="connsiteY7" fmla="*/ 1303130 h 1358347"/>
              <a:gd name="connsiteX8" fmla="*/ 1801928 w 1801928"/>
              <a:gd name="connsiteY8" fmla="*/ 883478 h 1358347"/>
              <a:gd name="connsiteX0" fmla="*/ 1495914 w 1794088"/>
              <a:gd name="connsiteY0" fmla="*/ 457348 h 1317869"/>
              <a:gd name="connsiteX1" fmla="*/ 1308175 w 1794088"/>
              <a:gd name="connsiteY1" fmla="*/ 214392 h 1317869"/>
              <a:gd name="connsiteX2" fmla="*/ 844349 w 1794088"/>
              <a:gd name="connsiteY2" fmla="*/ 4566 h 1317869"/>
              <a:gd name="connsiteX3" fmla="*/ 368481 w 1794088"/>
              <a:gd name="connsiteY3" fmla="*/ 420746 h 1317869"/>
              <a:gd name="connsiteX4" fmla="*/ 5044 w 1794088"/>
              <a:gd name="connsiteY4" fmla="*/ 457348 h 1317869"/>
              <a:gd name="connsiteX5" fmla="*/ 192784 w 1794088"/>
              <a:gd name="connsiteY5" fmla="*/ 799696 h 1317869"/>
              <a:gd name="connsiteX6" fmla="*/ 689740 w 1794088"/>
              <a:gd name="connsiteY6" fmla="*/ 1208305 h 1317869"/>
              <a:gd name="connsiteX7" fmla="*/ 1120436 w 1794088"/>
              <a:gd name="connsiteY7" fmla="*/ 1296653 h 1317869"/>
              <a:gd name="connsiteX8" fmla="*/ 1794088 w 1794088"/>
              <a:gd name="connsiteY8" fmla="*/ 877001 h 1317869"/>
              <a:gd name="connsiteX0" fmla="*/ 1316298 w 1614472"/>
              <a:gd name="connsiteY0" fmla="*/ 457348 h 1317869"/>
              <a:gd name="connsiteX1" fmla="*/ 1128559 w 1614472"/>
              <a:gd name="connsiteY1" fmla="*/ 214392 h 1317869"/>
              <a:gd name="connsiteX2" fmla="*/ 664733 w 1614472"/>
              <a:gd name="connsiteY2" fmla="*/ 4566 h 1317869"/>
              <a:gd name="connsiteX3" fmla="*/ 188865 w 1614472"/>
              <a:gd name="connsiteY3" fmla="*/ 420746 h 1317869"/>
              <a:gd name="connsiteX4" fmla="*/ 147540 w 1614472"/>
              <a:gd name="connsiteY4" fmla="*/ 777299 h 1317869"/>
              <a:gd name="connsiteX5" fmla="*/ 13168 w 1614472"/>
              <a:gd name="connsiteY5" fmla="*/ 799696 h 1317869"/>
              <a:gd name="connsiteX6" fmla="*/ 510124 w 1614472"/>
              <a:gd name="connsiteY6" fmla="*/ 1208305 h 1317869"/>
              <a:gd name="connsiteX7" fmla="*/ 940820 w 1614472"/>
              <a:gd name="connsiteY7" fmla="*/ 1296653 h 1317869"/>
              <a:gd name="connsiteX8" fmla="*/ 1614472 w 1614472"/>
              <a:gd name="connsiteY8" fmla="*/ 877001 h 1317869"/>
              <a:gd name="connsiteX0" fmla="*/ 1191265 w 1489439"/>
              <a:gd name="connsiteY0" fmla="*/ 457348 h 1312804"/>
              <a:gd name="connsiteX1" fmla="*/ 1003526 w 1489439"/>
              <a:gd name="connsiteY1" fmla="*/ 214392 h 1312804"/>
              <a:gd name="connsiteX2" fmla="*/ 539700 w 1489439"/>
              <a:gd name="connsiteY2" fmla="*/ 4566 h 1312804"/>
              <a:gd name="connsiteX3" fmla="*/ 63832 w 1489439"/>
              <a:gd name="connsiteY3" fmla="*/ 420746 h 1312804"/>
              <a:gd name="connsiteX4" fmla="*/ 22507 w 1489439"/>
              <a:gd name="connsiteY4" fmla="*/ 777299 h 1312804"/>
              <a:gd name="connsiteX5" fmla="*/ 229473 w 1489439"/>
              <a:gd name="connsiteY5" fmla="*/ 1038998 h 1312804"/>
              <a:gd name="connsiteX6" fmla="*/ 385091 w 1489439"/>
              <a:gd name="connsiteY6" fmla="*/ 1208305 h 1312804"/>
              <a:gd name="connsiteX7" fmla="*/ 815787 w 1489439"/>
              <a:gd name="connsiteY7" fmla="*/ 1296653 h 1312804"/>
              <a:gd name="connsiteX8" fmla="*/ 1489439 w 1489439"/>
              <a:gd name="connsiteY8" fmla="*/ 877001 h 1312804"/>
              <a:gd name="connsiteX0" fmla="*/ 1191265 w 1489439"/>
              <a:gd name="connsiteY0" fmla="*/ 457348 h 1323210"/>
              <a:gd name="connsiteX1" fmla="*/ 1003526 w 1489439"/>
              <a:gd name="connsiteY1" fmla="*/ 214392 h 1323210"/>
              <a:gd name="connsiteX2" fmla="*/ 539700 w 1489439"/>
              <a:gd name="connsiteY2" fmla="*/ 4566 h 1323210"/>
              <a:gd name="connsiteX3" fmla="*/ 63832 w 1489439"/>
              <a:gd name="connsiteY3" fmla="*/ 420746 h 1323210"/>
              <a:gd name="connsiteX4" fmla="*/ 22507 w 1489439"/>
              <a:gd name="connsiteY4" fmla="*/ 777299 h 1323210"/>
              <a:gd name="connsiteX5" fmla="*/ 229473 w 1489439"/>
              <a:gd name="connsiteY5" fmla="*/ 1038998 h 1323210"/>
              <a:gd name="connsiteX6" fmla="*/ 549060 w 1489439"/>
              <a:gd name="connsiteY6" fmla="*/ 1267539 h 1323210"/>
              <a:gd name="connsiteX7" fmla="*/ 815787 w 1489439"/>
              <a:gd name="connsiteY7" fmla="*/ 1296653 h 1323210"/>
              <a:gd name="connsiteX8" fmla="*/ 1489439 w 1489439"/>
              <a:gd name="connsiteY8" fmla="*/ 877001 h 1323210"/>
              <a:gd name="connsiteX0" fmla="*/ 1168787 w 1466961"/>
              <a:gd name="connsiteY0" fmla="*/ 465958 h 1331820"/>
              <a:gd name="connsiteX1" fmla="*/ 981048 w 1466961"/>
              <a:gd name="connsiteY1" fmla="*/ 223002 h 1331820"/>
              <a:gd name="connsiteX2" fmla="*/ 517222 w 1466961"/>
              <a:gd name="connsiteY2" fmla="*/ 13176 h 1331820"/>
              <a:gd name="connsiteX3" fmla="*/ 220058 w 1466961"/>
              <a:gd name="connsiteY3" fmla="*/ 619816 h 1331820"/>
              <a:gd name="connsiteX4" fmla="*/ 29 w 1466961"/>
              <a:gd name="connsiteY4" fmla="*/ 785909 h 1331820"/>
              <a:gd name="connsiteX5" fmla="*/ 206995 w 1466961"/>
              <a:gd name="connsiteY5" fmla="*/ 1047608 h 1331820"/>
              <a:gd name="connsiteX6" fmla="*/ 526582 w 1466961"/>
              <a:gd name="connsiteY6" fmla="*/ 1276149 h 1331820"/>
              <a:gd name="connsiteX7" fmla="*/ 793309 w 1466961"/>
              <a:gd name="connsiteY7" fmla="*/ 1305263 h 1331820"/>
              <a:gd name="connsiteX8" fmla="*/ 1466961 w 1466961"/>
              <a:gd name="connsiteY8" fmla="*/ 885611 h 1331820"/>
              <a:gd name="connsiteX0" fmla="*/ 981674 w 1279848"/>
              <a:gd name="connsiteY0" fmla="*/ 465958 h 1331820"/>
              <a:gd name="connsiteX1" fmla="*/ 793935 w 1279848"/>
              <a:gd name="connsiteY1" fmla="*/ 223002 h 1331820"/>
              <a:gd name="connsiteX2" fmla="*/ 330109 w 1279848"/>
              <a:gd name="connsiteY2" fmla="*/ 13176 h 1331820"/>
              <a:gd name="connsiteX3" fmla="*/ 32945 w 1279848"/>
              <a:gd name="connsiteY3" fmla="*/ 619816 h 1331820"/>
              <a:gd name="connsiteX4" fmla="*/ 33871 w 1279848"/>
              <a:gd name="connsiteY4" fmla="*/ 1173789 h 1331820"/>
              <a:gd name="connsiteX5" fmla="*/ 19882 w 1279848"/>
              <a:gd name="connsiteY5" fmla="*/ 1047608 h 1331820"/>
              <a:gd name="connsiteX6" fmla="*/ 339469 w 1279848"/>
              <a:gd name="connsiteY6" fmla="*/ 1276149 h 1331820"/>
              <a:gd name="connsiteX7" fmla="*/ 606196 w 1279848"/>
              <a:gd name="connsiteY7" fmla="*/ 1305263 h 1331820"/>
              <a:gd name="connsiteX8" fmla="*/ 1279848 w 1279848"/>
              <a:gd name="connsiteY8" fmla="*/ 885611 h 1331820"/>
              <a:gd name="connsiteX0" fmla="*/ 1042201 w 1340375"/>
              <a:gd name="connsiteY0" fmla="*/ 465958 h 1331820"/>
              <a:gd name="connsiteX1" fmla="*/ 854462 w 1340375"/>
              <a:gd name="connsiteY1" fmla="*/ 223002 h 1331820"/>
              <a:gd name="connsiteX2" fmla="*/ 390636 w 1340375"/>
              <a:gd name="connsiteY2" fmla="*/ 13176 h 1331820"/>
              <a:gd name="connsiteX3" fmla="*/ 93472 w 1340375"/>
              <a:gd name="connsiteY3" fmla="*/ 619816 h 1331820"/>
              <a:gd name="connsiteX4" fmla="*/ 94398 w 1340375"/>
              <a:gd name="connsiteY4" fmla="*/ 1173789 h 1331820"/>
              <a:gd name="connsiteX5" fmla="*/ 80409 w 1340375"/>
              <a:gd name="connsiteY5" fmla="*/ 1047608 h 1331820"/>
              <a:gd name="connsiteX6" fmla="*/ 399996 w 1340375"/>
              <a:gd name="connsiteY6" fmla="*/ 1276149 h 1331820"/>
              <a:gd name="connsiteX7" fmla="*/ 666723 w 1340375"/>
              <a:gd name="connsiteY7" fmla="*/ 1305263 h 1331820"/>
              <a:gd name="connsiteX8" fmla="*/ 1340375 w 1340375"/>
              <a:gd name="connsiteY8" fmla="*/ 885611 h 1331820"/>
              <a:gd name="connsiteX0" fmla="*/ 993492 w 1291666"/>
              <a:gd name="connsiteY0" fmla="*/ 465958 h 1331820"/>
              <a:gd name="connsiteX1" fmla="*/ 805753 w 1291666"/>
              <a:gd name="connsiteY1" fmla="*/ 223002 h 1331820"/>
              <a:gd name="connsiteX2" fmla="*/ 341927 w 1291666"/>
              <a:gd name="connsiteY2" fmla="*/ 13176 h 1331820"/>
              <a:gd name="connsiteX3" fmla="*/ 44763 w 1291666"/>
              <a:gd name="connsiteY3" fmla="*/ 619816 h 1331820"/>
              <a:gd name="connsiteX4" fmla="*/ 45689 w 1291666"/>
              <a:gd name="connsiteY4" fmla="*/ 1173789 h 1331820"/>
              <a:gd name="connsiteX5" fmla="*/ 31700 w 1291666"/>
              <a:gd name="connsiteY5" fmla="*/ 1047608 h 1331820"/>
              <a:gd name="connsiteX6" fmla="*/ 351287 w 1291666"/>
              <a:gd name="connsiteY6" fmla="*/ 1276149 h 1331820"/>
              <a:gd name="connsiteX7" fmla="*/ 618014 w 1291666"/>
              <a:gd name="connsiteY7" fmla="*/ 1305263 h 1331820"/>
              <a:gd name="connsiteX8" fmla="*/ 1291666 w 1291666"/>
              <a:gd name="connsiteY8" fmla="*/ 885611 h 1331820"/>
              <a:gd name="connsiteX0" fmla="*/ 976060 w 1274234"/>
              <a:gd name="connsiteY0" fmla="*/ 465958 h 1327072"/>
              <a:gd name="connsiteX1" fmla="*/ 788321 w 1274234"/>
              <a:gd name="connsiteY1" fmla="*/ 223002 h 1327072"/>
              <a:gd name="connsiteX2" fmla="*/ 324495 w 1274234"/>
              <a:gd name="connsiteY2" fmla="*/ 13176 h 1327072"/>
              <a:gd name="connsiteX3" fmla="*/ 27331 w 1274234"/>
              <a:gd name="connsiteY3" fmla="*/ 619816 h 1327072"/>
              <a:gd name="connsiteX4" fmla="*/ 28257 w 1274234"/>
              <a:gd name="connsiteY4" fmla="*/ 1173789 h 1327072"/>
              <a:gd name="connsiteX5" fmla="*/ 159009 w 1274234"/>
              <a:gd name="connsiteY5" fmla="*/ 1187492 h 1327072"/>
              <a:gd name="connsiteX6" fmla="*/ 333855 w 1274234"/>
              <a:gd name="connsiteY6" fmla="*/ 1276149 h 1327072"/>
              <a:gd name="connsiteX7" fmla="*/ 600582 w 1274234"/>
              <a:gd name="connsiteY7" fmla="*/ 1305263 h 1327072"/>
              <a:gd name="connsiteX8" fmla="*/ 1274234 w 1274234"/>
              <a:gd name="connsiteY8" fmla="*/ 885611 h 1327072"/>
              <a:gd name="connsiteX0" fmla="*/ 978554 w 1276728"/>
              <a:gd name="connsiteY0" fmla="*/ 465958 h 1324093"/>
              <a:gd name="connsiteX1" fmla="*/ 790815 w 1276728"/>
              <a:gd name="connsiteY1" fmla="*/ 223002 h 1324093"/>
              <a:gd name="connsiteX2" fmla="*/ 326989 w 1276728"/>
              <a:gd name="connsiteY2" fmla="*/ 13176 h 1324093"/>
              <a:gd name="connsiteX3" fmla="*/ 29825 w 1276728"/>
              <a:gd name="connsiteY3" fmla="*/ 619816 h 1324093"/>
              <a:gd name="connsiteX4" fmla="*/ 30751 w 1276728"/>
              <a:gd name="connsiteY4" fmla="*/ 1173789 h 1324093"/>
              <a:gd name="connsiteX5" fmla="*/ 209975 w 1276728"/>
              <a:gd name="connsiteY5" fmla="*/ 1301707 h 1324093"/>
              <a:gd name="connsiteX6" fmla="*/ 336349 w 1276728"/>
              <a:gd name="connsiteY6" fmla="*/ 1276149 h 1324093"/>
              <a:gd name="connsiteX7" fmla="*/ 603076 w 1276728"/>
              <a:gd name="connsiteY7" fmla="*/ 1305263 h 1324093"/>
              <a:gd name="connsiteX8" fmla="*/ 1276728 w 1276728"/>
              <a:gd name="connsiteY8" fmla="*/ 885611 h 1324093"/>
              <a:gd name="connsiteX0" fmla="*/ 975155 w 1273329"/>
              <a:gd name="connsiteY0" fmla="*/ 537278 h 1395413"/>
              <a:gd name="connsiteX1" fmla="*/ 787416 w 1273329"/>
              <a:gd name="connsiteY1" fmla="*/ 294322 h 1395413"/>
              <a:gd name="connsiteX2" fmla="*/ 273952 w 1273329"/>
              <a:gd name="connsiteY2" fmla="*/ 10578 h 1395413"/>
              <a:gd name="connsiteX3" fmla="*/ 26426 w 1273329"/>
              <a:gd name="connsiteY3" fmla="*/ 691136 h 1395413"/>
              <a:gd name="connsiteX4" fmla="*/ 27352 w 1273329"/>
              <a:gd name="connsiteY4" fmla="*/ 1245109 h 1395413"/>
              <a:gd name="connsiteX5" fmla="*/ 206576 w 1273329"/>
              <a:gd name="connsiteY5" fmla="*/ 1373027 h 1395413"/>
              <a:gd name="connsiteX6" fmla="*/ 332950 w 1273329"/>
              <a:gd name="connsiteY6" fmla="*/ 1347469 h 1395413"/>
              <a:gd name="connsiteX7" fmla="*/ 599677 w 1273329"/>
              <a:gd name="connsiteY7" fmla="*/ 1376583 h 1395413"/>
              <a:gd name="connsiteX8" fmla="*/ 1273329 w 1273329"/>
              <a:gd name="connsiteY8" fmla="*/ 956931 h 1395413"/>
              <a:gd name="connsiteX0" fmla="*/ 964192 w 1262366"/>
              <a:gd name="connsiteY0" fmla="*/ 537278 h 1395413"/>
              <a:gd name="connsiteX1" fmla="*/ 776453 w 1262366"/>
              <a:gd name="connsiteY1" fmla="*/ 294322 h 1395413"/>
              <a:gd name="connsiteX2" fmla="*/ 262989 w 1262366"/>
              <a:gd name="connsiteY2" fmla="*/ 10578 h 1395413"/>
              <a:gd name="connsiteX3" fmla="*/ 15463 w 1262366"/>
              <a:gd name="connsiteY3" fmla="*/ 691136 h 1395413"/>
              <a:gd name="connsiteX4" fmla="*/ 25074 w 1262366"/>
              <a:gd name="connsiteY4" fmla="*/ 1027345 h 1395413"/>
              <a:gd name="connsiteX5" fmla="*/ 16389 w 1262366"/>
              <a:gd name="connsiteY5" fmla="*/ 1245109 h 1395413"/>
              <a:gd name="connsiteX6" fmla="*/ 195613 w 1262366"/>
              <a:gd name="connsiteY6" fmla="*/ 1373027 h 1395413"/>
              <a:gd name="connsiteX7" fmla="*/ 321987 w 1262366"/>
              <a:gd name="connsiteY7" fmla="*/ 1347469 h 1395413"/>
              <a:gd name="connsiteX8" fmla="*/ 588714 w 1262366"/>
              <a:gd name="connsiteY8" fmla="*/ 1376583 h 1395413"/>
              <a:gd name="connsiteX9" fmla="*/ 1262366 w 1262366"/>
              <a:gd name="connsiteY9" fmla="*/ 956931 h 1395413"/>
              <a:gd name="connsiteX0" fmla="*/ 964192 w 1262366"/>
              <a:gd name="connsiteY0" fmla="*/ 537278 h 1395413"/>
              <a:gd name="connsiteX1" fmla="*/ 776453 w 1262366"/>
              <a:gd name="connsiteY1" fmla="*/ 294322 h 1395413"/>
              <a:gd name="connsiteX2" fmla="*/ 262989 w 1262366"/>
              <a:gd name="connsiteY2" fmla="*/ 10578 h 1395413"/>
              <a:gd name="connsiteX3" fmla="*/ 15463 w 1262366"/>
              <a:gd name="connsiteY3" fmla="*/ 691136 h 1395413"/>
              <a:gd name="connsiteX4" fmla="*/ 25074 w 1262366"/>
              <a:gd name="connsiteY4" fmla="*/ 1027345 h 1395413"/>
              <a:gd name="connsiteX5" fmla="*/ 129554 w 1262366"/>
              <a:gd name="connsiteY5" fmla="*/ 1270722 h 1395413"/>
              <a:gd name="connsiteX6" fmla="*/ 195613 w 1262366"/>
              <a:gd name="connsiteY6" fmla="*/ 1373027 h 1395413"/>
              <a:gd name="connsiteX7" fmla="*/ 321987 w 1262366"/>
              <a:gd name="connsiteY7" fmla="*/ 1347469 h 1395413"/>
              <a:gd name="connsiteX8" fmla="*/ 588714 w 1262366"/>
              <a:gd name="connsiteY8" fmla="*/ 1376583 h 1395413"/>
              <a:gd name="connsiteX9" fmla="*/ 1262366 w 1262366"/>
              <a:gd name="connsiteY9" fmla="*/ 956931 h 1395413"/>
              <a:gd name="connsiteX0" fmla="*/ 966463 w 1264637"/>
              <a:gd name="connsiteY0" fmla="*/ 537278 h 1395413"/>
              <a:gd name="connsiteX1" fmla="*/ 778724 w 1264637"/>
              <a:gd name="connsiteY1" fmla="*/ 294322 h 1395413"/>
              <a:gd name="connsiteX2" fmla="*/ 265260 w 1264637"/>
              <a:gd name="connsiteY2" fmla="*/ 10578 h 1395413"/>
              <a:gd name="connsiteX3" fmla="*/ 17734 w 1264637"/>
              <a:gd name="connsiteY3" fmla="*/ 691136 h 1395413"/>
              <a:gd name="connsiteX4" fmla="*/ 19676 w 1264637"/>
              <a:gd name="connsiteY4" fmla="*/ 1066364 h 1395413"/>
              <a:gd name="connsiteX5" fmla="*/ 131825 w 1264637"/>
              <a:gd name="connsiteY5" fmla="*/ 1270722 h 1395413"/>
              <a:gd name="connsiteX6" fmla="*/ 197884 w 1264637"/>
              <a:gd name="connsiteY6" fmla="*/ 1373027 h 1395413"/>
              <a:gd name="connsiteX7" fmla="*/ 324258 w 1264637"/>
              <a:gd name="connsiteY7" fmla="*/ 1347469 h 1395413"/>
              <a:gd name="connsiteX8" fmla="*/ 590985 w 1264637"/>
              <a:gd name="connsiteY8" fmla="*/ 1376583 h 1395413"/>
              <a:gd name="connsiteX9" fmla="*/ 1264637 w 1264637"/>
              <a:gd name="connsiteY9" fmla="*/ 956931 h 1395413"/>
              <a:gd name="connsiteX0" fmla="*/ 966463 w 1264637"/>
              <a:gd name="connsiteY0" fmla="*/ 537278 h 1395413"/>
              <a:gd name="connsiteX1" fmla="*/ 778724 w 1264637"/>
              <a:gd name="connsiteY1" fmla="*/ 294322 h 1395413"/>
              <a:gd name="connsiteX2" fmla="*/ 265260 w 1264637"/>
              <a:gd name="connsiteY2" fmla="*/ 10578 h 1395413"/>
              <a:gd name="connsiteX3" fmla="*/ 17734 w 1264637"/>
              <a:gd name="connsiteY3" fmla="*/ 691136 h 1395413"/>
              <a:gd name="connsiteX4" fmla="*/ 19676 w 1264637"/>
              <a:gd name="connsiteY4" fmla="*/ 1066364 h 1395413"/>
              <a:gd name="connsiteX5" fmla="*/ 131825 w 1264637"/>
              <a:gd name="connsiteY5" fmla="*/ 1270722 h 1395413"/>
              <a:gd name="connsiteX6" fmla="*/ 197884 w 1264637"/>
              <a:gd name="connsiteY6" fmla="*/ 1373027 h 1395413"/>
              <a:gd name="connsiteX7" fmla="*/ 324258 w 1264637"/>
              <a:gd name="connsiteY7" fmla="*/ 1347469 h 1395413"/>
              <a:gd name="connsiteX8" fmla="*/ 590985 w 1264637"/>
              <a:gd name="connsiteY8" fmla="*/ 1376583 h 1395413"/>
              <a:gd name="connsiteX9" fmla="*/ 1264637 w 1264637"/>
              <a:gd name="connsiteY9" fmla="*/ 956931 h 1395413"/>
              <a:gd name="connsiteX0" fmla="*/ 966463 w 1264637"/>
              <a:gd name="connsiteY0" fmla="*/ 537278 h 1475972"/>
              <a:gd name="connsiteX1" fmla="*/ 778724 w 1264637"/>
              <a:gd name="connsiteY1" fmla="*/ 294322 h 1475972"/>
              <a:gd name="connsiteX2" fmla="*/ 265260 w 1264637"/>
              <a:gd name="connsiteY2" fmla="*/ 10578 h 1475972"/>
              <a:gd name="connsiteX3" fmla="*/ 17734 w 1264637"/>
              <a:gd name="connsiteY3" fmla="*/ 691136 h 1475972"/>
              <a:gd name="connsiteX4" fmla="*/ 19676 w 1264637"/>
              <a:gd name="connsiteY4" fmla="*/ 1066364 h 1475972"/>
              <a:gd name="connsiteX5" fmla="*/ 131825 w 1264637"/>
              <a:gd name="connsiteY5" fmla="*/ 1270722 h 1475972"/>
              <a:gd name="connsiteX6" fmla="*/ 197884 w 1264637"/>
              <a:gd name="connsiteY6" fmla="*/ 1373027 h 1475972"/>
              <a:gd name="connsiteX7" fmla="*/ 376677 w 1264637"/>
              <a:gd name="connsiteY7" fmla="*/ 1475967 h 1475972"/>
              <a:gd name="connsiteX8" fmla="*/ 590985 w 1264637"/>
              <a:gd name="connsiteY8" fmla="*/ 1376583 h 1475972"/>
              <a:gd name="connsiteX9" fmla="*/ 1264637 w 1264637"/>
              <a:gd name="connsiteY9" fmla="*/ 956931 h 1475972"/>
              <a:gd name="connsiteX0" fmla="*/ 966463 w 1264637"/>
              <a:gd name="connsiteY0" fmla="*/ 537278 h 1547345"/>
              <a:gd name="connsiteX1" fmla="*/ 778724 w 1264637"/>
              <a:gd name="connsiteY1" fmla="*/ 294322 h 1547345"/>
              <a:gd name="connsiteX2" fmla="*/ 265260 w 1264637"/>
              <a:gd name="connsiteY2" fmla="*/ 10578 h 1547345"/>
              <a:gd name="connsiteX3" fmla="*/ 17734 w 1264637"/>
              <a:gd name="connsiteY3" fmla="*/ 691136 h 1547345"/>
              <a:gd name="connsiteX4" fmla="*/ 19676 w 1264637"/>
              <a:gd name="connsiteY4" fmla="*/ 1066364 h 1547345"/>
              <a:gd name="connsiteX5" fmla="*/ 131825 w 1264637"/>
              <a:gd name="connsiteY5" fmla="*/ 1270722 h 1547345"/>
              <a:gd name="connsiteX6" fmla="*/ 197884 w 1264637"/>
              <a:gd name="connsiteY6" fmla="*/ 1373027 h 1547345"/>
              <a:gd name="connsiteX7" fmla="*/ 376677 w 1264637"/>
              <a:gd name="connsiteY7" fmla="*/ 1475967 h 1547345"/>
              <a:gd name="connsiteX8" fmla="*/ 986622 w 1264637"/>
              <a:gd name="connsiteY8" fmla="*/ 1528617 h 1547345"/>
              <a:gd name="connsiteX9" fmla="*/ 1264637 w 1264637"/>
              <a:gd name="connsiteY9" fmla="*/ 956931 h 1547345"/>
              <a:gd name="connsiteX0" fmla="*/ 966463 w 1538877"/>
              <a:gd name="connsiteY0" fmla="*/ 537278 h 1547345"/>
              <a:gd name="connsiteX1" fmla="*/ 778724 w 1538877"/>
              <a:gd name="connsiteY1" fmla="*/ 294322 h 1547345"/>
              <a:gd name="connsiteX2" fmla="*/ 265260 w 1538877"/>
              <a:gd name="connsiteY2" fmla="*/ 10578 h 1547345"/>
              <a:gd name="connsiteX3" fmla="*/ 17734 w 1538877"/>
              <a:gd name="connsiteY3" fmla="*/ 691136 h 1547345"/>
              <a:gd name="connsiteX4" fmla="*/ 19676 w 1538877"/>
              <a:gd name="connsiteY4" fmla="*/ 1066364 h 1547345"/>
              <a:gd name="connsiteX5" fmla="*/ 131825 w 1538877"/>
              <a:gd name="connsiteY5" fmla="*/ 1270722 h 1547345"/>
              <a:gd name="connsiteX6" fmla="*/ 197884 w 1538877"/>
              <a:gd name="connsiteY6" fmla="*/ 1373027 h 1547345"/>
              <a:gd name="connsiteX7" fmla="*/ 376677 w 1538877"/>
              <a:gd name="connsiteY7" fmla="*/ 1475967 h 1547345"/>
              <a:gd name="connsiteX8" fmla="*/ 986622 w 1538877"/>
              <a:gd name="connsiteY8" fmla="*/ 1528617 h 1547345"/>
              <a:gd name="connsiteX9" fmla="*/ 1538877 w 1538877"/>
              <a:gd name="connsiteY9" fmla="*/ 953406 h 1547345"/>
              <a:gd name="connsiteX0" fmla="*/ 966463 w 1538877"/>
              <a:gd name="connsiteY0" fmla="*/ 537278 h 1547345"/>
              <a:gd name="connsiteX1" fmla="*/ 778724 w 1538877"/>
              <a:gd name="connsiteY1" fmla="*/ 294322 h 1547345"/>
              <a:gd name="connsiteX2" fmla="*/ 265260 w 1538877"/>
              <a:gd name="connsiteY2" fmla="*/ 10578 h 1547345"/>
              <a:gd name="connsiteX3" fmla="*/ 17734 w 1538877"/>
              <a:gd name="connsiteY3" fmla="*/ 691136 h 1547345"/>
              <a:gd name="connsiteX4" fmla="*/ 19676 w 1538877"/>
              <a:gd name="connsiteY4" fmla="*/ 1066364 h 1547345"/>
              <a:gd name="connsiteX5" fmla="*/ 103313 w 1538877"/>
              <a:gd name="connsiteY5" fmla="*/ 1295514 h 1547345"/>
              <a:gd name="connsiteX6" fmla="*/ 197884 w 1538877"/>
              <a:gd name="connsiteY6" fmla="*/ 1373027 h 1547345"/>
              <a:gd name="connsiteX7" fmla="*/ 376677 w 1538877"/>
              <a:gd name="connsiteY7" fmla="*/ 1475967 h 1547345"/>
              <a:gd name="connsiteX8" fmla="*/ 986622 w 1538877"/>
              <a:gd name="connsiteY8" fmla="*/ 1528617 h 1547345"/>
              <a:gd name="connsiteX9" fmla="*/ 1538877 w 1538877"/>
              <a:gd name="connsiteY9" fmla="*/ 953406 h 1547345"/>
              <a:gd name="connsiteX0" fmla="*/ 966463 w 1538877"/>
              <a:gd name="connsiteY0" fmla="*/ 537278 h 1546507"/>
              <a:gd name="connsiteX1" fmla="*/ 778724 w 1538877"/>
              <a:gd name="connsiteY1" fmla="*/ 294322 h 1546507"/>
              <a:gd name="connsiteX2" fmla="*/ 265260 w 1538877"/>
              <a:gd name="connsiteY2" fmla="*/ 10578 h 1546507"/>
              <a:gd name="connsiteX3" fmla="*/ 17734 w 1538877"/>
              <a:gd name="connsiteY3" fmla="*/ 691136 h 1546507"/>
              <a:gd name="connsiteX4" fmla="*/ 19676 w 1538877"/>
              <a:gd name="connsiteY4" fmla="*/ 1066364 h 1546507"/>
              <a:gd name="connsiteX5" fmla="*/ 103313 w 1538877"/>
              <a:gd name="connsiteY5" fmla="*/ 1295514 h 1546507"/>
              <a:gd name="connsiteX6" fmla="*/ 190216 w 1538877"/>
              <a:gd name="connsiteY6" fmla="*/ 1412046 h 1546507"/>
              <a:gd name="connsiteX7" fmla="*/ 376677 w 1538877"/>
              <a:gd name="connsiteY7" fmla="*/ 1475967 h 1546507"/>
              <a:gd name="connsiteX8" fmla="*/ 986622 w 1538877"/>
              <a:gd name="connsiteY8" fmla="*/ 1528617 h 1546507"/>
              <a:gd name="connsiteX9" fmla="*/ 1538877 w 1538877"/>
              <a:gd name="connsiteY9" fmla="*/ 953406 h 154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8877" h="1546507">
                <a:moveTo>
                  <a:pt x="966463" y="537278"/>
                </a:moveTo>
                <a:cubicBezTo>
                  <a:pt x="926890" y="453532"/>
                  <a:pt x="895591" y="382105"/>
                  <a:pt x="778724" y="294322"/>
                </a:cubicBezTo>
                <a:cubicBezTo>
                  <a:pt x="661857" y="206539"/>
                  <a:pt x="392092" y="-55558"/>
                  <a:pt x="265260" y="10578"/>
                </a:cubicBezTo>
                <a:cubicBezTo>
                  <a:pt x="138428" y="76714"/>
                  <a:pt x="58665" y="515172"/>
                  <a:pt x="17734" y="691136"/>
                </a:cubicBezTo>
                <a:cubicBezTo>
                  <a:pt x="-23197" y="867100"/>
                  <a:pt x="19522" y="974035"/>
                  <a:pt x="19676" y="1066364"/>
                </a:cubicBezTo>
                <a:cubicBezTo>
                  <a:pt x="47121" y="1157302"/>
                  <a:pt x="74890" y="1237900"/>
                  <a:pt x="103313" y="1295514"/>
                </a:cubicBezTo>
                <a:cubicBezTo>
                  <a:pt x="131736" y="1353128"/>
                  <a:pt x="144655" y="1381971"/>
                  <a:pt x="190216" y="1412046"/>
                </a:cubicBezTo>
                <a:cubicBezTo>
                  <a:pt x="235777" y="1442121"/>
                  <a:pt x="243943" y="1456539"/>
                  <a:pt x="376677" y="1475967"/>
                </a:cubicBezTo>
                <a:cubicBezTo>
                  <a:pt x="509411" y="1495395"/>
                  <a:pt x="802564" y="1583834"/>
                  <a:pt x="986622" y="1528617"/>
                </a:cubicBezTo>
                <a:cubicBezTo>
                  <a:pt x="1170680" y="1473400"/>
                  <a:pt x="1294080" y="1135623"/>
                  <a:pt x="1538877" y="953406"/>
                </a:cubicBezTo>
              </a:path>
            </a:pathLst>
          </a:custGeom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295900" y="5220661"/>
            <a:ext cx="2514600" cy="3231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The perturbation changes </a:t>
            </a:r>
            <a:r>
              <a:rPr lang="en-US" sz="1500" dirty="0" err="1" smtClean="0">
                <a:latin typeface="Symbol" charset="2"/>
                <a:cs typeface="Symbol" charset="2"/>
              </a:rPr>
              <a:t>w</a:t>
            </a:r>
            <a:r>
              <a:rPr lang="en-US" sz="1500" baseline="-25000" dirty="0" err="1" smtClean="0"/>
              <a:t>s</a:t>
            </a:r>
            <a:endParaRPr lang="en-US" sz="1500" dirty="0"/>
          </a:p>
        </p:txBody>
      </p:sp>
      <p:sp>
        <p:nvSpPr>
          <p:cNvPr id="34" name="TextBox 33"/>
          <p:cNvSpPr txBox="1"/>
          <p:nvPr/>
        </p:nvSpPr>
        <p:spPr>
          <a:xfrm>
            <a:off x="457200" y="4989828"/>
            <a:ext cx="2558600" cy="7848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The perturbation also changes the oscillation amplitude</a:t>
            </a:r>
          </a:p>
          <a:p>
            <a:r>
              <a:rPr lang="en-US" sz="1500" dirty="0" smtClean="0"/>
              <a:t>Unstable motion </a:t>
            </a:r>
            <a:endParaRPr lang="en-US" sz="1500" dirty="0"/>
          </a:p>
        </p:txBody>
      </p:sp>
      <p:sp>
        <p:nvSpPr>
          <p:cNvPr id="25" name="Oval 24"/>
          <p:cNvSpPr/>
          <p:nvPr/>
        </p:nvSpPr>
        <p:spPr>
          <a:xfrm>
            <a:off x="3500341" y="4419600"/>
            <a:ext cx="1086190" cy="539462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06468" y="1358539"/>
            <a:ext cx="8045531" cy="149439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To illustrate the Robinson instability we will use some simplifications:</a:t>
            </a:r>
          </a:p>
          <a:p>
            <a:pPr marL="817200" lvl="2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The bunch is point-like and feels an external linear force (i.e. it would execute linear synchrotron oscillations in absence of the wake forces)</a:t>
            </a:r>
          </a:p>
          <a:p>
            <a:pPr marL="817200" lvl="2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The bunch additionally feels the effect of a multi-turn wake</a:t>
            </a: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12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424E-6 9.49294E-7 C 0.03351 9.49294E-7 0.06129 0.01713 0.06129 0.0389 C 0.06129 0.06089 0.03351 0.07895 4.79424E-6 0.07895 C -0.03369 0.07895 -0.06095 0.06089 -0.06095 0.0389 C -0.06095 0.01713 -0.03369 9.49294E-7 4.79424E-6 9.49294E-7 Z " pathEditMode="relative" rAng="0" ptsTypes="fffff">
                                      <p:cBhvr>
                                        <p:cTn id="6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9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17 -0.00162 -0.01615 -0.00301 -0.03022 0.00209 C -0.04428 0.00718 -0.07693 0.01644 -0.08405 0.0301 C -0.09117 0.04376 -0.083 0.06507 -0.07328 0.08475 C -0.06356 0.10443 -0.04237 0.13406 -0.02605 0.14772 C -0.00973 0.16138 0.01024 0.1681 0.02413 0.16694 C 0.03802 0.16578 0.04584 0.15397 0.05695 0.14031 C 0.06806 0.12665 0.08664 0.10558 0.09081 0.08475 C 0.09498 0.06391 0.08473 0.03381 0.08213 0.01505 C 0.07952 -0.0037 0.07709 -0.01551 0.07484 -0.02732 " pathEditMode="relative" ptsTypes="aaaaaaaa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0" grpId="0" animBg="1"/>
      <p:bldP spid="33" grpId="1" animBg="1"/>
      <p:bldP spid="34" grpId="0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The Robinson instability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65778" y="3563137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flipV="1">
            <a:off x="665778" y="4664034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3"/>
          <p:cNvGrpSpPr/>
          <p:nvPr/>
        </p:nvGrpSpPr>
        <p:grpSpPr>
          <a:xfrm>
            <a:off x="2187502" y="3268553"/>
            <a:ext cx="6019801" cy="2703617"/>
            <a:chOff x="5410200" y="3810002"/>
            <a:chExt cx="5524864" cy="3270031"/>
          </a:xfrm>
        </p:grpSpPr>
        <p:cxnSp>
          <p:nvCxnSpPr>
            <p:cNvPr id="21" name="Straight Arrow Connector 4"/>
            <p:cNvCxnSpPr/>
            <p:nvPr/>
          </p:nvCxnSpPr>
          <p:spPr>
            <a:xfrm flipV="1">
              <a:off x="5410200" y="5487988"/>
              <a:ext cx="5524864" cy="10005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5"/>
            <p:cNvSpPr/>
            <p:nvPr/>
          </p:nvSpPr>
          <p:spPr>
            <a:xfrm>
              <a:off x="6076700" y="4166418"/>
              <a:ext cx="2066636" cy="1331575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16200000" flipV="1">
              <a:off x="5478528" y="5445017"/>
              <a:ext cx="3270031" cy="2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reeform 14"/>
          <p:cNvSpPr/>
          <p:nvPr/>
        </p:nvSpPr>
        <p:spPr>
          <a:xfrm flipV="1">
            <a:off x="2917550" y="4664034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5165481" y="3554865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flipV="1">
            <a:off x="5165481" y="4655762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1489" y="3268464"/>
            <a:ext cx="1626013" cy="3185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961943" y="4292685"/>
            <a:ext cx="181729" cy="144838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727016" y="4589730"/>
            <a:ext cx="42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70902" y="3268464"/>
            <a:ext cx="786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p/p</a:t>
            </a:r>
            <a:r>
              <a:rPr lang="en-US" baseline="-25000" dirty="0" smtClean="0"/>
              <a:t>0</a:t>
            </a:r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 rot="18059266">
            <a:off x="3743035" y="4239294"/>
            <a:ext cx="523998" cy="805753"/>
          </a:xfrm>
          <a:custGeom>
            <a:avLst/>
            <a:gdLst>
              <a:gd name="connsiteX0" fmla="*/ 909247 w 909247"/>
              <a:gd name="connsiteY0" fmla="*/ 213507 h 347869"/>
              <a:gd name="connsiteX1" fmla="*/ 765681 w 909247"/>
              <a:gd name="connsiteY1" fmla="*/ 80985 h 347869"/>
              <a:gd name="connsiteX2" fmla="*/ 412290 w 909247"/>
              <a:gd name="connsiteY2" fmla="*/ 3681 h 347869"/>
              <a:gd name="connsiteX3" fmla="*/ 92029 w 909247"/>
              <a:gd name="connsiteY3" fmla="*/ 103072 h 347869"/>
              <a:gd name="connsiteX4" fmla="*/ 25768 w 909247"/>
              <a:gd name="connsiteY4" fmla="*/ 191420 h 347869"/>
              <a:gd name="connsiteX5" fmla="*/ 246638 w 909247"/>
              <a:gd name="connsiteY5" fmla="*/ 323942 h 347869"/>
              <a:gd name="connsiteX6" fmla="*/ 412290 w 909247"/>
              <a:gd name="connsiteY6" fmla="*/ 334985 h 347869"/>
              <a:gd name="connsiteX7" fmla="*/ 622116 w 909247"/>
              <a:gd name="connsiteY7" fmla="*/ 257681 h 347869"/>
              <a:gd name="connsiteX8" fmla="*/ 666290 w 909247"/>
              <a:gd name="connsiteY8" fmla="*/ 180376 h 347869"/>
              <a:gd name="connsiteX9" fmla="*/ 489594 w 909247"/>
              <a:gd name="connsiteY9" fmla="*/ 92029 h 347869"/>
              <a:gd name="connsiteX10" fmla="*/ 434377 w 909247"/>
              <a:gd name="connsiteY10" fmla="*/ 103072 h 347869"/>
              <a:gd name="connsiteX0" fmla="*/ 909247 w 909247"/>
              <a:gd name="connsiteY0" fmla="*/ 219062 h 353424"/>
              <a:gd name="connsiteX1" fmla="*/ 765681 w 909247"/>
              <a:gd name="connsiteY1" fmla="*/ 86540 h 353424"/>
              <a:gd name="connsiteX2" fmla="*/ 412290 w 909247"/>
              <a:gd name="connsiteY2" fmla="*/ 9236 h 353424"/>
              <a:gd name="connsiteX3" fmla="*/ 92029 w 909247"/>
              <a:gd name="connsiteY3" fmla="*/ 108627 h 353424"/>
              <a:gd name="connsiteX4" fmla="*/ 25768 w 909247"/>
              <a:gd name="connsiteY4" fmla="*/ 196975 h 353424"/>
              <a:gd name="connsiteX5" fmla="*/ 246638 w 909247"/>
              <a:gd name="connsiteY5" fmla="*/ 329497 h 353424"/>
              <a:gd name="connsiteX6" fmla="*/ 412290 w 909247"/>
              <a:gd name="connsiteY6" fmla="*/ 340540 h 353424"/>
              <a:gd name="connsiteX7" fmla="*/ 622116 w 909247"/>
              <a:gd name="connsiteY7" fmla="*/ 263236 h 353424"/>
              <a:gd name="connsiteX8" fmla="*/ 666290 w 909247"/>
              <a:gd name="connsiteY8" fmla="*/ 185931 h 353424"/>
              <a:gd name="connsiteX9" fmla="*/ 489594 w 909247"/>
              <a:gd name="connsiteY9" fmla="*/ 97584 h 353424"/>
              <a:gd name="connsiteX10" fmla="*/ 434377 w 909247"/>
              <a:gd name="connsiteY10" fmla="*/ 108627 h 353424"/>
              <a:gd name="connsiteX0" fmla="*/ 909247 w 909247"/>
              <a:gd name="connsiteY0" fmla="*/ 213507 h 347869"/>
              <a:gd name="connsiteX1" fmla="*/ 765681 w 909247"/>
              <a:gd name="connsiteY1" fmla="*/ 80985 h 347869"/>
              <a:gd name="connsiteX2" fmla="*/ 412290 w 909247"/>
              <a:gd name="connsiteY2" fmla="*/ 3681 h 347869"/>
              <a:gd name="connsiteX3" fmla="*/ 92029 w 909247"/>
              <a:gd name="connsiteY3" fmla="*/ 103072 h 347869"/>
              <a:gd name="connsiteX4" fmla="*/ 25768 w 909247"/>
              <a:gd name="connsiteY4" fmla="*/ 191420 h 347869"/>
              <a:gd name="connsiteX5" fmla="*/ 246638 w 909247"/>
              <a:gd name="connsiteY5" fmla="*/ 323942 h 347869"/>
              <a:gd name="connsiteX6" fmla="*/ 412290 w 909247"/>
              <a:gd name="connsiteY6" fmla="*/ 334985 h 347869"/>
              <a:gd name="connsiteX7" fmla="*/ 622116 w 909247"/>
              <a:gd name="connsiteY7" fmla="*/ 257681 h 347869"/>
              <a:gd name="connsiteX8" fmla="*/ 666290 w 909247"/>
              <a:gd name="connsiteY8" fmla="*/ 180376 h 347869"/>
              <a:gd name="connsiteX9" fmla="*/ 489594 w 909247"/>
              <a:gd name="connsiteY9" fmla="*/ 92029 h 347869"/>
              <a:gd name="connsiteX10" fmla="*/ 434377 w 909247"/>
              <a:gd name="connsiteY10" fmla="*/ 103072 h 347869"/>
              <a:gd name="connsiteX0" fmla="*/ 909247 w 909247"/>
              <a:gd name="connsiteY0" fmla="*/ 213507 h 347869"/>
              <a:gd name="connsiteX1" fmla="*/ 765681 w 909247"/>
              <a:gd name="connsiteY1" fmla="*/ 80985 h 347869"/>
              <a:gd name="connsiteX2" fmla="*/ 412290 w 909247"/>
              <a:gd name="connsiteY2" fmla="*/ 3681 h 347869"/>
              <a:gd name="connsiteX3" fmla="*/ 92029 w 909247"/>
              <a:gd name="connsiteY3" fmla="*/ 103072 h 347869"/>
              <a:gd name="connsiteX4" fmla="*/ 25768 w 909247"/>
              <a:gd name="connsiteY4" fmla="*/ 191420 h 347869"/>
              <a:gd name="connsiteX5" fmla="*/ 246638 w 909247"/>
              <a:gd name="connsiteY5" fmla="*/ 323942 h 347869"/>
              <a:gd name="connsiteX6" fmla="*/ 412290 w 909247"/>
              <a:gd name="connsiteY6" fmla="*/ 334985 h 347869"/>
              <a:gd name="connsiteX7" fmla="*/ 622116 w 909247"/>
              <a:gd name="connsiteY7" fmla="*/ 257681 h 347869"/>
              <a:gd name="connsiteX8" fmla="*/ 666290 w 909247"/>
              <a:gd name="connsiteY8" fmla="*/ 180376 h 347869"/>
              <a:gd name="connsiteX9" fmla="*/ 489594 w 909247"/>
              <a:gd name="connsiteY9" fmla="*/ 92029 h 347869"/>
              <a:gd name="connsiteX10" fmla="*/ 434377 w 909247"/>
              <a:gd name="connsiteY10" fmla="*/ 103072 h 347869"/>
              <a:gd name="connsiteX0" fmla="*/ 909247 w 909247"/>
              <a:gd name="connsiteY0" fmla="*/ 213507 h 347869"/>
              <a:gd name="connsiteX1" fmla="*/ 765681 w 909247"/>
              <a:gd name="connsiteY1" fmla="*/ 80985 h 347869"/>
              <a:gd name="connsiteX2" fmla="*/ 412290 w 909247"/>
              <a:gd name="connsiteY2" fmla="*/ 3681 h 347869"/>
              <a:gd name="connsiteX3" fmla="*/ 92029 w 909247"/>
              <a:gd name="connsiteY3" fmla="*/ 103072 h 347869"/>
              <a:gd name="connsiteX4" fmla="*/ 25768 w 909247"/>
              <a:gd name="connsiteY4" fmla="*/ 191420 h 347869"/>
              <a:gd name="connsiteX5" fmla="*/ 246638 w 909247"/>
              <a:gd name="connsiteY5" fmla="*/ 323942 h 347869"/>
              <a:gd name="connsiteX6" fmla="*/ 412290 w 909247"/>
              <a:gd name="connsiteY6" fmla="*/ 334985 h 347869"/>
              <a:gd name="connsiteX7" fmla="*/ 622116 w 909247"/>
              <a:gd name="connsiteY7" fmla="*/ 257681 h 347869"/>
              <a:gd name="connsiteX8" fmla="*/ 666290 w 909247"/>
              <a:gd name="connsiteY8" fmla="*/ 180376 h 347869"/>
              <a:gd name="connsiteX9" fmla="*/ 489594 w 909247"/>
              <a:gd name="connsiteY9" fmla="*/ 92029 h 347869"/>
              <a:gd name="connsiteX10" fmla="*/ 434377 w 909247"/>
              <a:gd name="connsiteY10" fmla="*/ 103072 h 347869"/>
              <a:gd name="connsiteX0" fmla="*/ 909247 w 909247"/>
              <a:gd name="connsiteY0" fmla="*/ 213507 h 347869"/>
              <a:gd name="connsiteX1" fmla="*/ 765681 w 909247"/>
              <a:gd name="connsiteY1" fmla="*/ 80985 h 347869"/>
              <a:gd name="connsiteX2" fmla="*/ 412290 w 909247"/>
              <a:gd name="connsiteY2" fmla="*/ 3681 h 347869"/>
              <a:gd name="connsiteX3" fmla="*/ 92029 w 909247"/>
              <a:gd name="connsiteY3" fmla="*/ 103072 h 347869"/>
              <a:gd name="connsiteX4" fmla="*/ 25768 w 909247"/>
              <a:gd name="connsiteY4" fmla="*/ 191420 h 347869"/>
              <a:gd name="connsiteX5" fmla="*/ 246638 w 909247"/>
              <a:gd name="connsiteY5" fmla="*/ 323942 h 347869"/>
              <a:gd name="connsiteX6" fmla="*/ 412290 w 909247"/>
              <a:gd name="connsiteY6" fmla="*/ 334985 h 347869"/>
              <a:gd name="connsiteX7" fmla="*/ 622116 w 909247"/>
              <a:gd name="connsiteY7" fmla="*/ 257681 h 347869"/>
              <a:gd name="connsiteX8" fmla="*/ 666290 w 909247"/>
              <a:gd name="connsiteY8" fmla="*/ 180376 h 347869"/>
              <a:gd name="connsiteX9" fmla="*/ 489594 w 909247"/>
              <a:gd name="connsiteY9" fmla="*/ 92029 h 347869"/>
              <a:gd name="connsiteX10" fmla="*/ 434377 w 909247"/>
              <a:gd name="connsiteY10" fmla="*/ 103072 h 347869"/>
              <a:gd name="connsiteX0" fmla="*/ 909247 w 909247"/>
              <a:gd name="connsiteY0" fmla="*/ 213507 h 347869"/>
              <a:gd name="connsiteX1" fmla="*/ 765681 w 909247"/>
              <a:gd name="connsiteY1" fmla="*/ 80985 h 347869"/>
              <a:gd name="connsiteX2" fmla="*/ 412290 w 909247"/>
              <a:gd name="connsiteY2" fmla="*/ 3681 h 347869"/>
              <a:gd name="connsiteX3" fmla="*/ 92029 w 909247"/>
              <a:gd name="connsiteY3" fmla="*/ 103072 h 347869"/>
              <a:gd name="connsiteX4" fmla="*/ 25768 w 909247"/>
              <a:gd name="connsiteY4" fmla="*/ 191420 h 347869"/>
              <a:gd name="connsiteX5" fmla="*/ 246638 w 909247"/>
              <a:gd name="connsiteY5" fmla="*/ 323942 h 347869"/>
              <a:gd name="connsiteX6" fmla="*/ 412290 w 909247"/>
              <a:gd name="connsiteY6" fmla="*/ 334985 h 347869"/>
              <a:gd name="connsiteX7" fmla="*/ 622116 w 909247"/>
              <a:gd name="connsiteY7" fmla="*/ 257681 h 347869"/>
              <a:gd name="connsiteX8" fmla="*/ 666290 w 909247"/>
              <a:gd name="connsiteY8" fmla="*/ 180376 h 347869"/>
              <a:gd name="connsiteX9" fmla="*/ 489594 w 909247"/>
              <a:gd name="connsiteY9" fmla="*/ 92029 h 347869"/>
              <a:gd name="connsiteX10" fmla="*/ 434377 w 909247"/>
              <a:gd name="connsiteY10" fmla="*/ 103072 h 347869"/>
              <a:gd name="connsiteX0" fmla="*/ 909247 w 909247"/>
              <a:gd name="connsiteY0" fmla="*/ 213507 h 347869"/>
              <a:gd name="connsiteX1" fmla="*/ 765681 w 909247"/>
              <a:gd name="connsiteY1" fmla="*/ 80985 h 347869"/>
              <a:gd name="connsiteX2" fmla="*/ 412290 w 909247"/>
              <a:gd name="connsiteY2" fmla="*/ 3681 h 347869"/>
              <a:gd name="connsiteX3" fmla="*/ 92029 w 909247"/>
              <a:gd name="connsiteY3" fmla="*/ 103072 h 347869"/>
              <a:gd name="connsiteX4" fmla="*/ 25768 w 909247"/>
              <a:gd name="connsiteY4" fmla="*/ 191420 h 347869"/>
              <a:gd name="connsiteX5" fmla="*/ 246638 w 909247"/>
              <a:gd name="connsiteY5" fmla="*/ 323942 h 347869"/>
              <a:gd name="connsiteX6" fmla="*/ 412290 w 909247"/>
              <a:gd name="connsiteY6" fmla="*/ 334985 h 347869"/>
              <a:gd name="connsiteX7" fmla="*/ 622116 w 909247"/>
              <a:gd name="connsiteY7" fmla="*/ 257681 h 347869"/>
              <a:gd name="connsiteX8" fmla="*/ 666290 w 909247"/>
              <a:gd name="connsiteY8" fmla="*/ 180376 h 347869"/>
              <a:gd name="connsiteX9" fmla="*/ 489594 w 909247"/>
              <a:gd name="connsiteY9" fmla="*/ 92029 h 347869"/>
              <a:gd name="connsiteX0" fmla="*/ 893056 w 893056"/>
              <a:gd name="connsiteY0" fmla="*/ 252591 h 381893"/>
              <a:gd name="connsiteX1" fmla="*/ 636125 w 893056"/>
              <a:gd name="connsiteY1" fmla="*/ 13228 h 381893"/>
              <a:gd name="connsiteX2" fmla="*/ 396099 w 893056"/>
              <a:gd name="connsiteY2" fmla="*/ 42765 h 381893"/>
              <a:gd name="connsiteX3" fmla="*/ 75838 w 893056"/>
              <a:gd name="connsiteY3" fmla="*/ 142156 h 381893"/>
              <a:gd name="connsiteX4" fmla="*/ 9577 w 893056"/>
              <a:gd name="connsiteY4" fmla="*/ 230504 h 381893"/>
              <a:gd name="connsiteX5" fmla="*/ 230447 w 893056"/>
              <a:gd name="connsiteY5" fmla="*/ 363026 h 381893"/>
              <a:gd name="connsiteX6" fmla="*/ 396099 w 893056"/>
              <a:gd name="connsiteY6" fmla="*/ 374069 h 381893"/>
              <a:gd name="connsiteX7" fmla="*/ 605925 w 893056"/>
              <a:gd name="connsiteY7" fmla="*/ 296765 h 381893"/>
              <a:gd name="connsiteX8" fmla="*/ 650099 w 893056"/>
              <a:gd name="connsiteY8" fmla="*/ 219460 h 381893"/>
              <a:gd name="connsiteX9" fmla="*/ 473403 w 893056"/>
              <a:gd name="connsiteY9" fmla="*/ 131113 h 381893"/>
              <a:gd name="connsiteX0" fmla="*/ 892321 w 892321"/>
              <a:gd name="connsiteY0" fmla="*/ 291953 h 421255"/>
              <a:gd name="connsiteX1" fmla="*/ 635390 w 892321"/>
              <a:gd name="connsiteY1" fmla="*/ 52590 h 421255"/>
              <a:gd name="connsiteX2" fmla="*/ 362383 w 892321"/>
              <a:gd name="connsiteY2" fmla="*/ 9006 h 421255"/>
              <a:gd name="connsiteX3" fmla="*/ 75103 w 892321"/>
              <a:gd name="connsiteY3" fmla="*/ 181518 h 421255"/>
              <a:gd name="connsiteX4" fmla="*/ 8842 w 892321"/>
              <a:gd name="connsiteY4" fmla="*/ 269866 h 421255"/>
              <a:gd name="connsiteX5" fmla="*/ 229712 w 892321"/>
              <a:gd name="connsiteY5" fmla="*/ 402388 h 421255"/>
              <a:gd name="connsiteX6" fmla="*/ 395364 w 892321"/>
              <a:gd name="connsiteY6" fmla="*/ 413431 h 421255"/>
              <a:gd name="connsiteX7" fmla="*/ 605190 w 892321"/>
              <a:gd name="connsiteY7" fmla="*/ 336127 h 421255"/>
              <a:gd name="connsiteX8" fmla="*/ 649364 w 892321"/>
              <a:gd name="connsiteY8" fmla="*/ 258822 h 421255"/>
              <a:gd name="connsiteX9" fmla="*/ 472668 w 892321"/>
              <a:gd name="connsiteY9" fmla="*/ 170475 h 421255"/>
              <a:gd name="connsiteX0" fmla="*/ 817750 w 817750"/>
              <a:gd name="connsiteY0" fmla="*/ 291953 h 417540"/>
              <a:gd name="connsiteX1" fmla="*/ 560819 w 817750"/>
              <a:gd name="connsiteY1" fmla="*/ 52590 h 417540"/>
              <a:gd name="connsiteX2" fmla="*/ 287812 w 817750"/>
              <a:gd name="connsiteY2" fmla="*/ 9006 h 417540"/>
              <a:gd name="connsiteX3" fmla="*/ 532 w 817750"/>
              <a:gd name="connsiteY3" fmla="*/ 181518 h 417540"/>
              <a:gd name="connsiteX4" fmla="*/ 214802 w 817750"/>
              <a:gd name="connsiteY4" fmla="*/ 363776 h 417540"/>
              <a:gd name="connsiteX5" fmla="*/ 155141 w 817750"/>
              <a:gd name="connsiteY5" fmla="*/ 402388 h 417540"/>
              <a:gd name="connsiteX6" fmla="*/ 320793 w 817750"/>
              <a:gd name="connsiteY6" fmla="*/ 413431 h 417540"/>
              <a:gd name="connsiteX7" fmla="*/ 530619 w 817750"/>
              <a:gd name="connsiteY7" fmla="*/ 336127 h 417540"/>
              <a:gd name="connsiteX8" fmla="*/ 574793 w 817750"/>
              <a:gd name="connsiteY8" fmla="*/ 258822 h 417540"/>
              <a:gd name="connsiteX9" fmla="*/ 398097 w 817750"/>
              <a:gd name="connsiteY9" fmla="*/ 170475 h 417540"/>
              <a:gd name="connsiteX0" fmla="*/ 817750 w 817750"/>
              <a:gd name="connsiteY0" fmla="*/ 291953 h 661247"/>
              <a:gd name="connsiteX1" fmla="*/ 560819 w 817750"/>
              <a:gd name="connsiteY1" fmla="*/ 52590 h 661247"/>
              <a:gd name="connsiteX2" fmla="*/ 287812 w 817750"/>
              <a:gd name="connsiteY2" fmla="*/ 9006 h 661247"/>
              <a:gd name="connsiteX3" fmla="*/ 532 w 817750"/>
              <a:gd name="connsiteY3" fmla="*/ 181518 h 661247"/>
              <a:gd name="connsiteX4" fmla="*/ 214802 w 817750"/>
              <a:gd name="connsiteY4" fmla="*/ 363776 h 661247"/>
              <a:gd name="connsiteX5" fmla="*/ 155141 w 817750"/>
              <a:gd name="connsiteY5" fmla="*/ 402388 h 661247"/>
              <a:gd name="connsiteX6" fmla="*/ 600582 w 817750"/>
              <a:gd name="connsiteY6" fmla="*/ 660846 h 661247"/>
              <a:gd name="connsiteX7" fmla="*/ 530619 w 817750"/>
              <a:gd name="connsiteY7" fmla="*/ 336127 h 661247"/>
              <a:gd name="connsiteX8" fmla="*/ 574793 w 817750"/>
              <a:gd name="connsiteY8" fmla="*/ 258822 h 661247"/>
              <a:gd name="connsiteX9" fmla="*/ 398097 w 817750"/>
              <a:gd name="connsiteY9" fmla="*/ 170475 h 661247"/>
              <a:gd name="connsiteX0" fmla="*/ 817886 w 817886"/>
              <a:gd name="connsiteY0" fmla="*/ 291953 h 679726"/>
              <a:gd name="connsiteX1" fmla="*/ 560955 w 817886"/>
              <a:gd name="connsiteY1" fmla="*/ 52590 h 679726"/>
              <a:gd name="connsiteX2" fmla="*/ 287948 w 817886"/>
              <a:gd name="connsiteY2" fmla="*/ 9006 h 679726"/>
              <a:gd name="connsiteX3" fmla="*/ 668 w 817886"/>
              <a:gd name="connsiteY3" fmla="*/ 181518 h 679726"/>
              <a:gd name="connsiteX4" fmla="*/ 214938 w 817886"/>
              <a:gd name="connsiteY4" fmla="*/ 363776 h 679726"/>
              <a:gd name="connsiteX5" fmla="*/ 417370 w 817886"/>
              <a:gd name="connsiteY5" fmla="*/ 611232 h 679726"/>
              <a:gd name="connsiteX6" fmla="*/ 600718 w 817886"/>
              <a:gd name="connsiteY6" fmla="*/ 660846 h 679726"/>
              <a:gd name="connsiteX7" fmla="*/ 530755 w 817886"/>
              <a:gd name="connsiteY7" fmla="*/ 336127 h 679726"/>
              <a:gd name="connsiteX8" fmla="*/ 574929 w 817886"/>
              <a:gd name="connsiteY8" fmla="*/ 258822 h 679726"/>
              <a:gd name="connsiteX9" fmla="*/ 398233 w 817886"/>
              <a:gd name="connsiteY9" fmla="*/ 170475 h 679726"/>
              <a:gd name="connsiteX0" fmla="*/ 817886 w 817886"/>
              <a:gd name="connsiteY0" fmla="*/ 291953 h 665187"/>
              <a:gd name="connsiteX1" fmla="*/ 560955 w 817886"/>
              <a:gd name="connsiteY1" fmla="*/ 52590 h 665187"/>
              <a:gd name="connsiteX2" fmla="*/ 287948 w 817886"/>
              <a:gd name="connsiteY2" fmla="*/ 9006 h 665187"/>
              <a:gd name="connsiteX3" fmla="*/ 668 w 817886"/>
              <a:gd name="connsiteY3" fmla="*/ 181518 h 665187"/>
              <a:gd name="connsiteX4" fmla="*/ 214938 w 817886"/>
              <a:gd name="connsiteY4" fmla="*/ 363776 h 665187"/>
              <a:gd name="connsiteX5" fmla="*/ 417370 w 817886"/>
              <a:gd name="connsiteY5" fmla="*/ 611232 h 665187"/>
              <a:gd name="connsiteX6" fmla="*/ 600718 w 817886"/>
              <a:gd name="connsiteY6" fmla="*/ 660846 h 665187"/>
              <a:gd name="connsiteX7" fmla="*/ 794452 w 817886"/>
              <a:gd name="connsiteY7" fmla="*/ 538541 h 665187"/>
              <a:gd name="connsiteX8" fmla="*/ 574929 w 817886"/>
              <a:gd name="connsiteY8" fmla="*/ 258822 h 665187"/>
              <a:gd name="connsiteX9" fmla="*/ 398233 w 817886"/>
              <a:gd name="connsiteY9" fmla="*/ 170475 h 665187"/>
              <a:gd name="connsiteX0" fmla="*/ 608106 w 608106"/>
              <a:gd name="connsiteY0" fmla="*/ 303672 h 676906"/>
              <a:gd name="connsiteX1" fmla="*/ 351175 w 608106"/>
              <a:gd name="connsiteY1" fmla="*/ 64309 h 676906"/>
              <a:gd name="connsiteX2" fmla="*/ 78168 w 608106"/>
              <a:gd name="connsiteY2" fmla="*/ 20725 h 676906"/>
              <a:gd name="connsiteX3" fmla="*/ 61802 w 608106"/>
              <a:gd name="connsiteY3" fmla="*/ 353052 h 676906"/>
              <a:gd name="connsiteX4" fmla="*/ 5158 w 608106"/>
              <a:gd name="connsiteY4" fmla="*/ 375495 h 676906"/>
              <a:gd name="connsiteX5" fmla="*/ 207590 w 608106"/>
              <a:gd name="connsiteY5" fmla="*/ 622951 h 676906"/>
              <a:gd name="connsiteX6" fmla="*/ 390938 w 608106"/>
              <a:gd name="connsiteY6" fmla="*/ 672565 h 676906"/>
              <a:gd name="connsiteX7" fmla="*/ 584672 w 608106"/>
              <a:gd name="connsiteY7" fmla="*/ 550260 h 676906"/>
              <a:gd name="connsiteX8" fmla="*/ 365149 w 608106"/>
              <a:gd name="connsiteY8" fmla="*/ 270541 h 676906"/>
              <a:gd name="connsiteX9" fmla="*/ 188453 w 608106"/>
              <a:gd name="connsiteY9" fmla="*/ 182194 h 676906"/>
              <a:gd name="connsiteX0" fmla="*/ 560904 w 560904"/>
              <a:gd name="connsiteY0" fmla="*/ 303672 h 675193"/>
              <a:gd name="connsiteX1" fmla="*/ 303973 w 560904"/>
              <a:gd name="connsiteY1" fmla="*/ 64309 h 675193"/>
              <a:gd name="connsiteX2" fmla="*/ 30966 w 560904"/>
              <a:gd name="connsiteY2" fmla="*/ 20725 h 675193"/>
              <a:gd name="connsiteX3" fmla="*/ 14600 w 560904"/>
              <a:gd name="connsiteY3" fmla="*/ 353052 h 675193"/>
              <a:gd name="connsiteX4" fmla="*/ 105886 w 560904"/>
              <a:gd name="connsiteY4" fmla="*/ 494376 h 675193"/>
              <a:gd name="connsiteX5" fmla="*/ 160388 w 560904"/>
              <a:gd name="connsiteY5" fmla="*/ 622951 h 675193"/>
              <a:gd name="connsiteX6" fmla="*/ 343736 w 560904"/>
              <a:gd name="connsiteY6" fmla="*/ 672565 h 675193"/>
              <a:gd name="connsiteX7" fmla="*/ 537470 w 560904"/>
              <a:gd name="connsiteY7" fmla="*/ 550260 h 675193"/>
              <a:gd name="connsiteX8" fmla="*/ 317947 w 560904"/>
              <a:gd name="connsiteY8" fmla="*/ 270541 h 675193"/>
              <a:gd name="connsiteX9" fmla="*/ 141251 w 560904"/>
              <a:gd name="connsiteY9" fmla="*/ 182194 h 675193"/>
              <a:gd name="connsiteX0" fmla="*/ 534687 w 534687"/>
              <a:gd name="connsiteY0" fmla="*/ 310306 h 681827"/>
              <a:gd name="connsiteX1" fmla="*/ 277756 w 534687"/>
              <a:gd name="connsiteY1" fmla="*/ 70943 h 681827"/>
              <a:gd name="connsiteX2" fmla="*/ 4749 w 534687"/>
              <a:gd name="connsiteY2" fmla="*/ 27359 h 681827"/>
              <a:gd name="connsiteX3" fmla="*/ 102546 w 534687"/>
              <a:gd name="connsiteY3" fmla="*/ 449649 h 681827"/>
              <a:gd name="connsiteX4" fmla="*/ 79669 w 534687"/>
              <a:gd name="connsiteY4" fmla="*/ 501010 h 681827"/>
              <a:gd name="connsiteX5" fmla="*/ 134171 w 534687"/>
              <a:gd name="connsiteY5" fmla="*/ 629585 h 681827"/>
              <a:gd name="connsiteX6" fmla="*/ 317519 w 534687"/>
              <a:gd name="connsiteY6" fmla="*/ 679199 h 681827"/>
              <a:gd name="connsiteX7" fmla="*/ 511253 w 534687"/>
              <a:gd name="connsiteY7" fmla="*/ 556894 h 681827"/>
              <a:gd name="connsiteX8" fmla="*/ 291730 w 534687"/>
              <a:gd name="connsiteY8" fmla="*/ 277175 h 681827"/>
              <a:gd name="connsiteX9" fmla="*/ 115034 w 534687"/>
              <a:gd name="connsiteY9" fmla="*/ 188828 h 681827"/>
              <a:gd name="connsiteX0" fmla="*/ 535690 w 535690"/>
              <a:gd name="connsiteY0" fmla="*/ 310306 h 681054"/>
              <a:gd name="connsiteX1" fmla="*/ 278759 w 535690"/>
              <a:gd name="connsiteY1" fmla="*/ 70943 h 681054"/>
              <a:gd name="connsiteX2" fmla="*/ 5752 w 535690"/>
              <a:gd name="connsiteY2" fmla="*/ 27359 h 681054"/>
              <a:gd name="connsiteX3" fmla="*/ 103549 w 535690"/>
              <a:gd name="connsiteY3" fmla="*/ 449649 h 681054"/>
              <a:gd name="connsiteX4" fmla="*/ 230207 w 535690"/>
              <a:gd name="connsiteY4" fmla="*/ 613460 h 681054"/>
              <a:gd name="connsiteX5" fmla="*/ 135174 w 535690"/>
              <a:gd name="connsiteY5" fmla="*/ 629585 h 681054"/>
              <a:gd name="connsiteX6" fmla="*/ 318522 w 535690"/>
              <a:gd name="connsiteY6" fmla="*/ 679199 h 681054"/>
              <a:gd name="connsiteX7" fmla="*/ 512256 w 535690"/>
              <a:gd name="connsiteY7" fmla="*/ 556894 h 681054"/>
              <a:gd name="connsiteX8" fmla="*/ 292733 w 535690"/>
              <a:gd name="connsiteY8" fmla="*/ 277175 h 681054"/>
              <a:gd name="connsiteX9" fmla="*/ 116037 w 535690"/>
              <a:gd name="connsiteY9" fmla="*/ 188828 h 681054"/>
              <a:gd name="connsiteX0" fmla="*/ 535690 w 535690"/>
              <a:gd name="connsiteY0" fmla="*/ 310306 h 701197"/>
              <a:gd name="connsiteX1" fmla="*/ 278759 w 535690"/>
              <a:gd name="connsiteY1" fmla="*/ 70943 h 701197"/>
              <a:gd name="connsiteX2" fmla="*/ 5752 w 535690"/>
              <a:gd name="connsiteY2" fmla="*/ 27359 h 701197"/>
              <a:gd name="connsiteX3" fmla="*/ 103549 w 535690"/>
              <a:gd name="connsiteY3" fmla="*/ 449649 h 701197"/>
              <a:gd name="connsiteX4" fmla="*/ 230207 w 535690"/>
              <a:gd name="connsiteY4" fmla="*/ 613460 h 701197"/>
              <a:gd name="connsiteX5" fmla="*/ 371489 w 535690"/>
              <a:gd name="connsiteY5" fmla="*/ 695383 h 701197"/>
              <a:gd name="connsiteX6" fmla="*/ 318522 w 535690"/>
              <a:gd name="connsiteY6" fmla="*/ 679199 h 701197"/>
              <a:gd name="connsiteX7" fmla="*/ 512256 w 535690"/>
              <a:gd name="connsiteY7" fmla="*/ 556894 h 701197"/>
              <a:gd name="connsiteX8" fmla="*/ 292733 w 535690"/>
              <a:gd name="connsiteY8" fmla="*/ 277175 h 701197"/>
              <a:gd name="connsiteX9" fmla="*/ 116037 w 535690"/>
              <a:gd name="connsiteY9" fmla="*/ 188828 h 701197"/>
              <a:gd name="connsiteX0" fmla="*/ 535690 w 535690"/>
              <a:gd name="connsiteY0" fmla="*/ 310306 h 683381"/>
              <a:gd name="connsiteX1" fmla="*/ 278759 w 535690"/>
              <a:gd name="connsiteY1" fmla="*/ 70943 h 683381"/>
              <a:gd name="connsiteX2" fmla="*/ 5752 w 535690"/>
              <a:gd name="connsiteY2" fmla="*/ 27359 h 683381"/>
              <a:gd name="connsiteX3" fmla="*/ 103549 w 535690"/>
              <a:gd name="connsiteY3" fmla="*/ 449649 h 683381"/>
              <a:gd name="connsiteX4" fmla="*/ 230207 w 535690"/>
              <a:gd name="connsiteY4" fmla="*/ 613460 h 683381"/>
              <a:gd name="connsiteX5" fmla="*/ 454252 w 535690"/>
              <a:gd name="connsiteY5" fmla="*/ 651143 h 683381"/>
              <a:gd name="connsiteX6" fmla="*/ 318522 w 535690"/>
              <a:gd name="connsiteY6" fmla="*/ 679199 h 683381"/>
              <a:gd name="connsiteX7" fmla="*/ 512256 w 535690"/>
              <a:gd name="connsiteY7" fmla="*/ 556894 h 683381"/>
              <a:gd name="connsiteX8" fmla="*/ 292733 w 535690"/>
              <a:gd name="connsiteY8" fmla="*/ 277175 h 683381"/>
              <a:gd name="connsiteX9" fmla="*/ 116037 w 535690"/>
              <a:gd name="connsiteY9" fmla="*/ 188828 h 683381"/>
              <a:gd name="connsiteX0" fmla="*/ 535690 w 535690"/>
              <a:gd name="connsiteY0" fmla="*/ 310306 h 681065"/>
              <a:gd name="connsiteX1" fmla="*/ 278759 w 535690"/>
              <a:gd name="connsiteY1" fmla="*/ 70943 h 681065"/>
              <a:gd name="connsiteX2" fmla="*/ 5752 w 535690"/>
              <a:gd name="connsiteY2" fmla="*/ 27359 h 681065"/>
              <a:gd name="connsiteX3" fmla="*/ 103549 w 535690"/>
              <a:gd name="connsiteY3" fmla="*/ 449649 h 681065"/>
              <a:gd name="connsiteX4" fmla="*/ 230207 w 535690"/>
              <a:gd name="connsiteY4" fmla="*/ 613460 h 681065"/>
              <a:gd name="connsiteX5" fmla="*/ 454252 w 535690"/>
              <a:gd name="connsiteY5" fmla="*/ 651143 h 681065"/>
              <a:gd name="connsiteX6" fmla="*/ 318522 w 535690"/>
              <a:gd name="connsiteY6" fmla="*/ 679199 h 681065"/>
              <a:gd name="connsiteX7" fmla="*/ 512256 w 535690"/>
              <a:gd name="connsiteY7" fmla="*/ 556894 h 681065"/>
              <a:gd name="connsiteX8" fmla="*/ 292733 w 535690"/>
              <a:gd name="connsiteY8" fmla="*/ 277175 h 681065"/>
              <a:gd name="connsiteX9" fmla="*/ 116037 w 535690"/>
              <a:gd name="connsiteY9" fmla="*/ 188828 h 681065"/>
              <a:gd name="connsiteX0" fmla="*/ 535690 w 535690"/>
              <a:gd name="connsiteY0" fmla="*/ 310306 h 688384"/>
              <a:gd name="connsiteX1" fmla="*/ 278759 w 535690"/>
              <a:gd name="connsiteY1" fmla="*/ 70943 h 688384"/>
              <a:gd name="connsiteX2" fmla="*/ 5752 w 535690"/>
              <a:gd name="connsiteY2" fmla="*/ 27359 h 688384"/>
              <a:gd name="connsiteX3" fmla="*/ 103549 w 535690"/>
              <a:gd name="connsiteY3" fmla="*/ 449649 h 688384"/>
              <a:gd name="connsiteX4" fmla="*/ 230207 w 535690"/>
              <a:gd name="connsiteY4" fmla="*/ 613460 h 688384"/>
              <a:gd name="connsiteX5" fmla="*/ 454252 w 535690"/>
              <a:gd name="connsiteY5" fmla="*/ 651143 h 688384"/>
              <a:gd name="connsiteX6" fmla="*/ 318522 w 535690"/>
              <a:gd name="connsiteY6" fmla="*/ 679199 h 688384"/>
              <a:gd name="connsiteX7" fmla="*/ 512256 w 535690"/>
              <a:gd name="connsiteY7" fmla="*/ 556894 h 688384"/>
              <a:gd name="connsiteX8" fmla="*/ 292733 w 535690"/>
              <a:gd name="connsiteY8" fmla="*/ 277175 h 688384"/>
              <a:gd name="connsiteX9" fmla="*/ 116037 w 535690"/>
              <a:gd name="connsiteY9" fmla="*/ 188828 h 688384"/>
              <a:gd name="connsiteX0" fmla="*/ 535690 w 535690"/>
              <a:gd name="connsiteY0" fmla="*/ 310306 h 658040"/>
              <a:gd name="connsiteX1" fmla="*/ 278759 w 535690"/>
              <a:gd name="connsiteY1" fmla="*/ 70943 h 658040"/>
              <a:gd name="connsiteX2" fmla="*/ 5752 w 535690"/>
              <a:gd name="connsiteY2" fmla="*/ 27359 h 658040"/>
              <a:gd name="connsiteX3" fmla="*/ 103549 w 535690"/>
              <a:gd name="connsiteY3" fmla="*/ 449649 h 658040"/>
              <a:gd name="connsiteX4" fmla="*/ 230207 w 535690"/>
              <a:gd name="connsiteY4" fmla="*/ 613460 h 658040"/>
              <a:gd name="connsiteX5" fmla="*/ 454252 w 535690"/>
              <a:gd name="connsiteY5" fmla="*/ 651143 h 658040"/>
              <a:gd name="connsiteX6" fmla="*/ 496932 w 535690"/>
              <a:gd name="connsiteY6" fmla="*/ 648581 h 658040"/>
              <a:gd name="connsiteX7" fmla="*/ 512256 w 535690"/>
              <a:gd name="connsiteY7" fmla="*/ 556894 h 658040"/>
              <a:gd name="connsiteX8" fmla="*/ 292733 w 535690"/>
              <a:gd name="connsiteY8" fmla="*/ 277175 h 658040"/>
              <a:gd name="connsiteX9" fmla="*/ 116037 w 535690"/>
              <a:gd name="connsiteY9" fmla="*/ 188828 h 658040"/>
              <a:gd name="connsiteX0" fmla="*/ 535690 w 535690"/>
              <a:gd name="connsiteY0" fmla="*/ 310306 h 832135"/>
              <a:gd name="connsiteX1" fmla="*/ 278759 w 535690"/>
              <a:gd name="connsiteY1" fmla="*/ 70943 h 832135"/>
              <a:gd name="connsiteX2" fmla="*/ 5752 w 535690"/>
              <a:gd name="connsiteY2" fmla="*/ 27359 h 832135"/>
              <a:gd name="connsiteX3" fmla="*/ 103549 w 535690"/>
              <a:gd name="connsiteY3" fmla="*/ 449649 h 832135"/>
              <a:gd name="connsiteX4" fmla="*/ 230207 w 535690"/>
              <a:gd name="connsiteY4" fmla="*/ 613460 h 832135"/>
              <a:gd name="connsiteX5" fmla="*/ 480847 w 535690"/>
              <a:gd name="connsiteY5" fmla="*/ 831961 h 832135"/>
              <a:gd name="connsiteX6" fmla="*/ 496932 w 535690"/>
              <a:gd name="connsiteY6" fmla="*/ 648581 h 832135"/>
              <a:gd name="connsiteX7" fmla="*/ 512256 w 535690"/>
              <a:gd name="connsiteY7" fmla="*/ 556894 h 832135"/>
              <a:gd name="connsiteX8" fmla="*/ 292733 w 535690"/>
              <a:gd name="connsiteY8" fmla="*/ 277175 h 832135"/>
              <a:gd name="connsiteX9" fmla="*/ 116037 w 535690"/>
              <a:gd name="connsiteY9" fmla="*/ 188828 h 832135"/>
              <a:gd name="connsiteX0" fmla="*/ 535904 w 535904"/>
              <a:gd name="connsiteY0" fmla="*/ 310306 h 832099"/>
              <a:gd name="connsiteX1" fmla="*/ 278973 w 535904"/>
              <a:gd name="connsiteY1" fmla="*/ 70943 h 832099"/>
              <a:gd name="connsiteX2" fmla="*/ 5966 w 535904"/>
              <a:gd name="connsiteY2" fmla="*/ 27359 h 832099"/>
              <a:gd name="connsiteX3" fmla="*/ 103763 w 535904"/>
              <a:gd name="connsiteY3" fmla="*/ 449649 h 832099"/>
              <a:gd name="connsiteX4" fmla="*/ 256164 w 535904"/>
              <a:gd name="connsiteY4" fmla="*/ 674529 h 832099"/>
              <a:gd name="connsiteX5" fmla="*/ 481061 w 535904"/>
              <a:gd name="connsiteY5" fmla="*/ 831961 h 832099"/>
              <a:gd name="connsiteX6" fmla="*/ 497146 w 535904"/>
              <a:gd name="connsiteY6" fmla="*/ 648581 h 832099"/>
              <a:gd name="connsiteX7" fmla="*/ 512470 w 535904"/>
              <a:gd name="connsiteY7" fmla="*/ 556894 h 832099"/>
              <a:gd name="connsiteX8" fmla="*/ 292947 w 535904"/>
              <a:gd name="connsiteY8" fmla="*/ 277175 h 832099"/>
              <a:gd name="connsiteX9" fmla="*/ 116251 w 535904"/>
              <a:gd name="connsiteY9" fmla="*/ 188828 h 832099"/>
              <a:gd name="connsiteX0" fmla="*/ 535904 w 555350"/>
              <a:gd name="connsiteY0" fmla="*/ 310306 h 832172"/>
              <a:gd name="connsiteX1" fmla="*/ 278973 w 555350"/>
              <a:gd name="connsiteY1" fmla="*/ 70943 h 832172"/>
              <a:gd name="connsiteX2" fmla="*/ 5966 w 555350"/>
              <a:gd name="connsiteY2" fmla="*/ 27359 h 832172"/>
              <a:gd name="connsiteX3" fmla="*/ 103763 w 555350"/>
              <a:gd name="connsiteY3" fmla="*/ 449649 h 832172"/>
              <a:gd name="connsiteX4" fmla="*/ 256164 w 555350"/>
              <a:gd name="connsiteY4" fmla="*/ 674529 h 832172"/>
              <a:gd name="connsiteX5" fmla="*/ 481061 w 555350"/>
              <a:gd name="connsiteY5" fmla="*/ 831961 h 832172"/>
              <a:gd name="connsiteX6" fmla="*/ 553403 w 555350"/>
              <a:gd name="connsiteY6" fmla="*/ 642126 h 832172"/>
              <a:gd name="connsiteX7" fmla="*/ 512470 w 555350"/>
              <a:gd name="connsiteY7" fmla="*/ 556894 h 832172"/>
              <a:gd name="connsiteX8" fmla="*/ 292947 w 555350"/>
              <a:gd name="connsiteY8" fmla="*/ 277175 h 832172"/>
              <a:gd name="connsiteX9" fmla="*/ 116251 w 555350"/>
              <a:gd name="connsiteY9" fmla="*/ 188828 h 832172"/>
              <a:gd name="connsiteX0" fmla="*/ 535904 w 553893"/>
              <a:gd name="connsiteY0" fmla="*/ 310306 h 832172"/>
              <a:gd name="connsiteX1" fmla="*/ 278973 w 553893"/>
              <a:gd name="connsiteY1" fmla="*/ 70943 h 832172"/>
              <a:gd name="connsiteX2" fmla="*/ 5966 w 553893"/>
              <a:gd name="connsiteY2" fmla="*/ 27359 h 832172"/>
              <a:gd name="connsiteX3" fmla="*/ 103763 w 553893"/>
              <a:gd name="connsiteY3" fmla="*/ 449649 h 832172"/>
              <a:gd name="connsiteX4" fmla="*/ 256164 w 553893"/>
              <a:gd name="connsiteY4" fmla="*/ 674529 h 832172"/>
              <a:gd name="connsiteX5" fmla="*/ 481061 w 553893"/>
              <a:gd name="connsiteY5" fmla="*/ 831961 h 832172"/>
              <a:gd name="connsiteX6" fmla="*/ 553403 w 553893"/>
              <a:gd name="connsiteY6" fmla="*/ 642126 h 832172"/>
              <a:gd name="connsiteX7" fmla="*/ 453746 w 553893"/>
              <a:gd name="connsiteY7" fmla="*/ 422705 h 832172"/>
              <a:gd name="connsiteX8" fmla="*/ 292947 w 553893"/>
              <a:gd name="connsiteY8" fmla="*/ 277175 h 832172"/>
              <a:gd name="connsiteX9" fmla="*/ 116251 w 553893"/>
              <a:gd name="connsiteY9" fmla="*/ 188828 h 832172"/>
              <a:gd name="connsiteX0" fmla="*/ 535904 w 553893"/>
              <a:gd name="connsiteY0" fmla="*/ 310306 h 832172"/>
              <a:gd name="connsiteX1" fmla="*/ 278973 w 553893"/>
              <a:gd name="connsiteY1" fmla="*/ 70943 h 832172"/>
              <a:gd name="connsiteX2" fmla="*/ 5966 w 553893"/>
              <a:gd name="connsiteY2" fmla="*/ 27359 h 832172"/>
              <a:gd name="connsiteX3" fmla="*/ 103763 w 553893"/>
              <a:gd name="connsiteY3" fmla="*/ 449649 h 832172"/>
              <a:gd name="connsiteX4" fmla="*/ 256164 w 553893"/>
              <a:gd name="connsiteY4" fmla="*/ 674529 h 832172"/>
              <a:gd name="connsiteX5" fmla="*/ 481061 w 553893"/>
              <a:gd name="connsiteY5" fmla="*/ 831961 h 832172"/>
              <a:gd name="connsiteX6" fmla="*/ 553403 w 553893"/>
              <a:gd name="connsiteY6" fmla="*/ 642126 h 832172"/>
              <a:gd name="connsiteX7" fmla="*/ 453746 w 553893"/>
              <a:gd name="connsiteY7" fmla="*/ 422705 h 832172"/>
              <a:gd name="connsiteX8" fmla="*/ 292947 w 553893"/>
              <a:gd name="connsiteY8" fmla="*/ 277175 h 832172"/>
              <a:gd name="connsiteX9" fmla="*/ 147672 w 553893"/>
              <a:gd name="connsiteY9" fmla="*/ 377682 h 832172"/>
              <a:gd name="connsiteX0" fmla="*/ 535904 w 554224"/>
              <a:gd name="connsiteY0" fmla="*/ 310306 h 832172"/>
              <a:gd name="connsiteX1" fmla="*/ 278973 w 554224"/>
              <a:gd name="connsiteY1" fmla="*/ 70943 h 832172"/>
              <a:gd name="connsiteX2" fmla="*/ 5966 w 554224"/>
              <a:gd name="connsiteY2" fmla="*/ 27359 h 832172"/>
              <a:gd name="connsiteX3" fmla="*/ 103763 w 554224"/>
              <a:gd name="connsiteY3" fmla="*/ 449649 h 832172"/>
              <a:gd name="connsiteX4" fmla="*/ 256164 w 554224"/>
              <a:gd name="connsiteY4" fmla="*/ 674529 h 832172"/>
              <a:gd name="connsiteX5" fmla="*/ 481061 w 554224"/>
              <a:gd name="connsiteY5" fmla="*/ 831961 h 832172"/>
              <a:gd name="connsiteX6" fmla="*/ 553403 w 554224"/>
              <a:gd name="connsiteY6" fmla="*/ 642126 h 832172"/>
              <a:gd name="connsiteX7" fmla="*/ 444073 w 554224"/>
              <a:gd name="connsiteY7" fmla="*/ 351985 h 832172"/>
              <a:gd name="connsiteX8" fmla="*/ 292947 w 554224"/>
              <a:gd name="connsiteY8" fmla="*/ 277175 h 832172"/>
              <a:gd name="connsiteX9" fmla="*/ 147672 w 554224"/>
              <a:gd name="connsiteY9" fmla="*/ 377682 h 832172"/>
              <a:gd name="connsiteX0" fmla="*/ 535904 w 554224"/>
              <a:gd name="connsiteY0" fmla="*/ 310306 h 832172"/>
              <a:gd name="connsiteX1" fmla="*/ 278973 w 554224"/>
              <a:gd name="connsiteY1" fmla="*/ 70943 h 832172"/>
              <a:gd name="connsiteX2" fmla="*/ 5966 w 554224"/>
              <a:gd name="connsiteY2" fmla="*/ 27359 h 832172"/>
              <a:gd name="connsiteX3" fmla="*/ 103763 w 554224"/>
              <a:gd name="connsiteY3" fmla="*/ 449649 h 832172"/>
              <a:gd name="connsiteX4" fmla="*/ 256164 w 554224"/>
              <a:gd name="connsiteY4" fmla="*/ 674529 h 832172"/>
              <a:gd name="connsiteX5" fmla="*/ 481061 w 554224"/>
              <a:gd name="connsiteY5" fmla="*/ 831961 h 832172"/>
              <a:gd name="connsiteX6" fmla="*/ 553403 w 554224"/>
              <a:gd name="connsiteY6" fmla="*/ 642126 h 832172"/>
              <a:gd name="connsiteX7" fmla="*/ 444073 w 554224"/>
              <a:gd name="connsiteY7" fmla="*/ 351985 h 832172"/>
              <a:gd name="connsiteX8" fmla="*/ 259147 w 554224"/>
              <a:gd name="connsiteY8" fmla="*/ 166280 h 832172"/>
              <a:gd name="connsiteX9" fmla="*/ 147672 w 554224"/>
              <a:gd name="connsiteY9" fmla="*/ 377682 h 832172"/>
              <a:gd name="connsiteX0" fmla="*/ 535904 w 554224"/>
              <a:gd name="connsiteY0" fmla="*/ 310306 h 832172"/>
              <a:gd name="connsiteX1" fmla="*/ 278973 w 554224"/>
              <a:gd name="connsiteY1" fmla="*/ 70943 h 832172"/>
              <a:gd name="connsiteX2" fmla="*/ 5966 w 554224"/>
              <a:gd name="connsiteY2" fmla="*/ 27359 h 832172"/>
              <a:gd name="connsiteX3" fmla="*/ 103763 w 554224"/>
              <a:gd name="connsiteY3" fmla="*/ 449649 h 832172"/>
              <a:gd name="connsiteX4" fmla="*/ 256164 w 554224"/>
              <a:gd name="connsiteY4" fmla="*/ 674529 h 832172"/>
              <a:gd name="connsiteX5" fmla="*/ 481061 w 554224"/>
              <a:gd name="connsiteY5" fmla="*/ 831961 h 832172"/>
              <a:gd name="connsiteX6" fmla="*/ 553403 w 554224"/>
              <a:gd name="connsiteY6" fmla="*/ 642126 h 832172"/>
              <a:gd name="connsiteX7" fmla="*/ 444073 w 554224"/>
              <a:gd name="connsiteY7" fmla="*/ 351985 h 832172"/>
              <a:gd name="connsiteX8" fmla="*/ 259147 w 554224"/>
              <a:gd name="connsiteY8" fmla="*/ 166280 h 832172"/>
              <a:gd name="connsiteX9" fmla="*/ 255952 w 554224"/>
              <a:gd name="connsiteY9" fmla="*/ 436651 h 832172"/>
              <a:gd name="connsiteX10" fmla="*/ 147672 w 554224"/>
              <a:gd name="connsiteY10" fmla="*/ 377682 h 832172"/>
              <a:gd name="connsiteX0" fmla="*/ 535904 w 554224"/>
              <a:gd name="connsiteY0" fmla="*/ 310306 h 832172"/>
              <a:gd name="connsiteX1" fmla="*/ 278973 w 554224"/>
              <a:gd name="connsiteY1" fmla="*/ 70943 h 832172"/>
              <a:gd name="connsiteX2" fmla="*/ 5966 w 554224"/>
              <a:gd name="connsiteY2" fmla="*/ 27359 h 832172"/>
              <a:gd name="connsiteX3" fmla="*/ 103763 w 554224"/>
              <a:gd name="connsiteY3" fmla="*/ 449649 h 832172"/>
              <a:gd name="connsiteX4" fmla="*/ 256164 w 554224"/>
              <a:gd name="connsiteY4" fmla="*/ 674529 h 832172"/>
              <a:gd name="connsiteX5" fmla="*/ 481061 w 554224"/>
              <a:gd name="connsiteY5" fmla="*/ 831961 h 832172"/>
              <a:gd name="connsiteX6" fmla="*/ 553403 w 554224"/>
              <a:gd name="connsiteY6" fmla="*/ 642126 h 832172"/>
              <a:gd name="connsiteX7" fmla="*/ 444073 w 554224"/>
              <a:gd name="connsiteY7" fmla="*/ 351985 h 832172"/>
              <a:gd name="connsiteX8" fmla="*/ 259147 w 554224"/>
              <a:gd name="connsiteY8" fmla="*/ 166280 h 832172"/>
              <a:gd name="connsiteX9" fmla="*/ 255952 w 554224"/>
              <a:gd name="connsiteY9" fmla="*/ 436651 h 832172"/>
              <a:gd name="connsiteX10" fmla="*/ 282742 w 554224"/>
              <a:gd name="connsiteY10" fmla="*/ 493353 h 832172"/>
              <a:gd name="connsiteX0" fmla="*/ 535904 w 554224"/>
              <a:gd name="connsiteY0" fmla="*/ 310306 h 832172"/>
              <a:gd name="connsiteX1" fmla="*/ 278973 w 554224"/>
              <a:gd name="connsiteY1" fmla="*/ 70943 h 832172"/>
              <a:gd name="connsiteX2" fmla="*/ 5966 w 554224"/>
              <a:gd name="connsiteY2" fmla="*/ 27359 h 832172"/>
              <a:gd name="connsiteX3" fmla="*/ 103763 w 554224"/>
              <a:gd name="connsiteY3" fmla="*/ 449649 h 832172"/>
              <a:gd name="connsiteX4" fmla="*/ 256164 w 554224"/>
              <a:gd name="connsiteY4" fmla="*/ 674529 h 832172"/>
              <a:gd name="connsiteX5" fmla="*/ 481061 w 554224"/>
              <a:gd name="connsiteY5" fmla="*/ 831961 h 832172"/>
              <a:gd name="connsiteX6" fmla="*/ 553403 w 554224"/>
              <a:gd name="connsiteY6" fmla="*/ 642126 h 832172"/>
              <a:gd name="connsiteX7" fmla="*/ 444073 w 554224"/>
              <a:gd name="connsiteY7" fmla="*/ 351985 h 832172"/>
              <a:gd name="connsiteX8" fmla="*/ 259147 w 554224"/>
              <a:gd name="connsiteY8" fmla="*/ 166280 h 832172"/>
              <a:gd name="connsiteX9" fmla="*/ 216508 w 554224"/>
              <a:gd name="connsiteY9" fmla="*/ 279950 h 832172"/>
              <a:gd name="connsiteX10" fmla="*/ 282742 w 554224"/>
              <a:gd name="connsiteY10" fmla="*/ 493353 h 832172"/>
              <a:gd name="connsiteX0" fmla="*/ 505678 w 523998"/>
              <a:gd name="connsiteY0" fmla="*/ 283887 h 805753"/>
              <a:gd name="connsiteX1" fmla="*/ 248747 w 523998"/>
              <a:gd name="connsiteY1" fmla="*/ 44524 h 805753"/>
              <a:gd name="connsiteX2" fmla="*/ 7902 w 523998"/>
              <a:gd name="connsiteY2" fmla="*/ 36288 h 805753"/>
              <a:gd name="connsiteX3" fmla="*/ 73537 w 523998"/>
              <a:gd name="connsiteY3" fmla="*/ 423230 h 805753"/>
              <a:gd name="connsiteX4" fmla="*/ 225938 w 523998"/>
              <a:gd name="connsiteY4" fmla="*/ 648110 h 805753"/>
              <a:gd name="connsiteX5" fmla="*/ 450835 w 523998"/>
              <a:gd name="connsiteY5" fmla="*/ 805542 h 805753"/>
              <a:gd name="connsiteX6" fmla="*/ 523177 w 523998"/>
              <a:gd name="connsiteY6" fmla="*/ 615707 h 805753"/>
              <a:gd name="connsiteX7" fmla="*/ 413847 w 523998"/>
              <a:gd name="connsiteY7" fmla="*/ 325566 h 805753"/>
              <a:gd name="connsiteX8" fmla="*/ 228921 w 523998"/>
              <a:gd name="connsiteY8" fmla="*/ 139861 h 805753"/>
              <a:gd name="connsiteX9" fmla="*/ 186282 w 523998"/>
              <a:gd name="connsiteY9" fmla="*/ 253531 h 805753"/>
              <a:gd name="connsiteX10" fmla="*/ 252516 w 523998"/>
              <a:gd name="connsiteY10" fmla="*/ 466934 h 80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998" h="805753">
                <a:moveTo>
                  <a:pt x="505678" y="283887"/>
                </a:moveTo>
                <a:cubicBezTo>
                  <a:pt x="475308" y="235111"/>
                  <a:pt x="331710" y="85790"/>
                  <a:pt x="248747" y="44524"/>
                </a:cubicBezTo>
                <a:cubicBezTo>
                  <a:pt x="165784" y="3258"/>
                  <a:pt x="37104" y="-26829"/>
                  <a:pt x="7902" y="36288"/>
                </a:cubicBezTo>
                <a:cubicBezTo>
                  <a:pt x="-21300" y="99405"/>
                  <a:pt x="37198" y="321260"/>
                  <a:pt x="73537" y="423230"/>
                </a:cubicBezTo>
                <a:cubicBezTo>
                  <a:pt x="109876" y="525200"/>
                  <a:pt x="163055" y="584391"/>
                  <a:pt x="225938" y="648110"/>
                </a:cubicBezTo>
                <a:cubicBezTo>
                  <a:pt x="288821" y="711829"/>
                  <a:pt x="401295" y="810943"/>
                  <a:pt x="450835" y="805542"/>
                </a:cubicBezTo>
                <a:cubicBezTo>
                  <a:pt x="500375" y="800141"/>
                  <a:pt x="529342" y="695703"/>
                  <a:pt x="523177" y="615707"/>
                </a:cubicBezTo>
                <a:cubicBezTo>
                  <a:pt x="517012" y="535711"/>
                  <a:pt x="462890" y="404874"/>
                  <a:pt x="413847" y="325566"/>
                </a:cubicBezTo>
                <a:cubicBezTo>
                  <a:pt x="364804" y="246258"/>
                  <a:pt x="274612" y="139005"/>
                  <a:pt x="228921" y="139861"/>
                </a:cubicBezTo>
                <a:cubicBezTo>
                  <a:pt x="183230" y="140717"/>
                  <a:pt x="204861" y="218297"/>
                  <a:pt x="186282" y="253531"/>
                </a:cubicBezTo>
                <a:cubicBezTo>
                  <a:pt x="167703" y="288765"/>
                  <a:pt x="256225" y="463508"/>
                  <a:pt x="252516" y="466934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57200" y="4989828"/>
            <a:ext cx="2558600" cy="7848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The perturbation also changes the oscillation amplitude </a:t>
            </a:r>
          </a:p>
          <a:p>
            <a:r>
              <a:rPr lang="en-US" sz="1500" dirty="0" smtClean="0"/>
              <a:t>Damped motion</a:t>
            </a:r>
            <a:endParaRPr lang="en-US" sz="150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06468" y="1358539"/>
            <a:ext cx="8045531" cy="149439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To illustrate the Robinson instability we will use some simplifications:</a:t>
            </a:r>
          </a:p>
          <a:p>
            <a:pPr marL="817200" lvl="2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The bunch is point-like and feels an external linear force (i.e. it would execute linear synchrotron oscillations in absence of the wake forces)</a:t>
            </a:r>
          </a:p>
          <a:p>
            <a:pPr marL="817200" lvl="2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The bunch additionally feels the effect of a multi-turn wake</a:t>
            </a: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9863E-6 -3.85969E-6 C -0.01008 0.00232 -0.02015 0.00463 -0.02883 0.01042 C -0.03751 0.01621 -0.05071 0.0264 -0.05227 0.03427 C -0.05383 0.04214 -0.04672 0.05164 -0.03803 0.05742 C -0.02935 0.06321 -0.01372 0.06993 -8.09863E-6 0.06923 C 0.01371 0.06854 0.03889 0.0602 0.04462 0.05279 C 0.05035 0.04538 0.04184 0.03103 0.03472 0.02478 C 0.0276 0.01853 0.01215 0.01621 0.00208 0.01575 C -0.00799 0.01529 -0.02154 0.0183 -0.02623 0.02131 C -0.03091 0.02431 -0.02848 0.02964 -0.0257 0.03358 C -0.02293 0.03751 -0.01355 0.04237 -0.00921 0.04446 C -0.00487 0.04654 -0.00244 0.04608 -8.09863E-6 0.04585 " pathEditMode="relative" ptsTypes="aaaaaaaaaa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The Robinson instability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3505200"/>
            <a:ext cx="6439724" cy="77154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15793" y="4673535"/>
            <a:ext cx="441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We assume that the wake can be linearized on the scale of a synchrotron oscillation</a:t>
            </a:r>
            <a:endParaRPr lang="en-US" sz="1500" dirty="0"/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20" y="5556294"/>
            <a:ext cx="8316765" cy="36193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06468" y="1358539"/>
            <a:ext cx="8045531" cy="149439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6000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162" dirty="0" smtClean="0"/>
              <a:t>To illustrate the Robinson instability we will use some simplifications:</a:t>
            </a:r>
          </a:p>
          <a:p>
            <a:pPr marL="817200" lvl="2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The bunch is point-like and feels an external linear force (i.e. it would execute linear synchrotron oscillations in absence of the wake forces)</a:t>
            </a:r>
          </a:p>
          <a:p>
            <a:pPr marL="817200" lvl="2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The bunch additionally feels the effect of a multi-turn wake</a:t>
            </a: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The Robinson instability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55" y="1494656"/>
            <a:ext cx="8316765" cy="36193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92843" y="2191413"/>
            <a:ext cx="8045531" cy="146086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60000" lvl="1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The term  </a:t>
            </a:r>
            <a:r>
              <a:rPr lang="en-US" sz="2162" dirty="0" smtClean="0">
                <a:latin typeface="Symbol" charset="2"/>
                <a:cs typeface="Symbol" charset="2"/>
                <a:sym typeface="Wingdings"/>
              </a:rPr>
              <a:t>S </a:t>
            </a:r>
            <a:r>
              <a:rPr lang="en-US" sz="2162" dirty="0" err="1" smtClean="0">
                <a:sym typeface="Wingdings"/>
              </a:rPr>
              <a:t>W</a:t>
            </a:r>
            <a:r>
              <a:rPr lang="en-US" sz="2162" baseline="-25000" dirty="0" err="1" smtClean="0">
                <a:sym typeface="Wingdings"/>
              </a:rPr>
              <a:t>||</a:t>
            </a:r>
            <a:r>
              <a:rPr lang="en-US" sz="2162" dirty="0" err="1" smtClean="0">
                <a:sym typeface="Wingdings"/>
              </a:rPr>
              <a:t>(kC</a:t>
            </a:r>
            <a:r>
              <a:rPr lang="en-US" sz="2162" dirty="0" smtClean="0">
                <a:sym typeface="Wingdings"/>
              </a:rPr>
              <a:t>) only contributes to a constant term in the solution of the equation of motion, i.e. the synchrotron oscillation will be executed around a certain  z</a:t>
            </a:r>
            <a:r>
              <a:rPr lang="en-US" sz="2162" baseline="-25000" dirty="0" smtClean="0">
                <a:sym typeface="Wingdings"/>
              </a:rPr>
              <a:t>0</a:t>
            </a:r>
            <a:r>
              <a:rPr lang="en-US" sz="2162" dirty="0" smtClean="0">
                <a:sym typeface="Wingdings"/>
              </a:rPr>
              <a:t> and not around 0. This term represents the stable phase shift that compensates for the energy loss</a:t>
            </a:r>
          </a:p>
          <a:p>
            <a:pPr marL="360000" lvl="1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The dynamic term proportional to z(t)-z(t-kT</a:t>
            </a:r>
            <a:r>
              <a:rPr lang="en-US" sz="2162" baseline="-25000" dirty="0" smtClean="0">
                <a:sym typeface="Wingdings"/>
              </a:rPr>
              <a:t>0</a:t>
            </a:r>
            <a:r>
              <a:rPr lang="en-US" sz="2162" dirty="0" smtClean="0">
                <a:sym typeface="Wingdings"/>
              </a:rPr>
              <a:t>) ≈kT</a:t>
            </a:r>
            <a:r>
              <a:rPr lang="en-US" sz="2162" baseline="-25000" dirty="0" smtClean="0">
                <a:sym typeface="Wingdings"/>
              </a:rPr>
              <a:t>0</a:t>
            </a:r>
            <a:r>
              <a:rPr lang="en-US" sz="2162" dirty="0" smtClean="0">
                <a:sym typeface="Wingdings"/>
              </a:rPr>
              <a:t>dz/</a:t>
            </a:r>
            <a:r>
              <a:rPr lang="en-US" sz="2162" dirty="0" err="1" smtClean="0">
                <a:sym typeface="Wingdings"/>
              </a:rPr>
              <a:t>dt</a:t>
            </a:r>
            <a:r>
              <a:rPr lang="en-US" sz="2162" dirty="0">
                <a:sym typeface="Wingdings"/>
              </a:rPr>
              <a:t> </a:t>
            </a:r>
            <a:r>
              <a:rPr lang="en-US" sz="2162" dirty="0" smtClean="0">
                <a:sym typeface="Wingdings"/>
              </a:rPr>
              <a:t>will introduce a “friction” term in the equation of the oscillator, which can lead to instability! </a:t>
            </a: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1103" y="3967020"/>
            <a:ext cx="1908282" cy="266598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0430" y="4607587"/>
            <a:ext cx="5508357" cy="65452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011944" y="4551398"/>
            <a:ext cx="5237184" cy="2000366"/>
            <a:chOff x="3011944" y="4551398"/>
            <a:chExt cx="5237184" cy="2000366"/>
          </a:xfrm>
        </p:grpSpPr>
        <p:sp>
          <p:nvSpPr>
            <p:cNvPr id="14" name="Rounded Rectangle 13"/>
            <p:cNvSpPr/>
            <p:nvPr/>
          </p:nvSpPr>
          <p:spPr>
            <a:xfrm>
              <a:off x="3866076" y="4551398"/>
              <a:ext cx="3630065" cy="820374"/>
            </a:xfrm>
            <a:prstGeom prst="roundRect">
              <a:avLst/>
            </a:prstGeom>
            <a:noFill/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>
              <a:endCxn id="18" idx="0"/>
            </p:cNvCxnSpPr>
            <p:nvPr/>
          </p:nvCxnSpPr>
          <p:spPr>
            <a:xfrm rot="16200000" flipH="1">
              <a:off x="5355151" y="5456005"/>
              <a:ext cx="359618" cy="191152"/>
            </a:xfrm>
            <a:prstGeom prst="straightConnector1">
              <a:avLst/>
            </a:prstGeom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3011944" y="5731390"/>
              <a:ext cx="5237184" cy="820374"/>
            </a:xfrm>
            <a:prstGeom prst="roundRect">
              <a:avLst/>
            </a:prstGeom>
            <a:noFill/>
            <a:ln w="2857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97466" y="5810055"/>
              <a:ext cx="5090539" cy="6840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099022" y="1362551"/>
            <a:ext cx="921797" cy="611507"/>
            <a:chOff x="2436828" y="2724762"/>
            <a:chExt cx="2768937" cy="691788"/>
          </a:xfrm>
        </p:grpSpPr>
        <p:cxnSp>
          <p:nvCxnSpPr>
            <p:cNvPr id="17" name="Straight Connector 16"/>
            <p:cNvCxnSpPr/>
            <p:nvPr/>
          </p:nvCxnSpPr>
          <p:spPr>
            <a:xfrm rot="16200000" flipH="1">
              <a:off x="3463320" y="1698270"/>
              <a:ext cx="691788" cy="27447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3487485" y="1698270"/>
              <a:ext cx="691788" cy="27447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/>
          <p:cNvSpPr/>
          <p:nvPr/>
        </p:nvSpPr>
        <p:spPr>
          <a:xfrm>
            <a:off x="5376418" y="1281332"/>
            <a:ext cx="3528392" cy="75485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latex-image-1.pdf"/>
          <p:cNvPicPr>
            <a:picLocks/>
          </p:cNvPicPr>
          <p:nvPr/>
        </p:nvPicPr>
        <p:blipFill>
          <a:blip r:embed="rId3"/>
          <a:srcRect l="43058"/>
          <a:stretch>
            <a:fillRect/>
          </a:stretch>
        </p:blipFill>
        <p:spPr>
          <a:xfrm>
            <a:off x="3244598" y="4522601"/>
            <a:ext cx="5206816" cy="632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The Robinson instability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07892" y="1427229"/>
            <a:ext cx="6770561" cy="13159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60000" lvl="1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We assume a small deviation from the synchrotron tune</a:t>
            </a:r>
          </a:p>
          <a:p>
            <a:pPr marL="360000" lvl="1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err="1" smtClean="0">
                <a:sym typeface="Wingdings"/>
              </a:rPr>
              <a:t>Re(</a:t>
            </a:r>
            <a:r>
              <a:rPr lang="en-US" sz="2162" dirty="0" err="1" smtClean="0"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2162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2162" dirty="0" smtClean="0">
                <a:sym typeface="Wingdings"/>
              </a:rPr>
              <a:t>- </a:t>
            </a:r>
            <a:r>
              <a:rPr lang="en-US" sz="2162" dirty="0" err="1" smtClean="0"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2162" baseline="-25000" dirty="0" err="1" smtClean="0">
                <a:sym typeface="Wingdings"/>
              </a:rPr>
              <a:t>s</a:t>
            </a:r>
            <a:r>
              <a:rPr lang="en-US" sz="2162" dirty="0" smtClean="0">
                <a:sym typeface="Wingdings"/>
              </a:rPr>
              <a:t>) </a:t>
            </a:r>
            <a:r>
              <a:rPr lang="en-US" sz="2162" dirty="0" err="1" smtClean="0">
                <a:sym typeface="Wingdings"/>
              </a:rPr>
              <a:t></a:t>
            </a:r>
            <a:r>
              <a:rPr lang="en-US" sz="2162" dirty="0" smtClean="0">
                <a:sym typeface="Wingdings"/>
              </a:rPr>
              <a:t> Synchrotron tune shift</a:t>
            </a:r>
          </a:p>
          <a:p>
            <a:pPr marL="360000" lvl="1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err="1" smtClean="0">
                <a:sym typeface="Wingdings"/>
              </a:rPr>
              <a:t>Im(</a:t>
            </a:r>
            <a:r>
              <a:rPr lang="en-US" sz="2162" dirty="0" err="1" smtClean="0"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2162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2162" dirty="0" smtClean="0">
                <a:sym typeface="Wingdings"/>
              </a:rPr>
              <a:t>- </a:t>
            </a:r>
            <a:r>
              <a:rPr lang="en-US" sz="2162" dirty="0" err="1" smtClean="0"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2162" baseline="-25000" dirty="0" err="1" smtClean="0">
                <a:sym typeface="Wingdings"/>
              </a:rPr>
              <a:t>s</a:t>
            </a:r>
            <a:r>
              <a:rPr lang="en-US" sz="2162" dirty="0" smtClean="0">
                <a:sym typeface="Wingdings"/>
              </a:rPr>
              <a:t>) </a:t>
            </a:r>
            <a:r>
              <a:rPr lang="en-US" sz="2162" dirty="0" err="1" smtClean="0">
                <a:sym typeface="Wingdings"/>
              </a:rPr>
              <a:t></a:t>
            </a:r>
            <a:r>
              <a:rPr lang="en-US" sz="2162" dirty="0" smtClean="0">
                <a:sym typeface="Wingdings"/>
              </a:rPr>
              <a:t> Growth/damping rate, only depends on the dynamic term, if it is positive there is an instability!  </a:t>
            </a: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612" y="5579587"/>
            <a:ext cx="6928618" cy="6480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/>
          </p:cNvPicPr>
          <p:nvPr/>
        </p:nvPicPr>
        <p:blipFill>
          <a:blip r:embed="rId3"/>
          <a:srcRect r="57012"/>
          <a:stretch>
            <a:fillRect/>
          </a:stretch>
        </p:blipFill>
        <p:spPr>
          <a:xfrm>
            <a:off x="864991" y="3796622"/>
            <a:ext cx="3930908" cy="632759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2911" y="3098486"/>
            <a:ext cx="2932144" cy="317397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089494" y="3864050"/>
            <a:ext cx="2047882" cy="1117877"/>
            <a:chOff x="3209918" y="4050178"/>
            <a:chExt cx="2047882" cy="1117877"/>
          </a:xfrm>
        </p:grpSpPr>
        <p:sp>
          <p:nvSpPr>
            <p:cNvPr id="29" name="TextBox 28"/>
            <p:cNvSpPr txBox="1"/>
            <p:nvPr/>
          </p:nvSpPr>
          <p:spPr>
            <a:xfrm>
              <a:off x="4916323" y="4050178"/>
              <a:ext cx="341477" cy="36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09918" y="4798633"/>
              <a:ext cx="341477" cy="36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29373" y="3032793"/>
            <a:ext cx="3480237" cy="1015913"/>
            <a:chOff x="4729373" y="3032793"/>
            <a:chExt cx="3480237" cy="1015913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5943600" y="3415883"/>
              <a:ext cx="914400" cy="3807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4729373" y="3032793"/>
              <a:ext cx="1214228" cy="470795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44796" y="3525486"/>
              <a:ext cx="13648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Complex frequency shift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4481372" y="3874058"/>
            <a:ext cx="3986556" cy="2688944"/>
            <a:chOff x="4897200" y="3772916"/>
            <a:chExt cx="3986556" cy="2688944"/>
          </a:xfrm>
        </p:grpSpPr>
        <p:grpSp>
          <p:nvGrpSpPr>
            <p:cNvPr id="35" name="Group 20"/>
            <p:cNvGrpSpPr/>
            <p:nvPr/>
          </p:nvGrpSpPr>
          <p:grpSpPr>
            <a:xfrm>
              <a:off x="4897200" y="3772916"/>
              <a:ext cx="3986556" cy="2688944"/>
              <a:chOff x="5304000" y="1321604"/>
              <a:chExt cx="3048000" cy="1879600"/>
            </a:xfrm>
          </p:grpSpPr>
          <p:pic>
            <p:nvPicPr>
              <p:cNvPr id="37" name="Picture 36" descr="LongImped4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000" y="1321604"/>
                <a:ext cx="3048000" cy="1879600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6962201" y="1449704"/>
                <a:ext cx="729400" cy="236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rgbClr val="000090"/>
                    </a:solidFill>
                  </a:rPr>
                  <a:t>Re[Z</a:t>
                </a:r>
                <a:r>
                  <a:rPr lang="en-US" sz="1600" b="1" baseline="-25000" dirty="0" smtClean="0">
                    <a:solidFill>
                      <a:srgbClr val="000090"/>
                    </a:solidFill>
                  </a:rPr>
                  <a:t>||</a:t>
                </a:r>
                <a:r>
                  <a:rPr lang="en-US" sz="1600" b="1" dirty="0" smtClean="0">
                    <a:solidFill>
                      <a:srgbClr val="000090"/>
                    </a:solidFill>
                  </a:rPr>
                  <a:t>]</a:t>
                </a:r>
                <a:endParaRPr lang="en-US" sz="1600" b="1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40042" y="2123985"/>
                <a:ext cx="729400" cy="236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rgbClr val="FF0000"/>
                    </a:solidFill>
                  </a:rPr>
                  <a:t>Im[Z</a:t>
                </a:r>
                <a:r>
                  <a:rPr lang="en-US" sz="1600" b="1" baseline="-25000" dirty="0" smtClean="0">
                    <a:solidFill>
                      <a:srgbClr val="FF0000"/>
                    </a:solidFill>
                  </a:rPr>
                  <a:t>||</a:t>
                </a:r>
                <a:r>
                  <a:rPr lang="en-US" sz="1600" b="1" dirty="0" smtClean="0">
                    <a:solidFill>
                      <a:srgbClr val="FF0000"/>
                    </a:solidFill>
                  </a:rPr>
                  <a:t>]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7093054" y="5072089"/>
              <a:ext cx="103379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 smtClean="0">
                  <a:latin typeface="Symbol" charset="2"/>
                  <a:cs typeface="Symbol" charset="2"/>
                </a:rPr>
                <a:t>w</a:t>
              </a:r>
              <a:r>
                <a:rPr lang="en-US" sz="1500" baseline="-25000" dirty="0" err="1" smtClean="0"/>
                <a:t>r</a:t>
              </a:r>
              <a:r>
                <a:rPr lang="en-US" sz="1500" baseline="-25000" dirty="0" smtClean="0"/>
                <a:t> </a:t>
              </a:r>
              <a:r>
                <a:rPr lang="en-US" sz="1500" dirty="0" smtClean="0"/>
                <a:t> ≈ h</a:t>
              </a:r>
              <a:r>
                <a:rPr lang="en-US" sz="1500" dirty="0" smtClean="0">
                  <a:latin typeface="Symbol" charset="2"/>
                  <a:cs typeface="Symbol" charset="2"/>
                </a:rPr>
                <a:t>w</a:t>
              </a:r>
              <a:r>
                <a:rPr lang="en-US" sz="1500" baseline="-25000" dirty="0" smtClean="0"/>
                <a:t>0</a:t>
              </a:r>
              <a:endParaRPr lang="en-US" sz="15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The Robinson instability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07892" y="2286000"/>
            <a:ext cx="6770561" cy="146086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60000" lvl="1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We assume the impedance to be peaked at a frequency </a:t>
            </a:r>
            <a:r>
              <a:rPr lang="en-US" sz="2162" dirty="0" err="1" smtClean="0"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2162" baseline="-25000" dirty="0" err="1" smtClean="0">
                <a:sym typeface="Wingdings"/>
              </a:rPr>
              <a:t>r</a:t>
            </a:r>
            <a:r>
              <a:rPr lang="en-US" sz="2162" dirty="0" smtClean="0">
                <a:sym typeface="Wingdings"/>
              </a:rPr>
              <a:t> close to h</a:t>
            </a:r>
            <a:r>
              <a:rPr lang="en-US" sz="2162" dirty="0" smtClean="0"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2162" baseline="-25000" dirty="0" smtClean="0">
                <a:sym typeface="Wingdings"/>
              </a:rPr>
              <a:t>0 </a:t>
            </a:r>
            <a:r>
              <a:rPr lang="en-US" sz="2162" dirty="0" smtClean="0">
                <a:sym typeface="Wingdings"/>
              </a:rPr>
              <a:t>&gt;&gt; </a:t>
            </a:r>
            <a:r>
              <a:rPr lang="en-US" sz="2162" dirty="0" err="1" smtClean="0"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2162" baseline="-25000" dirty="0" err="1" smtClean="0">
                <a:sym typeface="Wingdings"/>
              </a:rPr>
              <a:t>s</a:t>
            </a:r>
            <a:r>
              <a:rPr lang="en-US" sz="2162" dirty="0" smtClean="0">
                <a:sym typeface="Wingdings"/>
              </a:rPr>
              <a:t> (e.g. RF cavity fundamental mode or HOM)</a:t>
            </a:r>
          </a:p>
          <a:p>
            <a:pPr marL="360000" lvl="1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Only two dominant terms are left in the summation at the RHS of the equation for the growth rate </a:t>
            </a:r>
          </a:p>
          <a:p>
            <a:pPr marL="360000" lvl="1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162" dirty="0" smtClean="0">
                <a:sym typeface="Wingdings"/>
              </a:rPr>
              <a:t>Stability requires that </a:t>
            </a:r>
            <a:r>
              <a:rPr lang="en-US" sz="2162" dirty="0" err="1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sz="2162" dirty="0" smtClean="0">
                <a:sym typeface="Wingdings"/>
              </a:rPr>
              <a:t> and </a:t>
            </a:r>
            <a:r>
              <a:rPr lang="en-US" sz="2162" dirty="0" err="1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2162" dirty="0" err="1" smtClean="0">
                <a:sym typeface="Wingdings"/>
              </a:rPr>
              <a:t>[Re</a:t>
            </a:r>
            <a:r>
              <a:rPr lang="en-US" sz="2162" dirty="0" smtClean="0">
                <a:sym typeface="Wingdings"/>
              </a:rPr>
              <a:t> Z</a:t>
            </a:r>
            <a:r>
              <a:rPr lang="en-US" sz="2162" baseline="-25000" dirty="0" smtClean="0">
                <a:sym typeface="Wingdings"/>
              </a:rPr>
              <a:t>||</a:t>
            </a:r>
            <a:r>
              <a:rPr lang="en-US" sz="2162" dirty="0" smtClean="0">
                <a:sym typeface="Wingdings"/>
              </a:rPr>
              <a:t>(h</a:t>
            </a:r>
            <a:r>
              <a:rPr lang="en-US" sz="2162" dirty="0" smtClean="0"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2162" baseline="-25000" dirty="0" smtClean="0">
                <a:sym typeface="Wingdings"/>
              </a:rPr>
              <a:t>0</a:t>
            </a:r>
            <a:r>
              <a:rPr lang="en-US" sz="2162" dirty="0" smtClean="0">
                <a:sym typeface="Wingdings"/>
              </a:rPr>
              <a:t>)] have different signs</a:t>
            </a: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892" y="1371600"/>
            <a:ext cx="6928618" cy="6480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270850" y="4247971"/>
            <a:ext cx="6562449" cy="1333829"/>
            <a:chOff x="1270850" y="4247971"/>
            <a:chExt cx="6562449" cy="1333829"/>
          </a:xfrm>
        </p:grpSpPr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0850" y="4247971"/>
              <a:ext cx="6507603" cy="612000"/>
            </a:xfrm>
            <a:prstGeom prst="rect">
              <a:avLst/>
            </a:prstGeom>
          </p:spPr>
        </p:pic>
        <p:sp>
          <p:nvSpPr>
            <p:cNvPr id="18" name="Left Brace 17"/>
            <p:cNvSpPr/>
            <p:nvPr/>
          </p:nvSpPr>
          <p:spPr>
            <a:xfrm rot="16200000">
              <a:off x="5721117" y="3022798"/>
              <a:ext cx="334817" cy="3889546"/>
            </a:xfrm>
            <a:prstGeom prst="leftBrace">
              <a:avLst>
                <a:gd name="adj1" fmla="val 42816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7200" y="5257800"/>
              <a:ext cx="1656000" cy="3240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982307" y="5922436"/>
            <a:ext cx="5086769" cy="539424"/>
            <a:chOff x="1982307" y="5922436"/>
            <a:chExt cx="5086769" cy="539424"/>
          </a:xfrm>
        </p:grpSpPr>
        <p:sp>
          <p:nvSpPr>
            <p:cNvPr id="31" name="Rounded Rectangle 30"/>
            <p:cNvSpPr/>
            <p:nvPr/>
          </p:nvSpPr>
          <p:spPr>
            <a:xfrm>
              <a:off x="1982308" y="5922436"/>
              <a:ext cx="5086768" cy="539424"/>
            </a:xfrm>
            <a:prstGeom prst="round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38307" y="6000854"/>
              <a:ext cx="2749168" cy="3554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982307" y="6001101"/>
              <a:ext cx="225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Stability criterion </a:t>
              </a:r>
              <a:r>
                <a:rPr lang="en-US" dirty="0" err="1" smtClean="0">
                  <a:sym typeface="Wingdings"/>
                </a:rPr>
                <a:t>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6050"/>
          <a:stretch/>
        </p:blipFill>
        <p:spPr bwMode="auto">
          <a:xfrm>
            <a:off x="3836290" y="4396611"/>
            <a:ext cx="3472014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latin typeface="Arial Rounded MT Bold"/>
                <a:cs typeface="Academy Engraved LET"/>
              </a:rPr>
              <a:t>What is a beam instability?</a:t>
            </a:r>
            <a:endParaRPr lang="en-US" sz="3500" b="1" dirty="0">
              <a:latin typeface="Arial Rounded MT Bold"/>
              <a:cs typeface="Academy Engraved LE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325529" cy="112367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is </a:t>
            </a:r>
            <a:r>
              <a:rPr lang="en-US" dirty="0"/>
              <a:t>a</a:t>
            </a:r>
            <a:r>
              <a:rPr lang="en-US" dirty="0" smtClean="0"/>
              <a:t> beam instability?</a:t>
            </a:r>
          </a:p>
          <a:p>
            <a:pPr lvl="1"/>
            <a:r>
              <a:rPr lang="en-US" dirty="0" smtClean="0"/>
              <a:t>A beam becomes unstable when a moment of its distribution exhibits an exponential growth (e.g. mean positions &lt;</a:t>
            </a:r>
            <a:r>
              <a:rPr lang="en-US" dirty="0" err="1" smtClean="0"/>
              <a:t>x</a:t>
            </a:r>
            <a:r>
              <a:rPr lang="en-US" dirty="0" smtClean="0"/>
              <a:t>&gt;, &lt;</a:t>
            </a:r>
            <a:r>
              <a:rPr lang="en-US" dirty="0" err="1" smtClean="0"/>
              <a:t>y</a:t>
            </a:r>
            <a:r>
              <a:rPr lang="en-US" dirty="0" smtClean="0"/>
              <a:t>&gt;, &lt;</a:t>
            </a:r>
            <a:r>
              <a:rPr lang="en-US" dirty="0" err="1" smtClean="0"/>
              <a:t>z</a:t>
            </a:r>
            <a:r>
              <a:rPr lang="en-US" dirty="0" smtClean="0"/>
              <a:t>&gt;, standard deviations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y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r>
              <a:rPr lang="en-US" dirty="0" smtClean="0"/>
              <a:t>, etc.) – resulting into beam loss or </a:t>
            </a:r>
            <a:r>
              <a:rPr lang="en-US" dirty="0" err="1" smtClean="0"/>
              <a:t>emittance</a:t>
            </a:r>
            <a:r>
              <a:rPr lang="en-US" dirty="0" smtClean="0"/>
              <a:t> growth!</a:t>
            </a: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10" name="Picture 9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71" name="Block Arc 70"/>
          <p:cNvSpPr>
            <a:spLocks noChangeAspect="1"/>
          </p:cNvSpPr>
          <p:nvPr/>
        </p:nvSpPr>
        <p:spPr>
          <a:xfrm>
            <a:off x="1464615" y="3258000"/>
            <a:ext cx="7200000" cy="7200000"/>
          </a:xfrm>
          <a:prstGeom prst="blockArc">
            <a:avLst>
              <a:gd name="adj1" fmla="val 10800000"/>
              <a:gd name="adj2" fmla="val 21599999"/>
              <a:gd name="adj3" fmla="val 161"/>
            </a:avLst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248045" y="4079666"/>
            <a:ext cx="162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Unstable beam</a:t>
            </a:r>
            <a:endParaRPr lang="en-US" dirty="0"/>
          </a:p>
        </p:txBody>
      </p:sp>
      <p:grpSp>
        <p:nvGrpSpPr>
          <p:cNvPr id="74" name="Group 73"/>
          <p:cNvGrpSpPr>
            <a:grpSpLocks noChangeAspect="1"/>
          </p:cNvGrpSpPr>
          <p:nvPr/>
        </p:nvGrpSpPr>
        <p:grpSpPr>
          <a:xfrm>
            <a:off x="4330205" y="4466694"/>
            <a:ext cx="2509966" cy="553998"/>
            <a:chOff x="1211600" y="4064481"/>
            <a:chExt cx="6408400" cy="1052584"/>
          </a:xfrm>
        </p:grpSpPr>
        <p:grpSp>
          <p:nvGrpSpPr>
            <p:cNvPr id="75" name="Group 74"/>
            <p:cNvGrpSpPr/>
            <p:nvPr/>
          </p:nvGrpSpPr>
          <p:grpSpPr>
            <a:xfrm>
              <a:off x="1211603" y="4152487"/>
              <a:ext cx="6408397" cy="766830"/>
              <a:chOff x="1211603" y="3528715"/>
              <a:chExt cx="6408397" cy="766830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 flipV="1">
                <a:off x="1211603" y="3538114"/>
                <a:ext cx="3417554" cy="19479"/>
              </a:xfrm>
              <a:prstGeom prst="line">
                <a:avLst/>
              </a:prstGeom>
              <a:ln w="28575" cap="flat" cmpd="sng" algn="ctr">
                <a:solidFill>
                  <a:srgbClr val="3366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Freeform 79"/>
              <p:cNvSpPr/>
              <p:nvPr/>
            </p:nvSpPr>
            <p:spPr>
              <a:xfrm>
                <a:off x="4770539" y="3528715"/>
                <a:ext cx="678753" cy="739921"/>
              </a:xfrm>
              <a:custGeom>
                <a:avLst/>
                <a:gdLst>
                  <a:gd name="connsiteX0" fmla="*/ 0 w 678752"/>
                  <a:gd name="connsiteY0" fmla="*/ 0 h 1218957"/>
                  <a:gd name="connsiteX1" fmla="*/ 240847 w 678752"/>
                  <a:gd name="connsiteY1" fmla="*/ 1018231 h 1218957"/>
                  <a:gd name="connsiteX2" fmla="*/ 678752 w 678752"/>
                  <a:gd name="connsiteY2" fmla="*/ 1204359 h 1218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8752" h="1218957">
                    <a:moveTo>
                      <a:pt x="0" y="0"/>
                    </a:moveTo>
                    <a:cubicBezTo>
                      <a:pt x="63861" y="408752"/>
                      <a:pt x="127722" y="817505"/>
                      <a:pt x="240847" y="1018231"/>
                    </a:cubicBezTo>
                    <a:cubicBezTo>
                      <a:pt x="353972" y="1218957"/>
                      <a:pt x="516362" y="1211658"/>
                      <a:pt x="678752" y="1204359"/>
                    </a:cubicBezTo>
                  </a:path>
                </a:pathLst>
              </a:custGeom>
              <a:ln w="28575" cap="flat" cmpd="sng" algn="ctr">
                <a:solidFill>
                  <a:srgbClr val="3366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5449292" y="4268636"/>
                <a:ext cx="2170708" cy="26909"/>
              </a:xfrm>
              <a:prstGeom prst="line">
                <a:avLst/>
              </a:prstGeom>
              <a:ln w="28575" cap="flat" cmpd="sng" algn="ctr">
                <a:solidFill>
                  <a:srgbClr val="3366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/>
            <p:cNvSpPr txBox="1"/>
            <p:nvPr/>
          </p:nvSpPr>
          <p:spPr>
            <a:xfrm>
              <a:off x="1211600" y="4064481"/>
              <a:ext cx="3417554" cy="105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rgbClr val="3366FF"/>
                  </a:solidFill>
                </a:rPr>
                <a:t>Beam Current Transformer</a:t>
              </a:r>
              <a:endParaRPr lang="en-US" sz="1500" dirty="0">
                <a:solidFill>
                  <a:srgbClr val="3366FF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449292" y="4129041"/>
              <a:ext cx="1064914" cy="70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dirty="0" smtClean="0">
                  <a:solidFill>
                    <a:srgbClr val="3366FF"/>
                  </a:solidFill>
                </a:rPr>
                <a:t>I</a:t>
              </a:r>
              <a:endParaRPr lang="en-US" dirty="0">
                <a:solidFill>
                  <a:srgbClr val="3366FF"/>
                </a:solidFill>
              </a:endParaRPr>
            </a:p>
          </p:txBody>
        </p:sp>
      </p:grpSp>
      <p:sp>
        <p:nvSpPr>
          <p:cNvPr id="84" name="Rounded Rectangle 83"/>
          <p:cNvSpPr/>
          <p:nvPr/>
        </p:nvSpPr>
        <p:spPr>
          <a:xfrm>
            <a:off x="3796770" y="4051418"/>
            <a:ext cx="3511534" cy="2811647"/>
          </a:xfrm>
          <a:prstGeom prst="roundRect">
            <a:avLst>
              <a:gd name="adj" fmla="val 10600"/>
            </a:avLst>
          </a:prstGeom>
          <a:noFill/>
          <a:ln w="190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6826660" y="3049094"/>
            <a:ext cx="1692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Position Monitor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683568" y="3507147"/>
            <a:ext cx="2743932" cy="1811014"/>
            <a:chOff x="1464615" y="2564904"/>
            <a:chExt cx="2743932" cy="1811014"/>
          </a:xfrm>
        </p:grpSpPr>
        <p:sp>
          <p:nvSpPr>
            <p:cNvPr id="7" name="Rounded Rectangle 6"/>
            <p:cNvSpPr/>
            <p:nvPr/>
          </p:nvSpPr>
          <p:spPr>
            <a:xfrm>
              <a:off x="1464615" y="2564904"/>
              <a:ext cx="2725641" cy="1811014"/>
            </a:xfrm>
            <a:prstGeom prst="round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811036" y="2708920"/>
              <a:ext cx="1035693" cy="1406559"/>
            </a:xfrm>
            <a:custGeom>
              <a:avLst/>
              <a:gdLst>
                <a:gd name="connsiteX0" fmla="*/ 0 w 1035693"/>
                <a:gd name="connsiteY0" fmla="*/ 1405145 h 1406559"/>
                <a:gd name="connsiteX1" fmla="*/ 567165 w 1035693"/>
                <a:gd name="connsiteY1" fmla="*/ 1355829 h 1406559"/>
                <a:gd name="connsiteX2" fmla="*/ 739781 w 1035693"/>
                <a:gd name="connsiteY2" fmla="*/ 1072263 h 1406559"/>
                <a:gd name="connsiteX3" fmla="*/ 949386 w 1035693"/>
                <a:gd name="connsiteY3" fmla="*/ 122930 h 1406559"/>
                <a:gd name="connsiteX4" fmla="*/ 1035693 w 1035693"/>
                <a:gd name="connsiteY4" fmla="*/ 11970 h 140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693" h="1406559">
                  <a:moveTo>
                    <a:pt x="0" y="1405145"/>
                  </a:moveTo>
                  <a:cubicBezTo>
                    <a:pt x="221934" y="1408227"/>
                    <a:pt x="443868" y="1411309"/>
                    <a:pt x="567165" y="1355829"/>
                  </a:cubicBezTo>
                  <a:cubicBezTo>
                    <a:pt x="690462" y="1300349"/>
                    <a:pt x="676078" y="1277746"/>
                    <a:pt x="739781" y="1072263"/>
                  </a:cubicBezTo>
                  <a:cubicBezTo>
                    <a:pt x="803484" y="866780"/>
                    <a:pt x="900067" y="299645"/>
                    <a:pt x="949386" y="122930"/>
                  </a:cubicBezTo>
                  <a:cubicBezTo>
                    <a:pt x="998705" y="-53785"/>
                    <a:pt x="1035693" y="11970"/>
                    <a:pt x="1035693" y="1197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 flipH="1">
              <a:off x="2821067" y="2708920"/>
              <a:ext cx="1035693" cy="1406559"/>
            </a:xfrm>
            <a:custGeom>
              <a:avLst/>
              <a:gdLst>
                <a:gd name="connsiteX0" fmla="*/ 0 w 1035693"/>
                <a:gd name="connsiteY0" fmla="*/ 1405145 h 1406559"/>
                <a:gd name="connsiteX1" fmla="*/ 567165 w 1035693"/>
                <a:gd name="connsiteY1" fmla="*/ 1355829 h 1406559"/>
                <a:gd name="connsiteX2" fmla="*/ 739781 w 1035693"/>
                <a:gd name="connsiteY2" fmla="*/ 1072263 h 1406559"/>
                <a:gd name="connsiteX3" fmla="*/ 949386 w 1035693"/>
                <a:gd name="connsiteY3" fmla="*/ 122930 h 1406559"/>
                <a:gd name="connsiteX4" fmla="*/ 1035693 w 1035693"/>
                <a:gd name="connsiteY4" fmla="*/ 11970 h 140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693" h="1406559">
                  <a:moveTo>
                    <a:pt x="0" y="1405145"/>
                  </a:moveTo>
                  <a:cubicBezTo>
                    <a:pt x="221934" y="1408227"/>
                    <a:pt x="443868" y="1411309"/>
                    <a:pt x="567165" y="1355829"/>
                  </a:cubicBezTo>
                  <a:cubicBezTo>
                    <a:pt x="690462" y="1300349"/>
                    <a:pt x="676078" y="1277746"/>
                    <a:pt x="739781" y="1072263"/>
                  </a:cubicBezTo>
                  <a:cubicBezTo>
                    <a:pt x="803484" y="866780"/>
                    <a:pt x="900067" y="299645"/>
                    <a:pt x="949386" y="122930"/>
                  </a:cubicBezTo>
                  <a:cubicBezTo>
                    <a:pt x="998705" y="-53785"/>
                    <a:pt x="1035693" y="11970"/>
                    <a:pt x="1035693" y="1197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464615" y="2881879"/>
              <a:ext cx="2725641" cy="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482906" y="3726679"/>
              <a:ext cx="272564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475235" y="4149080"/>
              <a:ext cx="272564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464615" y="3304279"/>
              <a:ext cx="2725641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97346" y="2590800"/>
              <a:ext cx="0" cy="1778541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2362720" y="2572247"/>
              <a:ext cx="0" cy="1778541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2828094" y="2572247"/>
              <a:ext cx="0" cy="1778541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3758841" y="2564904"/>
              <a:ext cx="0" cy="1778541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3293468" y="2575470"/>
              <a:ext cx="0" cy="1778541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Rounded Rectangle 95"/>
          <p:cNvSpPr/>
          <p:nvPr/>
        </p:nvSpPr>
        <p:spPr>
          <a:xfrm>
            <a:off x="6308576" y="2770114"/>
            <a:ext cx="2725641" cy="1811014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 96"/>
          <p:cNvSpPr/>
          <p:nvPr/>
        </p:nvSpPr>
        <p:spPr>
          <a:xfrm>
            <a:off x="6647902" y="3341136"/>
            <a:ext cx="1035693" cy="978241"/>
          </a:xfrm>
          <a:custGeom>
            <a:avLst/>
            <a:gdLst>
              <a:gd name="connsiteX0" fmla="*/ 0 w 1035693"/>
              <a:gd name="connsiteY0" fmla="*/ 1405145 h 1406559"/>
              <a:gd name="connsiteX1" fmla="*/ 567165 w 1035693"/>
              <a:gd name="connsiteY1" fmla="*/ 1355829 h 1406559"/>
              <a:gd name="connsiteX2" fmla="*/ 739781 w 1035693"/>
              <a:gd name="connsiteY2" fmla="*/ 1072263 h 1406559"/>
              <a:gd name="connsiteX3" fmla="*/ 949386 w 1035693"/>
              <a:gd name="connsiteY3" fmla="*/ 122930 h 1406559"/>
              <a:gd name="connsiteX4" fmla="*/ 1035693 w 1035693"/>
              <a:gd name="connsiteY4" fmla="*/ 11970 h 1406559"/>
              <a:gd name="connsiteX0" fmla="*/ 0 w 1035693"/>
              <a:gd name="connsiteY0" fmla="*/ 1405145 h 1405228"/>
              <a:gd name="connsiteX1" fmla="*/ 345231 w 1035693"/>
              <a:gd name="connsiteY1" fmla="*/ 1269526 h 1405228"/>
              <a:gd name="connsiteX2" fmla="*/ 739781 w 1035693"/>
              <a:gd name="connsiteY2" fmla="*/ 1072263 h 1405228"/>
              <a:gd name="connsiteX3" fmla="*/ 949386 w 1035693"/>
              <a:gd name="connsiteY3" fmla="*/ 122930 h 1405228"/>
              <a:gd name="connsiteX4" fmla="*/ 1035693 w 1035693"/>
              <a:gd name="connsiteY4" fmla="*/ 11970 h 1405228"/>
              <a:gd name="connsiteX0" fmla="*/ 0 w 1035693"/>
              <a:gd name="connsiteY0" fmla="*/ 1400333 h 1400435"/>
              <a:gd name="connsiteX1" fmla="*/ 345231 w 1035693"/>
              <a:gd name="connsiteY1" fmla="*/ 1264714 h 1400435"/>
              <a:gd name="connsiteX2" fmla="*/ 653473 w 1035693"/>
              <a:gd name="connsiteY2" fmla="*/ 968819 h 1400435"/>
              <a:gd name="connsiteX3" fmla="*/ 949386 w 1035693"/>
              <a:gd name="connsiteY3" fmla="*/ 118118 h 1400435"/>
              <a:gd name="connsiteX4" fmla="*/ 1035693 w 1035693"/>
              <a:gd name="connsiteY4" fmla="*/ 7158 h 140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693" h="1400435">
                <a:moveTo>
                  <a:pt x="0" y="1400333"/>
                </a:moveTo>
                <a:cubicBezTo>
                  <a:pt x="221934" y="1403415"/>
                  <a:pt x="236319" y="1336633"/>
                  <a:pt x="345231" y="1264714"/>
                </a:cubicBezTo>
                <a:cubicBezTo>
                  <a:pt x="454143" y="1192795"/>
                  <a:pt x="552781" y="1159918"/>
                  <a:pt x="653473" y="968819"/>
                </a:cubicBezTo>
                <a:cubicBezTo>
                  <a:pt x="754166" y="777720"/>
                  <a:pt x="885683" y="278395"/>
                  <a:pt x="949386" y="118118"/>
                </a:cubicBezTo>
                <a:cubicBezTo>
                  <a:pt x="1013089" y="-42159"/>
                  <a:pt x="1035693" y="7158"/>
                  <a:pt x="1035693" y="715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>
            <a:off x="6308576" y="3087089"/>
            <a:ext cx="2725641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326867" y="3931889"/>
            <a:ext cx="2725641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6319196" y="4354290"/>
            <a:ext cx="2725641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6308576" y="3509489"/>
            <a:ext cx="2725641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6741307" y="2796010"/>
            <a:ext cx="0" cy="1778541"/>
          </a:xfrm>
          <a:prstGeom prst="line">
            <a:avLst/>
          </a:prstGeom>
          <a:ln w="317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7206681" y="2777457"/>
            <a:ext cx="0" cy="1778541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7672055" y="2777457"/>
            <a:ext cx="0" cy="1778541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8602802" y="2770114"/>
            <a:ext cx="0" cy="1778541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8137429" y="2780680"/>
            <a:ext cx="0" cy="1778541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409209" y="4756142"/>
            <a:ext cx="1234799" cy="33518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Freeform 107"/>
          <p:cNvSpPr/>
          <p:nvPr/>
        </p:nvSpPr>
        <p:spPr>
          <a:xfrm flipH="1">
            <a:off x="7672054" y="3341136"/>
            <a:ext cx="1035693" cy="967578"/>
          </a:xfrm>
          <a:custGeom>
            <a:avLst/>
            <a:gdLst>
              <a:gd name="connsiteX0" fmla="*/ 0 w 1035693"/>
              <a:gd name="connsiteY0" fmla="*/ 1405145 h 1406559"/>
              <a:gd name="connsiteX1" fmla="*/ 567165 w 1035693"/>
              <a:gd name="connsiteY1" fmla="*/ 1355829 h 1406559"/>
              <a:gd name="connsiteX2" fmla="*/ 739781 w 1035693"/>
              <a:gd name="connsiteY2" fmla="*/ 1072263 h 1406559"/>
              <a:gd name="connsiteX3" fmla="*/ 949386 w 1035693"/>
              <a:gd name="connsiteY3" fmla="*/ 122930 h 1406559"/>
              <a:gd name="connsiteX4" fmla="*/ 1035693 w 1035693"/>
              <a:gd name="connsiteY4" fmla="*/ 11970 h 1406559"/>
              <a:gd name="connsiteX0" fmla="*/ 0 w 1035693"/>
              <a:gd name="connsiteY0" fmla="*/ 1405145 h 1405228"/>
              <a:gd name="connsiteX1" fmla="*/ 345231 w 1035693"/>
              <a:gd name="connsiteY1" fmla="*/ 1269526 h 1405228"/>
              <a:gd name="connsiteX2" fmla="*/ 739781 w 1035693"/>
              <a:gd name="connsiteY2" fmla="*/ 1072263 h 1405228"/>
              <a:gd name="connsiteX3" fmla="*/ 949386 w 1035693"/>
              <a:gd name="connsiteY3" fmla="*/ 122930 h 1405228"/>
              <a:gd name="connsiteX4" fmla="*/ 1035693 w 1035693"/>
              <a:gd name="connsiteY4" fmla="*/ 11970 h 1405228"/>
              <a:gd name="connsiteX0" fmla="*/ 0 w 1035693"/>
              <a:gd name="connsiteY0" fmla="*/ 1400333 h 1400435"/>
              <a:gd name="connsiteX1" fmla="*/ 345231 w 1035693"/>
              <a:gd name="connsiteY1" fmla="*/ 1264714 h 1400435"/>
              <a:gd name="connsiteX2" fmla="*/ 653473 w 1035693"/>
              <a:gd name="connsiteY2" fmla="*/ 968819 h 1400435"/>
              <a:gd name="connsiteX3" fmla="*/ 949386 w 1035693"/>
              <a:gd name="connsiteY3" fmla="*/ 118118 h 1400435"/>
              <a:gd name="connsiteX4" fmla="*/ 1035693 w 1035693"/>
              <a:gd name="connsiteY4" fmla="*/ 7158 h 140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693" h="1400435">
                <a:moveTo>
                  <a:pt x="0" y="1400333"/>
                </a:moveTo>
                <a:cubicBezTo>
                  <a:pt x="221934" y="1403415"/>
                  <a:pt x="236319" y="1336633"/>
                  <a:pt x="345231" y="1264714"/>
                </a:cubicBezTo>
                <a:cubicBezTo>
                  <a:pt x="454143" y="1192795"/>
                  <a:pt x="552781" y="1159918"/>
                  <a:pt x="653473" y="968819"/>
                </a:cubicBezTo>
                <a:cubicBezTo>
                  <a:pt x="754166" y="777720"/>
                  <a:pt x="885683" y="278395"/>
                  <a:pt x="949386" y="118118"/>
                </a:cubicBezTo>
                <a:cubicBezTo>
                  <a:pt x="1013089" y="-42159"/>
                  <a:pt x="1035693" y="7158"/>
                  <a:pt x="1035693" y="715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991224" y="3212976"/>
            <a:ext cx="20844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Beam Profile Monitor</a:t>
            </a:r>
            <a:endParaRPr lang="en-US" sz="1500" dirty="0">
              <a:solidFill>
                <a:srgbClr val="FF0000"/>
              </a:solidFill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 flipH="1">
            <a:off x="6156176" y="4574551"/>
            <a:ext cx="1152128" cy="51677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6619530" y="2457875"/>
            <a:ext cx="20844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Beam Profile Monitor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6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The Robinson instability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grpSp>
        <p:nvGrpSpPr>
          <p:cNvPr id="7" name="Group 31"/>
          <p:cNvGrpSpPr/>
          <p:nvPr/>
        </p:nvGrpSpPr>
        <p:grpSpPr>
          <a:xfrm>
            <a:off x="2399745" y="1224496"/>
            <a:ext cx="4474600" cy="393777"/>
            <a:chOff x="1982308" y="5922436"/>
            <a:chExt cx="5086768" cy="539424"/>
          </a:xfrm>
        </p:grpSpPr>
        <p:sp>
          <p:nvSpPr>
            <p:cNvPr id="31" name="Rounded Rectangle 30"/>
            <p:cNvSpPr/>
            <p:nvPr/>
          </p:nvSpPr>
          <p:spPr>
            <a:xfrm>
              <a:off x="1982308" y="5922436"/>
              <a:ext cx="5086768" cy="539424"/>
            </a:xfrm>
            <a:prstGeom prst="round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8307" y="6000854"/>
              <a:ext cx="2749168" cy="3554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087191" y="5970925"/>
              <a:ext cx="2256000" cy="396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Stability criterion </a:t>
              </a:r>
              <a:r>
                <a:rPr lang="en-US" sz="1600" dirty="0" err="1" smtClean="0">
                  <a:sym typeface="Wingdings"/>
                </a:rPr>
                <a:t></a:t>
              </a:r>
              <a:endParaRPr lang="en-US" sz="1600" dirty="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t="6170"/>
          <a:stretch/>
        </p:blipFill>
        <p:spPr>
          <a:xfrm>
            <a:off x="792001" y="1842541"/>
            <a:ext cx="6948352" cy="341604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050472"/>
              </p:ext>
            </p:extLst>
          </p:nvPr>
        </p:nvGraphicFramePr>
        <p:xfrm>
          <a:off x="1411006" y="5338058"/>
          <a:ext cx="6096000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aseline="0" dirty="0" err="1" smtClean="0">
                          <a:latin typeface="Symbol" charset="2"/>
                          <a:cs typeface="Symbol" charset="2"/>
                        </a:rPr>
                        <a:t>w</a:t>
                      </a:r>
                      <a:r>
                        <a:rPr lang="en-US" sz="1500" baseline="-25000" dirty="0" err="1" smtClean="0"/>
                        <a:t>r</a:t>
                      </a:r>
                      <a:r>
                        <a:rPr lang="en-US" sz="1500" baseline="0" dirty="0" smtClean="0"/>
                        <a:t> &lt; h</a:t>
                      </a:r>
                      <a:r>
                        <a:rPr lang="en-US" sz="1500" baseline="0" dirty="0" smtClean="0">
                          <a:latin typeface="Symbol" charset="2"/>
                          <a:cs typeface="Symbol" charset="2"/>
                        </a:rPr>
                        <a:t>w</a:t>
                      </a:r>
                      <a:r>
                        <a:rPr lang="en-US" sz="1500" baseline="-25000" dirty="0" smtClean="0"/>
                        <a:t>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aseline="0" dirty="0" err="1" smtClean="0">
                          <a:latin typeface="Symbol" charset="2"/>
                          <a:cs typeface="Symbol" charset="2"/>
                        </a:rPr>
                        <a:t>w</a:t>
                      </a:r>
                      <a:r>
                        <a:rPr lang="en-US" sz="1500" baseline="-25000" dirty="0" err="1" smtClean="0"/>
                        <a:t>r</a:t>
                      </a:r>
                      <a:r>
                        <a:rPr lang="en-US" sz="1500" baseline="0" dirty="0" smtClean="0"/>
                        <a:t> &gt; h</a:t>
                      </a:r>
                      <a:r>
                        <a:rPr lang="en-US" sz="1500" baseline="0" dirty="0" smtClean="0">
                          <a:latin typeface="Symbol" charset="2"/>
                          <a:cs typeface="Symbol" charset="2"/>
                        </a:rPr>
                        <a:t>w</a:t>
                      </a:r>
                      <a:r>
                        <a:rPr lang="en-US" sz="1500" baseline="-25000" dirty="0" smtClean="0"/>
                        <a:t>0</a:t>
                      </a:r>
                      <a:endParaRPr lang="en-US" sz="1500" dirty="0" smtClean="0"/>
                    </a:p>
                    <a:p>
                      <a:pPr algn="ctr"/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Above transition (</a:t>
                      </a:r>
                      <a:r>
                        <a:rPr lang="en-US" sz="15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500" dirty="0" smtClean="0"/>
                        <a:t>&gt;0)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stable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unstable</a:t>
                      </a:r>
                      <a:endParaRPr lang="en-US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Below transition (</a:t>
                      </a:r>
                      <a:r>
                        <a:rPr lang="en-US" sz="1500" dirty="0" err="1" smtClean="0">
                          <a:latin typeface="Symbol" charset="2"/>
                          <a:cs typeface="Symbol" charset="2"/>
                        </a:rPr>
                        <a:t>h</a:t>
                      </a:r>
                      <a:r>
                        <a:rPr lang="en-US" sz="1500" dirty="0" smtClean="0">
                          <a:latin typeface="Symbol" charset="2"/>
                          <a:cs typeface="Symbol" charset="2"/>
                        </a:rPr>
                        <a:t>&lt;</a:t>
                      </a:r>
                      <a:r>
                        <a:rPr lang="en-US" sz="1500" dirty="0" smtClean="0"/>
                        <a:t>0)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unstable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stable</a:t>
                      </a:r>
                      <a:endParaRPr lang="en-US" sz="15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457200" y="2564904"/>
            <a:ext cx="3008870" cy="1008112"/>
            <a:chOff x="457200" y="2564904"/>
            <a:chExt cx="3008870" cy="100811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437930" y="3068960"/>
              <a:ext cx="1440160" cy="0"/>
            </a:xfrm>
            <a:prstGeom prst="line">
              <a:avLst/>
            </a:prstGeom>
            <a:ln>
              <a:solidFill>
                <a:srgbClr val="5E53FF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37930" y="3573016"/>
              <a:ext cx="2028140" cy="0"/>
            </a:xfrm>
            <a:prstGeom prst="line">
              <a:avLst/>
            </a:prstGeom>
            <a:ln>
              <a:solidFill>
                <a:srgbClr val="5E53FF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437930" y="3068960"/>
              <a:ext cx="0" cy="504056"/>
            </a:xfrm>
            <a:prstGeom prst="straightConnector1">
              <a:avLst/>
            </a:prstGeom>
            <a:ln>
              <a:solidFill>
                <a:srgbClr val="5E53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564904"/>
              <a:ext cx="2060850" cy="300257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7" name="Group 16"/>
          <p:cNvGrpSpPr/>
          <p:nvPr/>
        </p:nvGrpSpPr>
        <p:grpSpPr>
          <a:xfrm>
            <a:off x="5823285" y="2348880"/>
            <a:ext cx="3069195" cy="1224136"/>
            <a:chOff x="5823285" y="2348880"/>
            <a:chExt cx="3069195" cy="1224136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372200" y="2780928"/>
              <a:ext cx="1440160" cy="0"/>
            </a:xfrm>
            <a:prstGeom prst="line">
              <a:avLst/>
            </a:prstGeom>
            <a:ln>
              <a:solidFill>
                <a:srgbClr val="5E53FF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23285" y="3573016"/>
              <a:ext cx="2028140" cy="0"/>
            </a:xfrm>
            <a:prstGeom prst="line">
              <a:avLst/>
            </a:prstGeom>
            <a:ln>
              <a:solidFill>
                <a:srgbClr val="5E53FF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7846634" y="2780928"/>
              <a:ext cx="4791" cy="792088"/>
            </a:xfrm>
            <a:prstGeom prst="straightConnector1">
              <a:avLst/>
            </a:prstGeom>
            <a:ln>
              <a:solidFill>
                <a:srgbClr val="5E53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662" y="2348880"/>
              <a:ext cx="2223818" cy="32400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916856"/>
            <a:ext cx="1225946" cy="2160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4" y="1916157"/>
            <a:ext cx="1208432" cy="2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The Robinson instability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187710" y="2645617"/>
            <a:ext cx="6770561" cy="17526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60000" lvl="1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571" dirty="0" smtClean="0">
                <a:sym typeface="Wingdings"/>
              </a:rPr>
              <a:t>Other types of impedances can also cause instabilities through the Robinson mechanism</a:t>
            </a:r>
          </a:p>
          <a:p>
            <a:pPr marL="360000" lvl="1" indent="-285750">
              <a:spcBef>
                <a:spcPct val="20000"/>
              </a:spcBef>
              <a:buFont typeface="Lucida Grande"/>
              <a:buChar char="⇒"/>
              <a:defRPr/>
            </a:pPr>
            <a:r>
              <a:rPr lang="en-US" sz="2571" dirty="0" smtClean="0">
                <a:sym typeface="Wingdings"/>
              </a:rPr>
              <a:t>However, a smooth broad-band impedance with no narrow structures on the </a:t>
            </a:r>
            <a:r>
              <a:rPr lang="en-US" sz="2571" dirty="0" smtClean="0"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2571" baseline="-25000" dirty="0" smtClean="0">
                <a:sym typeface="Wingdings"/>
              </a:rPr>
              <a:t>0</a:t>
            </a:r>
            <a:r>
              <a:rPr lang="en-US" sz="2571" dirty="0" smtClean="0">
                <a:sym typeface="Wingdings"/>
              </a:rPr>
              <a:t> scale cannot give rise to an instability</a:t>
            </a:r>
          </a:p>
          <a:p>
            <a:pPr marL="817200" lvl="2" indent="-285750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en-US" sz="2162" dirty="0" smtClean="0">
                <a:sym typeface="Wingdings"/>
              </a:rPr>
              <a:t>Physically, this is clear, because the absence of structure on </a:t>
            </a:r>
            <a:r>
              <a:rPr lang="en-US" sz="2162" dirty="0" smtClean="0">
                <a:latin typeface="Symbol" charset="2"/>
                <a:cs typeface="Symbol" charset="2"/>
                <a:sym typeface="Wingdings"/>
              </a:rPr>
              <a:t>w</a:t>
            </a:r>
            <a:r>
              <a:rPr lang="en-US" sz="2162" baseline="-25000" dirty="0" smtClean="0">
                <a:sym typeface="Wingdings"/>
              </a:rPr>
              <a:t>0 </a:t>
            </a:r>
            <a:r>
              <a:rPr lang="en-US" sz="2162" dirty="0" smtClean="0">
                <a:sym typeface="Wingdings"/>
              </a:rPr>
              <a:t>scale in the spectrum implies that the wake has fully decayed in one turn time and the driving term in the equation of motion also vanishes </a:t>
            </a:r>
          </a:p>
          <a:p>
            <a:pPr marL="3600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162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324" y="1517695"/>
            <a:ext cx="6928618" cy="6480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396" y="4895437"/>
            <a:ext cx="6353309" cy="6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Other longitudinal instabilities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78491" y="1270278"/>
            <a:ext cx="8325529" cy="508607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Robinson instability occurs for a single bunch under the action of a multi-turn wake field</a:t>
            </a:r>
          </a:p>
          <a:p>
            <a:pPr lvl="1"/>
            <a:r>
              <a:rPr lang="en-US" dirty="0" smtClean="0"/>
              <a:t>It contains a term of coherent synchrotron tune shift</a:t>
            </a:r>
          </a:p>
          <a:p>
            <a:pPr lvl="1"/>
            <a:r>
              <a:rPr lang="en-US" dirty="0" smtClean="0"/>
              <a:t>It results into an unstable rigid bunch dipole oscillation</a:t>
            </a:r>
          </a:p>
          <a:p>
            <a:pPr lvl="1"/>
            <a:r>
              <a:rPr lang="en-US" dirty="0" smtClean="0"/>
              <a:t>It does not involve higher order moments of the bunch longitudinal phase space distribution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Other important collective effects can affect a bunch in a beam </a:t>
            </a:r>
          </a:p>
          <a:p>
            <a:pPr lvl="1"/>
            <a:r>
              <a:rPr lang="en-US" dirty="0" smtClean="0"/>
              <a:t>Potential well distortion (resulting in synchronous phase shift, bunch lengthening or shortening, synchrotron tune shift/spread)</a:t>
            </a:r>
          </a:p>
          <a:p>
            <a:pPr lvl="1"/>
            <a:r>
              <a:rPr lang="en-US" dirty="0" smtClean="0"/>
              <a:t>Coupled bunch instabilities</a:t>
            </a:r>
          </a:p>
          <a:p>
            <a:pPr lvl="1"/>
            <a:r>
              <a:rPr lang="en-US" dirty="0" smtClean="0"/>
              <a:t>High intensity single bunch instabilities (e.g. microwave instability) </a:t>
            </a:r>
            <a:endParaRPr lang="en-US" dirty="0"/>
          </a:p>
          <a:p>
            <a:pPr lvl="1"/>
            <a:r>
              <a:rPr lang="en-US" dirty="0" smtClean="0"/>
              <a:t>Coasting beam instabilities (e.g. negative mass instability)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 be able to study these effects we would need to resort to a more detailed description of the </a:t>
            </a:r>
            <a:r>
              <a:rPr lang="en-US" dirty="0" err="1" smtClean="0"/>
              <a:t>bunch(es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Vlasov</a:t>
            </a:r>
            <a:r>
              <a:rPr lang="en-US" dirty="0" smtClean="0"/>
              <a:t> equation (kinetic model)</a:t>
            </a:r>
          </a:p>
          <a:p>
            <a:pPr lvl="1"/>
            <a:r>
              <a:rPr lang="en-US" dirty="0" err="1" smtClean="0"/>
              <a:t>Macroparticle</a:t>
            </a:r>
            <a:r>
              <a:rPr lang="en-US" dirty="0" smtClean="0"/>
              <a:t> simulations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Coupled bunch modes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325529" cy="578191"/>
          </a:xfrm>
        </p:spPr>
        <p:txBody>
          <a:bodyPr>
            <a:normAutofit fontScale="70000" lnSpcReduction="20000"/>
          </a:bodyPr>
          <a:lstStyle/>
          <a:p>
            <a:r>
              <a:rPr lang="en-US" sz="2571" dirty="0" smtClean="0"/>
              <a:t>M bunches can exhibit M different modes of coupled rigid bunch oscillations in the longitudinal plane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853654" y="3593994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flipV="1">
            <a:off x="853654" y="4694891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3"/>
          <p:cNvGrpSpPr/>
          <p:nvPr/>
        </p:nvGrpSpPr>
        <p:grpSpPr>
          <a:xfrm>
            <a:off x="523275" y="3299410"/>
            <a:ext cx="7871905" cy="2703617"/>
            <a:chOff x="3710373" y="3810002"/>
            <a:chExt cx="7224691" cy="3270031"/>
          </a:xfrm>
        </p:grpSpPr>
        <p:cxnSp>
          <p:nvCxnSpPr>
            <p:cNvPr id="19" name="Straight Arrow Connector 4"/>
            <p:cNvCxnSpPr/>
            <p:nvPr/>
          </p:nvCxnSpPr>
          <p:spPr>
            <a:xfrm>
              <a:off x="3710373" y="5487834"/>
              <a:ext cx="7224691" cy="154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5"/>
            <p:cNvSpPr/>
            <p:nvPr/>
          </p:nvSpPr>
          <p:spPr>
            <a:xfrm>
              <a:off x="6076700" y="4166418"/>
              <a:ext cx="2066636" cy="1331575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6200000" flipV="1">
              <a:off x="5478528" y="5445017"/>
              <a:ext cx="3270031" cy="2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12"/>
          <p:cNvSpPr/>
          <p:nvPr/>
        </p:nvSpPr>
        <p:spPr>
          <a:xfrm flipV="1">
            <a:off x="3105426" y="4694891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353357" y="3585722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flipV="1">
            <a:off x="5353357" y="4686619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914892" y="4620587"/>
            <a:ext cx="42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23275" y="3299410"/>
            <a:ext cx="2582151" cy="27036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4034794" y="4049802"/>
            <a:ext cx="2644807" cy="387310"/>
            <a:chOff x="4098258" y="4106111"/>
            <a:chExt cx="2644807" cy="387310"/>
          </a:xfrm>
        </p:grpSpPr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4098258" y="4106111"/>
              <a:ext cx="379731" cy="360990"/>
            </a:xfrm>
            <a:prstGeom prst="ellipse">
              <a:avLst/>
            </a:prstGeom>
            <a:solidFill>
              <a:srgbClr val="0000FF">
                <a:alpha val="39999"/>
              </a:srgbClr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18"/>
            <p:cNvSpPr>
              <a:spLocks noChangeArrowheads="1"/>
            </p:cNvSpPr>
            <p:nvPr/>
          </p:nvSpPr>
          <p:spPr bwMode="auto">
            <a:xfrm>
              <a:off x="6363334" y="4132431"/>
              <a:ext cx="379731" cy="360990"/>
            </a:xfrm>
            <a:prstGeom prst="ellipse">
              <a:avLst/>
            </a:prstGeom>
            <a:solidFill>
              <a:srgbClr val="0000FF">
                <a:alpha val="39999"/>
              </a:srgbClr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821267" y="3524170"/>
            <a:ext cx="10293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Mode 0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778919" y="4221088"/>
            <a:ext cx="3156522" cy="990600"/>
            <a:chOff x="3733800" y="4221088"/>
            <a:chExt cx="3156522" cy="990600"/>
          </a:xfrm>
        </p:grpSpPr>
        <p:sp>
          <p:nvSpPr>
            <p:cNvPr id="51" name="Oval 50"/>
            <p:cNvSpPr/>
            <p:nvPr/>
          </p:nvSpPr>
          <p:spPr>
            <a:xfrm>
              <a:off x="3733800" y="4221088"/>
              <a:ext cx="914400" cy="990600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975922" y="4221088"/>
              <a:ext cx="914400" cy="990600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02" y="2852936"/>
            <a:ext cx="1808534" cy="59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8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0309E-6 -3.26233E-6 C 0.03246 -3.26233E-6 0.05901 0.03427 0.05901 0.07664 C 0.05901 0.11924 0.03246 0.15397 -3.10309E-6 0.15397 C -0.03262 0.15397 -0.05883 0.11924 -0.05883 0.07664 C -0.05883 0.03427 -0.03262 -3.26233E-6 -3.10309E-6 -3.26233E-6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Coupled bunch modes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325529" cy="578191"/>
          </a:xfrm>
        </p:spPr>
        <p:txBody>
          <a:bodyPr>
            <a:normAutofit fontScale="70000" lnSpcReduction="20000"/>
          </a:bodyPr>
          <a:lstStyle/>
          <a:p>
            <a:r>
              <a:rPr lang="en-US" sz="2571" dirty="0" smtClean="0"/>
              <a:t>M bunches can exhibit M different modes of coupled rigid bunch oscillations in the longitudinal plane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853654" y="3593994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flipV="1">
            <a:off x="853654" y="4694891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3"/>
          <p:cNvGrpSpPr/>
          <p:nvPr/>
        </p:nvGrpSpPr>
        <p:grpSpPr>
          <a:xfrm>
            <a:off x="523275" y="3299410"/>
            <a:ext cx="7871905" cy="2703617"/>
            <a:chOff x="3710373" y="3810002"/>
            <a:chExt cx="7224691" cy="3270031"/>
          </a:xfrm>
        </p:grpSpPr>
        <p:cxnSp>
          <p:nvCxnSpPr>
            <p:cNvPr id="19" name="Straight Arrow Connector 4"/>
            <p:cNvCxnSpPr/>
            <p:nvPr/>
          </p:nvCxnSpPr>
          <p:spPr>
            <a:xfrm>
              <a:off x="3710373" y="5487834"/>
              <a:ext cx="7224691" cy="154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5"/>
            <p:cNvSpPr/>
            <p:nvPr/>
          </p:nvSpPr>
          <p:spPr>
            <a:xfrm>
              <a:off x="6076700" y="4166418"/>
              <a:ext cx="2066636" cy="1331575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6200000" flipV="1">
              <a:off x="5478528" y="5445017"/>
              <a:ext cx="3270031" cy="2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12"/>
          <p:cNvSpPr/>
          <p:nvPr/>
        </p:nvSpPr>
        <p:spPr>
          <a:xfrm flipV="1">
            <a:off x="3105426" y="4694891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353357" y="3585722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flipV="1">
            <a:off x="5353357" y="4686619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914892" y="4620587"/>
            <a:ext cx="42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23275" y="3299410"/>
            <a:ext cx="2582151" cy="27036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4034794" y="5012226"/>
            <a:ext cx="379731" cy="360990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6299870" y="4076122"/>
            <a:ext cx="379731" cy="360990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821267" y="3524170"/>
            <a:ext cx="10293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Mode 1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778919" y="4221088"/>
            <a:ext cx="3156522" cy="990600"/>
            <a:chOff x="3733800" y="4221088"/>
            <a:chExt cx="3156522" cy="990600"/>
          </a:xfrm>
        </p:grpSpPr>
        <p:sp>
          <p:nvSpPr>
            <p:cNvPr id="51" name="Oval 50"/>
            <p:cNvSpPr/>
            <p:nvPr/>
          </p:nvSpPr>
          <p:spPr>
            <a:xfrm>
              <a:off x="3733800" y="4221088"/>
              <a:ext cx="914400" cy="990600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975922" y="4221088"/>
              <a:ext cx="914400" cy="990600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02" y="2852936"/>
            <a:ext cx="1808534" cy="59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5085E-6 -2.3686E-6 C 0.0092 0.00139 0.02412 0.00532 0.03211 0.01551 C 0.04009 0.0257 0.04564 0.04677 0.04773 0.06089 C 0.04981 0.07502 0.04929 0.08706 0.04478 0.09979 C 0.04026 0.11252 0.02881 0.12989 0.02048 0.1373 C 0.01215 0.14471 0.00312 0.14517 -0.00573 0.14378 C -0.01458 0.14239 -0.02499 0.13637 -0.03298 0.12827 C -0.04096 0.12016 -0.05033 0.10928 -0.05328 0.09446 C -0.05623 0.07965 -0.05415 0.05232 -0.05033 0.0389 C -0.04651 0.02547 -0.03454 0.01945 -0.03002 0.01412 C -0.02551 0.0088 -0.02846 0.0088 -0.02326 0.00648 C -0.01805 0.00417 -0.0092 -0.00139 -3.55085E-6 -2.3686E-6 Z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966E-6 4.39917E-8 C -0.00903 0.00093 -0.01684 -0.00162 -0.0243 -0.00903 C -0.03177 -0.01644 -0.04096 -0.02894 -0.04461 -0.04399 C -0.04825 -0.05904 -0.0512 -0.08381 -0.04652 -0.09979 C -0.04183 -0.11577 -0.02847 -0.13406 -0.01649 -0.13985 C -0.00452 -0.14563 0.01371 -0.14425 0.02533 -0.13475 C 0.03696 -0.12526 0.05032 -0.09863 0.05345 -0.08289 C 0.05657 -0.06714 0.04755 -0.05163 0.04373 -0.04029 C 0.03991 -0.02894 0.03696 -0.02107 0.03019 -0.01435 C 0.02342 -0.00764 0.00902 -0.00092 -5.7966E-6 4.39917E-8 Z " pathEditMode="relative" ptsTypes="aaaaaaaa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Coupled bunch modes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325529" cy="109777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 bunches can exhibit M different modes of coupled rigid bunch oscillations in the longitudinal plane</a:t>
            </a:r>
          </a:p>
          <a:p>
            <a:r>
              <a:rPr lang="en-US" dirty="0" smtClean="0"/>
              <a:t>Any rigid coupled bunch oscillation can be decomposed into  a combination of these basic modes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889231" y="3558353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flipV="1">
            <a:off x="889231" y="4659250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52" y="3263769"/>
            <a:ext cx="7871905" cy="2703617"/>
            <a:chOff x="3710373" y="3810002"/>
            <a:chExt cx="7224691" cy="3270031"/>
          </a:xfrm>
        </p:grpSpPr>
        <p:cxnSp>
          <p:nvCxnSpPr>
            <p:cNvPr id="19" name="Straight Arrow Connector 4"/>
            <p:cNvCxnSpPr/>
            <p:nvPr/>
          </p:nvCxnSpPr>
          <p:spPr>
            <a:xfrm>
              <a:off x="3710373" y="5487834"/>
              <a:ext cx="7224691" cy="154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5"/>
            <p:cNvSpPr/>
            <p:nvPr/>
          </p:nvSpPr>
          <p:spPr>
            <a:xfrm>
              <a:off x="6076700" y="4166418"/>
              <a:ext cx="2066636" cy="1331575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6200000" flipV="1">
              <a:off x="5478528" y="5445017"/>
              <a:ext cx="3270031" cy="2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12"/>
          <p:cNvSpPr/>
          <p:nvPr/>
        </p:nvSpPr>
        <p:spPr>
          <a:xfrm flipV="1">
            <a:off x="3141003" y="4659250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388934" y="3550081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flipV="1">
            <a:off x="5388934" y="4650978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950469" y="4584946"/>
            <a:ext cx="42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412617" y="2996952"/>
            <a:ext cx="10293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Mode 0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28489" y="3960985"/>
            <a:ext cx="4876800" cy="387310"/>
            <a:chOff x="1866265" y="4106111"/>
            <a:chExt cx="4876800" cy="387310"/>
          </a:xfrm>
        </p:grpSpPr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4098258" y="4106111"/>
              <a:ext cx="379731" cy="360990"/>
            </a:xfrm>
            <a:prstGeom prst="ellipse">
              <a:avLst/>
            </a:prstGeom>
            <a:solidFill>
              <a:srgbClr val="0000FF">
                <a:alpha val="39999"/>
              </a:srgbClr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18"/>
            <p:cNvSpPr>
              <a:spLocks noChangeArrowheads="1"/>
            </p:cNvSpPr>
            <p:nvPr/>
          </p:nvSpPr>
          <p:spPr bwMode="auto">
            <a:xfrm>
              <a:off x="6363334" y="4132431"/>
              <a:ext cx="379731" cy="360990"/>
            </a:xfrm>
            <a:prstGeom prst="ellipse">
              <a:avLst/>
            </a:prstGeom>
            <a:solidFill>
              <a:srgbClr val="0000FF">
                <a:alpha val="39999"/>
              </a:srgbClr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18"/>
            <p:cNvSpPr>
              <a:spLocks noChangeArrowheads="1"/>
            </p:cNvSpPr>
            <p:nvPr/>
          </p:nvSpPr>
          <p:spPr bwMode="auto">
            <a:xfrm>
              <a:off x="1866265" y="4106111"/>
              <a:ext cx="379731" cy="360990"/>
            </a:xfrm>
            <a:prstGeom prst="ellipse">
              <a:avLst/>
            </a:prstGeom>
            <a:solidFill>
              <a:srgbClr val="0000FF">
                <a:alpha val="39999"/>
              </a:srgbClr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Oval 35"/>
          <p:cNvSpPr/>
          <p:nvPr/>
        </p:nvSpPr>
        <p:spPr>
          <a:xfrm>
            <a:off x="3779912" y="4135783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047500" y="4170948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69368" y="4135609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99" y="2852936"/>
            <a:ext cx="1893151" cy="565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142E-6 2.70201E-6 C 0.02864 2.70201E-6 0.05224 0.03264 0.05224 0.07293 C 0.05224 0.11322 0.02864 0.1461 -4.32142E-6 0.1461 C -0.02898 0.1461 -0.05206 0.11322 -0.05206 0.07293 C -0.05206 0.03264 -0.02898 2.70201E-6 -4.32142E-6 2.70201E-6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Coupled bunch modes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889231" y="3558353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flipV="1">
            <a:off x="889231" y="4659250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52" y="3263769"/>
            <a:ext cx="7871905" cy="2703617"/>
            <a:chOff x="3710373" y="3810002"/>
            <a:chExt cx="7224691" cy="3270031"/>
          </a:xfrm>
        </p:grpSpPr>
        <p:cxnSp>
          <p:nvCxnSpPr>
            <p:cNvPr id="19" name="Straight Arrow Connector 4"/>
            <p:cNvCxnSpPr/>
            <p:nvPr/>
          </p:nvCxnSpPr>
          <p:spPr>
            <a:xfrm>
              <a:off x="3710373" y="5487834"/>
              <a:ext cx="7224691" cy="154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5"/>
            <p:cNvSpPr/>
            <p:nvPr/>
          </p:nvSpPr>
          <p:spPr>
            <a:xfrm>
              <a:off x="6076700" y="4166418"/>
              <a:ext cx="2066636" cy="1331575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6200000" flipV="1">
              <a:off x="5478528" y="5445017"/>
              <a:ext cx="3270031" cy="2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12"/>
          <p:cNvSpPr/>
          <p:nvPr/>
        </p:nvSpPr>
        <p:spPr>
          <a:xfrm flipV="1">
            <a:off x="3141003" y="4659250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388934" y="3550081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flipV="1">
            <a:off x="5388934" y="4650978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950469" y="4584946"/>
            <a:ext cx="42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412617" y="2996952"/>
            <a:ext cx="10293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Mode 1</a:t>
            </a:r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790833" y="4077344"/>
            <a:ext cx="379731" cy="360990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6772034" y="4470483"/>
            <a:ext cx="379731" cy="360990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Oval 18"/>
          <p:cNvSpPr>
            <a:spLocks noChangeArrowheads="1"/>
          </p:cNvSpPr>
          <p:nvPr/>
        </p:nvSpPr>
        <p:spPr bwMode="auto">
          <a:xfrm>
            <a:off x="1639435" y="4891652"/>
            <a:ext cx="379731" cy="360990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779912" y="4135783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047500" y="4170948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69368" y="4135609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78491" y="1467128"/>
            <a:ext cx="8325529" cy="1097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 bunches can exhibit M different modes of coupled rigid bunch oscillations in the longitudinal plane</a:t>
            </a:r>
          </a:p>
          <a:p>
            <a:r>
              <a:rPr lang="en-US" smtClean="0"/>
              <a:t>Any rigid coupled bunch oscillation can be decomposed into  a combination of these basic modes</a:t>
            </a:r>
          </a:p>
          <a:p>
            <a:pPr lvl="1">
              <a:buFont typeface="Arial"/>
              <a:buNone/>
            </a:pPr>
            <a:endParaRPr lang="en-US" smtClean="0"/>
          </a:p>
          <a:p>
            <a:pPr lvl="1"/>
            <a:endParaRPr lang="en-US" smtClean="0"/>
          </a:p>
          <a:p>
            <a:pPr lvl="2">
              <a:buFont typeface="Arial"/>
              <a:buNone/>
            </a:pPr>
            <a:endParaRPr lang="en-US" smtClean="0"/>
          </a:p>
          <a:p>
            <a:endParaRPr lang="en-US" dirty="0"/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99" y="2852936"/>
            <a:ext cx="1893151" cy="5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3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32E-6 4.29829E-6 C 0.00069 0.01019 0.00312 0.02872 -0.00121 0.0396 C -0.00555 0.05049 -0.01718 0.05836 -0.02551 0.06484 C -0.03384 0.07133 -0.0413 0.08036 -0.05119 0.0792 C -0.06108 0.07804 -0.07652 0.06623 -0.08485 0.05766 C -0.09318 0.0491 -0.09856 0.0403 -0.10099 0.02709 C -0.10342 0.01389 -0.10446 -0.00649 -0.0996 -0.02154 C -0.09474 -0.03659 -0.08173 -0.05489 -0.07132 -0.06299 C -0.0609 -0.0711 -0.04754 -0.07341 -0.03765 -0.07017 C -0.02776 -0.06693 -0.01735 -0.05118 -0.01197 -0.04308 C -0.00659 -0.03497 -0.00711 -0.02802 -0.00538 -0.02154 C -0.00364 -0.01505 -0.00069 -0.01019 -2.39632E-6 4.29829E-6 Z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9866E-6 5.88698E-6 C 0.00537 -0.00347 0.01509 -0.01088 0.02411 -0.01273 C 0.03314 -0.01459 0.04546 -0.01597 0.05379 -0.01088 C 0.06211 -0.00578 0.06906 0.00695 0.07409 0.01784 C 0.07912 0.02872 0.08328 0.041 0.08346 0.05397 C 0.08363 0.06693 0.08016 0.08407 0.07548 0.09519 C 0.07079 0.1063 0.06194 0.11418 0.05517 0.12043 C 0.04841 0.12668 0.04251 0.13271 0.03505 0.13294 C 0.02758 0.13317 0.01856 0.12877 0.01075 0.12228 C 0.00294 0.1158 -0.00695 0.10376 -0.01215 0.09334 C -0.01736 0.08291 -0.01961 0.06971 -0.02031 0.05929 C -0.021 0.04887 -0.0184 0.03891 -0.01632 0.03057 C -0.01423 0.02224 -0.01128 0.0139 -0.00816 0.00881 C -0.00504 0.00371 -0.00538 0.00348 -7.89866E-6 5.88698E-6 Z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0368E-6 -2.52432E-6 C -0.00556 -0.00602 -0.01996 -0.01482 -0.02551 -0.02524 C -0.03107 -0.03567 -0.03419 -0.05072 -0.03367 -0.06299 C -0.03315 -0.07527 -0.02812 -0.0887 -0.02291 -0.09889 C -0.01771 -0.10908 -0.01007 -0.11811 -0.00261 -0.12413 C 0.00485 -0.13015 0.0137 -0.13548 0.02168 -0.13479 C 0.02967 -0.13409 0.03817 -0.12738 0.0458 -0.12043 C 0.05344 -0.11348 0.06368 -0.10167 0.06749 -0.09356 C 0.07131 -0.08546 0.06871 -0.08129 0.06871 -0.07179 C 0.06871 -0.0623 0.07114 -0.04748 0.06749 -0.0359 C 0.06385 -0.02432 0.05396 -0.00927 0.04719 -0.00185 C 0.04042 0.00556 0.03348 0.00695 0.02706 0.00903 C 0.02064 0.01111 0.01301 0.01181 0.00815 0.01088 C 0.00329 0.00996 0.00555 0.00602 -7.60368E-6 -2.52432E-6 Z " pathEditMode="relative" ptsTypes="aaaaaaaaaaaa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4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Coupled bunch modes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325529" cy="135227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 bunches can exhibit M different modes of coupled rigid bunch oscillations in the longitudinal plane</a:t>
            </a:r>
          </a:p>
          <a:p>
            <a:r>
              <a:rPr lang="en-US" dirty="0" smtClean="0"/>
              <a:t>Any rigid coupled bunch oscillation can be decomposed into  a combination of these basic modes</a:t>
            </a:r>
          </a:p>
          <a:p>
            <a:pPr>
              <a:buFont typeface="Lucida Grande"/>
              <a:buChar char="⇒"/>
            </a:pPr>
            <a:r>
              <a:rPr lang="en-US" b="1" dirty="0" smtClean="0"/>
              <a:t>This modes can become unstable under the effect of long range wake fields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889231" y="3558353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flipV="1">
            <a:off x="889231" y="4659250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8852" y="3263769"/>
            <a:ext cx="7871905" cy="2703617"/>
            <a:chOff x="3710373" y="3810002"/>
            <a:chExt cx="7224691" cy="3270031"/>
          </a:xfrm>
        </p:grpSpPr>
        <p:cxnSp>
          <p:nvCxnSpPr>
            <p:cNvPr id="19" name="Straight Arrow Connector 4"/>
            <p:cNvCxnSpPr/>
            <p:nvPr/>
          </p:nvCxnSpPr>
          <p:spPr>
            <a:xfrm>
              <a:off x="3710373" y="5487834"/>
              <a:ext cx="7224691" cy="154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5"/>
            <p:cNvSpPr/>
            <p:nvPr/>
          </p:nvSpPr>
          <p:spPr>
            <a:xfrm>
              <a:off x="6076700" y="4166418"/>
              <a:ext cx="2066636" cy="1331575"/>
            </a:xfrm>
            <a:custGeom>
              <a:avLst/>
              <a:gdLst>
                <a:gd name="connsiteX0" fmla="*/ 0 w 2066636"/>
                <a:gd name="connsiteY0" fmla="*/ 1308484 h 1331575"/>
                <a:gd name="connsiteX1" fmla="*/ 1016000 w 2066636"/>
                <a:gd name="connsiteY1" fmla="*/ 3848 h 1331575"/>
                <a:gd name="connsiteX2" fmla="*/ 2066636 w 2066636"/>
                <a:gd name="connsiteY2" fmla="*/ 1331575 h 133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636" h="1331575">
                  <a:moveTo>
                    <a:pt x="0" y="1308484"/>
                  </a:moveTo>
                  <a:cubicBezTo>
                    <a:pt x="335780" y="654242"/>
                    <a:pt x="671561" y="0"/>
                    <a:pt x="1016000" y="3848"/>
                  </a:cubicBezTo>
                  <a:cubicBezTo>
                    <a:pt x="1360439" y="7696"/>
                    <a:pt x="1713537" y="669635"/>
                    <a:pt x="2066636" y="1331575"/>
                  </a:cubicBezTo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6200000" flipV="1">
              <a:off x="5478528" y="5445017"/>
              <a:ext cx="3270031" cy="2"/>
            </a:xfrm>
            <a:prstGeom prst="straightConnector1">
              <a:avLst/>
            </a:prstGeom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12"/>
          <p:cNvSpPr/>
          <p:nvPr/>
        </p:nvSpPr>
        <p:spPr>
          <a:xfrm flipV="1">
            <a:off x="3141003" y="4659250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388934" y="3550081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flipV="1">
            <a:off x="5388934" y="4650978"/>
            <a:ext cx="2251772" cy="1100897"/>
          </a:xfrm>
          <a:custGeom>
            <a:avLst/>
            <a:gdLst>
              <a:gd name="connsiteX0" fmla="*/ 0 w 2066636"/>
              <a:gd name="connsiteY0" fmla="*/ 1308484 h 1331575"/>
              <a:gd name="connsiteX1" fmla="*/ 1016000 w 2066636"/>
              <a:gd name="connsiteY1" fmla="*/ 3848 h 1331575"/>
              <a:gd name="connsiteX2" fmla="*/ 2066636 w 2066636"/>
              <a:gd name="connsiteY2" fmla="*/ 1331575 h 13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636" h="1331575">
                <a:moveTo>
                  <a:pt x="0" y="1308484"/>
                </a:moveTo>
                <a:cubicBezTo>
                  <a:pt x="335780" y="654242"/>
                  <a:pt x="671561" y="0"/>
                  <a:pt x="1016000" y="3848"/>
                </a:cubicBezTo>
                <a:cubicBezTo>
                  <a:pt x="1360439" y="7696"/>
                  <a:pt x="1713537" y="669635"/>
                  <a:pt x="2066636" y="1331575"/>
                </a:cubicBezTo>
              </a:path>
            </a:pathLst>
          </a:cu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950469" y="4584946"/>
            <a:ext cx="42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412617" y="2996952"/>
            <a:ext cx="10293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rgbClr val="000000"/>
                  </a:solidFill>
                </a:ln>
              </a:rPr>
              <a:t>Mode </a:t>
            </a:r>
            <a:r>
              <a:rPr lang="en-US" dirty="0">
                <a:ln>
                  <a:solidFill>
                    <a:srgbClr val="000000"/>
                  </a:solidFill>
                </a:ln>
              </a:rPr>
              <a:t>2</a:t>
            </a: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779912" y="4868210"/>
            <a:ext cx="379731" cy="360990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6772034" y="4492283"/>
            <a:ext cx="379731" cy="360990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779912" y="4135783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047500" y="4170948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69368" y="4135609"/>
            <a:ext cx="914400" cy="9906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1599981" y="4061850"/>
            <a:ext cx="379731" cy="360990"/>
          </a:xfrm>
          <a:prstGeom prst="ellipse">
            <a:avLst/>
          </a:prstGeom>
          <a:solidFill>
            <a:srgbClr val="0000FF">
              <a:alpha val="39999"/>
            </a:srgbClr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99" y="2852936"/>
            <a:ext cx="1893151" cy="5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0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5085E-6 -2.28062E-6 C -0.00104 0.01505 -0.00416 0.03959 -0.01267 0.05186 C -0.02117 0.06413 -0.03852 0.07455 -0.05154 0.07386 C -0.06456 0.07316 -0.08313 0.06251 -0.09128 0.04793 C -0.09944 0.03334 -0.10343 0.00393 -0.101 -0.01436 C -0.09857 -0.03265 -0.0866 -0.05256 -0.07671 -0.06228 C -0.06681 -0.07201 -0.05345 -0.07641 -0.04182 -0.07247 C -0.03019 -0.06854 -0.01405 -0.05048 -0.00676 -0.0389 C 0.00052 -0.02732 0.00105 -0.01505 -3.55085E-6 -2.28062E-6 Z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104E-6 -2.52432E-6 C -0.00521 -0.00579 -0.01284 -0.01111 -0.01614 -0.01991 C -0.01944 -0.02871 -0.02152 -0.0389 -0.02013 -0.05233 C -0.01874 -0.06577 -0.01388 -0.08846 -0.00798 -0.10074 C -0.00208 -0.11301 0.00729 -0.12088 0.01492 -0.12598 C 0.02256 -0.13107 0.03037 -0.1327 0.03783 -0.13131 C 0.04529 -0.12992 0.05327 -0.12343 0.05934 -0.11695 C 0.06542 -0.11046 0.07027 -0.10097 0.07427 -0.0917 C 0.07826 -0.08244 0.08312 -0.07063 0.08364 -0.06113 C 0.08416 -0.05164 0.07999 -0.04446 0.07687 -0.03427 C 0.07375 -0.02408 0.07166 -0.00787 0.06472 -2.52432E-6 C 0.05778 0.00788 0.04338 0.01019 0.03505 0.01251 C 0.02672 0.01483 0.021 0.01622 0.01492 0.01436 C 0.00885 0.01251 0.0052 0.00579 2.81104E-6 -2.52432E-6 Z " pathEditMode="relative" ptsTypes="aaaaaaaaaaaa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0234E-6 -7.29041E-6 C 0.00607 -0.00418 0.01856 -0.01367 0.02828 -0.01437 C 0.03799 -0.01506 0.04979 -0.01112 0.05795 -0.00371 C 0.0661 0.0037 0.07305 0.0206 0.07686 0.03056 C 0.08068 0.04052 0.08103 0.04631 0.08085 0.05581 C 0.08068 0.0653 0.07947 0.07804 0.07547 0.088 C 0.07148 0.09795 0.06298 0.10814 0.05656 0.11509 C 0.05014 0.12204 0.04337 0.12713 0.03643 0.12945 C 0.02949 0.13177 0.02186 0.13223 0.01474 0.12945 C 0.00763 0.12667 -0.00122 0.12042 -0.00677 0.11324 C -0.01233 0.10606 -0.01614 0.09587 -0.01892 0.08637 C -0.0217 0.07688 -0.02274 0.06576 -0.02291 0.05581 C -0.02308 0.04585 -0.02274 0.03427 -0.02031 0.02686 C -0.01788 0.01945 -0.01181 0.01551 -0.00816 0.01065 C -0.00452 0.00578 -0.00608 0.00416 -5.50234E-6 -7.29041E-6 Z " pathEditMode="relative" ptsTypes="aaaaaaaaaaaaa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7" grpId="0" animBg="1"/>
      <p:bldP spid="24" grpId="0" animBg="1"/>
      <p:bldP spid="2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Single bunch modes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61271" y="1219200"/>
            <a:ext cx="8325529" cy="14177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 a similar fashion, a single bunch exhibits a double infinity of natural modes of oscillation, with rather complicated phase space portraits.</a:t>
            </a:r>
          </a:p>
          <a:p>
            <a:r>
              <a:rPr lang="en-US" dirty="0" smtClean="0"/>
              <a:t>Whatever perturbation on the bunch phase space distribution can be expanded as a series of these modes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78491" y="4147015"/>
            <a:ext cx="8516264" cy="1802265"/>
            <a:chOff x="378491" y="3199296"/>
            <a:chExt cx="8516264" cy="1802265"/>
          </a:xfrm>
        </p:grpSpPr>
        <p:grpSp>
          <p:nvGrpSpPr>
            <p:cNvPr id="9" name="Group 8"/>
            <p:cNvGrpSpPr/>
            <p:nvPr/>
          </p:nvGrpSpPr>
          <p:grpSpPr>
            <a:xfrm>
              <a:off x="378491" y="4020652"/>
              <a:ext cx="8516264" cy="980909"/>
              <a:chOff x="378491" y="4020652"/>
              <a:chExt cx="8516264" cy="98090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rcRect t="35120" b="37633"/>
              <a:stretch>
                <a:fillRect/>
              </a:stretch>
            </p:blipFill>
            <p:spPr>
              <a:xfrm>
                <a:off x="378491" y="4020652"/>
                <a:ext cx="5218407" cy="980909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rcRect t="35433" b="37969"/>
              <a:stretch>
                <a:fillRect/>
              </a:stretch>
            </p:blipFill>
            <p:spPr>
              <a:xfrm>
                <a:off x="5596898" y="4031963"/>
                <a:ext cx="3297857" cy="957527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1219200" y="4020652"/>
              <a:ext cx="1524000" cy="170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 rot="5400000">
              <a:off x="4419049" y="-152530"/>
              <a:ext cx="367063" cy="7837136"/>
            </a:xfrm>
            <a:prstGeom prst="leftBrace">
              <a:avLst>
                <a:gd name="adj1" fmla="val 80540"/>
                <a:gd name="adj2" fmla="val 50000"/>
              </a:avLst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67226" y="3199296"/>
              <a:ext cx="4753046" cy="323165"/>
            </a:xfrm>
            <a:prstGeom prst="rect">
              <a:avLst/>
            </a:prstGeom>
            <a:noFill/>
            <a:ln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rgbClr val="000090"/>
                  </a:solidFill>
                </a:rPr>
                <a:t>Oscillation modes as observed at a wall current monitor</a:t>
              </a:r>
              <a:endParaRPr lang="en-US" sz="1500" dirty="0">
                <a:solidFill>
                  <a:srgbClr val="00009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3" y="3789360"/>
            <a:ext cx="8908138" cy="28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Arial Rounded MT Bold"/>
                <a:cs typeface="Arial Rounded MT Bold"/>
              </a:rPr>
              <a:t>Single bunch modes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61271" y="1219200"/>
            <a:ext cx="8325529" cy="257016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 a similar fashion, a single bunch exhibits a double infinity of natural modes of oscillation, with rather complicated phase space portraits.</a:t>
            </a:r>
          </a:p>
          <a:p>
            <a:r>
              <a:rPr lang="en-US" dirty="0" smtClean="0"/>
              <a:t>Whatever perturbation on the bunch phase space distribution can be expanded as a series of these modes</a:t>
            </a:r>
          </a:p>
          <a:p>
            <a:r>
              <a:rPr lang="en-US" dirty="0" smtClean="0"/>
              <a:t>One of these modes or a combination of them can become unstable under the effect of a short range wake field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In particular, the frequencies of these modes shift with intensity, and two of the modes can merge above a certain threshold, causing a microwave instability!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latin typeface="Arial Rounded MT Bold"/>
                <a:cs typeface="Arial Rounded MT Bold"/>
              </a:rPr>
              <a:t>Why study beam instabilities?</a:t>
            </a:r>
            <a:endParaRPr lang="en-US" sz="3500" b="1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1" y="1467127"/>
            <a:ext cx="8325529" cy="22335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is </a:t>
            </a:r>
            <a:r>
              <a:rPr lang="en-US" dirty="0"/>
              <a:t>a</a:t>
            </a:r>
            <a:r>
              <a:rPr lang="en-US" dirty="0" smtClean="0"/>
              <a:t> beam instability?</a:t>
            </a:r>
          </a:p>
          <a:p>
            <a:pPr lvl="1"/>
            <a:r>
              <a:rPr lang="en-US" dirty="0" smtClean="0"/>
              <a:t>A beam becomes unstable when a moment of its distribution exhibits an exponential growth (e.g. mean positions &lt;x&gt;, &lt;y&gt;, &lt;z&gt;, standard deviations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y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r>
              <a:rPr lang="en-US" dirty="0" smtClean="0"/>
              <a:t>, etc.) – resulting into beam loss or </a:t>
            </a:r>
            <a:r>
              <a:rPr lang="en-US" dirty="0" err="1" smtClean="0"/>
              <a:t>emittance</a:t>
            </a:r>
            <a:r>
              <a:rPr lang="en-US" dirty="0" smtClean="0"/>
              <a:t> growth!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Why study beam instabilities?</a:t>
            </a:r>
          </a:p>
          <a:p>
            <a:pPr lvl="1"/>
            <a:r>
              <a:rPr lang="en-US" dirty="0" smtClean="0"/>
              <a:t>The onset of a beam instability usually determines the maximum beam intensity that a machine can store/accelerate (performance limitation)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 descr="cern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10" name="Picture 9" descr="LOGO-BE-200x200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91739" y="3546740"/>
            <a:ext cx="7944227" cy="3309865"/>
            <a:chOff x="91739" y="3546740"/>
            <a:chExt cx="7944227" cy="3309865"/>
          </a:xfrm>
        </p:grpSpPr>
        <p:pic>
          <p:nvPicPr>
            <p:cNvPr id="7" name="Picture 1028" descr="&#10;cent_2002.pdf                                                  00012C16Macintosh HD                   BC25E8C6:"/>
            <p:cNvPicPr>
              <a:picLocks noChangeAspect="1" noChangeArrowheads="1"/>
            </p:cNvPicPr>
            <p:nvPr/>
          </p:nvPicPr>
          <p:blipFill rotWithShape="1">
            <a:blip r:embed="rId4"/>
            <a:srcRect l="12139" t="7048" r="16623" b="39016"/>
            <a:stretch/>
          </p:blipFill>
          <p:spPr bwMode="auto">
            <a:xfrm>
              <a:off x="1951723" y="3546740"/>
              <a:ext cx="3325382" cy="1943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5419827" y="4149080"/>
              <a:ext cx="2616139" cy="19651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vert="horz" lIns="91440" tIns="45720" rIns="91440" bIns="45720" rtlCol="0">
              <a:normAutofit fontScale="62500" lnSpcReduction="20000"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Typical situation</a:t>
              </a:r>
            </a:p>
            <a:p>
              <a:pPr marL="36000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–"/>
                <a:tabLst/>
                <a:defRPr/>
              </a:pPr>
              <a:r>
                <a:rPr kumimoji="0" lang="en-US" sz="2323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 beam centroid instability appears when the intensity is raised above a </a:t>
              </a:r>
              <a:r>
                <a:rPr kumimoji="0" lang="en-US" sz="2323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certain</a:t>
              </a:r>
              <a:r>
                <a:rPr kumimoji="0" lang="en-US" sz="2323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threshold</a:t>
              </a:r>
            </a:p>
            <a:p>
              <a:pPr marL="36000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–"/>
                <a:tabLst/>
                <a:defRPr/>
              </a:pPr>
              <a:r>
                <a:rPr lang="en-US" sz="2323" dirty="0" smtClean="0"/>
                <a:t>The </a:t>
              </a:r>
              <a:r>
                <a:rPr lang="en-US" sz="2323" b="1" dirty="0" smtClean="0"/>
                <a:t>threshold</a:t>
              </a:r>
              <a:r>
                <a:rPr lang="en-US" sz="2323" dirty="0" smtClean="0"/>
                <a:t> can be optimized by an accurate choice of the machine settings</a:t>
              </a:r>
              <a:endParaRPr kumimoji="0" lang="en-US" sz="232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74295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–"/>
                <a:tabLst/>
                <a:defRPr/>
              </a:pP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143000" marR="0" lvl="2" indent="-2286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15186" y="3700665"/>
              <a:ext cx="514538" cy="2649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91739" y="3717154"/>
              <a:ext cx="1815965" cy="1079998"/>
              <a:chOff x="683568" y="2878832"/>
              <a:chExt cx="2862360" cy="1702317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83568" y="3536412"/>
                <a:ext cx="1961261" cy="79208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1619672" y="3941440"/>
                <a:ext cx="1872208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957705" y="3941440"/>
                <a:ext cx="692040" cy="56768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1661017" y="2878832"/>
                <a:ext cx="0" cy="106260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1547664" y="3536412"/>
                <a:ext cx="257369" cy="792088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900637" y="367077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185888" y="3857393"/>
                <a:ext cx="36004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i="1" dirty="0" smtClean="0"/>
                  <a:t>z</a:t>
                </a:r>
                <a:endParaRPr lang="en-US" sz="1500" i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33184" y="2888367"/>
                <a:ext cx="36004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i="1" dirty="0" smtClean="0"/>
                  <a:t>y</a:t>
                </a:r>
                <a:endParaRPr lang="en-US" sz="1500" i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79612" y="4257984"/>
                <a:ext cx="36004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i="1" dirty="0" smtClean="0"/>
                  <a:t>x</a:t>
                </a:r>
                <a:endParaRPr lang="en-US" sz="1500" i="1" dirty="0"/>
              </a:p>
            </p:txBody>
          </p:sp>
          <p:sp>
            <p:nvSpPr>
              <p:cNvPr id="23" name="Oval 22"/>
              <p:cNvSpPr>
                <a:spLocks noChangeAspect="1"/>
              </p:cNvSpPr>
              <p:nvPr/>
            </p:nvSpPr>
            <p:spPr>
              <a:xfrm>
                <a:off x="803890" y="3896635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>
                <a:spLocks noChangeAspect="1"/>
              </p:cNvSpPr>
              <p:nvPr/>
            </p:nvSpPr>
            <p:spPr>
              <a:xfrm>
                <a:off x="1205437" y="372448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1139137" y="4102570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1396540" y="367077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1548940" y="382317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1439652" y="4125463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1794167" y="367077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1389446" y="391593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2014459" y="383190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993388" y="393059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1846646" y="4055529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2057571" y="4055529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1661017" y="4125463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2143795" y="367077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2263735" y="3941440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1955934" y="3579064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1837279" y="3896635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1533448" y="3632774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1704129" y="3995150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1248549" y="3896635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2361928" y="3749973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2513055" y="3876882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2220623" y="4125029"/>
                <a:ext cx="86224" cy="10742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1951723" y="3624860"/>
              <a:ext cx="3325382" cy="1853419"/>
              <a:chOff x="1951723" y="3723492"/>
              <a:chExt cx="3325382" cy="1853419"/>
            </a:xfrm>
          </p:grpSpPr>
          <p:pic>
            <p:nvPicPr>
              <p:cNvPr id="46" name="Picture 1028" descr="&#10;cent_2002.pdf                                                  00012C16Macintosh HD                   BC25E8C6: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l="12404" t="37843" r="81785" b="17364"/>
              <a:stretch/>
            </p:blipFill>
            <p:spPr bwMode="auto">
              <a:xfrm>
                <a:off x="1951723" y="3723492"/>
                <a:ext cx="271253" cy="1614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" name="Straight Connector 4"/>
              <p:cNvCxnSpPr/>
              <p:nvPr/>
            </p:nvCxnSpPr>
            <p:spPr>
              <a:xfrm flipV="1">
                <a:off x="2247636" y="5570812"/>
                <a:ext cx="3029469" cy="609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/>
            <p:cNvCxnSpPr/>
            <p:nvPr/>
          </p:nvCxnSpPr>
          <p:spPr>
            <a:xfrm>
              <a:off x="5277105" y="3755622"/>
              <a:ext cx="0" cy="173498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1028" descr="&#10;cent_2002.pdf                                                  00012C16Macintosh HD                   BC25E8C6:"/>
            <p:cNvPicPr>
              <a:picLocks noChangeAspect="1" noChangeArrowheads="1"/>
            </p:cNvPicPr>
            <p:nvPr/>
          </p:nvPicPr>
          <p:blipFill rotWithShape="1">
            <a:blip r:embed="rId4"/>
            <a:srcRect l="5455" t="59717" r="16623" b="7049"/>
            <a:stretch/>
          </p:blipFill>
          <p:spPr bwMode="auto">
            <a:xfrm>
              <a:off x="1639693" y="5658830"/>
              <a:ext cx="3637412" cy="119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9" name="Straight Connector 58"/>
            <p:cNvCxnSpPr/>
            <p:nvPr/>
          </p:nvCxnSpPr>
          <p:spPr>
            <a:xfrm flipV="1">
              <a:off x="2247636" y="5670227"/>
              <a:ext cx="3029469" cy="6099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277105" y="5658830"/>
              <a:ext cx="0" cy="728979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1997408" y="5346592"/>
              <a:ext cx="225568" cy="2507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561325" y="5215555"/>
              <a:ext cx="548757" cy="144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err="1" smtClean="0">
                <a:latin typeface="Arial Rounded MT Bold"/>
                <a:cs typeface="Arial Rounded MT Bold"/>
              </a:rPr>
              <a:t>Macroparticle</a:t>
            </a:r>
            <a:r>
              <a:rPr lang="en-US" sz="3000" dirty="0" smtClean="0">
                <a:latin typeface="Arial Rounded MT Bold"/>
                <a:cs typeface="Arial Rounded MT Bold"/>
              </a:rPr>
              <a:t> simulation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61271" y="1219200"/>
            <a:ext cx="8325529" cy="762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have simulated the evolution of an SPS bunch under the effect of a longitudinal broad band impedance lumped in one point of the ring</a:t>
            </a: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36783" y="3554896"/>
            <a:ext cx="3094200" cy="2835275"/>
          </a:xfrm>
          <a:prstGeom prst="ellipse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2224081" y="3405078"/>
            <a:ext cx="6098141" cy="2435641"/>
            <a:chOff x="2224081" y="3405078"/>
            <a:chExt cx="6098141" cy="2435641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 rot="919597">
              <a:off x="2224081" y="3405078"/>
              <a:ext cx="762000" cy="360990"/>
            </a:xfrm>
            <a:prstGeom prst="ellipse">
              <a:avLst/>
            </a:prstGeom>
            <a:solidFill>
              <a:srgbClr val="3366FF"/>
            </a:soli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971800" y="3629715"/>
              <a:ext cx="5350422" cy="2211004"/>
              <a:chOff x="2971800" y="3629715"/>
              <a:chExt cx="5350422" cy="2211004"/>
            </a:xfrm>
          </p:grpSpPr>
          <p:pic>
            <p:nvPicPr>
              <p:cNvPr id="15" name="Picture 14" descr="SPS-BBlongimp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0910" y="3707020"/>
                <a:ext cx="3391312" cy="2133699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 rot="2445780">
                <a:off x="2971800" y="3629715"/>
                <a:ext cx="533400" cy="48398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>
                <a:off x="3598506" y="3962400"/>
                <a:ext cx="1202094" cy="266730"/>
              </a:xfrm>
              <a:prstGeom prst="straightConnector1">
                <a:avLst/>
              </a:prstGeom>
              <a:ln>
                <a:solidFill>
                  <a:srgbClr val="00009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/>
          <p:cNvSpPr txBox="1"/>
          <p:nvPr/>
        </p:nvSpPr>
        <p:spPr>
          <a:xfrm>
            <a:off x="1288925" y="4527826"/>
            <a:ext cx="2542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SPS ring:</a:t>
            </a:r>
          </a:p>
          <a:p>
            <a:r>
              <a:rPr lang="en-US" sz="1500" dirty="0" smtClean="0"/>
              <a:t>Transverse </a:t>
            </a:r>
            <a:r>
              <a:rPr lang="en-US" sz="1500" dirty="0" err="1" smtClean="0">
                <a:sym typeface="Wingdings"/>
              </a:rPr>
              <a:t></a:t>
            </a:r>
            <a:r>
              <a:rPr lang="en-US" sz="1500" dirty="0" smtClean="0"/>
              <a:t> 1-turn map </a:t>
            </a:r>
            <a:r>
              <a:rPr lang="en-US" sz="1500" b="1" u="sng" dirty="0" smtClean="0"/>
              <a:t>M</a:t>
            </a:r>
          </a:p>
          <a:p>
            <a:r>
              <a:rPr lang="en-US" sz="1500" dirty="0" smtClean="0"/>
              <a:t>Longitudinal </a:t>
            </a:r>
            <a:r>
              <a:rPr lang="en-US" sz="1500" dirty="0" err="1" smtClean="0">
                <a:sym typeface="Wingdings"/>
              </a:rPr>
              <a:t></a:t>
            </a:r>
            <a:r>
              <a:rPr lang="en-US" sz="1500" dirty="0" smtClean="0"/>
              <a:t> kick from sinusoidal voltage</a:t>
            </a:r>
            <a:endParaRPr lang="en-US" sz="1500" dirty="0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 rot="19979092">
            <a:off x="1100958" y="3649183"/>
            <a:ext cx="762000" cy="360990"/>
          </a:xfrm>
          <a:prstGeom prst="ellipse">
            <a:avLst/>
          </a:prstGeom>
          <a:solidFill>
            <a:srgbClr val="3366FF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err="1" smtClean="0">
                <a:latin typeface="Arial Rounded MT Bold"/>
                <a:cs typeface="Arial Rounded MT Bold"/>
              </a:rPr>
              <a:t>Macroparticle</a:t>
            </a:r>
            <a:r>
              <a:rPr lang="en-US" sz="3000" dirty="0" smtClean="0">
                <a:latin typeface="Arial Rounded MT Bold"/>
                <a:cs typeface="Arial Rounded MT Bold"/>
              </a:rPr>
              <a:t> simulation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61271" y="1219200"/>
            <a:ext cx="8325529" cy="1828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have simulated the evolution of an SPS bunch under the effect of a longitudinal broad band impedance lumped in one point of the ring</a:t>
            </a:r>
          </a:p>
          <a:p>
            <a:r>
              <a:rPr lang="en-US" dirty="0" smtClean="0"/>
              <a:t>Two different intensity values have been simulated</a:t>
            </a:r>
          </a:p>
          <a:p>
            <a:pPr lvl="1"/>
            <a:r>
              <a:rPr lang="en-US" b="1" dirty="0" smtClean="0"/>
              <a:t>Low intensity </a:t>
            </a:r>
            <a:r>
              <a:rPr lang="en-US" b="1" dirty="0" err="1" smtClean="0">
                <a:sym typeface="Wingdings"/>
              </a:rPr>
              <a:t></a:t>
            </a:r>
            <a:r>
              <a:rPr lang="en-US" b="1" dirty="0" smtClean="0">
                <a:sym typeface="Wingdings"/>
              </a:rPr>
              <a:t> below instability threshold, but potential well distortion is visible in terms of stable phase shift and bunch lengthening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sym typeface="Wingdings"/>
              </a:rPr>
              <a:t>High intensity </a:t>
            </a:r>
            <a:r>
              <a:rPr lang="en-US" dirty="0" err="1" smtClean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 above microwave instability threshold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LongbunchShapeNb2_10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84" y="3044974"/>
            <a:ext cx="6133832" cy="3731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000" dirty="0" err="1" smtClean="0">
                <a:latin typeface="Arial Rounded MT Bold"/>
                <a:cs typeface="Arial Rounded MT Bold"/>
              </a:rPr>
              <a:t>Macroparticle</a:t>
            </a:r>
            <a:r>
              <a:rPr lang="en-US" sz="3000" dirty="0" smtClean="0">
                <a:latin typeface="Arial Rounded MT Bold"/>
                <a:cs typeface="Arial Rounded MT Bold"/>
              </a:rPr>
              <a:t> simulation</a:t>
            </a:r>
            <a:endParaRPr lang="en-US" sz="3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45" name="Picture 44" descr="cern_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49" name="Picture 48" descr="LOGO-BE-200x200_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61271" y="1219200"/>
            <a:ext cx="8325529" cy="1828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have simulated the evolution of an SPS bunch under the effect of a longitudinal broad band impedance lumped in one point of the ring</a:t>
            </a:r>
          </a:p>
          <a:p>
            <a:r>
              <a:rPr lang="en-US" dirty="0" smtClean="0"/>
              <a:t>Two different intensity values have been simulated</a:t>
            </a:r>
          </a:p>
          <a:p>
            <a:pPr lvl="1"/>
            <a:r>
              <a:rPr lang="en-US" dirty="0" smtClean="0"/>
              <a:t>Low intensity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below instability threshold, but potential well distortion is visible in terms of stable phase shift and bunch lengthening</a:t>
            </a:r>
          </a:p>
          <a:p>
            <a:pPr lvl="1"/>
            <a:r>
              <a:rPr lang="en-US" b="1" dirty="0" smtClean="0">
                <a:sym typeface="Wingdings"/>
              </a:rPr>
              <a:t>High intensity </a:t>
            </a:r>
            <a:r>
              <a:rPr lang="en-US" b="1" dirty="0" err="1" smtClean="0">
                <a:sym typeface="Wingdings"/>
              </a:rPr>
              <a:t></a:t>
            </a:r>
            <a:r>
              <a:rPr lang="en-US" b="1" dirty="0" smtClean="0">
                <a:sym typeface="Wingdings"/>
              </a:rPr>
              <a:t> above microwave instability threshold</a:t>
            </a:r>
            <a:endParaRPr lang="en-US" b="1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LongbunchShapeNb2_17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047999"/>
            <a:ext cx="6133832" cy="37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0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latin typeface="Arial Rounded MT Bold"/>
                <a:cs typeface="Arial Rounded MT Bold"/>
              </a:rPr>
              <a:t>Conclusions (part I)</a:t>
            </a:r>
            <a:endParaRPr lang="en-US" sz="3800" b="1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1" y="1611143"/>
            <a:ext cx="8325529" cy="474520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Beam instability</a:t>
            </a:r>
          </a:p>
          <a:p>
            <a:pPr lvl="1"/>
            <a:r>
              <a:rPr lang="en-US" dirty="0" smtClean="0"/>
              <a:t>Manifests itself like an exponential coherent motion resulting in beam loss or </a:t>
            </a:r>
            <a:r>
              <a:rPr lang="en-US" dirty="0" err="1" smtClean="0"/>
              <a:t>emittance</a:t>
            </a:r>
            <a:r>
              <a:rPr lang="en-US" dirty="0" smtClean="0"/>
              <a:t> blow up</a:t>
            </a:r>
          </a:p>
          <a:p>
            <a:pPr lvl="1"/>
            <a:r>
              <a:rPr lang="en-US" dirty="0" smtClean="0"/>
              <a:t>Can be caused by self induced EM fields </a:t>
            </a:r>
          </a:p>
          <a:p>
            <a:pPr lvl="1"/>
            <a:r>
              <a:rPr lang="en-US" dirty="0" smtClean="0"/>
              <a:t>Can be described in the framework of wake fields/beam coupling impedances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Longitudinal effects</a:t>
            </a:r>
          </a:p>
          <a:p>
            <a:pPr lvl="1"/>
            <a:r>
              <a:rPr lang="en-US" dirty="0" smtClean="0"/>
              <a:t>Energy loss</a:t>
            </a:r>
          </a:p>
          <a:p>
            <a:pPr lvl="1"/>
            <a:r>
              <a:rPr lang="en-US" dirty="0" smtClean="0"/>
              <a:t>Dipole instability (Robinson), </a:t>
            </a:r>
            <a:r>
              <a:rPr lang="en-US" smtClean="0"/>
              <a:t>excitation of coupled </a:t>
            </a:r>
            <a:r>
              <a:rPr lang="en-US" dirty="0" smtClean="0"/>
              <a:t>bunch &amp; single bunch modes</a:t>
            </a:r>
          </a:p>
          <a:p>
            <a:pPr lvl="1"/>
            <a:endParaRPr lang="en-US" dirty="0"/>
          </a:p>
          <a:p>
            <a:r>
              <a:rPr lang="en-US" dirty="0" smtClean="0"/>
              <a:t>Tomorrow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transverse wake fields/beam coupling impedances and instabilities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9" name="Picture 8" descr="cern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10" name="Picture 9" descr="LOGO-BE-200x200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latin typeface="Arial Rounded MT Bold"/>
                <a:cs typeface="Arial Rounded MT Bold"/>
              </a:rPr>
              <a:t>Why study beam instabilities?</a:t>
            </a:r>
            <a:endParaRPr lang="en-US" sz="3500" b="1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325529" cy="347404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is </a:t>
            </a:r>
            <a:r>
              <a:rPr lang="en-US" dirty="0"/>
              <a:t>a</a:t>
            </a:r>
            <a:r>
              <a:rPr lang="en-US" dirty="0" smtClean="0"/>
              <a:t> beam instability?</a:t>
            </a:r>
          </a:p>
          <a:p>
            <a:pPr lvl="1"/>
            <a:r>
              <a:rPr lang="en-US" dirty="0" smtClean="0"/>
              <a:t>A beam becomes unstable when a moment of its distribution exhibits an exponential growth (e.g. mean positions &lt;x&gt;, &lt;y&gt;, &lt;z&gt;, standard deviations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y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z</a:t>
            </a:r>
            <a:r>
              <a:rPr lang="en-US" dirty="0" smtClean="0"/>
              <a:t>, etc.) – resulting into beam loss or </a:t>
            </a:r>
            <a:r>
              <a:rPr lang="en-US" dirty="0" err="1" smtClean="0"/>
              <a:t>emittance</a:t>
            </a:r>
            <a:r>
              <a:rPr lang="en-US" dirty="0" smtClean="0"/>
              <a:t> growth!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Why study beam instabilities?</a:t>
            </a:r>
          </a:p>
          <a:p>
            <a:pPr lvl="1"/>
            <a:r>
              <a:rPr lang="en-US" dirty="0" smtClean="0"/>
              <a:t>The onset of a beam instability usually determines the maximum beam intensity that a machine can store/accelerate (performance limitation)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Understanding the type of instability limiting the performance, and its underlying mechanism, is essential because it:</a:t>
            </a:r>
          </a:p>
          <a:p>
            <a:pPr lvl="2"/>
            <a:r>
              <a:rPr lang="en-US" dirty="0" smtClean="0"/>
              <a:t>Allows identifying the source and possible measures to mitigate/suppress the effect</a:t>
            </a:r>
          </a:p>
          <a:p>
            <a:pPr lvl="2"/>
            <a:r>
              <a:rPr lang="en-US" dirty="0" smtClean="0"/>
              <a:t>Allows dimensioning an active feedback system to prevent the instability</a:t>
            </a:r>
          </a:p>
          <a:p>
            <a:pPr lvl="2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 descr="cern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10" name="Picture 9" descr="LOGO-BE-200x200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latin typeface="Arial Rounded MT Bold"/>
                <a:cs typeface="Arial Rounded MT Bold"/>
              </a:rPr>
              <a:t>Types of beam instabilities</a:t>
            </a:r>
            <a:endParaRPr lang="en-US" sz="3500" b="1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325529" cy="4194120"/>
          </a:xfrm>
        </p:spPr>
        <p:txBody>
          <a:bodyPr>
            <a:normAutofit fontScale="77500" lnSpcReduction="20000"/>
          </a:bodyPr>
          <a:lstStyle/>
          <a:p>
            <a:pPr lvl="1">
              <a:buNone/>
            </a:pPr>
            <a:endParaRPr lang="en-US" dirty="0" smtClean="0"/>
          </a:p>
          <a:p>
            <a:pPr>
              <a:buFont typeface="Lucida Grande"/>
              <a:buChar char="⇒"/>
            </a:pPr>
            <a:r>
              <a:rPr lang="en-US" dirty="0" smtClean="0"/>
              <a:t>Beam instabilities occur in both linear and circular machines</a:t>
            </a:r>
          </a:p>
          <a:p>
            <a:pPr lvl="1"/>
            <a:r>
              <a:rPr lang="en-US" dirty="0" smtClean="0"/>
              <a:t>Longitudinal plane (</a:t>
            </a:r>
            <a:r>
              <a:rPr lang="en-US" dirty="0" err="1" smtClean="0"/>
              <a:t>z,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Transverse plane (</a:t>
            </a:r>
            <a:r>
              <a:rPr lang="en-US" dirty="0" err="1" smtClean="0"/>
              <a:t>x,y,x’,y</a:t>
            </a:r>
            <a:r>
              <a:rPr lang="en-US" dirty="0" smtClean="0"/>
              <a:t>’)</a:t>
            </a:r>
          </a:p>
          <a:p>
            <a:pPr lvl="1"/>
            <a:endParaRPr lang="en-US" dirty="0" smtClean="0"/>
          </a:p>
          <a:p>
            <a:pPr>
              <a:buFont typeface="Lucida Grande"/>
              <a:buChar char="⇒"/>
            </a:pPr>
            <a:r>
              <a:rPr lang="en-US" dirty="0" smtClean="0"/>
              <a:t>Beam instabilities can affect the beam on different scales</a:t>
            </a:r>
          </a:p>
          <a:p>
            <a:pPr lvl="1"/>
            <a:r>
              <a:rPr lang="en-US" dirty="0" smtClean="0"/>
              <a:t>Cross-talk between bunches</a:t>
            </a:r>
          </a:p>
          <a:p>
            <a:pPr lvl="2">
              <a:buFont typeface="Lucida Grande"/>
              <a:buChar char="→"/>
            </a:pPr>
            <a:r>
              <a:rPr lang="en-US" dirty="0" smtClean="0"/>
              <a:t> The unstable motion of subsequent bunches is coupled</a:t>
            </a:r>
          </a:p>
          <a:p>
            <a:pPr lvl="2">
              <a:buFont typeface="Lucida Grande"/>
              <a:buChar char="→"/>
            </a:pPr>
            <a:r>
              <a:rPr lang="en-US" dirty="0" smtClean="0"/>
              <a:t> The instability is consequence of another mechanism that builds up along the bunch train </a:t>
            </a:r>
          </a:p>
          <a:p>
            <a:pPr lvl="1"/>
            <a:r>
              <a:rPr lang="en-US" dirty="0" smtClean="0"/>
              <a:t>Single bunch effect</a:t>
            </a:r>
          </a:p>
          <a:p>
            <a:pPr lvl="1"/>
            <a:r>
              <a:rPr lang="en-US" dirty="0" smtClean="0"/>
              <a:t>Coasting beam instabilities</a:t>
            </a: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 descr="cern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10" name="Picture 9" descr="LOGO-BE-200x200_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2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latin typeface="Arial Rounded MT Bold"/>
                <a:cs typeface="Arial Rounded MT Bold"/>
              </a:rPr>
              <a:t>Example of multi-bunch instability</a:t>
            </a:r>
            <a:endParaRPr lang="en-US" sz="3500" b="1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91" y="1467128"/>
            <a:ext cx="8325529" cy="1580872"/>
          </a:xfrm>
        </p:spPr>
        <p:txBody>
          <a:bodyPr>
            <a:normAutofit fontScale="62500" lnSpcReduction="20000"/>
          </a:bodyPr>
          <a:lstStyle/>
          <a:p>
            <a:pPr>
              <a:buFont typeface="Lucida Grande"/>
              <a:buChar char="⇒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They can affect the beam on different scales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Cross-talk between bunches</a:t>
            </a:r>
          </a:p>
          <a:p>
            <a:pPr lvl="2">
              <a:buFont typeface="Lucida Grande"/>
              <a:buChar char="→"/>
            </a:pPr>
            <a:r>
              <a:rPr lang="en-US" dirty="0" smtClean="0"/>
              <a:t> </a:t>
            </a:r>
            <a:r>
              <a:rPr lang="en-US" b="1" dirty="0" smtClean="0"/>
              <a:t>The unstable motion of subsequent bunches is coupled</a:t>
            </a:r>
          </a:p>
          <a:p>
            <a:pPr lvl="2">
              <a:buFont typeface="Lucida Grande"/>
              <a:buChar char="→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7F7F7F"/>
                </a:solidFill>
              </a:rPr>
              <a:t>The instability is consequence of another mechanism that builds up along the bunch train </a:t>
            </a:r>
          </a:p>
          <a:p>
            <a:pPr lvl="1"/>
            <a:r>
              <a:rPr lang="en-US" dirty="0" smtClean="0">
                <a:solidFill>
                  <a:srgbClr val="7F7F7F"/>
                </a:solidFill>
              </a:rPr>
              <a:t>Single bunch effect</a:t>
            </a:r>
          </a:p>
          <a:p>
            <a:pPr lvl="1"/>
            <a:endParaRPr lang="en-US" dirty="0" smtClean="0"/>
          </a:p>
          <a:p>
            <a:pPr lvl="2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1447-C3CE-9F4F-A689-9A72CAFF10C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 descr="cern_l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2000" cy="792000"/>
          </a:xfrm>
          <a:prstGeom prst="rect">
            <a:avLst/>
          </a:prstGeom>
        </p:spPr>
      </p:pic>
      <p:pic>
        <p:nvPicPr>
          <p:cNvPr id="10" name="Picture 9" descr="LOGO-BE-200x200_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00" y="0"/>
            <a:ext cx="792000" cy="792000"/>
          </a:xfrm>
          <a:prstGeom prst="rect">
            <a:avLst/>
          </a:prstGeom>
        </p:spPr>
      </p:pic>
      <p:pic>
        <p:nvPicPr>
          <p:cNvPr id="4" name="movie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5018" y="2939060"/>
            <a:ext cx="4945253" cy="37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3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66393</TotalTime>
  <Words>3907</Words>
  <Application>Microsoft Macintosh PowerPoint</Application>
  <PresentationFormat>On-screen Show (4:3)</PresentationFormat>
  <Paragraphs>571</Paragraphs>
  <Slides>63</Slides>
  <Notes>40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Beam instabilities (I)</vt:lpstr>
      <vt:lpstr>What is a beam instability?</vt:lpstr>
      <vt:lpstr>What is a beam instability?</vt:lpstr>
      <vt:lpstr>What is a beam instability?</vt:lpstr>
      <vt:lpstr>What is a beam instability?</vt:lpstr>
      <vt:lpstr>Why study beam instabilities?</vt:lpstr>
      <vt:lpstr>Why study beam instabilities?</vt:lpstr>
      <vt:lpstr>Types of beam instabilities</vt:lpstr>
      <vt:lpstr>Example of multi-bunch instability</vt:lpstr>
      <vt:lpstr>Example of multi-bunch instability</vt:lpstr>
      <vt:lpstr>Example of single bunch instability</vt:lpstr>
      <vt:lpstr>Instability loop</vt:lpstr>
      <vt:lpstr>Instability loop</vt:lpstr>
      <vt:lpstr>Instability loop</vt:lpstr>
      <vt:lpstr>Some examples of  beam-environment interaction</vt:lpstr>
      <vt:lpstr>Electro-magnetic beam-environment interaction</vt:lpstr>
      <vt:lpstr>Wake fields (general)</vt:lpstr>
      <vt:lpstr>Wake fields (general)</vt:lpstr>
      <vt:lpstr>1. The longitudinal plane</vt:lpstr>
      <vt:lpstr>Longitudinal wake function: definition</vt:lpstr>
      <vt:lpstr>Longitudinal wake function: properties</vt:lpstr>
      <vt:lpstr>The energy balance</vt:lpstr>
      <vt:lpstr>The energy balance</vt:lpstr>
      <vt:lpstr>Longitudinal impedance</vt:lpstr>
      <vt:lpstr>Longitudinal impedance: resonator</vt:lpstr>
      <vt:lpstr>Longitudinal impedance: resonator</vt:lpstr>
      <vt:lpstr>Longitudinal wake &amp; impedance Equations of the resonator</vt:lpstr>
      <vt:lpstr>Longitudinal impedance: cavity</vt:lpstr>
      <vt:lpstr>Longitudinal impedance: cavity</vt:lpstr>
      <vt:lpstr>Single bunch effects</vt:lpstr>
      <vt:lpstr>Single bunch effects</vt:lpstr>
      <vt:lpstr>Multi bunch effects</vt:lpstr>
      <vt:lpstr>Multi bunch effects</vt:lpstr>
      <vt:lpstr>Multi bunch effects</vt:lpstr>
      <vt:lpstr>Single bunch vs. Multi bunch</vt:lpstr>
      <vt:lpstr>Single bunch vs. Multi bunch</vt:lpstr>
      <vt:lpstr>PowerPoint Presentation</vt:lpstr>
      <vt:lpstr>Energy loss of a bunch (single pass)</vt:lpstr>
      <vt:lpstr>Energy loss of a bunch (multi-pass)</vt:lpstr>
      <vt:lpstr>Energy loss per turn: stable phase shift</vt:lpstr>
      <vt:lpstr>Example Gaussian bunch and power loss with a    broad-band resonator impedance </vt:lpstr>
      <vt:lpstr>Single particle equations of the longitudinal motion in presence of wake fields</vt:lpstr>
      <vt:lpstr>The Robinson instability</vt:lpstr>
      <vt:lpstr>The Robinson instability</vt:lpstr>
      <vt:lpstr>The Robinson instability</vt:lpstr>
      <vt:lpstr>The Robinson instability</vt:lpstr>
      <vt:lpstr>The Robinson instability</vt:lpstr>
      <vt:lpstr>The Robinson instability</vt:lpstr>
      <vt:lpstr>The Robinson instability</vt:lpstr>
      <vt:lpstr>The Robinson instability</vt:lpstr>
      <vt:lpstr>The Robinson instability</vt:lpstr>
      <vt:lpstr>Other longitudinal instabilities</vt:lpstr>
      <vt:lpstr>Coupled bunch modes</vt:lpstr>
      <vt:lpstr>Coupled bunch modes</vt:lpstr>
      <vt:lpstr>Coupled bunch modes</vt:lpstr>
      <vt:lpstr>Coupled bunch modes</vt:lpstr>
      <vt:lpstr>Coupled bunch modes</vt:lpstr>
      <vt:lpstr>Single bunch modes</vt:lpstr>
      <vt:lpstr>Single bunch modes</vt:lpstr>
      <vt:lpstr>Macroparticle simulation</vt:lpstr>
      <vt:lpstr>Macroparticle simulation</vt:lpstr>
      <vt:lpstr>Macroparticle simulation</vt:lpstr>
      <vt:lpstr>Conclusions (part I)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Giovanni Rumolo</dc:creator>
  <cp:lastModifiedBy>Giovanni Rumolo</cp:lastModifiedBy>
  <cp:revision>558</cp:revision>
  <cp:lastPrinted>2015-09-16T16:52:35Z</cp:lastPrinted>
  <dcterms:created xsi:type="dcterms:W3CDTF">2011-09-21T06:59:54Z</dcterms:created>
  <dcterms:modified xsi:type="dcterms:W3CDTF">2015-09-16T21:22:09Z</dcterms:modified>
</cp:coreProperties>
</file>