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62"/>
  </p:notesMasterIdLst>
  <p:sldIdLst>
    <p:sldId id="357" r:id="rId2"/>
    <p:sldId id="367" r:id="rId3"/>
    <p:sldId id="391" r:id="rId4"/>
    <p:sldId id="392" r:id="rId5"/>
    <p:sldId id="393" r:id="rId6"/>
    <p:sldId id="394" r:id="rId7"/>
    <p:sldId id="395" r:id="rId8"/>
    <p:sldId id="396" r:id="rId9"/>
    <p:sldId id="405" r:id="rId10"/>
    <p:sldId id="397" r:id="rId11"/>
    <p:sldId id="398" r:id="rId12"/>
    <p:sldId id="406" r:id="rId13"/>
    <p:sldId id="400" r:id="rId14"/>
    <p:sldId id="401" r:id="rId15"/>
    <p:sldId id="407" r:id="rId16"/>
    <p:sldId id="402" r:id="rId17"/>
    <p:sldId id="403" r:id="rId18"/>
    <p:sldId id="404" r:id="rId19"/>
    <p:sldId id="371" r:id="rId20"/>
    <p:sldId id="409" r:id="rId21"/>
    <p:sldId id="410" r:id="rId22"/>
    <p:sldId id="411" r:id="rId23"/>
    <p:sldId id="412" r:id="rId24"/>
    <p:sldId id="413" r:id="rId25"/>
    <p:sldId id="414" r:id="rId26"/>
    <p:sldId id="415" r:id="rId27"/>
    <p:sldId id="416" r:id="rId28"/>
    <p:sldId id="417" r:id="rId29"/>
    <p:sldId id="419" r:id="rId30"/>
    <p:sldId id="420" r:id="rId31"/>
    <p:sldId id="443" r:id="rId32"/>
    <p:sldId id="421" r:id="rId33"/>
    <p:sldId id="424" r:id="rId34"/>
    <p:sldId id="425" r:id="rId35"/>
    <p:sldId id="426" r:id="rId36"/>
    <p:sldId id="441" r:id="rId37"/>
    <p:sldId id="442" r:id="rId38"/>
    <p:sldId id="444" r:id="rId39"/>
    <p:sldId id="429" r:id="rId40"/>
    <p:sldId id="318" r:id="rId41"/>
    <p:sldId id="428" r:id="rId42"/>
    <p:sldId id="433" r:id="rId43"/>
    <p:sldId id="298" r:id="rId44"/>
    <p:sldId id="436" r:id="rId45"/>
    <p:sldId id="447" r:id="rId46"/>
    <p:sldId id="373" r:id="rId47"/>
    <p:sldId id="446" r:id="rId48"/>
    <p:sldId id="328" r:id="rId49"/>
    <p:sldId id="299" r:id="rId50"/>
    <p:sldId id="323" r:id="rId51"/>
    <p:sldId id="375" r:id="rId52"/>
    <p:sldId id="439" r:id="rId53"/>
    <p:sldId id="431" r:id="rId54"/>
    <p:sldId id="440" r:id="rId55"/>
    <p:sldId id="418" r:id="rId56"/>
    <p:sldId id="445" r:id="rId57"/>
    <p:sldId id="422" r:id="rId58"/>
    <p:sldId id="423" r:id="rId59"/>
    <p:sldId id="448" r:id="rId60"/>
    <p:sldId id="378" r:id="rId61"/>
  </p:sldIdLst>
  <p:sldSz cx="9144000" cy="6858000" type="screen4x3"/>
  <p:notesSz cx="7099300" cy="102346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9C9E9F"/>
    <a:srgbClr val="000066"/>
    <a:srgbClr val="FFCC99"/>
    <a:srgbClr val="FFFFFF"/>
    <a:srgbClr val="00FFFF"/>
    <a:srgbClr val="FFC000"/>
    <a:srgbClr val="00A5EB"/>
    <a:srgbClr val="DDDDDD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56" autoAdjust="0"/>
  </p:normalViewPr>
  <p:slideViewPr>
    <p:cSldViewPr snapToGrid="0">
      <p:cViewPr>
        <p:scale>
          <a:sx n="70" d="100"/>
          <a:sy n="70" d="100"/>
        </p:scale>
        <p:origin x="-414" y="-282"/>
      </p:cViewPr>
      <p:guideLst>
        <p:guide orient="horz" pos="3816"/>
        <p:guide orient="horz" pos="167"/>
        <p:guide orient="horz" pos="616"/>
        <p:guide orient="horz" pos="2672"/>
        <p:guide orient="horz" pos="1158"/>
        <p:guide pos="5551"/>
        <p:guide pos="1551"/>
        <p:guide pos="4178"/>
        <p:guide pos="2927"/>
        <p:guide pos="2809"/>
        <p:guide pos="178"/>
        <p:guide pos="4299"/>
        <p:guide pos="14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412"/>
    </p:cViewPr>
  </p:sorterViewPr>
  <p:notesViewPr>
    <p:cSldViewPr snapToGrid="0">
      <p:cViewPr varScale="1">
        <p:scale>
          <a:sx n="76" d="100"/>
          <a:sy n="76" d="100"/>
        </p:scale>
        <p:origin x="-2130" y="-96"/>
      </p:cViewPr>
      <p:guideLst>
        <p:guide orient="horz" pos="3224"/>
        <p:guide pos="2236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image" Target="../media/image47.wmf"/><Relationship Id="rId7" Type="http://schemas.openxmlformats.org/officeDocument/2006/relationships/image" Target="../media/image51.wmf"/><Relationship Id="rId2" Type="http://schemas.openxmlformats.org/officeDocument/2006/relationships/image" Target="../media/image46.emf"/><Relationship Id="rId1" Type="http://schemas.openxmlformats.org/officeDocument/2006/relationships/image" Target="../media/image45.emf"/><Relationship Id="rId6" Type="http://schemas.openxmlformats.org/officeDocument/2006/relationships/image" Target="../media/image50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Relationship Id="rId9" Type="http://schemas.openxmlformats.org/officeDocument/2006/relationships/image" Target="../media/image53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6917" cy="51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82" tIns="47440" rIns="94882" bIns="4744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385" y="1"/>
            <a:ext cx="3075258" cy="51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82" tIns="47440" rIns="94882" bIns="4744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9687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82" tIns="47440" rIns="94882" bIns="47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Textmasterformate durch Klicken bearbeiten</a:t>
            </a:r>
          </a:p>
          <a:p>
            <a:pPr lvl="1"/>
            <a:r>
              <a:rPr lang="en-GB" noProof="0" smtClean="0"/>
              <a:t>Zweite Ebene</a:t>
            </a:r>
          </a:p>
          <a:p>
            <a:pPr lvl="2"/>
            <a:r>
              <a:rPr lang="en-GB" noProof="0" smtClean="0"/>
              <a:t>Dritte Ebene</a:t>
            </a:r>
          </a:p>
          <a:p>
            <a:pPr lvl="3"/>
            <a:r>
              <a:rPr lang="en-GB" noProof="0" smtClean="0"/>
              <a:t>Vierte Ebene</a:t>
            </a:r>
          </a:p>
          <a:p>
            <a:pPr lvl="4"/>
            <a:r>
              <a:rPr lang="en-GB" noProof="0" smtClean="0"/>
              <a:t>Fünfte Ebene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883"/>
            <a:ext cx="3076917" cy="51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82" tIns="47440" rIns="94882" bIns="4744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385" y="9722883"/>
            <a:ext cx="3075258" cy="51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882" tIns="47440" rIns="94882" bIns="4744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fld id="{8585165C-4CF1-4F44-9B1D-D5F731D4F7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2118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804763" indent="-309524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238098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733337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228576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723815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3219054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714293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4209532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2ECEE809-F3F6-42C3-834A-AD350DB36943}" type="slidenum">
              <a:rPr lang="de-DE" sz="1300"/>
              <a:pPr/>
              <a:t>3</a:t>
            </a:fld>
            <a:endParaRPr lang="de-DE" sz="130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/>
              <a:t>   </a:t>
            </a:r>
            <a:r>
              <a:rPr lang="en-GB" b="1"/>
              <a:t>Before you start</a:t>
            </a:r>
            <a:r>
              <a:rPr lang="en-GB"/>
              <a:t> editing the slides of your talk change to the </a:t>
            </a:r>
            <a:r>
              <a:rPr lang="en-GB" b="1"/>
              <a:t>Master Slide view</a:t>
            </a:r>
            <a:r>
              <a:rPr lang="en-GB"/>
              <a:t>:   </a:t>
            </a:r>
            <a:br>
              <a:rPr lang="en-GB"/>
            </a:br>
            <a:r>
              <a:rPr lang="en-GB"/>
              <a:t>   Menu button “View”,</a:t>
            </a:r>
            <a:r>
              <a:rPr lang="en-GB">
                <a:sym typeface="Wingdings" pitchFamily="2" charset="2"/>
              </a:rPr>
              <a:t> Master, Slide Master: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Edit the following 2 items in the 1st slide:</a:t>
            </a:r>
            <a:r>
              <a:rPr lang="en-GB">
                <a:sym typeface="Wingdings" pitchFamily="2" charset="2"/>
              </a:rPr>
              <a:t/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1)  1st row in the violet header: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2)  The 2 rows in the footer area: Delete the text and write the information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regarding your talk (same as on the Title Slide) into this text field.  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If you want to use more </a:t>
            </a:r>
            <a:r>
              <a:rPr lang="en-GB" b="1">
                <a:sym typeface="Wingdings" pitchFamily="2" charset="2"/>
              </a:rPr>
              <a:t>partner logos</a:t>
            </a:r>
            <a:r>
              <a:rPr lang="en-GB">
                <a:sym typeface="Wingdings" pitchFamily="2" charset="2"/>
              </a:rPr>
              <a:t> position them left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beside the DESY logo in the footer area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Close Master View</a:t>
            </a:r>
            <a:endParaRPr lang="en-GB" b="1"/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804763" indent="-309524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238098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733337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228576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723815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3219054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714293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4209532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/>
            <a:fld id="{52E0CFD7-B23D-42F7-BDB5-1D012869E97B}" type="slidenum">
              <a:rPr lang="en-GB" sz="1300"/>
              <a:pPr eaLnBrk="1" hangingPunct="1"/>
              <a:t>12</a:t>
            </a:fld>
            <a:endParaRPr lang="en-GB" sz="1300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804763" indent="-309524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238098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733337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228576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723815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3219054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714293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4209532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/>
            <a:fld id="{8830F838-A3FC-4F23-98B8-06672432BB0B}" type="slidenum">
              <a:rPr lang="en-GB" sz="1300"/>
              <a:pPr eaLnBrk="1" hangingPunct="1"/>
              <a:t>13</a:t>
            </a:fld>
            <a:endParaRPr lang="en-GB" sz="130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804763" indent="-309524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238098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733337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228576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723815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3219054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714293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4209532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/>
            <a:fld id="{AA8E8DBB-56A2-43FF-AA2F-16BDAB0F7F92}" type="slidenum">
              <a:rPr lang="en-GB" sz="1300"/>
              <a:pPr eaLnBrk="1" hangingPunct="1"/>
              <a:t>14</a:t>
            </a:fld>
            <a:endParaRPr lang="en-GB" sz="1300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804763" indent="-309524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238098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733337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228576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723815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3219054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714293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4209532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/>
            <a:fld id="{FE65643A-6908-439E-9504-713C8771E534}" type="slidenum">
              <a:rPr lang="en-GB" sz="1300"/>
              <a:pPr eaLnBrk="1" hangingPunct="1"/>
              <a:t>16</a:t>
            </a:fld>
            <a:endParaRPr lang="en-GB" sz="130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804763" indent="-309524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238098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733337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228576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723815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3219054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714293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4209532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/>
            <a:fld id="{1FF7A1E7-1F6B-40B5-83C4-4D46AE78F462}" type="slidenum">
              <a:rPr lang="en-GB" sz="1300"/>
              <a:pPr eaLnBrk="1" hangingPunct="1"/>
              <a:t>17</a:t>
            </a:fld>
            <a:endParaRPr lang="en-GB" sz="1300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804763" indent="-309524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238098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733337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228576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723815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3219054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714293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4209532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/>
            <a:fld id="{5FBC5CE4-80FF-4715-8EDF-B0D252E47305}" type="slidenum">
              <a:rPr lang="en-GB" sz="1300"/>
              <a:pPr eaLnBrk="1" hangingPunct="1"/>
              <a:t>18</a:t>
            </a:fld>
            <a:endParaRPr lang="en-GB" sz="130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804763" indent="-309524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238098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733337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228576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723815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3219054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714293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4209532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/>
            <a:fld id="{BE3C6D77-897F-42A1-95D6-E7C3E3123975}" type="slidenum">
              <a:rPr lang="en-GB" sz="1300"/>
              <a:pPr eaLnBrk="1" hangingPunct="1"/>
              <a:t>19</a:t>
            </a:fld>
            <a:endParaRPr lang="en-GB" sz="130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804763" indent="-309524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238098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733337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228576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723815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3219054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714293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4209532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83299437-8B26-4BC4-9E04-0ACB383F5D8E}" type="slidenum">
              <a:rPr lang="de-DE" sz="1300"/>
              <a:pPr/>
              <a:t>20</a:t>
            </a:fld>
            <a:endParaRPr lang="de-DE" sz="13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/>
              <a:t>   </a:t>
            </a:r>
            <a:r>
              <a:rPr lang="en-GB" b="1"/>
              <a:t>Before you start</a:t>
            </a:r>
            <a:r>
              <a:rPr lang="en-GB"/>
              <a:t> editing the slides of your talk change to the </a:t>
            </a:r>
            <a:r>
              <a:rPr lang="en-GB" b="1"/>
              <a:t>Master Slide view</a:t>
            </a:r>
            <a:r>
              <a:rPr lang="en-GB"/>
              <a:t>:   </a:t>
            </a:r>
            <a:br>
              <a:rPr lang="en-GB"/>
            </a:br>
            <a:r>
              <a:rPr lang="en-GB"/>
              <a:t>   Menu button “View”,</a:t>
            </a:r>
            <a:r>
              <a:rPr lang="en-GB">
                <a:sym typeface="Wingdings" pitchFamily="2" charset="2"/>
              </a:rPr>
              <a:t> Master, Slide Master: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Edit the following 2 items in the 1st slide:</a:t>
            </a:r>
            <a:r>
              <a:rPr lang="en-GB">
                <a:sym typeface="Wingdings" pitchFamily="2" charset="2"/>
              </a:rPr>
              <a:t/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1)  1st row in the violet header: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2)  The 2 rows in the footer area: Delete the text and write the information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regarding your talk (same as on the Title Slide) into this text field.  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If you want to use more </a:t>
            </a:r>
            <a:r>
              <a:rPr lang="en-GB" b="1">
                <a:sym typeface="Wingdings" pitchFamily="2" charset="2"/>
              </a:rPr>
              <a:t>partner logos</a:t>
            </a:r>
            <a:r>
              <a:rPr lang="en-GB">
                <a:sym typeface="Wingdings" pitchFamily="2" charset="2"/>
              </a:rPr>
              <a:t> position them left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beside the DESY logo in the footer area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Close Master View</a:t>
            </a:r>
            <a:endParaRPr lang="en-GB" b="1"/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804763" indent="-309524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238098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733337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228576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723815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3219054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714293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4209532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62DE8C2F-7C3C-4488-8F12-DB6A3899427A}" type="slidenum">
              <a:rPr lang="de-DE" sz="1300"/>
              <a:pPr/>
              <a:t>21</a:t>
            </a:fld>
            <a:endParaRPr lang="de-DE" sz="130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/>
              <a:t>   </a:t>
            </a:r>
            <a:r>
              <a:rPr lang="en-GB" b="1"/>
              <a:t>Before you start</a:t>
            </a:r>
            <a:r>
              <a:rPr lang="en-GB"/>
              <a:t> editing the slides of your talk change to the </a:t>
            </a:r>
            <a:r>
              <a:rPr lang="en-GB" b="1"/>
              <a:t>Master Slide view</a:t>
            </a:r>
            <a:r>
              <a:rPr lang="en-GB"/>
              <a:t>:   </a:t>
            </a:r>
            <a:br>
              <a:rPr lang="en-GB"/>
            </a:br>
            <a:r>
              <a:rPr lang="en-GB"/>
              <a:t>   Menu button “View”,</a:t>
            </a:r>
            <a:r>
              <a:rPr lang="en-GB">
                <a:sym typeface="Wingdings" pitchFamily="2" charset="2"/>
              </a:rPr>
              <a:t> Master, Slide Master: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Edit the following 2 items in the 1st slide:</a:t>
            </a:r>
            <a:r>
              <a:rPr lang="en-GB">
                <a:sym typeface="Wingdings" pitchFamily="2" charset="2"/>
              </a:rPr>
              <a:t/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1)  1st row in the violet header: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2)  The 2 rows in the footer area: Delete the text and write the information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regarding your talk (same as on the Title Slide) into this text field.  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If you want to use more </a:t>
            </a:r>
            <a:r>
              <a:rPr lang="en-GB" b="1">
                <a:sym typeface="Wingdings" pitchFamily="2" charset="2"/>
              </a:rPr>
              <a:t>partner logos</a:t>
            </a:r>
            <a:r>
              <a:rPr lang="en-GB">
                <a:sym typeface="Wingdings" pitchFamily="2" charset="2"/>
              </a:rPr>
              <a:t> position them left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beside the DESY logo in the footer area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Close Master View</a:t>
            </a:r>
            <a:endParaRPr lang="en-GB" b="1"/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804763" indent="-309524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238098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733337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228576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723815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3219054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714293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4209532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74953B4A-C9DA-4B15-B9AC-6947639325AA}" type="slidenum">
              <a:rPr lang="de-DE" sz="1300"/>
              <a:pPr/>
              <a:t>22</a:t>
            </a:fld>
            <a:endParaRPr lang="de-DE" sz="130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/>
              <a:t>   </a:t>
            </a:r>
            <a:r>
              <a:rPr lang="en-GB" b="1"/>
              <a:t>Before you start</a:t>
            </a:r>
            <a:r>
              <a:rPr lang="en-GB"/>
              <a:t> editing the slides of your talk change to the </a:t>
            </a:r>
            <a:r>
              <a:rPr lang="en-GB" b="1"/>
              <a:t>Master Slide view</a:t>
            </a:r>
            <a:r>
              <a:rPr lang="en-GB"/>
              <a:t>:   </a:t>
            </a:r>
            <a:br>
              <a:rPr lang="en-GB"/>
            </a:br>
            <a:r>
              <a:rPr lang="en-GB"/>
              <a:t>   Menu button “View”,</a:t>
            </a:r>
            <a:r>
              <a:rPr lang="en-GB">
                <a:sym typeface="Wingdings" pitchFamily="2" charset="2"/>
              </a:rPr>
              <a:t> Master, Slide Master: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Edit the following 2 items in the 1st slide:</a:t>
            </a:r>
            <a:r>
              <a:rPr lang="en-GB">
                <a:sym typeface="Wingdings" pitchFamily="2" charset="2"/>
              </a:rPr>
              <a:t/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1)  1st row in the violet header: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2)  The 2 rows in the footer area: Delete the text and write the information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regarding your talk (same as on the Title Slide) into this text field.  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If you want to use more </a:t>
            </a:r>
            <a:r>
              <a:rPr lang="en-GB" b="1">
                <a:sym typeface="Wingdings" pitchFamily="2" charset="2"/>
              </a:rPr>
              <a:t>partner logos</a:t>
            </a:r>
            <a:r>
              <a:rPr lang="en-GB">
                <a:sym typeface="Wingdings" pitchFamily="2" charset="2"/>
              </a:rPr>
              <a:t> position them left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beside the DESY logo in the footer area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Close Master View</a:t>
            </a:r>
            <a:endParaRPr lang="en-GB" b="1"/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804763" indent="-309524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238098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733337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228576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723815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3219054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714293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4209532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A65E92C3-ED17-4D15-82BD-24AF0F0FE72E}" type="slidenum">
              <a:rPr lang="de-DE" sz="1300"/>
              <a:pPr/>
              <a:t>4</a:t>
            </a:fld>
            <a:endParaRPr lang="de-DE" sz="130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/>
              <a:t>   </a:t>
            </a:r>
            <a:r>
              <a:rPr lang="en-GB" b="1"/>
              <a:t>Before you start</a:t>
            </a:r>
            <a:r>
              <a:rPr lang="en-GB"/>
              <a:t> editing the slides of your talk change to the </a:t>
            </a:r>
            <a:r>
              <a:rPr lang="en-GB" b="1"/>
              <a:t>Master Slide view</a:t>
            </a:r>
            <a:r>
              <a:rPr lang="en-GB"/>
              <a:t>:   </a:t>
            </a:r>
            <a:br>
              <a:rPr lang="en-GB"/>
            </a:br>
            <a:r>
              <a:rPr lang="en-GB"/>
              <a:t>   Menu button “View”,</a:t>
            </a:r>
            <a:r>
              <a:rPr lang="en-GB">
                <a:sym typeface="Wingdings" pitchFamily="2" charset="2"/>
              </a:rPr>
              <a:t> Master, Slide Master: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Edit the following 2 items in the 1st slide:</a:t>
            </a:r>
            <a:r>
              <a:rPr lang="en-GB">
                <a:sym typeface="Wingdings" pitchFamily="2" charset="2"/>
              </a:rPr>
              <a:t/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1)  1st row in the violet header: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2)  The 2 rows in the footer area: Delete the text and write the information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regarding your talk (same as on the Title Slide) into this text field.  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If you want to use more </a:t>
            </a:r>
            <a:r>
              <a:rPr lang="en-GB" b="1">
                <a:sym typeface="Wingdings" pitchFamily="2" charset="2"/>
              </a:rPr>
              <a:t>partner logos</a:t>
            </a:r>
            <a:r>
              <a:rPr lang="en-GB">
                <a:sym typeface="Wingdings" pitchFamily="2" charset="2"/>
              </a:rPr>
              <a:t> position them left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beside the DESY logo in the footer area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Close Master View</a:t>
            </a:r>
            <a:endParaRPr lang="en-GB" b="1"/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804763" indent="-309524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238098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733337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228576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723815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3219054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714293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4209532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8940B176-DCB7-44A6-867A-8A2B67C7C802}" type="slidenum">
              <a:rPr lang="de-DE" sz="1300"/>
              <a:pPr/>
              <a:t>23</a:t>
            </a:fld>
            <a:endParaRPr lang="de-DE" sz="1300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/>
              <a:t>   </a:t>
            </a:r>
            <a:r>
              <a:rPr lang="en-GB" b="1"/>
              <a:t>Before you start</a:t>
            </a:r>
            <a:r>
              <a:rPr lang="en-GB"/>
              <a:t> editing the slides of your talk change to the </a:t>
            </a:r>
            <a:r>
              <a:rPr lang="en-GB" b="1"/>
              <a:t>Master Slide view</a:t>
            </a:r>
            <a:r>
              <a:rPr lang="en-GB"/>
              <a:t>:   </a:t>
            </a:r>
            <a:br>
              <a:rPr lang="en-GB"/>
            </a:br>
            <a:r>
              <a:rPr lang="en-GB"/>
              <a:t>   Menu button “View”,</a:t>
            </a:r>
            <a:r>
              <a:rPr lang="en-GB">
                <a:sym typeface="Wingdings" pitchFamily="2" charset="2"/>
              </a:rPr>
              <a:t> Master, Slide Master: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Edit the following 2 items in the 1st slide:</a:t>
            </a:r>
            <a:r>
              <a:rPr lang="en-GB">
                <a:sym typeface="Wingdings" pitchFamily="2" charset="2"/>
              </a:rPr>
              <a:t/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1)  1st row in the violet header: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2)  The 2 rows in the footer area: Delete the text and write the information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regarding your talk (same as on the Title Slide) into this text field.  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If you want to use more </a:t>
            </a:r>
            <a:r>
              <a:rPr lang="en-GB" b="1">
                <a:sym typeface="Wingdings" pitchFamily="2" charset="2"/>
              </a:rPr>
              <a:t>partner logos</a:t>
            </a:r>
            <a:r>
              <a:rPr lang="en-GB">
                <a:sym typeface="Wingdings" pitchFamily="2" charset="2"/>
              </a:rPr>
              <a:t> position them left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beside the DESY logo in the footer area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Close Master View</a:t>
            </a:r>
            <a:endParaRPr lang="en-GB" b="1"/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804763" indent="-309524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238098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733337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228576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723815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3219054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714293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4209532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1693F708-CC7A-4E36-AD17-AE888D6142AC}" type="slidenum">
              <a:rPr lang="de-DE" sz="1300"/>
              <a:pPr/>
              <a:t>24</a:t>
            </a:fld>
            <a:endParaRPr lang="de-DE" sz="1300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/>
              <a:t>   </a:t>
            </a:r>
            <a:r>
              <a:rPr lang="en-GB" b="1"/>
              <a:t>Before you start</a:t>
            </a:r>
            <a:r>
              <a:rPr lang="en-GB"/>
              <a:t> editing the slides of your talk change to the </a:t>
            </a:r>
            <a:r>
              <a:rPr lang="en-GB" b="1"/>
              <a:t>Master Slide view</a:t>
            </a:r>
            <a:r>
              <a:rPr lang="en-GB"/>
              <a:t>:   </a:t>
            </a:r>
            <a:br>
              <a:rPr lang="en-GB"/>
            </a:br>
            <a:r>
              <a:rPr lang="en-GB"/>
              <a:t>   Menu button “View”,</a:t>
            </a:r>
            <a:r>
              <a:rPr lang="en-GB">
                <a:sym typeface="Wingdings" pitchFamily="2" charset="2"/>
              </a:rPr>
              <a:t> Master, Slide Master: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Edit the following 2 items in the 1st slide:</a:t>
            </a:r>
            <a:r>
              <a:rPr lang="en-GB">
                <a:sym typeface="Wingdings" pitchFamily="2" charset="2"/>
              </a:rPr>
              <a:t/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1)  1st row in the violet header: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2)  The 2 rows in the footer area: Delete the text and write the information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regarding your talk (same as on the Title Slide) into this text field.  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If you want to use more </a:t>
            </a:r>
            <a:r>
              <a:rPr lang="en-GB" b="1">
                <a:sym typeface="Wingdings" pitchFamily="2" charset="2"/>
              </a:rPr>
              <a:t>partner logos</a:t>
            </a:r>
            <a:r>
              <a:rPr lang="en-GB">
                <a:sym typeface="Wingdings" pitchFamily="2" charset="2"/>
              </a:rPr>
              <a:t> position them left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beside the DESY logo in the footer area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Close Master View</a:t>
            </a:r>
            <a:endParaRPr lang="en-GB" b="1"/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804763" indent="-309524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238098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733337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228576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723815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3219054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714293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4209532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3C21720D-6A0F-4994-9D78-9E2339FC6238}" type="slidenum">
              <a:rPr lang="de-DE" sz="1300"/>
              <a:pPr/>
              <a:t>25</a:t>
            </a:fld>
            <a:endParaRPr lang="de-DE" sz="1300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/>
              <a:t>   </a:t>
            </a:r>
            <a:r>
              <a:rPr lang="en-GB" b="1"/>
              <a:t>Before you start</a:t>
            </a:r>
            <a:r>
              <a:rPr lang="en-GB"/>
              <a:t> editing the slides of your talk change to the </a:t>
            </a:r>
            <a:r>
              <a:rPr lang="en-GB" b="1"/>
              <a:t>Master Slide view</a:t>
            </a:r>
            <a:r>
              <a:rPr lang="en-GB"/>
              <a:t>:   </a:t>
            </a:r>
            <a:br>
              <a:rPr lang="en-GB"/>
            </a:br>
            <a:r>
              <a:rPr lang="en-GB"/>
              <a:t>   Menu button “View”,</a:t>
            </a:r>
            <a:r>
              <a:rPr lang="en-GB">
                <a:sym typeface="Wingdings" pitchFamily="2" charset="2"/>
              </a:rPr>
              <a:t> Master, Slide Master: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Edit the following 2 items in the 1st slide:</a:t>
            </a:r>
            <a:r>
              <a:rPr lang="en-GB">
                <a:sym typeface="Wingdings" pitchFamily="2" charset="2"/>
              </a:rPr>
              <a:t/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1)  1st row in the violet header: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2)  The 2 rows in the footer area: Delete the text and write the information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regarding your talk (same as on the Title Slide) into this text field.  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If you want to use more </a:t>
            </a:r>
            <a:r>
              <a:rPr lang="en-GB" b="1">
                <a:sym typeface="Wingdings" pitchFamily="2" charset="2"/>
              </a:rPr>
              <a:t>partner logos</a:t>
            </a:r>
            <a:r>
              <a:rPr lang="en-GB">
                <a:sym typeface="Wingdings" pitchFamily="2" charset="2"/>
              </a:rPr>
              <a:t> position them left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beside the DESY logo in the footer area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Close Master View</a:t>
            </a:r>
            <a:endParaRPr lang="en-GB" b="1"/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804763" indent="-309524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238098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733337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228576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723815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3219054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714293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4209532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F1BB3480-4DEE-4A32-8463-7A777A820A89}" type="slidenum">
              <a:rPr lang="de-DE" sz="1300"/>
              <a:pPr/>
              <a:t>26</a:t>
            </a:fld>
            <a:endParaRPr lang="de-DE" sz="1300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/>
              <a:t>   </a:t>
            </a:r>
            <a:r>
              <a:rPr lang="en-GB" b="1"/>
              <a:t>Before you start</a:t>
            </a:r>
            <a:r>
              <a:rPr lang="en-GB"/>
              <a:t> editing the slides of your talk change to the </a:t>
            </a:r>
            <a:r>
              <a:rPr lang="en-GB" b="1"/>
              <a:t>Master Slide view</a:t>
            </a:r>
            <a:r>
              <a:rPr lang="en-GB"/>
              <a:t>:   </a:t>
            </a:r>
            <a:br>
              <a:rPr lang="en-GB"/>
            </a:br>
            <a:r>
              <a:rPr lang="en-GB"/>
              <a:t>   Menu button “View”,</a:t>
            </a:r>
            <a:r>
              <a:rPr lang="en-GB">
                <a:sym typeface="Wingdings" pitchFamily="2" charset="2"/>
              </a:rPr>
              <a:t> Master, Slide Master: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Edit the following 2 items in the 1st slide:</a:t>
            </a:r>
            <a:r>
              <a:rPr lang="en-GB">
                <a:sym typeface="Wingdings" pitchFamily="2" charset="2"/>
              </a:rPr>
              <a:t/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1)  1st row in the violet header: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2)  The 2 rows in the footer area: Delete the text and write the information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regarding your talk (same as on the Title Slide) into this text field.  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If you want to use more </a:t>
            </a:r>
            <a:r>
              <a:rPr lang="en-GB" b="1">
                <a:sym typeface="Wingdings" pitchFamily="2" charset="2"/>
              </a:rPr>
              <a:t>partner logos</a:t>
            </a:r>
            <a:r>
              <a:rPr lang="en-GB">
                <a:sym typeface="Wingdings" pitchFamily="2" charset="2"/>
              </a:rPr>
              <a:t> position them left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beside the DESY logo in the footer area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Close Master View</a:t>
            </a:r>
            <a:endParaRPr lang="en-GB" b="1"/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804763" indent="-309524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238098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733337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228576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723815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3219054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714293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4209532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D40C632A-E053-46EB-8969-A9460B43F181}" type="slidenum">
              <a:rPr lang="de-DE" sz="1300"/>
              <a:pPr/>
              <a:t>27</a:t>
            </a:fld>
            <a:endParaRPr lang="de-DE" sz="1300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/>
              <a:t>   </a:t>
            </a:r>
            <a:r>
              <a:rPr lang="en-GB" b="1"/>
              <a:t>Before you start</a:t>
            </a:r>
            <a:r>
              <a:rPr lang="en-GB"/>
              <a:t> editing the slides of your talk change to the </a:t>
            </a:r>
            <a:r>
              <a:rPr lang="en-GB" b="1"/>
              <a:t>Master Slide view</a:t>
            </a:r>
            <a:r>
              <a:rPr lang="en-GB"/>
              <a:t>:   </a:t>
            </a:r>
            <a:br>
              <a:rPr lang="en-GB"/>
            </a:br>
            <a:r>
              <a:rPr lang="en-GB"/>
              <a:t>   Menu button “View”,</a:t>
            </a:r>
            <a:r>
              <a:rPr lang="en-GB">
                <a:sym typeface="Wingdings" pitchFamily="2" charset="2"/>
              </a:rPr>
              <a:t> Master, Slide Master: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Edit the following 2 items in the 1st slide:</a:t>
            </a:r>
            <a:r>
              <a:rPr lang="en-GB">
                <a:sym typeface="Wingdings" pitchFamily="2" charset="2"/>
              </a:rPr>
              <a:t/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1)  1st row in the violet header: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2)  The 2 rows in the footer area: Delete the text and write the information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regarding your talk (same as on the Title Slide) into this text field.  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If you want to use more </a:t>
            </a:r>
            <a:r>
              <a:rPr lang="en-GB" b="1">
                <a:sym typeface="Wingdings" pitchFamily="2" charset="2"/>
              </a:rPr>
              <a:t>partner logos</a:t>
            </a:r>
            <a:r>
              <a:rPr lang="en-GB">
                <a:sym typeface="Wingdings" pitchFamily="2" charset="2"/>
              </a:rPr>
              <a:t> position them left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beside the DESY logo in the footer area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Close Master View</a:t>
            </a:r>
            <a:endParaRPr lang="en-GB" b="1"/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804763" indent="-309524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238098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733337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228576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723815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3219054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714293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4209532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739C6A6E-D9B9-4557-9610-E4E4C6964F73}" type="slidenum">
              <a:rPr lang="de-DE" sz="1300"/>
              <a:pPr/>
              <a:t>28</a:t>
            </a:fld>
            <a:endParaRPr lang="de-DE" sz="1300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/>
              <a:t>   </a:t>
            </a:r>
            <a:r>
              <a:rPr lang="en-GB" b="1"/>
              <a:t>Before you start</a:t>
            </a:r>
            <a:r>
              <a:rPr lang="en-GB"/>
              <a:t> editing the slides of your talk change to the </a:t>
            </a:r>
            <a:r>
              <a:rPr lang="en-GB" b="1"/>
              <a:t>Master Slide view</a:t>
            </a:r>
            <a:r>
              <a:rPr lang="en-GB"/>
              <a:t>:   </a:t>
            </a:r>
            <a:br>
              <a:rPr lang="en-GB"/>
            </a:br>
            <a:r>
              <a:rPr lang="en-GB"/>
              <a:t>   Menu button “View”,</a:t>
            </a:r>
            <a:r>
              <a:rPr lang="en-GB">
                <a:sym typeface="Wingdings" pitchFamily="2" charset="2"/>
              </a:rPr>
              <a:t> Master, Slide Master: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Edit the following 2 items in the 1st slide:</a:t>
            </a:r>
            <a:r>
              <a:rPr lang="en-GB">
                <a:sym typeface="Wingdings" pitchFamily="2" charset="2"/>
              </a:rPr>
              <a:t/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1)  1st row in the violet header: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2)  The 2 rows in the footer area: Delete the text and write the information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regarding your talk (same as on the Title Slide) into this text field.  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If you want to use more </a:t>
            </a:r>
            <a:r>
              <a:rPr lang="en-GB" b="1">
                <a:sym typeface="Wingdings" pitchFamily="2" charset="2"/>
              </a:rPr>
              <a:t>partner logos</a:t>
            </a:r>
            <a:r>
              <a:rPr lang="en-GB">
                <a:sym typeface="Wingdings" pitchFamily="2" charset="2"/>
              </a:rPr>
              <a:t> position them left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beside the DESY logo in the footer area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Close Master View</a:t>
            </a:r>
            <a:endParaRPr lang="en-GB" b="1"/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804763" indent="-309524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238098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733337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228576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723815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3219054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714293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4209532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31AEB9E6-6463-4DD4-86A7-84D97D758EDC}" type="slidenum">
              <a:rPr lang="de-DE" sz="1300"/>
              <a:pPr/>
              <a:t>29</a:t>
            </a:fld>
            <a:endParaRPr lang="de-DE" sz="1300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/>
              <a:t>   </a:t>
            </a:r>
            <a:r>
              <a:rPr lang="en-GB" b="1"/>
              <a:t>Before you start</a:t>
            </a:r>
            <a:r>
              <a:rPr lang="en-GB"/>
              <a:t> editing the slides of your talk change to the </a:t>
            </a:r>
            <a:r>
              <a:rPr lang="en-GB" b="1"/>
              <a:t>Master Slide view</a:t>
            </a:r>
            <a:r>
              <a:rPr lang="en-GB"/>
              <a:t>:   </a:t>
            </a:r>
            <a:br>
              <a:rPr lang="en-GB"/>
            </a:br>
            <a:r>
              <a:rPr lang="en-GB"/>
              <a:t>   Menu button “View”,</a:t>
            </a:r>
            <a:r>
              <a:rPr lang="en-GB">
                <a:sym typeface="Wingdings" pitchFamily="2" charset="2"/>
              </a:rPr>
              <a:t> Master, Slide Master: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Edit the following 2 items in the 1st slide:</a:t>
            </a:r>
            <a:r>
              <a:rPr lang="en-GB">
                <a:sym typeface="Wingdings" pitchFamily="2" charset="2"/>
              </a:rPr>
              <a:t/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1)  1st row in the violet header: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2)  The 2 rows in the footer area: Delete the text and write the information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regarding your talk (same as on the Title Slide) into this text field.  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If you want to use more </a:t>
            </a:r>
            <a:r>
              <a:rPr lang="en-GB" b="1">
                <a:sym typeface="Wingdings" pitchFamily="2" charset="2"/>
              </a:rPr>
              <a:t>partner logos</a:t>
            </a:r>
            <a:r>
              <a:rPr lang="en-GB">
                <a:sym typeface="Wingdings" pitchFamily="2" charset="2"/>
              </a:rPr>
              <a:t> position them left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beside the DESY logo in the footer area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Close Master View</a:t>
            </a:r>
            <a:endParaRPr lang="en-GB" b="1"/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804763" indent="-309524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238098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733337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228576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723815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3219054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714293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4209532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6C212AAD-987C-4A4C-A6FE-B715B6EE8326}" type="slidenum">
              <a:rPr lang="de-DE" sz="1300"/>
              <a:pPr/>
              <a:t>30</a:t>
            </a:fld>
            <a:endParaRPr lang="de-DE" sz="1300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/>
              <a:t>   </a:t>
            </a:r>
            <a:r>
              <a:rPr lang="en-GB" b="1"/>
              <a:t>Before you start</a:t>
            </a:r>
            <a:r>
              <a:rPr lang="en-GB"/>
              <a:t> editing the slides of your talk change to the </a:t>
            </a:r>
            <a:r>
              <a:rPr lang="en-GB" b="1"/>
              <a:t>Master Slide view</a:t>
            </a:r>
            <a:r>
              <a:rPr lang="en-GB"/>
              <a:t>:   </a:t>
            </a:r>
            <a:br>
              <a:rPr lang="en-GB"/>
            </a:br>
            <a:r>
              <a:rPr lang="en-GB"/>
              <a:t>   Menu button “View”,</a:t>
            </a:r>
            <a:r>
              <a:rPr lang="en-GB">
                <a:sym typeface="Wingdings" pitchFamily="2" charset="2"/>
              </a:rPr>
              <a:t> Master, Slide Master: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Edit the following 2 items in the 1st slide:</a:t>
            </a:r>
            <a:r>
              <a:rPr lang="en-GB">
                <a:sym typeface="Wingdings" pitchFamily="2" charset="2"/>
              </a:rPr>
              <a:t/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1)  1st row in the violet header: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2)  The 2 rows in the footer area: Delete the text and write the information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regarding your talk (same as on the Title Slide) into this text field.  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If you want to use more </a:t>
            </a:r>
            <a:r>
              <a:rPr lang="en-GB" b="1">
                <a:sym typeface="Wingdings" pitchFamily="2" charset="2"/>
              </a:rPr>
              <a:t>partner logos</a:t>
            </a:r>
            <a:r>
              <a:rPr lang="en-GB">
                <a:sym typeface="Wingdings" pitchFamily="2" charset="2"/>
              </a:rPr>
              <a:t> position them left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beside the DESY logo in the footer area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Close Master View</a:t>
            </a:r>
            <a:endParaRPr lang="en-GB" b="1"/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7127" y="4860460"/>
            <a:ext cx="5205048" cy="460524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79" tIns="47440" rIns="94879" bIns="47440"/>
          <a:lstStyle/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/>
              <a:t>   </a:t>
            </a:r>
            <a:r>
              <a:rPr lang="en-GB" sz="1100" b="1"/>
              <a:t>Before you start</a:t>
            </a:r>
            <a:r>
              <a:rPr lang="en-GB" sz="1100"/>
              <a:t> editing the slides of your talk change to the </a:t>
            </a:r>
            <a:r>
              <a:rPr lang="en-GB" sz="1100" b="1"/>
              <a:t>Master Slide view</a:t>
            </a:r>
            <a:r>
              <a:rPr lang="en-GB" sz="1100"/>
              <a:t>:   </a:t>
            </a:r>
            <a:br>
              <a:rPr lang="en-GB" sz="1100"/>
            </a:br>
            <a:r>
              <a:rPr lang="en-GB" sz="1100"/>
              <a:t>   Menu button “View”,</a:t>
            </a:r>
            <a:r>
              <a:rPr lang="en-GB" sz="1100">
                <a:sym typeface="Wingdings" pitchFamily="2" charset="2"/>
              </a:rPr>
              <a:t> Master, Slide Master:</a:t>
            </a:r>
            <a:br>
              <a:rPr lang="en-GB" sz="1100">
                <a:sym typeface="Wingdings" pitchFamily="2" charset="2"/>
              </a:rPr>
            </a:br>
            <a:endParaRPr lang="en-GB" sz="1100"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sym typeface="Wingdings" pitchFamily="2" charset="2"/>
              </a:rPr>
              <a:t>   </a:t>
            </a:r>
            <a:r>
              <a:rPr lang="en-GB" sz="1100" b="1">
                <a:sym typeface="Wingdings" pitchFamily="2" charset="2"/>
              </a:rPr>
              <a:t>Edit the following 2 items in the 1st slide:</a:t>
            </a:r>
            <a:r>
              <a:rPr lang="en-GB" sz="1100">
                <a:sym typeface="Wingdings" pitchFamily="2" charset="2"/>
              </a:rPr>
              <a:t/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1)  1st row in the violet header: </a:t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>
                <a:sym typeface="Wingdings" pitchFamily="2" charset="2"/>
              </a:rPr>
            </a:br>
            <a:endParaRPr lang="en-GB" sz="1100"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sym typeface="Wingdings" pitchFamily="2" charset="2"/>
              </a:rPr>
              <a:t>   If you want to use more </a:t>
            </a:r>
            <a:r>
              <a:rPr lang="en-GB" sz="1100" b="1">
                <a:sym typeface="Wingdings" pitchFamily="2" charset="2"/>
              </a:rPr>
              <a:t>partner logos</a:t>
            </a:r>
            <a:r>
              <a:rPr lang="en-GB" sz="1100">
                <a:sym typeface="Wingdings" pitchFamily="2" charset="2"/>
              </a:rPr>
              <a:t> position them left </a:t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beside the DESY logo in the footer area </a:t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</a:t>
            </a:r>
            <a:r>
              <a:rPr lang="en-GB" sz="1100" b="1">
                <a:sym typeface="Wingdings" pitchFamily="2" charset="2"/>
              </a:rPr>
              <a:t>Close Master View</a:t>
            </a:r>
            <a:endParaRPr lang="en-GB" sz="1100" b="1"/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804763" indent="-309524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238098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733337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228576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723815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3219054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714293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4209532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D272A6BB-FA2A-4EA8-92B9-D4C8DAC5C931}" type="slidenum">
              <a:rPr lang="de-DE" sz="1300"/>
              <a:pPr/>
              <a:t>32</a:t>
            </a:fld>
            <a:endParaRPr lang="de-DE" sz="1300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/>
              <a:t>   </a:t>
            </a:r>
            <a:r>
              <a:rPr lang="en-GB" b="1"/>
              <a:t>Before you start</a:t>
            </a:r>
            <a:r>
              <a:rPr lang="en-GB"/>
              <a:t> editing the slides of your talk change to the </a:t>
            </a:r>
            <a:r>
              <a:rPr lang="en-GB" b="1"/>
              <a:t>Master Slide view</a:t>
            </a:r>
            <a:r>
              <a:rPr lang="en-GB"/>
              <a:t>:   </a:t>
            </a:r>
            <a:br>
              <a:rPr lang="en-GB"/>
            </a:br>
            <a:r>
              <a:rPr lang="en-GB"/>
              <a:t>   Menu button “View”,</a:t>
            </a:r>
            <a:r>
              <a:rPr lang="en-GB">
                <a:sym typeface="Wingdings" pitchFamily="2" charset="2"/>
              </a:rPr>
              <a:t> Master, Slide Master: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Edit the following 2 items in the 1st slide:</a:t>
            </a:r>
            <a:r>
              <a:rPr lang="en-GB">
                <a:sym typeface="Wingdings" pitchFamily="2" charset="2"/>
              </a:rPr>
              <a:t/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1)  1st row in the violet header: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2)  The 2 rows in the footer area: Delete the text and write the information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regarding your talk (same as on the Title Slide) into this text field.  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If you want to use more </a:t>
            </a:r>
            <a:r>
              <a:rPr lang="en-GB" b="1">
                <a:sym typeface="Wingdings" pitchFamily="2" charset="2"/>
              </a:rPr>
              <a:t>partner logos</a:t>
            </a:r>
            <a:r>
              <a:rPr lang="en-GB">
                <a:sym typeface="Wingdings" pitchFamily="2" charset="2"/>
              </a:rPr>
              <a:t> position them left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beside the DESY logo in the footer area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Close Master View</a:t>
            </a:r>
            <a:endParaRPr lang="en-GB" b="1"/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804763" indent="-309524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238098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733337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228576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723815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3219054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714293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4209532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796F789C-3DE6-4041-8D0A-7CD74E24FFF7}" type="slidenum">
              <a:rPr lang="de-DE" sz="1300"/>
              <a:pPr/>
              <a:t>5</a:t>
            </a:fld>
            <a:endParaRPr lang="de-DE" sz="130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/>
              <a:t>   </a:t>
            </a:r>
            <a:r>
              <a:rPr lang="en-GB" b="1"/>
              <a:t>Before you start</a:t>
            </a:r>
            <a:r>
              <a:rPr lang="en-GB"/>
              <a:t> editing the slides of your talk change to the </a:t>
            </a:r>
            <a:r>
              <a:rPr lang="en-GB" b="1"/>
              <a:t>Master Slide view</a:t>
            </a:r>
            <a:r>
              <a:rPr lang="en-GB"/>
              <a:t>:   </a:t>
            </a:r>
            <a:br>
              <a:rPr lang="en-GB"/>
            </a:br>
            <a:r>
              <a:rPr lang="en-GB"/>
              <a:t>   Menu button “View”,</a:t>
            </a:r>
            <a:r>
              <a:rPr lang="en-GB">
                <a:sym typeface="Wingdings" pitchFamily="2" charset="2"/>
              </a:rPr>
              <a:t> Master, Slide Master: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Edit the following 2 items in the 1st slide:</a:t>
            </a:r>
            <a:r>
              <a:rPr lang="en-GB">
                <a:sym typeface="Wingdings" pitchFamily="2" charset="2"/>
              </a:rPr>
              <a:t/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1)  1st row in the violet header: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2)  The 2 rows in the footer area: Delete the text and write the information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regarding your talk (same as on the Title Slide) into this text field.  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If you want to use more </a:t>
            </a:r>
            <a:r>
              <a:rPr lang="en-GB" b="1">
                <a:sym typeface="Wingdings" pitchFamily="2" charset="2"/>
              </a:rPr>
              <a:t>partner logos</a:t>
            </a:r>
            <a:r>
              <a:rPr lang="en-GB">
                <a:sym typeface="Wingdings" pitchFamily="2" charset="2"/>
              </a:rPr>
              <a:t> position them left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beside the DESY logo in the footer area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Close Master View</a:t>
            </a:r>
            <a:endParaRPr lang="en-GB" b="1"/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804763" indent="-309524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238098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733337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228576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723815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3219054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714293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4209532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1B5757F5-5955-4CA4-AAA9-663869F2131E}" type="slidenum">
              <a:rPr lang="de-DE" sz="1300"/>
              <a:pPr/>
              <a:t>33</a:t>
            </a:fld>
            <a:endParaRPr lang="de-DE" sz="1300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/>
              <a:t>   </a:t>
            </a:r>
            <a:r>
              <a:rPr lang="en-GB" b="1"/>
              <a:t>Before you start</a:t>
            </a:r>
            <a:r>
              <a:rPr lang="en-GB"/>
              <a:t> editing the slides of your talk change to the </a:t>
            </a:r>
            <a:r>
              <a:rPr lang="en-GB" b="1"/>
              <a:t>Master Slide view</a:t>
            </a:r>
            <a:r>
              <a:rPr lang="en-GB"/>
              <a:t>:   </a:t>
            </a:r>
            <a:br>
              <a:rPr lang="en-GB"/>
            </a:br>
            <a:r>
              <a:rPr lang="en-GB"/>
              <a:t>   Menu button “View”,</a:t>
            </a:r>
            <a:r>
              <a:rPr lang="en-GB">
                <a:sym typeface="Wingdings" pitchFamily="2" charset="2"/>
              </a:rPr>
              <a:t> Master, Slide Master: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Edit the following 2 items in the 1st slide:</a:t>
            </a:r>
            <a:r>
              <a:rPr lang="en-GB">
                <a:sym typeface="Wingdings" pitchFamily="2" charset="2"/>
              </a:rPr>
              <a:t/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1)  1st row in the violet header: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2)  The 2 rows in the footer area: Delete the text and write the information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regarding your talk (same as on the Title Slide) into this text field.  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If you want to use more </a:t>
            </a:r>
            <a:r>
              <a:rPr lang="en-GB" b="1">
                <a:sym typeface="Wingdings" pitchFamily="2" charset="2"/>
              </a:rPr>
              <a:t>partner logos</a:t>
            </a:r>
            <a:r>
              <a:rPr lang="en-GB">
                <a:sym typeface="Wingdings" pitchFamily="2" charset="2"/>
              </a:rPr>
              <a:t> position them left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beside the DESY logo in the footer area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Close Master View</a:t>
            </a:r>
            <a:endParaRPr lang="en-GB" b="1"/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804763" indent="-309524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238098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733337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228576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723815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3219054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714293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4209532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E7716AE5-44C1-4090-AD18-582820A8AACA}" type="slidenum">
              <a:rPr lang="de-DE" sz="1300"/>
              <a:pPr/>
              <a:t>34</a:t>
            </a:fld>
            <a:endParaRPr lang="de-DE" sz="1300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/>
              <a:t>   </a:t>
            </a:r>
            <a:r>
              <a:rPr lang="en-GB" b="1"/>
              <a:t>Before you start</a:t>
            </a:r>
            <a:r>
              <a:rPr lang="en-GB"/>
              <a:t> editing the slides of your talk change to the </a:t>
            </a:r>
            <a:r>
              <a:rPr lang="en-GB" b="1"/>
              <a:t>Master Slide view</a:t>
            </a:r>
            <a:r>
              <a:rPr lang="en-GB"/>
              <a:t>:   </a:t>
            </a:r>
            <a:br>
              <a:rPr lang="en-GB"/>
            </a:br>
            <a:r>
              <a:rPr lang="en-GB"/>
              <a:t>   Menu button “View”,</a:t>
            </a:r>
            <a:r>
              <a:rPr lang="en-GB">
                <a:sym typeface="Wingdings" pitchFamily="2" charset="2"/>
              </a:rPr>
              <a:t> Master, Slide Master: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Edit the following 2 items in the 1st slide:</a:t>
            </a:r>
            <a:r>
              <a:rPr lang="en-GB">
                <a:sym typeface="Wingdings" pitchFamily="2" charset="2"/>
              </a:rPr>
              <a:t/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1)  1st row in the violet header: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2)  The 2 rows in the footer area: Delete the text and write the information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regarding your talk (same as on the Title Slide) into this text field.  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If you want to use more </a:t>
            </a:r>
            <a:r>
              <a:rPr lang="en-GB" b="1">
                <a:sym typeface="Wingdings" pitchFamily="2" charset="2"/>
              </a:rPr>
              <a:t>partner logos</a:t>
            </a:r>
            <a:r>
              <a:rPr lang="en-GB">
                <a:sym typeface="Wingdings" pitchFamily="2" charset="2"/>
              </a:rPr>
              <a:t> position them left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beside the DESY logo in the footer area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Close Master View</a:t>
            </a:r>
            <a:endParaRPr lang="en-GB" b="1"/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804763" indent="-309524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238098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733337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228576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723815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3219054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714293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4209532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868EF70E-292D-4900-BD49-B24CEFFF1BDC}" type="slidenum">
              <a:rPr lang="de-DE" sz="1300"/>
              <a:pPr/>
              <a:t>35</a:t>
            </a:fld>
            <a:endParaRPr lang="de-DE" sz="1300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/>
              <a:t>   </a:t>
            </a:r>
            <a:r>
              <a:rPr lang="en-GB" b="1"/>
              <a:t>Before you start</a:t>
            </a:r>
            <a:r>
              <a:rPr lang="en-GB"/>
              <a:t> editing the slides of your talk change to the </a:t>
            </a:r>
            <a:r>
              <a:rPr lang="en-GB" b="1"/>
              <a:t>Master Slide view</a:t>
            </a:r>
            <a:r>
              <a:rPr lang="en-GB"/>
              <a:t>:   </a:t>
            </a:r>
            <a:br>
              <a:rPr lang="en-GB"/>
            </a:br>
            <a:r>
              <a:rPr lang="en-GB"/>
              <a:t>   Menu button “View”,</a:t>
            </a:r>
            <a:r>
              <a:rPr lang="en-GB">
                <a:sym typeface="Wingdings" pitchFamily="2" charset="2"/>
              </a:rPr>
              <a:t> Master, Slide Master: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Edit the following 2 items in the 1st slide:</a:t>
            </a:r>
            <a:r>
              <a:rPr lang="en-GB">
                <a:sym typeface="Wingdings" pitchFamily="2" charset="2"/>
              </a:rPr>
              <a:t/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1)  1st row in the violet header: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2)  The 2 rows in the footer area: Delete the text and write the information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regarding your talk (same as on the Title Slide) into this text field.  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If you want to use more </a:t>
            </a:r>
            <a:r>
              <a:rPr lang="en-GB" b="1">
                <a:sym typeface="Wingdings" pitchFamily="2" charset="2"/>
              </a:rPr>
              <a:t>partner logos</a:t>
            </a:r>
            <a:r>
              <a:rPr lang="en-GB">
                <a:sym typeface="Wingdings" pitchFamily="2" charset="2"/>
              </a:rPr>
              <a:t> position them left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beside the DESY logo in the footer area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Close Master View</a:t>
            </a:r>
            <a:endParaRPr lang="en-GB" b="1"/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7127" y="4860460"/>
            <a:ext cx="5205048" cy="460524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79" tIns="47440" rIns="94879" bIns="47440"/>
          <a:lstStyle/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/>
              <a:t>   </a:t>
            </a:r>
            <a:r>
              <a:rPr lang="en-GB" sz="1100" b="1"/>
              <a:t>Before you start</a:t>
            </a:r>
            <a:r>
              <a:rPr lang="en-GB" sz="1100"/>
              <a:t> editing the slides of your talk change to the </a:t>
            </a:r>
            <a:r>
              <a:rPr lang="en-GB" sz="1100" b="1"/>
              <a:t>Master Slide view</a:t>
            </a:r>
            <a:r>
              <a:rPr lang="en-GB" sz="1100"/>
              <a:t>:   </a:t>
            </a:r>
            <a:br>
              <a:rPr lang="en-GB" sz="1100"/>
            </a:br>
            <a:r>
              <a:rPr lang="en-GB" sz="1100"/>
              <a:t>   Menu button “View”,</a:t>
            </a:r>
            <a:r>
              <a:rPr lang="en-GB" sz="1100">
                <a:sym typeface="Wingdings" pitchFamily="2" charset="2"/>
              </a:rPr>
              <a:t> Master, Slide Master:</a:t>
            </a:r>
            <a:br>
              <a:rPr lang="en-GB" sz="1100">
                <a:sym typeface="Wingdings" pitchFamily="2" charset="2"/>
              </a:rPr>
            </a:br>
            <a:endParaRPr lang="en-GB" sz="1100"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sym typeface="Wingdings" pitchFamily="2" charset="2"/>
              </a:rPr>
              <a:t>   </a:t>
            </a:r>
            <a:r>
              <a:rPr lang="en-GB" sz="1100" b="1">
                <a:sym typeface="Wingdings" pitchFamily="2" charset="2"/>
              </a:rPr>
              <a:t>Edit the following 2 items in the 1st slide:</a:t>
            </a:r>
            <a:r>
              <a:rPr lang="en-GB" sz="1100">
                <a:sym typeface="Wingdings" pitchFamily="2" charset="2"/>
              </a:rPr>
              <a:t/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1)  1st row in the violet header: </a:t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>
                <a:sym typeface="Wingdings" pitchFamily="2" charset="2"/>
              </a:rPr>
            </a:br>
            <a:endParaRPr lang="en-GB" sz="1100"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sym typeface="Wingdings" pitchFamily="2" charset="2"/>
              </a:rPr>
              <a:t>   If you want to use more </a:t>
            </a:r>
            <a:r>
              <a:rPr lang="en-GB" sz="1100" b="1">
                <a:sym typeface="Wingdings" pitchFamily="2" charset="2"/>
              </a:rPr>
              <a:t>partner logos</a:t>
            </a:r>
            <a:r>
              <a:rPr lang="en-GB" sz="1100">
                <a:sym typeface="Wingdings" pitchFamily="2" charset="2"/>
              </a:rPr>
              <a:t> position them left </a:t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beside the DESY logo in the footer area </a:t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</a:t>
            </a:r>
            <a:r>
              <a:rPr lang="en-GB" sz="1100" b="1">
                <a:sym typeface="Wingdings" pitchFamily="2" charset="2"/>
              </a:rPr>
              <a:t>Close Master View</a:t>
            </a:r>
            <a:endParaRPr lang="en-GB" sz="1100" b="1"/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7127" y="4860460"/>
            <a:ext cx="5205048" cy="460524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79" tIns="47440" rIns="94879" bIns="47440"/>
          <a:lstStyle/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/>
              <a:t>   </a:t>
            </a:r>
            <a:r>
              <a:rPr lang="en-GB" sz="1100" b="1"/>
              <a:t>Before you start</a:t>
            </a:r>
            <a:r>
              <a:rPr lang="en-GB" sz="1100"/>
              <a:t> editing the slides of your talk change to the </a:t>
            </a:r>
            <a:r>
              <a:rPr lang="en-GB" sz="1100" b="1"/>
              <a:t>Master Slide view</a:t>
            </a:r>
            <a:r>
              <a:rPr lang="en-GB" sz="1100"/>
              <a:t>:   </a:t>
            </a:r>
            <a:br>
              <a:rPr lang="en-GB" sz="1100"/>
            </a:br>
            <a:r>
              <a:rPr lang="en-GB" sz="1100"/>
              <a:t>   Menu button “View”,</a:t>
            </a:r>
            <a:r>
              <a:rPr lang="en-GB" sz="1100">
                <a:sym typeface="Wingdings" pitchFamily="2" charset="2"/>
              </a:rPr>
              <a:t> Master, Slide Master:</a:t>
            </a:r>
            <a:br>
              <a:rPr lang="en-GB" sz="1100">
                <a:sym typeface="Wingdings" pitchFamily="2" charset="2"/>
              </a:rPr>
            </a:br>
            <a:endParaRPr lang="en-GB" sz="1100"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sym typeface="Wingdings" pitchFamily="2" charset="2"/>
              </a:rPr>
              <a:t>   </a:t>
            </a:r>
            <a:r>
              <a:rPr lang="en-GB" sz="1100" b="1">
                <a:sym typeface="Wingdings" pitchFamily="2" charset="2"/>
              </a:rPr>
              <a:t>Edit the following 2 items in the 1st slide:</a:t>
            </a:r>
            <a:r>
              <a:rPr lang="en-GB" sz="1100">
                <a:sym typeface="Wingdings" pitchFamily="2" charset="2"/>
              </a:rPr>
              <a:t/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1)  1st row in the violet header: </a:t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2)  The 2 rows in the footer area: Delete the text and write the information </a:t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    regarding your talk (same as on the Title Slide) into this text field.  </a:t>
            </a:r>
            <a:br>
              <a:rPr lang="en-GB" sz="1100">
                <a:sym typeface="Wingdings" pitchFamily="2" charset="2"/>
              </a:rPr>
            </a:br>
            <a:endParaRPr lang="en-GB" sz="1100">
              <a:sym typeface="Wingdings" pitchFamily="2" charset="2"/>
            </a:endParaRPr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100">
                <a:sym typeface="Wingdings" pitchFamily="2" charset="2"/>
              </a:rPr>
              <a:t>   If you want to use more </a:t>
            </a:r>
            <a:r>
              <a:rPr lang="en-GB" sz="1100" b="1">
                <a:sym typeface="Wingdings" pitchFamily="2" charset="2"/>
              </a:rPr>
              <a:t>partner logos</a:t>
            </a:r>
            <a:r>
              <a:rPr lang="en-GB" sz="1100">
                <a:sym typeface="Wingdings" pitchFamily="2" charset="2"/>
              </a:rPr>
              <a:t> position them left </a:t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beside the DESY logo in the footer area </a:t>
            </a:r>
            <a:br>
              <a:rPr lang="en-GB" sz="1100">
                <a:sym typeface="Wingdings" pitchFamily="2" charset="2"/>
              </a:rPr>
            </a:br>
            <a:r>
              <a:rPr lang="en-GB" sz="1100">
                <a:sym typeface="Wingdings" pitchFamily="2" charset="2"/>
              </a:rPr>
              <a:t>   </a:t>
            </a:r>
            <a:r>
              <a:rPr lang="en-GB" sz="1100" b="1">
                <a:sym typeface="Wingdings" pitchFamily="2" charset="2"/>
              </a:rPr>
              <a:t>Close Master View</a:t>
            </a:r>
            <a:endParaRPr lang="en-GB" sz="1100" b="1"/>
          </a:p>
          <a:p>
            <a:pPr marL="235254" indent="-235254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804763" indent="-309524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238098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733337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228576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723815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3219054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714293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4209532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66F62CBC-0F63-4685-A2AF-BAEB5ADDD43B}" type="slidenum">
              <a:rPr lang="de-DE" sz="1300"/>
              <a:pPr/>
              <a:t>40</a:t>
            </a:fld>
            <a:endParaRPr lang="de-DE" sz="1300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47620" indent="-24762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/>
              <a:t>   </a:t>
            </a:r>
            <a:r>
              <a:rPr lang="en-GB" b="1"/>
              <a:t>Before you start</a:t>
            </a:r>
            <a:r>
              <a:rPr lang="en-GB"/>
              <a:t> editing the slides of your talk change to the </a:t>
            </a:r>
            <a:r>
              <a:rPr lang="en-GB" b="1"/>
              <a:t>Master Slide view</a:t>
            </a:r>
            <a:r>
              <a:rPr lang="en-GB"/>
              <a:t>:   </a:t>
            </a:r>
            <a:br>
              <a:rPr lang="en-GB"/>
            </a:br>
            <a:r>
              <a:rPr lang="en-GB"/>
              <a:t>   Menu button “View”,</a:t>
            </a:r>
            <a:r>
              <a:rPr lang="en-GB">
                <a:sym typeface="Wingdings" pitchFamily="2" charset="2"/>
              </a:rPr>
              <a:t> Master, Slide Master: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Edit the following 2 items in the 1st slide:</a:t>
            </a:r>
            <a:r>
              <a:rPr lang="en-GB">
                <a:sym typeface="Wingdings" pitchFamily="2" charset="2"/>
              </a:rPr>
              <a:t/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1)  1st row in the violet header: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2)  The 2 rows in the footer area: Delete the text and write the information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regarding your talk (same as on the Title Slide) into this text field.  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If you want to use more </a:t>
            </a:r>
            <a:r>
              <a:rPr lang="en-GB" b="1">
                <a:sym typeface="Wingdings" pitchFamily="2" charset="2"/>
              </a:rPr>
              <a:t>partner logos</a:t>
            </a:r>
            <a:r>
              <a:rPr lang="en-GB">
                <a:sym typeface="Wingdings" pitchFamily="2" charset="2"/>
              </a:rPr>
              <a:t> position them left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beside the DESY logo in the footer area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Close Master View</a:t>
            </a:r>
            <a:endParaRPr lang="en-GB" b="1"/>
          </a:p>
          <a:p>
            <a:pPr marL="247620" indent="-24762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804763" indent="-309524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238098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733337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228576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723815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3219054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714293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4209532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71AEF4F7-1EB8-4F63-8B36-C478DFB16147}" type="slidenum">
              <a:rPr lang="de-DE" sz="1300"/>
              <a:pPr/>
              <a:t>41</a:t>
            </a:fld>
            <a:endParaRPr lang="de-DE" sz="130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47620" indent="-24762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/>
              <a:t>   </a:t>
            </a:r>
            <a:r>
              <a:rPr lang="en-GB" b="1"/>
              <a:t>Before you start</a:t>
            </a:r>
            <a:r>
              <a:rPr lang="en-GB"/>
              <a:t> editing the slides of your talk change to the </a:t>
            </a:r>
            <a:r>
              <a:rPr lang="en-GB" b="1"/>
              <a:t>Master Slide view</a:t>
            </a:r>
            <a:r>
              <a:rPr lang="en-GB"/>
              <a:t>:   </a:t>
            </a:r>
            <a:br>
              <a:rPr lang="en-GB"/>
            </a:br>
            <a:r>
              <a:rPr lang="en-GB"/>
              <a:t>   Menu button “View”,</a:t>
            </a:r>
            <a:r>
              <a:rPr lang="en-GB">
                <a:sym typeface="Wingdings" pitchFamily="2" charset="2"/>
              </a:rPr>
              <a:t> Master, Slide Master: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Edit the following 2 items in the 1st slide:</a:t>
            </a:r>
            <a:r>
              <a:rPr lang="en-GB">
                <a:sym typeface="Wingdings" pitchFamily="2" charset="2"/>
              </a:rPr>
              <a:t/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1)  1st row in the violet header: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2)  The 2 rows in the footer area: Delete the text and write the information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regarding your talk (same as on the Title Slide) into this text field.  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If you want to use more </a:t>
            </a:r>
            <a:r>
              <a:rPr lang="en-GB" b="1">
                <a:sym typeface="Wingdings" pitchFamily="2" charset="2"/>
              </a:rPr>
              <a:t>partner logos</a:t>
            </a:r>
            <a:r>
              <a:rPr lang="en-GB">
                <a:sym typeface="Wingdings" pitchFamily="2" charset="2"/>
              </a:rPr>
              <a:t> position them left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beside the DESY logo in the footer area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Close Master View</a:t>
            </a:r>
            <a:endParaRPr lang="en-GB" b="1"/>
          </a:p>
          <a:p>
            <a:pPr marL="247620" indent="-24762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804763" indent="-309524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238098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733337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228576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723815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3219054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714293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4209532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C38C0604-E220-4CDC-A261-CAC0EA9032A9}" type="slidenum">
              <a:rPr lang="de-DE" sz="1300"/>
              <a:pPr/>
              <a:t>42</a:t>
            </a:fld>
            <a:endParaRPr lang="de-DE" sz="1300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/>
              <a:t>   </a:t>
            </a:r>
            <a:r>
              <a:rPr lang="en-GB" b="1"/>
              <a:t>Before you start</a:t>
            </a:r>
            <a:r>
              <a:rPr lang="en-GB"/>
              <a:t> editing the slides of your talk change to the </a:t>
            </a:r>
            <a:r>
              <a:rPr lang="en-GB" b="1"/>
              <a:t>Master Slide view</a:t>
            </a:r>
            <a:r>
              <a:rPr lang="en-GB"/>
              <a:t>:   </a:t>
            </a:r>
            <a:br>
              <a:rPr lang="en-GB"/>
            </a:br>
            <a:r>
              <a:rPr lang="en-GB"/>
              <a:t>   Menu button “View”,</a:t>
            </a:r>
            <a:r>
              <a:rPr lang="en-GB">
                <a:sym typeface="Wingdings" pitchFamily="2" charset="2"/>
              </a:rPr>
              <a:t> Master, Slide Master: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Edit the following 2 items in the 1st slide:</a:t>
            </a:r>
            <a:r>
              <a:rPr lang="en-GB">
                <a:sym typeface="Wingdings" pitchFamily="2" charset="2"/>
              </a:rPr>
              <a:t/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1)  1st row in the violet header: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2)  The 2 rows in the footer area: Delete the text and write the information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regarding your talk (same as on the Title Slide) into this text field.  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If you want to use more </a:t>
            </a:r>
            <a:r>
              <a:rPr lang="en-GB" b="1">
                <a:sym typeface="Wingdings" pitchFamily="2" charset="2"/>
              </a:rPr>
              <a:t>partner logos</a:t>
            </a:r>
            <a:r>
              <a:rPr lang="en-GB">
                <a:sym typeface="Wingdings" pitchFamily="2" charset="2"/>
              </a:rPr>
              <a:t> position them left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beside the DESY logo in the footer area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Close Master View</a:t>
            </a:r>
            <a:endParaRPr lang="en-GB" b="1"/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804763" indent="-309524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238098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733337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228576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723815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3219054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714293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4209532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31C54877-FE76-4784-B224-F43AD738BDD0}" type="slidenum">
              <a:rPr lang="de-DE" sz="1300"/>
              <a:pPr/>
              <a:t>44</a:t>
            </a:fld>
            <a:endParaRPr lang="de-DE" sz="1300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47620" indent="-24762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/>
              <a:t>   </a:t>
            </a:r>
            <a:r>
              <a:rPr lang="en-GB" b="1"/>
              <a:t>Before you start</a:t>
            </a:r>
            <a:r>
              <a:rPr lang="en-GB"/>
              <a:t> editing the slides of your talk change to the </a:t>
            </a:r>
            <a:r>
              <a:rPr lang="en-GB" b="1"/>
              <a:t>Master Slide view</a:t>
            </a:r>
            <a:r>
              <a:rPr lang="en-GB"/>
              <a:t>:   </a:t>
            </a:r>
            <a:br>
              <a:rPr lang="en-GB"/>
            </a:br>
            <a:r>
              <a:rPr lang="en-GB"/>
              <a:t>   Menu button “View”,</a:t>
            </a:r>
            <a:r>
              <a:rPr lang="en-GB">
                <a:sym typeface="Wingdings" pitchFamily="2" charset="2"/>
              </a:rPr>
              <a:t> Master, Slide Master: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Edit the following 2 items in the 1st slide:</a:t>
            </a:r>
            <a:r>
              <a:rPr lang="en-GB">
                <a:sym typeface="Wingdings" pitchFamily="2" charset="2"/>
              </a:rPr>
              <a:t/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1)  1st row in the violet header: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2)  The 2 rows in the footer area: Delete the text and write the information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regarding your talk (same as on the Title Slide) into this text field.  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If you want to use more </a:t>
            </a:r>
            <a:r>
              <a:rPr lang="en-GB" b="1">
                <a:sym typeface="Wingdings" pitchFamily="2" charset="2"/>
              </a:rPr>
              <a:t>partner logos</a:t>
            </a:r>
            <a:r>
              <a:rPr lang="en-GB">
                <a:sym typeface="Wingdings" pitchFamily="2" charset="2"/>
              </a:rPr>
              <a:t> position them left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beside the DESY logo in the footer area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Close Master View</a:t>
            </a:r>
            <a:endParaRPr lang="en-GB" b="1"/>
          </a:p>
          <a:p>
            <a:pPr marL="247620" indent="-24762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804763" indent="-309524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238098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733337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228576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723815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3219054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714293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4209532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2FCB4D8B-B6BA-4A92-AB6C-BD1CA528EE8B}" type="slidenum">
              <a:rPr lang="en-GB" sz="1300"/>
              <a:pPr/>
              <a:t>47</a:t>
            </a:fld>
            <a:endParaRPr lang="en-GB" sz="1300"/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804763" indent="-309524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238098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733337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228576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723815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3219054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714293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4209532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DFCAD2F2-B5D6-4C14-991A-D1215386525C}" type="slidenum">
              <a:rPr lang="de-DE" sz="1300">
                <a:solidFill>
                  <a:srgbClr val="000000"/>
                </a:solidFill>
              </a:rPr>
              <a:pPr/>
              <a:t>6</a:t>
            </a:fld>
            <a:endParaRPr lang="de-DE" sz="1300">
              <a:solidFill>
                <a:srgbClr val="000000"/>
              </a:solidFill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804763" indent="-309524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238098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733337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228576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723815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3219054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714293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4209532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35078CD9-7F4C-4208-BFC4-D577AE226C44}" type="slidenum">
              <a:rPr lang="de-DE" sz="1300"/>
              <a:pPr/>
              <a:t>53</a:t>
            </a:fld>
            <a:endParaRPr lang="de-DE" sz="1300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/>
              <a:t>   </a:t>
            </a:r>
            <a:r>
              <a:rPr lang="en-GB" b="1"/>
              <a:t>Before you start</a:t>
            </a:r>
            <a:r>
              <a:rPr lang="en-GB"/>
              <a:t> editing the slides of your talk change to the </a:t>
            </a:r>
            <a:r>
              <a:rPr lang="en-GB" b="1"/>
              <a:t>Master Slide view</a:t>
            </a:r>
            <a:r>
              <a:rPr lang="en-GB"/>
              <a:t>:   </a:t>
            </a:r>
            <a:br>
              <a:rPr lang="en-GB"/>
            </a:br>
            <a:r>
              <a:rPr lang="en-GB"/>
              <a:t>   Menu button “View”,</a:t>
            </a:r>
            <a:r>
              <a:rPr lang="en-GB">
                <a:sym typeface="Wingdings" pitchFamily="2" charset="2"/>
              </a:rPr>
              <a:t> Master, Slide Master: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Edit the following 2 items in the 1st slide:</a:t>
            </a:r>
            <a:r>
              <a:rPr lang="en-GB">
                <a:sym typeface="Wingdings" pitchFamily="2" charset="2"/>
              </a:rPr>
              <a:t/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1)  1st row in the violet header: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2)  The 2 rows in the footer area: Delete the text and write the information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regarding your talk (same as on the Title Slide) into this text field.  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If you want to use more </a:t>
            </a:r>
            <a:r>
              <a:rPr lang="en-GB" b="1">
                <a:sym typeface="Wingdings" pitchFamily="2" charset="2"/>
              </a:rPr>
              <a:t>partner logos</a:t>
            </a:r>
            <a:r>
              <a:rPr lang="en-GB">
                <a:sym typeface="Wingdings" pitchFamily="2" charset="2"/>
              </a:rPr>
              <a:t> position them left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beside the DESY logo in the footer area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Close Master View</a:t>
            </a:r>
            <a:endParaRPr lang="en-GB" b="1"/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804763" indent="-309524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238098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733337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228576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723815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3219054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714293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4209532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F3F18D9E-3B3C-41DD-89AF-0170CE80385C}" type="slidenum">
              <a:rPr lang="de-DE" sz="1300"/>
              <a:pPr/>
              <a:t>54</a:t>
            </a:fld>
            <a:endParaRPr lang="de-DE" sz="1300"/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/>
              <a:t>   </a:t>
            </a:r>
            <a:r>
              <a:rPr lang="en-GB" b="1"/>
              <a:t>Before you start</a:t>
            </a:r>
            <a:r>
              <a:rPr lang="en-GB"/>
              <a:t> editing the slides of your talk change to the </a:t>
            </a:r>
            <a:r>
              <a:rPr lang="en-GB" b="1"/>
              <a:t>Master Slide view</a:t>
            </a:r>
            <a:r>
              <a:rPr lang="en-GB"/>
              <a:t>:   </a:t>
            </a:r>
            <a:br>
              <a:rPr lang="en-GB"/>
            </a:br>
            <a:r>
              <a:rPr lang="en-GB"/>
              <a:t>   Menu button “View”,</a:t>
            </a:r>
            <a:r>
              <a:rPr lang="en-GB">
                <a:sym typeface="Wingdings" pitchFamily="2" charset="2"/>
              </a:rPr>
              <a:t> Master, Slide Master: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Edit the following 2 items in the 1st slide:</a:t>
            </a:r>
            <a:r>
              <a:rPr lang="en-GB">
                <a:sym typeface="Wingdings" pitchFamily="2" charset="2"/>
              </a:rPr>
              <a:t/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1)  1st row in the violet header: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2)  The 2 rows in the footer area: Delete the text and write the information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regarding your talk (same as on the Title Slide) into this text field.  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If you want to use more </a:t>
            </a:r>
            <a:r>
              <a:rPr lang="en-GB" b="1">
                <a:sym typeface="Wingdings" pitchFamily="2" charset="2"/>
              </a:rPr>
              <a:t>partner logos</a:t>
            </a:r>
            <a:r>
              <a:rPr lang="en-GB">
                <a:sym typeface="Wingdings" pitchFamily="2" charset="2"/>
              </a:rPr>
              <a:t> position them left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beside the DESY logo in the footer area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Close Master View</a:t>
            </a:r>
            <a:endParaRPr lang="en-GB" b="1"/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804763" indent="-309524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238098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733337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228576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723815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3219054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714293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4209532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2C8FFF23-242A-46B7-8F8D-39100E0AD2E0}" type="slidenum">
              <a:rPr lang="de-DE" sz="1300"/>
              <a:pPr/>
              <a:t>55</a:t>
            </a:fld>
            <a:endParaRPr lang="de-DE" sz="1300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/>
              <a:t>   </a:t>
            </a:r>
            <a:r>
              <a:rPr lang="en-GB" b="1"/>
              <a:t>Before you start</a:t>
            </a:r>
            <a:r>
              <a:rPr lang="en-GB"/>
              <a:t> editing the slides of your talk change to the </a:t>
            </a:r>
            <a:r>
              <a:rPr lang="en-GB" b="1"/>
              <a:t>Master Slide view</a:t>
            </a:r>
            <a:r>
              <a:rPr lang="en-GB"/>
              <a:t>:   </a:t>
            </a:r>
            <a:br>
              <a:rPr lang="en-GB"/>
            </a:br>
            <a:r>
              <a:rPr lang="en-GB"/>
              <a:t>   Menu button “View”,</a:t>
            </a:r>
            <a:r>
              <a:rPr lang="en-GB">
                <a:sym typeface="Wingdings" pitchFamily="2" charset="2"/>
              </a:rPr>
              <a:t> Master, Slide Master: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Edit the following 2 items in the 1st slide:</a:t>
            </a:r>
            <a:r>
              <a:rPr lang="en-GB">
                <a:sym typeface="Wingdings" pitchFamily="2" charset="2"/>
              </a:rPr>
              <a:t/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1)  1st row in the violet header: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2)  The 2 rows in the footer area: Delete the text and write the information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regarding your talk (same as on the Title Slide) into this text field.  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If you want to use more </a:t>
            </a:r>
            <a:r>
              <a:rPr lang="en-GB" b="1">
                <a:sym typeface="Wingdings" pitchFamily="2" charset="2"/>
              </a:rPr>
              <a:t>partner logos</a:t>
            </a:r>
            <a:r>
              <a:rPr lang="en-GB">
                <a:sym typeface="Wingdings" pitchFamily="2" charset="2"/>
              </a:rPr>
              <a:t> position them left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beside the DESY logo in the footer area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Close Master View</a:t>
            </a:r>
            <a:endParaRPr lang="en-GB" b="1"/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804763" indent="-309524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238098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733337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228576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723815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3219054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714293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4209532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7EAD0EEE-98F9-4459-B180-485C1B4371F0}" type="slidenum">
              <a:rPr lang="de-DE" sz="1300"/>
              <a:pPr/>
              <a:t>57</a:t>
            </a:fld>
            <a:endParaRPr lang="de-DE" sz="1300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/>
              <a:t>   </a:t>
            </a:r>
            <a:r>
              <a:rPr lang="en-GB" b="1"/>
              <a:t>Before you start</a:t>
            </a:r>
            <a:r>
              <a:rPr lang="en-GB"/>
              <a:t> editing the slides of your talk change to the </a:t>
            </a:r>
            <a:r>
              <a:rPr lang="en-GB" b="1"/>
              <a:t>Master Slide view</a:t>
            </a:r>
            <a:r>
              <a:rPr lang="en-GB"/>
              <a:t>:   </a:t>
            </a:r>
            <a:br>
              <a:rPr lang="en-GB"/>
            </a:br>
            <a:r>
              <a:rPr lang="en-GB"/>
              <a:t>   Menu button “View”,</a:t>
            </a:r>
            <a:r>
              <a:rPr lang="en-GB">
                <a:sym typeface="Wingdings" pitchFamily="2" charset="2"/>
              </a:rPr>
              <a:t> Master, Slide Master: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Edit the following 2 items in the 1st slide:</a:t>
            </a:r>
            <a:r>
              <a:rPr lang="en-GB">
                <a:sym typeface="Wingdings" pitchFamily="2" charset="2"/>
              </a:rPr>
              <a:t/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1)  1st row in the violet header: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2)  The 2 rows in the footer area: Delete the text and write the information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regarding your talk (same as on the Title Slide) into this text field.  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If you want to use more </a:t>
            </a:r>
            <a:r>
              <a:rPr lang="en-GB" b="1">
                <a:sym typeface="Wingdings" pitchFamily="2" charset="2"/>
              </a:rPr>
              <a:t>partner logos</a:t>
            </a:r>
            <a:r>
              <a:rPr lang="en-GB">
                <a:sym typeface="Wingdings" pitchFamily="2" charset="2"/>
              </a:rPr>
              <a:t> position them left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beside the DESY logo in the footer area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Close Master View</a:t>
            </a:r>
            <a:endParaRPr lang="en-GB" b="1"/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804763" indent="-309524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238098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733337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228576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723815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3219054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714293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4209532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FB202AC4-4BA7-4B84-8A41-43FC5A4708ED}" type="slidenum">
              <a:rPr lang="de-DE" sz="1300"/>
              <a:pPr/>
              <a:t>58</a:t>
            </a:fld>
            <a:endParaRPr lang="de-DE" sz="130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/>
              <a:t>   </a:t>
            </a:r>
            <a:r>
              <a:rPr lang="en-GB" b="1"/>
              <a:t>Before you start</a:t>
            </a:r>
            <a:r>
              <a:rPr lang="en-GB"/>
              <a:t> editing the slides of your talk change to the </a:t>
            </a:r>
            <a:r>
              <a:rPr lang="en-GB" b="1"/>
              <a:t>Master Slide view</a:t>
            </a:r>
            <a:r>
              <a:rPr lang="en-GB"/>
              <a:t>:   </a:t>
            </a:r>
            <a:br>
              <a:rPr lang="en-GB"/>
            </a:br>
            <a:r>
              <a:rPr lang="en-GB"/>
              <a:t>   Menu button “View”,</a:t>
            </a:r>
            <a:r>
              <a:rPr lang="en-GB">
                <a:sym typeface="Wingdings" pitchFamily="2" charset="2"/>
              </a:rPr>
              <a:t> Master, Slide Master: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Edit the following 2 items in the 1st slide:</a:t>
            </a:r>
            <a:r>
              <a:rPr lang="en-GB">
                <a:sym typeface="Wingdings" pitchFamily="2" charset="2"/>
              </a:rPr>
              <a:t/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1)  1st row in the violet header: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2)  The 2 rows in the footer area: Delete the text and write the information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regarding your talk (same as on the Title Slide) into this text field.  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If you want to use more </a:t>
            </a:r>
            <a:r>
              <a:rPr lang="en-GB" b="1">
                <a:sym typeface="Wingdings" pitchFamily="2" charset="2"/>
              </a:rPr>
              <a:t>partner logos</a:t>
            </a:r>
            <a:r>
              <a:rPr lang="en-GB">
                <a:sym typeface="Wingdings" pitchFamily="2" charset="2"/>
              </a:rPr>
              <a:t> position them left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beside the DESY logo in the footer area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Close Master View</a:t>
            </a:r>
            <a:endParaRPr lang="en-GB" b="1"/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804763" indent="-309524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238098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733337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228576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723815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3219054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714293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4209532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0DDCF7C8-5EFC-4276-96E1-EBF05BC6013E}" type="slidenum">
              <a:rPr lang="de-DE" sz="1300"/>
              <a:pPr/>
              <a:t>7</a:t>
            </a:fld>
            <a:endParaRPr lang="de-DE" sz="130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/>
              <a:t>   </a:t>
            </a:r>
            <a:r>
              <a:rPr lang="en-GB" b="1"/>
              <a:t>Before you start</a:t>
            </a:r>
            <a:r>
              <a:rPr lang="en-GB"/>
              <a:t> editing the slides of your talk change to the </a:t>
            </a:r>
            <a:r>
              <a:rPr lang="en-GB" b="1"/>
              <a:t>Master Slide view</a:t>
            </a:r>
            <a:r>
              <a:rPr lang="en-GB"/>
              <a:t>:   </a:t>
            </a:r>
            <a:br>
              <a:rPr lang="en-GB"/>
            </a:br>
            <a:r>
              <a:rPr lang="en-GB"/>
              <a:t>   Menu button “View”,</a:t>
            </a:r>
            <a:r>
              <a:rPr lang="en-GB">
                <a:sym typeface="Wingdings" pitchFamily="2" charset="2"/>
              </a:rPr>
              <a:t> Master, Slide Master: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Edit the following 2 items in the 1st slide:</a:t>
            </a:r>
            <a:r>
              <a:rPr lang="en-GB">
                <a:sym typeface="Wingdings" pitchFamily="2" charset="2"/>
              </a:rPr>
              <a:t/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1)  1st row in the violet header: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2)  The 2 rows in the footer area: Delete the text and write the information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regarding your talk (same as on the Title Slide) into this text field.  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If you want to use more </a:t>
            </a:r>
            <a:r>
              <a:rPr lang="en-GB" b="1">
                <a:sym typeface="Wingdings" pitchFamily="2" charset="2"/>
              </a:rPr>
              <a:t>partner logos</a:t>
            </a:r>
            <a:r>
              <a:rPr lang="en-GB">
                <a:sym typeface="Wingdings" pitchFamily="2" charset="2"/>
              </a:rPr>
              <a:t> position them left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beside the DESY logo in the footer area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Close Master View</a:t>
            </a:r>
            <a:endParaRPr lang="en-GB" b="1"/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804763" indent="-309524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238098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733337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228576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723815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3219054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714293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4209532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32B111CE-402B-47E7-B0C4-2EC3988A7630}" type="slidenum">
              <a:rPr lang="de-DE" sz="1300"/>
              <a:pPr/>
              <a:t>8</a:t>
            </a:fld>
            <a:endParaRPr lang="de-DE" sz="130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804763" indent="-309524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238098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733337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228576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723815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3219054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714293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4209532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0DDCF7C8-5EFC-4276-96E1-EBF05BC6013E}" type="slidenum">
              <a:rPr lang="de-DE" sz="1300"/>
              <a:pPr/>
              <a:t>9</a:t>
            </a:fld>
            <a:endParaRPr lang="de-DE" sz="130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smtClean="0"/>
              <a:t>   </a:t>
            </a:r>
            <a:r>
              <a:rPr lang="en-GB" b="1"/>
              <a:t>Before you start</a:t>
            </a:r>
            <a:r>
              <a:rPr lang="en-GB"/>
              <a:t> editing the slides of your talk change to the </a:t>
            </a:r>
            <a:r>
              <a:rPr lang="en-GB" b="1"/>
              <a:t>Master Slide view</a:t>
            </a:r>
            <a:r>
              <a:rPr lang="en-GB"/>
              <a:t>:   </a:t>
            </a:r>
            <a:br>
              <a:rPr lang="en-GB"/>
            </a:br>
            <a:r>
              <a:rPr lang="en-GB"/>
              <a:t>   Menu button “View”,</a:t>
            </a:r>
            <a:r>
              <a:rPr lang="en-GB">
                <a:sym typeface="Wingdings" pitchFamily="2" charset="2"/>
              </a:rPr>
              <a:t> Master, Slide Master: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Edit the following 2 items in the 1st slide:</a:t>
            </a:r>
            <a:r>
              <a:rPr lang="en-GB">
                <a:sym typeface="Wingdings" pitchFamily="2" charset="2"/>
              </a:rPr>
              <a:t/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1)  1st row in the violet header: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2)  The 2 rows in the footer area: Delete the text and write the information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    regarding your talk (same as on the Title Slide) into this text field.  </a:t>
            </a:r>
            <a:br>
              <a:rPr lang="en-GB">
                <a:sym typeface="Wingdings" pitchFamily="2" charset="2"/>
              </a:rPr>
            </a:br>
            <a:endParaRPr lang="en-GB">
              <a:sym typeface="Wingdings" pitchFamily="2" charset="2"/>
            </a:endParaRPr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>
                <a:sym typeface="Wingdings" pitchFamily="2" charset="2"/>
              </a:rPr>
              <a:t>   If you want to use more </a:t>
            </a:r>
            <a:r>
              <a:rPr lang="en-GB" b="1">
                <a:sym typeface="Wingdings" pitchFamily="2" charset="2"/>
              </a:rPr>
              <a:t>partner logos</a:t>
            </a:r>
            <a:r>
              <a:rPr lang="en-GB">
                <a:sym typeface="Wingdings" pitchFamily="2" charset="2"/>
              </a:rPr>
              <a:t> position them left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beside the DESY logo in the footer area </a:t>
            </a:r>
            <a:br>
              <a:rPr lang="en-GB">
                <a:sym typeface="Wingdings" pitchFamily="2" charset="2"/>
              </a:rPr>
            </a:br>
            <a:r>
              <a:rPr lang="en-GB">
                <a:sym typeface="Wingdings" pitchFamily="2" charset="2"/>
              </a:rPr>
              <a:t>   </a:t>
            </a:r>
            <a:r>
              <a:rPr lang="en-GB" b="1">
                <a:sym typeface="Wingdings" pitchFamily="2" charset="2"/>
              </a:rPr>
              <a:t>Close Master View</a:t>
            </a:r>
            <a:endParaRPr lang="en-GB" b="1"/>
          </a:p>
          <a:p>
            <a:pPr marL="247620" indent="-24762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804763" indent="-309524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238098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733337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228576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723815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3219054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714293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4209532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/>
            <a:fld id="{BCE3509F-D9E9-44D1-B5DB-087CAC6C88CE}" type="slidenum">
              <a:rPr lang="en-GB" sz="1300"/>
              <a:pPr eaLnBrk="1" hangingPunct="1"/>
              <a:t>10</a:t>
            </a:fld>
            <a:endParaRPr lang="en-GB" sz="130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804763" indent="-309524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238098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733337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228576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723815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3219054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714293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4209532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/>
            <a:fld id="{7B355678-A952-450E-AEA8-7C9AC4C9FB84}" type="slidenum">
              <a:rPr lang="en-GB" sz="1300"/>
              <a:pPr eaLnBrk="1" hangingPunct="1"/>
              <a:t>11</a:t>
            </a:fld>
            <a:endParaRPr lang="en-GB" sz="130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1254125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083300"/>
            <a:ext cx="1525588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2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100" y="1363663"/>
            <a:ext cx="8520113" cy="485775"/>
          </a:xfrm>
        </p:spPr>
        <p:txBody>
          <a:bodyPr/>
          <a:lstStyle>
            <a:lvl1pPr marL="0" indent="0">
              <a:buFont typeface="Arial" charset="0"/>
              <a:buNone/>
              <a:defRPr b="1">
                <a:solidFill>
                  <a:srgbClr val="F28E00"/>
                </a:solidFill>
              </a:defRPr>
            </a:lvl1pPr>
          </a:lstStyle>
          <a:p>
            <a:pPr lvl="0"/>
            <a:r>
              <a:rPr lang="en-GB" noProof="0" smtClean="0"/>
              <a:t>Untertitel durch Klicken bearbeiten</a:t>
            </a:r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82575" y="0"/>
            <a:ext cx="8520113" cy="1266825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pPr lvl="0"/>
            <a:r>
              <a:rPr lang="en-GB" noProof="0" smtClean="0"/>
              <a:t>Titelmasterformat durch klicken bearbeiten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04" y="6145000"/>
            <a:ext cx="557425" cy="5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3235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7313" y="1625600"/>
            <a:ext cx="2774950" cy="4459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3014663" y="1625600"/>
            <a:ext cx="2774950" cy="4459288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442325" y="114300"/>
            <a:ext cx="576263" cy="9112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535FE-2A53-4EE7-8B74-817B73C0FC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24.03.2010, Groemitz, “Beschleuniger Seminar” </a:t>
            </a:r>
          </a:p>
          <a:p>
            <a:pPr>
              <a:defRPr/>
            </a:pPr>
            <a:r>
              <a:rPr lang="en-GB"/>
              <a:t>Holger Schlarb, MSK, DESY</a:t>
            </a:r>
          </a:p>
        </p:txBody>
      </p:sp>
    </p:spTree>
    <p:extLst>
      <p:ext uri="{BB962C8B-B14F-4D97-AF65-F5344CB8AC3E}">
        <p14:creationId xmlns:p14="http://schemas.microsoft.com/office/powerpoint/2010/main" val="2442085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7475" y="1347788"/>
            <a:ext cx="2774950" cy="2152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4825" y="1347788"/>
            <a:ext cx="2774950" cy="2152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17475" y="3652838"/>
            <a:ext cx="2774950" cy="21542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44825" y="3652838"/>
            <a:ext cx="2774950" cy="21542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442325" y="114300"/>
            <a:ext cx="576263" cy="911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83AF1-B994-4D06-96DF-CA2607F72F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75" y="6475413"/>
            <a:ext cx="5702300" cy="296862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n"/>
              <a:defRPr/>
            </a:lvl1pPr>
          </a:lstStyle>
          <a:p>
            <a:pPr>
              <a:defRPr/>
            </a:pPr>
            <a:r>
              <a:rPr lang="en-GB"/>
              <a:t>09.12.2010, Daresbury, “Rule of lasers in particle beam research”                                       </a:t>
            </a:r>
          </a:p>
          <a:p>
            <a:pPr>
              <a:defRPr/>
            </a:pPr>
            <a:r>
              <a:rPr lang="en-GB"/>
              <a:t>Holger Schlarb, MSK, DESY</a:t>
            </a:r>
          </a:p>
        </p:txBody>
      </p:sp>
    </p:spTree>
    <p:extLst>
      <p:ext uri="{BB962C8B-B14F-4D97-AF65-F5344CB8AC3E}">
        <p14:creationId xmlns:p14="http://schemas.microsoft.com/office/powerpoint/2010/main" val="2489150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442326" y="114301"/>
            <a:ext cx="547296" cy="467590"/>
          </a:xfrm>
          <a:prstGeom prst="rect">
            <a:avLst/>
          </a:prstGeom>
        </p:spPr>
        <p:txBody>
          <a:bodyPr/>
          <a:lstStyle>
            <a:lvl1pPr algn="ctr">
              <a:defRPr sz="2000"/>
            </a:lvl1pPr>
          </a:lstStyle>
          <a:p>
            <a:pPr>
              <a:defRPr/>
            </a:pPr>
            <a:fld id="{71659947-A23F-4162-B2AC-BE3C7FE493D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206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442326" y="114301"/>
            <a:ext cx="547296" cy="467590"/>
          </a:xfrm>
          <a:prstGeom prst="rect">
            <a:avLst/>
          </a:prstGeom>
        </p:spPr>
        <p:txBody>
          <a:bodyPr/>
          <a:lstStyle>
            <a:lvl1pPr algn="ctr">
              <a:defRPr sz="2000"/>
            </a:lvl1pPr>
          </a:lstStyle>
          <a:p>
            <a:pPr>
              <a:defRPr/>
            </a:pPr>
            <a:fld id="{71659947-A23F-4162-B2AC-BE3C7FE493D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585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508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508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442326" y="114301"/>
            <a:ext cx="547296" cy="467590"/>
          </a:xfrm>
          <a:prstGeom prst="rect">
            <a:avLst/>
          </a:prstGeom>
        </p:spPr>
        <p:txBody>
          <a:bodyPr/>
          <a:lstStyle>
            <a:lvl1pPr algn="ctr">
              <a:defRPr sz="2000"/>
            </a:lvl1pPr>
          </a:lstStyle>
          <a:p>
            <a:pPr>
              <a:defRPr/>
            </a:pPr>
            <a:fld id="{71659947-A23F-4162-B2AC-BE3C7FE493D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240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442326" y="114301"/>
            <a:ext cx="547296" cy="467590"/>
          </a:xfrm>
          <a:prstGeom prst="rect">
            <a:avLst/>
          </a:prstGeom>
        </p:spPr>
        <p:txBody>
          <a:bodyPr/>
          <a:lstStyle>
            <a:lvl1pPr algn="ctr">
              <a:defRPr sz="2000"/>
            </a:lvl1pPr>
          </a:lstStyle>
          <a:p>
            <a:pPr>
              <a:defRPr/>
            </a:pPr>
            <a:fld id="{71659947-A23F-4162-B2AC-BE3C7FE493D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777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442326" y="114301"/>
            <a:ext cx="547296" cy="467590"/>
          </a:xfrm>
          <a:prstGeom prst="rect">
            <a:avLst/>
          </a:prstGeom>
        </p:spPr>
        <p:txBody>
          <a:bodyPr/>
          <a:lstStyle>
            <a:lvl1pPr algn="ctr">
              <a:defRPr sz="2000"/>
            </a:lvl1pPr>
          </a:lstStyle>
          <a:p>
            <a:pPr>
              <a:defRPr/>
            </a:pPr>
            <a:fld id="{71659947-A23F-4162-B2AC-BE3C7FE493D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72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442326" y="114301"/>
            <a:ext cx="547296" cy="467590"/>
          </a:xfrm>
          <a:prstGeom prst="rect">
            <a:avLst/>
          </a:prstGeom>
        </p:spPr>
        <p:txBody>
          <a:bodyPr/>
          <a:lstStyle>
            <a:lvl1pPr algn="ctr">
              <a:defRPr sz="2000"/>
            </a:lvl1pPr>
          </a:lstStyle>
          <a:p>
            <a:pPr>
              <a:defRPr/>
            </a:pPr>
            <a:fld id="{71659947-A23F-4162-B2AC-BE3C7FE493D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69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7313" y="541338"/>
            <a:ext cx="8289925" cy="5543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442326" y="114301"/>
            <a:ext cx="547296" cy="467590"/>
          </a:xfrm>
          <a:prstGeom prst="rect">
            <a:avLst/>
          </a:prstGeom>
        </p:spPr>
        <p:txBody>
          <a:bodyPr/>
          <a:lstStyle>
            <a:lvl1pPr algn="ctr">
              <a:defRPr sz="2000"/>
            </a:lvl1pPr>
          </a:lstStyle>
          <a:p>
            <a:pPr>
              <a:defRPr/>
            </a:pPr>
            <a:fld id="{71659947-A23F-4162-B2AC-BE3C7FE493D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082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4825" y="1347788"/>
            <a:ext cx="2774950" cy="2152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4825" y="3652838"/>
            <a:ext cx="2774950" cy="21542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442325" y="114300"/>
            <a:ext cx="576263" cy="911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61A636-DCBA-4FB5-AED3-950AE7FA8D5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75" y="6475413"/>
            <a:ext cx="5702300" cy="296862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n"/>
              <a:defRPr/>
            </a:lvl1pPr>
          </a:lstStyle>
          <a:p>
            <a:pPr>
              <a:defRPr/>
            </a:pPr>
            <a:r>
              <a:rPr lang="en-GB"/>
              <a:t>09.12.2010, Daresbury, “Rule of lasers in particle beam research”                                       </a:t>
            </a:r>
          </a:p>
          <a:p>
            <a:pPr>
              <a:defRPr/>
            </a:pPr>
            <a:r>
              <a:rPr lang="en-GB"/>
              <a:t>Holger Schlarb, MSK, DESY</a:t>
            </a:r>
          </a:p>
        </p:txBody>
      </p:sp>
    </p:spTree>
    <p:extLst>
      <p:ext uri="{BB962C8B-B14F-4D97-AF65-F5344CB8AC3E}">
        <p14:creationId xmlns:p14="http://schemas.microsoft.com/office/powerpoint/2010/main" val="2716609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1150" y="744538"/>
            <a:ext cx="8520113" cy="5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Textmasterformate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1031" name="TextBox 9"/>
          <p:cNvSpPr txBox="1">
            <a:spLocks noChangeArrowheads="1"/>
          </p:cNvSpPr>
          <p:nvPr userDrawn="1"/>
        </p:nvSpPr>
        <p:spPr bwMode="auto">
          <a:xfrm>
            <a:off x="0" y="6532404"/>
            <a:ext cx="91440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en-US" sz="1050" b="1" dirty="0" smtClean="0"/>
              <a:t>H.</a:t>
            </a:r>
            <a:r>
              <a:rPr lang="en-US" sz="1050" b="1" baseline="0" dirty="0" smtClean="0"/>
              <a:t> Schlarb, </a:t>
            </a:r>
            <a:r>
              <a:rPr lang="en-US" sz="1050" b="1" dirty="0" smtClean="0"/>
              <a:t>ADVANCED</a:t>
            </a:r>
            <a:r>
              <a:rPr lang="en-US" sz="1050" b="1" baseline="0" dirty="0" smtClean="0"/>
              <a:t> </a:t>
            </a:r>
            <a:r>
              <a:rPr lang="en-US" sz="1050" b="1" dirty="0" smtClean="0"/>
              <a:t>ACCELERATOR</a:t>
            </a:r>
            <a:r>
              <a:rPr lang="en-US" sz="1050" b="1" baseline="0" dirty="0" smtClean="0"/>
              <a:t> </a:t>
            </a:r>
            <a:r>
              <a:rPr lang="en-US" sz="1050" b="1" dirty="0" smtClean="0"/>
              <a:t>PHYSICS</a:t>
            </a:r>
            <a:r>
              <a:rPr lang="en-US" sz="1050" b="1" baseline="0" dirty="0" smtClean="0"/>
              <a:t> </a:t>
            </a:r>
            <a:r>
              <a:rPr lang="en-US" sz="1050" b="1" dirty="0" smtClean="0"/>
              <a:t>COURSE,</a:t>
            </a:r>
            <a:r>
              <a:rPr lang="en-US" sz="1050" b="1" baseline="0" dirty="0" smtClean="0"/>
              <a:t> </a:t>
            </a:r>
            <a:r>
              <a:rPr lang="en-US" sz="1050" b="1" dirty="0" smtClean="0"/>
              <a:t>TRONDHEIM,</a:t>
            </a:r>
            <a:r>
              <a:rPr lang="en-US" sz="1050" b="1" baseline="0" dirty="0" smtClean="0"/>
              <a:t> </a:t>
            </a:r>
            <a:r>
              <a:rPr lang="en-US" sz="1050" b="1" dirty="0" smtClean="0"/>
              <a:t>NORWAY,</a:t>
            </a:r>
            <a:r>
              <a:rPr lang="en-US" sz="1050" b="1" baseline="0" dirty="0" smtClean="0"/>
              <a:t> </a:t>
            </a:r>
            <a:r>
              <a:rPr lang="en-US" sz="1050" b="1" dirty="0" smtClean="0"/>
              <a:t>18–29.08,</a:t>
            </a:r>
            <a:r>
              <a:rPr lang="en-US" sz="1050" b="1" baseline="0" dirty="0" smtClean="0"/>
              <a:t> </a:t>
            </a:r>
            <a:r>
              <a:rPr lang="en-US" sz="1050" b="1" dirty="0" smtClean="0"/>
              <a:t>2013</a:t>
            </a:r>
          </a:p>
        </p:txBody>
      </p:sp>
      <p:pic>
        <p:nvPicPr>
          <p:cNvPr id="17" name="Picture 5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04" y="6145000"/>
            <a:ext cx="557425" cy="5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80" r:id="rId8"/>
    <p:sldLayoutId id="2147483787" r:id="rId9"/>
    <p:sldLayoutId id="2147483788" r:id="rId10"/>
    <p:sldLayoutId id="2147483789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265113" indent="-265113" algn="l" rtl="0" eaLnBrk="0" fontAlgn="base" hangingPunct="0">
        <a:spcBef>
          <a:spcPct val="0"/>
        </a:spcBef>
        <a:spcAft>
          <a:spcPct val="50000"/>
        </a:spcAft>
        <a:buClr>
          <a:srgbClr val="F28E00"/>
        </a:buClr>
        <a:buFont typeface="Arial" pitchFamily="34" charset="0"/>
        <a:buChar char="&gt;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4150" algn="l" rtl="0" eaLnBrk="0" fontAlgn="base" hangingPunct="0">
        <a:spcBef>
          <a:spcPct val="0"/>
        </a:spcBef>
        <a:spcAft>
          <a:spcPct val="5000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1236663" indent="-228600" algn="l" rtl="0" eaLnBrk="0" fontAlgn="base" hangingPunct="0">
        <a:spcBef>
          <a:spcPct val="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3pPr>
      <a:lvl4pPr marL="1644650" indent="-228600" algn="l" rtl="0" eaLnBrk="0" fontAlgn="base" hangingPunct="0"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33.wmf"/><Relationship Id="rId5" Type="http://schemas.openxmlformats.org/officeDocument/2006/relationships/image" Target="../media/image35.wmf"/><Relationship Id="rId10" Type="http://schemas.openxmlformats.org/officeDocument/2006/relationships/oleObject" Target="../embeddings/oleObject3.bin"/><Relationship Id="rId4" Type="http://schemas.openxmlformats.org/officeDocument/2006/relationships/image" Target="../media/image34.wmf"/><Relationship Id="rId9" Type="http://schemas.openxmlformats.org/officeDocument/2006/relationships/image" Target="../media/image32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emf"/><Relationship Id="rId9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48.wmf"/><Relationship Id="rId18" Type="http://schemas.openxmlformats.org/officeDocument/2006/relationships/oleObject" Target="../embeddings/oleObject10.bin"/><Relationship Id="rId26" Type="http://schemas.openxmlformats.org/officeDocument/2006/relationships/image" Target="../media/image58.png"/><Relationship Id="rId3" Type="http://schemas.openxmlformats.org/officeDocument/2006/relationships/notesSlide" Target="../notesSlides/notesSlide28.xml"/><Relationship Id="rId21" Type="http://schemas.openxmlformats.org/officeDocument/2006/relationships/image" Target="../media/image52.wmf"/><Relationship Id="rId7" Type="http://schemas.openxmlformats.org/officeDocument/2006/relationships/image" Target="../media/image55.png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50.wmf"/><Relationship Id="rId25" Type="http://schemas.openxmlformats.org/officeDocument/2006/relationships/image" Target="../media/image57.png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9.bin"/><Relationship Id="rId20" Type="http://schemas.openxmlformats.org/officeDocument/2006/relationships/oleObject" Target="../embeddings/oleObject11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45.emf"/><Relationship Id="rId11" Type="http://schemas.openxmlformats.org/officeDocument/2006/relationships/image" Target="../media/image47.wmf"/><Relationship Id="rId24" Type="http://schemas.openxmlformats.org/officeDocument/2006/relationships/image" Target="../media/image56.png"/><Relationship Id="rId5" Type="http://schemas.openxmlformats.org/officeDocument/2006/relationships/oleObject" Target="../embeddings/oleObject4.bin"/><Relationship Id="rId15" Type="http://schemas.openxmlformats.org/officeDocument/2006/relationships/image" Target="../media/image49.wmf"/><Relationship Id="rId23" Type="http://schemas.openxmlformats.org/officeDocument/2006/relationships/image" Target="../media/image53.emf"/><Relationship Id="rId10" Type="http://schemas.openxmlformats.org/officeDocument/2006/relationships/oleObject" Target="../embeddings/oleObject6.bin"/><Relationship Id="rId19" Type="http://schemas.openxmlformats.org/officeDocument/2006/relationships/image" Target="../media/image51.wmf"/><Relationship Id="rId4" Type="http://schemas.openxmlformats.org/officeDocument/2006/relationships/image" Target="../media/image54.jpeg"/><Relationship Id="rId9" Type="http://schemas.openxmlformats.org/officeDocument/2006/relationships/image" Target="../media/image46.emf"/><Relationship Id="rId14" Type="http://schemas.openxmlformats.org/officeDocument/2006/relationships/oleObject" Target="../embeddings/oleObject8.bin"/><Relationship Id="rId22" Type="http://schemas.openxmlformats.org/officeDocument/2006/relationships/oleObject" Target="../embeddings/oleObject12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4.w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73.png"/><Relationship Id="rId5" Type="http://schemas.openxmlformats.org/officeDocument/2006/relationships/image" Target="../media/image71.png"/><Relationship Id="rId10" Type="http://schemas.openxmlformats.org/officeDocument/2006/relationships/image" Target="../media/image72.png"/><Relationship Id="rId4" Type="http://schemas.openxmlformats.org/officeDocument/2006/relationships/image" Target="../media/image70.jpeg"/><Relationship Id="rId9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wmf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75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9.png"/><Relationship Id="rId5" Type="http://schemas.openxmlformats.org/officeDocument/2006/relationships/image" Target="../media/image87.png"/><Relationship Id="rId4" Type="http://schemas.openxmlformats.org/officeDocument/2006/relationships/oleObject" Target="../embeddings/oleObject15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485058" y="-1"/>
            <a:ext cx="8240712" cy="1246909"/>
          </a:xfrm>
          <a:noFill/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3200" dirty="0" smtClean="0"/>
              <a:t>Timing and Synchronization</a:t>
            </a:r>
            <a:endParaRPr lang="en-GB" sz="3200" dirty="0" smtClean="0">
              <a:solidFill>
                <a:srgbClr val="F28E00"/>
              </a:solidFill>
            </a:endParaRPr>
          </a:p>
        </p:txBody>
      </p:sp>
      <p:sp>
        <p:nvSpPr>
          <p:cNvPr id="3075" name="Text Box 37"/>
          <p:cNvSpPr txBox="1">
            <a:spLocks noChangeArrowheads="1"/>
          </p:cNvSpPr>
          <p:nvPr/>
        </p:nvSpPr>
        <p:spPr bwMode="auto">
          <a:xfrm>
            <a:off x="0" y="1774667"/>
            <a:ext cx="91440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 b="1" dirty="0" smtClean="0"/>
              <a:t>H. Schlarb </a:t>
            </a:r>
          </a:p>
          <a:p>
            <a:pPr algn="ctr">
              <a:spcBef>
                <a:spcPct val="50000"/>
              </a:spcBef>
            </a:pPr>
            <a:r>
              <a:rPr lang="en-GB" sz="2000" b="1" dirty="0" smtClean="0"/>
              <a:t>DESY</a:t>
            </a:r>
            <a:endParaRPr lang="en-GB" sz="2000" b="1" dirty="0"/>
          </a:p>
          <a:p>
            <a:pPr algn="ctr">
              <a:spcBef>
                <a:spcPct val="50000"/>
              </a:spcBef>
            </a:pPr>
            <a:endParaRPr lang="en-GB" sz="2000" b="1" dirty="0"/>
          </a:p>
        </p:txBody>
      </p:sp>
      <p:sp>
        <p:nvSpPr>
          <p:cNvPr id="10" name="Rectangle 1"/>
          <p:cNvSpPr>
            <a:spLocks/>
          </p:cNvSpPr>
          <p:nvPr/>
        </p:nvSpPr>
        <p:spPr bwMode="auto">
          <a:xfrm>
            <a:off x="1319238" y="2898403"/>
            <a:ext cx="6207647" cy="277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2860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7432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2004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6576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647700" lvl="1" algn="l">
              <a:spcBef>
                <a:spcPts val="838"/>
              </a:spcBef>
              <a:buSzPct val="139000"/>
            </a:pPr>
            <a:r>
              <a:rPr lang="en-US" sz="2000" dirty="0" smtClean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Outline:</a:t>
            </a:r>
          </a:p>
          <a:p>
            <a:pPr marL="990600" lvl="1" indent="-342900" algn="l">
              <a:spcBef>
                <a:spcPts val="838"/>
              </a:spcBef>
              <a:buSzPct val="139000"/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70C0"/>
                </a:solidFill>
                <a:latin typeface="Arial" charset="0"/>
                <a:cs typeface="Arial" charset="0"/>
                <a:sym typeface="Arial" charset="0"/>
              </a:rPr>
              <a:t>Introduction / Motivation</a:t>
            </a:r>
            <a:endParaRPr lang="en-US" sz="2000" dirty="0">
              <a:solidFill>
                <a:srgbClr val="0070C0"/>
              </a:solidFill>
              <a:latin typeface="Arial" charset="0"/>
              <a:cs typeface="Arial" charset="0"/>
              <a:sym typeface="Arial" charset="0"/>
            </a:endParaRPr>
          </a:p>
          <a:p>
            <a:pPr marL="990600" lvl="1" indent="-342900" algn="l">
              <a:spcBef>
                <a:spcPts val="838"/>
              </a:spcBef>
              <a:buSzPct val="139000"/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70C0"/>
                </a:solidFill>
                <a:latin typeface="Arial" charset="0"/>
                <a:cs typeface="Arial" charset="0"/>
                <a:sym typeface="Arial" charset="0"/>
              </a:rPr>
              <a:t>Jitter </a:t>
            </a:r>
            <a:r>
              <a:rPr lang="en-US" sz="2000" dirty="0">
                <a:solidFill>
                  <a:srgbClr val="0070C0"/>
                </a:solidFill>
                <a:latin typeface="Arial" charset="0"/>
                <a:cs typeface="Arial" charset="0"/>
                <a:sym typeface="Arial" charset="0"/>
              </a:rPr>
              <a:t>source for </a:t>
            </a:r>
            <a:r>
              <a:rPr lang="en-US" sz="2000" dirty="0" smtClean="0">
                <a:solidFill>
                  <a:srgbClr val="0070C0"/>
                </a:solidFill>
                <a:latin typeface="Arial" charset="0"/>
                <a:cs typeface="Arial" charset="0"/>
                <a:sym typeface="Arial" charset="0"/>
              </a:rPr>
              <a:t>beam arrival times </a:t>
            </a:r>
            <a:endParaRPr lang="en-US" sz="2000" dirty="0">
              <a:solidFill>
                <a:srgbClr val="0070C0"/>
              </a:solidFill>
              <a:latin typeface="Arial" charset="0"/>
              <a:cs typeface="Arial" charset="0"/>
              <a:sym typeface="Arial" charset="0"/>
            </a:endParaRPr>
          </a:p>
          <a:p>
            <a:pPr marL="990600" lvl="1" indent="-342900" algn="l">
              <a:spcBef>
                <a:spcPts val="838"/>
              </a:spcBef>
              <a:buSzPct val="139000"/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70C0"/>
                </a:solidFill>
                <a:latin typeface="Arial" charset="0"/>
                <a:cs typeface="Arial" charset="0"/>
                <a:sym typeface="Arial" charset="0"/>
              </a:rPr>
              <a:t>Microwave </a:t>
            </a:r>
            <a:r>
              <a:rPr lang="en-US" sz="2000" dirty="0">
                <a:solidFill>
                  <a:srgbClr val="0070C0"/>
                </a:solidFill>
                <a:latin typeface="Arial" charset="0"/>
                <a:cs typeface="Arial" charset="0"/>
                <a:sym typeface="Arial" charset="0"/>
              </a:rPr>
              <a:t>properties and components </a:t>
            </a:r>
          </a:p>
          <a:p>
            <a:pPr marL="990600" lvl="1" indent="-342900" algn="l">
              <a:spcBef>
                <a:spcPts val="838"/>
              </a:spcBef>
              <a:buSzPct val="139000"/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70C0"/>
                </a:solidFill>
                <a:latin typeface="Arial" charset="0"/>
                <a:cs typeface="Arial" charset="0"/>
                <a:sym typeface="Arial" charset="0"/>
              </a:rPr>
              <a:t>RF Controls</a:t>
            </a:r>
          </a:p>
          <a:p>
            <a:pPr marL="990600" lvl="1" indent="-342900" algn="l">
              <a:spcBef>
                <a:spcPts val="838"/>
              </a:spcBef>
              <a:buSzPct val="139000"/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70C0"/>
                </a:solidFill>
                <a:latin typeface="Arial" charset="0"/>
                <a:cs typeface="Arial" charset="0"/>
                <a:sym typeface="Arial" charset="0"/>
              </a:rPr>
              <a:t>Synchronization references</a:t>
            </a:r>
          </a:p>
          <a:p>
            <a:pPr marL="990600" lvl="1" indent="-342900" algn="l">
              <a:spcBef>
                <a:spcPts val="838"/>
              </a:spcBef>
              <a:buSzPct val="139000"/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70C0"/>
                </a:solidFill>
                <a:latin typeface="Arial" charset="0"/>
                <a:cs typeface="Arial" charset="0"/>
                <a:sym typeface="Arial" charset="0"/>
              </a:rPr>
              <a:t>Beam feedbacks for FELs</a:t>
            </a:r>
            <a:endParaRPr lang="en-US" sz="2000" dirty="0">
              <a:solidFill>
                <a:srgbClr val="0070C0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61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>
          <a:xfrm>
            <a:off x="446475" y="103188"/>
            <a:ext cx="8520113" cy="544512"/>
          </a:xfrm>
        </p:spPr>
        <p:txBody>
          <a:bodyPr/>
          <a:lstStyle/>
          <a:p>
            <a:pPr eaLnBrk="1" hangingPunct="1"/>
            <a:r>
              <a:rPr lang="en-US" dirty="0" smtClean="0"/>
              <a:t>Arrival time of electron bunch</a:t>
            </a:r>
          </a:p>
        </p:txBody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1139938"/>
            <a:ext cx="8229600" cy="468312"/>
          </a:xfrm>
        </p:spPr>
        <p:txBody>
          <a:bodyPr/>
          <a:lstStyle/>
          <a:p>
            <a:pPr eaLnBrk="1" hangingPunct="1"/>
            <a:r>
              <a:rPr lang="en-US" smtClean="0"/>
              <a:t>Electron beam transport through accelerator</a:t>
            </a:r>
          </a:p>
        </p:txBody>
      </p:sp>
      <p:sp>
        <p:nvSpPr>
          <p:cNvPr id="53253" name="Line 4"/>
          <p:cNvSpPr>
            <a:spLocks noChangeShapeType="1"/>
          </p:cNvSpPr>
          <p:nvPr/>
        </p:nvSpPr>
        <p:spPr bwMode="auto">
          <a:xfrm>
            <a:off x="1500188" y="2608375"/>
            <a:ext cx="6805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3254" name="Text Box 5"/>
          <p:cNvSpPr txBox="1">
            <a:spLocks noChangeArrowheads="1"/>
          </p:cNvSpPr>
          <p:nvPr/>
        </p:nvSpPr>
        <p:spPr bwMode="auto">
          <a:xfrm>
            <a:off x="642938" y="1703500"/>
            <a:ext cx="1674812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/>
              <a:t>E = 1 GeV   </a:t>
            </a:r>
            <a:r>
              <a:rPr lang="en-US" sz="1800">
                <a:sym typeface="Symbol" pitchFamily="18" charset="2"/>
              </a:rPr>
              <a:t></a:t>
            </a:r>
          </a:p>
        </p:txBody>
      </p:sp>
      <p:sp>
        <p:nvSpPr>
          <p:cNvPr id="53255" name="Text Box 6"/>
          <p:cNvSpPr txBox="1">
            <a:spLocks noChangeArrowheads="1"/>
          </p:cNvSpPr>
          <p:nvPr/>
        </p:nvSpPr>
        <p:spPr bwMode="auto">
          <a:xfrm>
            <a:off x="2376488" y="1716200"/>
            <a:ext cx="28416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>
                <a:sym typeface="Symbol" pitchFamily="18" charset="2"/>
              </a:rPr>
              <a:t>Lorentz factor   = E/m</a:t>
            </a:r>
            <a:r>
              <a:rPr lang="en-US" sz="1800" baseline="-25000">
                <a:sym typeface="Symbol" pitchFamily="18" charset="2"/>
              </a:rPr>
              <a:t>0</a:t>
            </a:r>
            <a:r>
              <a:rPr lang="en-US" sz="1800">
                <a:sym typeface="Symbol" pitchFamily="18" charset="2"/>
              </a:rPr>
              <a:t>c</a:t>
            </a:r>
            <a:r>
              <a:rPr lang="en-US" sz="1800" baseline="30000">
                <a:sym typeface="Symbol" pitchFamily="18" charset="2"/>
              </a:rPr>
              <a:t>2</a:t>
            </a:r>
            <a:r>
              <a:rPr lang="en-US" sz="1800">
                <a:sym typeface="Symbol" pitchFamily="18" charset="2"/>
              </a:rPr>
              <a:t> </a:t>
            </a:r>
          </a:p>
        </p:txBody>
      </p:sp>
      <p:grpSp>
        <p:nvGrpSpPr>
          <p:cNvPr id="53256" name="Group 11"/>
          <p:cNvGrpSpPr>
            <a:grpSpLocks/>
          </p:cNvGrpSpPr>
          <p:nvPr/>
        </p:nvGrpSpPr>
        <p:grpSpPr bwMode="auto">
          <a:xfrm>
            <a:off x="5354638" y="1578088"/>
            <a:ext cx="3149600" cy="657225"/>
            <a:chOff x="2187" y="2659"/>
            <a:chExt cx="1984" cy="414"/>
          </a:xfrm>
        </p:grpSpPr>
        <p:sp>
          <p:nvSpPr>
            <p:cNvPr id="53321" name="Text Box 7"/>
            <p:cNvSpPr txBox="1">
              <a:spLocks noChangeArrowheads="1"/>
            </p:cNvSpPr>
            <p:nvPr/>
          </p:nvSpPr>
          <p:spPr bwMode="auto">
            <a:xfrm>
              <a:off x="2187" y="2737"/>
              <a:ext cx="198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en-US" sz="1800">
                  <a:sym typeface="Symbol" pitchFamily="18" charset="2"/>
                </a:rPr>
                <a:t>  1 -          =  0.999999869 </a:t>
              </a:r>
            </a:p>
          </p:txBody>
        </p:sp>
        <p:sp>
          <p:nvSpPr>
            <p:cNvPr id="53322" name="Line 8"/>
            <p:cNvSpPr>
              <a:spLocks noChangeShapeType="1"/>
            </p:cNvSpPr>
            <p:nvPr/>
          </p:nvSpPr>
          <p:spPr bwMode="auto">
            <a:xfrm>
              <a:off x="2767" y="2863"/>
              <a:ext cx="2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3323" name="Text Box 9"/>
            <p:cNvSpPr txBox="1">
              <a:spLocks noChangeArrowheads="1"/>
            </p:cNvSpPr>
            <p:nvPr/>
          </p:nvSpPr>
          <p:spPr bwMode="auto">
            <a:xfrm>
              <a:off x="2744" y="2659"/>
              <a:ext cx="19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en-US" sz="1800"/>
                <a:t>1</a:t>
              </a:r>
            </a:p>
          </p:txBody>
        </p:sp>
        <p:sp>
          <p:nvSpPr>
            <p:cNvPr id="53324" name="Text Box 10"/>
            <p:cNvSpPr txBox="1">
              <a:spLocks noChangeArrowheads="1"/>
            </p:cNvSpPr>
            <p:nvPr/>
          </p:nvSpPr>
          <p:spPr bwMode="auto">
            <a:xfrm>
              <a:off x="2699" y="2840"/>
              <a:ext cx="31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en-US" sz="1800"/>
                <a:t>2</a:t>
              </a:r>
              <a:r>
                <a:rPr lang="en-US" sz="1800">
                  <a:sym typeface="Symbol" pitchFamily="18" charset="2"/>
                </a:rPr>
                <a:t></a:t>
              </a:r>
              <a:r>
                <a:rPr lang="en-US" sz="1800" baseline="30000">
                  <a:sym typeface="Symbol" pitchFamily="18" charset="2"/>
                </a:rPr>
                <a:t>2</a:t>
              </a:r>
            </a:p>
          </p:txBody>
        </p:sp>
      </p:grpSp>
      <p:sp>
        <p:nvSpPr>
          <p:cNvPr id="53257" name="Oval 12"/>
          <p:cNvSpPr>
            <a:spLocks noChangeArrowheads="1"/>
          </p:cNvSpPr>
          <p:nvPr/>
        </p:nvSpPr>
        <p:spPr bwMode="auto">
          <a:xfrm>
            <a:off x="1716088" y="2571863"/>
            <a:ext cx="360362" cy="71437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611341" name="Line 13"/>
          <p:cNvSpPr>
            <a:spLocks noChangeShapeType="1"/>
          </p:cNvSpPr>
          <p:nvPr/>
        </p:nvSpPr>
        <p:spPr bwMode="auto">
          <a:xfrm>
            <a:off x="1500188" y="2859200"/>
            <a:ext cx="680561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1342" name="Oval 14"/>
          <p:cNvSpPr>
            <a:spLocks noChangeArrowheads="1"/>
          </p:cNvSpPr>
          <p:nvPr/>
        </p:nvSpPr>
        <p:spPr bwMode="auto">
          <a:xfrm>
            <a:off x="1776413" y="2824275"/>
            <a:ext cx="217487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3260" name="Text Box 15"/>
          <p:cNvSpPr txBox="1">
            <a:spLocks noChangeArrowheads="1"/>
          </p:cNvSpPr>
          <p:nvPr/>
        </p:nvSpPr>
        <p:spPr bwMode="auto">
          <a:xfrm>
            <a:off x="1692275" y="2968738"/>
            <a:ext cx="569913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/>
              <a:t>0 m</a:t>
            </a:r>
          </a:p>
        </p:txBody>
      </p:sp>
      <p:sp>
        <p:nvSpPr>
          <p:cNvPr id="53261" name="Text Box 17"/>
          <p:cNvSpPr txBox="1">
            <a:spLocks noChangeArrowheads="1"/>
          </p:cNvSpPr>
          <p:nvPr/>
        </p:nvSpPr>
        <p:spPr bwMode="auto">
          <a:xfrm>
            <a:off x="7550150" y="2968738"/>
            <a:ext cx="95408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/>
              <a:t>1000 m</a:t>
            </a:r>
          </a:p>
        </p:txBody>
      </p:sp>
      <p:sp>
        <p:nvSpPr>
          <p:cNvPr id="53262" name="Line 18"/>
          <p:cNvSpPr>
            <a:spLocks noChangeShapeType="1"/>
          </p:cNvSpPr>
          <p:nvPr/>
        </p:nvSpPr>
        <p:spPr bwMode="auto">
          <a:xfrm>
            <a:off x="1892300" y="2463913"/>
            <a:ext cx="0" cy="53975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3263" name="Line 19"/>
          <p:cNvSpPr>
            <a:spLocks noChangeShapeType="1"/>
          </p:cNvSpPr>
          <p:nvPr/>
        </p:nvSpPr>
        <p:spPr bwMode="auto">
          <a:xfrm>
            <a:off x="7945438" y="2463913"/>
            <a:ext cx="0" cy="53975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1350" name="Text Box 22"/>
          <p:cNvSpPr txBox="1">
            <a:spLocks noChangeArrowheads="1"/>
          </p:cNvSpPr>
          <p:nvPr/>
        </p:nvSpPr>
        <p:spPr bwMode="auto">
          <a:xfrm>
            <a:off x="1244600" y="4203813"/>
            <a:ext cx="6494463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>
                <a:sym typeface="Symbol" pitchFamily="18" charset="2"/>
              </a:rPr>
              <a:t>T = 435fs between light pulse and electron beam (T=3.33s)</a:t>
            </a:r>
          </a:p>
        </p:txBody>
      </p:sp>
      <p:sp>
        <p:nvSpPr>
          <p:cNvPr id="611351" name="Text Box 23"/>
          <p:cNvSpPr txBox="1">
            <a:spLocks noChangeArrowheads="1"/>
          </p:cNvSpPr>
          <p:nvPr/>
        </p:nvSpPr>
        <p:spPr bwMode="auto">
          <a:xfrm>
            <a:off x="1223963" y="4608625"/>
            <a:ext cx="63881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/>
              <a:t>Typical energy deviation </a:t>
            </a:r>
            <a:r>
              <a:rPr lang="en-US" sz="1800">
                <a:sym typeface="Symbol" pitchFamily="18" charset="2"/>
              </a:rPr>
              <a:t>E/E &lt; 0.1%       t &lt; 0.8 fs       </a:t>
            </a:r>
            <a:r>
              <a:rPr lang="en-US" sz="2400" b="1">
                <a:solidFill>
                  <a:srgbClr val="33CC33"/>
                </a:solidFill>
                <a:sym typeface="Wingdings" pitchFamily="2" charset="2"/>
              </a:rPr>
              <a:t></a:t>
            </a:r>
            <a:endParaRPr lang="en-US" sz="6600" b="1">
              <a:solidFill>
                <a:srgbClr val="33CC33"/>
              </a:solidFill>
              <a:sym typeface="Symbol" pitchFamily="18" charset="2"/>
            </a:endParaRPr>
          </a:p>
        </p:txBody>
      </p:sp>
      <p:sp>
        <p:nvSpPr>
          <p:cNvPr id="53266" name="Line 24"/>
          <p:cNvSpPr>
            <a:spLocks noChangeShapeType="1"/>
          </p:cNvSpPr>
          <p:nvPr/>
        </p:nvSpPr>
        <p:spPr bwMode="auto">
          <a:xfrm>
            <a:off x="7826375" y="2463913"/>
            <a:ext cx="0" cy="252412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1349" name="Oval 21"/>
          <p:cNvSpPr>
            <a:spLocks noChangeArrowheads="1"/>
          </p:cNvSpPr>
          <p:nvPr/>
        </p:nvSpPr>
        <p:spPr bwMode="auto">
          <a:xfrm>
            <a:off x="7824788" y="2824275"/>
            <a:ext cx="217487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grpSp>
        <p:nvGrpSpPr>
          <p:cNvPr id="611414" name="Group 86"/>
          <p:cNvGrpSpPr>
            <a:grpSpLocks/>
          </p:cNvGrpSpPr>
          <p:nvPr/>
        </p:nvGrpSpPr>
        <p:grpSpPr bwMode="auto">
          <a:xfrm>
            <a:off x="7658100" y="2148000"/>
            <a:ext cx="512763" cy="495300"/>
            <a:chOff x="4824" y="1570"/>
            <a:chExt cx="323" cy="312"/>
          </a:xfrm>
          <a:noFill/>
        </p:grpSpPr>
        <p:sp>
          <p:nvSpPr>
            <p:cNvPr id="10313" name="Oval 20"/>
            <p:cNvSpPr>
              <a:spLocks noChangeArrowheads="1"/>
            </p:cNvSpPr>
            <p:nvPr/>
          </p:nvSpPr>
          <p:spPr bwMode="auto">
            <a:xfrm>
              <a:off x="4824" y="1837"/>
              <a:ext cx="227" cy="4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latin typeface="Arial" pitchFamily="34" charset="0"/>
              </a:endParaRPr>
            </a:p>
          </p:txBody>
        </p:sp>
        <p:sp>
          <p:nvSpPr>
            <p:cNvPr id="10314" name="Text Box 25"/>
            <p:cNvSpPr txBox="1">
              <a:spLocks noChangeArrowheads="1"/>
            </p:cNvSpPr>
            <p:nvPr/>
          </p:nvSpPr>
          <p:spPr bwMode="auto">
            <a:xfrm>
              <a:off x="4853" y="1570"/>
              <a:ext cx="294" cy="23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Font typeface="Wingdings" pitchFamily="2" charset="2"/>
                <a:buNone/>
                <a:defRPr/>
              </a:pPr>
              <a:r>
                <a:rPr lang="en-US" sz="1800" dirty="0" smtClean="0">
                  <a:sym typeface="Symbol" pitchFamily="18" charset="2"/>
                </a:rPr>
                <a:t>T</a:t>
              </a:r>
            </a:p>
          </p:txBody>
        </p:sp>
      </p:grpSp>
      <p:sp>
        <p:nvSpPr>
          <p:cNvPr id="611381" name="Text Box 53"/>
          <p:cNvSpPr txBox="1">
            <a:spLocks noChangeArrowheads="1"/>
          </p:cNvSpPr>
          <p:nvPr/>
        </p:nvSpPr>
        <p:spPr bwMode="auto">
          <a:xfrm>
            <a:off x="1244600" y="5040425"/>
            <a:ext cx="638016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/>
              <a:t>Typical orbit deviation         </a:t>
            </a:r>
            <a:r>
              <a:rPr lang="en-US" sz="1800">
                <a:sym typeface="Symbol" pitchFamily="18" charset="2"/>
              </a:rPr>
              <a:t>x &lt; 50m      t &lt; 0.04 fs     </a:t>
            </a:r>
            <a:r>
              <a:rPr lang="en-US" sz="2400" b="1">
                <a:solidFill>
                  <a:srgbClr val="33CC33"/>
                </a:solidFill>
                <a:sym typeface="Wingdings" pitchFamily="2" charset="2"/>
              </a:rPr>
              <a:t></a:t>
            </a:r>
            <a:endParaRPr lang="en-US" sz="1800" b="1">
              <a:solidFill>
                <a:srgbClr val="33CC33"/>
              </a:solidFill>
              <a:sym typeface="Symbol" pitchFamily="18" charset="2"/>
            </a:endParaRPr>
          </a:p>
        </p:txBody>
      </p:sp>
      <p:sp>
        <p:nvSpPr>
          <p:cNvPr id="611382" name="Text Box 54"/>
          <p:cNvSpPr txBox="1">
            <a:spLocks noChangeArrowheads="1"/>
          </p:cNvSpPr>
          <p:nvPr/>
        </p:nvSpPr>
        <p:spPr bwMode="auto">
          <a:xfrm>
            <a:off x="79375" y="2689338"/>
            <a:ext cx="1300163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>
                <a:solidFill>
                  <a:srgbClr val="FF0000"/>
                </a:solidFill>
              </a:rPr>
              <a:t>Light pulse</a:t>
            </a:r>
          </a:p>
        </p:txBody>
      </p:sp>
      <p:sp>
        <p:nvSpPr>
          <p:cNvPr id="53271" name="Text Box 55"/>
          <p:cNvSpPr txBox="1">
            <a:spLocks noChangeArrowheads="1"/>
          </p:cNvSpPr>
          <p:nvPr/>
        </p:nvSpPr>
        <p:spPr bwMode="auto">
          <a:xfrm>
            <a:off x="71438" y="2400413"/>
            <a:ext cx="13906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>
                <a:solidFill>
                  <a:srgbClr val="0000FF"/>
                </a:solidFill>
              </a:rPr>
              <a:t>Elec. bunch</a:t>
            </a:r>
          </a:p>
        </p:txBody>
      </p:sp>
      <p:grpSp>
        <p:nvGrpSpPr>
          <p:cNvPr id="611411" name="Group 83"/>
          <p:cNvGrpSpPr>
            <a:grpSpLocks/>
          </p:cNvGrpSpPr>
          <p:nvPr/>
        </p:nvGrpSpPr>
        <p:grpSpPr bwMode="auto">
          <a:xfrm>
            <a:off x="1895475" y="2148000"/>
            <a:ext cx="5940425" cy="663575"/>
            <a:chOff x="1194" y="1570"/>
            <a:chExt cx="3742" cy="418"/>
          </a:xfrm>
        </p:grpSpPr>
        <p:grpSp>
          <p:nvGrpSpPr>
            <p:cNvPr id="53297" name="Group 52"/>
            <p:cNvGrpSpPr>
              <a:grpSpLocks/>
            </p:cNvGrpSpPr>
            <p:nvPr/>
          </p:nvGrpSpPr>
          <p:grpSpPr bwMode="auto">
            <a:xfrm>
              <a:off x="1194" y="1791"/>
              <a:ext cx="3742" cy="106"/>
              <a:chOff x="884" y="1791"/>
              <a:chExt cx="3742" cy="106"/>
            </a:xfrm>
          </p:grpSpPr>
          <p:grpSp>
            <p:nvGrpSpPr>
              <p:cNvPr id="53312" name="Group 50"/>
              <p:cNvGrpSpPr>
                <a:grpSpLocks/>
              </p:cNvGrpSpPr>
              <p:nvPr/>
            </p:nvGrpSpPr>
            <p:grpSpPr bwMode="auto">
              <a:xfrm>
                <a:off x="884" y="1791"/>
                <a:ext cx="3357" cy="106"/>
                <a:chOff x="884" y="1791"/>
                <a:chExt cx="3357" cy="106"/>
              </a:xfrm>
            </p:grpSpPr>
            <p:sp>
              <p:nvSpPr>
                <p:cNvPr id="53314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884" y="1791"/>
                  <a:ext cx="476" cy="68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3315" name="Line 28"/>
                <p:cNvSpPr>
                  <a:spLocks noChangeShapeType="1"/>
                </p:cNvSpPr>
                <p:nvPr/>
              </p:nvSpPr>
              <p:spPr bwMode="auto">
                <a:xfrm>
                  <a:off x="1337" y="1800"/>
                  <a:ext cx="477" cy="75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3316" name="Line 44"/>
                <p:cNvSpPr>
                  <a:spLocks noChangeShapeType="1"/>
                </p:cNvSpPr>
                <p:nvPr/>
              </p:nvSpPr>
              <p:spPr bwMode="auto">
                <a:xfrm>
                  <a:off x="1812" y="1868"/>
                  <a:ext cx="456" cy="29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3317" name="Line 45"/>
                <p:cNvSpPr>
                  <a:spLocks noChangeShapeType="1"/>
                </p:cNvSpPr>
                <p:nvPr/>
              </p:nvSpPr>
              <p:spPr bwMode="auto">
                <a:xfrm flipV="1">
                  <a:off x="2290" y="1829"/>
                  <a:ext cx="499" cy="68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3318" name="Line 46"/>
                <p:cNvSpPr>
                  <a:spLocks noChangeShapeType="1"/>
                </p:cNvSpPr>
                <p:nvPr/>
              </p:nvSpPr>
              <p:spPr bwMode="auto">
                <a:xfrm>
                  <a:off x="2789" y="1829"/>
                  <a:ext cx="477" cy="23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3319" name="Line 47"/>
                <p:cNvSpPr>
                  <a:spLocks noChangeShapeType="1"/>
                </p:cNvSpPr>
                <p:nvPr/>
              </p:nvSpPr>
              <p:spPr bwMode="auto">
                <a:xfrm>
                  <a:off x="3243" y="1852"/>
                  <a:ext cx="499" cy="23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3320" name="Line 48"/>
                <p:cNvSpPr>
                  <a:spLocks noChangeShapeType="1"/>
                </p:cNvSpPr>
                <p:nvPr/>
              </p:nvSpPr>
              <p:spPr bwMode="auto">
                <a:xfrm flipV="1">
                  <a:off x="3742" y="1830"/>
                  <a:ext cx="499" cy="45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53313" name="Line 51"/>
              <p:cNvSpPr>
                <a:spLocks noChangeShapeType="1"/>
              </p:cNvSpPr>
              <p:nvPr/>
            </p:nvSpPr>
            <p:spPr bwMode="auto">
              <a:xfrm>
                <a:off x="4218" y="1820"/>
                <a:ext cx="408" cy="45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53298" name="Group 82"/>
            <p:cNvGrpSpPr>
              <a:grpSpLocks/>
            </p:cNvGrpSpPr>
            <p:nvPr/>
          </p:nvGrpSpPr>
          <p:grpSpPr bwMode="auto">
            <a:xfrm>
              <a:off x="1641" y="1570"/>
              <a:ext cx="2910" cy="418"/>
              <a:chOff x="1641" y="1570"/>
              <a:chExt cx="2910" cy="418"/>
            </a:xfrm>
          </p:grpSpPr>
          <p:grpSp>
            <p:nvGrpSpPr>
              <p:cNvPr id="53299" name="Group 49"/>
              <p:cNvGrpSpPr>
                <a:grpSpLocks/>
              </p:cNvGrpSpPr>
              <p:nvPr/>
            </p:nvGrpSpPr>
            <p:grpSpPr bwMode="auto">
              <a:xfrm>
                <a:off x="1641" y="1739"/>
                <a:ext cx="2910" cy="249"/>
                <a:chOff x="1331" y="1739"/>
                <a:chExt cx="2910" cy="249"/>
              </a:xfrm>
            </p:grpSpPr>
            <p:grpSp>
              <p:nvGrpSpPr>
                <p:cNvPr id="53302" name="Group 31"/>
                <p:cNvGrpSpPr>
                  <a:grpSpLocks/>
                </p:cNvGrpSpPr>
                <p:nvPr/>
              </p:nvGrpSpPr>
              <p:grpSpPr bwMode="auto">
                <a:xfrm>
                  <a:off x="1331" y="1739"/>
                  <a:ext cx="506" cy="249"/>
                  <a:chOff x="1331" y="1616"/>
                  <a:chExt cx="506" cy="249"/>
                </a:xfrm>
              </p:grpSpPr>
              <p:sp>
                <p:nvSpPr>
                  <p:cNvPr id="53310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1331" y="1616"/>
                    <a:ext cx="23" cy="2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53311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1814" y="1616"/>
                    <a:ext cx="23" cy="249"/>
                  </a:xfrm>
                  <a:prstGeom prst="ellipse">
                    <a:avLst/>
                  </a:prstGeom>
                  <a:solidFill>
                    <a:srgbClr val="33CC33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53303" name="Group 32"/>
                <p:cNvGrpSpPr>
                  <a:grpSpLocks/>
                </p:cNvGrpSpPr>
                <p:nvPr/>
              </p:nvGrpSpPr>
              <p:grpSpPr bwMode="auto">
                <a:xfrm>
                  <a:off x="2290" y="1739"/>
                  <a:ext cx="506" cy="249"/>
                  <a:chOff x="1331" y="1616"/>
                  <a:chExt cx="506" cy="249"/>
                </a:xfrm>
              </p:grpSpPr>
              <p:sp>
                <p:nvSpPr>
                  <p:cNvPr id="53308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1331" y="1616"/>
                    <a:ext cx="23" cy="2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53309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1814" y="1616"/>
                    <a:ext cx="23" cy="249"/>
                  </a:xfrm>
                  <a:prstGeom prst="ellipse">
                    <a:avLst/>
                  </a:prstGeom>
                  <a:solidFill>
                    <a:srgbClr val="33CC33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53304" name="Group 35"/>
                <p:cNvGrpSpPr>
                  <a:grpSpLocks/>
                </p:cNvGrpSpPr>
                <p:nvPr/>
              </p:nvGrpSpPr>
              <p:grpSpPr bwMode="auto">
                <a:xfrm>
                  <a:off x="3243" y="1739"/>
                  <a:ext cx="506" cy="249"/>
                  <a:chOff x="1331" y="1616"/>
                  <a:chExt cx="506" cy="249"/>
                </a:xfrm>
              </p:grpSpPr>
              <p:sp>
                <p:nvSpPr>
                  <p:cNvPr id="53306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1331" y="1616"/>
                    <a:ext cx="23" cy="24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53307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1814" y="1616"/>
                    <a:ext cx="23" cy="249"/>
                  </a:xfrm>
                  <a:prstGeom prst="ellipse">
                    <a:avLst/>
                  </a:prstGeom>
                  <a:solidFill>
                    <a:srgbClr val="33CC33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sp>
              <p:nvSpPr>
                <p:cNvPr id="53305" name="Oval 42"/>
                <p:cNvSpPr>
                  <a:spLocks noChangeArrowheads="1"/>
                </p:cNvSpPr>
                <p:nvPr/>
              </p:nvSpPr>
              <p:spPr bwMode="auto">
                <a:xfrm>
                  <a:off x="4218" y="1739"/>
                  <a:ext cx="23" cy="249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</p:grpSp>
          <p:sp>
            <p:nvSpPr>
              <p:cNvPr id="53300" name="Line 56"/>
              <p:cNvSpPr>
                <a:spLocks noChangeShapeType="1"/>
              </p:cNvSpPr>
              <p:nvPr/>
            </p:nvSpPr>
            <p:spPr bwMode="auto">
              <a:xfrm>
                <a:off x="1678" y="1729"/>
                <a:ext cx="45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301" name="Text Box 57"/>
              <p:cNvSpPr txBox="1">
                <a:spLocks noChangeArrowheads="1"/>
              </p:cNvSpPr>
              <p:nvPr/>
            </p:nvSpPr>
            <p:spPr bwMode="auto">
              <a:xfrm>
                <a:off x="1701" y="1570"/>
                <a:ext cx="374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eaLnBrk="1" hangingPunct="1">
                  <a:buFont typeface="Wingdings" pitchFamily="2" charset="2"/>
                  <a:buNone/>
                </a:pPr>
                <a:r>
                  <a:rPr lang="en-US" sz="1400" b="1"/>
                  <a:t>10 m</a:t>
                </a:r>
              </a:p>
            </p:txBody>
          </p:sp>
        </p:grpSp>
      </p:grpSp>
      <p:grpSp>
        <p:nvGrpSpPr>
          <p:cNvPr id="611415" name="Group 87"/>
          <p:cNvGrpSpPr>
            <a:grpSpLocks/>
          </p:cNvGrpSpPr>
          <p:nvPr/>
        </p:nvGrpSpPr>
        <p:grpSpPr bwMode="auto">
          <a:xfrm>
            <a:off x="1547813" y="3327513"/>
            <a:ext cx="6757987" cy="720725"/>
            <a:chOff x="975" y="2313"/>
            <a:chExt cx="4257" cy="454"/>
          </a:xfrm>
        </p:grpSpPr>
        <p:grpSp>
          <p:nvGrpSpPr>
            <p:cNvPr id="53275" name="Group 60"/>
            <p:cNvGrpSpPr>
              <a:grpSpLocks/>
            </p:cNvGrpSpPr>
            <p:nvPr/>
          </p:nvGrpSpPr>
          <p:grpSpPr bwMode="auto">
            <a:xfrm>
              <a:off x="975" y="2319"/>
              <a:ext cx="453" cy="448"/>
              <a:chOff x="2109" y="2863"/>
              <a:chExt cx="666" cy="658"/>
            </a:xfrm>
          </p:grpSpPr>
          <p:sp>
            <p:nvSpPr>
              <p:cNvPr id="53289" name="Oval 61"/>
              <p:cNvSpPr>
                <a:spLocks noChangeArrowheads="1"/>
              </p:cNvSpPr>
              <p:nvPr/>
            </p:nvSpPr>
            <p:spPr bwMode="auto">
              <a:xfrm>
                <a:off x="2109" y="2863"/>
                <a:ext cx="658" cy="65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3290" name="Line 62"/>
              <p:cNvSpPr>
                <a:spLocks noChangeShapeType="1"/>
              </p:cNvSpPr>
              <p:nvPr/>
            </p:nvSpPr>
            <p:spPr bwMode="auto">
              <a:xfrm>
                <a:off x="2109" y="3203"/>
                <a:ext cx="65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291" name="Line 63"/>
              <p:cNvSpPr>
                <a:spLocks noChangeShapeType="1"/>
              </p:cNvSpPr>
              <p:nvPr/>
            </p:nvSpPr>
            <p:spPr bwMode="auto">
              <a:xfrm rot="7200000">
                <a:off x="2104" y="3192"/>
                <a:ext cx="65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292" name="Line 64"/>
              <p:cNvSpPr>
                <a:spLocks noChangeShapeType="1"/>
              </p:cNvSpPr>
              <p:nvPr/>
            </p:nvSpPr>
            <p:spPr bwMode="auto">
              <a:xfrm rot="3600000">
                <a:off x="2097" y="3192"/>
                <a:ext cx="65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293" name="Line 65"/>
              <p:cNvSpPr>
                <a:spLocks noChangeShapeType="1"/>
              </p:cNvSpPr>
              <p:nvPr/>
            </p:nvSpPr>
            <p:spPr bwMode="auto">
              <a:xfrm rot="1800000">
                <a:off x="2109" y="3203"/>
                <a:ext cx="65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294" name="Line 66"/>
              <p:cNvSpPr>
                <a:spLocks noChangeShapeType="1"/>
              </p:cNvSpPr>
              <p:nvPr/>
            </p:nvSpPr>
            <p:spPr bwMode="auto">
              <a:xfrm rot="5400000">
                <a:off x="2097" y="3192"/>
                <a:ext cx="65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295" name="Line 67"/>
              <p:cNvSpPr>
                <a:spLocks noChangeShapeType="1"/>
              </p:cNvSpPr>
              <p:nvPr/>
            </p:nvSpPr>
            <p:spPr bwMode="auto">
              <a:xfrm rot="9000000">
                <a:off x="2117" y="3197"/>
                <a:ext cx="65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296" name="Oval 68"/>
              <p:cNvSpPr>
                <a:spLocks noChangeArrowheads="1"/>
              </p:cNvSpPr>
              <p:nvPr/>
            </p:nvSpPr>
            <p:spPr bwMode="auto">
              <a:xfrm>
                <a:off x="2199" y="2954"/>
                <a:ext cx="477" cy="47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  <p:sp>
          <p:nvSpPr>
            <p:cNvPr id="53276" name="Line 69"/>
            <p:cNvSpPr>
              <a:spLocks noChangeShapeType="1"/>
            </p:cNvSpPr>
            <p:nvPr/>
          </p:nvSpPr>
          <p:spPr bwMode="auto">
            <a:xfrm flipV="1">
              <a:off x="1194" y="2335"/>
              <a:ext cx="0" cy="20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 type="oval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53277" name="Group 70"/>
            <p:cNvGrpSpPr>
              <a:grpSpLocks/>
            </p:cNvGrpSpPr>
            <p:nvPr/>
          </p:nvGrpSpPr>
          <p:grpSpPr bwMode="auto">
            <a:xfrm>
              <a:off x="4779" y="2313"/>
              <a:ext cx="453" cy="448"/>
              <a:chOff x="2109" y="2863"/>
              <a:chExt cx="666" cy="658"/>
            </a:xfrm>
          </p:grpSpPr>
          <p:sp>
            <p:nvSpPr>
              <p:cNvPr id="53281" name="Oval 71"/>
              <p:cNvSpPr>
                <a:spLocks noChangeArrowheads="1"/>
              </p:cNvSpPr>
              <p:nvPr/>
            </p:nvSpPr>
            <p:spPr bwMode="auto">
              <a:xfrm>
                <a:off x="2109" y="2863"/>
                <a:ext cx="658" cy="65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53282" name="Line 72"/>
              <p:cNvSpPr>
                <a:spLocks noChangeShapeType="1"/>
              </p:cNvSpPr>
              <p:nvPr/>
            </p:nvSpPr>
            <p:spPr bwMode="auto">
              <a:xfrm>
                <a:off x="2109" y="3203"/>
                <a:ext cx="65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283" name="Line 73"/>
              <p:cNvSpPr>
                <a:spLocks noChangeShapeType="1"/>
              </p:cNvSpPr>
              <p:nvPr/>
            </p:nvSpPr>
            <p:spPr bwMode="auto">
              <a:xfrm rot="7200000">
                <a:off x="2104" y="3192"/>
                <a:ext cx="65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284" name="Line 74"/>
              <p:cNvSpPr>
                <a:spLocks noChangeShapeType="1"/>
              </p:cNvSpPr>
              <p:nvPr/>
            </p:nvSpPr>
            <p:spPr bwMode="auto">
              <a:xfrm rot="3600000">
                <a:off x="2097" y="3192"/>
                <a:ext cx="65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285" name="Line 75"/>
              <p:cNvSpPr>
                <a:spLocks noChangeShapeType="1"/>
              </p:cNvSpPr>
              <p:nvPr/>
            </p:nvSpPr>
            <p:spPr bwMode="auto">
              <a:xfrm rot="1800000">
                <a:off x="2109" y="3203"/>
                <a:ext cx="65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286" name="Line 76"/>
              <p:cNvSpPr>
                <a:spLocks noChangeShapeType="1"/>
              </p:cNvSpPr>
              <p:nvPr/>
            </p:nvSpPr>
            <p:spPr bwMode="auto">
              <a:xfrm rot="5400000">
                <a:off x="2097" y="3192"/>
                <a:ext cx="65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287" name="Line 77"/>
              <p:cNvSpPr>
                <a:spLocks noChangeShapeType="1"/>
              </p:cNvSpPr>
              <p:nvPr/>
            </p:nvSpPr>
            <p:spPr bwMode="auto">
              <a:xfrm rot="9000000">
                <a:off x="2117" y="3197"/>
                <a:ext cx="65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288" name="Oval 78"/>
              <p:cNvSpPr>
                <a:spLocks noChangeArrowheads="1"/>
              </p:cNvSpPr>
              <p:nvPr/>
            </p:nvSpPr>
            <p:spPr bwMode="auto">
              <a:xfrm>
                <a:off x="2199" y="2954"/>
                <a:ext cx="477" cy="47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  <p:sp>
          <p:nvSpPr>
            <p:cNvPr id="53278" name="Line 79"/>
            <p:cNvSpPr>
              <a:spLocks noChangeShapeType="1"/>
            </p:cNvSpPr>
            <p:nvPr/>
          </p:nvSpPr>
          <p:spPr bwMode="auto">
            <a:xfrm rot="2700000" flipV="1">
              <a:off x="5074" y="2359"/>
              <a:ext cx="0" cy="20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 type="oval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3279" name="Text Box 80"/>
            <p:cNvSpPr txBox="1">
              <a:spLocks noChangeArrowheads="1"/>
            </p:cNvSpPr>
            <p:nvPr/>
          </p:nvSpPr>
          <p:spPr bwMode="auto">
            <a:xfrm>
              <a:off x="1461" y="2399"/>
              <a:ext cx="93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en-US" sz="1800"/>
                <a:t>Defines start</a:t>
              </a:r>
            </a:p>
          </p:txBody>
        </p:sp>
        <p:sp>
          <p:nvSpPr>
            <p:cNvPr id="53280" name="Text Box 81"/>
            <p:cNvSpPr txBox="1">
              <a:spLocks noChangeArrowheads="1"/>
            </p:cNvSpPr>
            <p:nvPr/>
          </p:nvSpPr>
          <p:spPr bwMode="auto">
            <a:xfrm>
              <a:off x="3717" y="2409"/>
              <a:ext cx="107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en-US" sz="1800"/>
                <a:t>Predicts arrival</a:t>
              </a:r>
            </a:p>
          </p:txBody>
        </p:sp>
      </p:grpSp>
      <p:sp>
        <p:nvSpPr>
          <p:cNvPr id="611412" name="Text Box 84"/>
          <p:cNvSpPr txBox="1">
            <a:spLocks noChangeArrowheads="1"/>
          </p:cNvSpPr>
          <p:nvPr/>
        </p:nvSpPr>
        <p:spPr bwMode="auto">
          <a:xfrm>
            <a:off x="176213" y="5570650"/>
            <a:ext cx="90947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2400" dirty="0">
                <a:sym typeface="Symbol" pitchFamily="18" charset="2"/>
              </a:rPr>
              <a:t> </a:t>
            </a:r>
            <a:r>
              <a:rPr lang="en-US" sz="2400" dirty="0">
                <a:solidFill>
                  <a:srgbClr val="33CC33"/>
                </a:solidFill>
                <a:sym typeface="Symbol" pitchFamily="18" charset="2"/>
              </a:rPr>
              <a:t>Beam transport</a:t>
            </a:r>
            <a:r>
              <a:rPr lang="en-US" sz="2400" dirty="0">
                <a:sym typeface="Symbol" pitchFamily="18" charset="2"/>
              </a:rPr>
              <a:t> over large (straight) distances </a:t>
            </a:r>
            <a:r>
              <a:rPr lang="en-US" sz="2400" dirty="0">
                <a:solidFill>
                  <a:srgbClr val="33CC33"/>
                </a:solidFill>
                <a:sym typeface="Symbol" pitchFamily="18" charset="2"/>
              </a:rPr>
              <a:t>is no problem</a:t>
            </a:r>
            <a:r>
              <a:rPr lang="en-US" sz="2400" dirty="0">
                <a:sym typeface="Symbol" pitchFamily="18" charset="2"/>
              </a:rPr>
              <a:t>!!! </a:t>
            </a:r>
            <a:endParaRPr lang="en-US" sz="6600" b="1" dirty="0">
              <a:sym typeface="Symbol" pitchFamily="18" charset="2"/>
            </a:endParaRPr>
          </a:p>
        </p:txBody>
      </p:sp>
      <p:sp>
        <p:nvSpPr>
          <p:cNvPr id="7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10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699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341" grpId="0" animBg="1"/>
      <p:bldP spid="611342" grpId="0" animBg="1"/>
      <p:bldP spid="611350" grpId="0"/>
      <p:bldP spid="611351" grpId="0"/>
      <p:bldP spid="611349" grpId="0" animBg="1"/>
      <p:bldP spid="611349" grpId="1" animBg="1"/>
      <p:bldP spid="611381" grpId="0"/>
      <p:bldP spid="611382" grpId="0"/>
      <p:bldP spid="6114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422725" y="103188"/>
            <a:ext cx="8520113" cy="544512"/>
          </a:xfrm>
        </p:spPr>
        <p:txBody>
          <a:bodyPr/>
          <a:lstStyle/>
          <a:p>
            <a:pPr eaLnBrk="1" hangingPunct="1"/>
            <a:r>
              <a:rPr lang="en-US" dirty="0" smtClean="0"/>
              <a:t>Synchronization &amp; free running clocks</a:t>
            </a: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1484313"/>
            <a:ext cx="8229600" cy="4525962"/>
          </a:xfrm>
        </p:spPr>
        <p:txBody>
          <a:bodyPr/>
          <a:lstStyle/>
          <a:p>
            <a:pPr eaLnBrk="1" hangingPunct="1"/>
            <a:r>
              <a:rPr lang="en-US" smtClean="0"/>
              <a:t>Prediction of arrival using atomic clocks</a:t>
            </a:r>
          </a:p>
        </p:txBody>
      </p:sp>
      <p:sp>
        <p:nvSpPr>
          <p:cNvPr id="54277" name="Line 4"/>
          <p:cNvSpPr>
            <a:spLocks noChangeShapeType="1"/>
          </p:cNvSpPr>
          <p:nvPr/>
        </p:nvSpPr>
        <p:spPr bwMode="auto">
          <a:xfrm>
            <a:off x="1500188" y="2952750"/>
            <a:ext cx="6805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4278" name="Oval 12"/>
          <p:cNvSpPr>
            <a:spLocks noChangeArrowheads="1"/>
          </p:cNvSpPr>
          <p:nvPr/>
        </p:nvSpPr>
        <p:spPr bwMode="auto">
          <a:xfrm>
            <a:off x="1716088" y="2916238"/>
            <a:ext cx="360362" cy="71437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endParaRPr lang="en-US" sz="1800"/>
          </a:p>
        </p:txBody>
      </p:sp>
      <p:sp>
        <p:nvSpPr>
          <p:cNvPr id="54279" name="Text Box 15"/>
          <p:cNvSpPr txBox="1">
            <a:spLocks noChangeArrowheads="1"/>
          </p:cNvSpPr>
          <p:nvPr/>
        </p:nvSpPr>
        <p:spPr bwMode="auto">
          <a:xfrm>
            <a:off x="1692275" y="3313113"/>
            <a:ext cx="569913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/>
              <a:t>0 m</a:t>
            </a:r>
          </a:p>
        </p:txBody>
      </p:sp>
      <p:sp>
        <p:nvSpPr>
          <p:cNvPr id="54280" name="Text Box 16"/>
          <p:cNvSpPr txBox="1">
            <a:spLocks noChangeArrowheads="1"/>
          </p:cNvSpPr>
          <p:nvPr/>
        </p:nvSpPr>
        <p:spPr bwMode="auto">
          <a:xfrm>
            <a:off x="7550150" y="3313113"/>
            <a:ext cx="95408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/>
              <a:t>1000 m</a:t>
            </a:r>
          </a:p>
        </p:txBody>
      </p:sp>
      <p:sp>
        <p:nvSpPr>
          <p:cNvPr id="54281" name="Line 17"/>
          <p:cNvSpPr>
            <a:spLocks noChangeShapeType="1"/>
          </p:cNvSpPr>
          <p:nvPr/>
        </p:nvSpPr>
        <p:spPr bwMode="auto">
          <a:xfrm>
            <a:off x="1892300" y="2808288"/>
            <a:ext cx="0" cy="53975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4282" name="Line 18"/>
          <p:cNvSpPr>
            <a:spLocks noChangeShapeType="1"/>
          </p:cNvSpPr>
          <p:nvPr/>
        </p:nvSpPr>
        <p:spPr bwMode="auto">
          <a:xfrm>
            <a:off x="7945438" y="2808288"/>
            <a:ext cx="0" cy="53975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4283" name="Text Box 19"/>
          <p:cNvSpPr txBox="1">
            <a:spLocks noChangeArrowheads="1"/>
          </p:cNvSpPr>
          <p:nvPr/>
        </p:nvSpPr>
        <p:spPr bwMode="auto">
          <a:xfrm>
            <a:off x="1223963" y="4433888"/>
            <a:ext cx="60642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>
                <a:sym typeface="Symbol" pitchFamily="18" charset="2"/>
              </a:rPr>
              <a:t>Desired prediction accuracy ~ 10 fs: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800">
                <a:solidFill>
                  <a:srgbClr val="FF0000"/>
                </a:solidFill>
                <a:sym typeface="Symbol" pitchFamily="18" charset="2"/>
              </a:rPr>
              <a:t>Problem: </a:t>
            </a:r>
            <a:r>
              <a:rPr lang="en-US" sz="1800">
                <a:solidFill>
                  <a:schemeClr val="tx2"/>
                </a:solidFill>
                <a:sym typeface="Symbol" pitchFamily="18" charset="2"/>
              </a:rPr>
              <a:t>drift during</a:t>
            </a:r>
            <a:r>
              <a:rPr lang="en-US" sz="180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US" sz="1800">
                <a:sym typeface="Symbol" pitchFamily="18" charset="2"/>
              </a:rPr>
              <a:t>long measurement time ~ 1000sec   </a:t>
            </a:r>
          </a:p>
        </p:txBody>
      </p:sp>
      <p:sp>
        <p:nvSpPr>
          <p:cNvPr id="54284" name="Oval 22"/>
          <p:cNvSpPr>
            <a:spLocks noChangeArrowheads="1"/>
          </p:cNvSpPr>
          <p:nvPr/>
        </p:nvSpPr>
        <p:spPr bwMode="auto">
          <a:xfrm>
            <a:off x="7658100" y="2916238"/>
            <a:ext cx="360363" cy="71437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endParaRPr lang="en-US" sz="1800"/>
          </a:p>
        </p:txBody>
      </p:sp>
      <p:sp>
        <p:nvSpPr>
          <p:cNvPr id="54285" name="Line 24"/>
          <p:cNvSpPr>
            <a:spLocks noChangeShapeType="1"/>
          </p:cNvSpPr>
          <p:nvPr/>
        </p:nvSpPr>
        <p:spPr bwMode="auto">
          <a:xfrm>
            <a:off x="7826375" y="2808288"/>
            <a:ext cx="0" cy="252412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4286" name="Text Box 25"/>
          <p:cNvSpPr txBox="1">
            <a:spLocks noChangeArrowheads="1"/>
          </p:cNvSpPr>
          <p:nvPr/>
        </p:nvSpPr>
        <p:spPr bwMode="auto">
          <a:xfrm>
            <a:off x="7704138" y="2492375"/>
            <a:ext cx="4667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>
                <a:sym typeface="Symbol" pitchFamily="18" charset="2"/>
              </a:rPr>
              <a:t>T</a:t>
            </a:r>
          </a:p>
        </p:txBody>
      </p:sp>
      <p:sp>
        <p:nvSpPr>
          <p:cNvPr id="54287" name="Text Box 49"/>
          <p:cNvSpPr txBox="1">
            <a:spLocks noChangeArrowheads="1"/>
          </p:cNvSpPr>
          <p:nvPr/>
        </p:nvSpPr>
        <p:spPr bwMode="auto">
          <a:xfrm>
            <a:off x="71438" y="2744788"/>
            <a:ext cx="13906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>
                <a:solidFill>
                  <a:srgbClr val="0000FF"/>
                </a:solidFill>
              </a:rPr>
              <a:t>Elec. bunch</a:t>
            </a:r>
          </a:p>
        </p:txBody>
      </p:sp>
      <p:grpSp>
        <p:nvGrpSpPr>
          <p:cNvPr id="54288" name="Group 52"/>
          <p:cNvGrpSpPr>
            <a:grpSpLocks/>
          </p:cNvGrpSpPr>
          <p:nvPr/>
        </p:nvGrpSpPr>
        <p:grpSpPr bwMode="auto">
          <a:xfrm>
            <a:off x="1547813" y="3681413"/>
            <a:ext cx="719137" cy="711200"/>
            <a:chOff x="2109" y="2863"/>
            <a:chExt cx="666" cy="658"/>
          </a:xfrm>
        </p:grpSpPr>
        <p:sp>
          <p:nvSpPr>
            <p:cNvPr id="54308" name="Oval 53"/>
            <p:cNvSpPr>
              <a:spLocks noChangeArrowheads="1"/>
            </p:cNvSpPr>
            <p:nvPr/>
          </p:nvSpPr>
          <p:spPr bwMode="auto">
            <a:xfrm>
              <a:off x="2109" y="2863"/>
              <a:ext cx="658" cy="65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</a:pPr>
              <a:endParaRPr lang="en-US" sz="1800"/>
            </a:p>
          </p:txBody>
        </p:sp>
        <p:sp>
          <p:nvSpPr>
            <p:cNvPr id="54309" name="Line 54"/>
            <p:cNvSpPr>
              <a:spLocks noChangeShapeType="1"/>
            </p:cNvSpPr>
            <p:nvPr/>
          </p:nvSpPr>
          <p:spPr bwMode="auto">
            <a:xfrm>
              <a:off x="2109" y="3203"/>
              <a:ext cx="6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4310" name="Line 55"/>
            <p:cNvSpPr>
              <a:spLocks noChangeShapeType="1"/>
            </p:cNvSpPr>
            <p:nvPr/>
          </p:nvSpPr>
          <p:spPr bwMode="auto">
            <a:xfrm rot="7200000">
              <a:off x="2104" y="3192"/>
              <a:ext cx="6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4311" name="Line 56"/>
            <p:cNvSpPr>
              <a:spLocks noChangeShapeType="1"/>
            </p:cNvSpPr>
            <p:nvPr/>
          </p:nvSpPr>
          <p:spPr bwMode="auto">
            <a:xfrm rot="3600000">
              <a:off x="2097" y="3192"/>
              <a:ext cx="6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4312" name="Line 57"/>
            <p:cNvSpPr>
              <a:spLocks noChangeShapeType="1"/>
            </p:cNvSpPr>
            <p:nvPr/>
          </p:nvSpPr>
          <p:spPr bwMode="auto">
            <a:xfrm rot="1800000">
              <a:off x="2109" y="3203"/>
              <a:ext cx="6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4313" name="Line 58"/>
            <p:cNvSpPr>
              <a:spLocks noChangeShapeType="1"/>
            </p:cNvSpPr>
            <p:nvPr/>
          </p:nvSpPr>
          <p:spPr bwMode="auto">
            <a:xfrm rot="5400000">
              <a:off x="2097" y="3192"/>
              <a:ext cx="6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4314" name="Line 59"/>
            <p:cNvSpPr>
              <a:spLocks noChangeShapeType="1"/>
            </p:cNvSpPr>
            <p:nvPr/>
          </p:nvSpPr>
          <p:spPr bwMode="auto">
            <a:xfrm rot="9000000">
              <a:off x="2117" y="3197"/>
              <a:ext cx="6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4315" name="Oval 60"/>
            <p:cNvSpPr>
              <a:spLocks noChangeArrowheads="1"/>
            </p:cNvSpPr>
            <p:nvPr/>
          </p:nvSpPr>
          <p:spPr bwMode="auto">
            <a:xfrm>
              <a:off x="2199" y="2954"/>
              <a:ext cx="477" cy="47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</a:pPr>
              <a:endParaRPr lang="en-US" sz="1800"/>
            </a:p>
          </p:txBody>
        </p:sp>
      </p:grpSp>
      <p:sp>
        <p:nvSpPr>
          <p:cNvPr id="54289" name="Line 61"/>
          <p:cNvSpPr>
            <a:spLocks noChangeShapeType="1"/>
          </p:cNvSpPr>
          <p:nvPr/>
        </p:nvSpPr>
        <p:spPr bwMode="auto">
          <a:xfrm flipV="1">
            <a:off x="1895475" y="3706813"/>
            <a:ext cx="0" cy="3238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oval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54290" name="Group 62"/>
          <p:cNvGrpSpPr>
            <a:grpSpLocks/>
          </p:cNvGrpSpPr>
          <p:nvPr/>
        </p:nvGrpSpPr>
        <p:grpSpPr bwMode="auto">
          <a:xfrm>
            <a:off x="7586663" y="3671888"/>
            <a:ext cx="719137" cy="711200"/>
            <a:chOff x="2109" y="2863"/>
            <a:chExt cx="666" cy="658"/>
          </a:xfrm>
        </p:grpSpPr>
        <p:sp>
          <p:nvSpPr>
            <p:cNvPr id="54300" name="Oval 63"/>
            <p:cNvSpPr>
              <a:spLocks noChangeArrowheads="1"/>
            </p:cNvSpPr>
            <p:nvPr/>
          </p:nvSpPr>
          <p:spPr bwMode="auto">
            <a:xfrm>
              <a:off x="2109" y="2863"/>
              <a:ext cx="658" cy="65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</a:pPr>
              <a:endParaRPr lang="en-US" sz="1800"/>
            </a:p>
          </p:txBody>
        </p:sp>
        <p:sp>
          <p:nvSpPr>
            <p:cNvPr id="54301" name="Line 64"/>
            <p:cNvSpPr>
              <a:spLocks noChangeShapeType="1"/>
            </p:cNvSpPr>
            <p:nvPr/>
          </p:nvSpPr>
          <p:spPr bwMode="auto">
            <a:xfrm>
              <a:off x="2109" y="3203"/>
              <a:ext cx="6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4302" name="Line 65"/>
            <p:cNvSpPr>
              <a:spLocks noChangeShapeType="1"/>
            </p:cNvSpPr>
            <p:nvPr/>
          </p:nvSpPr>
          <p:spPr bwMode="auto">
            <a:xfrm rot="7200000">
              <a:off x="2104" y="3192"/>
              <a:ext cx="6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4303" name="Line 66"/>
            <p:cNvSpPr>
              <a:spLocks noChangeShapeType="1"/>
            </p:cNvSpPr>
            <p:nvPr/>
          </p:nvSpPr>
          <p:spPr bwMode="auto">
            <a:xfrm rot="3600000">
              <a:off x="2097" y="3192"/>
              <a:ext cx="6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4304" name="Line 67"/>
            <p:cNvSpPr>
              <a:spLocks noChangeShapeType="1"/>
            </p:cNvSpPr>
            <p:nvPr/>
          </p:nvSpPr>
          <p:spPr bwMode="auto">
            <a:xfrm rot="1800000">
              <a:off x="2109" y="3203"/>
              <a:ext cx="6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4305" name="Line 68"/>
            <p:cNvSpPr>
              <a:spLocks noChangeShapeType="1"/>
            </p:cNvSpPr>
            <p:nvPr/>
          </p:nvSpPr>
          <p:spPr bwMode="auto">
            <a:xfrm rot="5400000">
              <a:off x="2097" y="3192"/>
              <a:ext cx="6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4306" name="Line 69"/>
            <p:cNvSpPr>
              <a:spLocks noChangeShapeType="1"/>
            </p:cNvSpPr>
            <p:nvPr/>
          </p:nvSpPr>
          <p:spPr bwMode="auto">
            <a:xfrm rot="9000000">
              <a:off x="2117" y="3197"/>
              <a:ext cx="6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4307" name="Oval 70"/>
            <p:cNvSpPr>
              <a:spLocks noChangeArrowheads="1"/>
            </p:cNvSpPr>
            <p:nvPr/>
          </p:nvSpPr>
          <p:spPr bwMode="auto">
            <a:xfrm>
              <a:off x="2199" y="2954"/>
              <a:ext cx="477" cy="47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</a:pPr>
              <a:endParaRPr lang="en-US" sz="1800"/>
            </a:p>
          </p:txBody>
        </p:sp>
      </p:grpSp>
      <p:sp>
        <p:nvSpPr>
          <p:cNvPr id="54291" name="Line 71"/>
          <p:cNvSpPr>
            <a:spLocks noChangeShapeType="1"/>
          </p:cNvSpPr>
          <p:nvPr/>
        </p:nvSpPr>
        <p:spPr bwMode="auto">
          <a:xfrm rot="2700000" flipV="1">
            <a:off x="8054975" y="3744913"/>
            <a:ext cx="0" cy="3238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oval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4292" name="Text Box 72"/>
          <p:cNvSpPr txBox="1">
            <a:spLocks noChangeArrowheads="1"/>
          </p:cNvSpPr>
          <p:nvPr/>
        </p:nvSpPr>
        <p:spPr bwMode="auto">
          <a:xfrm>
            <a:off x="2159000" y="3586163"/>
            <a:ext cx="14795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/>
              <a:t>Defines start</a:t>
            </a:r>
          </a:p>
        </p:txBody>
      </p:sp>
      <p:sp>
        <p:nvSpPr>
          <p:cNvPr id="54293" name="Text Box 73"/>
          <p:cNvSpPr txBox="1">
            <a:spLocks noChangeArrowheads="1"/>
          </p:cNvSpPr>
          <p:nvPr/>
        </p:nvSpPr>
        <p:spPr bwMode="auto">
          <a:xfrm>
            <a:off x="5972175" y="3602038"/>
            <a:ext cx="17113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/>
              <a:t>Predicts arrival</a:t>
            </a:r>
          </a:p>
        </p:txBody>
      </p:sp>
      <p:sp>
        <p:nvSpPr>
          <p:cNvPr id="4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11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151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>
          <a:xfrm>
            <a:off x="434600" y="103188"/>
            <a:ext cx="8520113" cy="544512"/>
          </a:xfrm>
        </p:spPr>
        <p:txBody>
          <a:bodyPr/>
          <a:lstStyle/>
          <a:p>
            <a:pPr eaLnBrk="1" hangingPunct="1"/>
            <a:r>
              <a:rPr lang="en-US" dirty="0" smtClean="0"/>
              <a:t>Synchronization &amp; free running clocks</a:t>
            </a:r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1484313"/>
            <a:ext cx="8229600" cy="4525962"/>
          </a:xfrm>
        </p:spPr>
        <p:txBody>
          <a:bodyPr/>
          <a:lstStyle/>
          <a:p>
            <a:pPr eaLnBrk="1" hangingPunct="1"/>
            <a:r>
              <a:rPr lang="en-US" smtClean="0"/>
              <a:t>Prediction of arrival using atomic clocks</a:t>
            </a:r>
          </a:p>
        </p:txBody>
      </p:sp>
      <p:sp>
        <p:nvSpPr>
          <p:cNvPr id="55301" name="Line 4"/>
          <p:cNvSpPr>
            <a:spLocks noChangeShapeType="1"/>
          </p:cNvSpPr>
          <p:nvPr/>
        </p:nvSpPr>
        <p:spPr bwMode="auto">
          <a:xfrm>
            <a:off x="1500188" y="2952750"/>
            <a:ext cx="6805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5302" name="Oval 12"/>
          <p:cNvSpPr>
            <a:spLocks noChangeArrowheads="1"/>
          </p:cNvSpPr>
          <p:nvPr/>
        </p:nvSpPr>
        <p:spPr bwMode="auto">
          <a:xfrm>
            <a:off x="1716088" y="2916238"/>
            <a:ext cx="360362" cy="71437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endParaRPr lang="en-US" sz="1800"/>
          </a:p>
        </p:txBody>
      </p:sp>
      <p:sp>
        <p:nvSpPr>
          <p:cNvPr id="55303" name="Text Box 15"/>
          <p:cNvSpPr txBox="1">
            <a:spLocks noChangeArrowheads="1"/>
          </p:cNvSpPr>
          <p:nvPr/>
        </p:nvSpPr>
        <p:spPr bwMode="auto">
          <a:xfrm>
            <a:off x="1692275" y="3313113"/>
            <a:ext cx="569913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/>
              <a:t>0 m</a:t>
            </a:r>
          </a:p>
        </p:txBody>
      </p:sp>
      <p:sp>
        <p:nvSpPr>
          <p:cNvPr id="55304" name="Text Box 16"/>
          <p:cNvSpPr txBox="1">
            <a:spLocks noChangeArrowheads="1"/>
          </p:cNvSpPr>
          <p:nvPr/>
        </p:nvSpPr>
        <p:spPr bwMode="auto">
          <a:xfrm>
            <a:off x="7550150" y="3313113"/>
            <a:ext cx="95408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/>
              <a:t>1000 m</a:t>
            </a:r>
          </a:p>
        </p:txBody>
      </p:sp>
      <p:sp>
        <p:nvSpPr>
          <p:cNvPr id="55305" name="Line 17"/>
          <p:cNvSpPr>
            <a:spLocks noChangeShapeType="1"/>
          </p:cNvSpPr>
          <p:nvPr/>
        </p:nvSpPr>
        <p:spPr bwMode="auto">
          <a:xfrm>
            <a:off x="1892300" y="2808288"/>
            <a:ext cx="0" cy="53975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5306" name="Line 18"/>
          <p:cNvSpPr>
            <a:spLocks noChangeShapeType="1"/>
          </p:cNvSpPr>
          <p:nvPr/>
        </p:nvSpPr>
        <p:spPr bwMode="auto">
          <a:xfrm>
            <a:off x="7945438" y="2808288"/>
            <a:ext cx="0" cy="53975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5307" name="Text Box 19"/>
          <p:cNvSpPr txBox="1">
            <a:spLocks noChangeArrowheads="1"/>
          </p:cNvSpPr>
          <p:nvPr/>
        </p:nvSpPr>
        <p:spPr bwMode="auto">
          <a:xfrm>
            <a:off x="1223963" y="4433888"/>
            <a:ext cx="60642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>
                <a:sym typeface="Symbol" pitchFamily="18" charset="2"/>
              </a:rPr>
              <a:t>Desired prediction accuracy ~ 10 fs: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800">
                <a:solidFill>
                  <a:srgbClr val="FF0000"/>
                </a:solidFill>
                <a:sym typeface="Symbol" pitchFamily="18" charset="2"/>
              </a:rPr>
              <a:t>Problem: </a:t>
            </a:r>
            <a:r>
              <a:rPr lang="en-US" sz="1800">
                <a:solidFill>
                  <a:schemeClr val="tx2"/>
                </a:solidFill>
                <a:sym typeface="Symbol" pitchFamily="18" charset="2"/>
              </a:rPr>
              <a:t>drift during</a:t>
            </a:r>
            <a:r>
              <a:rPr lang="en-US" sz="180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US" sz="1800">
                <a:sym typeface="Symbol" pitchFamily="18" charset="2"/>
              </a:rPr>
              <a:t>long measurement time ~ 1000sec   </a:t>
            </a:r>
          </a:p>
        </p:txBody>
      </p:sp>
      <p:sp>
        <p:nvSpPr>
          <p:cNvPr id="55308" name="Oval 22"/>
          <p:cNvSpPr>
            <a:spLocks noChangeArrowheads="1"/>
          </p:cNvSpPr>
          <p:nvPr/>
        </p:nvSpPr>
        <p:spPr bwMode="auto">
          <a:xfrm>
            <a:off x="7658100" y="2916238"/>
            <a:ext cx="360363" cy="71437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endParaRPr lang="en-US" sz="1800"/>
          </a:p>
        </p:txBody>
      </p:sp>
      <p:sp>
        <p:nvSpPr>
          <p:cNvPr id="55309" name="Line 24"/>
          <p:cNvSpPr>
            <a:spLocks noChangeShapeType="1"/>
          </p:cNvSpPr>
          <p:nvPr/>
        </p:nvSpPr>
        <p:spPr bwMode="auto">
          <a:xfrm>
            <a:off x="7826375" y="2808288"/>
            <a:ext cx="0" cy="252412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5310" name="Text Box 25"/>
          <p:cNvSpPr txBox="1">
            <a:spLocks noChangeArrowheads="1"/>
          </p:cNvSpPr>
          <p:nvPr/>
        </p:nvSpPr>
        <p:spPr bwMode="auto">
          <a:xfrm>
            <a:off x="7704138" y="2492375"/>
            <a:ext cx="4667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>
                <a:sym typeface="Symbol" pitchFamily="18" charset="2"/>
              </a:rPr>
              <a:t>T</a:t>
            </a:r>
          </a:p>
        </p:txBody>
      </p:sp>
      <p:sp>
        <p:nvSpPr>
          <p:cNvPr id="55311" name="Text Box 49"/>
          <p:cNvSpPr txBox="1">
            <a:spLocks noChangeArrowheads="1"/>
          </p:cNvSpPr>
          <p:nvPr/>
        </p:nvSpPr>
        <p:spPr bwMode="auto">
          <a:xfrm>
            <a:off x="71438" y="2744788"/>
            <a:ext cx="13906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>
                <a:solidFill>
                  <a:srgbClr val="0000FF"/>
                </a:solidFill>
              </a:rPr>
              <a:t>Elec. bunch</a:t>
            </a:r>
          </a:p>
        </p:txBody>
      </p:sp>
      <p:grpSp>
        <p:nvGrpSpPr>
          <p:cNvPr id="55312" name="Group 52"/>
          <p:cNvGrpSpPr>
            <a:grpSpLocks/>
          </p:cNvGrpSpPr>
          <p:nvPr/>
        </p:nvGrpSpPr>
        <p:grpSpPr bwMode="auto">
          <a:xfrm>
            <a:off x="1547813" y="3681413"/>
            <a:ext cx="719137" cy="711200"/>
            <a:chOff x="2109" y="2863"/>
            <a:chExt cx="666" cy="658"/>
          </a:xfrm>
        </p:grpSpPr>
        <p:sp>
          <p:nvSpPr>
            <p:cNvPr id="55336" name="Oval 53"/>
            <p:cNvSpPr>
              <a:spLocks noChangeArrowheads="1"/>
            </p:cNvSpPr>
            <p:nvPr/>
          </p:nvSpPr>
          <p:spPr bwMode="auto">
            <a:xfrm>
              <a:off x="2109" y="2863"/>
              <a:ext cx="658" cy="65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</a:pPr>
              <a:endParaRPr lang="en-US" sz="1800"/>
            </a:p>
          </p:txBody>
        </p:sp>
        <p:sp>
          <p:nvSpPr>
            <p:cNvPr id="55337" name="Line 54"/>
            <p:cNvSpPr>
              <a:spLocks noChangeShapeType="1"/>
            </p:cNvSpPr>
            <p:nvPr/>
          </p:nvSpPr>
          <p:spPr bwMode="auto">
            <a:xfrm>
              <a:off x="2109" y="3203"/>
              <a:ext cx="6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5338" name="Line 55"/>
            <p:cNvSpPr>
              <a:spLocks noChangeShapeType="1"/>
            </p:cNvSpPr>
            <p:nvPr/>
          </p:nvSpPr>
          <p:spPr bwMode="auto">
            <a:xfrm rot="7200000">
              <a:off x="2104" y="3192"/>
              <a:ext cx="6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5339" name="Line 56"/>
            <p:cNvSpPr>
              <a:spLocks noChangeShapeType="1"/>
            </p:cNvSpPr>
            <p:nvPr/>
          </p:nvSpPr>
          <p:spPr bwMode="auto">
            <a:xfrm rot="3600000">
              <a:off x="2097" y="3192"/>
              <a:ext cx="6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5340" name="Line 57"/>
            <p:cNvSpPr>
              <a:spLocks noChangeShapeType="1"/>
            </p:cNvSpPr>
            <p:nvPr/>
          </p:nvSpPr>
          <p:spPr bwMode="auto">
            <a:xfrm rot="1800000">
              <a:off x="2109" y="3203"/>
              <a:ext cx="6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5341" name="Line 58"/>
            <p:cNvSpPr>
              <a:spLocks noChangeShapeType="1"/>
            </p:cNvSpPr>
            <p:nvPr/>
          </p:nvSpPr>
          <p:spPr bwMode="auto">
            <a:xfrm rot="5400000">
              <a:off x="2097" y="3192"/>
              <a:ext cx="6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5342" name="Line 59"/>
            <p:cNvSpPr>
              <a:spLocks noChangeShapeType="1"/>
            </p:cNvSpPr>
            <p:nvPr/>
          </p:nvSpPr>
          <p:spPr bwMode="auto">
            <a:xfrm rot="9000000">
              <a:off x="2117" y="3197"/>
              <a:ext cx="6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5343" name="Oval 60"/>
            <p:cNvSpPr>
              <a:spLocks noChangeArrowheads="1"/>
            </p:cNvSpPr>
            <p:nvPr/>
          </p:nvSpPr>
          <p:spPr bwMode="auto">
            <a:xfrm>
              <a:off x="2199" y="2954"/>
              <a:ext cx="477" cy="47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</a:pPr>
              <a:endParaRPr lang="en-US" sz="1800"/>
            </a:p>
          </p:txBody>
        </p:sp>
      </p:grpSp>
      <p:sp>
        <p:nvSpPr>
          <p:cNvPr id="55313" name="Line 61"/>
          <p:cNvSpPr>
            <a:spLocks noChangeShapeType="1"/>
          </p:cNvSpPr>
          <p:nvPr/>
        </p:nvSpPr>
        <p:spPr bwMode="auto">
          <a:xfrm flipV="1">
            <a:off x="1895475" y="3706813"/>
            <a:ext cx="0" cy="3238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oval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55314" name="Group 62"/>
          <p:cNvGrpSpPr>
            <a:grpSpLocks/>
          </p:cNvGrpSpPr>
          <p:nvPr/>
        </p:nvGrpSpPr>
        <p:grpSpPr bwMode="auto">
          <a:xfrm>
            <a:off x="7586663" y="3671888"/>
            <a:ext cx="719137" cy="711200"/>
            <a:chOff x="2109" y="2863"/>
            <a:chExt cx="666" cy="658"/>
          </a:xfrm>
        </p:grpSpPr>
        <p:sp>
          <p:nvSpPr>
            <p:cNvPr id="55328" name="Oval 63"/>
            <p:cNvSpPr>
              <a:spLocks noChangeArrowheads="1"/>
            </p:cNvSpPr>
            <p:nvPr/>
          </p:nvSpPr>
          <p:spPr bwMode="auto">
            <a:xfrm>
              <a:off x="2109" y="2863"/>
              <a:ext cx="658" cy="65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</a:pPr>
              <a:endParaRPr lang="en-US" sz="1800"/>
            </a:p>
          </p:txBody>
        </p:sp>
        <p:sp>
          <p:nvSpPr>
            <p:cNvPr id="55329" name="Line 64"/>
            <p:cNvSpPr>
              <a:spLocks noChangeShapeType="1"/>
            </p:cNvSpPr>
            <p:nvPr/>
          </p:nvSpPr>
          <p:spPr bwMode="auto">
            <a:xfrm>
              <a:off x="2109" y="3203"/>
              <a:ext cx="6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5330" name="Line 65"/>
            <p:cNvSpPr>
              <a:spLocks noChangeShapeType="1"/>
            </p:cNvSpPr>
            <p:nvPr/>
          </p:nvSpPr>
          <p:spPr bwMode="auto">
            <a:xfrm rot="7200000">
              <a:off x="2104" y="3192"/>
              <a:ext cx="6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5331" name="Line 66"/>
            <p:cNvSpPr>
              <a:spLocks noChangeShapeType="1"/>
            </p:cNvSpPr>
            <p:nvPr/>
          </p:nvSpPr>
          <p:spPr bwMode="auto">
            <a:xfrm rot="3600000">
              <a:off x="2097" y="3192"/>
              <a:ext cx="6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5332" name="Line 67"/>
            <p:cNvSpPr>
              <a:spLocks noChangeShapeType="1"/>
            </p:cNvSpPr>
            <p:nvPr/>
          </p:nvSpPr>
          <p:spPr bwMode="auto">
            <a:xfrm rot="1800000">
              <a:off x="2109" y="3203"/>
              <a:ext cx="6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5333" name="Line 68"/>
            <p:cNvSpPr>
              <a:spLocks noChangeShapeType="1"/>
            </p:cNvSpPr>
            <p:nvPr/>
          </p:nvSpPr>
          <p:spPr bwMode="auto">
            <a:xfrm rot="5400000">
              <a:off x="2097" y="3192"/>
              <a:ext cx="6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5334" name="Line 69"/>
            <p:cNvSpPr>
              <a:spLocks noChangeShapeType="1"/>
            </p:cNvSpPr>
            <p:nvPr/>
          </p:nvSpPr>
          <p:spPr bwMode="auto">
            <a:xfrm rot="9000000">
              <a:off x="2117" y="3197"/>
              <a:ext cx="6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5335" name="Oval 70"/>
            <p:cNvSpPr>
              <a:spLocks noChangeArrowheads="1"/>
            </p:cNvSpPr>
            <p:nvPr/>
          </p:nvSpPr>
          <p:spPr bwMode="auto">
            <a:xfrm>
              <a:off x="2199" y="2954"/>
              <a:ext cx="477" cy="47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</a:pPr>
              <a:endParaRPr lang="en-US" sz="1800"/>
            </a:p>
          </p:txBody>
        </p:sp>
      </p:grpSp>
      <p:sp>
        <p:nvSpPr>
          <p:cNvPr id="55315" name="Line 71"/>
          <p:cNvSpPr>
            <a:spLocks noChangeShapeType="1"/>
          </p:cNvSpPr>
          <p:nvPr/>
        </p:nvSpPr>
        <p:spPr bwMode="auto">
          <a:xfrm rot="2700000" flipV="1">
            <a:off x="8054975" y="3744913"/>
            <a:ext cx="0" cy="3238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oval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5316" name="Text Box 72"/>
          <p:cNvSpPr txBox="1">
            <a:spLocks noChangeArrowheads="1"/>
          </p:cNvSpPr>
          <p:nvPr/>
        </p:nvSpPr>
        <p:spPr bwMode="auto">
          <a:xfrm>
            <a:off x="2159000" y="3586163"/>
            <a:ext cx="14795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/>
              <a:t>Defines start</a:t>
            </a:r>
          </a:p>
        </p:txBody>
      </p:sp>
      <p:sp>
        <p:nvSpPr>
          <p:cNvPr id="55317" name="Text Box 73"/>
          <p:cNvSpPr txBox="1">
            <a:spLocks noChangeArrowheads="1"/>
          </p:cNvSpPr>
          <p:nvPr/>
        </p:nvSpPr>
        <p:spPr bwMode="auto">
          <a:xfrm>
            <a:off x="5972175" y="3602038"/>
            <a:ext cx="17113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/>
              <a:t>Predicts arrival</a:t>
            </a:r>
          </a:p>
        </p:txBody>
      </p:sp>
      <p:grpSp>
        <p:nvGrpSpPr>
          <p:cNvPr id="55318" name="Group 87"/>
          <p:cNvGrpSpPr>
            <a:grpSpLocks/>
          </p:cNvGrpSpPr>
          <p:nvPr/>
        </p:nvGrpSpPr>
        <p:grpSpPr bwMode="auto">
          <a:xfrm>
            <a:off x="1201738" y="5106988"/>
            <a:ext cx="7346950" cy="708025"/>
            <a:chOff x="771" y="3067"/>
            <a:chExt cx="4628" cy="446"/>
          </a:xfrm>
        </p:grpSpPr>
        <p:sp>
          <p:nvSpPr>
            <p:cNvPr id="55323" name="Text Box 20"/>
            <p:cNvSpPr txBox="1">
              <a:spLocks noChangeArrowheads="1"/>
            </p:cNvSpPr>
            <p:nvPr/>
          </p:nvSpPr>
          <p:spPr bwMode="auto">
            <a:xfrm>
              <a:off x="771" y="3112"/>
              <a:ext cx="462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en-US" sz="1800" dirty="0"/>
                <a:t>Precision of clock:          =       ~ 10</a:t>
              </a:r>
              <a:r>
                <a:rPr lang="en-US" sz="1800" baseline="30000" dirty="0"/>
                <a:t>-17</a:t>
              </a:r>
              <a:r>
                <a:rPr lang="en-US" sz="1800" dirty="0"/>
                <a:t>                                                  </a:t>
              </a:r>
              <a:r>
                <a:rPr lang="en-US" sz="2400" b="1" dirty="0">
                  <a:solidFill>
                    <a:srgbClr val="FF0000"/>
                  </a:solidFill>
                  <a:sym typeface="Wingdings" pitchFamily="2" charset="2"/>
                </a:rPr>
                <a:t></a:t>
              </a:r>
              <a:endParaRPr lang="en-US" sz="6600" b="1" dirty="0">
                <a:solidFill>
                  <a:srgbClr val="33CC33"/>
                </a:solidFill>
                <a:sym typeface="Symbol" pitchFamily="18" charset="2"/>
              </a:endParaRPr>
            </a:p>
          </p:txBody>
        </p:sp>
        <p:sp>
          <p:nvSpPr>
            <p:cNvPr id="55324" name="Text Box 75"/>
            <p:cNvSpPr txBox="1">
              <a:spLocks noChangeArrowheads="1"/>
            </p:cNvSpPr>
            <p:nvPr/>
          </p:nvSpPr>
          <p:spPr bwMode="auto">
            <a:xfrm>
              <a:off x="2159" y="3071"/>
              <a:ext cx="246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en-US" sz="1800">
                  <a:sym typeface="Symbol" pitchFamily="18" charset="2"/>
                </a:rPr>
                <a:t>t</a:t>
              </a:r>
            </a:p>
            <a:p>
              <a:pPr eaLnBrk="1" hangingPunct="1">
                <a:buFont typeface="Wingdings" pitchFamily="2" charset="2"/>
                <a:buNone/>
              </a:pPr>
              <a:r>
                <a:rPr lang="en-US" sz="1800">
                  <a:sym typeface="Symbol" pitchFamily="18" charset="2"/>
                </a:rPr>
                <a:t> t</a:t>
              </a:r>
            </a:p>
          </p:txBody>
        </p:sp>
        <p:sp>
          <p:nvSpPr>
            <p:cNvPr id="55325" name="Text Box 76"/>
            <p:cNvSpPr txBox="1">
              <a:spLocks noChangeArrowheads="1"/>
            </p:cNvSpPr>
            <p:nvPr/>
          </p:nvSpPr>
          <p:spPr bwMode="auto">
            <a:xfrm>
              <a:off x="2477" y="3067"/>
              <a:ext cx="246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en-US" sz="1800">
                  <a:sym typeface="Symbol" pitchFamily="18" charset="2"/>
                </a:rPr>
                <a:t>f</a:t>
              </a:r>
            </a:p>
            <a:p>
              <a:pPr eaLnBrk="1" hangingPunct="1">
                <a:buFont typeface="Wingdings" pitchFamily="2" charset="2"/>
                <a:buNone/>
              </a:pPr>
              <a:r>
                <a:rPr lang="en-US" sz="1800">
                  <a:sym typeface="Symbol" pitchFamily="18" charset="2"/>
                </a:rPr>
                <a:t> f</a:t>
              </a:r>
            </a:p>
          </p:txBody>
        </p:sp>
        <p:sp>
          <p:nvSpPr>
            <p:cNvPr id="55326" name="Line 77"/>
            <p:cNvSpPr>
              <a:spLocks noChangeShapeType="1"/>
            </p:cNvSpPr>
            <p:nvPr/>
          </p:nvSpPr>
          <p:spPr bwMode="auto">
            <a:xfrm>
              <a:off x="2185" y="3279"/>
              <a:ext cx="1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5327" name="Line 78"/>
            <p:cNvSpPr>
              <a:spLocks noChangeShapeType="1"/>
            </p:cNvSpPr>
            <p:nvPr/>
          </p:nvSpPr>
          <p:spPr bwMode="auto">
            <a:xfrm>
              <a:off x="2515" y="3286"/>
              <a:ext cx="1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613455" name="Line 79"/>
          <p:cNvSpPr>
            <a:spLocks noChangeShapeType="1"/>
          </p:cNvSpPr>
          <p:nvPr/>
        </p:nvSpPr>
        <p:spPr bwMode="auto">
          <a:xfrm>
            <a:off x="2339975" y="4041775"/>
            <a:ext cx="5111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3456" name="Text Box 80"/>
          <p:cNvSpPr txBox="1">
            <a:spLocks noChangeArrowheads="1"/>
          </p:cNvSpPr>
          <p:nvPr/>
        </p:nvSpPr>
        <p:spPr bwMode="auto">
          <a:xfrm>
            <a:off x="3348038" y="3998913"/>
            <a:ext cx="29924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/>
              <a:t>Resynchronization required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827213" y="4914900"/>
            <a:ext cx="6227762" cy="1452563"/>
          </a:xfrm>
          <a:prstGeom prst="rect">
            <a:avLst/>
          </a:prstGeom>
          <a:solidFill>
            <a:srgbClr val="FFFF00"/>
          </a:solidFill>
          <a:ln w="50800" cmpd="dbl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1800"/>
              <a:t>Best optical clocks have achieved  df/f ~ 10</a:t>
            </a:r>
            <a:r>
              <a:rPr lang="en-US" sz="1800" baseline="30000"/>
              <a:t>-18</a:t>
            </a:r>
          </a:p>
          <a:p>
            <a:pPr>
              <a:buFont typeface="Wingdings" pitchFamily="2" charset="2"/>
              <a:buNone/>
            </a:pPr>
            <a:r>
              <a:rPr lang="en-US" sz="1800"/>
              <a:t>Correspond s to loss of ~1sec since big bang (4e17sec)</a:t>
            </a:r>
          </a:p>
          <a:p>
            <a:pPr>
              <a:buFont typeface="Wingdings" pitchFamily="2" charset="2"/>
              <a:buNone/>
            </a:pPr>
            <a:r>
              <a:rPr lang="en-US" sz="1800"/>
              <a:t>But by far not good enough of longer time scales &amp;</a:t>
            </a:r>
          </a:p>
          <a:p>
            <a:pPr>
              <a:buFont typeface="Wingdings" pitchFamily="2" charset="2"/>
              <a:buNone/>
            </a:pPr>
            <a:r>
              <a:rPr lang="en-US" sz="1800"/>
              <a:t>very expensive / labor intensive</a:t>
            </a:r>
          </a:p>
        </p:txBody>
      </p:sp>
      <p:pic>
        <p:nvPicPr>
          <p:cNvPr id="1710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25" y="1292225"/>
            <a:ext cx="7686675" cy="3390900"/>
          </a:xfrm>
          <a:prstGeom prst="rect">
            <a:avLst/>
          </a:prstGeom>
          <a:noFill/>
          <a:ln w="50800" cap="flat" cmpd="dbl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12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336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>
          <a:xfrm>
            <a:off x="422725" y="103188"/>
            <a:ext cx="8520113" cy="544512"/>
          </a:xfrm>
        </p:spPr>
        <p:txBody>
          <a:bodyPr/>
          <a:lstStyle/>
          <a:p>
            <a:pPr eaLnBrk="1" hangingPunct="1"/>
            <a:r>
              <a:rPr lang="en-US" dirty="0" smtClean="0"/>
              <a:t>Synchronization &amp; free running clocks</a:t>
            </a:r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1484313"/>
            <a:ext cx="8229600" cy="4525962"/>
          </a:xfrm>
        </p:spPr>
        <p:txBody>
          <a:bodyPr/>
          <a:lstStyle/>
          <a:p>
            <a:pPr eaLnBrk="1" hangingPunct="1"/>
            <a:r>
              <a:rPr lang="en-US" smtClean="0"/>
              <a:t>Prediction of arrival using atomic clocks</a:t>
            </a:r>
          </a:p>
        </p:txBody>
      </p:sp>
      <p:sp>
        <p:nvSpPr>
          <p:cNvPr id="56325" name="Line 4"/>
          <p:cNvSpPr>
            <a:spLocks noChangeShapeType="1"/>
          </p:cNvSpPr>
          <p:nvPr/>
        </p:nvSpPr>
        <p:spPr bwMode="auto">
          <a:xfrm>
            <a:off x="1500188" y="2952750"/>
            <a:ext cx="6805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326" name="Oval 12"/>
          <p:cNvSpPr>
            <a:spLocks noChangeArrowheads="1"/>
          </p:cNvSpPr>
          <p:nvPr/>
        </p:nvSpPr>
        <p:spPr bwMode="auto">
          <a:xfrm>
            <a:off x="1716088" y="2916238"/>
            <a:ext cx="360362" cy="71437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endParaRPr lang="en-US" sz="1800"/>
          </a:p>
        </p:txBody>
      </p:sp>
      <p:sp>
        <p:nvSpPr>
          <p:cNvPr id="56327" name="Text Box 15"/>
          <p:cNvSpPr txBox="1">
            <a:spLocks noChangeArrowheads="1"/>
          </p:cNvSpPr>
          <p:nvPr/>
        </p:nvSpPr>
        <p:spPr bwMode="auto">
          <a:xfrm>
            <a:off x="1692275" y="3313113"/>
            <a:ext cx="569913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/>
              <a:t>0 m</a:t>
            </a:r>
          </a:p>
        </p:txBody>
      </p:sp>
      <p:sp>
        <p:nvSpPr>
          <p:cNvPr id="56328" name="Text Box 16"/>
          <p:cNvSpPr txBox="1">
            <a:spLocks noChangeArrowheads="1"/>
          </p:cNvSpPr>
          <p:nvPr/>
        </p:nvSpPr>
        <p:spPr bwMode="auto">
          <a:xfrm>
            <a:off x="7550150" y="3313113"/>
            <a:ext cx="95408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/>
              <a:t>1000 m</a:t>
            </a:r>
          </a:p>
        </p:txBody>
      </p:sp>
      <p:sp>
        <p:nvSpPr>
          <p:cNvPr id="56329" name="Line 17"/>
          <p:cNvSpPr>
            <a:spLocks noChangeShapeType="1"/>
          </p:cNvSpPr>
          <p:nvPr/>
        </p:nvSpPr>
        <p:spPr bwMode="auto">
          <a:xfrm>
            <a:off x="1892300" y="2808288"/>
            <a:ext cx="0" cy="53975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330" name="Line 18"/>
          <p:cNvSpPr>
            <a:spLocks noChangeShapeType="1"/>
          </p:cNvSpPr>
          <p:nvPr/>
        </p:nvSpPr>
        <p:spPr bwMode="auto">
          <a:xfrm>
            <a:off x="7945438" y="2808288"/>
            <a:ext cx="0" cy="53975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331" name="Text Box 19"/>
          <p:cNvSpPr txBox="1">
            <a:spLocks noChangeArrowheads="1"/>
          </p:cNvSpPr>
          <p:nvPr/>
        </p:nvSpPr>
        <p:spPr bwMode="auto">
          <a:xfrm>
            <a:off x="1223963" y="4433888"/>
            <a:ext cx="60642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>
                <a:sym typeface="Symbol" pitchFamily="18" charset="2"/>
              </a:rPr>
              <a:t>Desired prediction accuracy ~ 10 fs: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800">
                <a:solidFill>
                  <a:srgbClr val="FF0000"/>
                </a:solidFill>
                <a:sym typeface="Symbol" pitchFamily="18" charset="2"/>
              </a:rPr>
              <a:t>Problem: </a:t>
            </a:r>
            <a:r>
              <a:rPr lang="en-US" sz="1800">
                <a:solidFill>
                  <a:schemeClr val="tx2"/>
                </a:solidFill>
                <a:sym typeface="Symbol" pitchFamily="18" charset="2"/>
              </a:rPr>
              <a:t>drift during</a:t>
            </a:r>
            <a:r>
              <a:rPr lang="en-US" sz="180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US" sz="1800">
                <a:sym typeface="Symbol" pitchFamily="18" charset="2"/>
              </a:rPr>
              <a:t>long measurement time ~ 1000sec   </a:t>
            </a:r>
          </a:p>
        </p:txBody>
      </p:sp>
      <p:sp>
        <p:nvSpPr>
          <p:cNvPr id="56332" name="Oval 22"/>
          <p:cNvSpPr>
            <a:spLocks noChangeArrowheads="1"/>
          </p:cNvSpPr>
          <p:nvPr/>
        </p:nvSpPr>
        <p:spPr bwMode="auto">
          <a:xfrm>
            <a:off x="7658100" y="2916238"/>
            <a:ext cx="360363" cy="71437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endParaRPr lang="en-US" sz="1800"/>
          </a:p>
        </p:txBody>
      </p:sp>
      <p:sp>
        <p:nvSpPr>
          <p:cNvPr id="56333" name="Line 24"/>
          <p:cNvSpPr>
            <a:spLocks noChangeShapeType="1"/>
          </p:cNvSpPr>
          <p:nvPr/>
        </p:nvSpPr>
        <p:spPr bwMode="auto">
          <a:xfrm>
            <a:off x="7826375" y="2808288"/>
            <a:ext cx="0" cy="252412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334" name="Text Box 25"/>
          <p:cNvSpPr txBox="1">
            <a:spLocks noChangeArrowheads="1"/>
          </p:cNvSpPr>
          <p:nvPr/>
        </p:nvSpPr>
        <p:spPr bwMode="auto">
          <a:xfrm>
            <a:off x="7704138" y="2492375"/>
            <a:ext cx="4667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>
                <a:sym typeface="Symbol" pitchFamily="18" charset="2"/>
              </a:rPr>
              <a:t>T</a:t>
            </a:r>
          </a:p>
        </p:txBody>
      </p:sp>
      <p:sp>
        <p:nvSpPr>
          <p:cNvPr id="56335" name="Text Box 49"/>
          <p:cNvSpPr txBox="1">
            <a:spLocks noChangeArrowheads="1"/>
          </p:cNvSpPr>
          <p:nvPr/>
        </p:nvSpPr>
        <p:spPr bwMode="auto">
          <a:xfrm>
            <a:off x="71438" y="2744788"/>
            <a:ext cx="13906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>
                <a:solidFill>
                  <a:srgbClr val="0000FF"/>
                </a:solidFill>
              </a:rPr>
              <a:t>Elec. bunch</a:t>
            </a:r>
          </a:p>
        </p:txBody>
      </p:sp>
      <p:grpSp>
        <p:nvGrpSpPr>
          <p:cNvPr id="56336" name="Group 52"/>
          <p:cNvGrpSpPr>
            <a:grpSpLocks/>
          </p:cNvGrpSpPr>
          <p:nvPr/>
        </p:nvGrpSpPr>
        <p:grpSpPr bwMode="auto">
          <a:xfrm>
            <a:off x="1547813" y="3681413"/>
            <a:ext cx="719137" cy="711200"/>
            <a:chOff x="2109" y="2863"/>
            <a:chExt cx="666" cy="658"/>
          </a:xfrm>
        </p:grpSpPr>
        <p:sp>
          <p:nvSpPr>
            <p:cNvPr id="56367" name="Oval 53"/>
            <p:cNvSpPr>
              <a:spLocks noChangeArrowheads="1"/>
            </p:cNvSpPr>
            <p:nvPr/>
          </p:nvSpPr>
          <p:spPr bwMode="auto">
            <a:xfrm>
              <a:off x="2109" y="2863"/>
              <a:ext cx="658" cy="65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</a:pPr>
              <a:endParaRPr lang="en-US" sz="1800"/>
            </a:p>
          </p:txBody>
        </p:sp>
        <p:sp>
          <p:nvSpPr>
            <p:cNvPr id="56368" name="Line 54"/>
            <p:cNvSpPr>
              <a:spLocks noChangeShapeType="1"/>
            </p:cNvSpPr>
            <p:nvPr/>
          </p:nvSpPr>
          <p:spPr bwMode="auto">
            <a:xfrm>
              <a:off x="2109" y="3203"/>
              <a:ext cx="6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6369" name="Line 55"/>
            <p:cNvSpPr>
              <a:spLocks noChangeShapeType="1"/>
            </p:cNvSpPr>
            <p:nvPr/>
          </p:nvSpPr>
          <p:spPr bwMode="auto">
            <a:xfrm rot="7200000">
              <a:off x="2104" y="3192"/>
              <a:ext cx="6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6370" name="Line 56"/>
            <p:cNvSpPr>
              <a:spLocks noChangeShapeType="1"/>
            </p:cNvSpPr>
            <p:nvPr/>
          </p:nvSpPr>
          <p:spPr bwMode="auto">
            <a:xfrm rot="3600000">
              <a:off x="2097" y="3192"/>
              <a:ext cx="6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6371" name="Line 57"/>
            <p:cNvSpPr>
              <a:spLocks noChangeShapeType="1"/>
            </p:cNvSpPr>
            <p:nvPr/>
          </p:nvSpPr>
          <p:spPr bwMode="auto">
            <a:xfrm rot="1800000">
              <a:off x="2109" y="3203"/>
              <a:ext cx="6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6372" name="Line 58"/>
            <p:cNvSpPr>
              <a:spLocks noChangeShapeType="1"/>
            </p:cNvSpPr>
            <p:nvPr/>
          </p:nvSpPr>
          <p:spPr bwMode="auto">
            <a:xfrm rot="5400000">
              <a:off x="2097" y="3192"/>
              <a:ext cx="6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6373" name="Line 59"/>
            <p:cNvSpPr>
              <a:spLocks noChangeShapeType="1"/>
            </p:cNvSpPr>
            <p:nvPr/>
          </p:nvSpPr>
          <p:spPr bwMode="auto">
            <a:xfrm rot="9000000">
              <a:off x="2117" y="3197"/>
              <a:ext cx="6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6374" name="Oval 60"/>
            <p:cNvSpPr>
              <a:spLocks noChangeArrowheads="1"/>
            </p:cNvSpPr>
            <p:nvPr/>
          </p:nvSpPr>
          <p:spPr bwMode="auto">
            <a:xfrm>
              <a:off x="2199" y="2954"/>
              <a:ext cx="477" cy="47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</a:pPr>
              <a:endParaRPr lang="en-US" sz="1800"/>
            </a:p>
          </p:txBody>
        </p:sp>
      </p:grpSp>
      <p:sp>
        <p:nvSpPr>
          <p:cNvPr id="56337" name="Line 61"/>
          <p:cNvSpPr>
            <a:spLocks noChangeShapeType="1"/>
          </p:cNvSpPr>
          <p:nvPr/>
        </p:nvSpPr>
        <p:spPr bwMode="auto">
          <a:xfrm flipV="1">
            <a:off x="1895475" y="3706813"/>
            <a:ext cx="0" cy="3238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oval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56338" name="Group 62"/>
          <p:cNvGrpSpPr>
            <a:grpSpLocks/>
          </p:cNvGrpSpPr>
          <p:nvPr/>
        </p:nvGrpSpPr>
        <p:grpSpPr bwMode="auto">
          <a:xfrm>
            <a:off x="7586663" y="3671888"/>
            <a:ext cx="719137" cy="711200"/>
            <a:chOff x="2109" y="2863"/>
            <a:chExt cx="666" cy="658"/>
          </a:xfrm>
        </p:grpSpPr>
        <p:sp>
          <p:nvSpPr>
            <p:cNvPr id="56359" name="Oval 63"/>
            <p:cNvSpPr>
              <a:spLocks noChangeArrowheads="1"/>
            </p:cNvSpPr>
            <p:nvPr/>
          </p:nvSpPr>
          <p:spPr bwMode="auto">
            <a:xfrm>
              <a:off x="2109" y="2863"/>
              <a:ext cx="658" cy="65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</a:pPr>
              <a:endParaRPr lang="en-US" sz="1800"/>
            </a:p>
          </p:txBody>
        </p:sp>
        <p:sp>
          <p:nvSpPr>
            <p:cNvPr id="56360" name="Line 64"/>
            <p:cNvSpPr>
              <a:spLocks noChangeShapeType="1"/>
            </p:cNvSpPr>
            <p:nvPr/>
          </p:nvSpPr>
          <p:spPr bwMode="auto">
            <a:xfrm>
              <a:off x="2109" y="3203"/>
              <a:ext cx="6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6361" name="Line 65"/>
            <p:cNvSpPr>
              <a:spLocks noChangeShapeType="1"/>
            </p:cNvSpPr>
            <p:nvPr/>
          </p:nvSpPr>
          <p:spPr bwMode="auto">
            <a:xfrm rot="7200000">
              <a:off x="2104" y="3192"/>
              <a:ext cx="6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6362" name="Line 66"/>
            <p:cNvSpPr>
              <a:spLocks noChangeShapeType="1"/>
            </p:cNvSpPr>
            <p:nvPr/>
          </p:nvSpPr>
          <p:spPr bwMode="auto">
            <a:xfrm rot="3600000">
              <a:off x="2097" y="3192"/>
              <a:ext cx="6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6363" name="Line 67"/>
            <p:cNvSpPr>
              <a:spLocks noChangeShapeType="1"/>
            </p:cNvSpPr>
            <p:nvPr/>
          </p:nvSpPr>
          <p:spPr bwMode="auto">
            <a:xfrm rot="1800000">
              <a:off x="2109" y="3203"/>
              <a:ext cx="6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6364" name="Line 68"/>
            <p:cNvSpPr>
              <a:spLocks noChangeShapeType="1"/>
            </p:cNvSpPr>
            <p:nvPr/>
          </p:nvSpPr>
          <p:spPr bwMode="auto">
            <a:xfrm rot="5400000">
              <a:off x="2097" y="3192"/>
              <a:ext cx="6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6365" name="Line 69"/>
            <p:cNvSpPr>
              <a:spLocks noChangeShapeType="1"/>
            </p:cNvSpPr>
            <p:nvPr/>
          </p:nvSpPr>
          <p:spPr bwMode="auto">
            <a:xfrm rot="9000000">
              <a:off x="2117" y="3197"/>
              <a:ext cx="6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6366" name="Oval 70"/>
            <p:cNvSpPr>
              <a:spLocks noChangeArrowheads="1"/>
            </p:cNvSpPr>
            <p:nvPr/>
          </p:nvSpPr>
          <p:spPr bwMode="auto">
            <a:xfrm>
              <a:off x="2199" y="2954"/>
              <a:ext cx="477" cy="47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</a:pPr>
              <a:endParaRPr lang="en-US" sz="1800"/>
            </a:p>
          </p:txBody>
        </p:sp>
      </p:grpSp>
      <p:sp>
        <p:nvSpPr>
          <p:cNvPr id="56339" name="Line 71"/>
          <p:cNvSpPr>
            <a:spLocks noChangeShapeType="1"/>
          </p:cNvSpPr>
          <p:nvPr/>
        </p:nvSpPr>
        <p:spPr bwMode="auto">
          <a:xfrm rot="2700000" flipV="1">
            <a:off x="8054975" y="3744913"/>
            <a:ext cx="0" cy="3238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oval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6340" name="Text Box 72"/>
          <p:cNvSpPr txBox="1">
            <a:spLocks noChangeArrowheads="1"/>
          </p:cNvSpPr>
          <p:nvPr/>
        </p:nvSpPr>
        <p:spPr bwMode="auto">
          <a:xfrm>
            <a:off x="2159000" y="3586163"/>
            <a:ext cx="14795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/>
              <a:t>Defines start</a:t>
            </a:r>
          </a:p>
        </p:txBody>
      </p:sp>
      <p:sp>
        <p:nvSpPr>
          <p:cNvPr id="56341" name="Text Box 73"/>
          <p:cNvSpPr txBox="1">
            <a:spLocks noChangeArrowheads="1"/>
          </p:cNvSpPr>
          <p:nvPr/>
        </p:nvSpPr>
        <p:spPr bwMode="auto">
          <a:xfrm>
            <a:off x="5972175" y="3602038"/>
            <a:ext cx="17113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/>
              <a:t>Predicts arrival</a:t>
            </a:r>
          </a:p>
        </p:txBody>
      </p:sp>
      <p:grpSp>
        <p:nvGrpSpPr>
          <p:cNvPr id="56342" name="Group 87"/>
          <p:cNvGrpSpPr>
            <a:grpSpLocks/>
          </p:cNvGrpSpPr>
          <p:nvPr/>
        </p:nvGrpSpPr>
        <p:grpSpPr bwMode="auto">
          <a:xfrm>
            <a:off x="1201738" y="5106988"/>
            <a:ext cx="7346950" cy="708025"/>
            <a:chOff x="771" y="3067"/>
            <a:chExt cx="4628" cy="446"/>
          </a:xfrm>
        </p:grpSpPr>
        <p:sp>
          <p:nvSpPr>
            <p:cNvPr id="56354" name="Text Box 20"/>
            <p:cNvSpPr txBox="1">
              <a:spLocks noChangeArrowheads="1"/>
            </p:cNvSpPr>
            <p:nvPr/>
          </p:nvSpPr>
          <p:spPr bwMode="auto">
            <a:xfrm>
              <a:off x="771" y="3112"/>
              <a:ext cx="462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en-US" sz="1800" dirty="0"/>
                <a:t>Precision of clock:          =       ~ 10</a:t>
              </a:r>
              <a:r>
                <a:rPr lang="en-US" sz="1800" baseline="30000" dirty="0"/>
                <a:t>-17</a:t>
              </a:r>
              <a:r>
                <a:rPr lang="en-US" sz="1800" dirty="0"/>
                <a:t>                                                  </a:t>
              </a:r>
              <a:r>
                <a:rPr lang="en-US" sz="2400" b="1" dirty="0">
                  <a:solidFill>
                    <a:srgbClr val="FF0000"/>
                  </a:solidFill>
                  <a:sym typeface="Wingdings" pitchFamily="2" charset="2"/>
                </a:rPr>
                <a:t></a:t>
              </a:r>
              <a:endParaRPr lang="en-US" sz="6600" b="1" dirty="0">
                <a:solidFill>
                  <a:srgbClr val="33CC33"/>
                </a:solidFill>
                <a:sym typeface="Symbol" pitchFamily="18" charset="2"/>
              </a:endParaRPr>
            </a:p>
          </p:txBody>
        </p:sp>
        <p:sp>
          <p:nvSpPr>
            <p:cNvPr id="56355" name="Text Box 75"/>
            <p:cNvSpPr txBox="1">
              <a:spLocks noChangeArrowheads="1"/>
            </p:cNvSpPr>
            <p:nvPr/>
          </p:nvSpPr>
          <p:spPr bwMode="auto">
            <a:xfrm>
              <a:off x="2159" y="3071"/>
              <a:ext cx="246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en-US" sz="1800">
                  <a:sym typeface="Symbol" pitchFamily="18" charset="2"/>
                </a:rPr>
                <a:t>t</a:t>
              </a:r>
            </a:p>
            <a:p>
              <a:pPr eaLnBrk="1" hangingPunct="1">
                <a:buFont typeface="Wingdings" pitchFamily="2" charset="2"/>
                <a:buNone/>
              </a:pPr>
              <a:r>
                <a:rPr lang="en-US" sz="1800">
                  <a:sym typeface="Symbol" pitchFamily="18" charset="2"/>
                </a:rPr>
                <a:t> t</a:t>
              </a:r>
            </a:p>
          </p:txBody>
        </p:sp>
        <p:sp>
          <p:nvSpPr>
            <p:cNvPr id="56356" name="Text Box 76"/>
            <p:cNvSpPr txBox="1">
              <a:spLocks noChangeArrowheads="1"/>
            </p:cNvSpPr>
            <p:nvPr/>
          </p:nvSpPr>
          <p:spPr bwMode="auto">
            <a:xfrm>
              <a:off x="2477" y="3067"/>
              <a:ext cx="246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en-US" sz="1800">
                  <a:sym typeface="Symbol" pitchFamily="18" charset="2"/>
                </a:rPr>
                <a:t>f</a:t>
              </a:r>
            </a:p>
            <a:p>
              <a:pPr eaLnBrk="1" hangingPunct="1">
                <a:buFont typeface="Wingdings" pitchFamily="2" charset="2"/>
                <a:buNone/>
              </a:pPr>
              <a:r>
                <a:rPr lang="en-US" sz="1800">
                  <a:sym typeface="Symbol" pitchFamily="18" charset="2"/>
                </a:rPr>
                <a:t> f</a:t>
              </a:r>
            </a:p>
          </p:txBody>
        </p:sp>
        <p:sp>
          <p:nvSpPr>
            <p:cNvPr id="56357" name="Line 77"/>
            <p:cNvSpPr>
              <a:spLocks noChangeShapeType="1"/>
            </p:cNvSpPr>
            <p:nvPr/>
          </p:nvSpPr>
          <p:spPr bwMode="auto">
            <a:xfrm>
              <a:off x="2185" y="3279"/>
              <a:ext cx="1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6358" name="Line 78"/>
            <p:cNvSpPr>
              <a:spLocks noChangeShapeType="1"/>
            </p:cNvSpPr>
            <p:nvPr/>
          </p:nvSpPr>
          <p:spPr bwMode="auto">
            <a:xfrm>
              <a:off x="2515" y="3286"/>
              <a:ext cx="1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339975" y="3998913"/>
            <a:ext cx="5111750" cy="369887"/>
            <a:chOff x="2339975" y="3998913"/>
            <a:chExt cx="5111750" cy="369887"/>
          </a:xfrm>
        </p:grpSpPr>
        <p:sp>
          <p:nvSpPr>
            <p:cNvPr id="56343" name="Line 79"/>
            <p:cNvSpPr>
              <a:spLocks noChangeShapeType="1"/>
            </p:cNvSpPr>
            <p:nvPr/>
          </p:nvSpPr>
          <p:spPr bwMode="auto">
            <a:xfrm>
              <a:off x="2339975" y="4041775"/>
              <a:ext cx="51117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6344" name="Text Box 80"/>
            <p:cNvSpPr txBox="1">
              <a:spLocks noChangeArrowheads="1"/>
            </p:cNvSpPr>
            <p:nvPr/>
          </p:nvSpPr>
          <p:spPr bwMode="auto">
            <a:xfrm>
              <a:off x="3348038" y="3998913"/>
              <a:ext cx="2992437" cy="369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en-US" sz="1800"/>
                <a:t>Resynchronization required</a:t>
              </a:r>
            </a:p>
          </p:txBody>
        </p:sp>
      </p:grpSp>
      <p:sp>
        <p:nvSpPr>
          <p:cNvPr id="613457" name="Text Box 81"/>
          <p:cNvSpPr txBox="1">
            <a:spLocks noChangeArrowheads="1"/>
          </p:cNvSpPr>
          <p:nvPr/>
        </p:nvSpPr>
        <p:spPr bwMode="auto">
          <a:xfrm>
            <a:off x="1198563" y="5600700"/>
            <a:ext cx="73945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/>
              <a:t>Resynchronization requires constant propagation time of signal        </a:t>
            </a:r>
            <a:r>
              <a:rPr lang="en-US" sz="2400" b="1">
                <a:solidFill>
                  <a:schemeClr val="accent2"/>
                </a:solidFill>
                <a:sym typeface="Wingdings" pitchFamily="2" charset="2"/>
              </a:rPr>
              <a:t></a:t>
            </a:r>
            <a:endParaRPr lang="en-US" sz="2400" b="1">
              <a:solidFill>
                <a:schemeClr val="accent2"/>
              </a:solidFill>
              <a:sym typeface="Symbol" pitchFamily="18" charset="2"/>
            </a:endParaRPr>
          </a:p>
        </p:txBody>
      </p:sp>
      <p:sp>
        <p:nvSpPr>
          <p:cNvPr id="613458" name="Text Box 82"/>
          <p:cNvSpPr txBox="1">
            <a:spLocks noChangeArrowheads="1"/>
          </p:cNvSpPr>
          <p:nvPr/>
        </p:nvSpPr>
        <p:spPr bwMode="auto">
          <a:xfrm>
            <a:off x="1204913" y="6018213"/>
            <a:ext cx="73564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 dirty="0"/>
              <a:t>Detector with femtosecond accuracy (short &amp; long term)                   </a:t>
            </a:r>
            <a:r>
              <a:rPr lang="en-US" sz="1000" dirty="0"/>
              <a:t> </a:t>
            </a:r>
            <a:r>
              <a:rPr lang="en-US" sz="2400" b="1" dirty="0">
                <a:solidFill>
                  <a:schemeClr val="accent2"/>
                </a:solidFill>
                <a:sym typeface="Wingdings" pitchFamily="2" charset="2"/>
              </a:rPr>
              <a:t></a:t>
            </a:r>
            <a:endParaRPr lang="en-US" sz="1800" b="1" dirty="0">
              <a:solidFill>
                <a:schemeClr val="accent2"/>
              </a:solidFill>
              <a:sym typeface="Symbol" pitchFamily="18" charset="2"/>
            </a:endParaRPr>
          </a:p>
        </p:txBody>
      </p:sp>
      <p:grpSp>
        <p:nvGrpSpPr>
          <p:cNvPr id="56347" name="Group 86"/>
          <p:cNvGrpSpPr>
            <a:grpSpLocks/>
          </p:cNvGrpSpPr>
          <p:nvPr/>
        </p:nvGrpSpPr>
        <p:grpSpPr bwMode="auto">
          <a:xfrm>
            <a:off x="79375" y="2960688"/>
            <a:ext cx="8561388" cy="457200"/>
            <a:chOff x="50" y="1865"/>
            <a:chExt cx="5393" cy="288"/>
          </a:xfrm>
        </p:grpSpPr>
        <p:sp>
          <p:nvSpPr>
            <p:cNvPr id="56348" name="Text Box 48"/>
            <p:cNvSpPr txBox="1">
              <a:spLocks noChangeArrowheads="1"/>
            </p:cNvSpPr>
            <p:nvPr/>
          </p:nvSpPr>
          <p:spPr bwMode="auto">
            <a:xfrm>
              <a:off x="50" y="1911"/>
              <a:ext cx="81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en-US" sz="1800" dirty="0">
                  <a:solidFill>
                    <a:srgbClr val="FF0000"/>
                  </a:solidFill>
                </a:rPr>
                <a:t>Light pulse</a:t>
              </a:r>
            </a:p>
          </p:txBody>
        </p:sp>
        <p:grpSp>
          <p:nvGrpSpPr>
            <p:cNvPr id="56349" name="Group 85"/>
            <p:cNvGrpSpPr>
              <a:grpSpLocks/>
            </p:cNvGrpSpPr>
            <p:nvPr/>
          </p:nvGrpSpPr>
          <p:grpSpPr bwMode="auto">
            <a:xfrm>
              <a:off x="945" y="1865"/>
              <a:ext cx="4498" cy="288"/>
              <a:chOff x="945" y="1865"/>
              <a:chExt cx="4498" cy="288"/>
            </a:xfrm>
          </p:grpSpPr>
          <p:sp>
            <p:nvSpPr>
              <p:cNvPr id="56350" name="Line 13"/>
              <p:cNvSpPr>
                <a:spLocks noChangeShapeType="1"/>
              </p:cNvSpPr>
              <p:nvPr/>
            </p:nvSpPr>
            <p:spPr bwMode="auto">
              <a:xfrm>
                <a:off x="945" y="2018"/>
                <a:ext cx="4287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6351" name="Oval 14"/>
              <p:cNvSpPr>
                <a:spLocks noChangeArrowheads="1"/>
              </p:cNvSpPr>
              <p:nvPr/>
            </p:nvSpPr>
            <p:spPr bwMode="auto">
              <a:xfrm>
                <a:off x="1119" y="1996"/>
                <a:ext cx="137" cy="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Wingdings" pitchFamily="2" charset="2"/>
                  <a:buNone/>
                </a:pPr>
                <a:endParaRPr lang="en-US"/>
              </a:p>
            </p:txBody>
          </p:sp>
          <p:sp>
            <p:nvSpPr>
              <p:cNvPr id="56352" name="Oval 23"/>
              <p:cNvSpPr>
                <a:spLocks noChangeArrowheads="1"/>
              </p:cNvSpPr>
              <p:nvPr/>
            </p:nvSpPr>
            <p:spPr bwMode="auto">
              <a:xfrm>
                <a:off x="4929" y="1996"/>
                <a:ext cx="137" cy="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Wingdings" pitchFamily="2" charset="2"/>
                  <a:buNone/>
                </a:pPr>
                <a:endParaRPr lang="en-US"/>
              </a:p>
            </p:txBody>
          </p:sp>
          <p:sp>
            <p:nvSpPr>
              <p:cNvPr id="56353" name="Text Box 83"/>
              <p:cNvSpPr txBox="1">
                <a:spLocks noChangeArrowheads="1"/>
              </p:cNvSpPr>
              <p:nvPr/>
            </p:nvSpPr>
            <p:spPr bwMode="auto">
              <a:xfrm>
                <a:off x="5220" y="1865"/>
                <a:ext cx="22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eaLnBrk="1" hangingPunct="1">
                  <a:buFont typeface="Wingdings" pitchFamily="2" charset="2"/>
                  <a:buNone/>
                </a:pPr>
                <a:r>
                  <a:rPr lang="en-US" sz="2400">
                    <a:solidFill>
                      <a:srgbClr val="FF0000"/>
                    </a:solidFill>
                  </a:rPr>
                  <a:t>?</a:t>
                </a:r>
              </a:p>
            </p:txBody>
          </p:sp>
        </p:grpSp>
      </p:grpSp>
      <p:sp>
        <p:nvSpPr>
          <p:cNvPr id="5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13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987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3457" grpId="0"/>
      <p:bldP spid="6134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>
          <a:xfrm>
            <a:off x="422725" y="103188"/>
            <a:ext cx="8520113" cy="544512"/>
          </a:xfrm>
        </p:spPr>
        <p:txBody>
          <a:bodyPr/>
          <a:lstStyle/>
          <a:p>
            <a:pPr eaLnBrk="1" hangingPunct="1"/>
            <a:r>
              <a:rPr lang="en-US" smtClean="0"/>
              <a:t>Synchronization &amp; resynchronized clocks</a:t>
            </a:r>
          </a:p>
        </p:txBody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1484313"/>
            <a:ext cx="8656638" cy="4525962"/>
          </a:xfrm>
        </p:spPr>
        <p:txBody>
          <a:bodyPr/>
          <a:lstStyle/>
          <a:p>
            <a:pPr eaLnBrk="1" hangingPunct="1"/>
            <a:r>
              <a:rPr lang="en-US" smtClean="0"/>
              <a:t>Laser pulses transported in length-stabilized optical fibers</a:t>
            </a:r>
          </a:p>
        </p:txBody>
      </p:sp>
      <p:sp>
        <p:nvSpPr>
          <p:cNvPr id="57349" name="Line 4"/>
          <p:cNvSpPr>
            <a:spLocks noChangeShapeType="1"/>
          </p:cNvSpPr>
          <p:nvPr/>
        </p:nvSpPr>
        <p:spPr bwMode="auto">
          <a:xfrm>
            <a:off x="1500188" y="2952750"/>
            <a:ext cx="6805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7350" name="Text Box 5"/>
          <p:cNvSpPr txBox="1">
            <a:spLocks noChangeArrowheads="1"/>
          </p:cNvSpPr>
          <p:nvPr/>
        </p:nvSpPr>
        <p:spPr bwMode="auto">
          <a:xfrm>
            <a:off x="642938" y="2051050"/>
            <a:ext cx="69596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2000">
                <a:sym typeface="Symbol" pitchFamily="18" charset="2"/>
              </a:rPr>
              <a:t>What are the requirements for the optical reference source?</a:t>
            </a:r>
          </a:p>
        </p:txBody>
      </p:sp>
      <p:sp>
        <p:nvSpPr>
          <p:cNvPr id="57351" name="Oval 6"/>
          <p:cNvSpPr>
            <a:spLocks noChangeArrowheads="1"/>
          </p:cNvSpPr>
          <p:nvPr/>
        </p:nvSpPr>
        <p:spPr bwMode="auto">
          <a:xfrm>
            <a:off x="1716088" y="2916238"/>
            <a:ext cx="360362" cy="71437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endParaRPr lang="en-US" sz="1800"/>
          </a:p>
        </p:txBody>
      </p:sp>
      <p:sp>
        <p:nvSpPr>
          <p:cNvPr id="57352" name="Text Box 7"/>
          <p:cNvSpPr txBox="1">
            <a:spLocks noChangeArrowheads="1"/>
          </p:cNvSpPr>
          <p:nvPr/>
        </p:nvSpPr>
        <p:spPr bwMode="auto">
          <a:xfrm>
            <a:off x="1692275" y="3313113"/>
            <a:ext cx="569913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/>
              <a:t>0 m</a:t>
            </a:r>
          </a:p>
        </p:txBody>
      </p:sp>
      <p:sp>
        <p:nvSpPr>
          <p:cNvPr id="57353" name="Text Box 8"/>
          <p:cNvSpPr txBox="1">
            <a:spLocks noChangeArrowheads="1"/>
          </p:cNvSpPr>
          <p:nvPr/>
        </p:nvSpPr>
        <p:spPr bwMode="auto">
          <a:xfrm>
            <a:off x="7550150" y="3313113"/>
            <a:ext cx="95408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/>
              <a:t>1000 m</a:t>
            </a:r>
          </a:p>
        </p:txBody>
      </p:sp>
      <p:sp>
        <p:nvSpPr>
          <p:cNvPr id="57354" name="Line 9"/>
          <p:cNvSpPr>
            <a:spLocks noChangeShapeType="1"/>
          </p:cNvSpPr>
          <p:nvPr/>
        </p:nvSpPr>
        <p:spPr bwMode="auto">
          <a:xfrm>
            <a:off x="1892300" y="2808288"/>
            <a:ext cx="0" cy="53975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7355" name="Line 10"/>
          <p:cNvSpPr>
            <a:spLocks noChangeShapeType="1"/>
          </p:cNvSpPr>
          <p:nvPr/>
        </p:nvSpPr>
        <p:spPr bwMode="auto">
          <a:xfrm>
            <a:off x="7945438" y="2808288"/>
            <a:ext cx="0" cy="53975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7356" name="Oval 12"/>
          <p:cNvSpPr>
            <a:spLocks noChangeArrowheads="1"/>
          </p:cNvSpPr>
          <p:nvPr/>
        </p:nvSpPr>
        <p:spPr bwMode="auto">
          <a:xfrm>
            <a:off x="7658100" y="2916238"/>
            <a:ext cx="360363" cy="71437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endParaRPr lang="en-US" sz="1800"/>
          </a:p>
        </p:txBody>
      </p:sp>
      <p:sp>
        <p:nvSpPr>
          <p:cNvPr id="57357" name="Line 13"/>
          <p:cNvSpPr>
            <a:spLocks noChangeShapeType="1"/>
          </p:cNvSpPr>
          <p:nvPr/>
        </p:nvSpPr>
        <p:spPr bwMode="auto">
          <a:xfrm>
            <a:off x="7826375" y="2808288"/>
            <a:ext cx="0" cy="252412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7358" name="Text Box 14"/>
          <p:cNvSpPr txBox="1">
            <a:spLocks noChangeArrowheads="1"/>
          </p:cNvSpPr>
          <p:nvPr/>
        </p:nvSpPr>
        <p:spPr bwMode="auto">
          <a:xfrm>
            <a:off x="7704138" y="2492375"/>
            <a:ext cx="3905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>
                <a:sym typeface="Symbol" pitchFamily="18" charset="2"/>
              </a:rPr>
              <a:t>t</a:t>
            </a:r>
          </a:p>
        </p:txBody>
      </p:sp>
      <p:sp>
        <p:nvSpPr>
          <p:cNvPr id="57359" name="Text Box 15"/>
          <p:cNvSpPr txBox="1">
            <a:spLocks noChangeArrowheads="1"/>
          </p:cNvSpPr>
          <p:nvPr/>
        </p:nvSpPr>
        <p:spPr bwMode="auto">
          <a:xfrm>
            <a:off x="71438" y="2744788"/>
            <a:ext cx="13906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>
                <a:solidFill>
                  <a:schemeClr val="accent2"/>
                </a:solidFill>
              </a:rPr>
              <a:t>Elec. bunch</a:t>
            </a:r>
          </a:p>
        </p:txBody>
      </p:sp>
      <p:grpSp>
        <p:nvGrpSpPr>
          <p:cNvPr id="57360" name="Group 26"/>
          <p:cNvGrpSpPr>
            <a:grpSpLocks/>
          </p:cNvGrpSpPr>
          <p:nvPr/>
        </p:nvGrpSpPr>
        <p:grpSpPr bwMode="auto">
          <a:xfrm>
            <a:off x="7586663" y="3671888"/>
            <a:ext cx="719137" cy="711200"/>
            <a:chOff x="2109" y="2863"/>
            <a:chExt cx="666" cy="658"/>
          </a:xfrm>
        </p:grpSpPr>
        <p:sp>
          <p:nvSpPr>
            <p:cNvPr id="57503" name="Oval 27"/>
            <p:cNvSpPr>
              <a:spLocks noChangeArrowheads="1"/>
            </p:cNvSpPr>
            <p:nvPr/>
          </p:nvSpPr>
          <p:spPr bwMode="auto">
            <a:xfrm>
              <a:off x="2109" y="2863"/>
              <a:ext cx="658" cy="65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</a:pPr>
              <a:endParaRPr lang="en-US"/>
            </a:p>
          </p:txBody>
        </p:sp>
        <p:sp>
          <p:nvSpPr>
            <p:cNvPr id="57504" name="Line 28"/>
            <p:cNvSpPr>
              <a:spLocks noChangeShapeType="1"/>
            </p:cNvSpPr>
            <p:nvPr/>
          </p:nvSpPr>
          <p:spPr bwMode="auto">
            <a:xfrm>
              <a:off x="2109" y="3203"/>
              <a:ext cx="6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505" name="Line 29"/>
            <p:cNvSpPr>
              <a:spLocks noChangeShapeType="1"/>
            </p:cNvSpPr>
            <p:nvPr/>
          </p:nvSpPr>
          <p:spPr bwMode="auto">
            <a:xfrm rot="7200000">
              <a:off x="2104" y="3192"/>
              <a:ext cx="6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506" name="Line 30"/>
            <p:cNvSpPr>
              <a:spLocks noChangeShapeType="1"/>
            </p:cNvSpPr>
            <p:nvPr/>
          </p:nvSpPr>
          <p:spPr bwMode="auto">
            <a:xfrm rot="3600000">
              <a:off x="2097" y="3192"/>
              <a:ext cx="6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507" name="Line 31"/>
            <p:cNvSpPr>
              <a:spLocks noChangeShapeType="1"/>
            </p:cNvSpPr>
            <p:nvPr/>
          </p:nvSpPr>
          <p:spPr bwMode="auto">
            <a:xfrm rot="1800000">
              <a:off x="2109" y="3203"/>
              <a:ext cx="6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508" name="Line 32"/>
            <p:cNvSpPr>
              <a:spLocks noChangeShapeType="1"/>
            </p:cNvSpPr>
            <p:nvPr/>
          </p:nvSpPr>
          <p:spPr bwMode="auto">
            <a:xfrm rot="5400000">
              <a:off x="2097" y="3192"/>
              <a:ext cx="6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509" name="Line 33"/>
            <p:cNvSpPr>
              <a:spLocks noChangeShapeType="1"/>
            </p:cNvSpPr>
            <p:nvPr/>
          </p:nvSpPr>
          <p:spPr bwMode="auto">
            <a:xfrm rot="9000000">
              <a:off x="2117" y="3197"/>
              <a:ext cx="6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510" name="Oval 34"/>
            <p:cNvSpPr>
              <a:spLocks noChangeArrowheads="1"/>
            </p:cNvSpPr>
            <p:nvPr/>
          </p:nvSpPr>
          <p:spPr bwMode="auto">
            <a:xfrm>
              <a:off x="2199" y="2954"/>
              <a:ext cx="477" cy="47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</a:pPr>
              <a:endParaRPr lang="en-US"/>
            </a:p>
          </p:txBody>
        </p:sp>
      </p:grpSp>
      <p:sp>
        <p:nvSpPr>
          <p:cNvPr id="57361" name="Line 35"/>
          <p:cNvSpPr>
            <a:spLocks noChangeShapeType="1"/>
          </p:cNvSpPr>
          <p:nvPr/>
        </p:nvSpPr>
        <p:spPr bwMode="auto">
          <a:xfrm rot="2700000" flipV="1">
            <a:off x="8054975" y="3744913"/>
            <a:ext cx="0" cy="3238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oval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614633" name="Group 233"/>
          <p:cNvGrpSpPr>
            <a:grpSpLocks/>
          </p:cNvGrpSpPr>
          <p:nvPr/>
        </p:nvGrpSpPr>
        <p:grpSpPr bwMode="auto">
          <a:xfrm>
            <a:off x="1252538" y="5157788"/>
            <a:ext cx="7431087" cy="857250"/>
            <a:chOff x="748" y="3249"/>
            <a:chExt cx="4681" cy="540"/>
          </a:xfrm>
        </p:grpSpPr>
        <p:sp>
          <p:nvSpPr>
            <p:cNvPr id="57501" name="Text Box 46"/>
            <p:cNvSpPr txBox="1">
              <a:spLocks noChangeArrowheads="1"/>
            </p:cNvSpPr>
            <p:nvPr/>
          </p:nvSpPr>
          <p:spPr bwMode="auto">
            <a:xfrm>
              <a:off x="755" y="3249"/>
              <a:ext cx="467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en-US" sz="1800"/>
                <a:t> Fiber laser provides excellent stability on short time scales               </a:t>
              </a:r>
              <a:r>
                <a:rPr lang="en-US" sz="2400" b="1">
                  <a:solidFill>
                    <a:srgbClr val="33CC33"/>
                  </a:solidFill>
                  <a:sym typeface="Wingdings" pitchFamily="2" charset="2"/>
                </a:rPr>
                <a:t></a:t>
              </a:r>
              <a:endParaRPr lang="en-US" sz="2400" b="1">
                <a:solidFill>
                  <a:schemeClr val="accent2"/>
                </a:solidFill>
                <a:sym typeface="Wingdings" pitchFamily="2" charset="2"/>
              </a:endParaRPr>
            </a:p>
          </p:txBody>
        </p:sp>
        <p:sp>
          <p:nvSpPr>
            <p:cNvPr id="57502" name="Text Box 47"/>
            <p:cNvSpPr txBox="1">
              <a:spLocks noChangeArrowheads="1"/>
            </p:cNvSpPr>
            <p:nvPr/>
          </p:nvSpPr>
          <p:spPr bwMode="auto">
            <a:xfrm>
              <a:off x="748" y="3498"/>
              <a:ext cx="465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en-US" sz="1800">
                  <a:solidFill>
                    <a:srgbClr val="FF0000"/>
                  </a:solidFill>
                </a:rPr>
                <a:t> But</a:t>
              </a:r>
              <a:r>
                <a:rPr lang="en-US" sz="1800"/>
                <a:t> drifts due to environmental changes over long time scales          </a:t>
              </a:r>
              <a:r>
                <a:rPr lang="en-US" sz="2400" b="1">
                  <a:solidFill>
                    <a:schemeClr val="accent2"/>
                  </a:solidFill>
                  <a:sym typeface="Wingdings" pitchFamily="2" charset="2"/>
                </a:rPr>
                <a:t></a:t>
              </a:r>
              <a:endParaRPr lang="en-US" sz="2400" b="1">
                <a:solidFill>
                  <a:schemeClr val="accent2"/>
                </a:solidFill>
                <a:sym typeface="Symbol" pitchFamily="18" charset="2"/>
              </a:endParaRPr>
            </a:p>
          </p:txBody>
        </p:sp>
      </p:grpSp>
      <p:grpSp>
        <p:nvGrpSpPr>
          <p:cNvPr id="614631" name="Group 231"/>
          <p:cNvGrpSpPr>
            <a:grpSpLocks/>
          </p:cNvGrpSpPr>
          <p:nvPr/>
        </p:nvGrpSpPr>
        <p:grpSpPr bwMode="auto">
          <a:xfrm>
            <a:off x="2087563" y="3840163"/>
            <a:ext cx="936625" cy="868362"/>
            <a:chOff x="1315" y="2419"/>
            <a:chExt cx="590" cy="547"/>
          </a:xfrm>
        </p:grpSpPr>
        <p:sp>
          <p:nvSpPr>
            <p:cNvPr id="57481" name="Line 115"/>
            <p:cNvSpPr>
              <a:spLocks noChangeShapeType="1"/>
            </p:cNvSpPr>
            <p:nvPr/>
          </p:nvSpPr>
          <p:spPr bwMode="auto">
            <a:xfrm>
              <a:off x="1497" y="2647"/>
              <a:ext cx="0" cy="1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482" name="Oval 143"/>
            <p:cNvSpPr>
              <a:spLocks noChangeArrowheads="1"/>
            </p:cNvSpPr>
            <p:nvPr/>
          </p:nvSpPr>
          <p:spPr bwMode="auto">
            <a:xfrm>
              <a:off x="1735" y="2540"/>
              <a:ext cx="69" cy="68"/>
            </a:xfrm>
            <a:prstGeom prst="ellipse">
              <a:avLst/>
            </a:prstGeom>
            <a:noFill/>
            <a:ln w="9525">
              <a:solidFill>
                <a:srgbClr val="66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</a:pPr>
              <a:endParaRPr lang="en-US"/>
            </a:p>
          </p:txBody>
        </p:sp>
        <p:grpSp>
          <p:nvGrpSpPr>
            <p:cNvPr id="57483" name="Group 230"/>
            <p:cNvGrpSpPr>
              <a:grpSpLocks/>
            </p:cNvGrpSpPr>
            <p:nvPr/>
          </p:nvGrpSpPr>
          <p:grpSpPr bwMode="auto">
            <a:xfrm>
              <a:off x="1315" y="2419"/>
              <a:ext cx="590" cy="547"/>
              <a:chOff x="1315" y="2419"/>
              <a:chExt cx="590" cy="547"/>
            </a:xfrm>
          </p:grpSpPr>
          <p:grpSp>
            <p:nvGrpSpPr>
              <p:cNvPr id="57484" name="Group 220"/>
              <p:cNvGrpSpPr>
                <a:grpSpLocks/>
              </p:cNvGrpSpPr>
              <p:nvPr/>
            </p:nvGrpSpPr>
            <p:grpSpPr bwMode="auto">
              <a:xfrm>
                <a:off x="1315" y="2579"/>
                <a:ext cx="340" cy="375"/>
                <a:chOff x="1315" y="2579"/>
                <a:chExt cx="340" cy="375"/>
              </a:xfrm>
            </p:grpSpPr>
            <p:grpSp>
              <p:nvGrpSpPr>
                <p:cNvPr id="57497" name="Group 112"/>
                <p:cNvGrpSpPr>
                  <a:grpSpLocks/>
                </p:cNvGrpSpPr>
                <p:nvPr/>
              </p:nvGrpSpPr>
              <p:grpSpPr bwMode="auto">
                <a:xfrm>
                  <a:off x="1463" y="2579"/>
                  <a:ext cx="62" cy="63"/>
                  <a:chOff x="1443" y="3142"/>
                  <a:chExt cx="62" cy="63"/>
                </a:xfrm>
              </p:grpSpPr>
              <p:sp>
                <p:nvSpPr>
                  <p:cNvPr id="57499" name="Rectangle 113"/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1443" y="3142"/>
                    <a:ext cx="62" cy="63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Font typeface="Wingdings" pitchFamily="2" charset="2"/>
                      <a:buNone/>
                    </a:pPr>
                    <a:endParaRPr lang="en-US"/>
                  </a:p>
                </p:txBody>
              </p:sp>
              <p:sp>
                <p:nvSpPr>
                  <p:cNvPr id="57500" name="Line 114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1443" y="3142"/>
                    <a:ext cx="62" cy="6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57498" name="Rectangle 131"/>
                <p:cNvSpPr>
                  <a:spLocks noChangeArrowheads="1"/>
                </p:cNvSpPr>
                <p:nvPr/>
              </p:nvSpPr>
              <p:spPr bwMode="auto">
                <a:xfrm>
                  <a:off x="1315" y="2795"/>
                  <a:ext cx="340" cy="159"/>
                </a:xfrm>
                <a:prstGeom prst="rect">
                  <a:avLst/>
                </a:prstGeom>
                <a:solidFill>
                  <a:srgbClr val="CC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Wingdings" pitchFamily="2" charset="2"/>
                    <a:buNone/>
                  </a:pPr>
                  <a:endParaRPr lang="en-US"/>
                </a:p>
              </p:txBody>
            </p:sp>
          </p:grpSp>
          <p:grpSp>
            <p:nvGrpSpPr>
              <p:cNvPr id="57485" name="Group 222"/>
              <p:cNvGrpSpPr>
                <a:grpSpLocks/>
              </p:cNvGrpSpPr>
              <p:nvPr/>
            </p:nvGrpSpPr>
            <p:grpSpPr bwMode="auto">
              <a:xfrm>
                <a:off x="1315" y="2419"/>
                <a:ext cx="590" cy="547"/>
                <a:chOff x="1315" y="2419"/>
                <a:chExt cx="590" cy="547"/>
              </a:xfrm>
            </p:grpSpPr>
            <p:sp>
              <p:nvSpPr>
                <p:cNvPr id="57486" name="Oval 142"/>
                <p:cNvSpPr>
                  <a:spLocks noChangeArrowheads="1"/>
                </p:cNvSpPr>
                <p:nvPr/>
              </p:nvSpPr>
              <p:spPr bwMode="auto">
                <a:xfrm>
                  <a:off x="1729" y="2540"/>
                  <a:ext cx="69" cy="68"/>
                </a:xfrm>
                <a:prstGeom prst="ellipse">
                  <a:avLst/>
                </a:prstGeom>
                <a:noFill/>
                <a:ln w="9525">
                  <a:solidFill>
                    <a:srgbClr val="6699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Wingdings" pitchFamily="2" charset="2"/>
                    <a:buNone/>
                  </a:pPr>
                  <a:endParaRPr lang="en-US"/>
                </a:p>
              </p:txBody>
            </p:sp>
            <p:grpSp>
              <p:nvGrpSpPr>
                <p:cNvPr id="57487" name="Group 219"/>
                <p:cNvGrpSpPr>
                  <a:grpSpLocks/>
                </p:cNvGrpSpPr>
                <p:nvPr/>
              </p:nvGrpSpPr>
              <p:grpSpPr bwMode="auto">
                <a:xfrm>
                  <a:off x="1315" y="2419"/>
                  <a:ext cx="590" cy="547"/>
                  <a:chOff x="1315" y="2419"/>
                  <a:chExt cx="590" cy="547"/>
                </a:xfrm>
              </p:grpSpPr>
              <p:sp>
                <p:nvSpPr>
                  <p:cNvPr id="57488" name="Line 121"/>
                  <p:cNvSpPr>
                    <a:spLocks noChangeShapeType="1"/>
                  </p:cNvSpPr>
                  <p:nvPr/>
                </p:nvSpPr>
                <p:spPr bwMode="auto">
                  <a:xfrm rot="5400000">
                    <a:off x="1452" y="2693"/>
                    <a:ext cx="0" cy="91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7489" name="Line 130"/>
                  <p:cNvSpPr>
                    <a:spLocks noChangeShapeType="1"/>
                  </p:cNvSpPr>
                  <p:nvPr/>
                </p:nvSpPr>
                <p:spPr bwMode="auto">
                  <a:xfrm rot="5400000">
                    <a:off x="1531" y="2693"/>
                    <a:ext cx="0" cy="68"/>
                  </a:xfrm>
                  <a:prstGeom prst="line">
                    <a:avLst/>
                  </a:prstGeom>
                  <a:noFill/>
                  <a:ln w="28575">
                    <a:solidFill>
                      <a:srgbClr val="FF66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7490" name="Text Box 1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15" y="2772"/>
                    <a:ext cx="321" cy="19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9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1pPr>
                    <a:lvl2pPr marL="742950" indent="-285750" eaLnBrk="0" hangingPunct="0">
                      <a:defRPr sz="9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2pPr>
                    <a:lvl3pPr marL="1143000" indent="-228600" eaLnBrk="0" hangingPunct="0">
                      <a:defRPr sz="9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3pPr>
                    <a:lvl4pPr marL="1600200" indent="-228600" eaLnBrk="0" hangingPunct="0">
                      <a:defRPr sz="9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4pPr>
                    <a:lvl5pPr marL="2057400" indent="-228600" eaLnBrk="0" hangingPunct="0">
                      <a:defRPr sz="9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8B323"/>
                      </a:buClr>
                      <a:buFont typeface="Wingdings" pitchFamily="2" charset="2"/>
                      <a:buChar char="n"/>
                      <a:defRPr sz="9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8B323"/>
                      </a:buClr>
                      <a:buFont typeface="Wingdings" pitchFamily="2" charset="2"/>
                      <a:buChar char="n"/>
                      <a:defRPr sz="9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8B323"/>
                      </a:buClr>
                      <a:buFont typeface="Wingdings" pitchFamily="2" charset="2"/>
                      <a:buChar char="n"/>
                      <a:defRPr sz="9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8B323"/>
                      </a:buClr>
                      <a:buFont typeface="Wingdings" pitchFamily="2" charset="2"/>
                      <a:buChar char="n"/>
                      <a:defRPr sz="9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9pPr>
                  </a:lstStyle>
                  <a:p>
                    <a:pPr eaLnBrk="1" hangingPunct="1">
                      <a:buFont typeface="Wingdings" pitchFamily="2" charset="2"/>
                      <a:buNone/>
                    </a:pPr>
                    <a:r>
                      <a:rPr lang="en-US" sz="1400">
                        <a:solidFill>
                          <a:srgbClr val="FF0000"/>
                        </a:solidFill>
                      </a:rPr>
                      <a:t>t</a:t>
                    </a:r>
                    <a:r>
                      <a:rPr lang="en-US" sz="1400" baseline="-25000">
                        <a:solidFill>
                          <a:srgbClr val="FF0000"/>
                        </a:solidFill>
                      </a:rPr>
                      <a:t>l</a:t>
                    </a:r>
                    <a:r>
                      <a:rPr lang="en-US" sz="1400"/>
                      <a:t> - </a:t>
                    </a:r>
                    <a:r>
                      <a:rPr lang="en-US" sz="1400">
                        <a:solidFill>
                          <a:srgbClr val="FF6600"/>
                        </a:solidFill>
                      </a:rPr>
                      <a:t>t</a:t>
                    </a:r>
                    <a:r>
                      <a:rPr lang="en-US" sz="1400" baseline="-25000">
                        <a:solidFill>
                          <a:srgbClr val="FF6600"/>
                        </a:solidFill>
                      </a:rPr>
                      <a:t>r</a:t>
                    </a:r>
                  </a:p>
                </p:txBody>
              </p:sp>
              <p:sp>
                <p:nvSpPr>
                  <p:cNvPr id="57491" name="Arc 138"/>
                  <p:cNvSpPr>
                    <a:spLocks/>
                  </p:cNvSpPr>
                  <p:nvPr/>
                </p:nvSpPr>
                <p:spPr bwMode="auto">
                  <a:xfrm>
                    <a:off x="1406" y="2637"/>
                    <a:ext cx="68" cy="76"/>
                  </a:xfrm>
                  <a:custGeom>
                    <a:avLst/>
                    <a:gdLst>
                      <a:gd name="T0" fmla="*/ 0 w 21600"/>
                      <a:gd name="T1" fmla="*/ 0 h 24139"/>
                      <a:gd name="T2" fmla="*/ 0 w 21600"/>
                      <a:gd name="T3" fmla="*/ 0 h 24139"/>
                      <a:gd name="T4" fmla="*/ 0 w 21600"/>
                      <a:gd name="T5" fmla="*/ 0 h 24139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24139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cubicBezTo>
                          <a:pt x="21600" y="22448"/>
                          <a:pt x="21549" y="23296"/>
                          <a:pt x="21450" y="24139"/>
                        </a:cubicBezTo>
                      </a:path>
                      <a:path w="21600" h="24139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cubicBezTo>
                          <a:pt x="21600" y="22448"/>
                          <a:pt x="21549" y="23296"/>
                          <a:pt x="21450" y="24139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57492" name="Arc 139"/>
                  <p:cNvSpPr>
                    <a:spLocks/>
                  </p:cNvSpPr>
                  <p:nvPr/>
                </p:nvSpPr>
                <p:spPr bwMode="auto">
                  <a:xfrm flipH="1">
                    <a:off x="1519" y="2636"/>
                    <a:ext cx="68" cy="76"/>
                  </a:xfrm>
                  <a:custGeom>
                    <a:avLst/>
                    <a:gdLst>
                      <a:gd name="T0" fmla="*/ 0 w 21600"/>
                      <a:gd name="T1" fmla="*/ 0 h 24139"/>
                      <a:gd name="T2" fmla="*/ 0 w 21600"/>
                      <a:gd name="T3" fmla="*/ 0 h 24139"/>
                      <a:gd name="T4" fmla="*/ 0 w 21600"/>
                      <a:gd name="T5" fmla="*/ 0 h 24139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24139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cubicBezTo>
                          <a:pt x="21600" y="22448"/>
                          <a:pt x="21549" y="23296"/>
                          <a:pt x="21450" y="24139"/>
                        </a:cubicBezTo>
                      </a:path>
                      <a:path w="21600" h="24139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cubicBezTo>
                          <a:pt x="21600" y="22448"/>
                          <a:pt x="21549" y="23296"/>
                          <a:pt x="21450" y="24139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57493" name="Oval 144"/>
                  <p:cNvSpPr>
                    <a:spLocks noChangeArrowheads="1"/>
                  </p:cNvSpPr>
                  <p:nvPr/>
                </p:nvSpPr>
                <p:spPr bwMode="auto">
                  <a:xfrm>
                    <a:off x="1740" y="2540"/>
                    <a:ext cx="69" cy="68"/>
                  </a:xfrm>
                  <a:prstGeom prst="ellipse">
                    <a:avLst/>
                  </a:prstGeom>
                  <a:noFill/>
                  <a:ln w="9525">
                    <a:solidFill>
                      <a:srgbClr val="6699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Font typeface="Wingdings" pitchFamily="2" charset="2"/>
                      <a:buNone/>
                    </a:pPr>
                    <a:endParaRPr lang="en-US"/>
                  </a:p>
                </p:txBody>
              </p:sp>
              <p:sp>
                <p:nvSpPr>
                  <p:cNvPr id="57494" name="Line 1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69" y="2636"/>
                    <a:ext cx="0" cy="22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7495" name="Line 147"/>
                  <p:cNvSpPr>
                    <a:spLocks noChangeShapeType="1"/>
                  </p:cNvSpPr>
                  <p:nvPr/>
                </p:nvSpPr>
                <p:spPr bwMode="auto">
                  <a:xfrm>
                    <a:off x="1655" y="2863"/>
                    <a:ext cx="11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7496" name="Text Box 14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53" y="2419"/>
                    <a:ext cx="252" cy="14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9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1pPr>
                    <a:lvl2pPr marL="742950" indent="-285750" eaLnBrk="0" hangingPunct="0">
                      <a:defRPr sz="9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2pPr>
                    <a:lvl3pPr marL="1143000" indent="-228600" eaLnBrk="0" hangingPunct="0">
                      <a:defRPr sz="9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3pPr>
                    <a:lvl4pPr marL="1600200" indent="-228600" eaLnBrk="0" hangingPunct="0">
                      <a:defRPr sz="9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4pPr>
                    <a:lvl5pPr marL="2057400" indent="-228600" eaLnBrk="0" hangingPunct="0">
                      <a:defRPr sz="9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8B323"/>
                      </a:buClr>
                      <a:buFont typeface="Wingdings" pitchFamily="2" charset="2"/>
                      <a:buChar char="n"/>
                      <a:defRPr sz="9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8B323"/>
                      </a:buClr>
                      <a:buFont typeface="Wingdings" pitchFamily="2" charset="2"/>
                      <a:buChar char="n"/>
                      <a:defRPr sz="9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8B323"/>
                      </a:buClr>
                      <a:buFont typeface="Wingdings" pitchFamily="2" charset="2"/>
                      <a:buChar char="n"/>
                      <a:defRPr sz="9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8B323"/>
                      </a:buClr>
                      <a:buFont typeface="Wingdings" pitchFamily="2" charset="2"/>
                      <a:buChar char="n"/>
                      <a:defRPr sz="9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9pPr>
                  </a:lstStyle>
                  <a:p>
                    <a:pPr eaLnBrk="1" hangingPunct="1">
                      <a:buFont typeface="Wingdings" pitchFamily="2" charset="2"/>
                      <a:buNone/>
                    </a:pPr>
                    <a:r>
                      <a:rPr lang="en-US" b="1"/>
                      <a:t>PZT</a:t>
                    </a:r>
                  </a:p>
                </p:txBody>
              </p:sp>
            </p:grpSp>
          </p:grpSp>
        </p:grpSp>
      </p:grpSp>
      <p:grpSp>
        <p:nvGrpSpPr>
          <p:cNvPr id="614632" name="Group 232"/>
          <p:cNvGrpSpPr>
            <a:grpSpLocks/>
          </p:cNvGrpSpPr>
          <p:nvPr/>
        </p:nvGrpSpPr>
        <p:grpSpPr bwMode="auto">
          <a:xfrm>
            <a:off x="1323975" y="4333875"/>
            <a:ext cx="7331075" cy="1101725"/>
            <a:chOff x="834" y="2730"/>
            <a:chExt cx="4618" cy="694"/>
          </a:xfrm>
        </p:grpSpPr>
        <p:sp>
          <p:nvSpPr>
            <p:cNvPr id="57474" name="Text Box 40"/>
            <p:cNvSpPr txBox="1">
              <a:spLocks noChangeArrowheads="1"/>
            </p:cNvSpPr>
            <p:nvPr/>
          </p:nvSpPr>
          <p:spPr bwMode="auto">
            <a:xfrm>
              <a:off x="3583" y="2982"/>
              <a:ext cx="246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en-US" sz="1800">
                  <a:sym typeface="Symbol" pitchFamily="18" charset="2"/>
                </a:rPr>
                <a:t>t</a:t>
              </a:r>
            </a:p>
            <a:p>
              <a:pPr eaLnBrk="1" hangingPunct="1">
                <a:buFont typeface="Wingdings" pitchFamily="2" charset="2"/>
                <a:buNone/>
              </a:pPr>
              <a:r>
                <a:rPr lang="en-US" sz="1800">
                  <a:sym typeface="Symbol" pitchFamily="18" charset="2"/>
                </a:rPr>
                <a:t> t</a:t>
              </a:r>
            </a:p>
          </p:txBody>
        </p:sp>
        <p:sp>
          <p:nvSpPr>
            <p:cNvPr id="57475" name="Text Box 41"/>
            <p:cNvSpPr txBox="1">
              <a:spLocks noChangeArrowheads="1"/>
            </p:cNvSpPr>
            <p:nvPr/>
          </p:nvSpPr>
          <p:spPr bwMode="auto">
            <a:xfrm>
              <a:off x="3901" y="2979"/>
              <a:ext cx="246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en-US" sz="1800">
                  <a:sym typeface="Symbol" pitchFamily="18" charset="2"/>
                </a:rPr>
                <a:t>f</a:t>
              </a:r>
            </a:p>
            <a:p>
              <a:pPr eaLnBrk="1" hangingPunct="1">
                <a:buFont typeface="Wingdings" pitchFamily="2" charset="2"/>
                <a:buNone/>
              </a:pPr>
              <a:r>
                <a:rPr lang="en-US" sz="1800">
                  <a:sym typeface="Symbol" pitchFamily="18" charset="2"/>
                </a:rPr>
                <a:t> f</a:t>
              </a:r>
            </a:p>
          </p:txBody>
        </p:sp>
        <p:sp>
          <p:nvSpPr>
            <p:cNvPr id="57476" name="Line 42"/>
            <p:cNvSpPr>
              <a:spLocks noChangeShapeType="1"/>
            </p:cNvSpPr>
            <p:nvPr/>
          </p:nvSpPr>
          <p:spPr bwMode="auto">
            <a:xfrm>
              <a:off x="3609" y="3177"/>
              <a:ext cx="1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477" name="Line 43"/>
            <p:cNvSpPr>
              <a:spLocks noChangeShapeType="1"/>
            </p:cNvSpPr>
            <p:nvPr/>
          </p:nvSpPr>
          <p:spPr bwMode="auto">
            <a:xfrm>
              <a:off x="3939" y="3182"/>
              <a:ext cx="1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57478" name="Group 225"/>
            <p:cNvGrpSpPr>
              <a:grpSpLocks/>
            </p:cNvGrpSpPr>
            <p:nvPr/>
          </p:nvGrpSpPr>
          <p:grpSpPr bwMode="auto">
            <a:xfrm>
              <a:off x="834" y="2730"/>
              <a:ext cx="4618" cy="576"/>
              <a:chOff x="834" y="2727"/>
              <a:chExt cx="4618" cy="777"/>
            </a:xfrm>
          </p:grpSpPr>
          <p:sp>
            <p:nvSpPr>
              <p:cNvPr id="57479" name="Text Box 39"/>
              <p:cNvSpPr txBox="1">
                <a:spLocks noChangeArrowheads="1"/>
              </p:cNvSpPr>
              <p:nvPr/>
            </p:nvSpPr>
            <p:spPr bwMode="auto">
              <a:xfrm>
                <a:off x="834" y="3112"/>
                <a:ext cx="4618" cy="3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eaLnBrk="1" hangingPunct="1">
                  <a:buFont typeface="Wingdings" pitchFamily="2" charset="2"/>
                  <a:buNone/>
                </a:pPr>
                <a:r>
                  <a:rPr lang="en-US" sz="1800"/>
                  <a:t>Desired length stabilization ~ 1</a:t>
                </a:r>
                <a:r>
                  <a:rPr lang="en-US" sz="1800">
                    <a:sym typeface="Symbol" pitchFamily="18" charset="2"/>
                  </a:rPr>
                  <a:t>m</a:t>
                </a:r>
                <a:r>
                  <a:rPr lang="en-US" sz="1800"/>
                  <a:t> (3fs) </a:t>
                </a:r>
                <a:r>
                  <a:rPr lang="en-US" sz="1800">
                    <a:sym typeface="Symbol" pitchFamily="18" charset="2"/>
                  </a:rPr>
                  <a:t></a:t>
                </a:r>
                <a:r>
                  <a:rPr lang="en-US" sz="1800"/>
                  <a:t>      =       ~ 3</a:t>
                </a:r>
                <a:r>
                  <a:rPr lang="en-US" sz="1800">
                    <a:sym typeface="Symbol" pitchFamily="18" charset="2"/>
                  </a:rPr>
                  <a:t></a:t>
                </a:r>
                <a:r>
                  <a:rPr lang="en-US" sz="1800"/>
                  <a:t>10</a:t>
                </a:r>
                <a:r>
                  <a:rPr lang="en-US" sz="1800" baseline="30000"/>
                  <a:t>-10</a:t>
                </a:r>
                <a:r>
                  <a:rPr lang="en-US" sz="1800"/>
                  <a:t>	       </a:t>
                </a:r>
                <a:r>
                  <a:rPr lang="en-US" sz="2400" b="1">
                    <a:solidFill>
                      <a:schemeClr val="accent2"/>
                    </a:solidFill>
                    <a:sym typeface="Wingdings" pitchFamily="2" charset="2"/>
                  </a:rPr>
                  <a:t></a:t>
                </a:r>
              </a:p>
            </p:txBody>
          </p:sp>
          <p:sp>
            <p:nvSpPr>
              <p:cNvPr id="57480" name="Text Box 149"/>
              <p:cNvSpPr txBox="1">
                <a:spLocks noChangeArrowheads="1"/>
              </p:cNvSpPr>
              <p:nvPr/>
            </p:nvSpPr>
            <p:spPr bwMode="auto">
              <a:xfrm>
                <a:off x="2154" y="2727"/>
                <a:ext cx="1752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eaLnBrk="1" hangingPunct="1">
                  <a:buFont typeface="Wingdings" pitchFamily="2" charset="2"/>
                  <a:buNone/>
                </a:pPr>
                <a:r>
                  <a:rPr lang="en-US" sz="1400"/>
                  <a:t>Round trip time t ~ 10</a:t>
                </a:r>
                <a:r>
                  <a:rPr lang="en-US" sz="1400">
                    <a:sym typeface="Symbol" pitchFamily="18" charset="2"/>
                  </a:rPr>
                  <a:t>s (n</a:t>
                </a:r>
                <a:r>
                  <a:rPr lang="en-US" sz="1400" baseline="-25000">
                    <a:sym typeface="Symbol" pitchFamily="18" charset="2"/>
                  </a:rPr>
                  <a:t>g</a:t>
                </a:r>
                <a:r>
                  <a:rPr lang="en-US" sz="1400">
                    <a:sym typeface="Symbol" pitchFamily="18" charset="2"/>
                  </a:rPr>
                  <a:t>=1.5)</a:t>
                </a:r>
              </a:p>
            </p:txBody>
          </p:sp>
        </p:grpSp>
      </p:grpSp>
      <p:grpSp>
        <p:nvGrpSpPr>
          <p:cNvPr id="614623" name="Group 223"/>
          <p:cNvGrpSpPr>
            <a:grpSpLocks/>
          </p:cNvGrpSpPr>
          <p:nvPr/>
        </p:nvGrpSpPr>
        <p:grpSpPr bwMode="auto">
          <a:xfrm>
            <a:off x="1476375" y="3584575"/>
            <a:ext cx="6119813" cy="736600"/>
            <a:chOff x="930" y="2258"/>
            <a:chExt cx="3855" cy="464"/>
          </a:xfrm>
        </p:grpSpPr>
        <p:grpSp>
          <p:nvGrpSpPr>
            <p:cNvPr id="57447" name="Group 221"/>
            <p:cNvGrpSpPr>
              <a:grpSpLocks/>
            </p:cNvGrpSpPr>
            <p:nvPr/>
          </p:nvGrpSpPr>
          <p:grpSpPr bwMode="auto">
            <a:xfrm>
              <a:off x="930" y="2258"/>
              <a:ext cx="3855" cy="464"/>
              <a:chOff x="930" y="2258"/>
              <a:chExt cx="3855" cy="464"/>
            </a:xfrm>
          </p:grpSpPr>
          <p:grpSp>
            <p:nvGrpSpPr>
              <p:cNvPr id="57450" name="Group 55"/>
              <p:cNvGrpSpPr>
                <a:grpSpLocks/>
              </p:cNvGrpSpPr>
              <p:nvPr/>
            </p:nvGrpSpPr>
            <p:grpSpPr bwMode="auto">
              <a:xfrm rot="10800000">
                <a:off x="930" y="2258"/>
                <a:ext cx="516" cy="440"/>
                <a:chOff x="876" y="2969"/>
                <a:chExt cx="748" cy="637"/>
              </a:xfrm>
            </p:grpSpPr>
            <p:sp>
              <p:nvSpPr>
                <p:cNvPr id="57456" name="Oval 56"/>
                <p:cNvSpPr>
                  <a:spLocks noChangeArrowheads="1"/>
                </p:cNvSpPr>
                <p:nvPr/>
              </p:nvSpPr>
              <p:spPr bwMode="auto">
                <a:xfrm>
                  <a:off x="1062" y="3086"/>
                  <a:ext cx="431" cy="43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Wingdings" pitchFamily="2" charset="2"/>
                    <a:buNone/>
                  </a:pPr>
                  <a:endParaRPr lang="en-US"/>
                </a:p>
              </p:txBody>
            </p:sp>
            <p:sp>
              <p:nvSpPr>
                <p:cNvPr id="57457" name="Rectangle 57"/>
                <p:cNvSpPr>
                  <a:spLocks noChangeArrowheads="1"/>
                </p:cNvSpPr>
                <p:nvPr/>
              </p:nvSpPr>
              <p:spPr bwMode="auto">
                <a:xfrm>
                  <a:off x="1043" y="3074"/>
                  <a:ext cx="204" cy="204"/>
                </a:xfrm>
                <a:prstGeom prst="rect">
                  <a:avLst/>
                </a:prstGeom>
                <a:solidFill>
                  <a:srgbClr val="F8F8F8"/>
                </a:solidFill>
                <a:ln w="9525">
                  <a:solidFill>
                    <a:srgbClr val="EAEAEA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Wingdings" pitchFamily="2" charset="2"/>
                    <a:buNone/>
                  </a:pPr>
                  <a:endParaRPr lang="en-US"/>
                </a:p>
              </p:txBody>
            </p:sp>
            <p:sp>
              <p:nvSpPr>
                <p:cNvPr id="57458" name="Rectangle 58"/>
                <p:cNvSpPr>
                  <a:spLocks noChangeArrowheads="1"/>
                </p:cNvSpPr>
                <p:nvPr/>
              </p:nvSpPr>
              <p:spPr bwMode="auto">
                <a:xfrm>
                  <a:off x="1020" y="3045"/>
                  <a:ext cx="90" cy="9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Wingdings" pitchFamily="2" charset="2"/>
                    <a:buNone/>
                  </a:pPr>
                  <a:endParaRPr lang="en-US"/>
                </a:p>
              </p:txBody>
            </p:sp>
            <p:sp>
              <p:nvSpPr>
                <p:cNvPr id="57459" name="Line 59"/>
                <p:cNvSpPr>
                  <a:spLocks noChangeShapeType="1"/>
                </p:cNvSpPr>
                <p:nvPr/>
              </p:nvSpPr>
              <p:spPr bwMode="auto">
                <a:xfrm>
                  <a:off x="1019" y="3045"/>
                  <a:ext cx="91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7460" name="Rectangle 60"/>
                <p:cNvSpPr>
                  <a:spLocks noChangeArrowheads="1"/>
                </p:cNvSpPr>
                <p:nvPr/>
              </p:nvSpPr>
              <p:spPr bwMode="auto">
                <a:xfrm>
                  <a:off x="1133" y="3045"/>
                  <a:ext cx="23" cy="9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Wingdings" pitchFamily="2" charset="2"/>
                    <a:buNone/>
                  </a:pPr>
                  <a:endParaRPr lang="en-US"/>
                </a:p>
              </p:txBody>
            </p:sp>
            <p:sp>
              <p:nvSpPr>
                <p:cNvPr id="57461" name="Rectangle 61"/>
                <p:cNvSpPr>
                  <a:spLocks noChangeArrowheads="1"/>
                </p:cNvSpPr>
                <p:nvPr/>
              </p:nvSpPr>
              <p:spPr bwMode="auto">
                <a:xfrm>
                  <a:off x="1178" y="3045"/>
                  <a:ext cx="23" cy="9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Wingdings" pitchFamily="2" charset="2"/>
                    <a:buNone/>
                  </a:pPr>
                  <a:endParaRPr lang="en-US"/>
                </a:p>
              </p:txBody>
            </p:sp>
            <p:sp>
              <p:nvSpPr>
                <p:cNvPr id="57462" name="Rectangle 62"/>
                <p:cNvSpPr>
                  <a:spLocks noChangeArrowheads="1"/>
                </p:cNvSpPr>
                <p:nvPr/>
              </p:nvSpPr>
              <p:spPr bwMode="auto">
                <a:xfrm rot="5400000">
                  <a:off x="1052" y="3125"/>
                  <a:ext cx="23" cy="9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Wingdings" pitchFamily="2" charset="2"/>
                    <a:buNone/>
                  </a:pPr>
                  <a:endParaRPr lang="en-US"/>
                </a:p>
              </p:txBody>
            </p:sp>
            <p:sp>
              <p:nvSpPr>
                <p:cNvPr id="57463" name="Rectangle 63"/>
                <p:cNvSpPr>
                  <a:spLocks noChangeArrowheads="1"/>
                </p:cNvSpPr>
                <p:nvPr/>
              </p:nvSpPr>
              <p:spPr bwMode="auto">
                <a:xfrm rot="5400000">
                  <a:off x="1052" y="3171"/>
                  <a:ext cx="23" cy="9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Wingdings" pitchFamily="2" charset="2"/>
                    <a:buNone/>
                  </a:pPr>
                  <a:endParaRPr lang="en-US"/>
                </a:p>
              </p:txBody>
            </p:sp>
            <p:sp>
              <p:nvSpPr>
                <p:cNvPr id="57464" name="Rectangle 64"/>
                <p:cNvSpPr>
                  <a:spLocks noChangeArrowheads="1"/>
                </p:cNvSpPr>
                <p:nvPr/>
              </p:nvSpPr>
              <p:spPr bwMode="auto">
                <a:xfrm rot="5400000">
                  <a:off x="1052" y="2966"/>
                  <a:ext cx="23" cy="9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Wingdings" pitchFamily="2" charset="2"/>
                    <a:buNone/>
                  </a:pPr>
                  <a:endParaRPr lang="en-US"/>
                </a:p>
              </p:txBody>
            </p:sp>
            <p:sp>
              <p:nvSpPr>
                <p:cNvPr id="57465" name="Line 65"/>
                <p:cNvSpPr>
                  <a:spLocks noChangeShapeType="1"/>
                </p:cNvSpPr>
                <p:nvPr/>
              </p:nvSpPr>
              <p:spPr bwMode="auto">
                <a:xfrm>
                  <a:off x="1019" y="2969"/>
                  <a:ext cx="91" cy="0"/>
                </a:xfrm>
                <a:prstGeom prst="line">
                  <a:avLst/>
                </a:prstGeom>
                <a:noFill/>
                <a:ln w="38100">
                  <a:solidFill>
                    <a:srgbClr val="AFB8F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7466" name="Rectangle 66"/>
                <p:cNvSpPr>
                  <a:spLocks noChangeArrowheads="1"/>
                </p:cNvSpPr>
                <p:nvPr/>
              </p:nvSpPr>
              <p:spPr bwMode="auto">
                <a:xfrm>
                  <a:off x="1239" y="3079"/>
                  <a:ext cx="68" cy="23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Wingdings" pitchFamily="2" charset="2"/>
                    <a:buNone/>
                  </a:pPr>
                  <a:endParaRPr lang="en-US"/>
                </a:p>
              </p:txBody>
            </p:sp>
            <p:sp>
              <p:nvSpPr>
                <p:cNvPr id="57467" name="Rectangle 67"/>
                <p:cNvSpPr>
                  <a:spLocks noChangeArrowheads="1"/>
                </p:cNvSpPr>
                <p:nvPr/>
              </p:nvSpPr>
              <p:spPr bwMode="auto">
                <a:xfrm rot="5400000">
                  <a:off x="1031" y="3301"/>
                  <a:ext cx="68" cy="23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Wingdings" pitchFamily="2" charset="2"/>
                    <a:buNone/>
                  </a:pPr>
                  <a:endParaRPr lang="en-US"/>
                </a:p>
              </p:txBody>
            </p:sp>
            <p:sp>
              <p:nvSpPr>
                <p:cNvPr id="57468" name="Line 68"/>
                <p:cNvSpPr>
                  <a:spLocks noChangeShapeType="1"/>
                </p:cNvSpPr>
                <p:nvPr/>
              </p:nvSpPr>
              <p:spPr bwMode="auto">
                <a:xfrm>
                  <a:off x="876" y="3090"/>
                  <a:ext cx="363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7469" name="Line 69"/>
                <p:cNvSpPr>
                  <a:spLocks noChangeShapeType="1"/>
                </p:cNvSpPr>
                <p:nvPr/>
              </p:nvSpPr>
              <p:spPr bwMode="auto">
                <a:xfrm>
                  <a:off x="1066" y="2976"/>
                  <a:ext cx="0" cy="295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7470" name="Arc 70"/>
                <p:cNvSpPr>
                  <a:spLocks/>
                </p:cNvSpPr>
                <p:nvPr/>
              </p:nvSpPr>
              <p:spPr bwMode="auto">
                <a:xfrm rot="-1800000">
                  <a:off x="1371" y="3130"/>
                  <a:ext cx="68" cy="6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57471" name="Rectangle 71"/>
                <p:cNvSpPr>
                  <a:spLocks noChangeArrowheads="1"/>
                </p:cNvSpPr>
                <p:nvPr/>
              </p:nvSpPr>
              <p:spPr bwMode="auto">
                <a:xfrm rot="3600000">
                  <a:off x="1334" y="3139"/>
                  <a:ext cx="23" cy="46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Wingdings" pitchFamily="2" charset="2"/>
                    <a:buNone/>
                  </a:pPr>
                  <a:endParaRPr lang="en-US"/>
                </a:p>
              </p:txBody>
            </p:sp>
            <p:sp>
              <p:nvSpPr>
                <p:cNvPr id="57472" name="Text Box 72"/>
                <p:cNvSpPr txBox="1">
                  <a:spLocks noChangeArrowheads="1"/>
                </p:cNvSpPr>
                <p:nvPr/>
              </p:nvSpPr>
              <p:spPr bwMode="auto">
                <a:xfrm>
                  <a:off x="1409" y="3202"/>
                  <a:ext cx="215" cy="19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1pPr>
                  <a:lvl2pPr marL="742950" indent="-285750" eaLnBrk="0" hangingPunct="0"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2pPr>
                  <a:lvl3pPr marL="1143000" indent="-228600" eaLnBrk="0" hangingPunct="0"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3pPr>
                  <a:lvl4pPr marL="1600200" indent="-228600" eaLnBrk="0" hangingPunct="0"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4pPr>
                  <a:lvl5pPr marL="2057400" indent="-228600" eaLnBrk="0" hangingPunct="0"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9pPr>
                </a:lstStyle>
                <a:p>
                  <a:pPr eaLnBrk="1" hangingPunct="1">
                    <a:buFont typeface="Wingdings" pitchFamily="2" charset="2"/>
                    <a:buNone/>
                  </a:pPr>
                  <a:r>
                    <a:rPr lang="en-US" sz="800"/>
                    <a:t>x</a:t>
                  </a:r>
                </a:p>
              </p:txBody>
            </p:sp>
            <p:sp>
              <p:nvSpPr>
                <p:cNvPr id="57473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1089" y="3411"/>
                  <a:ext cx="215" cy="19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1pPr>
                  <a:lvl2pPr marL="742950" indent="-285750" eaLnBrk="0" hangingPunct="0"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2pPr>
                  <a:lvl3pPr marL="1143000" indent="-228600" eaLnBrk="0" hangingPunct="0"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3pPr>
                  <a:lvl4pPr marL="1600200" indent="-228600" eaLnBrk="0" hangingPunct="0"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4pPr>
                  <a:lvl5pPr marL="2057400" indent="-228600" eaLnBrk="0" hangingPunct="0"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9pPr>
                </a:lstStyle>
                <a:p>
                  <a:pPr eaLnBrk="1" hangingPunct="1">
                    <a:buFont typeface="Wingdings" pitchFamily="2" charset="2"/>
                    <a:buNone/>
                  </a:pPr>
                  <a:r>
                    <a:rPr lang="en-US" sz="800"/>
                    <a:t>x</a:t>
                  </a:r>
                </a:p>
              </p:txBody>
            </p:sp>
          </p:grpSp>
          <p:grpSp>
            <p:nvGrpSpPr>
              <p:cNvPr id="57451" name="Group 217"/>
              <p:cNvGrpSpPr>
                <a:grpSpLocks/>
              </p:cNvGrpSpPr>
              <p:nvPr/>
            </p:nvGrpSpPr>
            <p:grpSpPr bwMode="auto">
              <a:xfrm>
                <a:off x="975" y="2259"/>
                <a:ext cx="3810" cy="463"/>
                <a:chOff x="975" y="2259"/>
                <a:chExt cx="3810" cy="463"/>
              </a:xfrm>
            </p:grpSpPr>
            <p:sp>
              <p:nvSpPr>
                <p:cNvPr id="57452" name="Line 74"/>
                <p:cNvSpPr>
                  <a:spLocks noChangeShapeType="1"/>
                </p:cNvSpPr>
                <p:nvPr/>
              </p:nvSpPr>
              <p:spPr bwMode="auto">
                <a:xfrm flipV="1">
                  <a:off x="1429" y="2614"/>
                  <a:ext cx="3356" cy="0"/>
                </a:xfrm>
                <a:prstGeom prst="line">
                  <a:avLst/>
                </a:prstGeom>
                <a:noFill/>
                <a:ln w="9525">
                  <a:solidFill>
                    <a:srgbClr val="3399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57453" name="Group 209"/>
                <p:cNvGrpSpPr>
                  <a:grpSpLocks/>
                </p:cNvGrpSpPr>
                <p:nvPr/>
              </p:nvGrpSpPr>
              <p:grpSpPr bwMode="auto">
                <a:xfrm>
                  <a:off x="975" y="2259"/>
                  <a:ext cx="1349" cy="463"/>
                  <a:chOff x="975" y="2259"/>
                  <a:chExt cx="1349" cy="463"/>
                </a:xfrm>
              </p:grpSpPr>
              <p:sp>
                <p:nvSpPr>
                  <p:cNvPr id="57454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60" y="2259"/>
                    <a:ext cx="964" cy="17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9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1pPr>
                    <a:lvl2pPr marL="742950" indent="-285750" eaLnBrk="0" hangingPunct="0">
                      <a:defRPr sz="9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2pPr>
                    <a:lvl3pPr marL="1143000" indent="-228600" eaLnBrk="0" hangingPunct="0">
                      <a:defRPr sz="9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3pPr>
                    <a:lvl4pPr marL="1600200" indent="-228600" eaLnBrk="0" hangingPunct="0">
                      <a:defRPr sz="9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4pPr>
                    <a:lvl5pPr marL="2057400" indent="-228600" eaLnBrk="0" hangingPunct="0">
                      <a:defRPr sz="9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8B323"/>
                      </a:buClr>
                      <a:buFont typeface="Wingdings" pitchFamily="2" charset="2"/>
                      <a:buChar char="n"/>
                      <a:defRPr sz="9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8B323"/>
                      </a:buClr>
                      <a:buFont typeface="Wingdings" pitchFamily="2" charset="2"/>
                      <a:buChar char="n"/>
                      <a:defRPr sz="9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8B323"/>
                      </a:buClr>
                      <a:buFont typeface="Wingdings" pitchFamily="2" charset="2"/>
                      <a:buChar char="n"/>
                      <a:defRPr sz="9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8B323"/>
                      </a:buClr>
                      <a:buFont typeface="Wingdings" pitchFamily="2" charset="2"/>
                      <a:buChar char="n"/>
                      <a:defRPr sz="9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9pPr>
                  </a:lstStyle>
                  <a:p>
                    <a:pPr eaLnBrk="1" hangingPunct="1">
                      <a:buFont typeface="Wingdings" pitchFamily="2" charset="2"/>
                      <a:buNone/>
                    </a:pPr>
                    <a:r>
                      <a:rPr lang="en-US"/>
                      <a:t>Fiber laser   </a:t>
                    </a:r>
                    <a:r>
                      <a:rPr lang="en-US" sz="1200" b="1"/>
                      <a:t>~ 216MHz</a:t>
                    </a:r>
                  </a:p>
                </p:txBody>
              </p:sp>
              <p:sp>
                <p:nvSpPr>
                  <p:cNvPr id="57455" name="Rectangle 140"/>
                  <p:cNvSpPr>
                    <a:spLocks noChangeArrowheads="1"/>
                  </p:cNvSpPr>
                  <p:nvPr/>
                </p:nvSpPr>
                <p:spPr bwMode="auto">
                  <a:xfrm>
                    <a:off x="975" y="2279"/>
                    <a:ext cx="407" cy="443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Font typeface="Wingdings" pitchFamily="2" charset="2"/>
                      <a:buNone/>
                    </a:pPr>
                    <a:endParaRPr lang="en-US"/>
                  </a:p>
                </p:txBody>
              </p:sp>
            </p:grpSp>
          </p:grpSp>
        </p:grpSp>
        <p:sp>
          <p:nvSpPr>
            <p:cNvPr id="57448" name="Line 150"/>
            <p:cNvSpPr>
              <a:spLocks noChangeShapeType="1"/>
            </p:cNvSpPr>
            <p:nvPr/>
          </p:nvSpPr>
          <p:spPr bwMode="auto">
            <a:xfrm flipH="1">
              <a:off x="3129" y="2409"/>
              <a:ext cx="45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449" name="Text Box 151"/>
            <p:cNvSpPr txBox="1">
              <a:spLocks noChangeArrowheads="1"/>
            </p:cNvSpPr>
            <p:nvPr/>
          </p:nvSpPr>
          <p:spPr bwMode="auto">
            <a:xfrm>
              <a:off x="3107" y="2273"/>
              <a:ext cx="67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en-US" sz="1200" b="1"/>
                <a:t>Optical fiber</a:t>
              </a:r>
            </a:p>
          </p:txBody>
        </p:sp>
      </p:grpSp>
      <p:grpSp>
        <p:nvGrpSpPr>
          <p:cNvPr id="614627" name="Group 227"/>
          <p:cNvGrpSpPr>
            <a:grpSpLocks/>
          </p:cNvGrpSpPr>
          <p:nvPr/>
        </p:nvGrpSpPr>
        <p:grpSpPr bwMode="auto">
          <a:xfrm>
            <a:off x="2268538" y="3968750"/>
            <a:ext cx="4967287" cy="180975"/>
            <a:chOff x="1429" y="2500"/>
            <a:chExt cx="3129" cy="114"/>
          </a:xfrm>
        </p:grpSpPr>
        <p:sp>
          <p:nvSpPr>
            <p:cNvPr id="57417" name="Line 107"/>
            <p:cNvSpPr>
              <a:spLocks noChangeShapeType="1"/>
            </p:cNvSpPr>
            <p:nvPr/>
          </p:nvSpPr>
          <p:spPr bwMode="auto">
            <a:xfrm>
              <a:off x="2268" y="2500"/>
              <a:ext cx="24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57418" name="Group 208"/>
            <p:cNvGrpSpPr>
              <a:grpSpLocks/>
            </p:cNvGrpSpPr>
            <p:nvPr/>
          </p:nvGrpSpPr>
          <p:grpSpPr bwMode="auto">
            <a:xfrm>
              <a:off x="1429" y="2523"/>
              <a:ext cx="3129" cy="91"/>
              <a:chOff x="1429" y="2523"/>
              <a:chExt cx="3129" cy="91"/>
            </a:xfrm>
          </p:grpSpPr>
          <p:grpSp>
            <p:nvGrpSpPr>
              <p:cNvPr id="57419" name="Group 106"/>
              <p:cNvGrpSpPr>
                <a:grpSpLocks/>
              </p:cNvGrpSpPr>
              <p:nvPr/>
            </p:nvGrpSpPr>
            <p:grpSpPr bwMode="auto">
              <a:xfrm>
                <a:off x="1429" y="2523"/>
                <a:ext cx="680" cy="91"/>
                <a:chOff x="1429" y="2523"/>
                <a:chExt cx="680" cy="91"/>
              </a:xfrm>
            </p:grpSpPr>
            <p:sp>
              <p:nvSpPr>
                <p:cNvPr id="57441" name="Line 78"/>
                <p:cNvSpPr>
                  <a:spLocks noChangeShapeType="1"/>
                </p:cNvSpPr>
                <p:nvPr/>
              </p:nvSpPr>
              <p:spPr bwMode="auto">
                <a:xfrm>
                  <a:off x="1701" y="2523"/>
                  <a:ext cx="0" cy="91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7442" name="Line 79"/>
                <p:cNvSpPr>
                  <a:spLocks noChangeShapeType="1"/>
                </p:cNvSpPr>
                <p:nvPr/>
              </p:nvSpPr>
              <p:spPr bwMode="auto">
                <a:xfrm>
                  <a:off x="1837" y="2523"/>
                  <a:ext cx="0" cy="91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7443" name="Line 83"/>
                <p:cNvSpPr>
                  <a:spLocks noChangeShapeType="1"/>
                </p:cNvSpPr>
                <p:nvPr/>
              </p:nvSpPr>
              <p:spPr bwMode="auto">
                <a:xfrm>
                  <a:off x="1973" y="2523"/>
                  <a:ext cx="0" cy="91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7444" name="Line 84"/>
                <p:cNvSpPr>
                  <a:spLocks noChangeShapeType="1"/>
                </p:cNvSpPr>
                <p:nvPr/>
              </p:nvSpPr>
              <p:spPr bwMode="auto">
                <a:xfrm>
                  <a:off x="2109" y="2523"/>
                  <a:ext cx="0" cy="91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7445" name="Line 87"/>
                <p:cNvSpPr>
                  <a:spLocks noChangeShapeType="1"/>
                </p:cNvSpPr>
                <p:nvPr/>
              </p:nvSpPr>
              <p:spPr bwMode="auto">
                <a:xfrm>
                  <a:off x="1429" y="2523"/>
                  <a:ext cx="0" cy="91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7446" name="Line 88"/>
                <p:cNvSpPr>
                  <a:spLocks noChangeShapeType="1"/>
                </p:cNvSpPr>
                <p:nvPr/>
              </p:nvSpPr>
              <p:spPr bwMode="auto">
                <a:xfrm>
                  <a:off x="1565" y="2523"/>
                  <a:ext cx="0" cy="91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57420" name="Group 159"/>
              <p:cNvGrpSpPr>
                <a:grpSpLocks/>
              </p:cNvGrpSpPr>
              <p:nvPr/>
            </p:nvGrpSpPr>
            <p:grpSpPr bwMode="auto">
              <a:xfrm>
                <a:off x="2245" y="2523"/>
                <a:ext cx="680" cy="91"/>
                <a:chOff x="1429" y="2523"/>
                <a:chExt cx="680" cy="91"/>
              </a:xfrm>
            </p:grpSpPr>
            <p:sp>
              <p:nvSpPr>
                <p:cNvPr id="57435" name="Line 160"/>
                <p:cNvSpPr>
                  <a:spLocks noChangeShapeType="1"/>
                </p:cNvSpPr>
                <p:nvPr/>
              </p:nvSpPr>
              <p:spPr bwMode="auto">
                <a:xfrm>
                  <a:off x="1701" y="2523"/>
                  <a:ext cx="0" cy="91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7436" name="Line 161"/>
                <p:cNvSpPr>
                  <a:spLocks noChangeShapeType="1"/>
                </p:cNvSpPr>
                <p:nvPr/>
              </p:nvSpPr>
              <p:spPr bwMode="auto">
                <a:xfrm>
                  <a:off x="1837" y="2523"/>
                  <a:ext cx="0" cy="91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7437" name="Line 162"/>
                <p:cNvSpPr>
                  <a:spLocks noChangeShapeType="1"/>
                </p:cNvSpPr>
                <p:nvPr/>
              </p:nvSpPr>
              <p:spPr bwMode="auto">
                <a:xfrm>
                  <a:off x="1973" y="2523"/>
                  <a:ext cx="0" cy="91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7438" name="Line 163"/>
                <p:cNvSpPr>
                  <a:spLocks noChangeShapeType="1"/>
                </p:cNvSpPr>
                <p:nvPr/>
              </p:nvSpPr>
              <p:spPr bwMode="auto">
                <a:xfrm>
                  <a:off x="2109" y="2523"/>
                  <a:ext cx="0" cy="91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7439" name="Line 164"/>
                <p:cNvSpPr>
                  <a:spLocks noChangeShapeType="1"/>
                </p:cNvSpPr>
                <p:nvPr/>
              </p:nvSpPr>
              <p:spPr bwMode="auto">
                <a:xfrm>
                  <a:off x="1429" y="2523"/>
                  <a:ext cx="0" cy="91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7440" name="Line 165"/>
                <p:cNvSpPr>
                  <a:spLocks noChangeShapeType="1"/>
                </p:cNvSpPr>
                <p:nvPr/>
              </p:nvSpPr>
              <p:spPr bwMode="auto">
                <a:xfrm>
                  <a:off x="1565" y="2523"/>
                  <a:ext cx="0" cy="91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57421" name="Group 166"/>
              <p:cNvGrpSpPr>
                <a:grpSpLocks/>
              </p:cNvGrpSpPr>
              <p:nvPr/>
            </p:nvGrpSpPr>
            <p:grpSpPr bwMode="auto">
              <a:xfrm>
                <a:off x="3062" y="2523"/>
                <a:ext cx="680" cy="91"/>
                <a:chOff x="1429" y="2523"/>
                <a:chExt cx="680" cy="91"/>
              </a:xfrm>
            </p:grpSpPr>
            <p:sp>
              <p:nvSpPr>
                <p:cNvPr id="57429" name="Line 167"/>
                <p:cNvSpPr>
                  <a:spLocks noChangeShapeType="1"/>
                </p:cNvSpPr>
                <p:nvPr/>
              </p:nvSpPr>
              <p:spPr bwMode="auto">
                <a:xfrm>
                  <a:off x="1701" y="2523"/>
                  <a:ext cx="0" cy="91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7430" name="Line 168"/>
                <p:cNvSpPr>
                  <a:spLocks noChangeShapeType="1"/>
                </p:cNvSpPr>
                <p:nvPr/>
              </p:nvSpPr>
              <p:spPr bwMode="auto">
                <a:xfrm>
                  <a:off x="1837" y="2523"/>
                  <a:ext cx="0" cy="91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7431" name="Line 169"/>
                <p:cNvSpPr>
                  <a:spLocks noChangeShapeType="1"/>
                </p:cNvSpPr>
                <p:nvPr/>
              </p:nvSpPr>
              <p:spPr bwMode="auto">
                <a:xfrm>
                  <a:off x="1973" y="2523"/>
                  <a:ext cx="0" cy="91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7432" name="Line 170"/>
                <p:cNvSpPr>
                  <a:spLocks noChangeShapeType="1"/>
                </p:cNvSpPr>
                <p:nvPr/>
              </p:nvSpPr>
              <p:spPr bwMode="auto">
                <a:xfrm>
                  <a:off x="2109" y="2523"/>
                  <a:ext cx="0" cy="91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7433" name="Line 171"/>
                <p:cNvSpPr>
                  <a:spLocks noChangeShapeType="1"/>
                </p:cNvSpPr>
                <p:nvPr/>
              </p:nvSpPr>
              <p:spPr bwMode="auto">
                <a:xfrm>
                  <a:off x="1429" y="2523"/>
                  <a:ext cx="0" cy="91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7434" name="Line 172"/>
                <p:cNvSpPr>
                  <a:spLocks noChangeShapeType="1"/>
                </p:cNvSpPr>
                <p:nvPr/>
              </p:nvSpPr>
              <p:spPr bwMode="auto">
                <a:xfrm>
                  <a:off x="1565" y="2523"/>
                  <a:ext cx="0" cy="91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57422" name="Group 173"/>
              <p:cNvGrpSpPr>
                <a:grpSpLocks/>
              </p:cNvGrpSpPr>
              <p:nvPr/>
            </p:nvGrpSpPr>
            <p:grpSpPr bwMode="auto">
              <a:xfrm>
                <a:off x="3878" y="2523"/>
                <a:ext cx="680" cy="91"/>
                <a:chOff x="1429" y="2523"/>
                <a:chExt cx="680" cy="91"/>
              </a:xfrm>
            </p:grpSpPr>
            <p:sp>
              <p:nvSpPr>
                <p:cNvPr id="57423" name="Line 174"/>
                <p:cNvSpPr>
                  <a:spLocks noChangeShapeType="1"/>
                </p:cNvSpPr>
                <p:nvPr/>
              </p:nvSpPr>
              <p:spPr bwMode="auto">
                <a:xfrm>
                  <a:off x="1701" y="2523"/>
                  <a:ext cx="0" cy="91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7424" name="Line 175"/>
                <p:cNvSpPr>
                  <a:spLocks noChangeShapeType="1"/>
                </p:cNvSpPr>
                <p:nvPr/>
              </p:nvSpPr>
              <p:spPr bwMode="auto">
                <a:xfrm>
                  <a:off x="1837" y="2523"/>
                  <a:ext cx="0" cy="91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7425" name="Line 176"/>
                <p:cNvSpPr>
                  <a:spLocks noChangeShapeType="1"/>
                </p:cNvSpPr>
                <p:nvPr/>
              </p:nvSpPr>
              <p:spPr bwMode="auto">
                <a:xfrm>
                  <a:off x="1973" y="2523"/>
                  <a:ext cx="0" cy="91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7426" name="Line 177"/>
                <p:cNvSpPr>
                  <a:spLocks noChangeShapeType="1"/>
                </p:cNvSpPr>
                <p:nvPr/>
              </p:nvSpPr>
              <p:spPr bwMode="auto">
                <a:xfrm>
                  <a:off x="2109" y="2523"/>
                  <a:ext cx="0" cy="91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7427" name="Line 178"/>
                <p:cNvSpPr>
                  <a:spLocks noChangeShapeType="1"/>
                </p:cNvSpPr>
                <p:nvPr/>
              </p:nvSpPr>
              <p:spPr bwMode="auto">
                <a:xfrm>
                  <a:off x="1429" y="2523"/>
                  <a:ext cx="0" cy="91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7428" name="Line 179"/>
                <p:cNvSpPr>
                  <a:spLocks noChangeShapeType="1"/>
                </p:cNvSpPr>
                <p:nvPr/>
              </p:nvSpPr>
              <p:spPr bwMode="auto">
                <a:xfrm>
                  <a:off x="1565" y="2523"/>
                  <a:ext cx="0" cy="91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614626" name="Group 226"/>
          <p:cNvGrpSpPr>
            <a:grpSpLocks/>
          </p:cNvGrpSpPr>
          <p:nvPr/>
        </p:nvGrpSpPr>
        <p:grpSpPr bwMode="auto">
          <a:xfrm>
            <a:off x="2555875" y="3789363"/>
            <a:ext cx="5111750" cy="503237"/>
            <a:chOff x="1610" y="2387"/>
            <a:chExt cx="3220" cy="317"/>
          </a:xfrm>
        </p:grpSpPr>
        <p:sp>
          <p:nvSpPr>
            <p:cNvPr id="57384" name="Line 108"/>
            <p:cNvSpPr>
              <a:spLocks noChangeShapeType="1"/>
            </p:cNvSpPr>
            <p:nvPr/>
          </p:nvSpPr>
          <p:spPr bwMode="auto">
            <a:xfrm flipH="1">
              <a:off x="3560" y="2704"/>
              <a:ext cx="2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57385" name="Group 224"/>
            <p:cNvGrpSpPr>
              <a:grpSpLocks/>
            </p:cNvGrpSpPr>
            <p:nvPr/>
          </p:nvGrpSpPr>
          <p:grpSpPr bwMode="auto">
            <a:xfrm>
              <a:off x="1610" y="2387"/>
              <a:ext cx="3220" cy="299"/>
              <a:chOff x="1610" y="2387"/>
              <a:chExt cx="3220" cy="299"/>
            </a:xfrm>
          </p:grpSpPr>
          <p:sp>
            <p:nvSpPr>
              <p:cNvPr id="57386" name="Text Box 132"/>
              <p:cNvSpPr txBox="1">
                <a:spLocks noChangeArrowheads="1"/>
              </p:cNvSpPr>
              <p:nvPr/>
            </p:nvSpPr>
            <p:spPr bwMode="auto">
              <a:xfrm>
                <a:off x="4377" y="2387"/>
                <a:ext cx="393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eaLnBrk="1" hangingPunct="1">
                  <a:buFont typeface="Wingdings" pitchFamily="2" charset="2"/>
                  <a:buNone/>
                </a:pPr>
                <a:r>
                  <a:rPr lang="en-US" sz="1200" b="1"/>
                  <a:t>Mirror</a:t>
                </a:r>
              </a:p>
            </p:txBody>
          </p:sp>
          <p:grpSp>
            <p:nvGrpSpPr>
              <p:cNvPr id="57387" name="Group 218"/>
              <p:cNvGrpSpPr>
                <a:grpSpLocks/>
              </p:cNvGrpSpPr>
              <p:nvPr/>
            </p:nvGrpSpPr>
            <p:grpSpPr bwMode="auto">
              <a:xfrm>
                <a:off x="1610" y="2558"/>
                <a:ext cx="3220" cy="128"/>
                <a:chOff x="1610" y="2558"/>
                <a:chExt cx="3220" cy="128"/>
              </a:xfrm>
            </p:grpSpPr>
            <p:grpSp>
              <p:nvGrpSpPr>
                <p:cNvPr id="57388" name="Group 98"/>
                <p:cNvGrpSpPr>
                  <a:grpSpLocks/>
                </p:cNvGrpSpPr>
                <p:nvPr/>
              </p:nvGrpSpPr>
              <p:grpSpPr bwMode="auto">
                <a:xfrm>
                  <a:off x="3787" y="2618"/>
                  <a:ext cx="680" cy="68"/>
                  <a:chOff x="3810" y="2636"/>
                  <a:chExt cx="680" cy="91"/>
                </a:xfrm>
              </p:grpSpPr>
              <p:sp>
                <p:nvSpPr>
                  <p:cNvPr id="57411" name="Line 91"/>
                  <p:cNvSpPr>
                    <a:spLocks noChangeShapeType="1"/>
                  </p:cNvSpPr>
                  <p:nvPr/>
                </p:nvSpPr>
                <p:spPr bwMode="auto">
                  <a:xfrm>
                    <a:off x="4082" y="2636"/>
                    <a:ext cx="0" cy="91"/>
                  </a:xfrm>
                  <a:prstGeom prst="line">
                    <a:avLst/>
                  </a:prstGeom>
                  <a:noFill/>
                  <a:ln w="28575">
                    <a:solidFill>
                      <a:srgbClr val="FF66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7412" name="Line 92"/>
                  <p:cNvSpPr>
                    <a:spLocks noChangeShapeType="1"/>
                  </p:cNvSpPr>
                  <p:nvPr/>
                </p:nvSpPr>
                <p:spPr bwMode="auto">
                  <a:xfrm>
                    <a:off x="4218" y="2636"/>
                    <a:ext cx="0" cy="91"/>
                  </a:xfrm>
                  <a:prstGeom prst="line">
                    <a:avLst/>
                  </a:prstGeom>
                  <a:noFill/>
                  <a:ln w="28575">
                    <a:solidFill>
                      <a:srgbClr val="FF66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7413" name="Line 93"/>
                  <p:cNvSpPr>
                    <a:spLocks noChangeShapeType="1"/>
                  </p:cNvSpPr>
                  <p:nvPr/>
                </p:nvSpPr>
                <p:spPr bwMode="auto">
                  <a:xfrm>
                    <a:off x="4354" y="2636"/>
                    <a:ext cx="0" cy="91"/>
                  </a:xfrm>
                  <a:prstGeom prst="line">
                    <a:avLst/>
                  </a:prstGeom>
                  <a:noFill/>
                  <a:ln w="28575">
                    <a:solidFill>
                      <a:srgbClr val="FF66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7414" name="Line 94"/>
                  <p:cNvSpPr>
                    <a:spLocks noChangeShapeType="1"/>
                  </p:cNvSpPr>
                  <p:nvPr/>
                </p:nvSpPr>
                <p:spPr bwMode="auto">
                  <a:xfrm>
                    <a:off x="4490" y="2636"/>
                    <a:ext cx="0" cy="91"/>
                  </a:xfrm>
                  <a:prstGeom prst="line">
                    <a:avLst/>
                  </a:prstGeom>
                  <a:noFill/>
                  <a:ln w="28575">
                    <a:solidFill>
                      <a:srgbClr val="FF66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7415" name="Line 95"/>
                  <p:cNvSpPr>
                    <a:spLocks noChangeShapeType="1"/>
                  </p:cNvSpPr>
                  <p:nvPr/>
                </p:nvSpPr>
                <p:spPr bwMode="auto">
                  <a:xfrm>
                    <a:off x="3810" y="2636"/>
                    <a:ext cx="0" cy="91"/>
                  </a:xfrm>
                  <a:prstGeom prst="line">
                    <a:avLst/>
                  </a:prstGeom>
                  <a:noFill/>
                  <a:ln w="28575">
                    <a:solidFill>
                      <a:srgbClr val="FF66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7416" name="Line 96"/>
                  <p:cNvSpPr>
                    <a:spLocks noChangeShapeType="1"/>
                  </p:cNvSpPr>
                  <p:nvPr/>
                </p:nvSpPr>
                <p:spPr bwMode="auto">
                  <a:xfrm>
                    <a:off x="3946" y="2636"/>
                    <a:ext cx="0" cy="91"/>
                  </a:xfrm>
                  <a:prstGeom prst="line">
                    <a:avLst/>
                  </a:prstGeom>
                  <a:noFill/>
                  <a:ln w="28575">
                    <a:solidFill>
                      <a:srgbClr val="FF66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57389" name="Line 97"/>
                <p:cNvSpPr>
                  <a:spLocks noChangeShapeType="1"/>
                </p:cNvSpPr>
                <p:nvPr/>
              </p:nvSpPr>
              <p:spPr bwMode="auto">
                <a:xfrm>
                  <a:off x="4593" y="2558"/>
                  <a:ext cx="0" cy="113"/>
                </a:xfrm>
                <a:prstGeom prst="line">
                  <a:avLst/>
                </a:prstGeom>
                <a:noFill/>
                <a:ln w="28575">
                  <a:solidFill>
                    <a:srgbClr val="AFB8F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57390" name="Group 109"/>
                <p:cNvGrpSpPr>
                  <a:grpSpLocks/>
                </p:cNvGrpSpPr>
                <p:nvPr/>
              </p:nvGrpSpPr>
              <p:grpSpPr bwMode="auto">
                <a:xfrm>
                  <a:off x="4694" y="2568"/>
                  <a:ext cx="136" cy="46"/>
                  <a:chOff x="4604" y="2523"/>
                  <a:chExt cx="136" cy="91"/>
                </a:xfrm>
              </p:grpSpPr>
              <p:sp>
                <p:nvSpPr>
                  <p:cNvPr id="57409" name="Line 102"/>
                  <p:cNvSpPr>
                    <a:spLocks noChangeShapeType="1"/>
                  </p:cNvSpPr>
                  <p:nvPr/>
                </p:nvSpPr>
                <p:spPr bwMode="auto">
                  <a:xfrm>
                    <a:off x="4604" y="2523"/>
                    <a:ext cx="0" cy="91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7410" name="Line 103"/>
                  <p:cNvSpPr>
                    <a:spLocks noChangeShapeType="1"/>
                  </p:cNvSpPr>
                  <p:nvPr/>
                </p:nvSpPr>
                <p:spPr bwMode="auto">
                  <a:xfrm>
                    <a:off x="4740" y="2523"/>
                    <a:ext cx="0" cy="91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57391" name="Group 180"/>
                <p:cNvGrpSpPr>
                  <a:grpSpLocks/>
                </p:cNvGrpSpPr>
                <p:nvPr/>
              </p:nvGrpSpPr>
              <p:grpSpPr bwMode="auto">
                <a:xfrm>
                  <a:off x="2154" y="2614"/>
                  <a:ext cx="680" cy="68"/>
                  <a:chOff x="3810" y="2636"/>
                  <a:chExt cx="680" cy="91"/>
                </a:xfrm>
              </p:grpSpPr>
              <p:sp>
                <p:nvSpPr>
                  <p:cNvPr id="57403" name="Line 181"/>
                  <p:cNvSpPr>
                    <a:spLocks noChangeShapeType="1"/>
                  </p:cNvSpPr>
                  <p:nvPr/>
                </p:nvSpPr>
                <p:spPr bwMode="auto">
                  <a:xfrm>
                    <a:off x="4082" y="2636"/>
                    <a:ext cx="0" cy="91"/>
                  </a:xfrm>
                  <a:prstGeom prst="line">
                    <a:avLst/>
                  </a:prstGeom>
                  <a:noFill/>
                  <a:ln w="28575">
                    <a:solidFill>
                      <a:srgbClr val="FF66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7404" name="Line 182"/>
                  <p:cNvSpPr>
                    <a:spLocks noChangeShapeType="1"/>
                  </p:cNvSpPr>
                  <p:nvPr/>
                </p:nvSpPr>
                <p:spPr bwMode="auto">
                  <a:xfrm>
                    <a:off x="4218" y="2636"/>
                    <a:ext cx="0" cy="91"/>
                  </a:xfrm>
                  <a:prstGeom prst="line">
                    <a:avLst/>
                  </a:prstGeom>
                  <a:noFill/>
                  <a:ln w="28575">
                    <a:solidFill>
                      <a:srgbClr val="FF66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7405" name="Line 183"/>
                  <p:cNvSpPr>
                    <a:spLocks noChangeShapeType="1"/>
                  </p:cNvSpPr>
                  <p:nvPr/>
                </p:nvSpPr>
                <p:spPr bwMode="auto">
                  <a:xfrm>
                    <a:off x="4354" y="2636"/>
                    <a:ext cx="0" cy="91"/>
                  </a:xfrm>
                  <a:prstGeom prst="line">
                    <a:avLst/>
                  </a:prstGeom>
                  <a:noFill/>
                  <a:ln w="28575">
                    <a:solidFill>
                      <a:srgbClr val="FF66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7406" name="Line 184"/>
                  <p:cNvSpPr>
                    <a:spLocks noChangeShapeType="1"/>
                  </p:cNvSpPr>
                  <p:nvPr/>
                </p:nvSpPr>
                <p:spPr bwMode="auto">
                  <a:xfrm>
                    <a:off x="4490" y="2636"/>
                    <a:ext cx="0" cy="91"/>
                  </a:xfrm>
                  <a:prstGeom prst="line">
                    <a:avLst/>
                  </a:prstGeom>
                  <a:noFill/>
                  <a:ln w="28575">
                    <a:solidFill>
                      <a:srgbClr val="FF66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7407" name="Line 185"/>
                  <p:cNvSpPr>
                    <a:spLocks noChangeShapeType="1"/>
                  </p:cNvSpPr>
                  <p:nvPr/>
                </p:nvSpPr>
                <p:spPr bwMode="auto">
                  <a:xfrm>
                    <a:off x="3810" y="2636"/>
                    <a:ext cx="0" cy="91"/>
                  </a:xfrm>
                  <a:prstGeom prst="line">
                    <a:avLst/>
                  </a:prstGeom>
                  <a:noFill/>
                  <a:ln w="28575">
                    <a:solidFill>
                      <a:srgbClr val="FF66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7408" name="Line 186"/>
                  <p:cNvSpPr>
                    <a:spLocks noChangeShapeType="1"/>
                  </p:cNvSpPr>
                  <p:nvPr/>
                </p:nvSpPr>
                <p:spPr bwMode="auto">
                  <a:xfrm>
                    <a:off x="3946" y="2636"/>
                    <a:ext cx="0" cy="91"/>
                  </a:xfrm>
                  <a:prstGeom prst="line">
                    <a:avLst/>
                  </a:prstGeom>
                  <a:noFill/>
                  <a:ln w="28575">
                    <a:solidFill>
                      <a:srgbClr val="FF66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57392" name="Group 187"/>
                <p:cNvGrpSpPr>
                  <a:grpSpLocks/>
                </p:cNvGrpSpPr>
                <p:nvPr/>
              </p:nvGrpSpPr>
              <p:grpSpPr bwMode="auto">
                <a:xfrm>
                  <a:off x="2971" y="2614"/>
                  <a:ext cx="680" cy="68"/>
                  <a:chOff x="3810" y="2636"/>
                  <a:chExt cx="680" cy="91"/>
                </a:xfrm>
              </p:grpSpPr>
              <p:sp>
                <p:nvSpPr>
                  <p:cNvPr id="57397" name="Line 188"/>
                  <p:cNvSpPr>
                    <a:spLocks noChangeShapeType="1"/>
                  </p:cNvSpPr>
                  <p:nvPr/>
                </p:nvSpPr>
                <p:spPr bwMode="auto">
                  <a:xfrm>
                    <a:off x="4082" y="2636"/>
                    <a:ext cx="0" cy="91"/>
                  </a:xfrm>
                  <a:prstGeom prst="line">
                    <a:avLst/>
                  </a:prstGeom>
                  <a:noFill/>
                  <a:ln w="28575">
                    <a:solidFill>
                      <a:srgbClr val="FF66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7398" name="Line 189"/>
                  <p:cNvSpPr>
                    <a:spLocks noChangeShapeType="1"/>
                  </p:cNvSpPr>
                  <p:nvPr/>
                </p:nvSpPr>
                <p:spPr bwMode="auto">
                  <a:xfrm>
                    <a:off x="4218" y="2636"/>
                    <a:ext cx="0" cy="91"/>
                  </a:xfrm>
                  <a:prstGeom prst="line">
                    <a:avLst/>
                  </a:prstGeom>
                  <a:noFill/>
                  <a:ln w="28575">
                    <a:solidFill>
                      <a:srgbClr val="FF66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7399" name="Line 190"/>
                  <p:cNvSpPr>
                    <a:spLocks noChangeShapeType="1"/>
                  </p:cNvSpPr>
                  <p:nvPr/>
                </p:nvSpPr>
                <p:spPr bwMode="auto">
                  <a:xfrm>
                    <a:off x="4354" y="2636"/>
                    <a:ext cx="0" cy="91"/>
                  </a:xfrm>
                  <a:prstGeom prst="line">
                    <a:avLst/>
                  </a:prstGeom>
                  <a:noFill/>
                  <a:ln w="28575">
                    <a:solidFill>
                      <a:srgbClr val="FF66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7400" name="Line 191"/>
                  <p:cNvSpPr>
                    <a:spLocks noChangeShapeType="1"/>
                  </p:cNvSpPr>
                  <p:nvPr/>
                </p:nvSpPr>
                <p:spPr bwMode="auto">
                  <a:xfrm>
                    <a:off x="4490" y="2636"/>
                    <a:ext cx="0" cy="91"/>
                  </a:xfrm>
                  <a:prstGeom prst="line">
                    <a:avLst/>
                  </a:prstGeom>
                  <a:noFill/>
                  <a:ln w="28575">
                    <a:solidFill>
                      <a:srgbClr val="FF66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7401" name="Line 192"/>
                  <p:cNvSpPr>
                    <a:spLocks noChangeShapeType="1"/>
                  </p:cNvSpPr>
                  <p:nvPr/>
                </p:nvSpPr>
                <p:spPr bwMode="auto">
                  <a:xfrm>
                    <a:off x="3810" y="2636"/>
                    <a:ext cx="0" cy="91"/>
                  </a:xfrm>
                  <a:prstGeom prst="line">
                    <a:avLst/>
                  </a:prstGeom>
                  <a:noFill/>
                  <a:ln w="28575">
                    <a:solidFill>
                      <a:srgbClr val="FF66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7402" name="Line 193"/>
                  <p:cNvSpPr>
                    <a:spLocks noChangeShapeType="1"/>
                  </p:cNvSpPr>
                  <p:nvPr/>
                </p:nvSpPr>
                <p:spPr bwMode="auto">
                  <a:xfrm>
                    <a:off x="3946" y="2636"/>
                    <a:ext cx="0" cy="91"/>
                  </a:xfrm>
                  <a:prstGeom prst="line">
                    <a:avLst/>
                  </a:prstGeom>
                  <a:noFill/>
                  <a:ln w="28575">
                    <a:solidFill>
                      <a:srgbClr val="FF66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57393" name="Line 202"/>
                <p:cNvSpPr>
                  <a:spLocks noChangeShapeType="1"/>
                </p:cNvSpPr>
                <p:nvPr/>
              </p:nvSpPr>
              <p:spPr bwMode="auto">
                <a:xfrm>
                  <a:off x="1610" y="2614"/>
                  <a:ext cx="0" cy="68"/>
                </a:xfrm>
                <a:prstGeom prst="line">
                  <a:avLst/>
                </a:prstGeom>
                <a:noFill/>
                <a:ln w="2857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7394" name="Line 203"/>
                <p:cNvSpPr>
                  <a:spLocks noChangeShapeType="1"/>
                </p:cNvSpPr>
                <p:nvPr/>
              </p:nvSpPr>
              <p:spPr bwMode="auto">
                <a:xfrm>
                  <a:off x="1746" y="2614"/>
                  <a:ext cx="0" cy="68"/>
                </a:xfrm>
                <a:prstGeom prst="line">
                  <a:avLst/>
                </a:prstGeom>
                <a:noFill/>
                <a:ln w="2857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7395" name="Line 204"/>
                <p:cNvSpPr>
                  <a:spLocks noChangeShapeType="1"/>
                </p:cNvSpPr>
                <p:nvPr/>
              </p:nvSpPr>
              <p:spPr bwMode="auto">
                <a:xfrm>
                  <a:off x="1882" y="2614"/>
                  <a:ext cx="0" cy="68"/>
                </a:xfrm>
                <a:prstGeom prst="line">
                  <a:avLst/>
                </a:prstGeom>
                <a:noFill/>
                <a:ln w="2857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7396" name="Line 205"/>
                <p:cNvSpPr>
                  <a:spLocks noChangeShapeType="1"/>
                </p:cNvSpPr>
                <p:nvPr/>
              </p:nvSpPr>
              <p:spPr bwMode="auto">
                <a:xfrm>
                  <a:off x="2018" y="2614"/>
                  <a:ext cx="0" cy="68"/>
                </a:xfrm>
                <a:prstGeom prst="line">
                  <a:avLst/>
                </a:prstGeom>
                <a:noFill/>
                <a:ln w="2857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614610" name="Group 210"/>
          <p:cNvGrpSpPr>
            <a:grpSpLocks/>
          </p:cNvGrpSpPr>
          <p:nvPr/>
        </p:nvGrpSpPr>
        <p:grpSpPr bwMode="auto">
          <a:xfrm>
            <a:off x="79375" y="2960688"/>
            <a:ext cx="8562975" cy="461962"/>
            <a:chOff x="50" y="1865"/>
            <a:chExt cx="5394" cy="291"/>
          </a:xfrm>
        </p:grpSpPr>
        <p:sp>
          <p:nvSpPr>
            <p:cNvPr id="57378" name="Text Box 211"/>
            <p:cNvSpPr txBox="1">
              <a:spLocks noChangeArrowheads="1"/>
            </p:cNvSpPr>
            <p:nvPr/>
          </p:nvSpPr>
          <p:spPr bwMode="auto">
            <a:xfrm>
              <a:off x="50" y="1911"/>
              <a:ext cx="81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en-US" sz="1800">
                  <a:solidFill>
                    <a:srgbClr val="FF0000"/>
                  </a:solidFill>
                </a:rPr>
                <a:t>Light pulse</a:t>
              </a:r>
            </a:p>
          </p:txBody>
        </p:sp>
        <p:grpSp>
          <p:nvGrpSpPr>
            <p:cNvPr id="57379" name="Group 212"/>
            <p:cNvGrpSpPr>
              <a:grpSpLocks/>
            </p:cNvGrpSpPr>
            <p:nvPr/>
          </p:nvGrpSpPr>
          <p:grpSpPr bwMode="auto">
            <a:xfrm>
              <a:off x="945" y="1865"/>
              <a:ext cx="4499" cy="291"/>
              <a:chOff x="945" y="1865"/>
              <a:chExt cx="4499" cy="291"/>
            </a:xfrm>
          </p:grpSpPr>
          <p:sp>
            <p:nvSpPr>
              <p:cNvPr id="57380" name="Line 213"/>
              <p:cNvSpPr>
                <a:spLocks noChangeShapeType="1"/>
              </p:cNvSpPr>
              <p:nvPr/>
            </p:nvSpPr>
            <p:spPr bwMode="auto">
              <a:xfrm>
                <a:off x="945" y="2018"/>
                <a:ext cx="4287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7381" name="Oval 214"/>
              <p:cNvSpPr>
                <a:spLocks noChangeArrowheads="1"/>
              </p:cNvSpPr>
              <p:nvPr/>
            </p:nvSpPr>
            <p:spPr bwMode="auto">
              <a:xfrm>
                <a:off x="1119" y="1996"/>
                <a:ext cx="137" cy="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Wingdings" pitchFamily="2" charset="2"/>
                  <a:buNone/>
                </a:pPr>
                <a:endParaRPr lang="en-US" sz="1800"/>
              </a:p>
            </p:txBody>
          </p:sp>
          <p:sp>
            <p:nvSpPr>
              <p:cNvPr id="57382" name="Oval 215"/>
              <p:cNvSpPr>
                <a:spLocks noChangeArrowheads="1"/>
              </p:cNvSpPr>
              <p:nvPr/>
            </p:nvSpPr>
            <p:spPr bwMode="auto">
              <a:xfrm>
                <a:off x="4929" y="1996"/>
                <a:ext cx="137" cy="4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Wingdings" pitchFamily="2" charset="2"/>
                  <a:buNone/>
                </a:pPr>
                <a:endParaRPr lang="en-US" sz="1800"/>
              </a:p>
            </p:txBody>
          </p:sp>
          <p:sp>
            <p:nvSpPr>
              <p:cNvPr id="57383" name="Text Box 216"/>
              <p:cNvSpPr txBox="1">
                <a:spLocks noChangeArrowheads="1"/>
              </p:cNvSpPr>
              <p:nvPr/>
            </p:nvSpPr>
            <p:spPr bwMode="auto">
              <a:xfrm>
                <a:off x="5220" y="1865"/>
                <a:ext cx="224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eaLnBrk="1" hangingPunct="1">
                  <a:buFont typeface="Wingdings" pitchFamily="2" charset="2"/>
                  <a:buNone/>
                </a:pPr>
                <a:r>
                  <a:rPr lang="en-US" sz="2400">
                    <a:solidFill>
                      <a:srgbClr val="FF0000"/>
                    </a:solidFill>
                  </a:rPr>
                  <a:t>?</a:t>
                </a:r>
                <a:endParaRPr lang="en-US" sz="540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614645" name="Group 245"/>
          <p:cNvGrpSpPr>
            <a:grpSpLocks/>
          </p:cNvGrpSpPr>
          <p:nvPr/>
        </p:nvGrpSpPr>
        <p:grpSpPr bwMode="auto">
          <a:xfrm>
            <a:off x="0" y="3644900"/>
            <a:ext cx="8655050" cy="2728913"/>
            <a:chOff x="0" y="2296"/>
            <a:chExt cx="5452" cy="1719"/>
          </a:xfrm>
        </p:grpSpPr>
        <p:grpSp>
          <p:nvGrpSpPr>
            <p:cNvPr id="57370" name="Group 244"/>
            <p:cNvGrpSpPr>
              <a:grpSpLocks/>
            </p:cNvGrpSpPr>
            <p:nvPr/>
          </p:nvGrpSpPr>
          <p:grpSpPr bwMode="auto">
            <a:xfrm>
              <a:off x="0" y="2296"/>
              <a:ext cx="975" cy="1703"/>
              <a:chOff x="0" y="2296"/>
              <a:chExt cx="975" cy="1703"/>
            </a:xfrm>
          </p:grpSpPr>
          <p:sp>
            <p:nvSpPr>
              <p:cNvPr id="57372" name="Line 234"/>
              <p:cNvSpPr>
                <a:spLocks noChangeShapeType="1"/>
              </p:cNvSpPr>
              <p:nvPr/>
            </p:nvSpPr>
            <p:spPr bwMode="auto">
              <a:xfrm>
                <a:off x="589" y="2500"/>
                <a:ext cx="38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7373" name="Oval 235"/>
              <p:cNvSpPr>
                <a:spLocks noChangeArrowheads="1"/>
              </p:cNvSpPr>
              <p:nvPr/>
            </p:nvSpPr>
            <p:spPr bwMode="auto">
              <a:xfrm>
                <a:off x="23" y="2296"/>
                <a:ext cx="793" cy="408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Wingdings" pitchFamily="2" charset="2"/>
                  <a:buNone/>
                </a:pPr>
                <a:endParaRPr lang="en-US"/>
              </a:p>
            </p:txBody>
          </p:sp>
          <p:sp>
            <p:nvSpPr>
              <p:cNvPr id="57374" name="Text Box 236"/>
              <p:cNvSpPr txBox="1">
                <a:spLocks noChangeArrowheads="1"/>
              </p:cNvSpPr>
              <p:nvPr/>
            </p:nvSpPr>
            <p:spPr bwMode="auto">
              <a:xfrm>
                <a:off x="90" y="2341"/>
                <a:ext cx="691" cy="3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 eaLnBrk="1" hangingPunct="1">
                  <a:buFont typeface="Wingdings" pitchFamily="2" charset="2"/>
                  <a:buNone/>
                </a:pPr>
                <a:r>
                  <a:rPr lang="en-US" sz="1400"/>
                  <a:t>Low noise</a:t>
                </a:r>
              </a:p>
              <a:p>
                <a:pPr algn="ctr" eaLnBrk="1" hangingPunct="1">
                  <a:buFont typeface="Wingdings" pitchFamily="2" charset="2"/>
                  <a:buNone/>
                </a:pPr>
                <a:r>
                  <a:rPr lang="en-US" sz="1400"/>
                  <a:t>RF Osc.</a:t>
                </a:r>
              </a:p>
            </p:txBody>
          </p:sp>
          <p:sp>
            <p:nvSpPr>
              <p:cNvPr id="57375" name="Line 237"/>
              <p:cNvSpPr>
                <a:spLocks noChangeShapeType="1"/>
              </p:cNvSpPr>
              <p:nvPr/>
            </p:nvSpPr>
            <p:spPr bwMode="auto">
              <a:xfrm flipV="1">
                <a:off x="431" y="2727"/>
                <a:ext cx="0" cy="24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7376" name="Rectangle 238"/>
              <p:cNvSpPr>
                <a:spLocks noChangeArrowheads="1"/>
              </p:cNvSpPr>
              <p:nvPr/>
            </p:nvSpPr>
            <p:spPr bwMode="auto">
              <a:xfrm>
                <a:off x="90" y="2976"/>
                <a:ext cx="658" cy="31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buFont typeface="Wingdings" pitchFamily="2" charset="2"/>
                  <a:buNone/>
                </a:pPr>
                <a:r>
                  <a:rPr lang="en-US" sz="1600"/>
                  <a:t>Rubidium</a:t>
                </a:r>
              </a:p>
              <a:p>
                <a:pPr algn="ctr">
                  <a:spcBef>
                    <a:spcPct val="0"/>
                  </a:spcBef>
                  <a:buFont typeface="Wingdings" pitchFamily="2" charset="2"/>
                  <a:buNone/>
                </a:pPr>
                <a:r>
                  <a:rPr lang="en-US" sz="1600"/>
                  <a:t>Clock</a:t>
                </a:r>
              </a:p>
            </p:txBody>
          </p:sp>
          <p:sp>
            <p:nvSpPr>
              <p:cNvPr id="57377" name="Text Box 242"/>
              <p:cNvSpPr txBox="1">
                <a:spLocks noChangeArrowheads="1"/>
              </p:cNvSpPr>
              <p:nvPr/>
            </p:nvSpPr>
            <p:spPr bwMode="auto">
              <a:xfrm>
                <a:off x="0" y="3317"/>
                <a:ext cx="786" cy="6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eaLnBrk="1" hangingPunct="1">
                  <a:buFont typeface="Wingdings" pitchFamily="2" charset="2"/>
                  <a:buNone/>
                </a:pPr>
                <a:r>
                  <a:rPr lang="en-US" sz="1400" b="1">
                    <a:solidFill>
                      <a:schemeClr val="accent2"/>
                    </a:solidFill>
                    <a:sym typeface="Symbol" pitchFamily="18" charset="2"/>
                  </a:rPr>
                  <a:t>Stability (1s)</a:t>
                </a:r>
              </a:p>
              <a:p>
                <a:pPr eaLnBrk="1" hangingPunct="1">
                  <a:buFont typeface="Wingdings" pitchFamily="2" charset="2"/>
                  <a:buNone/>
                </a:pPr>
                <a:r>
                  <a:rPr lang="en-US" sz="1400" b="1">
                    <a:sym typeface="Symbol" pitchFamily="18" charset="2"/>
                  </a:rPr>
                  <a:t>f/f ~ 10</a:t>
                </a:r>
                <a:r>
                  <a:rPr lang="en-US" sz="1400" b="1" baseline="30000">
                    <a:sym typeface="Symbol" pitchFamily="18" charset="2"/>
                  </a:rPr>
                  <a:t>-11</a:t>
                </a:r>
              </a:p>
              <a:p>
                <a:pPr eaLnBrk="1" hangingPunct="1">
                  <a:buFont typeface="Wingdings" pitchFamily="2" charset="2"/>
                  <a:buNone/>
                </a:pPr>
                <a:r>
                  <a:rPr lang="en-US" sz="1400" b="1">
                    <a:solidFill>
                      <a:schemeClr val="accent2"/>
                    </a:solidFill>
                    <a:sym typeface="Symbol" pitchFamily="18" charset="2"/>
                  </a:rPr>
                  <a:t>Aging (year)</a:t>
                </a:r>
              </a:p>
              <a:p>
                <a:pPr eaLnBrk="1" hangingPunct="1">
                  <a:buFont typeface="Wingdings" pitchFamily="2" charset="2"/>
                  <a:buNone/>
                </a:pPr>
                <a:r>
                  <a:rPr lang="en-US" sz="1400" b="1">
                    <a:sym typeface="Symbol" pitchFamily="18" charset="2"/>
                  </a:rPr>
                  <a:t>f/f ~ 510</a:t>
                </a:r>
                <a:r>
                  <a:rPr lang="en-US" sz="1400" b="1" baseline="30000">
                    <a:sym typeface="Symbol" pitchFamily="18" charset="2"/>
                  </a:rPr>
                  <a:t>-10</a:t>
                </a:r>
                <a:endParaRPr lang="en-US" b="1">
                  <a:sym typeface="Symbol" pitchFamily="18" charset="2"/>
                </a:endParaRPr>
              </a:p>
            </p:txBody>
          </p:sp>
        </p:grpSp>
        <p:sp>
          <p:nvSpPr>
            <p:cNvPr id="57371" name="Text Box 243"/>
            <p:cNvSpPr txBox="1">
              <a:spLocks noChangeArrowheads="1"/>
            </p:cNvSpPr>
            <p:nvPr/>
          </p:nvSpPr>
          <p:spPr bwMode="auto">
            <a:xfrm>
              <a:off x="776" y="3724"/>
              <a:ext cx="467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en-US" sz="1800"/>
                <a:t> Requires locking of the fiber laser to an atomic clock (Rb sufficient)  </a:t>
              </a:r>
              <a:r>
                <a:rPr lang="en-US" sz="2400" b="1">
                  <a:solidFill>
                    <a:srgbClr val="33CC33"/>
                  </a:solidFill>
                  <a:sym typeface="Wingdings" pitchFamily="2" charset="2"/>
                </a:rPr>
                <a:t></a:t>
              </a:r>
              <a:r>
                <a:rPr lang="en-US"/>
                <a:t> </a:t>
              </a:r>
            </a:p>
          </p:txBody>
        </p:sp>
      </p:grpSp>
      <p:sp>
        <p:nvSpPr>
          <p:cNvPr id="16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14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793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6146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14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614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11150" y="2115879"/>
            <a:ext cx="8696216" cy="3216288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>
                <a:solidFill>
                  <a:srgbClr val="0070C0"/>
                </a:solidFill>
              </a:rPr>
              <a:t>Jitter source </a:t>
            </a:r>
            <a:r>
              <a:rPr lang="en-US" sz="4800" dirty="0" smtClean="0">
                <a:solidFill>
                  <a:srgbClr val="0070C0"/>
                </a:solidFill>
              </a:rPr>
              <a:t>for </a:t>
            </a:r>
          </a:p>
          <a:p>
            <a:pPr marL="0" indent="0" algn="ctr">
              <a:buNone/>
            </a:pPr>
            <a:r>
              <a:rPr lang="en-US" sz="4800" dirty="0" smtClean="0">
                <a:solidFill>
                  <a:srgbClr val="0070C0"/>
                </a:solidFill>
              </a:rPr>
              <a:t>beam </a:t>
            </a:r>
            <a:r>
              <a:rPr lang="en-US" sz="4800" dirty="0">
                <a:solidFill>
                  <a:srgbClr val="0070C0"/>
                </a:solidFill>
              </a:rPr>
              <a:t>arrival times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106734"/>
            <a:ext cx="910414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15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7046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Line 63"/>
          <p:cNvSpPr>
            <a:spLocks noChangeShapeType="1"/>
          </p:cNvSpPr>
          <p:nvPr/>
        </p:nvSpPr>
        <p:spPr bwMode="auto">
          <a:xfrm>
            <a:off x="2916238" y="2578100"/>
            <a:ext cx="3348037" cy="0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8372" name="Rectangle 3"/>
          <p:cNvSpPr>
            <a:spLocks noGrp="1" noChangeArrowheads="1"/>
          </p:cNvSpPr>
          <p:nvPr>
            <p:ph type="title"/>
          </p:nvPr>
        </p:nvSpPr>
        <p:spPr>
          <a:xfrm>
            <a:off x="434600" y="103188"/>
            <a:ext cx="8520113" cy="544512"/>
          </a:xfrm>
          <a:noFill/>
        </p:spPr>
        <p:txBody>
          <a:bodyPr/>
          <a:lstStyle/>
          <a:p>
            <a:pPr eaLnBrk="1" hangingPunct="1"/>
            <a:r>
              <a:rPr lang="en-US" dirty="0" smtClean="0"/>
              <a:t>Sources of timing jitter in linear accelerator</a:t>
            </a:r>
          </a:p>
        </p:txBody>
      </p:sp>
      <p:sp>
        <p:nvSpPr>
          <p:cNvPr id="58373" name="Text Box 4"/>
          <p:cNvSpPr txBox="1">
            <a:spLocks noChangeArrowheads="1"/>
          </p:cNvSpPr>
          <p:nvPr/>
        </p:nvSpPr>
        <p:spPr bwMode="auto">
          <a:xfrm>
            <a:off x="720725" y="2057400"/>
            <a:ext cx="806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sz="1400">
                <a:latin typeface="Helvetica" pitchFamily="34" charset="0"/>
              </a:rPr>
              <a:t>RF gun</a:t>
            </a:r>
          </a:p>
        </p:txBody>
      </p:sp>
      <p:sp>
        <p:nvSpPr>
          <p:cNvPr id="58374" name="Line 5"/>
          <p:cNvSpPr>
            <a:spLocks noChangeShapeType="1"/>
          </p:cNvSpPr>
          <p:nvPr/>
        </p:nvSpPr>
        <p:spPr bwMode="auto">
          <a:xfrm flipV="1">
            <a:off x="1125538" y="2811463"/>
            <a:ext cx="0" cy="952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8375" name="AutoShape 7"/>
          <p:cNvSpPr>
            <a:spLocks noChangeArrowheads="1"/>
          </p:cNvSpPr>
          <p:nvPr/>
        </p:nvSpPr>
        <p:spPr bwMode="auto">
          <a:xfrm>
            <a:off x="889000" y="2397125"/>
            <a:ext cx="457200" cy="411163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endParaRPr lang="en-US"/>
          </a:p>
        </p:txBody>
      </p:sp>
      <p:sp>
        <p:nvSpPr>
          <p:cNvPr id="58376" name="Text Box 16"/>
          <p:cNvSpPr txBox="1">
            <a:spLocks noChangeArrowheads="1"/>
          </p:cNvSpPr>
          <p:nvPr/>
        </p:nvSpPr>
        <p:spPr bwMode="auto">
          <a:xfrm>
            <a:off x="1468438" y="2057400"/>
            <a:ext cx="1771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sz="1400">
                <a:latin typeface="Helvetica" pitchFamily="34" charset="0"/>
              </a:rPr>
              <a:t>Accelerator</a:t>
            </a:r>
          </a:p>
        </p:txBody>
      </p:sp>
      <p:grpSp>
        <p:nvGrpSpPr>
          <p:cNvPr id="58377" name="Group 17"/>
          <p:cNvGrpSpPr>
            <a:grpSpLocks/>
          </p:cNvGrpSpPr>
          <p:nvPr/>
        </p:nvGrpSpPr>
        <p:grpSpPr bwMode="auto">
          <a:xfrm>
            <a:off x="1866900" y="2408238"/>
            <a:ext cx="1049338" cy="327025"/>
            <a:chOff x="1014" y="1210"/>
            <a:chExt cx="1163" cy="249"/>
          </a:xfrm>
        </p:grpSpPr>
        <p:sp>
          <p:nvSpPr>
            <p:cNvPr id="58412" name="AutoShape 18"/>
            <p:cNvSpPr>
              <a:spLocks noChangeAspect="1" noChangeArrowheads="1"/>
            </p:cNvSpPr>
            <p:nvPr/>
          </p:nvSpPr>
          <p:spPr bwMode="auto">
            <a:xfrm>
              <a:off x="1014" y="1210"/>
              <a:ext cx="1163" cy="24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</a:pPr>
              <a:endParaRPr lang="en-US"/>
            </a:p>
          </p:txBody>
        </p:sp>
        <p:sp>
          <p:nvSpPr>
            <p:cNvPr id="58413" name="Rectangle 19"/>
            <p:cNvSpPr>
              <a:spLocks noChangeAspect="1" noChangeArrowheads="1"/>
            </p:cNvSpPr>
            <p:nvPr/>
          </p:nvSpPr>
          <p:spPr bwMode="auto">
            <a:xfrm>
              <a:off x="1109" y="1290"/>
              <a:ext cx="469" cy="81"/>
            </a:xfrm>
            <a:prstGeom prst="rect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</a:pPr>
              <a:endParaRPr lang="en-US"/>
            </a:p>
          </p:txBody>
        </p:sp>
        <p:sp>
          <p:nvSpPr>
            <p:cNvPr id="58414" name="Rectangle 20"/>
            <p:cNvSpPr>
              <a:spLocks noChangeAspect="1" noChangeArrowheads="1"/>
            </p:cNvSpPr>
            <p:nvPr/>
          </p:nvSpPr>
          <p:spPr bwMode="auto">
            <a:xfrm>
              <a:off x="1615" y="1290"/>
              <a:ext cx="469" cy="81"/>
            </a:xfrm>
            <a:prstGeom prst="rect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</a:pPr>
              <a:endParaRPr lang="en-US"/>
            </a:p>
          </p:txBody>
        </p:sp>
      </p:grpSp>
      <p:sp>
        <p:nvSpPr>
          <p:cNvPr id="58378" name="AutoShape 21"/>
          <p:cNvSpPr>
            <a:spLocks noChangeArrowheads="1"/>
          </p:cNvSpPr>
          <p:nvPr/>
        </p:nvSpPr>
        <p:spPr bwMode="auto">
          <a:xfrm>
            <a:off x="906463" y="2884488"/>
            <a:ext cx="411162" cy="182562"/>
          </a:xfrm>
          <a:prstGeom prst="roundRect">
            <a:avLst>
              <a:gd name="adj" fmla="val 16667"/>
            </a:avLst>
          </a:prstGeom>
          <a:solidFill>
            <a:srgbClr val="6699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endParaRPr lang="en-US"/>
          </a:p>
        </p:txBody>
      </p:sp>
      <p:sp>
        <p:nvSpPr>
          <p:cNvPr id="58379" name="Rectangle 38"/>
          <p:cNvSpPr>
            <a:spLocks noChangeArrowheads="1"/>
          </p:cNvSpPr>
          <p:nvPr/>
        </p:nvSpPr>
        <p:spPr bwMode="auto">
          <a:xfrm>
            <a:off x="6264275" y="2446338"/>
            <a:ext cx="1223963" cy="287337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endParaRPr lang="en-US"/>
          </a:p>
        </p:txBody>
      </p:sp>
      <p:sp>
        <p:nvSpPr>
          <p:cNvPr id="58380" name="Line 39"/>
          <p:cNvSpPr>
            <a:spLocks noChangeShapeType="1"/>
          </p:cNvSpPr>
          <p:nvPr/>
        </p:nvSpPr>
        <p:spPr bwMode="auto">
          <a:xfrm>
            <a:off x="6264275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8381" name="Line 40"/>
          <p:cNvSpPr>
            <a:spLocks noChangeShapeType="1"/>
          </p:cNvSpPr>
          <p:nvPr/>
        </p:nvSpPr>
        <p:spPr bwMode="auto">
          <a:xfrm>
            <a:off x="6335713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8382" name="Line 41"/>
          <p:cNvSpPr>
            <a:spLocks noChangeShapeType="1"/>
          </p:cNvSpPr>
          <p:nvPr/>
        </p:nvSpPr>
        <p:spPr bwMode="auto">
          <a:xfrm>
            <a:off x="6408738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8383" name="Line 42"/>
          <p:cNvSpPr>
            <a:spLocks noChangeShapeType="1"/>
          </p:cNvSpPr>
          <p:nvPr/>
        </p:nvSpPr>
        <p:spPr bwMode="auto">
          <a:xfrm>
            <a:off x="6480175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8384" name="Line 43"/>
          <p:cNvSpPr>
            <a:spLocks noChangeShapeType="1"/>
          </p:cNvSpPr>
          <p:nvPr/>
        </p:nvSpPr>
        <p:spPr bwMode="auto">
          <a:xfrm>
            <a:off x="6553200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8385" name="Line 44"/>
          <p:cNvSpPr>
            <a:spLocks noChangeShapeType="1"/>
          </p:cNvSpPr>
          <p:nvPr/>
        </p:nvSpPr>
        <p:spPr bwMode="auto">
          <a:xfrm>
            <a:off x="6624638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8386" name="Line 45"/>
          <p:cNvSpPr>
            <a:spLocks noChangeShapeType="1"/>
          </p:cNvSpPr>
          <p:nvPr/>
        </p:nvSpPr>
        <p:spPr bwMode="auto">
          <a:xfrm>
            <a:off x="6696075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8387" name="Line 46"/>
          <p:cNvSpPr>
            <a:spLocks noChangeShapeType="1"/>
          </p:cNvSpPr>
          <p:nvPr/>
        </p:nvSpPr>
        <p:spPr bwMode="auto">
          <a:xfrm>
            <a:off x="6767513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8388" name="Line 47"/>
          <p:cNvSpPr>
            <a:spLocks noChangeShapeType="1"/>
          </p:cNvSpPr>
          <p:nvPr/>
        </p:nvSpPr>
        <p:spPr bwMode="auto">
          <a:xfrm>
            <a:off x="6840538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8389" name="Line 48"/>
          <p:cNvSpPr>
            <a:spLocks noChangeShapeType="1"/>
          </p:cNvSpPr>
          <p:nvPr/>
        </p:nvSpPr>
        <p:spPr bwMode="auto">
          <a:xfrm>
            <a:off x="6911975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8390" name="Line 49"/>
          <p:cNvSpPr>
            <a:spLocks noChangeShapeType="1"/>
          </p:cNvSpPr>
          <p:nvPr/>
        </p:nvSpPr>
        <p:spPr bwMode="auto">
          <a:xfrm>
            <a:off x="6985000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8391" name="Line 50"/>
          <p:cNvSpPr>
            <a:spLocks noChangeShapeType="1"/>
          </p:cNvSpPr>
          <p:nvPr/>
        </p:nvSpPr>
        <p:spPr bwMode="auto">
          <a:xfrm>
            <a:off x="7056438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8392" name="Line 51"/>
          <p:cNvSpPr>
            <a:spLocks noChangeShapeType="1"/>
          </p:cNvSpPr>
          <p:nvPr/>
        </p:nvSpPr>
        <p:spPr bwMode="auto">
          <a:xfrm>
            <a:off x="7127875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8393" name="Line 52"/>
          <p:cNvSpPr>
            <a:spLocks noChangeShapeType="1"/>
          </p:cNvSpPr>
          <p:nvPr/>
        </p:nvSpPr>
        <p:spPr bwMode="auto">
          <a:xfrm>
            <a:off x="7199313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8394" name="Line 53"/>
          <p:cNvSpPr>
            <a:spLocks noChangeShapeType="1"/>
          </p:cNvSpPr>
          <p:nvPr/>
        </p:nvSpPr>
        <p:spPr bwMode="auto">
          <a:xfrm>
            <a:off x="7272338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8395" name="Line 54"/>
          <p:cNvSpPr>
            <a:spLocks noChangeShapeType="1"/>
          </p:cNvSpPr>
          <p:nvPr/>
        </p:nvSpPr>
        <p:spPr bwMode="auto">
          <a:xfrm>
            <a:off x="7343775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8396" name="Line 55"/>
          <p:cNvSpPr>
            <a:spLocks noChangeShapeType="1"/>
          </p:cNvSpPr>
          <p:nvPr/>
        </p:nvSpPr>
        <p:spPr bwMode="auto">
          <a:xfrm>
            <a:off x="7416800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8397" name="Line 56"/>
          <p:cNvSpPr>
            <a:spLocks noChangeShapeType="1"/>
          </p:cNvSpPr>
          <p:nvPr/>
        </p:nvSpPr>
        <p:spPr bwMode="auto">
          <a:xfrm>
            <a:off x="7488238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8398" name="Text Box 57"/>
          <p:cNvSpPr txBox="1">
            <a:spLocks noChangeArrowheads="1"/>
          </p:cNvSpPr>
          <p:nvPr/>
        </p:nvSpPr>
        <p:spPr bwMode="auto">
          <a:xfrm>
            <a:off x="6337300" y="2057400"/>
            <a:ext cx="952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sz="1400"/>
              <a:t>Undulator</a:t>
            </a:r>
          </a:p>
        </p:txBody>
      </p:sp>
      <p:sp>
        <p:nvSpPr>
          <p:cNvPr id="58399" name="Line 59"/>
          <p:cNvSpPr>
            <a:spLocks noChangeShapeType="1"/>
          </p:cNvSpPr>
          <p:nvPr/>
        </p:nvSpPr>
        <p:spPr bwMode="auto">
          <a:xfrm flipV="1">
            <a:off x="8029575" y="2589213"/>
            <a:ext cx="249238" cy="277812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8400" name="Line 60"/>
          <p:cNvSpPr>
            <a:spLocks noChangeShapeType="1"/>
          </p:cNvSpPr>
          <p:nvPr/>
        </p:nvSpPr>
        <p:spPr bwMode="auto">
          <a:xfrm>
            <a:off x="7486650" y="2589213"/>
            <a:ext cx="792163" cy="0"/>
          </a:xfrm>
          <a:prstGeom prst="line">
            <a:avLst/>
          </a:prstGeom>
          <a:noFill/>
          <a:ln w="28575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8401" name="Rectangle 61"/>
          <p:cNvSpPr>
            <a:spLocks noChangeArrowheads="1"/>
          </p:cNvSpPr>
          <p:nvPr/>
        </p:nvSpPr>
        <p:spPr bwMode="auto">
          <a:xfrm>
            <a:off x="8278813" y="2446338"/>
            <a:ext cx="71437" cy="3587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endParaRPr lang="en-US"/>
          </a:p>
        </p:txBody>
      </p:sp>
      <p:sp>
        <p:nvSpPr>
          <p:cNvPr id="58402" name="Text Box 62"/>
          <p:cNvSpPr txBox="1">
            <a:spLocks noChangeArrowheads="1"/>
          </p:cNvSpPr>
          <p:nvPr/>
        </p:nvSpPr>
        <p:spPr bwMode="auto">
          <a:xfrm>
            <a:off x="7702550" y="2206625"/>
            <a:ext cx="2889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sz="2000">
                <a:solidFill>
                  <a:srgbClr val="66FF33"/>
                </a:solidFill>
                <a:sym typeface="Symbol" pitchFamily="18" charset="2"/>
              </a:rPr>
              <a:t></a:t>
            </a:r>
          </a:p>
        </p:txBody>
      </p:sp>
      <p:sp>
        <p:nvSpPr>
          <p:cNvPr id="58403" name="AutoShape 76"/>
          <p:cNvSpPr>
            <a:spLocks noChangeArrowheads="1"/>
          </p:cNvSpPr>
          <p:nvPr/>
        </p:nvSpPr>
        <p:spPr bwMode="auto">
          <a:xfrm>
            <a:off x="7726363" y="2867025"/>
            <a:ext cx="411162" cy="182563"/>
          </a:xfrm>
          <a:prstGeom prst="roundRect">
            <a:avLst>
              <a:gd name="adj" fmla="val 16667"/>
            </a:avLst>
          </a:prstGeom>
          <a:solidFill>
            <a:srgbClr val="6699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endParaRPr lang="en-US"/>
          </a:p>
        </p:txBody>
      </p:sp>
      <p:sp>
        <p:nvSpPr>
          <p:cNvPr id="58404" name="Text Box 77"/>
          <p:cNvSpPr txBox="1">
            <a:spLocks noChangeArrowheads="1"/>
          </p:cNvSpPr>
          <p:nvPr/>
        </p:nvSpPr>
        <p:spPr bwMode="auto">
          <a:xfrm>
            <a:off x="431800" y="3033713"/>
            <a:ext cx="1368425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n-US" sz="1400">
                <a:latin typeface="Helvetica" pitchFamily="34" charset="0"/>
              </a:rPr>
              <a:t>Photo-cathode</a:t>
            </a:r>
          </a:p>
          <a:p>
            <a:pPr algn="ctr">
              <a:buFont typeface="Wingdings" pitchFamily="2" charset="2"/>
              <a:buNone/>
            </a:pPr>
            <a:r>
              <a:rPr lang="en-US" sz="1400">
                <a:latin typeface="Helvetica" pitchFamily="34" charset="0"/>
              </a:rPr>
              <a:t>laser</a:t>
            </a:r>
          </a:p>
        </p:txBody>
      </p:sp>
      <p:sp>
        <p:nvSpPr>
          <p:cNvPr id="58405" name="Text Box 78"/>
          <p:cNvSpPr txBox="1">
            <a:spLocks noChangeArrowheads="1"/>
          </p:cNvSpPr>
          <p:nvPr/>
        </p:nvSpPr>
        <p:spPr bwMode="auto">
          <a:xfrm>
            <a:off x="7200900" y="3009900"/>
            <a:ext cx="1368425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n-US" sz="1400">
                <a:latin typeface="Helvetica" pitchFamily="34" charset="0"/>
              </a:rPr>
              <a:t>Pump-probe</a:t>
            </a:r>
          </a:p>
          <a:p>
            <a:pPr algn="ctr">
              <a:buFont typeface="Wingdings" pitchFamily="2" charset="2"/>
              <a:buNone/>
            </a:pPr>
            <a:r>
              <a:rPr lang="en-US" sz="1400">
                <a:latin typeface="Helvetica" pitchFamily="34" charset="0"/>
              </a:rPr>
              <a:t>laser</a:t>
            </a:r>
          </a:p>
        </p:txBody>
      </p:sp>
      <p:sp>
        <p:nvSpPr>
          <p:cNvPr id="58406" name="Line 83"/>
          <p:cNvSpPr>
            <a:spLocks noChangeShapeType="1"/>
          </p:cNvSpPr>
          <p:nvPr/>
        </p:nvSpPr>
        <p:spPr bwMode="auto">
          <a:xfrm>
            <a:off x="1331913" y="2578100"/>
            <a:ext cx="504825" cy="0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424" name="Text Box 85"/>
          <p:cNvSpPr txBox="1">
            <a:spLocks noChangeArrowheads="1"/>
          </p:cNvSpPr>
          <p:nvPr/>
        </p:nvSpPr>
        <p:spPr bwMode="auto">
          <a:xfrm>
            <a:off x="792163" y="1117600"/>
            <a:ext cx="8083550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+mn-lt"/>
              </a:rPr>
              <a:t>Long/transverse beam quality</a:t>
            </a:r>
          </a:p>
          <a:p>
            <a:pPr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+mn-lt"/>
              </a:rPr>
              <a:t>Arrival time jitter at entrance to undulator</a:t>
            </a:r>
          </a:p>
        </p:txBody>
      </p:sp>
      <p:sp>
        <p:nvSpPr>
          <p:cNvPr id="58408" name="Text Box 87"/>
          <p:cNvSpPr txBox="1">
            <a:spLocks noChangeArrowheads="1"/>
          </p:cNvSpPr>
          <p:nvPr/>
        </p:nvSpPr>
        <p:spPr bwMode="auto">
          <a:xfrm>
            <a:off x="431800" y="3500438"/>
            <a:ext cx="7989888" cy="169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sz="1800" b="1">
                <a:solidFill>
                  <a:srgbClr val="0000FF"/>
                </a:solidFill>
                <a:latin typeface="Lucida Sans Unicode" pitchFamily="34" charset="0"/>
              </a:rPr>
              <a:t>Sources of timing jitter (uncorrelated): </a:t>
            </a:r>
            <a:r>
              <a:rPr lang="en-US" sz="1800">
                <a:latin typeface="Lucida Sans Unicode" pitchFamily="34" charset="0"/>
                <a:sym typeface="Symbol" pitchFamily="18" charset="2"/>
              </a:rPr>
              <a:t></a:t>
            </a:r>
            <a:r>
              <a:rPr lang="en-US" sz="1800" baseline="-25000">
                <a:latin typeface="Lucida Sans Unicode" pitchFamily="34" charset="0"/>
                <a:sym typeface="Symbol" pitchFamily="18" charset="2"/>
              </a:rPr>
              <a:t>t </a:t>
            </a:r>
            <a:r>
              <a:rPr lang="en-US" sz="1800">
                <a:latin typeface="Lucida Sans Unicode" pitchFamily="34" charset="0"/>
                <a:sym typeface="Symbol" pitchFamily="18" charset="2"/>
              </a:rPr>
              <a:t>= [ (w</a:t>
            </a:r>
            <a:r>
              <a:rPr lang="en-US" sz="1800" baseline="-25000">
                <a:latin typeface="Lucida Sans Unicode" pitchFamily="34" charset="0"/>
                <a:sym typeface="Symbol" pitchFamily="18" charset="2"/>
              </a:rPr>
              <a:t>j</a:t>
            </a:r>
            <a:r>
              <a:rPr lang="en-US" sz="1800">
                <a:latin typeface="Lucida Sans Unicode" pitchFamily="34" charset="0"/>
                <a:sym typeface="Symbol" pitchFamily="18" charset="2"/>
              </a:rPr>
              <a:t> </a:t>
            </a:r>
            <a:r>
              <a:rPr lang="en-US" sz="1800" baseline="-25000">
                <a:latin typeface="Lucida Sans Unicode" pitchFamily="34" charset="0"/>
                <a:sym typeface="Symbol" pitchFamily="18" charset="2"/>
              </a:rPr>
              <a:t>j</a:t>
            </a:r>
            <a:r>
              <a:rPr lang="en-US" sz="1800">
                <a:latin typeface="Lucida Sans Unicode" pitchFamily="34" charset="0"/>
                <a:sym typeface="Symbol" pitchFamily="18" charset="2"/>
              </a:rPr>
              <a:t>)</a:t>
            </a:r>
            <a:r>
              <a:rPr lang="en-US" sz="1800" baseline="30000">
                <a:latin typeface="Lucida Sans Unicode" pitchFamily="34" charset="0"/>
                <a:sym typeface="Symbol" pitchFamily="18" charset="2"/>
              </a:rPr>
              <a:t>2</a:t>
            </a:r>
            <a:r>
              <a:rPr lang="en-US" sz="1800" baseline="-25000">
                <a:latin typeface="Lucida Sans Unicode" pitchFamily="34" charset="0"/>
                <a:sym typeface="Symbol" pitchFamily="18" charset="2"/>
              </a:rPr>
              <a:t> </a:t>
            </a:r>
            <a:r>
              <a:rPr lang="en-US" sz="1800">
                <a:latin typeface="Lucida Sans Unicode" pitchFamily="34" charset="0"/>
                <a:sym typeface="Symbol" pitchFamily="18" charset="2"/>
              </a:rPr>
              <a:t>]</a:t>
            </a:r>
            <a:r>
              <a:rPr lang="en-US" sz="1800" baseline="30000">
                <a:latin typeface="Lucida Sans Unicode" pitchFamily="34" charset="0"/>
                <a:sym typeface="Symbol" pitchFamily="18" charset="2"/>
              </a:rPr>
              <a:t>1/2</a:t>
            </a:r>
            <a:r>
              <a:rPr lang="en-US" sz="1800" baseline="-25000">
                <a:latin typeface="Lucida Sans Unicode" pitchFamily="34" charset="0"/>
                <a:sym typeface="Symbol" pitchFamily="18" charset="2"/>
              </a:rPr>
              <a:t> </a:t>
            </a:r>
            <a:endParaRPr lang="en-US" sz="1800">
              <a:latin typeface="Lucida Sans Unicode" pitchFamily="34" charset="0"/>
              <a:sym typeface="Symbol" pitchFamily="18" charset="2"/>
            </a:endParaRPr>
          </a:p>
          <a:p>
            <a:pPr>
              <a:buFont typeface="Wingdings" pitchFamily="2" charset="2"/>
              <a:buNone/>
            </a:pPr>
            <a:endParaRPr lang="en-US" sz="1800">
              <a:solidFill>
                <a:srgbClr val="0000FF"/>
              </a:solidFill>
              <a:latin typeface="Lucida Sans Unicode" pitchFamily="34" charset="0"/>
            </a:endParaRPr>
          </a:p>
          <a:p>
            <a:pPr lvl="1">
              <a:buFont typeface="Wingdings" pitchFamily="2" charset="2"/>
              <a:buNone/>
            </a:pPr>
            <a:r>
              <a:rPr lang="en-US" sz="1800" b="1">
                <a:latin typeface="Lucida Sans Unicode" pitchFamily="34" charset="0"/>
              </a:rPr>
              <a:t>Photo-cathode laser				  	w ~ 40-60%</a:t>
            </a:r>
            <a:endParaRPr lang="en-US" sz="1800" b="1">
              <a:latin typeface="Lucida Sans Unicode" pitchFamily="34" charset="0"/>
              <a:sym typeface="Symbol" pitchFamily="18" charset="2"/>
            </a:endParaRPr>
          </a:p>
          <a:p>
            <a:pPr lvl="1">
              <a:buFont typeface="Wingdings" pitchFamily="2" charset="2"/>
              <a:buNone/>
            </a:pPr>
            <a:r>
              <a:rPr lang="en-US" sz="1800" b="1">
                <a:latin typeface="Lucida Sans Unicode" pitchFamily="34" charset="0"/>
              </a:rPr>
              <a:t>RF phase of RF gun (non-relativistic electrons)       	w ~ 60-40%</a:t>
            </a:r>
            <a:endParaRPr lang="en-US" sz="1800" b="1">
              <a:latin typeface="Lucida Sans Unicode" pitchFamily="34" charset="0"/>
              <a:sym typeface="Symbol" pitchFamily="18" charset="2"/>
            </a:endParaRPr>
          </a:p>
          <a:p>
            <a:pPr lvl="1">
              <a:buFont typeface="Wingdings" pitchFamily="2" charset="2"/>
              <a:buNone/>
            </a:pPr>
            <a:r>
              <a:rPr lang="en-US" sz="1800" b="1">
                <a:latin typeface="Lucida Sans Unicode" pitchFamily="34" charset="0"/>
              </a:rPr>
              <a:t>Seed and Pump-probe laser			  	w ~ 100% </a:t>
            </a:r>
            <a:endParaRPr lang="en-US" sz="1800" b="1">
              <a:latin typeface="Lucida Sans Unicode" pitchFamily="34" charset="0"/>
              <a:sym typeface="Symbol" pitchFamily="18" charset="2"/>
            </a:endParaRPr>
          </a:p>
        </p:txBody>
      </p:sp>
      <p:sp>
        <p:nvSpPr>
          <p:cNvPr id="58409" name="AutoShape 88"/>
          <p:cNvSpPr>
            <a:spLocks noChangeArrowheads="1"/>
          </p:cNvSpPr>
          <p:nvPr/>
        </p:nvSpPr>
        <p:spPr bwMode="auto">
          <a:xfrm>
            <a:off x="5724525" y="2849563"/>
            <a:ext cx="411163" cy="182562"/>
          </a:xfrm>
          <a:prstGeom prst="roundRect">
            <a:avLst>
              <a:gd name="adj" fmla="val 16667"/>
            </a:avLst>
          </a:prstGeom>
          <a:solidFill>
            <a:srgbClr val="6699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endParaRPr lang="en-US"/>
          </a:p>
        </p:txBody>
      </p:sp>
      <p:sp>
        <p:nvSpPr>
          <p:cNvPr id="58410" name="Line 89"/>
          <p:cNvSpPr>
            <a:spLocks noChangeShapeType="1"/>
          </p:cNvSpPr>
          <p:nvPr/>
        </p:nvSpPr>
        <p:spPr bwMode="auto">
          <a:xfrm flipV="1">
            <a:off x="6015038" y="2562225"/>
            <a:ext cx="249237" cy="277813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8411" name="Text Box 90"/>
          <p:cNvSpPr txBox="1">
            <a:spLocks noChangeArrowheads="1"/>
          </p:cNvSpPr>
          <p:nvPr/>
        </p:nvSpPr>
        <p:spPr bwMode="auto">
          <a:xfrm>
            <a:off x="5256213" y="2994025"/>
            <a:ext cx="1368425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n-US" sz="1400">
                <a:latin typeface="Helvetica" pitchFamily="34" charset="0"/>
              </a:rPr>
              <a:t>Seed</a:t>
            </a:r>
          </a:p>
          <a:p>
            <a:pPr algn="ctr">
              <a:buFont typeface="Wingdings" pitchFamily="2" charset="2"/>
              <a:buNone/>
            </a:pPr>
            <a:r>
              <a:rPr lang="en-US" sz="1400">
                <a:latin typeface="Helvetica" pitchFamily="34" charset="0"/>
              </a:rPr>
              <a:t>laser</a:t>
            </a:r>
          </a:p>
        </p:txBody>
      </p:sp>
      <p:sp>
        <p:nvSpPr>
          <p:cNvPr id="4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16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622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Line 63"/>
          <p:cNvSpPr>
            <a:spLocks noChangeShapeType="1"/>
          </p:cNvSpPr>
          <p:nvPr/>
        </p:nvSpPr>
        <p:spPr bwMode="auto">
          <a:xfrm>
            <a:off x="2916238" y="2578100"/>
            <a:ext cx="3348037" cy="0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title"/>
          </p:nvPr>
        </p:nvSpPr>
        <p:spPr>
          <a:xfrm>
            <a:off x="434600" y="103188"/>
            <a:ext cx="8520113" cy="544512"/>
          </a:xfrm>
          <a:noFill/>
        </p:spPr>
        <p:txBody>
          <a:bodyPr/>
          <a:lstStyle/>
          <a:p>
            <a:pPr eaLnBrk="1" hangingPunct="1"/>
            <a:r>
              <a:rPr lang="en-US" dirty="0" smtClean="0"/>
              <a:t>Sources of timing jitter in linear accelerator</a:t>
            </a:r>
          </a:p>
        </p:txBody>
      </p:sp>
      <p:sp>
        <p:nvSpPr>
          <p:cNvPr id="59397" name="Text Box 4"/>
          <p:cNvSpPr txBox="1">
            <a:spLocks noChangeArrowheads="1"/>
          </p:cNvSpPr>
          <p:nvPr/>
        </p:nvSpPr>
        <p:spPr bwMode="auto">
          <a:xfrm>
            <a:off x="720725" y="2057400"/>
            <a:ext cx="806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sz="1400">
                <a:latin typeface="Helvetica" pitchFamily="34" charset="0"/>
              </a:rPr>
              <a:t>RF gun</a:t>
            </a:r>
          </a:p>
        </p:txBody>
      </p:sp>
      <p:sp>
        <p:nvSpPr>
          <p:cNvPr id="59398" name="Line 5"/>
          <p:cNvSpPr>
            <a:spLocks noChangeShapeType="1"/>
          </p:cNvSpPr>
          <p:nvPr/>
        </p:nvSpPr>
        <p:spPr bwMode="auto">
          <a:xfrm flipV="1">
            <a:off x="1125538" y="2811463"/>
            <a:ext cx="0" cy="952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9399" name="AutoShape 7"/>
          <p:cNvSpPr>
            <a:spLocks noChangeArrowheads="1"/>
          </p:cNvSpPr>
          <p:nvPr/>
        </p:nvSpPr>
        <p:spPr bwMode="auto">
          <a:xfrm>
            <a:off x="889000" y="2397125"/>
            <a:ext cx="457200" cy="411163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endParaRPr lang="en-US"/>
          </a:p>
        </p:txBody>
      </p:sp>
      <p:sp>
        <p:nvSpPr>
          <p:cNvPr id="59400" name="Text Box 16"/>
          <p:cNvSpPr txBox="1">
            <a:spLocks noChangeArrowheads="1"/>
          </p:cNvSpPr>
          <p:nvPr/>
        </p:nvSpPr>
        <p:spPr bwMode="auto">
          <a:xfrm>
            <a:off x="1468438" y="2057400"/>
            <a:ext cx="1771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sz="1400">
                <a:latin typeface="Helvetica" pitchFamily="34" charset="0"/>
              </a:rPr>
              <a:t>Accelerator</a:t>
            </a:r>
          </a:p>
        </p:txBody>
      </p:sp>
      <p:grpSp>
        <p:nvGrpSpPr>
          <p:cNvPr id="59401" name="Group 17"/>
          <p:cNvGrpSpPr>
            <a:grpSpLocks/>
          </p:cNvGrpSpPr>
          <p:nvPr/>
        </p:nvGrpSpPr>
        <p:grpSpPr bwMode="auto">
          <a:xfrm>
            <a:off x="1866900" y="2408238"/>
            <a:ext cx="1049338" cy="327025"/>
            <a:chOff x="1014" y="1210"/>
            <a:chExt cx="1163" cy="249"/>
          </a:xfrm>
        </p:grpSpPr>
        <p:sp>
          <p:nvSpPr>
            <p:cNvPr id="59476" name="AutoShape 18"/>
            <p:cNvSpPr>
              <a:spLocks noChangeAspect="1" noChangeArrowheads="1"/>
            </p:cNvSpPr>
            <p:nvPr/>
          </p:nvSpPr>
          <p:spPr bwMode="auto">
            <a:xfrm>
              <a:off x="1014" y="1210"/>
              <a:ext cx="1163" cy="24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</a:pPr>
              <a:endParaRPr lang="en-US"/>
            </a:p>
          </p:txBody>
        </p:sp>
        <p:sp>
          <p:nvSpPr>
            <p:cNvPr id="59477" name="Rectangle 19"/>
            <p:cNvSpPr>
              <a:spLocks noChangeAspect="1" noChangeArrowheads="1"/>
            </p:cNvSpPr>
            <p:nvPr/>
          </p:nvSpPr>
          <p:spPr bwMode="auto">
            <a:xfrm>
              <a:off x="1109" y="1290"/>
              <a:ext cx="469" cy="81"/>
            </a:xfrm>
            <a:prstGeom prst="rect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</a:pPr>
              <a:endParaRPr lang="en-US"/>
            </a:p>
          </p:txBody>
        </p:sp>
        <p:sp>
          <p:nvSpPr>
            <p:cNvPr id="59478" name="Rectangle 20"/>
            <p:cNvSpPr>
              <a:spLocks noChangeAspect="1" noChangeArrowheads="1"/>
            </p:cNvSpPr>
            <p:nvPr/>
          </p:nvSpPr>
          <p:spPr bwMode="auto">
            <a:xfrm>
              <a:off x="1615" y="1290"/>
              <a:ext cx="469" cy="81"/>
            </a:xfrm>
            <a:prstGeom prst="rect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</a:pPr>
              <a:endParaRPr lang="en-US"/>
            </a:p>
          </p:txBody>
        </p:sp>
      </p:grpSp>
      <p:sp>
        <p:nvSpPr>
          <p:cNvPr id="59402" name="AutoShape 21"/>
          <p:cNvSpPr>
            <a:spLocks noChangeArrowheads="1"/>
          </p:cNvSpPr>
          <p:nvPr/>
        </p:nvSpPr>
        <p:spPr bwMode="auto">
          <a:xfrm>
            <a:off x="906463" y="2884488"/>
            <a:ext cx="411162" cy="182562"/>
          </a:xfrm>
          <a:prstGeom prst="roundRect">
            <a:avLst>
              <a:gd name="adj" fmla="val 16667"/>
            </a:avLst>
          </a:prstGeom>
          <a:solidFill>
            <a:srgbClr val="6699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endParaRPr lang="en-US"/>
          </a:p>
        </p:txBody>
      </p:sp>
      <p:sp>
        <p:nvSpPr>
          <p:cNvPr id="59403" name="Rectangle 38"/>
          <p:cNvSpPr>
            <a:spLocks noChangeArrowheads="1"/>
          </p:cNvSpPr>
          <p:nvPr/>
        </p:nvSpPr>
        <p:spPr bwMode="auto">
          <a:xfrm>
            <a:off x="6264275" y="2446338"/>
            <a:ext cx="1223963" cy="287337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endParaRPr lang="en-US"/>
          </a:p>
        </p:txBody>
      </p:sp>
      <p:sp>
        <p:nvSpPr>
          <p:cNvPr id="59404" name="Line 39"/>
          <p:cNvSpPr>
            <a:spLocks noChangeShapeType="1"/>
          </p:cNvSpPr>
          <p:nvPr/>
        </p:nvSpPr>
        <p:spPr bwMode="auto">
          <a:xfrm>
            <a:off x="6264275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9405" name="Line 40"/>
          <p:cNvSpPr>
            <a:spLocks noChangeShapeType="1"/>
          </p:cNvSpPr>
          <p:nvPr/>
        </p:nvSpPr>
        <p:spPr bwMode="auto">
          <a:xfrm>
            <a:off x="6335713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9406" name="Line 41"/>
          <p:cNvSpPr>
            <a:spLocks noChangeShapeType="1"/>
          </p:cNvSpPr>
          <p:nvPr/>
        </p:nvSpPr>
        <p:spPr bwMode="auto">
          <a:xfrm>
            <a:off x="6408738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9407" name="Line 42"/>
          <p:cNvSpPr>
            <a:spLocks noChangeShapeType="1"/>
          </p:cNvSpPr>
          <p:nvPr/>
        </p:nvSpPr>
        <p:spPr bwMode="auto">
          <a:xfrm>
            <a:off x="6480175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9408" name="Line 43"/>
          <p:cNvSpPr>
            <a:spLocks noChangeShapeType="1"/>
          </p:cNvSpPr>
          <p:nvPr/>
        </p:nvSpPr>
        <p:spPr bwMode="auto">
          <a:xfrm>
            <a:off x="6553200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9409" name="Line 44"/>
          <p:cNvSpPr>
            <a:spLocks noChangeShapeType="1"/>
          </p:cNvSpPr>
          <p:nvPr/>
        </p:nvSpPr>
        <p:spPr bwMode="auto">
          <a:xfrm>
            <a:off x="6624638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9410" name="Line 45"/>
          <p:cNvSpPr>
            <a:spLocks noChangeShapeType="1"/>
          </p:cNvSpPr>
          <p:nvPr/>
        </p:nvSpPr>
        <p:spPr bwMode="auto">
          <a:xfrm>
            <a:off x="6696075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9411" name="Line 46"/>
          <p:cNvSpPr>
            <a:spLocks noChangeShapeType="1"/>
          </p:cNvSpPr>
          <p:nvPr/>
        </p:nvSpPr>
        <p:spPr bwMode="auto">
          <a:xfrm>
            <a:off x="6767513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9412" name="Line 47"/>
          <p:cNvSpPr>
            <a:spLocks noChangeShapeType="1"/>
          </p:cNvSpPr>
          <p:nvPr/>
        </p:nvSpPr>
        <p:spPr bwMode="auto">
          <a:xfrm>
            <a:off x="6840538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9413" name="Line 48"/>
          <p:cNvSpPr>
            <a:spLocks noChangeShapeType="1"/>
          </p:cNvSpPr>
          <p:nvPr/>
        </p:nvSpPr>
        <p:spPr bwMode="auto">
          <a:xfrm>
            <a:off x="6911975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9414" name="Line 49"/>
          <p:cNvSpPr>
            <a:spLocks noChangeShapeType="1"/>
          </p:cNvSpPr>
          <p:nvPr/>
        </p:nvSpPr>
        <p:spPr bwMode="auto">
          <a:xfrm>
            <a:off x="6985000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9415" name="Line 50"/>
          <p:cNvSpPr>
            <a:spLocks noChangeShapeType="1"/>
          </p:cNvSpPr>
          <p:nvPr/>
        </p:nvSpPr>
        <p:spPr bwMode="auto">
          <a:xfrm>
            <a:off x="7056438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9416" name="Line 51"/>
          <p:cNvSpPr>
            <a:spLocks noChangeShapeType="1"/>
          </p:cNvSpPr>
          <p:nvPr/>
        </p:nvSpPr>
        <p:spPr bwMode="auto">
          <a:xfrm>
            <a:off x="7127875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9417" name="Line 52"/>
          <p:cNvSpPr>
            <a:spLocks noChangeShapeType="1"/>
          </p:cNvSpPr>
          <p:nvPr/>
        </p:nvSpPr>
        <p:spPr bwMode="auto">
          <a:xfrm>
            <a:off x="7199313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9418" name="Line 53"/>
          <p:cNvSpPr>
            <a:spLocks noChangeShapeType="1"/>
          </p:cNvSpPr>
          <p:nvPr/>
        </p:nvSpPr>
        <p:spPr bwMode="auto">
          <a:xfrm>
            <a:off x="7272338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9419" name="Line 54"/>
          <p:cNvSpPr>
            <a:spLocks noChangeShapeType="1"/>
          </p:cNvSpPr>
          <p:nvPr/>
        </p:nvSpPr>
        <p:spPr bwMode="auto">
          <a:xfrm>
            <a:off x="7343775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9420" name="Line 55"/>
          <p:cNvSpPr>
            <a:spLocks noChangeShapeType="1"/>
          </p:cNvSpPr>
          <p:nvPr/>
        </p:nvSpPr>
        <p:spPr bwMode="auto">
          <a:xfrm>
            <a:off x="7416800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9421" name="Line 56"/>
          <p:cNvSpPr>
            <a:spLocks noChangeShapeType="1"/>
          </p:cNvSpPr>
          <p:nvPr/>
        </p:nvSpPr>
        <p:spPr bwMode="auto">
          <a:xfrm>
            <a:off x="7488238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9422" name="Text Box 57"/>
          <p:cNvSpPr txBox="1">
            <a:spLocks noChangeArrowheads="1"/>
          </p:cNvSpPr>
          <p:nvPr/>
        </p:nvSpPr>
        <p:spPr bwMode="auto">
          <a:xfrm>
            <a:off x="6337300" y="2057400"/>
            <a:ext cx="952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sz="1400"/>
              <a:t>Undulator</a:t>
            </a:r>
          </a:p>
        </p:txBody>
      </p:sp>
      <p:sp>
        <p:nvSpPr>
          <p:cNvPr id="59423" name="Line 59"/>
          <p:cNvSpPr>
            <a:spLocks noChangeShapeType="1"/>
          </p:cNvSpPr>
          <p:nvPr/>
        </p:nvSpPr>
        <p:spPr bwMode="auto">
          <a:xfrm flipV="1">
            <a:off x="8029575" y="2589213"/>
            <a:ext cx="249238" cy="277812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9424" name="Line 60"/>
          <p:cNvSpPr>
            <a:spLocks noChangeShapeType="1"/>
          </p:cNvSpPr>
          <p:nvPr/>
        </p:nvSpPr>
        <p:spPr bwMode="auto">
          <a:xfrm>
            <a:off x="7486650" y="2589213"/>
            <a:ext cx="792163" cy="0"/>
          </a:xfrm>
          <a:prstGeom prst="line">
            <a:avLst/>
          </a:prstGeom>
          <a:noFill/>
          <a:ln w="28575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9425" name="Rectangle 61"/>
          <p:cNvSpPr>
            <a:spLocks noChangeArrowheads="1"/>
          </p:cNvSpPr>
          <p:nvPr/>
        </p:nvSpPr>
        <p:spPr bwMode="auto">
          <a:xfrm>
            <a:off x="8278813" y="2446338"/>
            <a:ext cx="71437" cy="3587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endParaRPr lang="en-US"/>
          </a:p>
        </p:txBody>
      </p:sp>
      <p:sp>
        <p:nvSpPr>
          <p:cNvPr id="59426" name="Text Box 62"/>
          <p:cNvSpPr txBox="1">
            <a:spLocks noChangeArrowheads="1"/>
          </p:cNvSpPr>
          <p:nvPr/>
        </p:nvSpPr>
        <p:spPr bwMode="auto">
          <a:xfrm>
            <a:off x="7702550" y="2206625"/>
            <a:ext cx="2889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sz="2000">
                <a:solidFill>
                  <a:srgbClr val="66FF33"/>
                </a:solidFill>
                <a:sym typeface="Symbol" pitchFamily="18" charset="2"/>
              </a:rPr>
              <a:t></a:t>
            </a:r>
          </a:p>
        </p:txBody>
      </p:sp>
      <p:grpSp>
        <p:nvGrpSpPr>
          <p:cNvPr id="59427" name="Group 125"/>
          <p:cNvGrpSpPr>
            <a:grpSpLocks/>
          </p:cNvGrpSpPr>
          <p:nvPr/>
        </p:nvGrpSpPr>
        <p:grpSpPr bwMode="auto">
          <a:xfrm>
            <a:off x="2822575" y="1844675"/>
            <a:ext cx="3068638" cy="890588"/>
            <a:chOff x="1778" y="1162"/>
            <a:chExt cx="1933" cy="561"/>
          </a:xfrm>
        </p:grpSpPr>
        <p:grpSp>
          <p:nvGrpSpPr>
            <p:cNvPr id="59454" name="Group 27"/>
            <p:cNvGrpSpPr>
              <a:grpSpLocks/>
            </p:cNvGrpSpPr>
            <p:nvPr/>
          </p:nvGrpSpPr>
          <p:grpSpPr bwMode="auto">
            <a:xfrm>
              <a:off x="3220" y="1517"/>
              <a:ext cx="460" cy="206"/>
              <a:chOff x="1014" y="1210"/>
              <a:chExt cx="1163" cy="249"/>
            </a:xfrm>
          </p:grpSpPr>
          <p:sp>
            <p:nvSpPr>
              <p:cNvPr id="59473" name="AutoShape 28"/>
              <p:cNvSpPr>
                <a:spLocks noChangeAspect="1" noChangeArrowheads="1"/>
              </p:cNvSpPr>
              <p:nvPr/>
            </p:nvSpPr>
            <p:spPr bwMode="auto">
              <a:xfrm>
                <a:off x="1014" y="1210"/>
                <a:ext cx="1163" cy="24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Wingdings" pitchFamily="2" charset="2"/>
                  <a:buNone/>
                </a:pPr>
                <a:endParaRPr lang="en-US"/>
              </a:p>
            </p:txBody>
          </p:sp>
          <p:sp>
            <p:nvSpPr>
              <p:cNvPr id="59474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1109" y="1290"/>
                <a:ext cx="469" cy="81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Wingdings" pitchFamily="2" charset="2"/>
                  <a:buNone/>
                </a:pPr>
                <a:endParaRPr lang="en-US"/>
              </a:p>
            </p:txBody>
          </p:sp>
          <p:sp>
            <p:nvSpPr>
              <p:cNvPr id="59475" name="Rectangle 30"/>
              <p:cNvSpPr>
                <a:spLocks noChangeAspect="1" noChangeArrowheads="1"/>
              </p:cNvSpPr>
              <p:nvPr/>
            </p:nvSpPr>
            <p:spPr bwMode="auto">
              <a:xfrm>
                <a:off x="1615" y="1290"/>
                <a:ext cx="469" cy="81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Wingdings" pitchFamily="2" charset="2"/>
                  <a:buNone/>
                </a:pPr>
                <a:endParaRPr lang="en-US"/>
              </a:p>
            </p:txBody>
          </p:sp>
        </p:grpSp>
        <p:grpSp>
          <p:nvGrpSpPr>
            <p:cNvPr id="59455" name="Group 91"/>
            <p:cNvGrpSpPr>
              <a:grpSpLocks/>
            </p:cNvGrpSpPr>
            <p:nvPr/>
          </p:nvGrpSpPr>
          <p:grpSpPr bwMode="auto">
            <a:xfrm>
              <a:off x="1778" y="1162"/>
              <a:ext cx="1933" cy="561"/>
              <a:chOff x="1755" y="1300"/>
              <a:chExt cx="1933" cy="561"/>
            </a:xfrm>
          </p:grpSpPr>
          <p:sp>
            <p:nvSpPr>
              <p:cNvPr id="59456" name="Text Box 6"/>
              <p:cNvSpPr txBox="1">
                <a:spLocks noChangeArrowheads="1"/>
              </p:cNvSpPr>
              <p:nvPr/>
            </p:nvSpPr>
            <p:spPr bwMode="auto">
              <a:xfrm flipH="1">
                <a:off x="1755" y="1300"/>
                <a:ext cx="1012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 typeface="Wingdings" pitchFamily="2" charset="2"/>
                  <a:buNone/>
                </a:pPr>
                <a:r>
                  <a:rPr lang="en-US" sz="1400">
                    <a:latin typeface="Helvetica" pitchFamily="34" charset="0"/>
                  </a:rPr>
                  <a:t>bunch compressor</a:t>
                </a:r>
              </a:p>
            </p:txBody>
          </p:sp>
          <p:grpSp>
            <p:nvGrpSpPr>
              <p:cNvPr id="59457" name="Group 23"/>
              <p:cNvGrpSpPr>
                <a:grpSpLocks/>
              </p:cNvGrpSpPr>
              <p:nvPr/>
            </p:nvGrpSpPr>
            <p:grpSpPr bwMode="auto">
              <a:xfrm>
                <a:off x="2744" y="1655"/>
                <a:ext cx="460" cy="206"/>
                <a:chOff x="1014" y="1210"/>
                <a:chExt cx="1163" cy="249"/>
              </a:xfrm>
            </p:grpSpPr>
            <p:sp>
              <p:nvSpPr>
                <p:cNvPr id="59470" name="AutoShap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1014" y="1210"/>
                  <a:ext cx="1163" cy="24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Wingdings" pitchFamily="2" charset="2"/>
                    <a:buNone/>
                  </a:pPr>
                  <a:endParaRPr lang="en-US"/>
                </a:p>
              </p:txBody>
            </p:sp>
            <p:sp>
              <p:nvSpPr>
                <p:cNvPr id="59471" name="Rectangle 25"/>
                <p:cNvSpPr>
                  <a:spLocks noChangeAspect="1" noChangeArrowheads="1"/>
                </p:cNvSpPr>
                <p:nvPr/>
              </p:nvSpPr>
              <p:spPr bwMode="auto">
                <a:xfrm>
                  <a:off x="1109" y="1290"/>
                  <a:ext cx="469" cy="81"/>
                </a:xfrm>
                <a:prstGeom prst="rect">
                  <a:avLst/>
                </a:prstGeom>
                <a:solidFill>
                  <a:srgbClr val="6699FF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Wingdings" pitchFamily="2" charset="2"/>
                    <a:buNone/>
                  </a:pPr>
                  <a:endParaRPr lang="en-US"/>
                </a:p>
              </p:txBody>
            </p:sp>
            <p:sp>
              <p:nvSpPr>
                <p:cNvPr id="59472" name="Rectangle 26"/>
                <p:cNvSpPr>
                  <a:spLocks noChangeAspect="1" noChangeArrowheads="1"/>
                </p:cNvSpPr>
                <p:nvPr/>
              </p:nvSpPr>
              <p:spPr bwMode="auto">
                <a:xfrm>
                  <a:off x="1615" y="1290"/>
                  <a:ext cx="469" cy="81"/>
                </a:xfrm>
                <a:prstGeom prst="rect">
                  <a:avLst/>
                </a:prstGeom>
                <a:solidFill>
                  <a:srgbClr val="6699FF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Wingdings" pitchFamily="2" charset="2"/>
                    <a:buNone/>
                  </a:pPr>
                  <a:endParaRPr lang="en-US"/>
                </a:p>
              </p:txBody>
            </p:sp>
          </p:grpSp>
          <p:grpSp>
            <p:nvGrpSpPr>
              <p:cNvPr id="59458" name="Group 81"/>
              <p:cNvGrpSpPr>
                <a:grpSpLocks/>
              </p:cNvGrpSpPr>
              <p:nvPr/>
            </p:nvGrpSpPr>
            <p:grpSpPr bwMode="auto">
              <a:xfrm>
                <a:off x="2018" y="1632"/>
                <a:ext cx="492" cy="172"/>
                <a:chOff x="1950" y="1735"/>
                <a:chExt cx="492" cy="172"/>
              </a:xfrm>
            </p:grpSpPr>
            <p:grpSp>
              <p:nvGrpSpPr>
                <p:cNvPr id="59460" name="Group 80"/>
                <p:cNvGrpSpPr>
                  <a:grpSpLocks/>
                </p:cNvGrpSpPr>
                <p:nvPr/>
              </p:nvGrpSpPr>
              <p:grpSpPr bwMode="auto">
                <a:xfrm>
                  <a:off x="1950" y="1735"/>
                  <a:ext cx="492" cy="172"/>
                  <a:chOff x="1950" y="1735"/>
                  <a:chExt cx="492" cy="172"/>
                </a:xfrm>
              </p:grpSpPr>
              <p:sp>
                <p:nvSpPr>
                  <p:cNvPr id="59466" name="Rectangle 1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50" y="1821"/>
                    <a:ext cx="64" cy="86"/>
                  </a:xfrm>
                  <a:prstGeom prst="rect">
                    <a:avLst/>
                  </a:prstGeom>
                  <a:solidFill>
                    <a:srgbClr val="0070C0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Font typeface="Wingdings" pitchFamily="2" charset="2"/>
                      <a:buNone/>
                    </a:pPr>
                    <a:endParaRPr lang="en-US"/>
                  </a:p>
                </p:txBody>
              </p:sp>
              <p:sp>
                <p:nvSpPr>
                  <p:cNvPr id="59467" name="Rectangle 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92" y="1735"/>
                    <a:ext cx="64" cy="86"/>
                  </a:xfrm>
                  <a:prstGeom prst="rect">
                    <a:avLst/>
                  </a:prstGeom>
                  <a:solidFill>
                    <a:srgbClr val="0070C0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Font typeface="Wingdings" pitchFamily="2" charset="2"/>
                      <a:buNone/>
                    </a:pPr>
                    <a:endParaRPr lang="en-US"/>
                  </a:p>
                </p:txBody>
              </p:sp>
              <p:sp>
                <p:nvSpPr>
                  <p:cNvPr id="59468" name="Rectangle 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34" y="1735"/>
                    <a:ext cx="64" cy="86"/>
                  </a:xfrm>
                  <a:prstGeom prst="rect">
                    <a:avLst/>
                  </a:prstGeom>
                  <a:solidFill>
                    <a:srgbClr val="0070C0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Font typeface="Wingdings" pitchFamily="2" charset="2"/>
                      <a:buNone/>
                    </a:pPr>
                    <a:endParaRPr lang="en-US"/>
                  </a:p>
                </p:txBody>
              </p:sp>
              <p:sp>
                <p:nvSpPr>
                  <p:cNvPr id="59469" name="Rectangle 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78" y="1821"/>
                    <a:ext cx="64" cy="86"/>
                  </a:xfrm>
                  <a:prstGeom prst="rect">
                    <a:avLst/>
                  </a:prstGeom>
                  <a:solidFill>
                    <a:srgbClr val="0070C0"/>
                  </a:solidFill>
                  <a:ln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Font typeface="Wingdings" pitchFamily="2" charset="2"/>
                      <a:buNone/>
                    </a:pPr>
                    <a:endParaRPr lang="en-US"/>
                  </a:p>
                </p:txBody>
              </p:sp>
            </p:grpSp>
            <p:grpSp>
              <p:nvGrpSpPr>
                <p:cNvPr id="59461" name="Group 79"/>
                <p:cNvGrpSpPr>
                  <a:grpSpLocks/>
                </p:cNvGrpSpPr>
                <p:nvPr/>
              </p:nvGrpSpPr>
              <p:grpSpPr bwMode="auto">
                <a:xfrm>
                  <a:off x="1967" y="1797"/>
                  <a:ext cx="475" cy="68"/>
                  <a:chOff x="1996" y="2069"/>
                  <a:chExt cx="408" cy="91"/>
                </a:xfrm>
              </p:grpSpPr>
              <p:sp>
                <p:nvSpPr>
                  <p:cNvPr id="59462" name="Line 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96" y="2069"/>
                    <a:ext cx="136" cy="91"/>
                  </a:xfrm>
                  <a:prstGeom prst="line">
                    <a:avLst/>
                  </a:prstGeom>
                  <a:noFill/>
                  <a:ln w="28575">
                    <a:solidFill>
                      <a:srgbClr val="0070C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9463" name="Line 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32" y="2069"/>
                    <a:ext cx="13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070C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9464" name="Line 67"/>
                  <p:cNvSpPr>
                    <a:spLocks noChangeShapeType="1"/>
                  </p:cNvSpPr>
                  <p:nvPr/>
                </p:nvSpPr>
                <p:spPr bwMode="auto">
                  <a:xfrm>
                    <a:off x="2268" y="2069"/>
                    <a:ext cx="136" cy="91"/>
                  </a:xfrm>
                  <a:prstGeom prst="line">
                    <a:avLst/>
                  </a:prstGeom>
                  <a:noFill/>
                  <a:ln w="28575">
                    <a:solidFill>
                      <a:srgbClr val="0070C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59465" name="Line 69"/>
                  <p:cNvSpPr>
                    <a:spLocks noChangeShapeType="1"/>
                  </p:cNvSpPr>
                  <p:nvPr/>
                </p:nvSpPr>
                <p:spPr bwMode="auto">
                  <a:xfrm>
                    <a:off x="2050" y="2160"/>
                    <a:ext cx="288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sp>
            <p:nvSpPr>
              <p:cNvPr id="59459" name="Text Box 75"/>
              <p:cNvSpPr txBox="1">
                <a:spLocks noChangeArrowheads="1"/>
              </p:cNvSpPr>
              <p:nvPr/>
            </p:nvSpPr>
            <p:spPr bwMode="auto">
              <a:xfrm flipH="1">
                <a:off x="2676" y="1445"/>
                <a:ext cx="101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 typeface="Wingdings" pitchFamily="2" charset="2"/>
                  <a:buNone/>
                </a:pPr>
                <a:r>
                  <a:rPr lang="en-US" sz="1400">
                    <a:latin typeface="Helvetica" pitchFamily="34" charset="0"/>
                  </a:rPr>
                  <a:t>Main Linac</a:t>
                </a:r>
              </a:p>
            </p:txBody>
          </p:sp>
        </p:grpSp>
      </p:grpSp>
      <p:sp>
        <p:nvSpPr>
          <p:cNvPr id="59428" name="AutoShape 76"/>
          <p:cNvSpPr>
            <a:spLocks noChangeArrowheads="1"/>
          </p:cNvSpPr>
          <p:nvPr/>
        </p:nvSpPr>
        <p:spPr bwMode="auto">
          <a:xfrm>
            <a:off x="7726363" y="2867025"/>
            <a:ext cx="411162" cy="182563"/>
          </a:xfrm>
          <a:prstGeom prst="roundRect">
            <a:avLst>
              <a:gd name="adj" fmla="val 16667"/>
            </a:avLst>
          </a:prstGeom>
          <a:solidFill>
            <a:srgbClr val="6699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endParaRPr lang="en-US"/>
          </a:p>
        </p:txBody>
      </p:sp>
      <p:sp>
        <p:nvSpPr>
          <p:cNvPr id="59429" name="Text Box 77"/>
          <p:cNvSpPr txBox="1">
            <a:spLocks noChangeArrowheads="1"/>
          </p:cNvSpPr>
          <p:nvPr/>
        </p:nvSpPr>
        <p:spPr bwMode="auto">
          <a:xfrm>
            <a:off x="431800" y="3033713"/>
            <a:ext cx="1368425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n-US" sz="1400">
                <a:latin typeface="Helvetica" pitchFamily="34" charset="0"/>
              </a:rPr>
              <a:t>Photo-cathode</a:t>
            </a:r>
          </a:p>
          <a:p>
            <a:pPr algn="ctr">
              <a:buFont typeface="Wingdings" pitchFamily="2" charset="2"/>
              <a:buNone/>
            </a:pPr>
            <a:r>
              <a:rPr lang="en-US" sz="1400">
                <a:latin typeface="Helvetica" pitchFamily="34" charset="0"/>
              </a:rPr>
              <a:t>laser</a:t>
            </a:r>
          </a:p>
        </p:txBody>
      </p:sp>
      <p:sp>
        <p:nvSpPr>
          <p:cNvPr id="59430" name="Text Box 78"/>
          <p:cNvSpPr txBox="1">
            <a:spLocks noChangeArrowheads="1"/>
          </p:cNvSpPr>
          <p:nvPr/>
        </p:nvSpPr>
        <p:spPr bwMode="auto">
          <a:xfrm>
            <a:off x="7200900" y="3009900"/>
            <a:ext cx="1368425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n-US" sz="1400">
                <a:latin typeface="Helvetica" pitchFamily="34" charset="0"/>
              </a:rPr>
              <a:t>Pump-probe</a:t>
            </a:r>
          </a:p>
          <a:p>
            <a:pPr algn="ctr">
              <a:buFont typeface="Wingdings" pitchFamily="2" charset="2"/>
              <a:buNone/>
            </a:pPr>
            <a:r>
              <a:rPr lang="en-US" sz="1400">
                <a:latin typeface="Helvetica" pitchFamily="34" charset="0"/>
              </a:rPr>
              <a:t>laser</a:t>
            </a:r>
          </a:p>
        </p:txBody>
      </p:sp>
      <p:sp>
        <p:nvSpPr>
          <p:cNvPr id="59431" name="Line 83"/>
          <p:cNvSpPr>
            <a:spLocks noChangeShapeType="1"/>
          </p:cNvSpPr>
          <p:nvPr/>
        </p:nvSpPr>
        <p:spPr bwMode="auto">
          <a:xfrm>
            <a:off x="1331913" y="2578100"/>
            <a:ext cx="504825" cy="0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9432" name="Text Box 87"/>
          <p:cNvSpPr txBox="1">
            <a:spLocks noChangeArrowheads="1"/>
          </p:cNvSpPr>
          <p:nvPr/>
        </p:nvSpPr>
        <p:spPr bwMode="auto">
          <a:xfrm>
            <a:off x="431800" y="3500438"/>
            <a:ext cx="7691438" cy="169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sz="1800" b="1">
                <a:solidFill>
                  <a:srgbClr val="0000FF"/>
                </a:solidFill>
                <a:latin typeface="Lucida Sans Unicode" pitchFamily="34" charset="0"/>
              </a:rPr>
              <a:t>Sources of timing jitter (uncorrelated): </a:t>
            </a:r>
            <a:r>
              <a:rPr lang="en-US" sz="1800">
                <a:latin typeface="Lucida Sans Unicode" pitchFamily="34" charset="0"/>
                <a:sym typeface="Symbol" pitchFamily="18" charset="2"/>
              </a:rPr>
              <a:t></a:t>
            </a:r>
            <a:r>
              <a:rPr lang="en-US" sz="1800" baseline="-25000">
                <a:latin typeface="Lucida Sans Unicode" pitchFamily="34" charset="0"/>
                <a:sym typeface="Symbol" pitchFamily="18" charset="2"/>
              </a:rPr>
              <a:t>t </a:t>
            </a:r>
            <a:r>
              <a:rPr lang="en-US" sz="1800">
                <a:latin typeface="Lucida Sans Unicode" pitchFamily="34" charset="0"/>
                <a:sym typeface="Symbol" pitchFamily="18" charset="2"/>
              </a:rPr>
              <a:t>= [ (w</a:t>
            </a:r>
            <a:r>
              <a:rPr lang="en-US" sz="1800" baseline="-25000">
                <a:latin typeface="Lucida Sans Unicode" pitchFamily="34" charset="0"/>
                <a:sym typeface="Symbol" pitchFamily="18" charset="2"/>
              </a:rPr>
              <a:t>j</a:t>
            </a:r>
            <a:r>
              <a:rPr lang="en-US" sz="1800">
                <a:latin typeface="Lucida Sans Unicode" pitchFamily="34" charset="0"/>
                <a:sym typeface="Symbol" pitchFamily="18" charset="2"/>
              </a:rPr>
              <a:t> </a:t>
            </a:r>
            <a:r>
              <a:rPr lang="en-US" sz="1800" baseline="-25000">
                <a:latin typeface="Lucida Sans Unicode" pitchFamily="34" charset="0"/>
                <a:sym typeface="Symbol" pitchFamily="18" charset="2"/>
              </a:rPr>
              <a:t>j</a:t>
            </a:r>
            <a:r>
              <a:rPr lang="en-US" sz="1800">
                <a:latin typeface="Lucida Sans Unicode" pitchFamily="34" charset="0"/>
                <a:sym typeface="Symbol" pitchFamily="18" charset="2"/>
              </a:rPr>
              <a:t>)</a:t>
            </a:r>
            <a:r>
              <a:rPr lang="en-US" sz="1800" baseline="30000">
                <a:latin typeface="Lucida Sans Unicode" pitchFamily="34" charset="0"/>
                <a:sym typeface="Symbol" pitchFamily="18" charset="2"/>
              </a:rPr>
              <a:t>2</a:t>
            </a:r>
            <a:r>
              <a:rPr lang="en-US" sz="1800" baseline="-25000">
                <a:latin typeface="Lucida Sans Unicode" pitchFamily="34" charset="0"/>
                <a:sym typeface="Symbol" pitchFamily="18" charset="2"/>
              </a:rPr>
              <a:t> </a:t>
            </a:r>
            <a:r>
              <a:rPr lang="en-US" sz="1800">
                <a:latin typeface="Lucida Sans Unicode" pitchFamily="34" charset="0"/>
                <a:sym typeface="Symbol" pitchFamily="18" charset="2"/>
              </a:rPr>
              <a:t>]</a:t>
            </a:r>
            <a:r>
              <a:rPr lang="en-US" sz="1800" baseline="30000">
                <a:latin typeface="Lucida Sans Unicode" pitchFamily="34" charset="0"/>
                <a:sym typeface="Symbol" pitchFamily="18" charset="2"/>
              </a:rPr>
              <a:t>1/2</a:t>
            </a:r>
            <a:r>
              <a:rPr lang="en-US" sz="1800" baseline="-25000">
                <a:latin typeface="Lucida Sans Unicode" pitchFamily="34" charset="0"/>
                <a:sym typeface="Symbol" pitchFamily="18" charset="2"/>
              </a:rPr>
              <a:t> </a:t>
            </a:r>
            <a:endParaRPr lang="en-US" sz="1800">
              <a:latin typeface="Lucida Sans Unicode" pitchFamily="34" charset="0"/>
              <a:sym typeface="Symbol" pitchFamily="18" charset="2"/>
            </a:endParaRPr>
          </a:p>
          <a:p>
            <a:pPr>
              <a:buFont typeface="Wingdings" pitchFamily="2" charset="2"/>
              <a:buNone/>
            </a:pPr>
            <a:endParaRPr lang="en-US" sz="1800">
              <a:solidFill>
                <a:srgbClr val="0000FF"/>
              </a:solidFill>
              <a:latin typeface="Lucida Sans Unicode" pitchFamily="34" charset="0"/>
            </a:endParaRPr>
          </a:p>
          <a:p>
            <a:pPr lvl="1">
              <a:buFont typeface="Wingdings" pitchFamily="2" charset="2"/>
              <a:buNone/>
            </a:pPr>
            <a:r>
              <a:rPr lang="en-US" sz="1800" b="1">
                <a:solidFill>
                  <a:srgbClr val="0000FF"/>
                </a:solidFill>
                <a:latin typeface="Lucida Sans Unicode" pitchFamily="34" charset="0"/>
              </a:rPr>
              <a:t>Photo-cathode laser				  w ~ 40-60%</a:t>
            </a:r>
            <a:endParaRPr lang="en-US" sz="1800" b="1">
              <a:solidFill>
                <a:srgbClr val="0000FF"/>
              </a:solidFill>
              <a:latin typeface="Lucida Sans Unicode" pitchFamily="34" charset="0"/>
              <a:sym typeface="Symbol" pitchFamily="18" charset="2"/>
            </a:endParaRPr>
          </a:p>
          <a:p>
            <a:pPr lvl="1">
              <a:buFont typeface="Wingdings" pitchFamily="2" charset="2"/>
              <a:buNone/>
            </a:pPr>
            <a:r>
              <a:rPr lang="en-US" sz="1800" b="1">
                <a:solidFill>
                  <a:srgbClr val="0000FF"/>
                </a:solidFill>
                <a:latin typeface="Lucida Sans Unicode" pitchFamily="34" charset="0"/>
              </a:rPr>
              <a:t>RF phase of RF gun (non-relativistic electrons)       w ~ 60-40%</a:t>
            </a:r>
            <a:endParaRPr lang="en-US" sz="1800" b="1">
              <a:solidFill>
                <a:srgbClr val="0000FF"/>
              </a:solidFill>
              <a:latin typeface="Lucida Sans Unicode" pitchFamily="34" charset="0"/>
              <a:sym typeface="Symbol" pitchFamily="18" charset="2"/>
            </a:endParaRPr>
          </a:p>
          <a:p>
            <a:pPr lvl="1">
              <a:buFont typeface="Wingdings" pitchFamily="2" charset="2"/>
              <a:buNone/>
            </a:pPr>
            <a:r>
              <a:rPr lang="en-US" sz="1800" b="1">
                <a:solidFill>
                  <a:srgbClr val="0000FF"/>
                </a:solidFill>
                <a:latin typeface="Lucida Sans Unicode" pitchFamily="34" charset="0"/>
              </a:rPr>
              <a:t>Seed and Pump-probe laser			  w ~ 100% </a:t>
            </a:r>
            <a:endParaRPr lang="en-US" sz="1800" b="1">
              <a:solidFill>
                <a:srgbClr val="0000FF"/>
              </a:solidFill>
              <a:latin typeface="Lucida Sans Unicode" pitchFamily="34" charset="0"/>
              <a:sym typeface="Symbol" pitchFamily="18" charset="2"/>
            </a:endParaRPr>
          </a:p>
        </p:txBody>
      </p:sp>
      <p:sp>
        <p:nvSpPr>
          <p:cNvPr id="59433" name="AutoShape 88"/>
          <p:cNvSpPr>
            <a:spLocks noChangeArrowheads="1"/>
          </p:cNvSpPr>
          <p:nvPr/>
        </p:nvSpPr>
        <p:spPr bwMode="auto">
          <a:xfrm>
            <a:off x="5724525" y="2849563"/>
            <a:ext cx="411163" cy="182562"/>
          </a:xfrm>
          <a:prstGeom prst="roundRect">
            <a:avLst>
              <a:gd name="adj" fmla="val 16667"/>
            </a:avLst>
          </a:prstGeom>
          <a:solidFill>
            <a:srgbClr val="6699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endParaRPr lang="en-US"/>
          </a:p>
        </p:txBody>
      </p:sp>
      <p:sp>
        <p:nvSpPr>
          <p:cNvPr id="59434" name="Line 89"/>
          <p:cNvSpPr>
            <a:spLocks noChangeShapeType="1"/>
          </p:cNvSpPr>
          <p:nvPr/>
        </p:nvSpPr>
        <p:spPr bwMode="auto">
          <a:xfrm flipV="1">
            <a:off x="6015038" y="2562225"/>
            <a:ext cx="249237" cy="277813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9435" name="Text Box 90"/>
          <p:cNvSpPr txBox="1">
            <a:spLocks noChangeArrowheads="1"/>
          </p:cNvSpPr>
          <p:nvPr/>
        </p:nvSpPr>
        <p:spPr bwMode="auto">
          <a:xfrm>
            <a:off x="5256213" y="2994025"/>
            <a:ext cx="1368425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n-US" sz="1400">
                <a:latin typeface="Helvetica" pitchFamily="34" charset="0"/>
              </a:rPr>
              <a:t>Seed</a:t>
            </a:r>
          </a:p>
          <a:p>
            <a:pPr algn="ctr">
              <a:buFont typeface="Wingdings" pitchFamily="2" charset="2"/>
              <a:buNone/>
            </a:pPr>
            <a:r>
              <a:rPr lang="en-US" sz="1400">
                <a:latin typeface="Helvetica" pitchFamily="34" charset="0"/>
              </a:rPr>
              <a:t>laser</a:t>
            </a:r>
          </a:p>
        </p:txBody>
      </p:sp>
      <p:grpSp>
        <p:nvGrpSpPr>
          <p:cNvPr id="59436" name="Group 124"/>
          <p:cNvGrpSpPr>
            <a:grpSpLocks/>
          </p:cNvGrpSpPr>
          <p:nvPr/>
        </p:nvGrpSpPr>
        <p:grpSpPr bwMode="auto">
          <a:xfrm>
            <a:off x="0" y="3933825"/>
            <a:ext cx="8945563" cy="2382838"/>
            <a:chOff x="0" y="2478"/>
            <a:chExt cx="5635" cy="1501"/>
          </a:xfrm>
        </p:grpSpPr>
        <p:sp>
          <p:nvSpPr>
            <p:cNvPr id="59438" name="Rectangle 104"/>
            <p:cNvSpPr>
              <a:spLocks noChangeArrowheads="1"/>
            </p:cNvSpPr>
            <p:nvPr/>
          </p:nvSpPr>
          <p:spPr bwMode="auto">
            <a:xfrm>
              <a:off x="0" y="2686"/>
              <a:ext cx="1565" cy="129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</a:pPr>
              <a:endParaRPr lang="en-US"/>
            </a:p>
          </p:txBody>
        </p:sp>
        <p:grpSp>
          <p:nvGrpSpPr>
            <p:cNvPr id="59439" name="Group 119"/>
            <p:cNvGrpSpPr>
              <a:grpSpLocks/>
            </p:cNvGrpSpPr>
            <p:nvPr/>
          </p:nvGrpSpPr>
          <p:grpSpPr bwMode="auto">
            <a:xfrm>
              <a:off x="0" y="2879"/>
              <a:ext cx="1519" cy="703"/>
              <a:chOff x="539" y="2716"/>
              <a:chExt cx="856" cy="703"/>
            </a:xfrm>
          </p:grpSpPr>
          <p:sp>
            <p:nvSpPr>
              <p:cNvPr id="59452" name="Freeform 114"/>
              <p:cNvSpPr>
                <a:spLocks/>
              </p:cNvSpPr>
              <p:nvPr/>
            </p:nvSpPr>
            <p:spPr bwMode="auto">
              <a:xfrm>
                <a:off x="539" y="2716"/>
                <a:ext cx="431" cy="703"/>
              </a:xfrm>
              <a:custGeom>
                <a:avLst/>
                <a:gdLst>
                  <a:gd name="T0" fmla="*/ 7 w 461"/>
                  <a:gd name="T1" fmla="*/ 44 h 1773"/>
                  <a:gd name="T2" fmla="*/ 16 w 461"/>
                  <a:gd name="T3" fmla="*/ 43 h 1773"/>
                  <a:gd name="T4" fmla="*/ 23 w 461"/>
                  <a:gd name="T5" fmla="*/ 43 h 1773"/>
                  <a:gd name="T6" fmla="*/ 35 w 461"/>
                  <a:gd name="T7" fmla="*/ 42 h 1773"/>
                  <a:gd name="T8" fmla="*/ 44 w 461"/>
                  <a:gd name="T9" fmla="*/ 41 h 1773"/>
                  <a:gd name="T10" fmla="*/ 51 w 461"/>
                  <a:gd name="T11" fmla="*/ 40 h 1773"/>
                  <a:gd name="T12" fmla="*/ 59 w 461"/>
                  <a:gd name="T13" fmla="*/ 39 h 1773"/>
                  <a:gd name="T14" fmla="*/ 67 w 461"/>
                  <a:gd name="T15" fmla="*/ 38 h 1773"/>
                  <a:gd name="T16" fmla="*/ 75 w 461"/>
                  <a:gd name="T17" fmla="*/ 36 h 1773"/>
                  <a:gd name="T18" fmla="*/ 83 w 461"/>
                  <a:gd name="T19" fmla="*/ 35 h 1773"/>
                  <a:gd name="T20" fmla="*/ 91 w 461"/>
                  <a:gd name="T21" fmla="*/ 33 h 1773"/>
                  <a:gd name="T22" fmla="*/ 99 w 461"/>
                  <a:gd name="T23" fmla="*/ 31 h 1773"/>
                  <a:gd name="T24" fmla="*/ 107 w 461"/>
                  <a:gd name="T25" fmla="*/ 29 h 1773"/>
                  <a:gd name="T26" fmla="*/ 114 w 461"/>
                  <a:gd name="T27" fmla="*/ 27 h 1773"/>
                  <a:gd name="T28" fmla="*/ 122 w 461"/>
                  <a:gd name="T29" fmla="*/ 25 h 1773"/>
                  <a:gd name="T30" fmla="*/ 131 w 461"/>
                  <a:gd name="T31" fmla="*/ 23 h 1773"/>
                  <a:gd name="T32" fmla="*/ 138 w 461"/>
                  <a:gd name="T33" fmla="*/ 21 h 1773"/>
                  <a:gd name="T34" fmla="*/ 146 w 461"/>
                  <a:gd name="T35" fmla="*/ 19 h 1773"/>
                  <a:gd name="T36" fmla="*/ 154 w 461"/>
                  <a:gd name="T37" fmla="*/ 17 h 1773"/>
                  <a:gd name="T38" fmla="*/ 162 w 461"/>
                  <a:gd name="T39" fmla="*/ 15 h 1773"/>
                  <a:gd name="T40" fmla="*/ 169 w 461"/>
                  <a:gd name="T41" fmla="*/ 13 h 1773"/>
                  <a:gd name="T42" fmla="*/ 179 w 461"/>
                  <a:gd name="T43" fmla="*/ 11 h 1773"/>
                  <a:gd name="T44" fmla="*/ 185 w 461"/>
                  <a:gd name="T45" fmla="*/ 10 h 1773"/>
                  <a:gd name="T46" fmla="*/ 194 w 461"/>
                  <a:gd name="T47" fmla="*/ 8 h 1773"/>
                  <a:gd name="T48" fmla="*/ 202 w 461"/>
                  <a:gd name="T49" fmla="*/ 6 h 1773"/>
                  <a:gd name="T50" fmla="*/ 214 w 461"/>
                  <a:gd name="T51" fmla="*/ 5 h 1773"/>
                  <a:gd name="T52" fmla="*/ 222 w 461"/>
                  <a:gd name="T53" fmla="*/ 4 h 1773"/>
                  <a:gd name="T54" fmla="*/ 229 w 461"/>
                  <a:gd name="T55" fmla="*/ 3 h 1773"/>
                  <a:gd name="T56" fmla="*/ 237 w 461"/>
                  <a:gd name="T57" fmla="*/ 2 h 1773"/>
                  <a:gd name="T58" fmla="*/ 245 w 461"/>
                  <a:gd name="T59" fmla="*/ 1 h 1773"/>
                  <a:gd name="T60" fmla="*/ 252 w 461"/>
                  <a:gd name="T61" fmla="*/ 0 h 1773"/>
                  <a:gd name="T62" fmla="*/ 265 w 461"/>
                  <a:gd name="T63" fmla="*/ 0 h 1773"/>
                  <a:gd name="T64" fmla="*/ 269 w 461"/>
                  <a:gd name="T65" fmla="*/ 0 h 1773"/>
                  <a:gd name="T66" fmla="*/ 281 w 461"/>
                  <a:gd name="T67" fmla="*/ 0 h 1773"/>
                  <a:gd name="T68" fmla="*/ 289 w 461"/>
                  <a:gd name="T69" fmla="*/ 0 h 1773"/>
                  <a:gd name="T70" fmla="*/ 296 w 461"/>
                  <a:gd name="T71" fmla="*/ 1 h 1773"/>
                  <a:gd name="T72" fmla="*/ 305 w 461"/>
                  <a:gd name="T73" fmla="*/ 2 h 1773"/>
                  <a:gd name="T74" fmla="*/ 312 w 461"/>
                  <a:gd name="T75" fmla="*/ 3 h 1773"/>
                  <a:gd name="T76" fmla="*/ 321 w 461"/>
                  <a:gd name="T77" fmla="*/ 4 h 1773"/>
                  <a:gd name="T78" fmla="*/ 329 w 461"/>
                  <a:gd name="T79" fmla="*/ 5 h 1773"/>
                  <a:gd name="T80" fmla="*/ 340 w 461"/>
                  <a:gd name="T81" fmla="*/ 6 h 1773"/>
                  <a:gd name="T82" fmla="*/ 348 w 461"/>
                  <a:gd name="T83" fmla="*/ 8 h 177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461" h="1773">
                    <a:moveTo>
                      <a:pt x="0" y="1773"/>
                    </a:moveTo>
                    <a:lnTo>
                      <a:pt x="5" y="1767"/>
                    </a:lnTo>
                    <a:lnTo>
                      <a:pt x="10" y="1767"/>
                    </a:lnTo>
                    <a:lnTo>
                      <a:pt x="15" y="1762"/>
                    </a:lnTo>
                    <a:lnTo>
                      <a:pt x="20" y="1757"/>
                    </a:lnTo>
                    <a:lnTo>
                      <a:pt x="20" y="1752"/>
                    </a:lnTo>
                    <a:lnTo>
                      <a:pt x="26" y="1747"/>
                    </a:lnTo>
                    <a:lnTo>
                      <a:pt x="31" y="1741"/>
                    </a:lnTo>
                    <a:lnTo>
                      <a:pt x="31" y="1736"/>
                    </a:lnTo>
                    <a:lnTo>
                      <a:pt x="36" y="1726"/>
                    </a:lnTo>
                    <a:lnTo>
                      <a:pt x="41" y="1716"/>
                    </a:lnTo>
                    <a:lnTo>
                      <a:pt x="46" y="1705"/>
                    </a:lnTo>
                    <a:lnTo>
                      <a:pt x="46" y="1695"/>
                    </a:lnTo>
                    <a:lnTo>
                      <a:pt x="51" y="1684"/>
                    </a:lnTo>
                    <a:lnTo>
                      <a:pt x="57" y="1674"/>
                    </a:lnTo>
                    <a:lnTo>
                      <a:pt x="57" y="1659"/>
                    </a:lnTo>
                    <a:lnTo>
                      <a:pt x="62" y="1648"/>
                    </a:lnTo>
                    <a:lnTo>
                      <a:pt x="67" y="1633"/>
                    </a:lnTo>
                    <a:lnTo>
                      <a:pt x="67" y="1617"/>
                    </a:lnTo>
                    <a:lnTo>
                      <a:pt x="72" y="1602"/>
                    </a:lnTo>
                    <a:lnTo>
                      <a:pt x="77" y="1586"/>
                    </a:lnTo>
                    <a:lnTo>
                      <a:pt x="77" y="1565"/>
                    </a:lnTo>
                    <a:lnTo>
                      <a:pt x="83" y="1550"/>
                    </a:lnTo>
                    <a:lnTo>
                      <a:pt x="88" y="1529"/>
                    </a:lnTo>
                    <a:lnTo>
                      <a:pt x="88" y="1508"/>
                    </a:lnTo>
                    <a:lnTo>
                      <a:pt x="93" y="1493"/>
                    </a:lnTo>
                    <a:lnTo>
                      <a:pt x="98" y="1472"/>
                    </a:lnTo>
                    <a:lnTo>
                      <a:pt x="98" y="1446"/>
                    </a:lnTo>
                    <a:lnTo>
                      <a:pt x="103" y="1425"/>
                    </a:lnTo>
                    <a:lnTo>
                      <a:pt x="109" y="1405"/>
                    </a:lnTo>
                    <a:lnTo>
                      <a:pt x="109" y="1384"/>
                    </a:lnTo>
                    <a:lnTo>
                      <a:pt x="114" y="1358"/>
                    </a:lnTo>
                    <a:lnTo>
                      <a:pt x="119" y="1337"/>
                    </a:lnTo>
                    <a:lnTo>
                      <a:pt x="124" y="1311"/>
                    </a:lnTo>
                    <a:lnTo>
                      <a:pt x="124" y="1285"/>
                    </a:lnTo>
                    <a:lnTo>
                      <a:pt x="129" y="1259"/>
                    </a:lnTo>
                    <a:lnTo>
                      <a:pt x="134" y="1234"/>
                    </a:lnTo>
                    <a:lnTo>
                      <a:pt x="134" y="1208"/>
                    </a:lnTo>
                    <a:lnTo>
                      <a:pt x="140" y="1182"/>
                    </a:lnTo>
                    <a:lnTo>
                      <a:pt x="145" y="1156"/>
                    </a:lnTo>
                    <a:lnTo>
                      <a:pt x="145" y="1130"/>
                    </a:lnTo>
                    <a:lnTo>
                      <a:pt x="150" y="1104"/>
                    </a:lnTo>
                    <a:lnTo>
                      <a:pt x="155" y="1078"/>
                    </a:lnTo>
                    <a:lnTo>
                      <a:pt x="155" y="1052"/>
                    </a:lnTo>
                    <a:lnTo>
                      <a:pt x="160" y="1021"/>
                    </a:lnTo>
                    <a:lnTo>
                      <a:pt x="166" y="995"/>
                    </a:lnTo>
                    <a:lnTo>
                      <a:pt x="166" y="969"/>
                    </a:lnTo>
                    <a:lnTo>
                      <a:pt x="171" y="938"/>
                    </a:lnTo>
                    <a:lnTo>
                      <a:pt x="176" y="912"/>
                    </a:lnTo>
                    <a:lnTo>
                      <a:pt x="176" y="881"/>
                    </a:lnTo>
                    <a:lnTo>
                      <a:pt x="181" y="855"/>
                    </a:lnTo>
                    <a:lnTo>
                      <a:pt x="186" y="829"/>
                    </a:lnTo>
                    <a:lnTo>
                      <a:pt x="186" y="798"/>
                    </a:lnTo>
                    <a:lnTo>
                      <a:pt x="191" y="772"/>
                    </a:lnTo>
                    <a:lnTo>
                      <a:pt x="197" y="746"/>
                    </a:lnTo>
                    <a:lnTo>
                      <a:pt x="202" y="715"/>
                    </a:lnTo>
                    <a:lnTo>
                      <a:pt x="202" y="689"/>
                    </a:lnTo>
                    <a:lnTo>
                      <a:pt x="207" y="663"/>
                    </a:lnTo>
                    <a:lnTo>
                      <a:pt x="212" y="637"/>
                    </a:lnTo>
                    <a:lnTo>
                      <a:pt x="212" y="612"/>
                    </a:lnTo>
                    <a:lnTo>
                      <a:pt x="217" y="586"/>
                    </a:lnTo>
                    <a:lnTo>
                      <a:pt x="223" y="560"/>
                    </a:lnTo>
                    <a:lnTo>
                      <a:pt x="223" y="534"/>
                    </a:lnTo>
                    <a:lnTo>
                      <a:pt x="228" y="508"/>
                    </a:lnTo>
                    <a:lnTo>
                      <a:pt x="233" y="482"/>
                    </a:lnTo>
                    <a:lnTo>
                      <a:pt x="233" y="456"/>
                    </a:lnTo>
                    <a:lnTo>
                      <a:pt x="238" y="430"/>
                    </a:lnTo>
                    <a:lnTo>
                      <a:pt x="243" y="409"/>
                    </a:lnTo>
                    <a:lnTo>
                      <a:pt x="243" y="383"/>
                    </a:lnTo>
                    <a:lnTo>
                      <a:pt x="248" y="363"/>
                    </a:lnTo>
                    <a:lnTo>
                      <a:pt x="254" y="342"/>
                    </a:lnTo>
                    <a:lnTo>
                      <a:pt x="254" y="321"/>
                    </a:lnTo>
                    <a:lnTo>
                      <a:pt x="259" y="295"/>
                    </a:lnTo>
                    <a:lnTo>
                      <a:pt x="264" y="275"/>
                    </a:lnTo>
                    <a:lnTo>
                      <a:pt x="264" y="259"/>
                    </a:lnTo>
                    <a:lnTo>
                      <a:pt x="269" y="238"/>
                    </a:lnTo>
                    <a:lnTo>
                      <a:pt x="274" y="218"/>
                    </a:lnTo>
                    <a:lnTo>
                      <a:pt x="280" y="202"/>
                    </a:lnTo>
                    <a:lnTo>
                      <a:pt x="280" y="181"/>
                    </a:lnTo>
                    <a:lnTo>
                      <a:pt x="285" y="166"/>
                    </a:lnTo>
                    <a:lnTo>
                      <a:pt x="290" y="150"/>
                    </a:lnTo>
                    <a:lnTo>
                      <a:pt x="290" y="135"/>
                    </a:lnTo>
                    <a:lnTo>
                      <a:pt x="295" y="119"/>
                    </a:lnTo>
                    <a:lnTo>
                      <a:pt x="300" y="109"/>
                    </a:lnTo>
                    <a:lnTo>
                      <a:pt x="300" y="93"/>
                    </a:lnTo>
                    <a:lnTo>
                      <a:pt x="306" y="83"/>
                    </a:lnTo>
                    <a:lnTo>
                      <a:pt x="311" y="72"/>
                    </a:lnTo>
                    <a:lnTo>
                      <a:pt x="311" y="62"/>
                    </a:lnTo>
                    <a:lnTo>
                      <a:pt x="316" y="52"/>
                    </a:lnTo>
                    <a:lnTo>
                      <a:pt x="321" y="41"/>
                    </a:lnTo>
                    <a:lnTo>
                      <a:pt x="321" y="31"/>
                    </a:lnTo>
                    <a:lnTo>
                      <a:pt x="326" y="26"/>
                    </a:lnTo>
                    <a:lnTo>
                      <a:pt x="331" y="21"/>
                    </a:lnTo>
                    <a:lnTo>
                      <a:pt x="331" y="15"/>
                    </a:lnTo>
                    <a:lnTo>
                      <a:pt x="337" y="10"/>
                    </a:lnTo>
                    <a:lnTo>
                      <a:pt x="347" y="0"/>
                    </a:lnTo>
                    <a:lnTo>
                      <a:pt x="342" y="0"/>
                    </a:lnTo>
                    <a:lnTo>
                      <a:pt x="347" y="0"/>
                    </a:lnTo>
                    <a:lnTo>
                      <a:pt x="352" y="0"/>
                    </a:lnTo>
                    <a:lnTo>
                      <a:pt x="357" y="0"/>
                    </a:lnTo>
                    <a:lnTo>
                      <a:pt x="363" y="0"/>
                    </a:lnTo>
                    <a:lnTo>
                      <a:pt x="368" y="5"/>
                    </a:lnTo>
                    <a:lnTo>
                      <a:pt x="373" y="10"/>
                    </a:lnTo>
                    <a:lnTo>
                      <a:pt x="378" y="15"/>
                    </a:lnTo>
                    <a:lnTo>
                      <a:pt x="378" y="21"/>
                    </a:lnTo>
                    <a:lnTo>
                      <a:pt x="383" y="26"/>
                    </a:lnTo>
                    <a:lnTo>
                      <a:pt x="388" y="31"/>
                    </a:lnTo>
                    <a:lnTo>
                      <a:pt x="388" y="41"/>
                    </a:lnTo>
                    <a:lnTo>
                      <a:pt x="394" y="52"/>
                    </a:lnTo>
                    <a:lnTo>
                      <a:pt x="399" y="62"/>
                    </a:lnTo>
                    <a:lnTo>
                      <a:pt x="399" y="72"/>
                    </a:lnTo>
                    <a:lnTo>
                      <a:pt x="404" y="83"/>
                    </a:lnTo>
                    <a:lnTo>
                      <a:pt x="409" y="93"/>
                    </a:lnTo>
                    <a:lnTo>
                      <a:pt x="409" y="109"/>
                    </a:lnTo>
                    <a:lnTo>
                      <a:pt x="414" y="119"/>
                    </a:lnTo>
                    <a:lnTo>
                      <a:pt x="420" y="135"/>
                    </a:lnTo>
                    <a:lnTo>
                      <a:pt x="420" y="150"/>
                    </a:lnTo>
                    <a:lnTo>
                      <a:pt x="425" y="166"/>
                    </a:lnTo>
                    <a:lnTo>
                      <a:pt x="430" y="181"/>
                    </a:lnTo>
                    <a:lnTo>
                      <a:pt x="430" y="202"/>
                    </a:lnTo>
                    <a:lnTo>
                      <a:pt x="435" y="218"/>
                    </a:lnTo>
                    <a:lnTo>
                      <a:pt x="440" y="238"/>
                    </a:lnTo>
                    <a:lnTo>
                      <a:pt x="445" y="259"/>
                    </a:lnTo>
                    <a:lnTo>
                      <a:pt x="445" y="275"/>
                    </a:lnTo>
                    <a:lnTo>
                      <a:pt x="451" y="295"/>
                    </a:lnTo>
                    <a:lnTo>
                      <a:pt x="456" y="321"/>
                    </a:lnTo>
                    <a:lnTo>
                      <a:pt x="456" y="342"/>
                    </a:lnTo>
                    <a:lnTo>
                      <a:pt x="461" y="363"/>
                    </a:lnTo>
                  </a:path>
                </a:pathLst>
              </a:custGeom>
              <a:noFill/>
              <a:ln w="28575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9453" name="Freeform 115"/>
              <p:cNvSpPr>
                <a:spLocks/>
              </p:cNvSpPr>
              <p:nvPr/>
            </p:nvSpPr>
            <p:spPr bwMode="auto">
              <a:xfrm>
                <a:off x="970" y="2860"/>
                <a:ext cx="425" cy="557"/>
              </a:xfrm>
              <a:custGeom>
                <a:avLst/>
                <a:gdLst>
                  <a:gd name="T0" fmla="*/ 5 w 456"/>
                  <a:gd name="T1" fmla="*/ 1 h 1404"/>
                  <a:gd name="T2" fmla="*/ 12 w 456"/>
                  <a:gd name="T3" fmla="*/ 3 h 1404"/>
                  <a:gd name="T4" fmla="*/ 20 w 456"/>
                  <a:gd name="T5" fmla="*/ 5 h 1404"/>
                  <a:gd name="T6" fmla="*/ 28 w 456"/>
                  <a:gd name="T7" fmla="*/ 7 h 1404"/>
                  <a:gd name="T8" fmla="*/ 35 w 456"/>
                  <a:gd name="T9" fmla="*/ 9 h 1404"/>
                  <a:gd name="T10" fmla="*/ 47 w 456"/>
                  <a:gd name="T11" fmla="*/ 11 h 1404"/>
                  <a:gd name="T12" fmla="*/ 55 w 456"/>
                  <a:gd name="T13" fmla="*/ 13 h 1404"/>
                  <a:gd name="T14" fmla="*/ 62 w 456"/>
                  <a:gd name="T15" fmla="*/ 15 h 1404"/>
                  <a:gd name="T16" fmla="*/ 70 w 456"/>
                  <a:gd name="T17" fmla="*/ 17 h 1404"/>
                  <a:gd name="T18" fmla="*/ 78 w 456"/>
                  <a:gd name="T19" fmla="*/ 19 h 1404"/>
                  <a:gd name="T20" fmla="*/ 86 w 456"/>
                  <a:gd name="T21" fmla="*/ 21 h 1404"/>
                  <a:gd name="T22" fmla="*/ 94 w 456"/>
                  <a:gd name="T23" fmla="*/ 23 h 1404"/>
                  <a:gd name="T24" fmla="*/ 102 w 456"/>
                  <a:gd name="T25" fmla="*/ 25 h 1404"/>
                  <a:gd name="T26" fmla="*/ 109 w 456"/>
                  <a:gd name="T27" fmla="*/ 26 h 1404"/>
                  <a:gd name="T28" fmla="*/ 117 w 456"/>
                  <a:gd name="T29" fmla="*/ 28 h 1404"/>
                  <a:gd name="T30" fmla="*/ 125 w 456"/>
                  <a:gd name="T31" fmla="*/ 29 h 1404"/>
                  <a:gd name="T32" fmla="*/ 133 w 456"/>
                  <a:gd name="T33" fmla="*/ 31 h 1404"/>
                  <a:gd name="T34" fmla="*/ 141 w 456"/>
                  <a:gd name="T35" fmla="*/ 32 h 1404"/>
                  <a:gd name="T36" fmla="*/ 148 w 456"/>
                  <a:gd name="T37" fmla="*/ 33 h 1404"/>
                  <a:gd name="T38" fmla="*/ 157 w 456"/>
                  <a:gd name="T39" fmla="*/ 34 h 1404"/>
                  <a:gd name="T40" fmla="*/ 164 w 456"/>
                  <a:gd name="T41" fmla="*/ 34 h 1404"/>
                  <a:gd name="T42" fmla="*/ 172 w 456"/>
                  <a:gd name="T43" fmla="*/ 35 h 1404"/>
                  <a:gd name="T44" fmla="*/ 185 w 456"/>
                  <a:gd name="T45" fmla="*/ 35 h 1404"/>
                  <a:gd name="T46" fmla="*/ 192 w 456"/>
                  <a:gd name="T47" fmla="*/ 35 h 1404"/>
                  <a:gd name="T48" fmla="*/ 204 w 456"/>
                  <a:gd name="T49" fmla="*/ 35 h 1404"/>
                  <a:gd name="T50" fmla="*/ 211 w 456"/>
                  <a:gd name="T51" fmla="*/ 34 h 1404"/>
                  <a:gd name="T52" fmla="*/ 219 w 456"/>
                  <a:gd name="T53" fmla="*/ 33 h 1404"/>
                  <a:gd name="T54" fmla="*/ 227 w 456"/>
                  <a:gd name="T55" fmla="*/ 33 h 1404"/>
                  <a:gd name="T56" fmla="*/ 235 w 456"/>
                  <a:gd name="T57" fmla="*/ 31 h 1404"/>
                  <a:gd name="T58" fmla="*/ 242 w 456"/>
                  <a:gd name="T59" fmla="*/ 30 h 1404"/>
                  <a:gd name="T60" fmla="*/ 250 w 456"/>
                  <a:gd name="T61" fmla="*/ 29 h 1404"/>
                  <a:gd name="T62" fmla="*/ 258 w 456"/>
                  <a:gd name="T63" fmla="*/ 27 h 1404"/>
                  <a:gd name="T64" fmla="*/ 267 w 456"/>
                  <a:gd name="T65" fmla="*/ 26 h 1404"/>
                  <a:gd name="T66" fmla="*/ 274 w 456"/>
                  <a:gd name="T67" fmla="*/ 24 h 1404"/>
                  <a:gd name="T68" fmla="*/ 281 w 456"/>
                  <a:gd name="T69" fmla="*/ 22 h 1404"/>
                  <a:gd name="T70" fmla="*/ 290 w 456"/>
                  <a:gd name="T71" fmla="*/ 20 h 1404"/>
                  <a:gd name="T72" fmla="*/ 297 w 456"/>
                  <a:gd name="T73" fmla="*/ 18 h 1404"/>
                  <a:gd name="T74" fmla="*/ 305 w 456"/>
                  <a:gd name="T75" fmla="*/ 16 h 1404"/>
                  <a:gd name="T76" fmla="*/ 313 w 456"/>
                  <a:gd name="T77" fmla="*/ 14 h 1404"/>
                  <a:gd name="T78" fmla="*/ 321 w 456"/>
                  <a:gd name="T79" fmla="*/ 12 h 1404"/>
                  <a:gd name="T80" fmla="*/ 327 w 456"/>
                  <a:gd name="T81" fmla="*/ 10 h 1404"/>
                  <a:gd name="T82" fmla="*/ 339 w 456"/>
                  <a:gd name="T83" fmla="*/ 8 h 14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456" h="1404">
                    <a:moveTo>
                      <a:pt x="0" y="0"/>
                    </a:moveTo>
                    <a:lnTo>
                      <a:pt x="5" y="20"/>
                    </a:lnTo>
                    <a:lnTo>
                      <a:pt x="5" y="46"/>
                    </a:lnTo>
                    <a:lnTo>
                      <a:pt x="10" y="67"/>
                    </a:lnTo>
                    <a:lnTo>
                      <a:pt x="16" y="93"/>
                    </a:lnTo>
                    <a:lnTo>
                      <a:pt x="16" y="119"/>
                    </a:lnTo>
                    <a:lnTo>
                      <a:pt x="21" y="145"/>
                    </a:lnTo>
                    <a:lnTo>
                      <a:pt x="26" y="171"/>
                    </a:lnTo>
                    <a:lnTo>
                      <a:pt x="26" y="197"/>
                    </a:lnTo>
                    <a:lnTo>
                      <a:pt x="31" y="223"/>
                    </a:lnTo>
                    <a:lnTo>
                      <a:pt x="36" y="249"/>
                    </a:lnTo>
                    <a:lnTo>
                      <a:pt x="36" y="274"/>
                    </a:lnTo>
                    <a:lnTo>
                      <a:pt x="41" y="300"/>
                    </a:lnTo>
                    <a:lnTo>
                      <a:pt x="47" y="326"/>
                    </a:lnTo>
                    <a:lnTo>
                      <a:pt x="47" y="352"/>
                    </a:lnTo>
                    <a:lnTo>
                      <a:pt x="52" y="383"/>
                    </a:lnTo>
                    <a:lnTo>
                      <a:pt x="57" y="409"/>
                    </a:lnTo>
                    <a:lnTo>
                      <a:pt x="62" y="435"/>
                    </a:lnTo>
                    <a:lnTo>
                      <a:pt x="62" y="466"/>
                    </a:lnTo>
                    <a:lnTo>
                      <a:pt x="67" y="492"/>
                    </a:lnTo>
                    <a:lnTo>
                      <a:pt x="73" y="518"/>
                    </a:lnTo>
                    <a:lnTo>
                      <a:pt x="73" y="549"/>
                    </a:lnTo>
                    <a:lnTo>
                      <a:pt x="78" y="575"/>
                    </a:lnTo>
                    <a:lnTo>
                      <a:pt x="83" y="606"/>
                    </a:lnTo>
                    <a:lnTo>
                      <a:pt x="83" y="632"/>
                    </a:lnTo>
                    <a:lnTo>
                      <a:pt x="88" y="658"/>
                    </a:lnTo>
                    <a:lnTo>
                      <a:pt x="93" y="689"/>
                    </a:lnTo>
                    <a:lnTo>
                      <a:pt x="93" y="715"/>
                    </a:lnTo>
                    <a:lnTo>
                      <a:pt x="99" y="741"/>
                    </a:lnTo>
                    <a:lnTo>
                      <a:pt x="104" y="767"/>
                    </a:lnTo>
                    <a:lnTo>
                      <a:pt x="104" y="793"/>
                    </a:lnTo>
                    <a:lnTo>
                      <a:pt x="109" y="819"/>
                    </a:lnTo>
                    <a:lnTo>
                      <a:pt x="114" y="845"/>
                    </a:lnTo>
                    <a:lnTo>
                      <a:pt x="114" y="871"/>
                    </a:lnTo>
                    <a:lnTo>
                      <a:pt x="119" y="896"/>
                    </a:lnTo>
                    <a:lnTo>
                      <a:pt x="124" y="922"/>
                    </a:lnTo>
                    <a:lnTo>
                      <a:pt x="124" y="948"/>
                    </a:lnTo>
                    <a:lnTo>
                      <a:pt x="130" y="974"/>
                    </a:lnTo>
                    <a:lnTo>
                      <a:pt x="135" y="995"/>
                    </a:lnTo>
                    <a:lnTo>
                      <a:pt x="140" y="1021"/>
                    </a:lnTo>
                    <a:lnTo>
                      <a:pt x="140" y="1042"/>
                    </a:lnTo>
                    <a:lnTo>
                      <a:pt x="145" y="1062"/>
                    </a:lnTo>
                    <a:lnTo>
                      <a:pt x="150" y="1083"/>
                    </a:lnTo>
                    <a:lnTo>
                      <a:pt x="150" y="1109"/>
                    </a:lnTo>
                    <a:lnTo>
                      <a:pt x="156" y="1130"/>
                    </a:lnTo>
                    <a:lnTo>
                      <a:pt x="161" y="1145"/>
                    </a:lnTo>
                    <a:lnTo>
                      <a:pt x="161" y="1166"/>
                    </a:lnTo>
                    <a:lnTo>
                      <a:pt x="166" y="1187"/>
                    </a:lnTo>
                    <a:lnTo>
                      <a:pt x="171" y="1202"/>
                    </a:lnTo>
                    <a:lnTo>
                      <a:pt x="171" y="1223"/>
                    </a:lnTo>
                    <a:lnTo>
                      <a:pt x="176" y="1239"/>
                    </a:lnTo>
                    <a:lnTo>
                      <a:pt x="181" y="1254"/>
                    </a:lnTo>
                    <a:lnTo>
                      <a:pt x="181" y="1270"/>
                    </a:lnTo>
                    <a:lnTo>
                      <a:pt x="187" y="1285"/>
                    </a:lnTo>
                    <a:lnTo>
                      <a:pt x="192" y="1296"/>
                    </a:lnTo>
                    <a:lnTo>
                      <a:pt x="192" y="1311"/>
                    </a:lnTo>
                    <a:lnTo>
                      <a:pt x="197" y="1321"/>
                    </a:lnTo>
                    <a:lnTo>
                      <a:pt x="202" y="1332"/>
                    </a:lnTo>
                    <a:lnTo>
                      <a:pt x="202" y="1342"/>
                    </a:lnTo>
                    <a:lnTo>
                      <a:pt x="207" y="1353"/>
                    </a:lnTo>
                    <a:lnTo>
                      <a:pt x="213" y="1363"/>
                    </a:lnTo>
                    <a:lnTo>
                      <a:pt x="218" y="1373"/>
                    </a:lnTo>
                    <a:lnTo>
                      <a:pt x="218" y="1378"/>
                    </a:lnTo>
                    <a:lnTo>
                      <a:pt x="223" y="1384"/>
                    </a:lnTo>
                    <a:lnTo>
                      <a:pt x="228" y="1389"/>
                    </a:lnTo>
                    <a:lnTo>
                      <a:pt x="228" y="1394"/>
                    </a:lnTo>
                    <a:lnTo>
                      <a:pt x="233" y="1399"/>
                    </a:lnTo>
                    <a:lnTo>
                      <a:pt x="238" y="1404"/>
                    </a:lnTo>
                    <a:lnTo>
                      <a:pt x="244" y="1404"/>
                    </a:lnTo>
                    <a:lnTo>
                      <a:pt x="254" y="1404"/>
                    </a:lnTo>
                    <a:lnTo>
                      <a:pt x="249" y="1404"/>
                    </a:lnTo>
                    <a:lnTo>
                      <a:pt x="254" y="1404"/>
                    </a:lnTo>
                    <a:lnTo>
                      <a:pt x="259" y="1399"/>
                    </a:lnTo>
                    <a:lnTo>
                      <a:pt x="264" y="1394"/>
                    </a:lnTo>
                    <a:lnTo>
                      <a:pt x="270" y="1389"/>
                    </a:lnTo>
                    <a:lnTo>
                      <a:pt x="270" y="1384"/>
                    </a:lnTo>
                    <a:lnTo>
                      <a:pt x="275" y="1378"/>
                    </a:lnTo>
                    <a:lnTo>
                      <a:pt x="280" y="1373"/>
                    </a:lnTo>
                    <a:lnTo>
                      <a:pt x="280" y="1363"/>
                    </a:lnTo>
                    <a:lnTo>
                      <a:pt x="285" y="1353"/>
                    </a:lnTo>
                    <a:lnTo>
                      <a:pt x="290" y="1342"/>
                    </a:lnTo>
                    <a:lnTo>
                      <a:pt x="296" y="1332"/>
                    </a:lnTo>
                    <a:lnTo>
                      <a:pt x="296" y="1321"/>
                    </a:lnTo>
                    <a:lnTo>
                      <a:pt x="301" y="1311"/>
                    </a:lnTo>
                    <a:lnTo>
                      <a:pt x="306" y="1296"/>
                    </a:lnTo>
                    <a:lnTo>
                      <a:pt x="306" y="1285"/>
                    </a:lnTo>
                    <a:lnTo>
                      <a:pt x="311" y="1270"/>
                    </a:lnTo>
                    <a:lnTo>
                      <a:pt x="316" y="1254"/>
                    </a:lnTo>
                    <a:lnTo>
                      <a:pt x="316" y="1239"/>
                    </a:lnTo>
                    <a:lnTo>
                      <a:pt x="321" y="1223"/>
                    </a:lnTo>
                    <a:lnTo>
                      <a:pt x="327" y="1202"/>
                    </a:lnTo>
                    <a:lnTo>
                      <a:pt x="327" y="1187"/>
                    </a:lnTo>
                    <a:lnTo>
                      <a:pt x="332" y="1166"/>
                    </a:lnTo>
                    <a:lnTo>
                      <a:pt x="337" y="1145"/>
                    </a:lnTo>
                    <a:lnTo>
                      <a:pt x="337" y="1130"/>
                    </a:lnTo>
                    <a:lnTo>
                      <a:pt x="342" y="1109"/>
                    </a:lnTo>
                    <a:lnTo>
                      <a:pt x="347" y="1083"/>
                    </a:lnTo>
                    <a:lnTo>
                      <a:pt x="347" y="1062"/>
                    </a:lnTo>
                    <a:lnTo>
                      <a:pt x="353" y="1042"/>
                    </a:lnTo>
                    <a:lnTo>
                      <a:pt x="358" y="1021"/>
                    </a:lnTo>
                    <a:lnTo>
                      <a:pt x="358" y="995"/>
                    </a:lnTo>
                    <a:lnTo>
                      <a:pt x="363" y="974"/>
                    </a:lnTo>
                    <a:lnTo>
                      <a:pt x="368" y="948"/>
                    </a:lnTo>
                    <a:lnTo>
                      <a:pt x="373" y="922"/>
                    </a:lnTo>
                    <a:lnTo>
                      <a:pt x="373" y="896"/>
                    </a:lnTo>
                    <a:lnTo>
                      <a:pt x="378" y="871"/>
                    </a:lnTo>
                    <a:lnTo>
                      <a:pt x="384" y="845"/>
                    </a:lnTo>
                    <a:lnTo>
                      <a:pt x="384" y="819"/>
                    </a:lnTo>
                    <a:lnTo>
                      <a:pt x="389" y="793"/>
                    </a:lnTo>
                    <a:lnTo>
                      <a:pt x="394" y="767"/>
                    </a:lnTo>
                    <a:lnTo>
                      <a:pt x="394" y="741"/>
                    </a:lnTo>
                    <a:lnTo>
                      <a:pt x="399" y="715"/>
                    </a:lnTo>
                    <a:lnTo>
                      <a:pt x="404" y="689"/>
                    </a:lnTo>
                    <a:lnTo>
                      <a:pt x="404" y="658"/>
                    </a:lnTo>
                    <a:lnTo>
                      <a:pt x="410" y="632"/>
                    </a:lnTo>
                    <a:lnTo>
                      <a:pt x="415" y="606"/>
                    </a:lnTo>
                    <a:lnTo>
                      <a:pt x="415" y="575"/>
                    </a:lnTo>
                    <a:lnTo>
                      <a:pt x="420" y="549"/>
                    </a:lnTo>
                    <a:lnTo>
                      <a:pt x="425" y="523"/>
                    </a:lnTo>
                    <a:lnTo>
                      <a:pt x="425" y="492"/>
                    </a:lnTo>
                    <a:lnTo>
                      <a:pt x="430" y="466"/>
                    </a:lnTo>
                    <a:lnTo>
                      <a:pt x="435" y="435"/>
                    </a:lnTo>
                    <a:lnTo>
                      <a:pt x="435" y="409"/>
                    </a:lnTo>
                    <a:lnTo>
                      <a:pt x="441" y="383"/>
                    </a:lnTo>
                    <a:lnTo>
                      <a:pt x="446" y="352"/>
                    </a:lnTo>
                    <a:lnTo>
                      <a:pt x="451" y="326"/>
                    </a:lnTo>
                    <a:lnTo>
                      <a:pt x="451" y="300"/>
                    </a:lnTo>
                    <a:lnTo>
                      <a:pt x="456" y="274"/>
                    </a:lnTo>
                  </a:path>
                </a:pathLst>
              </a:custGeom>
              <a:noFill/>
              <a:ln w="28575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59440" name="Oval 118"/>
            <p:cNvSpPr>
              <a:spLocks noChangeArrowheads="1"/>
            </p:cNvSpPr>
            <p:nvPr/>
          </p:nvSpPr>
          <p:spPr bwMode="auto">
            <a:xfrm>
              <a:off x="589" y="2958"/>
              <a:ext cx="340" cy="68"/>
            </a:xfrm>
            <a:prstGeom prst="ellipse">
              <a:avLst/>
            </a:prstGeom>
            <a:gradFill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41" name="Line 120"/>
            <p:cNvSpPr>
              <a:spLocks noChangeShapeType="1"/>
            </p:cNvSpPr>
            <p:nvPr/>
          </p:nvSpPr>
          <p:spPr bwMode="auto">
            <a:xfrm>
              <a:off x="295" y="2777"/>
              <a:ext cx="0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9442" name="Text Box 122"/>
            <p:cNvSpPr txBox="1">
              <a:spLocks noChangeArrowheads="1"/>
            </p:cNvSpPr>
            <p:nvPr/>
          </p:nvSpPr>
          <p:spPr bwMode="auto">
            <a:xfrm>
              <a:off x="0" y="2754"/>
              <a:ext cx="313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en-US" sz="1400" b="1"/>
                <a:t>V</a:t>
              </a:r>
              <a:r>
                <a:rPr lang="en-US" sz="1400" b="1" baseline="-25000"/>
                <a:t>acc</a:t>
              </a:r>
            </a:p>
          </p:txBody>
        </p:sp>
        <p:sp>
          <p:nvSpPr>
            <p:cNvPr id="59443" name="Text Box 123"/>
            <p:cNvSpPr txBox="1">
              <a:spLocks noChangeArrowheads="1"/>
            </p:cNvSpPr>
            <p:nvPr/>
          </p:nvSpPr>
          <p:spPr bwMode="auto">
            <a:xfrm>
              <a:off x="22" y="2478"/>
              <a:ext cx="5613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en-US" sz="1800"/>
                <a:t>      Energy chirp + energy dependent path length                                                          </a:t>
              </a:r>
            </a:p>
          </p:txBody>
        </p:sp>
        <p:pic>
          <p:nvPicPr>
            <p:cNvPr id="59444" name="Picture 1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6" y="2675"/>
              <a:ext cx="4082" cy="1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445" name="Line 117"/>
            <p:cNvSpPr>
              <a:spLocks noChangeShapeType="1"/>
            </p:cNvSpPr>
            <p:nvPr/>
          </p:nvSpPr>
          <p:spPr bwMode="auto">
            <a:xfrm>
              <a:off x="90" y="3230"/>
              <a:ext cx="14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9446" name="Text Box 121"/>
            <p:cNvSpPr txBox="1">
              <a:spLocks noChangeArrowheads="1"/>
            </p:cNvSpPr>
            <p:nvPr/>
          </p:nvSpPr>
          <p:spPr bwMode="auto">
            <a:xfrm>
              <a:off x="1435" y="3229"/>
              <a:ext cx="267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en-US" sz="1400" b="1"/>
                <a:t>z/c</a:t>
              </a:r>
            </a:p>
          </p:txBody>
        </p:sp>
        <p:sp>
          <p:nvSpPr>
            <p:cNvPr id="59447" name="Oval 95"/>
            <p:cNvSpPr>
              <a:spLocks noChangeArrowheads="1"/>
            </p:cNvSpPr>
            <p:nvPr/>
          </p:nvSpPr>
          <p:spPr bwMode="auto">
            <a:xfrm>
              <a:off x="1230" y="3894"/>
              <a:ext cx="340" cy="68"/>
            </a:xfrm>
            <a:prstGeom prst="ellipse">
              <a:avLst/>
            </a:prstGeom>
            <a:gradFill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48" name="Oval 96"/>
            <p:cNvSpPr>
              <a:spLocks noChangeArrowheads="1"/>
            </p:cNvSpPr>
            <p:nvPr/>
          </p:nvSpPr>
          <p:spPr bwMode="auto">
            <a:xfrm rot="-4411263">
              <a:off x="2177" y="3412"/>
              <a:ext cx="340" cy="68"/>
            </a:xfrm>
            <a:prstGeom prst="ellipse">
              <a:avLst/>
            </a:prstGeom>
            <a:gradFill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49" name="Oval 97"/>
            <p:cNvSpPr>
              <a:spLocks noChangeArrowheads="1"/>
            </p:cNvSpPr>
            <p:nvPr/>
          </p:nvSpPr>
          <p:spPr bwMode="auto">
            <a:xfrm rot="-3818939">
              <a:off x="3345" y="2924"/>
              <a:ext cx="408" cy="68"/>
            </a:xfrm>
            <a:prstGeom prst="ellipse">
              <a:avLst/>
            </a:prstGeom>
            <a:gradFill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50" name="Oval 98"/>
            <p:cNvSpPr>
              <a:spLocks noChangeArrowheads="1"/>
            </p:cNvSpPr>
            <p:nvPr/>
          </p:nvSpPr>
          <p:spPr bwMode="auto">
            <a:xfrm rot="-1295885">
              <a:off x="4580" y="3366"/>
              <a:ext cx="250" cy="68"/>
            </a:xfrm>
            <a:prstGeom prst="ellipse">
              <a:avLst/>
            </a:prstGeom>
            <a:gradFill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51" name="Oval 100"/>
            <p:cNvSpPr>
              <a:spLocks noChangeArrowheads="1"/>
            </p:cNvSpPr>
            <p:nvPr/>
          </p:nvSpPr>
          <p:spPr bwMode="auto">
            <a:xfrm rot="-5400000">
              <a:off x="5499" y="3900"/>
              <a:ext cx="91" cy="68"/>
            </a:xfrm>
            <a:prstGeom prst="ellipse">
              <a:avLst/>
            </a:prstGeom>
            <a:gradFill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8" name="Text Box 85"/>
          <p:cNvSpPr txBox="1">
            <a:spLocks noChangeArrowheads="1"/>
          </p:cNvSpPr>
          <p:nvPr/>
        </p:nvSpPr>
        <p:spPr bwMode="auto">
          <a:xfrm>
            <a:off x="792163" y="1117600"/>
            <a:ext cx="8083550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+mn-lt"/>
              </a:rPr>
              <a:t>Long/transverse beam quality</a:t>
            </a:r>
          </a:p>
          <a:p>
            <a:pPr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+mn-lt"/>
              </a:rPr>
              <a:t>Arrival time jitter at entrance to undulator</a:t>
            </a:r>
          </a:p>
        </p:txBody>
      </p:sp>
      <p:sp>
        <p:nvSpPr>
          <p:cNvPr id="8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17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73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Line 2"/>
          <p:cNvSpPr>
            <a:spLocks noChangeShapeType="1"/>
          </p:cNvSpPr>
          <p:nvPr/>
        </p:nvSpPr>
        <p:spPr bwMode="auto">
          <a:xfrm>
            <a:off x="2916238" y="2578100"/>
            <a:ext cx="3348037" cy="0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0420" name="Rectangle 3"/>
          <p:cNvSpPr>
            <a:spLocks noGrp="1" noChangeArrowheads="1"/>
          </p:cNvSpPr>
          <p:nvPr>
            <p:ph type="title"/>
          </p:nvPr>
        </p:nvSpPr>
        <p:spPr>
          <a:xfrm>
            <a:off x="434600" y="103188"/>
            <a:ext cx="8520113" cy="544512"/>
          </a:xfrm>
          <a:noFill/>
        </p:spPr>
        <p:txBody>
          <a:bodyPr/>
          <a:lstStyle/>
          <a:p>
            <a:pPr eaLnBrk="1" hangingPunct="1"/>
            <a:r>
              <a:rPr lang="en-US" dirty="0" smtClean="0"/>
              <a:t>Sources of timing jitter in linear accelerator</a:t>
            </a:r>
          </a:p>
        </p:txBody>
      </p:sp>
      <p:sp>
        <p:nvSpPr>
          <p:cNvPr id="60421" name="Text Box 4"/>
          <p:cNvSpPr txBox="1">
            <a:spLocks noChangeArrowheads="1"/>
          </p:cNvSpPr>
          <p:nvPr/>
        </p:nvSpPr>
        <p:spPr bwMode="auto">
          <a:xfrm>
            <a:off x="720725" y="2057400"/>
            <a:ext cx="806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sz="1400">
                <a:latin typeface="Helvetica" pitchFamily="34" charset="0"/>
              </a:rPr>
              <a:t>RF gun</a:t>
            </a:r>
          </a:p>
        </p:txBody>
      </p:sp>
      <p:sp>
        <p:nvSpPr>
          <p:cNvPr id="60422" name="Line 5"/>
          <p:cNvSpPr>
            <a:spLocks noChangeShapeType="1"/>
          </p:cNvSpPr>
          <p:nvPr/>
        </p:nvSpPr>
        <p:spPr bwMode="auto">
          <a:xfrm flipV="1">
            <a:off x="1125538" y="2811463"/>
            <a:ext cx="0" cy="952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0423" name="AutoShape 6"/>
          <p:cNvSpPr>
            <a:spLocks noChangeArrowheads="1"/>
          </p:cNvSpPr>
          <p:nvPr/>
        </p:nvSpPr>
        <p:spPr bwMode="auto">
          <a:xfrm>
            <a:off x="889000" y="2397125"/>
            <a:ext cx="457200" cy="411163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endParaRPr lang="en-US"/>
          </a:p>
        </p:txBody>
      </p:sp>
      <p:sp>
        <p:nvSpPr>
          <p:cNvPr id="60424" name="Text Box 7"/>
          <p:cNvSpPr txBox="1">
            <a:spLocks noChangeArrowheads="1"/>
          </p:cNvSpPr>
          <p:nvPr/>
        </p:nvSpPr>
        <p:spPr bwMode="auto">
          <a:xfrm>
            <a:off x="1468438" y="2057400"/>
            <a:ext cx="1771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sz="1400">
                <a:latin typeface="Helvetica" pitchFamily="34" charset="0"/>
              </a:rPr>
              <a:t>Accelerator</a:t>
            </a:r>
          </a:p>
        </p:txBody>
      </p:sp>
      <p:grpSp>
        <p:nvGrpSpPr>
          <p:cNvPr id="60425" name="Group 8"/>
          <p:cNvGrpSpPr>
            <a:grpSpLocks/>
          </p:cNvGrpSpPr>
          <p:nvPr/>
        </p:nvGrpSpPr>
        <p:grpSpPr bwMode="auto">
          <a:xfrm>
            <a:off x="1866900" y="2408238"/>
            <a:ext cx="1049338" cy="327025"/>
            <a:chOff x="1014" y="1210"/>
            <a:chExt cx="1163" cy="249"/>
          </a:xfrm>
        </p:grpSpPr>
        <p:sp>
          <p:nvSpPr>
            <p:cNvPr id="60515" name="AutoShape 9"/>
            <p:cNvSpPr>
              <a:spLocks noChangeAspect="1" noChangeArrowheads="1"/>
            </p:cNvSpPr>
            <p:nvPr/>
          </p:nvSpPr>
          <p:spPr bwMode="auto">
            <a:xfrm>
              <a:off x="1014" y="1210"/>
              <a:ext cx="1163" cy="24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</a:pPr>
              <a:endParaRPr lang="en-US"/>
            </a:p>
          </p:txBody>
        </p:sp>
        <p:sp>
          <p:nvSpPr>
            <p:cNvPr id="60516" name="Rectangle 10"/>
            <p:cNvSpPr>
              <a:spLocks noChangeAspect="1" noChangeArrowheads="1"/>
            </p:cNvSpPr>
            <p:nvPr/>
          </p:nvSpPr>
          <p:spPr bwMode="auto">
            <a:xfrm>
              <a:off x="1109" y="1290"/>
              <a:ext cx="469" cy="81"/>
            </a:xfrm>
            <a:prstGeom prst="rect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</a:pPr>
              <a:endParaRPr lang="en-US"/>
            </a:p>
          </p:txBody>
        </p:sp>
        <p:sp>
          <p:nvSpPr>
            <p:cNvPr id="60517" name="Rectangle 11"/>
            <p:cNvSpPr>
              <a:spLocks noChangeAspect="1" noChangeArrowheads="1"/>
            </p:cNvSpPr>
            <p:nvPr/>
          </p:nvSpPr>
          <p:spPr bwMode="auto">
            <a:xfrm>
              <a:off x="1615" y="1290"/>
              <a:ext cx="469" cy="81"/>
            </a:xfrm>
            <a:prstGeom prst="rect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</a:pPr>
              <a:endParaRPr lang="en-US"/>
            </a:p>
          </p:txBody>
        </p:sp>
      </p:grpSp>
      <p:sp>
        <p:nvSpPr>
          <p:cNvPr id="60426" name="AutoShape 12"/>
          <p:cNvSpPr>
            <a:spLocks noChangeArrowheads="1"/>
          </p:cNvSpPr>
          <p:nvPr/>
        </p:nvSpPr>
        <p:spPr bwMode="auto">
          <a:xfrm>
            <a:off x="906463" y="2884488"/>
            <a:ext cx="411162" cy="182562"/>
          </a:xfrm>
          <a:prstGeom prst="roundRect">
            <a:avLst>
              <a:gd name="adj" fmla="val 16667"/>
            </a:avLst>
          </a:prstGeom>
          <a:solidFill>
            <a:srgbClr val="6699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endParaRPr lang="en-US"/>
          </a:p>
        </p:txBody>
      </p:sp>
      <p:sp>
        <p:nvSpPr>
          <p:cNvPr id="60427" name="Rectangle 17"/>
          <p:cNvSpPr>
            <a:spLocks noChangeArrowheads="1"/>
          </p:cNvSpPr>
          <p:nvPr/>
        </p:nvSpPr>
        <p:spPr bwMode="auto">
          <a:xfrm>
            <a:off x="6264275" y="2446338"/>
            <a:ext cx="1223963" cy="287337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endParaRPr lang="en-US"/>
          </a:p>
        </p:txBody>
      </p:sp>
      <p:sp>
        <p:nvSpPr>
          <p:cNvPr id="60428" name="Line 18"/>
          <p:cNvSpPr>
            <a:spLocks noChangeShapeType="1"/>
          </p:cNvSpPr>
          <p:nvPr/>
        </p:nvSpPr>
        <p:spPr bwMode="auto">
          <a:xfrm>
            <a:off x="6264275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0429" name="Line 19"/>
          <p:cNvSpPr>
            <a:spLocks noChangeShapeType="1"/>
          </p:cNvSpPr>
          <p:nvPr/>
        </p:nvSpPr>
        <p:spPr bwMode="auto">
          <a:xfrm>
            <a:off x="6335713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0430" name="Line 20"/>
          <p:cNvSpPr>
            <a:spLocks noChangeShapeType="1"/>
          </p:cNvSpPr>
          <p:nvPr/>
        </p:nvSpPr>
        <p:spPr bwMode="auto">
          <a:xfrm>
            <a:off x="6408738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0431" name="Line 21"/>
          <p:cNvSpPr>
            <a:spLocks noChangeShapeType="1"/>
          </p:cNvSpPr>
          <p:nvPr/>
        </p:nvSpPr>
        <p:spPr bwMode="auto">
          <a:xfrm>
            <a:off x="6480175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0432" name="Line 22"/>
          <p:cNvSpPr>
            <a:spLocks noChangeShapeType="1"/>
          </p:cNvSpPr>
          <p:nvPr/>
        </p:nvSpPr>
        <p:spPr bwMode="auto">
          <a:xfrm>
            <a:off x="6553200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0433" name="Line 23"/>
          <p:cNvSpPr>
            <a:spLocks noChangeShapeType="1"/>
          </p:cNvSpPr>
          <p:nvPr/>
        </p:nvSpPr>
        <p:spPr bwMode="auto">
          <a:xfrm>
            <a:off x="6624638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0434" name="Line 24"/>
          <p:cNvSpPr>
            <a:spLocks noChangeShapeType="1"/>
          </p:cNvSpPr>
          <p:nvPr/>
        </p:nvSpPr>
        <p:spPr bwMode="auto">
          <a:xfrm>
            <a:off x="6696075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0435" name="Line 25"/>
          <p:cNvSpPr>
            <a:spLocks noChangeShapeType="1"/>
          </p:cNvSpPr>
          <p:nvPr/>
        </p:nvSpPr>
        <p:spPr bwMode="auto">
          <a:xfrm>
            <a:off x="6767513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0436" name="Line 26"/>
          <p:cNvSpPr>
            <a:spLocks noChangeShapeType="1"/>
          </p:cNvSpPr>
          <p:nvPr/>
        </p:nvSpPr>
        <p:spPr bwMode="auto">
          <a:xfrm>
            <a:off x="6840538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0437" name="Line 27"/>
          <p:cNvSpPr>
            <a:spLocks noChangeShapeType="1"/>
          </p:cNvSpPr>
          <p:nvPr/>
        </p:nvSpPr>
        <p:spPr bwMode="auto">
          <a:xfrm>
            <a:off x="6911975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0438" name="Line 28"/>
          <p:cNvSpPr>
            <a:spLocks noChangeShapeType="1"/>
          </p:cNvSpPr>
          <p:nvPr/>
        </p:nvSpPr>
        <p:spPr bwMode="auto">
          <a:xfrm>
            <a:off x="6985000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0439" name="Line 29"/>
          <p:cNvSpPr>
            <a:spLocks noChangeShapeType="1"/>
          </p:cNvSpPr>
          <p:nvPr/>
        </p:nvSpPr>
        <p:spPr bwMode="auto">
          <a:xfrm>
            <a:off x="7056438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0440" name="Line 30"/>
          <p:cNvSpPr>
            <a:spLocks noChangeShapeType="1"/>
          </p:cNvSpPr>
          <p:nvPr/>
        </p:nvSpPr>
        <p:spPr bwMode="auto">
          <a:xfrm>
            <a:off x="7127875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0441" name="Line 31"/>
          <p:cNvSpPr>
            <a:spLocks noChangeShapeType="1"/>
          </p:cNvSpPr>
          <p:nvPr/>
        </p:nvSpPr>
        <p:spPr bwMode="auto">
          <a:xfrm>
            <a:off x="7199313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0442" name="Line 32"/>
          <p:cNvSpPr>
            <a:spLocks noChangeShapeType="1"/>
          </p:cNvSpPr>
          <p:nvPr/>
        </p:nvSpPr>
        <p:spPr bwMode="auto">
          <a:xfrm>
            <a:off x="7272338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0443" name="Line 33"/>
          <p:cNvSpPr>
            <a:spLocks noChangeShapeType="1"/>
          </p:cNvSpPr>
          <p:nvPr/>
        </p:nvSpPr>
        <p:spPr bwMode="auto">
          <a:xfrm>
            <a:off x="7343775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0444" name="Line 34"/>
          <p:cNvSpPr>
            <a:spLocks noChangeShapeType="1"/>
          </p:cNvSpPr>
          <p:nvPr/>
        </p:nvSpPr>
        <p:spPr bwMode="auto">
          <a:xfrm>
            <a:off x="7416800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0445" name="Line 35"/>
          <p:cNvSpPr>
            <a:spLocks noChangeShapeType="1"/>
          </p:cNvSpPr>
          <p:nvPr/>
        </p:nvSpPr>
        <p:spPr bwMode="auto">
          <a:xfrm>
            <a:off x="7488238" y="2446338"/>
            <a:ext cx="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0446" name="Text Box 36"/>
          <p:cNvSpPr txBox="1">
            <a:spLocks noChangeArrowheads="1"/>
          </p:cNvSpPr>
          <p:nvPr/>
        </p:nvSpPr>
        <p:spPr bwMode="auto">
          <a:xfrm>
            <a:off x="6337300" y="2057400"/>
            <a:ext cx="952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sz="1400"/>
              <a:t>Undulator</a:t>
            </a:r>
          </a:p>
        </p:txBody>
      </p:sp>
      <p:sp>
        <p:nvSpPr>
          <p:cNvPr id="60447" name="Line 37"/>
          <p:cNvSpPr>
            <a:spLocks noChangeShapeType="1"/>
          </p:cNvSpPr>
          <p:nvPr/>
        </p:nvSpPr>
        <p:spPr bwMode="auto">
          <a:xfrm flipV="1">
            <a:off x="8029575" y="2589213"/>
            <a:ext cx="249238" cy="277812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0448" name="Line 38"/>
          <p:cNvSpPr>
            <a:spLocks noChangeShapeType="1"/>
          </p:cNvSpPr>
          <p:nvPr/>
        </p:nvSpPr>
        <p:spPr bwMode="auto">
          <a:xfrm>
            <a:off x="7486650" y="2589213"/>
            <a:ext cx="792163" cy="0"/>
          </a:xfrm>
          <a:prstGeom prst="line">
            <a:avLst/>
          </a:prstGeom>
          <a:noFill/>
          <a:ln w="28575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0449" name="Rectangle 39"/>
          <p:cNvSpPr>
            <a:spLocks noChangeArrowheads="1"/>
          </p:cNvSpPr>
          <p:nvPr/>
        </p:nvSpPr>
        <p:spPr bwMode="auto">
          <a:xfrm>
            <a:off x="8278813" y="2446338"/>
            <a:ext cx="71437" cy="3587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endParaRPr lang="en-US"/>
          </a:p>
        </p:txBody>
      </p:sp>
      <p:sp>
        <p:nvSpPr>
          <p:cNvPr id="60450" name="Text Box 40"/>
          <p:cNvSpPr txBox="1">
            <a:spLocks noChangeArrowheads="1"/>
          </p:cNvSpPr>
          <p:nvPr/>
        </p:nvSpPr>
        <p:spPr bwMode="auto">
          <a:xfrm>
            <a:off x="7702550" y="2206625"/>
            <a:ext cx="2889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sz="2000">
                <a:solidFill>
                  <a:srgbClr val="66FF33"/>
                </a:solidFill>
                <a:sym typeface="Symbol" pitchFamily="18" charset="2"/>
              </a:rPr>
              <a:t></a:t>
            </a:r>
          </a:p>
        </p:txBody>
      </p:sp>
      <p:grpSp>
        <p:nvGrpSpPr>
          <p:cNvPr id="60451" name="Group 111"/>
          <p:cNvGrpSpPr>
            <a:grpSpLocks/>
          </p:cNvGrpSpPr>
          <p:nvPr/>
        </p:nvGrpSpPr>
        <p:grpSpPr bwMode="auto">
          <a:xfrm>
            <a:off x="2822575" y="1844675"/>
            <a:ext cx="3068638" cy="890588"/>
            <a:chOff x="1778" y="1162"/>
            <a:chExt cx="1933" cy="561"/>
          </a:xfrm>
        </p:grpSpPr>
        <p:grpSp>
          <p:nvGrpSpPr>
            <p:cNvPr id="60493" name="Group 13"/>
            <p:cNvGrpSpPr>
              <a:grpSpLocks/>
            </p:cNvGrpSpPr>
            <p:nvPr/>
          </p:nvGrpSpPr>
          <p:grpSpPr bwMode="auto">
            <a:xfrm>
              <a:off x="3220" y="1517"/>
              <a:ext cx="460" cy="206"/>
              <a:chOff x="1014" y="1210"/>
              <a:chExt cx="1163" cy="249"/>
            </a:xfrm>
          </p:grpSpPr>
          <p:sp>
            <p:nvSpPr>
              <p:cNvPr id="60512" name="AutoShape 14"/>
              <p:cNvSpPr>
                <a:spLocks noChangeAspect="1" noChangeArrowheads="1"/>
              </p:cNvSpPr>
              <p:nvPr/>
            </p:nvSpPr>
            <p:spPr bwMode="auto">
              <a:xfrm>
                <a:off x="1014" y="1210"/>
                <a:ext cx="1163" cy="24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Wingdings" pitchFamily="2" charset="2"/>
                  <a:buNone/>
                </a:pPr>
                <a:endParaRPr lang="en-US"/>
              </a:p>
            </p:txBody>
          </p:sp>
          <p:sp>
            <p:nvSpPr>
              <p:cNvPr id="60513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1109" y="1290"/>
                <a:ext cx="469" cy="81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Wingdings" pitchFamily="2" charset="2"/>
                  <a:buNone/>
                </a:pPr>
                <a:endParaRPr lang="en-US"/>
              </a:p>
            </p:txBody>
          </p:sp>
          <p:sp>
            <p:nvSpPr>
              <p:cNvPr id="60514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1615" y="1290"/>
                <a:ext cx="469" cy="81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Wingdings" pitchFamily="2" charset="2"/>
                  <a:buNone/>
                </a:pPr>
                <a:endParaRPr lang="en-US"/>
              </a:p>
            </p:txBody>
          </p:sp>
        </p:grpSp>
        <p:grpSp>
          <p:nvGrpSpPr>
            <p:cNvPr id="60494" name="Group 41"/>
            <p:cNvGrpSpPr>
              <a:grpSpLocks/>
            </p:cNvGrpSpPr>
            <p:nvPr/>
          </p:nvGrpSpPr>
          <p:grpSpPr bwMode="auto">
            <a:xfrm>
              <a:off x="1778" y="1162"/>
              <a:ext cx="1933" cy="561"/>
              <a:chOff x="1755" y="1300"/>
              <a:chExt cx="1933" cy="561"/>
            </a:xfrm>
          </p:grpSpPr>
          <p:sp>
            <p:nvSpPr>
              <p:cNvPr id="60495" name="Text Box 42"/>
              <p:cNvSpPr txBox="1">
                <a:spLocks noChangeArrowheads="1"/>
              </p:cNvSpPr>
              <p:nvPr/>
            </p:nvSpPr>
            <p:spPr bwMode="auto">
              <a:xfrm flipH="1">
                <a:off x="1755" y="1300"/>
                <a:ext cx="1012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 typeface="Wingdings" pitchFamily="2" charset="2"/>
                  <a:buNone/>
                </a:pPr>
                <a:r>
                  <a:rPr lang="en-US" sz="1400">
                    <a:latin typeface="Helvetica" pitchFamily="34" charset="0"/>
                  </a:rPr>
                  <a:t>bunch compressor</a:t>
                </a:r>
              </a:p>
            </p:txBody>
          </p:sp>
          <p:grpSp>
            <p:nvGrpSpPr>
              <p:cNvPr id="60496" name="Group 43"/>
              <p:cNvGrpSpPr>
                <a:grpSpLocks/>
              </p:cNvGrpSpPr>
              <p:nvPr/>
            </p:nvGrpSpPr>
            <p:grpSpPr bwMode="auto">
              <a:xfrm>
                <a:off x="2744" y="1655"/>
                <a:ext cx="460" cy="206"/>
                <a:chOff x="1014" y="1210"/>
                <a:chExt cx="1163" cy="249"/>
              </a:xfrm>
            </p:grpSpPr>
            <p:sp>
              <p:nvSpPr>
                <p:cNvPr id="60509" name="AutoShape 44"/>
                <p:cNvSpPr>
                  <a:spLocks noChangeAspect="1" noChangeArrowheads="1"/>
                </p:cNvSpPr>
                <p:nvPr/>
              </p:nvSpPr>
              <p:spPr bwMode="auto">
                <a:xfrm>
                  <a:off x="1014" y="1210"/>
                  <a:ext cx="1163" cy="24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Wingdings" pitchFamily="2" charset="2"/>
                    <a:buNone/>
                  </a:pPr>
                  <a:endParaRPr lang="en-US"/>
                </a:p>
              </p:txBody>
            </p:sp>
            <p:sp>
              <p:nvSpPr>
                <p:cNvPr id="60510" name="Rectangle 45"/>
                <p:cNvSpPr>
                  <a:spLocks noChangeAspect="1" noChangeArrowheads="1"/>
                </p:cNvSpPr>
                <p:nvPr/>
              </p:nvSpPr>
              <p:spPr bwMode="auto">
                <a:xfrm>
                  <a:off x="1109" y="1290"/>
                  <a:ext cx="469" cy="81"/>
                </a:xfrm>
                <a:prstGeom prst="rect">
                  <a:avLst/>
                </a:prstGeom>
                <a:solidFill>
                  <a:srgbClr val="6699FF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Wingdings" pitchFamily="2" charset="2"/>
                    <a:buNone/>
                  </a:pPr>
                  <a:endParaRPr lang="en-US"/>
                </a:p>
              </p:txBody>
            </p:sp>
            <p:sp>
              <p:nvSpPr>
                <p:cNvPr id="60511" name="Rectangle 46"/>
                <p:cNvSpPr>
                  <a:spLocks noChangeAspect="1" noChangeArrowheads="1"/>
                </p:cNvSpPr>
                <p:nvPr/>
              </p:nvSpPr>
              <p:spPr bwMode="auto">
                <a:xfrm>
                  <a:off x="1615" y="1290"/>
                  <a:ext cx="469" cy="81"/>
                </a:xfrm>
                <a:prstGeom prst="rect">
                  <a:avLst/>
                </a:prstGeom>
                <a:solidFill>
                  <a:srgbClr val="6699FF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Wingdings" pitchFamily="2" charset="2"/>
                    <a:buNone/>
                  </a:pPr>
                  <a:endParaRPr lang="en-US"/>
                </a:p>
              </p:txBody>
            </p:sp>
          </p:grpSp>
          <p:grpSp>
            <p:nvGrpSpPr>
              <p:cNvPr id="60497" name="Group 47"/>
              <p:cNvGrpSpPr>
                <a:grpSpLocks/>
              </p:cNvGrpSpPr>
              <p:nvPr/>
            </p:nvGrpSpPr>
            <p:grpSpPr bwMode="auto">
              <a:xfrm>
                <a:off x="2018" y="1632"/>
                <a:ext cx="492" cy="172"/>
                <a:chOff x="1950" y="1735"/>
                <a:chExt cx="492" cy="172"/>
              </a:xfrm>
            </p:grpSpPr>
            <p:grpSp>
              <p:nvGrpSpPr>
                <p:cNvPr id="60499" name="Group 48"/>
                <p:cNvGrpSpPr>
                  <a:grpSpLocks/>
                </p:cNvGrpSpPr>
                <p:nvPr/>
              </p:nvGrpSpPr>
              <p:grpSpPr bwMode="auto">
                <a:xfrm>
                  <a:off x="1950" y="1735"/>
                  <a:ext cx="492" cy="172"/>
                  <a:chOff x="1950" y="1735"/>
                  <a:chExt cx="492" cy="172"/>
                </a:xfrm>
              </p:grpSpPr>
              <p:sp>
                <p:nvSpPr>
                  <p:cNvPr id="60505" name="Rectangle 4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50" y="1821"/>
                    <a:ext cx="64" cy="86"/>
                  </a:xfrm>
                  <a:prstGeom prst="rect">
                    <a:avLst/>
                  </a:prstGeom>
                  <a:solidFill>
                    <a:srgbClr val="0070C0"/>
                  </a:solidFill>
                  <a:ln w="12700">
                    <a:solidFill>
                      <a:srgbClr val="0070C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Font typeface="Wingdings" pitchFamily="2" charset="2"/>
                      <a:buNone/>
                    </a:pPr>
                    <a:endParaRPr lang="en-US"/>
                  </a:p>
                </p:txBody>
              </p:sp>
              <p:sp>
                <p:nvSpPr>
                  <p:cNvPr id="60506" name="Rectangle 5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92" y="1735"/>
                    <a:ext cx="64" cy="86"/>
                  </a:xfrm>
                  <a:prstGeom prst="rect">
                    <a:avLst/>
                  </a:prstGeom>
                  <a:solidFill>
                    <a:srgbClr val="0070C0"/>
                  </a:solidFill>
                  <a:ln w="12700">
                    <a:solidFill>
                      <a:srgbClr val="0070C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Font typeface="Wingdings" pitchFamily="2" charset="2"/>
                      <a:buNone/>
                    </a:pPr>
                    <a:endParaRPr lang="en-US"/>
                  </a:p>
                </p:txBody>
              </p:sp>
              <p:sp>
                <p:nvSpPr>
                  <p:cNvPr id="60507" name="Rectangle 5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34" y="1735"/>
                    <a:ext cx="64" cy="86"/>
                  </a:xfrm>
                  <a:prstGeom prst="rect">
                    <a:avLst/>
                  </a:prstGeom>
                  <a:solidFill>
                    <a:srgbClr val="0070C0"/>
                  </a:solidFill>
                  <a:ln w="12700">
                    <a:solidFill>
                      <a:srgbClr val="0070C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Font typeface="Wingdings" pitchFamily="2" charset="2"/>
                      <a:buNone/>
                    </a:pPr>
                    <a:endParaRPr lang="en-US"/>
                  </a:p>
                </p:txBody>
              </p:sp>
              <p:sp>
                <p:nvSpPr>
                  <p:cNvPr id="60508" name="Rectangle 5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78" y="1821"/>
                    <a:ext cx="64" cy="86"/>
                  </a:xfrm>
                  <a:prstGeom prst="rect">
                    <a:avLst/>
                  </a:prstGeom>
                  <a:solidFill>
                    <a:srgbClr val="0070C0"/>
                  </a:solidFill>
                  <a:ln w="12700">
                    <a:solidFill>
                      <a:srgbClr val="0070C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Font typeface="Wingdings" pitchFamily="2" charset="2"/>
                      <a:buNone/>
                    </a:pPr>
                    <a:endParaRPr lang="en-US"/>
                  </a:p>
                </p:txBody>
              </p:sp>
            </p:grpSp>
            <p:grpSp>
              <p:nvGrpSpPr>
                <p:cNvPr id="60500" name="Group 53"/>
                <p:cNvGrpSpPr>
                  <a:grpSpLocks/>
                </p:cNvGrpSpPr>
                <p:nvPr/>
              </p:nvGrpSpPr>
              <p:grpSpPr bwMode="auto">
                <a:xfrm>
                  <a:off x="1967" y="1797"/>
                  <a:ext cx="475" cy="68"/>
                  <a:chOff x="1996" y="2069"/>
                  <a:chExt cx="408" cy="91"/>
                </a:xfrm>
              </p:grpSpPr>
              <p:sp>
                <p:nvSpPr>
                  <p:cNvPr id="60501" name="Line 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96" y="2069"/>
                    <a:ext cx="136" cy="91"/>
                  </a:xfrm>
                  <a:prstGeom prst="line">
                    <a:avLst/>
                  </a:prstGeom>
                  <a:noFill/>
                  <a:ln w="28575">
                    <a:solidFill>
                      <a:srgbClr val="0070C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60502" name="Line 5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32" y="2069"/>
                    <a:ext cx="13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070C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60503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2268" y="2069"/>
                    <a:ext cx="136" cy="91"/>
                  </a:xfrm>
                  <a:prstGeom prst="line">
                    <a:avLst/>
                  </a:prstGeom>
                  <a:noFill/>
                  <a:ln w="28575">
                    <a:solidFill>
                      <a:srgbClr val="0070C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60504" name="Line 57"/>
                  <p:cNvSpPr>
                    <a:spLocks noChangeShapeType="1"/>
                  </p:cNvSpPr>
                  <p:nvPr/>
                </p:nvSpPr>
                <p:spPr bwMode="auto">
                  <a:xfrm>
                    <a:off x="2039" y="2160"/>
                    <a:ext cx="310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sp>
            <p:nvSpPr>
              <p:cNvPr id="60498" name="Text Box 58"/>
              <p:cNvSpPr txBox="1">
                <a:spLocks noChangeArrowheads="1"/>
              </p:cNvSpPr>
              <p:nvPr/>
            </p:nvSpPr>
            <p:spPr bwMode="auto">
              <a:xfrm flipH="1">
                <a:off x="2676" y="1445"/>
                <a:ext cx="101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 typeface="Wingdings" pitchFamily="2" charset="2"/>
                  <a:buNone/>
                </a:pPr>
                <a:r>
                  <a:rPr lang="en-US" sz="1400">
                    <a:latin typeface="Helvetica" pitchFamily="34" charset="0"/>
                  </a:rPr>
                  <a:t>Main Linac</a:t>
                </a:r>
              </a:p>
            </p:txBody>
          </p:sp>
        </p:grpSp>
      </p:grpSp>
      <p:sp>
        <p:nvSpPr>
          <p:cNvPr id="60452" name="AutoShape 59"/>
          <p:cNvSpPr>
            <a:spLocks noChangeArrowheads="1"/>
          </p:cNvSpPr>
          <p:nvPr/>
        </p:nvSpPr>
        <p:spPr bwMode="auto">
          <a:xfrm>
            <a:off x="7726363" y="2867025"/>
            <a:ext cx="411162" cy="182563"/>
          </a:xfrm>
          <a:prstGeom prst="roundRect">
            <a:avLst>
              <a:gd name="adj" fmla="val 16667"/>
            </a:avLst>
          </a:prstGeom>
          <a:solidFill>
            <a:srgbClr val="6699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endParaRPr lang="en-US"/>
          </a:p>
        </p:txBody>
      </p:sp>
      <p:sp>
        <p:nvSpPr>
          <p:cNvPr id="60453" name="Text Box 60"/>
          <p:cNvSpPr txBox="1">
            <a:spLocks noChangeArrowheads="1"/>
          </p:cNvSpPr>
          <p:nvPr/>
        </p:nvSpPr>
        <p:spPr bwMode="auto">
          <a:xfrm>
            <a:off x="431800" y="3033713"/>
            <a:ext cx="1368425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n-US" sz="1400">
                <a:latin typeface="Helvetica" pitchFamily="34" charset="0"/>
              </a:rPr>
              <a:t>Photo-cathode</a:t>
            </a:r>
          </a:p>
          <a:p>
            <a:pPr algn="ctr">
              <a:buFont typeface="Wingdings" pitchFamily="2" charset="2"/>
              <a:buNone/>
            </a:pPr>
            <a:r>
              <a:rPr lang="en-US" sz="1400">
                <a:latin typeface="Helvetica" pitchFamily="34" charset="0"/>
              </a:rPr>
              <a:t>laser</a:t>
            </a:r>
          </a:p>
        </p:txBody>
      </p:sp>
      <p:sp>
        <p:nvSpPr>
          <p:cNvPr id="60454" name="Text Box 61"/>
          <p:cNvSpPr txBox="1">
            <a:spLocks noChangeArrowheads="1"/>
          </p:cNvSpPr>
          <p:nvPr/>
        </p:nvSpPr>
        <p:spPr bwMode="auto">
          <a:xfrm>
            <a:off x="7200900" y="3009900"/>
            <a:ext cx="1368425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n-US" sz="1400">
                <a:latin typeface="Helvetica" pitchFamily="34" charset="0"/>
              </a:rPr>
              <a:t>Pump-probe</a:t>
            </a:r>
          </a:p>
          <a:p>
            <a:pPr algn="ctr">
              <a:buFont typeface="Wingdings" pitchFamily="2" charset="2"/>
              <a:buNone/>
            </a:pPr>
            <a:r>
              <a:rPr lang="en-US" sz="1400">
                <a:latin typeface="Helvetica" pitchFamily="34" charset="0"/>
              </a:rPr>
              <a:t>laser</a:t>
            </a:r>
          </a:p>
        </p:txBody>
      </p:sp>
      <p:sp>
        <p:nvSpPr>
          <p:cNvPr id="60455" name="Line 62"/>
          <p:cNvSpPr>
            <a:spLocks noChangeShapeType="1"/>
          </p:cNvSpPr>
          <p:nvPr/>
        </p:nvSpPr>
        <p:spPr bwMode="auto">
          <a:xfrm>
            <a:off x="1331913" y="2578100"/>
            <a:ext cx="504825" cy="0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0456" name="Text Box 64"/>
          <p:cNvSpPr txBox="1">
            <a:spLocks noChangeArrowheads="1"/>
          </p:cNvSpPr>
          <p:nvPr/>
        </p:nvSpPr>
        <p:spPr bwMode="auto">
          <a:xfrm>
            <a:off x="431800" y="3500438"/>
            <a:ext cx="7785100" cy="177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sz="1800" b="1">
                <a:solidFill>
                  <a:srgbClr val="0000FF"/>
                </a:solidFill>
                <a:latin typeface="Lucida Sans Unicode" pitchFamily="34" charset="0"/>
              </a:rPr>
              <a:t>Sources of timing jitter (uncorrelated): </a:t>
            </a:r>
            <a:r>
              <a:rPr lang="en-US" sz="1800" b="1">
                <a:latin typeface="Lucida Sans Unicode" pitchFamily="34" charset="0"/>
                <a:sym typeface="Symbol" pitchFamily="18" charset="2"/>
              </a:rPr>
              <a:t></a:t>
            </a:r>
            <a:r>
              <a:rPr lang="en-US" sz="1800" b="1" baseline="-25000">
                <a:latin typeface="Lucida Sans Unicode" pitchFamily="34" charset="0"/>
                <a:sym typeface="Symbol" pitchFamily="18" charset="2"/>
              </a:rPr>
              <a:t>t </a:t>
            </a:r>
            <a:r>
              <a:rPr lang="en-US" sz="1800" b="1">
                <a:latin typeface="Lucida Sans Unicode" pitchFamily="34" charset="0"/>
                <a:sym typeface="Symbol" pitchFamily="18" charset="2"/>
              </a:rPr>
              <a:t>= [ (w </a:t>
            </a:r>
            <a:r>
              <a:rPr lang="en-US" sz="1800" b="1" baseline="-25000">
                <a:latin typeface="Lucida Sans Unicode" pitchFamily="34" charset="0"/>
                <a:sym typeface="Symbol" pitchFamily="18" charset="2"/>
              </a:rPr>
              <a:t>t,I</a:t>
            </a:r>
            <a:r>
              <a:rPr lang="en-US" sz="1800" b="1">
                <a:latin typeface="Lucida Sans Unicode" pitchFamily="34" charset="0"/>
                <a:sym typeface="Symbol" pitchFamily="18" charset="2"/>
              </a:rPr>
              <a:t>)</a:t>
            </a:r>
            <a:r>
              <a:rPr lang="en-US" sz="1800" b="1" baseline="30000">
                <a:latin typeface="Lucida Sans Unicode" pitchFamily="34" charset="0"/>
                <a:sym typeface="Symbol" pitchFamily="18" charset="2"/>
              </a:rPr>
              <a:t>2</a:t>
            </a:r>
            <a:r>
              <a:rPr lang="en-US" sz="1800" b="1" baseline="-25000">
                <a:latin typeface="Lucida Sans Unicode" pitchFamily="34" charset="0"/>
                <a:sym typeface="Symbol" pitchFamily="18" charset="2"/>
              </a:rPr>
              <a:t> </a:t>
            </a:r>
            <a:r>
              <a:rPr lang="en-US" sz="1800" b="1">
                <a:latin typeface="Lucida Sans Unicode" pitchFamily="34" charset="0"/>
                <a:sym typeface="Symbol" pitchFamily="18" charset="2"/>
              </a:rPr>
              <a:t>]</a:t>
            </a:r>
            <a:r>
              <a:rPr lang="en-US" sz="1800" b="1" baseline="30000">
                <a:latin typeface="Lucida Sans Unicode" pitchFamily="34" charset="0"/>
                <a:sym typeface="Symbol" pitchFamily="18" charset="2"/>
              </a:rPr>
              <a:t>1/2</a:t>
            </a:r>
            <a:r>
              <a:rPr lang="en-US" sz="1800" b="1" baseline="-25000">
                <a:latin typeface="Lucida Sans Unicode" pitchFamily="34" charset="0"/>
                <a:sym typeface="Symbol" pitchFamily="18" charset="2"/>
              </a:rPr>
              <a:t> </a:t>
            </a:r>
            <a:endParaRPr lang="en-US" sz="1800" b="1">
              <a:latin typeface="Lucida Sans Unicode" pitchFamily="34" charset="0"/>
              <a:sym typeface="Symbol" pitchFamily="18" charset="2"/>
            </a:endParaRPr>
          </a:p>
          <a:p>
            <a:pPr>
              <a:buFont typeface="Wingdings" pitchFamily="2" charset="2"/>
              <a:buNone/>
            </a:pPr>
            <a:endParaRPr lang="en-US" sz="400" b="1">
              <a:latin typeface="Lucida Sans Unicode" pitchFamily="34" charset="0"/>
            </a:endParaRPr>
          </a:p>
          <a:p>
            <a:pPr lvl="1">
              <a:buFont typeface="Wingdings" pitchFamily="2" charset="2"/>
              <a:buNone/>
            </a:pPr>
            <a:r>
              <a:rPr lang="en-US" sz="1800" b="1">
                <a:latin typeface="Lucida Sans Unicode" pitchFamily="34" charset="0"/>
              </a:rPr>
              <a:t>Photo-cathode laser				  	w &lt; 5%</a:t>
            </a:r>
            <a:endParaRPr lang="en-US" sz="1800" b="1">
              <a:latin typeface="Lucida Sans Unicode" pitchFamily="34" charset="0"/>
              <a:sym typeface="Symbol" pitchFamily="18" charset="2"/>
            </a:endParaRPr>
          </a:p>
          <a:p>
            <a:pPr lvl="1">
              <a:buFont typeface="Wingdings" pitchFamily="2" charset="2"/>
              <a:buNone/>
            </a:pPr>
            <a:r>
              <a:rPr lang="en-US" sz="1800" b="1">
                <a:latin typeface="Lucida Sans Unicode" pitchFamily="34" charset="0"/>
              </a:rPr>
              <a:t>RF phase of RF gun (non-relativistic electrons)       	w &lt; 5%</a:t>
            </a:r>
            <a:endParaRPr lang="en-US" sz="1800" b="1">
              <a:latin typeface="Lucida Sans Unicode" pitchFamily="34" charset="0"/>
              <a:sym typeface="Symbol" pitchFamily="18" charset="2"/>
            </a:endParaRPr>
          </a:p>
          <a:p>
            <a:pPr lvl="1">
              <a:buFont typeface="Wingdings" pitchFamily="2" charset="2"/>
              <a:buNone/>
            </a:pPr>
            <a:r>
              <a:rPr lang="en-US" sz="1800" b="1">
                <a:solidFill>
                  <a:srgbClr val="FF0000"/>
                </a:solidFill>
                <a:latin typeface="Lucida Sans Unicode" pitchFamily="34" charset="0"/>
              </a:rPr>
              <a:t>Seed and Pump-probe laser                                   	w ~ 100%</a:t>
            </a:r>
          </a:p>
          <a:p>
            <a:pPr lvl="1">
              <a:buFont typeface="Wingdings" pitchFamily="2" charset="2"/>
              <a:buNone/>
            </a:pPr>
            <a:r>
              <a:rPr lang="en-US" sz="1800" b="1">
                <a:solidFill>
                  <a:srgbClr val="FF0000"/>
                </a:solidFill>
                <a:latin typeface="Lucida Sans Unicode" pitchFamily="34" charset="0"/>
              </a:rPr>
              <a:t>RF amplitude and phase			  	w ~ 100% </a:t>
            </a:r>
          </a:p>
        </p:txBody>
      </p:sp>
      <p:sp>
        <p:nvSpPr>
          <p:cNvPr id="60457" name="AutoShape 65"/>
          <p:cNvSpPr>
            <a:spLocks noChangeArrowheads="1"/>
          </p:cNvSpPr>
          <p:nvPr/>
        </p:nvSpPr>
        <p:spPr bwMode="auto">
          <a:xfrm>
            <a:off x="5724525" y="2849563"/>
            <a:ext cx="411163" cy="182562"/>
          </a:xfrm>
          <a:prstGeom prst="roundRect">
            <a:avLst>
              <a:gd name="adj" fmla="val 16667"/>
            </a:avLst>
          </a:prstGeom>
          <a:solidFill>
            <a:srgbClr val="6699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endParaRPr lang="en-US"/>
          </a:p>
        </p:txBody>
      </p:sp>
      <p:sp>
        <p:nvSpPr>
          <p:cNvPr id="60458" name="Line 66"/>
          <p:cNvSpPr>
            <a:spLocks noChangeShapeType="1"/>
          </p:cNvSpPr>
          <p:nvPr/>
        </p:nvSpPr>
        <p:spPr bwMode="auto">
          <a:xfrm flipV="1">
            <a:off x="6015038" y="2562225"/>
            <a:ext cx="249237" cy="277813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0459" name="Text Box 67"/>
          <p:cNvSpPr txBox="1">
            <a:spLocks noChangeArrowheads="1"/>
          </p:cNvSpPr>
          <p:nvPr/>
        </p:nvSpPr>
        <p:spPr bwMode="auto">
          <a:xfrm>
            <a:off x="5256213" y="2994025"/>
            <a:ext cx="1368425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n-US" sz="1400">
                <a:latin typeface="Helvetica" pitchFamily="34" charset="0"/>
              </a:rPr>
              <a:t>Seed</a:t>
            </a:r>
          </a:p>
          <a:p>
            <a:pPr algn="ctr">
              <a:buFont typeface="Wingdings" pitchFamily="2" charset="2"/>
              <a:buNone/>
            </a:pPr>
            <a:r>
              <a:rPr lang="en-US" sz="1400">
                <a:latin typeface="Helvetica" pitchFamily="34" charset="0"/>
              </a:rPr>
              <a:t>laser</a:t>
            </a:r>
          </a:p>
        </p:txBody>
      </p:sp>
      <p:sp>
        <p:nvSpPr>
          <p:cNvPr id="60460" name="Text Box 87"/>
          <p:cNvSpPr txBox="1">
            <a:spLocks noChangeArrowheads="1"/>
          </p:cNvSpPr>
          <p:nvPr/>
        </p:nvSpPr>
        <p:spPr bwMode="auto">
          <a:xfrm>
            <a:off x="142875" y="5481638"/>
            <a:ext cx="1485900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sz="1600" b="1">
                <a:latin typeface="Lucida Sans Unicode" pitchFamily="34" charset="0"/>
              </a:rPr>
              <a:t>Timing jitter </a:t>
            </a:r>
          </a:p>
          <a:p>
            <a:pPr>
              <a:buFont typeface="Wingdings" pitchFamily="2" charset="2"/>
              <a:buNone/>
            </a:pPr>
            <a:r>
              <a:rPr lang="en-US" sz="1600" b="1">
                <a:latin typeface="Lucida Sans Unicode" pitchFamily="34" charset="0"/>
              </a:rPr>
              <a:t>behind BC</a:t>
            </a:r>
          </a:p>
        </p:txBody>
      </p:sp>
      <p:sp>
        <p:nvSpPr>
          <p:cNvPr id="60461" name="Text Box 88"/>
          <p:cNvSpPr txBox="1">
            <a:spLocks noChangeArrowheads="1"/>
          </p:cNvSpPr>
          <p:nvPr/>
        </p:nvSpPr>
        <p:spPr bwMode="auto">
          <a:xfrm>
            <a:off x="2546350" y="5248275"/>
            <a:ext cx="842963" cy="307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sz="1400" b="1">
                <a:latin typeface="Lucida Sans Unicode" pitchFamily="34" charset="0"/>
              </a:rPr>
              <a:t>Voltage</a:t>
            </a:r>
          </a:p>
        </p:txBody>
      </p:sp>
      <p:sp>
        <p:nvSpPr>
          <p:cNvPr id="60462" name="Text Box 94"/>
          <p:cNvSpPr txBox="1">
            <a:spLocks noChangeArrowheads="1"/>
          </p:cNvSpPr>
          <p:nvPr/>
        </p:nvSpPr>
        <p:spPr bwMode="auto">
          <a:xfrm>
            <a:off x="2085975" y="6354763"/>
            <a:ext cx="1509713" cy="479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400" b="1">
                <a:latin typeface="Times New Roman" pitchFamily="18" charset="0"/>
              </a:rPr>
              <a:t>XFEL: 3.3 ps/%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400" b="1">
                <a:latin typeface="Times New Roman" pitchFamily="18" charset="0"/>
              </a:rPr>
              <a:t>FLASH: 5.5ps/%</a:t>
            </a:r>
          </a:p>
        </p:txBody>
      </p:sp>
      <p:sp>
        <p:nvSpPr>
          <p:cNvPr id="60463" name="Text Box 95"/>
          <p:cNvSpPr txBox="1">
            <a:spLocks noChangeArrowheads="1"/>
          </p:cNvSpPr>
          <p:nvPr/>
        </p:nvSpPr>
        <p:spPr bwMode="auto">
          <a:xfrm>
            <a:off x="4427538" y="6315075"/>
            <a:ext cx="808037" cy="566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sz="1400" b="1">
                <a:latin typeface="Times New Roman" pitchFamily="18" charset="0"/>
              </a:rPr>
              <a:t>2 ps/deg</a:t>
            </a:r>
          </a:p>
          <a:p>
            <a:pPr>
              <a:buFont typeface="Wingdings" pitchFamily="2" charset="2"/>
              <a:buNone/>
            </a:pPr>
            <a:r>
              <a:rPr lang="en-US" sz="1400" b="1">
                <a:latin typeface="Times New Roman" pitchFamily="18" charset="0"/>
              </a:rPr>
              <a:t>L-band</a:t>
            </a:r>
          </a:p>
        </p:txBody>
      </p:sp>
      <p:sp>
        <p:nvSpPr>
          <p:cNvPr id="60464" name="AutoShape 96"/>
          <p:cNvSpPr>
            <a:spLocks/>
          </p:cNvSpPr>
          <p:nvPr/>
        </p:nvSpPr>
        <p:spPr bwMode="auto">
          <a:xfrm rot="-5400000">
            <a:off x="3014663" y="5921375"/>
            <a:ext cx="112712" cy="719138"/>
          </a:xfrm>
          <a:prstGeom prst="leftBrace">
            <a:avLst>
              <a:gd name="adj1" fmla="val 53169"/>
              <a:gd name="adj2" fmla="val 50083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60465" name="AutoShape 97"/>
          <p:cNvSpPr>
            <a:spLocks/>
          </p:cNvSpPr>
          <p:nvPr/>
        </p:nvSpPr>
        <p:spPr bwMode="auto">
          <a:xfrm rot="-5400000">
            <a:off x="4822825" y="5437188"/>
            <a:ext cx="146050" cy="1727200"/>
          </a:xfrm>
          <a:prstGeom prst="leftBrace">
            <a:avLst>
              <a:gd name="adj1" fmla="val 98551"/>
              <a:gd name="adj2" fmla="val 50083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60466" name="AutoShape 98"/>
          <p:cNvSpPr>
            <a:spLocks/>
          </p:cNvSpPr>
          <p:nvPr/>
        </p:nvSpPr>
        <p:spPr bwMode="auto">
          <a:xfrm rot="-5400000">
            <a:off x="6480175" y="5870576"/>
            <a:ext cx="142875" cy="863600"/>
          </a:xfrm>
          <a:prstGeom prst="leftBrace">
            <a:avLst>
              <a:gd name="adj1" fmla="val 50370"/>
              <a:gd name="adj2" fmla="val 50083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60467" name="Text Box 99"/>
          <p:cNvSpPr txBox="1">
            <a:spLocks noChangeArrowheads="1"/>
          </p:cNvSpPr>
          <p:nvPr/>
        </p:nvSpPr>
        <p:spPr bwMode="auto">
          <a:xfrm>
            <a:off x="5975350" y="6356350"/>
            <a:ext cx="933450" cy="566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sz="1400" b="1">
                <a:latin typeface="Times New Roman" pitchFamily="18" charset="0"/>
              </a:rPr>
              <a:t>0.05 ps/ps</a:t>
            </a:r>
          </a:p>
          <a:p>
            <a:pPr>
              <a:buFont typeface="Wingdings" pitchFamily="2" charset="2"/>
              <a:buNone/>
            </a:pPr>
            <a:r>
              <a:rPr lang="en-US" sz="1400" b="1">
                <a:latin typeface="Times New Roman" pitchFamily="18" charset="0"/>
              </a:rPr>
              <a:t>C=20</a:t>
            </a:r>
          </a:p>
        </p:txBody>
      </p:sp>
      <p:sp>
        <p:nvSpPr>
          <p:cNvPr id="60468" name="Text Box 103"/>
          <p:cNvSpPr txBox="1">
            <a:spLocks noChangeArrowheads="1"/>
          </p:cNvSpPr>
          <p:nvPr/>
        </p:nvSpPr>
        <p:spPr bwMode="auto">
          <a:xfrm>
            <a:off x="4383088" y="5248275"/>
            <a:ext cx="687387" cy="307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sz="1400" b="1">
                <a:latin typeface="Lucida Sans Unicode" pitchFamily="34" charset="0"/>
              </a:rPr>
              <a:t>Phase</a:t>
            </a:r>
          </a:p>
        </p:txBody>
      </p:sp>
      <p:sp>
        <p:nvSpPr>
          <p:cNvPr id="60469" name="Text Box 104"/>
          <p:cNvSpPr txBox="1">
            <a:spLocks noChangeArrowheads="1"/>
          </p:cNvSpPr>
          <p:nvPr/>
        </p:nvSpPr>
        <p:spPr bwMode="auto">
          <a:xfrm>
            <a:off x="5989638" y="5248275"/>
            <a:ext cx="995362" cy="307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sz="1400" b="1">
                <a:latin typeface="Lucida Sans Unicode" pitchFamily="34" charset="0"/>
              </a:rPr>
              <a:t>Incoming</a:t>
            </a:r>
          </a:p>
        </p:txBody>
      </p:sp>
      <p:grpSp>
        <p:nvGrpSpPr>
          <p:cNvPr id="60470" name="Group 109"/>
          <p:cNvGrpSpPr>
            <a:grpSpLocks/>
          </p:cNvGrpSpPr>
          <p:nvPr/>
        </p:nvGrpSpPr>
        <p:grpSpPr bwMode="auto">
          <a:xfrm>
            <a:off x="2609850" y="2870200"/>
            <a:ext cx="5346700" cy="127000"/>
            <a:chOff x="1519" y="1808"/>
            <a:chExt cx="3482" cy="80"/>
          </a:xfrm>
        </p:grpSpPr>
        <p:sp>
          <p:nvSpPr>
            <p:cNvPr id="60489" name="Line 105"/>
            <p:cNvSpPr>
              <a:spLocks noChangeShapeType="1"/>
            </p:cNvSpPr>
            <p:nvPr/>
          </p:nvSpPr>
          <p:spPr bwMode="auto">
            <a:xfrm>
              <a:off x="1542" y="1842"/>
              <a:ext cx="34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0490" name="AutoShape 106"/>
            <p:cNvSpPr>
              <a:spLocks noChangeArrowheads="1"/>
            </p:cNvSpPr>
            <p:nvPr/>
          </p:nvSpPr>
          <p:spPr bwMode="auto">
            <a:xfrm>
              <a:off x="1519" y="1808"/>
              <a:ext cx="68" cy="68"/>
            </a:xfrm>
            <a:prstGeom prst="flowChartDecision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</a:pPr>
              <a:endParaRPr lang="en-US"/>
            </a:p>
          </p:txBody>
        </p:sp>
        <p:sp>
          <p:nvSpPr>
            <p:cNvPr id="60491" name="AutoShape 107"/>
            <p:cNvSpPr>
              <a:spLocks noChangeArrowheads="1"/>
            </p:cNvSpPr>
            <p:nvPr/>
          </p:nvSpPr>
          <p:spPr bwMode="auto">
            <a:xfrm>
              <a:off x="3697" y="1820"/>
              <a:ext cx="68" cy="68"/>
            </a:xfrm>
            <a:prstGeom prst="flowChartDecision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</a:pPr>
              <a:endParaRPr lang="en-US"/>
            </a:p>
          </p:txBody>
        </p:sp>
        <p:sp>
          <p:nvSpPr>
            <p:cNvPr id="60492" name="AutoShape 108"/>
            <p:cNvSpPr>
              <a:spLocks noChangeArrowheads="1"/>
            </p:cNvSpPr>
            <p:nvPr/>
          </p:nvSpPr>
          <p:spPr bwMode="auto">
            <a:xfrm>
              <a:off x="4933" y="1815"/>
              <a:ext cx="68" cy="68"/>
            </a:xfrm>
            <a:prstGeom prst="flowChartDecision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</a:pPr>
              <a:endParaRPr lang="en-US"/>
            </a:p>
          </p:txBody>
        </p:sp>
      </p:grpSp>
      <p:sp>
        <p:nvSpPr>
          <p:cNvPr id="60471" name="Text Box 110"/>
          <p:cNvSpPr txBox="1">
            <a:spLocks noChangeArrowheads="1"/>
          </p:cNvSpPr>
          <p:nvPr/>
        </p:nvSpPr>
        <p:spPr bwMode="auto">
          <a:xfrm>
            <a:off x="7361238" y="5226050"/>
            <a:ext cx="1638300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2000"/>
              <a:t>compression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000"/>
              <a:t>factor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000"/>
              <a:t>C ~5 … 20</a:t>
            </a:r>
          </a:p>
        </p:txBody>
      </p:sp>
      <p:sp>
        <p:nvSpPr>
          <p:cNvPr id="60472" name="Text Box 112"/>
          <p:cNvSpPr txBox="1">
            <a:spLocks noChangeArrowheads="1"/>
          </p:cNvSpPr>
          <p:nvPr/>
        </p:nvSpPr>
        <p:spPr bwMode="auto">
          <a:xfrm>
            <a:off x="2124075" y="2744788"/>
            <a:ext cx="48577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600">
                <a:solidFill>
                  <a:srgbClr val="FF0000"/>
                </a:solidFill>
              </a:rPr>
              <a:t>A/</a:t>
            </a:r>
            <a:r>
              <a:rPr lang="en-US" sz="1600">
                <a:solidFill>
                  <a:srgbClr val="FF0000"/>
                </a:solidFill>
                <a:sym typeface="Symbol" pitchFamily="18" charset="2"/>
              </a:rPr>
              <a:t></a:t>
            </a:r>
          </a:p>
        </p:txBody>
      </p:sp>
      <p:sp>
        <p:nvSpPr>
          <p:cNvPr id="60473" name="Rectangle 114"/>
          <p:cNvSpPr>
            <a:spLocks noChangeArrowheads="1"/>
          </p:cNvSpPr>
          <p:nvPr/>
        </p:nvSpPr>
        <p:spPr bwMode="auto">
          <a:xfrm>
            <a:off x="1844675" y="5743575"/>
            <a:ext cx="144463" cy="1444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endParaRPr lang="en-US"/>
          </a:p>
        </p:txBody>
      </p:sp>
      <p:sp>
        <p:nvSpPr>
          <p:cNvPr id="60474" name="Rectangle 115"/>
          <p:cNvSpPr>
            <a:spLocks noChangeArrowheads="1"/>
          </p:cNvSpPr>
          <p:nvPr/>
        </p:nvSpPr>
        <p:spPr bwMode="auto">
          <a:xfrm>
            <a:off x="6713538" y="5743575"/>
            <a:ext cx="144462" cy="1444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endParaRPr lang="en-US"/>
          </a:p>
        </p:txBody>
      </p:sp>
      <p:grpSp>
        <p:nvGrpSpPr>
          <p:cNvPr id="638080" name="Group 128"/>
          <p:cNvGrpSpPr>
            <a:grpSpLocks/>
          </p:cNvGrpSpPr>
          <p:nvPr/>
        </p:nvGrpSpPr>
        <p:grpSpPr bwMode="auto">
          <a:xfrm>
            <a:off x="2481263" y="2459038"/>
            <a:ext cx="1830387" cy="788987"/>
            <a:chOff x="1563" y="1549"/>
            <a:chExt cx="1153" cy="497"/>
          </a:xfrm>
        </p:grpSpPr>
        <p:grpSp>
          <p:nvGrpSpPr>
            <p:cNvPr id="60478" name="Group 127"/>
            <p:cNvGrpSpPr>
              <a:grpSpLocks/>
            </p:cNvGrpSpPr>
            <p:nvPr/>
          </p:nvGrpSpPr>
          <p:grpSpPr bwMode="auto">
            <a:xfrm>
              <a:off x="1563" y="1846"/>
              <a:ext cx="1108" cy="200"/>
              <a:chOff x="1563" y="1846"/>
              <a:chExt cx="1108" cy="200"/>
            </a:xfrm>
          </p:grpSpPr>
          <p:sp>
            <p:nvSpPr>
              <p:cNvPr id="60484" name="AutoShape 120"/>
              <p:cNvSpPr>
                <a:spLocks noChangeArrowheads="1"/>
              </p:cNvSpPr>
              <p:nvPr/>
            </p:nvSpPr>
            <p:spPr bwMode="auto">
              <a:xfrm>
                <a:off x="2614" y="1933"/>
                <a:ext cx="45" cy="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320 w 21600"/>
                  <a:gd name="T13" fmla="*/ 4447 h 21600"/>
                  <a:gd name="T14" fmla="*/ 17280 w 21600"/>
                  <a:gd name="T15" fmla="*/ 1715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0485" name="Text Box 121"/>
              <p:cNvSpPr txBox="1">
                <a:spLocks noChangeArrowheads="1"/>
              </p:cNvSpPr>
              <p:nvPr/>
            </p:nvSpPr>
            <p:spPr bwMode="auto">
              <a:xfrm>
                <a:off x="1723" y="1846"/>
                <a:ext cx="751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>
                  <a:buFont typeface="Wingdings" pitchFamily="2" charset="2"/>
                  <a:buNone/>
                </a:pPr>
                <a:r>
                  <a:rPr lang="en-US" sz="1400"/>
                  <a:t>stabilize I</a:t>
                </a:r>
                <a:r>
                  <a:rPr lang="en-US" sz="1400" baseline="-25000"/>
                  <a:t>peak</a:t>
                </a:r>
              </a:p>
            </p:txBody>
          </p:sp>
          <p:sp>
            <p:nvSpPr>
              <p:cNvPr id="60486" name="Rectangle 122"/>
              <p:cNvSpPr>
                <a:spLocks noChangeArrowheads="1"/>
              </p:cNvSpPr>
              <p:nvPr/>
            </p:nvSpPr>
            <p:spPr bwMode="auto">
              <a:xfrm>
                <a:off x="2603" y="2001"/>
                <a:ext cx="68" cy="45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Wingdings" pitchFamily="2" charset="2"/>
                  <a:buNone/>
                </a:pPr>
                <a:endParaRPr lang="en-US"/>
              </a:p>
            </p:txBody>
          </p:sp>
          <p:sp>
            <p:nvSpPr>
              <p:cNvPr id="60487" name="Line 123"/>
              <p:cNvSpPr>
                <a:spLocks noChangeShapeType="1"/>
              </p:cNvSpPr>
              <p:nvPr/>
            </p:nvSpPr>
            <p:spPr bwMode="auto">
              <a:xfrm flipH="1">
                <a:off x="1565" y="2024"/>
                <a:ext cx="106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0488" name="Line 124"/>
              <p:cNvSpPr>
                <a:spLocks noChangeShapeType="1"/>
              </p:cNvSpPr>
              <p:nvPr/>
            </p:nvSpPr>
            <p:spPr bwMode="auto">
              <a:xfrm flipV="1">
                <a:off x="1563" y="1933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60479" name="Group 126"/>
            <p:cNvGrpSpPr>
              <a:grpSpLocks/>
            </p:cNvGrpSpPr>
            <p:nvPr/>
          </p:nvGrpSpPr>
          <p:grpSpPr bwMode="auto">
            <a:xfrm>
              <a:off x="2361" y="1549"/>
              <a:ext cx="355" cy="386"/>
              <a:chOff x="2361" y="1549"/>
              <a:chExt cx="355" cy="386"/>
            </a:xfrm>
          </p:grpSpPr>
          <p:sp>
            <p:nvSpPr>
              <p:cNvPr id="60480" name="Line 117"/>
              <p:cNvSpPr>
                <a:spLocks noChangeShapeType="1"/>
              </p:cNvSpPr>
              <p:nvPr/>
            </p:nvSpPr>
            <p:spPr bwMode="auto">
              <a:xfrm>
                <a:off x="2584" y="1549"/>
                <a:ext cx="45" cy="45"/>
              </a:xfrm>
              <a:prstGeom prst="line">
                <a:avLst/>
              </a:prstGeom>
              <a:noFill/>
              <a:ln w="28575">
                <a:solidFill>
                  <a:srgbClr val="FF33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0481" name="Line 118"/>
              <p:cNvSpPr>
                <a:spLocks noChangeShapeType="1"/>
              </p:cNvSpPr>
              <p:nvPr/>
            </p:nvSpPr>
            <p:spPr bwMode="auto">
              <a:xfrm>
                <a:off x="2671" y="1644"/>
                <a:ext cx="45" cy="45"/>
              </a:xfrm>
              <a:prstGeom prst="line">
                <a:avLst/>
              </a:prstGeom>
              <a:noFill/>
              <a:ln w="28575">
                <a:solidFill>
                  <a:srgbClr val="FF33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0482" name="Line 119"/>
              <p:cNvSpPr>
                <a:spLocks noChangeShapeType="1"/>
              </p:cNvSpPr>
              <p:nvPr/>
            </p:nvSpPr>
            <p:spPr bwMode="auto">
              <a:xfrm>
                <a:off x="2631" y="1661"/>
                <a:ext cx="6" cy="274"/>
              </a:xfrm>
              <a:prstGeom prst="line">
                <a:avLst/>
              </a:prstGeom>
              <a:noFill/>
              <a:ln w="38100" cmpd="dbl">
                <a:solidFill>
                  <a:srgbClr val="FF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0483" name="Text Box 125"/>
              <p:cNvSpPr txBox="1">
                <a:spLocks noChangeArrowheads="1"/>
              </p:cNvSpPr>
              <p:nvPr/>
            </p:nvSpPr>
            <p:spPr bwMode="auto">
              <a:xfrm>
                <a:off x="2361" y="1669"/>
                <a:ext cx="29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eaLnBrk="1" hangingPunct="1">
                  <a:buFont typeface="Wingdings" pitchFamily="2" charset="2"/>
                  <a:buNone/>
                </a:pPr>
                <a:r>
                  <a:rPr lang="en-US" sz="1200" b="1">
                    <a:solidFill>
                      <a:srgbClr val="FF33CC"/>
                    </a:solidFill>
                  </a:rPr>
                  <a:t>THz</a:t>
                </a:r>
              </a:p>
            </p:txBody>
          </p:sp>
        </p:grpSp>
      </p:grpSp>
      <p:sp>
        <p:nvSpPr>
          <p:cNvPr id="104" name="Text Box 85"/>
          <p:cNvSpPr txBox="1">
            <a:spLocks noChangeArrowheads="1"/>
          </p:cNvSpPr>
          <p:nvPr/>
        </p:nvSpPr>
        <p:spPr bwMode="auto">
          <a:xfrm>
            <a:off x="792163" y="1117600"/>
            <a:ext cx="8083550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+mn-lt"/>
              </a:rPr>
              <a:t>Long/transverse beam quality</a:t>
            </a:r>
          </a:p>
          <a:p>
            <a:pPr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+mn-lt"/>
              </a:rPr>
              <a:t>Arrival time jitter at entrance to undulator</a:t>
            </a:r>
          </a:p>
        </p:txBody>
      </p:sp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11338" y="5487988"/>
            <a:ext cx="5410200" cy="71437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18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703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6063" y="2876550"/>
            <a:ext cx="5022850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306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5588" y="5568950"/>
            <a:ext cx="7783512" cy="110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3493" name="Line 2"/>
          <p:cNvSpPr>
            <a:spLocks noChangeShapeType="1"/>
          </p:cNvSpPr>
          <p:nvPr/>
        </p:nvSpPr>
        <p:spPr bwMode="auto">
          <a:xfrm flipV="1">
            <a:off x="2357438" y="2070100"/>
            <a:ext cx="5227637" cy="12700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3494" name="Rectangle 3"/>
          <p:cNvSpPr>
            <a:spLocks noGrp="1" noChangeArrowheads="1"/>
          </p:cNvSpPr>
          <p:nvPr>
            <p:ph type="title"/>
          </p:nvPr>
        </p:nvSpPr>
        <p:spPr>
          <a:xfrm>
            <a:off x="434600" y="103188"/>
            <a:ext cx="8520113" cy="544512"/>
          </a:xfrm>
          <a:noFill/>
        </p:spPr>
        <p:txBody>
          <a:bodyPr/>
          <a:lstStyle/>
          <a:p>
            <a:pPr eaLnBrk="1" hangingPunct="1"/>
            <a:r>
              <a:rPr lang="en-US" dirty="0" smtClean="0"/>
              <a:t>Sources of timing jitter in linear accelerator</a:t>
            </a:r>
          </a:p>
        </p:txBody>
      </p:sp>
      <p:sp>
        <p:nvSpPr>
          <p:cNvPr id="63495" name="Text Box 4"/>
          <p:cNvSpPr txBox="1">
            <a:spLocks noChangeArrowheads="1"/>
          </p:cNvSpPr>
          <p:nvPr/>
        </p:nvSpPr>
        <p:spPr bwMode="auto">
          <a:xfrm>
            <a:off x="161925" y="1562100"/>
            <a:ext cx="806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sz="1400">
                <a:latin typeface="Helvetica" pitchFamily="34" charset="0"/>
              </a:rPr>
              <a:t>RF gun</a:t>
            </a:r>
          </a:p>
        </p:txBody>
      </p:sp>
      <p:sp>
        <p:nvSpPr>
          <p:cNvPr id="63496" name="Line 5"/>
          <p:cNvSpPr>
            <a:spLocks noChangeShapeType="1"/>
          </p:cNvSpPr>
          <p:nvPr/>
        </p:nvSpPr>
        <p:spPr bwMode="auto">
          <a:xfrm flipV="1">
            <a:off x="566738" y="2316163"/>
            <a:ext cx="0" cy="952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3497" name="AutoShape 6"/>
          <p:cNvSpPr>
            <a:spLocks noChangeArrowheads="1"/>
          </p:cNvSpPr>
          <p:nvPr/>
        </p:nvSpPr>
        <p:spPr bwMode="auto">
          <a:xfrm>
            <a:off x="330200" y="1901825"/>
            <a:ext cx="457200" cy="411163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endParaRPr lang="en-US"/>
          </a:p>
        </p:txBody>
      </p:sp>
      <p:sp>
        <p:nvSpPr>
          <p:cNvPr id="63498" name="Text Box 7"/>
          <p:cNvSpPr txBox="1">
            <a:spLocks noChangeArrowheads="1"/>
          </p:cNvSpPr>
          <p:nvPr/>
        </p:nvSpPr>
        <p:spPr bwMode="auto">
          <a:xfrm>
            <a:off x="909638" y="1562100"/>
            <a:ext cx="1771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sz="1400">
                <a:latin typeface="Helvetica" pitchFamily="34" charset="0"/>
              </a:rPr>
              <a:t>Accelerator</a:t>
            </a:r>
          </a:p>
        </p:txBody>
      </p:sp>
      <p:grpSp>
        <p:nvGrpSpPr>
          <p:cNvPr id="63499" name="Group 8"/>
          <p:cNvGrpSpPr>
            <a:grpSpLocks/>
          </p:cNvGrpSpPr>
          <p:nvPr/>
        </p:nvGrpSpPr>
        <p:grpSpPr bwMode="auto">
          <a:xfrm>
            <a:off x="1308100" y="1912938"/>
            <a:ext cx="1049338" cy="327025"/>
            <a:chOff x="1014" y="1210"/>
            <a:chExt cx="1163" cy="249"/>
          </a:xfrm>
        </p:grpSpPr>
        <p:sp>
          <p:nvSpPr>
            <p:cNvPr id="63694" name="AutoShape 9"/>
            <p:cNvSpPr>
              <a:spLocks noChangeAspect="1" noChangeArrowheads="1"/>
            </p:cNvSpPr>
            <p:nvPr/>
          </p:nvSpPr>
          <p:spPr bwMode="auto">
            <a:xfrm>
              <a:off x="1014" y="1210"/>
              <a:ext cx="1163" cy="24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</a:pPr>
              <a:endParaRPr lang="en-US"/>
            </a:p>
          </p:txBody>
        </p:sp>
        <p:sp>
          <p:nvSpPr>
            <p:cNvPr id="63695" name="Rectangle 10"/>
            <p:cNvSpPr>
              <a:spLocks noChangeAspect="1" noChangeArrowheads="1"/>
            </p:cNvSpPr>
            <p:nvPr/>
          </p:nvSpPr>
          <p:spPr bwMode="auto">
            <a:xfrm>
              <a:off x="1109" y="1290"/>
              <a:ext cx="469" cy="81"/>
            </a:xfrm>
            <a:prstGeom prst="rect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</a:pPr>
              <a:endParaRPr lang="en-US"/>
            </a:p>
          </p:txBody>
        </p:sp>
        <p:sp>
          <p:nvSpPr>
            <p:cNvPr id="63696" name="Rectangle 11"/>
            <p:cNvSpPr>
              <a:spLocks noChangeAspect="1" noChangeArrowheads="1"/>
            </p:cNvSpPr>
            <p:nvPr/>
          </p:nvSpPr>
          <p:spPr bwMode="auto">
            <a:xfrm>
              <a:off x="1615" y="1290"/>
              <a:ext cx="469" cy="81"/>
            </a:xfrm>
            <a:prstGeom prst="rect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</a:pPr>
              <a:endParaRPr lang="en-US"/>
            </a:p>
          </p:txBody>
        </p:sp>
      </p:grpSp>
      <p:sp>
        <p:nvSpPr>
          <p:cNvPr id="63500" name="AutoShape 12"/>
          <p:cNvSpPr>
            <a:spLocks noChangeArrowheads="1"/>
          </p:cNvSpPr>
          <p:nvPr/>
        </p:nvSpPr>
        <p:spPr bwMode="auto">
          <a:xfrm>
            <a:off x="347663" y="2389188"/>
            <a:ext cx="411162" cy="182562"/>
          </a:xfrm>
          <a:prstGeom prst="roundRect">
            <a:avLst>
              <a:gd name="adj" fmla="val 16667"/>
            </a:avLst>
          </a:prstGeom>
          <a:solidFill>
            <a:srgbClr val="6699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endParaRPr lang="en-US"/>
          </a:p>
        </p:txBody>
      </p:sp>
      <p:grpSp>
        <p:nvGrpSpPr>
          <p:cNvPr id="63501" name="Group 111"/>
          <p:cNvGrpSpPr>
            <a:grpSpLocks/>
          </p:cNvGrpSpPr>
          <p:nvPr/>
        </p:nvGrpSpPr>
        <p:grpSpPr bwMode="auto">
          <a:xfrm>
            <a:off x="2273300" y="1579563"/>
            <a:ext cx="3479800" cy="660400"/>
            <a:chOff x="1778" y="1307"/>
            <a:chExt cx="2192" cy="416"/>
          </a:xfrm>
        </p:grpSpPr>
        <p:grpSp>
          <p:nvGrpSpPr>
            <p:cNvPr id="63672" name="Group 13"/>
            <p:cNvGrpSpPr>
              <a:grpSpLocks/>
            </p:cNvGrpSpPr>
            <p:nvPr/>
          </p:nvGrpSpPr>
          <p:grpSpPr bwMode="auto">
            <a:xfrm>
              <a:off x="3220" y="1517"/>
              <a:ext cx="460" cy="206"/>
              <a:chOff x="1014" y="1210"/>
              <a:chExt cx="1163" cy="249"/>
            </a:xfrm>
          </p:grpSpPr>
          <p:sp>
            <p:nvSpPr>
              <p:cNvPr id="63691" name="AutoShape 14"/>
              <p:cNvSpPr>
                <a:spLocks noChangeAspect="1" noChangeArrowheads="1"/>
              </p:cNvSpPr>
              <p:nvPr/>
            </p:nvSpPr>
            <p:spPr bwMode="auto">
              <a:xfrm>
                <a:off x="1014" y="1210"/>
                <a:ext cx="1163" cy="24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Wingdings" pitchFamily="2" charset="2"/>
                  <a:buNone/>
                </a:pPr>
                <a:endParaRPr lang="en-US"/>
              </a:p>
            </p:txBody>
          </p:sp>
          <p:sp>
            <p:nvSpPr>
              <p:cNvPr id="63692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1109" y="1290"/>
                <a:ext cx="469" cy="81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Wingdings" pitchFamily="2" charset="2"/>
                  <a:buNone/>
                </a:pPr>
                <a:endParaRPr lang="en-US"/>
              </a:p>
            </p:txBody>
          </p:sp>
          <p:sp>
            <p:nvSpPr>
              <p:cNvPr id="63693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1615" y="1290"/>
                <a:ext cx="469" cy="81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Wingdings" pitchFamily="2" charset="2"/>
                  <a:buNone/>
                </a:pPr>
                <a:endParaRPr lang="en-US"/>
              </a:p>
            </p:txBody>
          </p:sp>
        </p:grpSp>
        <p:grpSp>
          <p:nvGrpSpPr>
            <p:cNvPr id="63673" name="Group 41"/>
            <p:cNvGrpSpPr>
              <a:grpSpLocks/>
            </p:cNvGrpSpPr>
            <p:nvPr/>
          </p:nvGrpSpPr>
          <p:grpSpPr bwMode="auto">
            <a:xfrm>
              <a:off x="1778" y="1307"/>
              <a:ext cx="2192" cy="416"/>
              <a:chOff x="1755" y="1445"/>
              <a:chExt cx="2192" cy="416"/>
            </a:xfrm>
          </p:grpSpPr>
          <p:sp>
            <p:nvSpPr>
              <p:cNvPr id="63674" name="Text Box 42"/>
              <p:cNvSpPr txBox="1">
                <a:spLocks noChangeArrowheads="1"/>
              </p:cNvSpPr>
              <p:nvPr/>
            </p:nvSpPr>
            <p:spPr bwMode="auto">
              <a:xfrm flipH="1">
                <a:off x="1755" y="1468"/>
                <a:ext cx="1012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 typeface="Wingdings" pitchFamily="2" charset="2"/>
                  <a:buNone/>
                </a:pPr>
                <a:r>
                  <a:rPr lang="en-US" sz="1400">
                    <a:latin typeface="Helvetica" pitchFamily="34" charset="0"/>
                  </a:rPr>
                  <a:t>BC1</a:t>
                </a:r>
              </a:p>
            </p:txBody>
          </p:sp>
          <p:grpSp>
            <p:nvGrpSpPr>
              <p:cNvPr id="63675" name="Group 43"/>
              <p:cNvGrpSpPr>
                <a:grpSpLocks/>
              </p:cNvGrpSpPr>
              <p:nvPr/>
            </p:nvGrpSpPr>
            <p:grpSpPr bwMode="auto">
              <a:xfrm>
                <a:off x="2744" y="1655"/>
                <a:ext cx="460" cy="206"/>
                <a:chOff x="1014" y="1210"/>
                <a:chExt cx="1163" cy="249"/>
              </a:xfrm>
            </p:grpSpPr>
            <p:sp>
              <p:nvSpPr>
                <p:cNvPr id="63688" name="AutoShape 44"/>
                <p:cNvSpPr>
                  <a:spLocks noChangeAspect="1" noChangeArrowheads="1"/>
                </p:cNvSpPr>
                <p:nvPr/>
              </p:nvSpPr>
              <p:spPr bwMode="auto">
                <a:xfrm>
                  <a:off x="1014" y="1210"/>
                  <a:ext cx="1163" cy="24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Wingdings" pitchFamily="2" charset="2"/>
                    <a:buNone/>
                  </a:pPr>
                  <a:endParaRPr lang="en-US"/>
                </a:p>
              </p:txBody>
            </p:sp>
            <p:sp>
              <p:nvSpPr>
                <p:cNvPr id="63689" name="Rectangle 45"/>
                <p:cNvSpPr>
                  <a:spLocks noChangeAspect="1" noChangeArrowheads="1"/>
                </p:cNvSpPr>
                <p:nvPr/>
              </p:nvSpPr>
              <p:spPr bwMode="auto">
                <a:xfrm>
                  <a:off x="1109" y="1290"/>
                  <a:ext cx="469" cy="81"/>
                </a:xfrm>
                <a:prstGeom prst="rect">
                  <a:avLst/>
                </a:prstGeom>
                <a:solidFill>
                  <a:srgbClr val="6699FF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Wingdings" pitchFamily="2" charset="2"/>
                    <a:buNone/>
                  </a:pPr>
                  <a:endParaRPr lang="en-US"/>
                </a:p>
              </p:txBody>
            </p:sp>
            <p:sp>
              <p:nvSpPr>
                <p:cNvPr id="63690" name="Rectangle 46"/>
                <p:cNvSpPr>
                  <a:spLocks noChangeAspect="1" noChangeArrowheads="1"/>
                </p:cNvSpPr>
                <p:nvPr/>
              </p:nvSpPr>
              <p:spPr bwMode="auto">
                <a:xfrm>
                  <a:off x="1615" y="1290"/>
                  <a:ext cx="469" cy="81"/>
                </a:xfrm>
                <a:prstGeom prst="rect">
                  <a:avLst/>
                </a:prstGeom>
                <a:solidFill>
                  <a:srgbClr val="6699FF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Wingdings" pitchFamily="2" charset="2"/>
                    <a:buNone/>
                  </a:pPr>
                  <a:endParaRPr lang="en-US"/>
                </a:p>
              </p:txBody>
            </p:sp>
          </p:grpSp>
          <p:grpSp>
            <p:nvGrpSpPr>
              <p:cNvPr id="63676" name="Group 47"/>
              <p:cNvGrpSpPr>
                <a:grpSpLocks/>
              </p:cNvGrpSpPr>
              <p:nvPr/>
            </p:nvGrpSpPr>
            <p:grpSpPr bwMode="auto">
              <a:xfrm>
                <a:off x="2018" y="1632"/>
                <a:ext cx="492" cy="172"/>
                <a:chOff x="1950" y="1735"/>
                <a:chExt cx="492" cy="172"/>
              </a:xfrm>
            </p:grpSpPr>
            <p:grpSp>
              <p:nvGrpSpPr>
                <p:cNvPr id="63678" name="Group 48"/>
                <p:cNvGrpSpPr>
                  <a:grpSpLocks/>
                </p:cNvGrpSpPr>
                <p:nvPr/>
              </p:nvGrpSpPr>
              <p:grpSpPr bwMode="auto">
                <a:xfrm>
                  <a:off x="1950" y="1735"/>
                  <a:ext cx="492" cy="172"/>
                  <a:chOff x="1950" y="1735"/>
                  <a:chExt cx="492" cy="172"/>
                </a:xfrm>
              </p:grpSpPr>
              <p:sp>
                <p:nvSpPr>
                  <p:cNvPr id="63684" name="Rectangle 4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50" y="1821"/>
                    <a:ext cx="64" cy="86"/>
                  </a:xfrm>
                  <a:prstGeom prst="rect">
                    <a:avLst/>
                  </a:prstGeom>
                  <a:solidFill>
                    <a:srgbClr val="0070C0"/>
                  </a:solidFill>
                  <a:ln w="12700">
                    <a:solidFill>
                      <a:srgbClr val="0070C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Font typeface="Wingdings" pitchFamily="2" charset="2"/>
                      <a:buNone/>
                    </a:pPr>
                    <a:endParaRPr lang="en-US"/>
                  </a:p>
                </p:txBody>
              </p:sp>
              <p:sp>
                <p:nvSpPr>
                  <p:cNvPr id="63685" name="Rectangle 5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92" y="1735"/>
                    <a:ext cx="64" cy="86"/>
                  </a:xfrm>
                  <a:prstGeom prst="rect">
                    <a:avLst/>
                  </a:prstGeom>
                  <a:solidFill>
                    <a:srgbClr val="0070C0"/>
                  </a:solidFill>
                  <a:ln w="12700">
                    <a:solidFill>
                      <a:srgbClr val="0070C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Font typeface="Wingdings" pitchFamily="2" charset="2"/>
                      <a:buNone/>
                    </a:pPr>
                    <a:endParaRPr lang="en-US"/>
                  </a:p>
                </p:txBody>
              </p:sp>
              <p:sp>
                <p:nvSpPr>
                  <p:cNvPr id="63686" name="Rectangle 5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34" y="1735"/>
                    <a:ext cx="64" cy="86"/>
                  </a:xfrm>
                  <a:prstGeom prst="rect">
                    <a:avLst/>
                  </a:prstGeom>
                  <a:solidFill>
                    <a:srgbClr val="0070C0"/>
                  </a:solidFill>
                  <a:ln w="12700">
                    <a:solidFill>
                      <a:srgbClr val="0070C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Font typeface="Wingdings" pitchFamily="2" charset="2"/>
                      <a:buNone/>
                    </a:pPr>
                    <a:endParaRPr lang="en-US"/>
                  </a:p>
                </p:txBody>
              </p:sp>
              <p:sp>
                <p:nvSpPr>
                  <p:cNvPr id="63687" name="Rectangle 5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78" y="1821"/>
                    <a:ext cx="64" cy="86"/>
                  </a:xfrm>
                  <a:prstGeom prst="rect">
                    <a:avLst/>
                  </a:prstGeom>
                  <a:solidFill>
                    <a:srgbClr val="0070C0"/>
                  </a:solidFill>
                  <a:ln w="12700">
                    <a:solidFill>
                      <a:srgbClr val="0070C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Font typeface="Wingdings" pitchFamily="2" charset="2"/>
                      <a:buNone/>
                    </a:pPr>
                    <a:endParaRPr lang="en-US"/>
                  </a:p>
                </p:txBody>
              </p:sp>
            </p:grpSp>
            <p:grpSp>
              <p:nvGrpSpPr>
                <p:cNvPr id="63679" name="Group 53"/>
                <p:cNvGrpSpPr>
                  <a:grpSpLocks/>
                </p:cNvGrpSpPr>
                <p:nvPr/>
              </p:nvGrpSpPr>
              <p:grpSpPr bwMode="auto">
                <a:xfrm>
                  <a:off x="1967" y="1797"/>
                  <a:ext cx="475" cy="68"/>
                  <a:chOff x="1996" y="2069"/>
                  <a:chExt cx="408" cy="91"/>
                </a:xfrm>
              </p:grpSpPr>
              <p:sp>
                <p:nvSpPr>
                  <p:cNvPr id="63680" name="Line 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96" y="2069"/>
                    <a:ext cx="136" cy="91"/>
                  </a:xfrm>
                  <a:prstGeom prst="line">
                    <a:avLst/>
                  </a:prstGeom>
                  <a:noFill/>
                  <a:ln w="28575">
                    <a:solidFill>
                      <a:srgbClr val="0070C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63681" name="Line 5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32" y="2069"/>
                    <a:ext cx="13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070C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63682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2268" y="2069"/>
                    <a:ext cx="136" cy="91"/>
                  </a:xfrm>
                  <a:prstGeom prst="line">
                    <a:avLst/>
                  </a:prstGeom>
                  <a:noFill/>
                  <a:ln w="28575">
                    <a:solidFill>
                      <a:srgbClr val="0070C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63683" name="Line 57"/>
                  <p:cNvSpPr>
                    <a:spLocks noChangeShapeType="1"/>
                  </p:cNvSpPr>
                  <p:nvPr/>
                </p:nvSpPr>
                <p:spPr bwMode="auto">
                  <a:xfrm>
                    <a:off x="2039" y="2160"/>
                    <a:ext cx="310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sp>
            <p:nvSpPr>
              <p:cNvPr id="63677" name="Text Box 58"/>
              <p:cNvSpPr txBox="1">
                <a:spLocks noChangeArrowheads="1"/>
              </p:cNvSpPr>
              <p:nvPr/>
            </p:nvSpPr>
            <p:spPr bwMode="auto">
              <a:xfrm flipH="1">
                <a:off x="2935" y="1445"/>
                <a:ext cx="101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 typeface="Wingdings" pitchFamily="2" charset="2"/>
                  <a:buNone/>
                </a:pPr>
                <a:r>
                  <a:rPr lang="en-US" sz="1400">
                    <a:latin typeface="Helvetica" pitchFamily="34" charset="0"/>
                  </a:rPr>
                  <a:t>Accelerator </a:t>
                </a:r>
              </a:p>
            </p:txBody>
          </p:sp>
        </p:grpSp>
      </p:grpSp>
      <p:sp>
        <p:nvSpPr>
          <p:cNvPr id="63502" name="Line 62"/>
          <p:cNvSpPr>
            <a:spLocks noChangeShapeType="1"/>
          </p:cNvSpPr>
          <p:nvPr/>
        </p:nvSpPr>
        <p:spPr bwMode="auto">
          <a:xfrm>
            <a:off x="773113" y="2082800"/>
            <a:ext cx="504825" cy="0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3503" name="Text Box 112"/>
          <p:cNvSpPr txBox="1">
            <a:spLocks noChangeArrowheads="1"/>
          </p:cNvSpPr>
          <p:nvPr/>
        </p:nvSpPr>
        <p:spPr bwMode="auto">
          <a:xfrm>
            <a:off x="1565275" y="2249488"/>
            <a:ext cx="636588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600">
                <a:solidFill>
                  <a:srgbClr val="FF0000"/>
                </a:solidFill>
              </a:rPr>
              <a:t>A</a:t>
            </a:r>
            <a:r>
              <a:rPr lang="en-US" sz="1600" baseline="-25000">
                <a:solidFill>
                  <a:srgbClr val="FF0000"/>
                </a:solidFill>
              </a:rPr>
              <a:t>1</a:t>
            </a:r>
            <a:r>
              <a:rPr lang="en-US" sz="1600">
                <a:solidFill>
                  <a:srgbClr val="FF0000"/>
                </a:solidFill>
              </a:rPr>
              <a:t>/</a:t>
            </a:r>
            <a:r>
              <a:rPr lang="en-US" sz="1600">
                <a:solidFill>
                  <a:srgbClr val="FF0000"/>
                </a:solidFill>
                <a:sym typeface="Symbol" pitchFamily="18" charset="2"/>
              </a:rPr>
              <a:t></a:t>
            </a:r>
            <a:r>
              <a:rPr lang="en-US" sz="1600" baseline="-25000">
                <a:solidFill>
                  <a:srgbClr val="FF0000"/>
                </a:solidFill>
                <a:sym typeface="Symbol" pitchFamily="18" charset="2"/>
              </a:rPr>
              <a:t>1</a:t>
            </a:r>
          </a:p>
        </p:txBody>
      </p:sp>
      <p:sp>
        <p:nvSpPr>
          <p:cNvPr id="17467" name="Rectangle 114"/>
          <p:cNvSpPr>
            <a:spLocks noChangeArrowheads="1"/>
          </p:cNvSpPr>
          <p:nvPr/>
        </p:nvSpPr>
        <p:spPr bwMode="auto">
          <a:xfrm>
            <a:off x="1844675" y="5818188"/>
            <a:ext cx="144463" cy="1301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endParaRPr lang="en-US"/>
          </a:p>
        </p:txBody>
      </p:sp>
      <p:sp>
        <p:nvSpPr>
          <p:cNvPr id="17469" name="Rectangle 115"/>
          <p:cNvSpPr>
            <a:spLocks noChangeArrowheads="1"/>
          </p:cNvSpPr>
          <p:nvPr/>
        </p:nvSpPr>
        <p:spPr bwMode="auto">
          <a:xfrm>
            <a:off x="6713538" y="5818188"/>
            <a:ext cx="144462" cy="1301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endParaRPr lang="en-US"/>
          </a:p>
        </p:txBody>
      </p:sp>
      <p:sp>
        <p:nvSpPr>
          <p:cNvPr id="104" name="Text Box 85"/>
          <p:cNvSpPr txBox="1">
            <a:spLocks noChangeArrowheads="1"/>
          </p:cNvSpPr>
          <p:nvPr/>
        </p:nvSpPr>
        <p:spPr bwMode="auto">
          <a:xfrm>
            <a:off x="792163" y="1117600"/>
            <a:ext cx="80835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+mn-lt"/>
              </a:rPr>
              <a:t>Several compressor stages</a:t>
            </a:r>
          </a:p>
        </p:txBody>
      </p:sp>
      <p:grpSp>
        <p:nvGrpSpPr>
          <p:cNvPr id="63507" name="Group 111"/>
          <p:cNvGrpSpPr>
            <a:grpSpLocks/>
          </p:cNvGrpSpPr>
          <p:nvPr/>
        </p:nvGrpSpPr>
        <p:grpSpPr bwMode="auto">
          <a:xfrm>
            <a:off x="5978525" y="1570038"/>
            <a:ext cx="3068638" cy="660400"/>
            <a:chOff x="1778" y="1307"/>
            <a:chExt cx="1933" cy="416"/>
          </a:xfrm>
        </p:grpSpPr>
        <p:grpSp>
          <p:nvGrpSpPr>
            <p:cNvPr id="63650" name="Group 13"/>
            <p:cNvGrpSpPr>
              <a:grpSpLocks/>
            </p:cNvGrpSpPr>
            <p:nvPr/>
          </p:nvGrpSpPr>
          <p:grpSpPr bwMode="auto">
            <a:xfrm>
              <a:off x="3220" y="1517"/>
              <a:ext cx="460" cy="206"/>
              <a:chOff x="1014" y="1210"/>
              <a:chExt cx="1163" cy="249"/>
            </a:xfrm>
          </p:grpSpPr>
          <p:sp>
            <p:nvSpPr>
              <p:cNvPr id="63669" name="AutoShape 14"/>
              <p:cNvSpPr>
                <a:spLocks noChangeAspect="1" noChangeArrowheads="1"/>
              </p:cNvSpPr>
              <p:nvPr/>
            </p:nvSpPr>
            <p:spPr bwMode="auto">
              <a:xfrm>
                <a:off x="1014" y="1210"/>
                <a:ext cx="1163" cy="24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Wingdings" pitchFamily="2" charset="2"/>
                  <a:buNone/>
                </a:pPr>
                <a:endParaRPr lang="en-US"/>
              </a:p>
            </p:txBody>
          </p:sp>
          <p:sp>
            <p:nvSpPr>
              <p:cNvPr id="63670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1109" y="1290"/>
                <a:ext cx="469" cy="81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Wingdings" pitchFamily="2" charset="2"/>
                  <a:buNone/>
                </a:pPr>
                <a:endParaRPr lang="en-US"/>
              </a:p>
            </p:txBody>
          </p:sp>
          <p:sp>
            <p:nvSpPr>
              <p:cNvPr id="63671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1615" y="1290"/>
                <a:ext cx="469" cy="81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Wingdings" pitchFamily="2" charset="2"/>
                  <a:buNone/>
                </a:pPr>
                <a:endParaRPr lang="en-US"/>
              </a:p>
            </p:txBody>
          </p:sp>
        </p:grpSp>
        <p:grpSp>
          <p:nvGrpSpPr>
            <p:cNvPr id="63651" name="Group 41"/>
            <p:cNvGrpSpPr>
              <a:grpSpLocks/>
            </p:cNvGrpSpPr>
            <p:nvPr/>
          </p:nvGrpSpPr>
          <p:grpSpPr bwMode="auto">
            <a:xfrm>
              <a:off x="1778" y="1307"/>
              <a:ext cx="1933" cy="416"/>
              <a:chOff x="1755" y="1445"/>
              <a:chExt cx="1933" cy="416"/>
            </a:xfrm>
          </p:grpSpPr>
          <p:sp>
            <p:nvSpPr>
              <p:cNvPr id="63652" name="Text Box 42"/>
              <p:cNvSpPr txBox="1">
                <a:spLocks noChangeArrowheads="1"/>
              </p:cNvSpPr>
              <p:nvPr/>
            </p:nvSpPr>
            <p:spPr bwMode="auto">
              <a:xfrm flipH="1">
                <a:off x="1755" y="1496"/>
                <a:ext cx="1012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 typeface="Wingdings" pitchFamily="2" charset="2"/>
                  <a:buNone/>
                </a:pPr>
                <a:r>
                  <a:rPr lang="en-US" sz="1400">
                    <a:latin typeface="Helvetica" pitchFamily="34" charset="0"/>
                  </a:rPr>
                  <a:t>BC2</a:t>
                </a:r>
              </a:p>
            </p:txBody>
          </p:sp>
          <p:grpSp>
            <p:nvGrpSpPr>
              <p:cNvPr id="63653" name="Group 43"/>
              <p:cNvGrpSpPr>
                <a:grpSpLocks/>
              </p:cNvGrpSpPr>
              <p:nvPr/>
            </p:nvGrpSpPr>
            <p:grpSpPr bwMode="auto">
              <a:xfrm>
                <a:off x="2744" y="1655"/>
                <a:ext cx="460" cy="206"/>
                <a:chOff x="1014" y="1210"/>
                <a:chExt cx="1163" cy="249"/>
              </a:xfrm>
            </p:grpSpPr>
            <p:sp>
              <p:nvSpPr>
                <p:cNvPr id="63666" name="AutoShape 44"/>
                <p:cNvSpPr>
                  <a:spLocks noChangeAspect="1" noChangeArrowheads="1"/>
                </p:cNvSpPr>
                <p:nvPr/>
              </p:nvSpPr>
              <p:spPr bwMode="auto">
                <a:xfrm>
                  <a:off x="1014" y="1210"/>
                  <a:ext cx="1163" cy="24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Wingdings" pitchFamily="2" charset="2"/>
                    <a:buNone/>
                  </a:pPr>
                  <a:endParaRPr lang="en-US"/>
                </a:p>
              </p:txBody>
            </p:sp>
            <p:sp>
              <p:nvSpPr>
                <p:cNvPr id="63667" name="Rectangle 45"/>
                <p:cNvSpPr>
                  <a:spLocks noChangeAspect="1" noChangeArrowheads="1"/>
                </p:cNvSpPr>
                <p:nvPr/>
              </p:nvSpPr>
              <p:spPr bwMode="auto">
                <a:xfrm>
                  <a:off x="1109" y="1290"/>
                  <a:ext cx="469" cy="81"/>
                </a:xfrm>
                <a:prstGeom prst="rect">
                  <a:avLst/>
                </a:prstGeom>
                <a:solidFill>
                  <a:srgbClr val="6699FF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Wingdings" pitchFamily="2" charset="2"/>
                    <a:buNone/>
                  </a:pPr>
                  <a:endParaRPr lang="en-US"/>
                </a:p>
              </p:txBody>
            </p:sp>
            <p:sp>
              <p:nvSpPr>
                <p:cNvPr id="63668" name="Rectangle 46"/>
                <p:cNvSpPr>
                  <a:spLocks noChangeAspect="1" noChangeArrowheads="1"/>
                </p:cNvSpPr>
                <p:nvPr/>
              </p:nvSpPr>
              <p:spPr bwMode="auto">
                <a:xfrm>
                  <a:off x="1615" y="1290"/>
                  <a:ext cx="469" cy="81"/>
                </a:xfrm>
                <a:prstGeom prst="rect">
                  <a:avLst/>
                </a:prstGeom>
                <a:solidFill>
                  <a:srgbClr val="6699FF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buFont typeface="Wingdings" pitchFamily="2" charset="2"/>
                    <a:buNone/>
                  </a:pPr>
                  <a:endParaRPr lang="en-US"/>
                </a:p>
              </p:txBody>
            </p:sp>
          </p:grpSp>
          <p:grpSp>
            <p:nvGrpSpPr>
              <p:cNvPr id="63654" name="Group 47"/>
              <p:cNvGrpSpPr>
                <a:grpSpLocks/>
              </p:cNvGrpSpPr>
              <p:nvPr/>
            </p:nvGrpSpPr>
            <p:grpSpPr bwMode="auto">
              <a:xfrm>
                <a:off x="2018" y="1653"/>
                <a:ext cx="492" cy="151"/>
                <a:chOff x="1950" y="1756"/>
                <a:chExt cx="492" cy="151"/>
              </a:xfrm>
            </p:grpSpPr>
            <p:grpSp>
              <p:nvGrpSpPr>
                <p:cNvPr id="63656" name="Group 48"/>
                <p:cNvGrpSpPr>
                  <a:grpSpLocks/>
                </p:cNvGrpSpPr>
                <p:nvPr/>
              </p:nvGrpSpPr>
              <p:grpSpPr bwMode="auto">
                <a:xfrm>
                  <a:off x="1950" y="1756"/>
                  <a:ext cx="492" cy="151"/>
                  <a:chOff x="1950" y="1756"/>
                  <a:chExt cx="492" cy="151"/>
                </a:xfrm>
              </p:grpSpPr>
              <p:sp>
                <p:nvSpPr>
                  <p:cNvPr id="63662" name="Rectangle 4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50" y="1821"/>
                    <a:ext cx="64" cy="86"/>
                  </a:xfrm>
                  <a:prstGeom prst="rect">
                    <a:avLst/>
                  </a:prstGeom>
                  <a:solidFill>
                    <a:srgbClr val="0070C0"/>
                  </a:solidFill>
                  <a:ln w="12700">
                    <a:solidFill>
                      <a:srgbClr val="0070C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Font typeface="Wingdings" pitchFamily="2" charset="2"/>
                      <a:buNone/>
                    </a:pPr>
                    <a:endParaRPr lang="en-US"/>
                  </a:p>
                </p:txBody>
              </p:sp>
              <p:sp>
                <p:nvSpPr>
                  <p:cNvPr id="63663" name="Rectangle 5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92" y="1756"/>
                    <a:ext cx="64" cy="86"/>
                  </a:xfrm>
                  <a:prstGeom prst="rect">
                    <a:avLst/>
                  </a:prstGeom>
                  <a:solidFill>
                    <a:srgbClr val="0070C0"/>
                  </a:solidFill>
                  <a:ln w="12700">
                    <a:solidFill>
                      <a:srgbClr val="0070C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Font typeface="Wingdings" pitchFamily="2" charset="2"/>
                      <a:buNone/>
                    </a:pPr>
                    <a:endParaRPr lang="en-US"/>
                  </a:p>
                </p:txBody>
              </p:sp>
              <p:sp>
                <p:nvSpPr>
                  <p:cNvPr id="63664" name="Rectangle 5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34" y="1756"/>
                    <a:ext cx="64" cy="86"/>
                  </a:xfrm>
                  <a:prstGeom prst="rect">
                    <a:avLst/>
                  </a:prstGeom>
                  <a:solidFill>
                    <a:srgbClr val="0070C0"/>
                  </a:solidFill>
                  <a:ln w="12700">
                    <a:solidFill>
                      <a:srgbClr val="0070C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Font typeface="Wingdings" pitchFamily="2" charset="2"/>
                      <a:buNone/>
                    </a:pPr>
                    <a:endParaRPr lang="en-US"/>
                  </a:p>
                </p:txBody>
              </p:sp>
              <p:sp>
                <p:nvSpPr>
                  <p:cNvPr id="63665" name="Rectangle 5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78" y="1821"/>
                    <a:ext cx="64" cy="86"/>
                  </a:xfrm>
                  <a:prstGeom prst="rect">
                    <a:avLst/>
                  </a:prstGeom>
                  <a:solidFill>
                    <a:srgbClr val="0070C0"/>
                  </a:solidFill>
                  <a:ln w="12700">
                    <a:solidFill>
                      <a:srgbClr val="0070C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buFont typeface="Wingdings" pitchFamily="2" charset="2"/>
                      <a:buNone/>
                    </a:pPr>
                    <a:endParaRPr lang="en-US"/>
                  </a:p>
                </p:txBody>
              </p:sp>
            </p:grpSp>
            <p:grpSp>
              <p:nvGrpSpPr>
                <p:cNvPr id="63657" name="Group 53"/>
                <p:cNvGrpSpPr>
                  <a:grpSpLocks/>
                </p:cNvGrpSpPr>
                <p:nvPr/>
              </p:nvGrpSpPr>
              <p:grpSpPr bwMode="auto">
                <a:xfrm>
                  <a:off x="1967" y="1818"/>
                  <a:ext cx="475" cy="68"/>
                  <a:chOff x="1996" y="2096"/>
                  <a:chExt cx="408" cy="91"/>
                </a:xfrm>
              </p:grpSpPr>
              <p:sp>
                <p:nvSpPr>
                  <p:cNvPr id="63658" name="Line 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96" y="2096"/>
                    <a:ext cx="136" cy="91"/>
                  </a:xfrm>
                  <a:prstGeom prst="line">
                    <a:avLst/>
                  </a:prstGeom>
                  <a:noFill/>
                  <a:ln w="28575">
                    <a:solidFill>
                      <a:srgbClr val="0070C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63659" name="Line 5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32" y="2096"/>
                    <a:ext cx="13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070C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63660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2268" y="2096"/>
                    <a:ext cx="136" cy="91"/>
                  </a:xfrm>
                  <a:prstGeom prst="line">
                    <a:avLst/>
                  </a:prstGeom>
                  <a:noFill/>
                  <a:ln w="28575">
                    <a:solidFill>
                      <a:srgbClr val="0070C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63661" name="Line 5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70" y="2158"/>
                    <a:ext cx="254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sp>
            <p:nvSpPr>
              <p:cNvPr id="63655" name="Text Box 58"/>
              <p:cNvSpPr txBox="1">
                <a:spLocks noChangeArrowheads="1"/>
              </p:cNvSpPr>
              <p:nvPr/>
            </p:nvSpPr>
            <p:spPr bwMode="auto">
              <a:xfrm flipH="1">
                <a:off x="2676" y="1445"/>
                <a:ext cx="101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 typeface="Wingdings" pitchFamily="2" charset="2"/>
                  <a:buNone/>
                </a:pPr>
                <a:r>
                  <a:rPr lang="en-US" sz="1400">
                    <a:latin typeface="Helvetica" pitchFamily="34" charset="0"/>
                  </a:rPr>
                  <a:t>Main Linac</a:t>
                </a:r>
              </a:p>
            </p:txBody>
          </p:sp>
        </p:grpSp>
      </p:grpSp>
      <p:sp>
        <p:nvSpPr>
          <p:cNvPr id="63508" name="Text Box 112"/>
          <p:cNvSpPr txBox="1">
            <a:spLocks noChangeArrowheads="1"/>
          </p:cNvSpPr>
          <p:nvPr/>
        </p:nvSpPr>
        <p:spPr bwMode="auto">
          <a:xfrm>
            <a:off x="4630738" y="2236788"/>
            <a:ext cx="636587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600">
                <a:solidFill>
                  <a:srgbClr val="FF0000"/>
                </a:solidFill>
              </a:rPr>
              <a:t>A</a:t>
            </a:r>
            <a:r>
              <a:rPr lang="en-US" sz="1600" baseline="-25000">
                <a:solidFill>
                  <a:srgbClr val="FF0000"/>
                </a:solidFill>
              </a:rPr>
              <a:t>2</a:t>
            </a:r>
            <a:r>
              <a:rPr lang="en-US" sz="1600">
                <a:solidFill>
                  <a:srgbClr val="FF0000"/>
                </a:solidFill>
              </a:rPr>
              <a:t>/</a:t>
            </a:r>
            <a:r>
              <a:rPr lang="en-US" sz="1600">
                <a:solidFill>
                  <a:srgbClr val="FF0000"/>
                </a:solidFill>
                <a:sym typeface="Symbol" pitchFamily="18" charset="2"/>
              </a:rPr>
              <a:t></a:t>
            </a:r>
            <a:r>
              <a:rPr lang="en-US" sz="1600" baseline="-25000">
                <a:solidFill>
                  <a:srgbClr val="FF0000"/>
                </a:solidFill>
                <a:sym typeface="Symbol" pitchFamily="18" charset="2"/>
              </a:rPr>
              <a:t>2</a:t>
            </a:r>
          </a:p>
        </p:txBody>
      </p:sp>
      <p:sp>
        <p:nvSpPr>
          <p:cNvPr id="63509" name="Text Box 112"/>
          <p:cNvSpPr txBox="1">
            <a:spLocks noChangeArrowheads="1"/>
          </p:cNvSpPr>
          <p:nvPr/>
        </p:nvSpPr>
        <p:spPr bwMode="auto">
          <a:xfrm>
            <a:off x="2673350" y="2198688"/>
            <a:ext cx="865188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600">
                <a:solidFill>
                  <a:srgbClr val="FF0000"/>
                </a:solidFill>
              </a:rPr>
              <a:t>R</a:t>
            </a:r>
            <a:r>
              <a:rPr lang="en-US" sz="1600" baseline="-25000">
                <a:solidFill>
                  <a:srgbClr val="FF0000"/>
                </a:solidFill>
              </a:rPr>
              <a:t>56,1</a:t>
            </a:r>
            <a:r>
              <a:rPr lang="en-US" sz="1600">
                <a:solidFill>
                  <a:srgbClr val="FF0000"/>
                </a:solidFill>
              </a:rPr>
              <a:t>/E</a:t>
            </a:r>
            <a:r>
              <a:rPr lang="en-US" sz="1600" baseline="-25000">
                <a:solidFill>
                  <a:srgbClr val="FF0000"/>
                </a:solidFill>
              </a:rPr>
              <a:t>1</a:t>
            </a:r>
            <a:endParaRPr lang="en-US" sz="1600" baseline="-2500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63510" name="Text Box 112"/>
          <p:cNvSpPr txBox="1">
            <a:spLocks noChangeArrowheads="1"/>
          </p:cNvSpPr>
          <p:nvPr/>
        </p:nvSpPr>
        <p:spPr bwMode="auto">
          <a:xfrm>
            <a:off x="6413500" y="2200275"/>
            <a:ext cx="86677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600">
                <a:solidFill>
                  <a:srgbClr val="FF0000"/>
                </a:solidFill>
              </a:rPr>
              <a:t>R</a:t>
            </a:r>
            <a:r>
              <a:rPr lang="en-US" sz="1600" baseline="-25000">
                <a:solidFill>
                  <a:srgbClr val="FF0000"/>
                </a:solidFill>
              </a:rPr>
              <a:t>56,2</a:t>
            </a:r>
            <a:r>
              <a:rPr lang="en-US" sz="1600">
                <a:solidFill>
                  <a:srgbClr val="FF0000"/>
                </a:solidFill>
              </a:rPr>
              <a:t>/E</a:t>
            </a:r>
            <a:r>
              <a:rPr lang="en-US" sz="1600" baseline="-25000">
                <a:solidFill>
                  <a:srgbClr val="FF0000"/>
                </a:solidFill>
              </a:rPr>
              <a:t>2</a:t>
            </a:r>
            <a:endParaRPr lang="en-US" sz="1600" baseline="-25000">
              <a:solidFill>
                <a:srgbClr val="FF0000"/>
              </a:solidFill>
              <a:sym typeface="Symbol" pitchFamily="18" charset="2"/>
            </a:endParaRPr>
          </a:p>
        </p:txBody>
      </p:sp>
      <p:grpSp>
        <p:nvGrpSpPr>
          <p:cNvPr id="63511" name="Group 13"/>
          <p:cNvGrpSpPr>
            <a:grpSpLocks/>
          </p:cNvGrpSpPr>
          <p:nvPr/>
        </p:nvGrpSpPr>
        <p:grpSpPr bwMode="auto">
          <a:xfrm>
            <a:off x="5292725" y="1909763"/>
            <a:ext cx="730250" cy="327025"/>
            <a:chOff x="1014" y="1210"/>
            <a:chExt cx="1163" cy="249"/>
          </a:xfrm>
        </p:grpSpPr>
        <p:sp>
          <p:nvSpPr>
            <p:cNvPr id="63647" name="AutoShape 14"/>
            <p:cNvSpPr>
              <a:spLocks noChangeAspect="1" noChangeArrowheads="1"/>
            </p:cNvSpPr>
            <p:nvPr/>
          </p:nvSpPr>
          <p:spPr bwMode="auto">
            <a:xfrm>
              <a:off x="1014" y="1210"/>
              <a:ext cx="1163" cy="24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</a:pPr>
              <a:endParaRPr lang="en-US"/>
            </a:p>
          </p:txBody>
        </p:sp>
        <p:sp>
          <p:nvSpPr>
            <p:cNvPr id="63648" name="Rectangle 15"/>
            <p:cNvSpPr>
              <a:spLocks noChangeAspect="1" noChangeArrowheads="1"/>
            </p:cNvSpPr>
            <p:nvPr/>
          </p:nvSpPr>
          <p:spPr bwMode="auto">
            <a:xfrm>
              <a:off x="1109" y="1290"/>
              <a:ext cx="469" cy="81"/>
            </a:xfrm>
            <a:prstGeom prst="rect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</a:pPr>
              <a:endParaRPr lang="en-US"/>
            </a:p>
          </p:txBody>
        </p:sp>
        <p:sp>
          <p:nvSpPr>
            <p:cNvPr id="63649" name="Rectangle 16"/>
            <p:cNvSpPr>
              <a:spLocks noChangeAspect="1" noChangeArrowheads="1"/>
            </p:cNvSpPr>
            <p:nvPr/>
          </p:nvSpPr>
          <p:spPr bwMode="auto">
            <a:xfrm>
              <a:off x="1615" y="1290"/>
              <a:ext cx="469" cy="81"/>
            </a:xfrm>
            <a:prstGeom prst="rect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</a:pPr>
              <a:endParaRPr lang="en-US"/>
            </a:p>
          </p:txBody>
        </p:sp>
      </p:grpSp>
      <p:cxnSp>
        <p:nvCxnSpPr>
          <p:cNvPr id="3" name="Straight Arrow Connector 2"/>
          <p:cNvCxnSpPr/>
          <p:nvPr/>
        </p:nvCxnSpPr>
        <p:spPr bwMode="auto">
          <a:xfrm flipV="1">
            <a:off x="3660775" y="2149475"/>
            <a:ext cx="0" cy="387350"/>
          </a:xfrm>
          <a:prstGeom prst="straightConnector1">
            <a:avLst/>
          </a:prstGeom>
          <a:noFill/>
          <a:ln w="28575" cap="flat" cmpd="sng" algn="ctr">
            <a:solidFill>
              <a:srgbClr val="33CC33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57" name="Straight Arrow Connector 156"/>
          <p:cNvCxnSpPr/>
          <p:nvPr/>
        </p:nvCxnSpPr>
        <p:spPr bwMode="auto">
          <a:xfrm flipV="1">
            <a:off x="7332663" y="2141538"/>
            <a:ext cx="0" cy="447675"/>
          </a:xfrm>
          <a:prstGeom prst="straightConnector1">
            <a:avLst/>
          </a:prstGeom>
          <a:noFill/>
          <a:ln w="28575" cap="flat" cmpd="sng" algn="ctr">
            <a:solidFill>
              <a:srgbClr val="33CC33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230188" y="4273550"/>
            <a:ext cx="4999037" cy="1023938"/>
            <a:chOff x="230533" y="4272980"/>
            <a:chExt cx="4998232" cy="1024009"/>
          </a:xfrm>
        </p:grpSpPr>
        <p:pic>
          <p:nvPicPr>
            <p:cNvPr id="173063" name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30533" y="4323784"/>
              <a:ext cx="4856968" cy="973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cap="flat" cmpd="sng">
                  <a:solidFill>
                    <a:schemeClr val="folHlink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63646" name="TextBox 14"/>
            <p:cNvSpPr txBox="1">
              <a:spLocks noChangeArrowheads="1"/>
            </p:cNvSpPr>
            <p:nvPr/>
          </p:nvSpPr>
          <p:spPr bwMode="auto">
            <a:xfrm>
              <a:off x="3274384" y="4272980"/>
              <a:ext cx="19543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en-US" sz="1800">
                  <a:solidFill>
                    <a:srgbClr val="FF0000"/>
                  </a:solidFill>
                </a:rPr>
                <a:t>Recursive case 0</a:t>
              </a:r>
            </a:p>
          </p:txBody>
        </p:sp>
      </p:grpSp>
      <p:sp>
        <p:nvSpPr>
          <p:cNvPr id="291" name="TextBox 290"/>
          <p:cNvSpPr txBox="1">
            <a:spLocks noChangeArrowheads="1"/>
          </p:cNvSpPr>
          <p:nvPr/>
        </p:nvSpPr>
        <p:spPr bwMode="auto">
          <a:xfrm>
            <a:off x="3232150" y="5514975"/>
            <a:ext cx="4230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>
                <a:solidFill>
                  <a:srgbClr val="FF0000"/>
                </a:solidFill>
              </a:rPr>
              <a:t>Jitter from BC1 remains + additive jitter!</a:t>
            </a:r>
          </a:p>
        </p:txBody>
      </p:sp>
      <p:sp>
        <p:nvSpPr>
          <p:cNvPr id="18" name="Rounded Rectangle 17"/>
          <p:cNvSpPr/>
          <p:nvPr/>
        </p:nvSpPr>
        <p:spPr bwMode="auto">
          <a:xfrm>
            <a:off x="2474913" y="4637088"/>
            <a:ext cx="1379537" cy="6604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297" name="Rounded Rectangle 296"/>
          <p:cNvSpPr/>
          <p:nvPr/>
        </p:nvSpPr>
        <p:spPr bwMode="auto">
          <a:xfrm>
            <a:off x="2357438" y="5965825"/>
            <a:ext cx="4202112" cy="6604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defRPr/>
            </a:pPr>
            <a:endParaRPr lang="en-US">
              <a:latin typeface="Arial" pitchFamily="34" charset="0"/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895850" y="2682875"/>
            <a:ext cx="4192588" cy="2705100"/>
            <a:chOff x="4895950" y="2682559"/>
            <a:chExt cx="4191963" cy="2705201"/>
          </a:xfrm>
        </p:grpSpPr>
        <p:grpSp>
          <p:nvGrpSpPr>
            <p:cNvPr id="63520" name="Group 18"/>
            <p:cNvGrpSpPr>
              <a:grpSpLocks/>
            </p:cNvGrpSpPr>
            <p:nvPr/>
          </p:nvGrpSpPr>
          <p:grpSpPr bwMode="auto">
            <a:xfrm>
              <a:off x="5292725" y="2701925"/>
              <a:ext cx="3705225" cy="2265363"/>
              <a:chOff x="5473021" y="2701278"/>
              <a:chExt cx="3380497" cy="1948635"/>
            </a:xfrm>
          </p:grpSpPr>
          <p:grpSp>
            <p:nvGrpSpPr>
              <p:cNvPr id="63525" name="Group 5"/>
              <p:cNvGrpSpPr>
                <a:grpSpLocks/>
              </p:cNvGrpSpPr>
              <p:nvPr/>
            </p:nvGrpSpPr>
            <p:grpSpPr bwMode="auto">
              <a:xfrm>
                <a:off x="5473021" y="2701278"/>
                <a:ext cx="3380497" cy="1948635"/>
                <a:chOff x="5580601" y="2658246"/>
                <a:chExt cx="3380497" cy="1948635"/>
              </a:xfrm>
            </p:grpSpPr>
            <p:grpSp>
              <p:nvGrpSpPr>
                <p:cNvPr id="63527" name="Group 158"/>
                <p:cNvGrpSpPr>
                  <a:grpSpLocks/>
                </p:cNvGrpSpPr>
                <p:nvPr/>
              </p:nvGrpSpPr>
              <p:grpSpPr bwMode="auto">
                <a:xfrm>
                  <a:off x="5580601" y="2658246"/>
                  <a:ext cx="3380497" cy="1948635"/>
                  <a:chOff x="1969580" y="3077026"/>
                  <a:chExt cx="3601354" cy="2215451"/>
                </a:xfrm>
              </p:grpSpPr>
              <p:sp>
                <p:nvSpPr>
                  <p:cNvPr id="63532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2267763" y="3122151"/>
                    <a:ext cx="3242453" cy="1791524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buFont typeface="Wingdings" pitchFamily="2" charset="2"/>
                      <a:buNone/>
                    </a:pPr>
                    <a:endParaRPr lang="en-US" sz="700"/>
                  </a:p>
                </p:txBody>
              </p:sp>
              <p:sp>
                <p:nvSpPr>
                  <p:cNvPr id="63533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2188143" y="3122151"/>
                    <a:ext cx="3322074" cy="1929095"/>
                  </a:xfrm>
                  <a:prstGeom prst="rect">
                    <a:avLst/>
                  </a:prstGeom>
                  <a:noFill/>
                  <a:ln w="0">
                    <a:solidFill>
                      <a:srgbClr val="FFFFFF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buFont typeface="Wingdings" pitchFamily="2" charset="2"/>
                      <a:buNone/>
                    </a:pPr>
                    <a:endParaRPr lang="en-US" sz="700"/>
                  </a:p>
                </p:txBody>
              </p:sp>
              <p:sp>
                <p:nvSpPr>
                  <p:cNvPr id="63534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2188143" y="3122151"/>
                    <a:ext cx="3322074" cy="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63535" name="Line 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510217" y="3122151"/>
                    <a:ext cx="0" cy="192909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64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2134696" y="5099732"/>
                    <a:ext cx="132678" cy="1925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>
                      <a:buFont typeface="Wingdings" pitchFamily="2" charset="2"/>
                      <a:buNone/>
                      <a:defRPr/>
                    </a:pPr>
                    <a:r>
                      <a:rPr lang="en-US" sz="1100">
                        <a:solidFill>
                          <a:srgbClr val="000000"/>
                        </a:solidFill>
                        <a:latin typeface="Helvetica" pitchFamily="34" charset="0"/>
                      </a:rPr>
                      <a:t>-5</a:t>
                    </a:r>
                    <a:endParaRPr lang="en-US" sz="1050">
                      <a:latin typeface="Arial" pitchFamily="34" charset="0"/>
                    </a:endParaRPr>
                  </a:p>
                </p:txBody>
              </p:sp>
              <p:sp>
                <p:nvSpPr>
                  <p:cNvPr id="63537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2517289" y="3122151"/>
                    <a:ext cx="0" cy="2256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66" name="Rectangle 22"/>
                  <p:cNvSpPr>
                    <a:spLocks noChangeArrowheads="1"/>
                  </p:cNvSpPr>
                  <p:nvPr/>
                </p:nvSpPr>
                <p:spPr bwMode="auto">
                  <a:xfrm>
                    <a:off x="2463305" y="5099732"/>
                    <a:ext cx="134221" cy="1925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>
                      <a:buFont typeface="Wingdings" pitchFamily="2" charset="2"/>
                      <a:buNone/>
                      <a:defRPr/>
                    </a:pPr>
                    <a:r>
                      <a:rPr lang="en-US" sz="1100">
                        <a:solidFill>
                          <a:srgbClr val="000000"/>
                        </a:solidFill>
                        <a:latin typeface="Helvetica" pitchFamily="34" charset="0"/>
                      </a:rPr>
                      <a:t>-4</a:t>
                    </a:r>
                    <a:endParaRPr lang="en-US" sz="1050">
                      <a:latin typeface="Arial" pitchFamily="34" charset="0"/>
                    </a:endParaRPr>
                  </a:p>
                </p:txBody>
              </p:sp>
              <p:sp>
                <p:nvSpPr>
                  <p:cNvPr id="63539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2846434" y="3122151"/>
                    <a:ext cx="0" cy="2256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68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2793457" y="5099732"/>
                    <a:ext cx="132678" cy="1925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>
                      <a:buFont typeface="Wingdings" pitchFamily="2" charset="2"/>
                      <a:buNone/>
                      <a:defRPr/>
                    </a:pPr>
                    <a:r>
                      <a:rPr lang="en-US" sz="1100">
                        <a:solidFill>
                          <a:srgbClr val="000000"/>
                        </a:solidFill>
                        <a:latin typeface="Helvetica" pitchFamily="34" charset="0"/>
                      </a:rPr>
                      <a:t>-3</a:t>
                    </a:r>
                    <a:endParaRPr lang="en-US" sz="1050">
                      <a:latin typeface="Arial" pitchFamily="34" charset="0"/>
                    </a:endParaRPr>
                  </a:p>
                </p:txBody>
              </p:sp>
              <p:sp>
                <p:nvSpPr>
                  <p:cNvPr id="63541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3183235" y="3122151"/>
                    <a:ext cx="0" cy="2256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70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3129780" y="5099732"/>
                    <a:ext cx="132678" cy="1925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>
                      <a:buFont typeface="Wingdings" pitchFamily="2" charset="2"/>
                      <a:buNone/>
                      <a:defRPr/>
                    </a:pPr>
                    <a:r>
                      <a:rPr lang="en-US" sz="1100">
                        <a:solidFill>
                          <a:srgbClr val="000000"/>
                        </a:solidFill>
                        <a:latin typeface="Helvetica" pitchFamily="34" charset="0"/>
                      </a:rPr>
                      <a:t>-2</a:t>
                    </a:r>
                    <a:endParaRPr lang="en-US" sz="1050">
                      <a:latin typeface="Arial" pitchFamily="34" charset="0"/>
                    </a:endParaRPr>
                  </a:p>
                </p:txBody>
              </p:sp>
              <p:sp>
                <p:nvSpPr>
                  <p:cNvPr id="63543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3512380" y="3122151"/>
                    <a:ext cx="0" cy="2256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72" name="Rectangle 31"/>
                  <p:cNvSpPr>
                    <a:spLocks noChangeArrowheads="1"/>
                  </p:cNvSpPr>
                  <p:nvPr/>
                </p:nvSpPr>
                <p:spPr bwMode="auto">
                  <a:xfrm>
                    <a:off x="3458390" y="5099732"/>
                    <a:ext cx="132678" cy="1925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>
                      <a:buFont typeface="Wingdings" pitchFamily="2" charset="2"/>
                      <a:buNone/>
                      <a:defRPr/>
                    </a:pPr>
                    <a:r>
                      <a:rPr lang="en-US" sz="1100">
                        <a:solidFill>
                          <a:srgbClr val="000000"/>
                        </a:solidFill>
                        <a:latin typeface="Helvetica" pitchFamily="34" charset="0"/>
                      </a:rPr>
                      <a:t>-1</a:t>
                    </a:r>
                    <a:endParaRPr lang="en-US" sz="1050">
                      <a:latin typeface="Arial" pitchFamily="34" charset="0"/>
                    </a:endParaRPr>
                  </a:p>
                </p:txBody>
              </p:sp>
              <p:sp>
                <p:nvSpPr>
                  <p:cNvPr id="63545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3849180" y="3122151"/>
                    <a:ext cx="0" cy="2256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74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3825569" y="5099732"/>
                    <a:ext cx="83309" cy="1925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>
                      <a:buFont typeface="Wingdings" pitchFamily="2" charset="2"/>
                      <a:buNone/>
                      <a:defRPr/>
                    </a:pPr>
                    <a:r>
                      <a:rPr lang="en-US" sz="1100">
                        <a:solidFill>
                          <a:srgbClr val="000000"/>
                        </a:solidFill>
                        <a:latin typeface="Helvetica" pitchFamily="34" charset="0"/>
                      </a:rPr>
                      <a:t>0</a:t>
                    </a:r>
                    <a:endParaRPr lang="en-US" sz="1050">
                      <a:latin typeface="Arial" pitchFamily="34" charset="0"/>
                    </a:endParaRPr>
                  </a:p>
                </p:txBody>
              </p:sp>
              <p:sp>
                <p:nvSpPr>
                  <p:cNvPr id="63547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4178326" y="3122151"/>
                    <a:ext cx="0" cy="2256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76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4155721" y="5099732"/>
                    <a:ext cx="83309" cy="1925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>
                      <a:buFont typeface="Wingdings" pitchFamily="2" charset="2"/>
                      <a:buNone/>
                      <a:defRPr/>
                    </a:pPr>
                    <a:r>
                      <a:rPr lang="en-US" sz="1100">
                        <a:solidFill>
                          <a:srgbClr val="000000"/>
                        </a:solidFill>
                        <a:latin typeface="Helvetica" pitchFamily="34" charset="0"/>
                      </a:rPr>
                      <a:t>1</a:t>
                    </a:r>
                    <a:endParaRPr lang="en-US" sz="1050">
                      <a:latin typeface="Arial" pitchFamily="34" charset="0"/>
                    </a:endParaRPr>
                  </a:p>
                </p:txBody>
              </p:sp>
              <p:sp>
                <p:nvSpPr>
                  <p:cNvPr id="63549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4507471" y="3122151"/>
                    <a:ext cx="0" cy="2256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78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4484330" y="5099732"/>
                    <a:ext cx="83309" cy="1925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>
                      <a:buFont typeface="Wingdings" pitchFamily="2" charset="2"/>
                      <a:buNone/>
                      <a:defRPr/>
                    </a:pPr>
                    <a:r>
                      <a:rPr lang="en-US" sz="1100">
                        <a:solidFill>
                          <a:srgbClr val="000000"/>
                        </a:solidFill>
                        <a:latin typeface="Helvetica" pitchFamily="34" charset="0"/>
                      </a:rPr>
                      <a:t>2</a:t>
                    </a:r>
                    <a:endParaRPr lang="en-US" sz="1050">
                      <a:latin typeface="Arial" pitchFamily="34" charset="0"/>
                    </a:endParaRPr>
                  </a:p>
                </p:txBody>
              </p:sp>
              <p:sp>
                <p:nvSpPr>
                  <p:cNvPr id="63551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4844271" y="3122151"/>
                    <a:ext cx="0" cy="2256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80" name="Rectangle 43"/>
                  <p:cNvSpPr>
                    <a:spLocks noChangeArrowheads="1"/>
                  </p:cNvSpPr>
                  <p:nvPr/>
                </p:nvSpPr>
                <p:spPr bwMode="auto">
                  <a:xfrm>
                    <a:off x="4820653" y="5099732"/>
                    <a:ext cx="83309" cy="1925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>
                      <a:buFont typeface="Wingdings" pitchFamily="2" charset="2"/>
                      <a:buNone/>
                      <a:defRPr/>
                    </a:pPr>
                    <a:r>
                      <a:rPr lang="en-US" sz="1100">
                        <a:solidFill>
                          <a:srgbClr val="000000"/>
                        </a:solidFill>
                        <a:latin typeface="Helvetica" pitchFamily="34" charset="0"/>
                      </a:rPr>
                      <a:t>3</a:t>
                    </a:r>
                    <a:endParaRPr lang="en-US" sz="1050">
                      <a:latin typeface="Arial" pitchFamily="34" charset="0"/>
                    </a:endParaRPr>
                  </a:p>
                </p:txBody>
              </p:sp>
              <p:sp>
                <p:nvSpPr>
                  <p:cNvPr id="63553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5173417" y="3122151"/>
                    <a:ext cx="0" cy="2256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82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5149263" y="5099732"/>
                    <a:ext cx="84852" cy="1925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>
                      <a:buFont typeface="Wingdings" pitchFamily="2" charset="2"/>
                      <a:buNone/>
                      <a:defRPr/>
                    </a:pPr>
                    <a:r>
                      <a:rPr lang="en-US" sz="1100">
                        <a:solidFill>
                          <a:srgbClr val="000000"/>
                        </a:solidFill>
                        <a:latin typeface="Helvetica" pitchFamily="34" charset="0"/>
                      </a:rPr>
                      <a:t>4</a:t>
                    </a:r>
                    <a:endParaRPr lang="en-US" sz="1050">
                      <a:latin typeface="Arial" pitchFamily="34" charset="0"/>
                    </a:endParaRPr>
                  </a:p>
                </p:txBody>
              </p:sp>
              <p:sp>
                <p:nvSpPr>
                  <p:cNvPr id="63555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5510217" y="3122151"/>
                    <a:ext cx="0" cy="2256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84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5487128" y="5099732"/>
                    <a:ext cx="83309" cy="1925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>
                      <a:buFont typeface="Wingdings" pitchFamily="2" charset="2"/>
                      <a:buNone/>
                      <a:defRPr/>
                    </a:pPr>
                    <a:r>
                      <a:rPr lang="en-US" sz="1100">
                        <a:solidFill>
                          <a:srgbClr val="000000"/>
                        </a:solidFill>
                        <a:latin typeface="Helvetica" pitchFamily="34" charset="0"/>
                      </a:rPr>
                      <a:t>5</a:t>
                    </a:r>
                    <a:endParaRPr lang="en-US" sz="1050">
                      <a:latin typeface="Arial" pitchFamily="34" charset="0"/>
                    </a:endParaRPr>
                  </a:p>
                </p:txBody>
              </p:sp>
              <p:sp>
                <p:nvSpPr>
                  <p:cNvPr id="63557" name="Rectangle 52"/>
                  <p:cNvSpPr>
                    <a:spLocks noChangeArrowheads="1"/>
                  </p:cNvSpPr>
                  <p:nvPr/>
                </p:nvSpPr>
                <p:spPr bwMode="auto">
                  <a:xfrm>
                    <a:off x="1969580" y="5006121"/>
                    <a:ext cx="145158" cy="20995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>
                      <a:buFont typeface="Wingdings" pitchFamily="2" charset="2"/>
                      <a:buNone/>
                    </a:pPr>
                    <a:r>
                      <a:rPr lang="en-US" sz="1200">
                        <a:solidFill>
                          <a:srgbClr val="000000"/>
                        </a:solidFill>
                        <a:latin typeface="Helvetica" pitchFamily="34" charset="0"/>
                      </a:rPr>
                      <a:t>-5</a:t>
                    </a:r>
                    <a:endParaRPr lang="en-US" sz="1100"/>
                  </a:p>
                </p:txBody>
              </p:sp>
              <p:sp>
                <p:nvSpPr>
                  <p:cNvPr id="63558" name="Line 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471944" y="4853824"/>
                    <a:ext cx="38273" cy="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63559" name="Rectangle 55"/>
                  <p:cNvSpPr>
                    <a:spLocks noChangeArrowheads="1"/>
                  </p:cNvSpPr>
                  <p:nvPr/>
                </p:nvSpPr>
                <p:spPr bwMode="auto">
                  <a:xfrm>
                    <a:off x="1969580" y="4808699"/>
                    <a:ext cx="145158" cy="20995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>
                      <a:buFont typeface="Wingdings" pitchFamily="2" charset="2"/>
                      <a:buNone/>
                    </a:pPr>
                    <a:r>
                      <a:rPr lang="en-US" sz="1200">
                        <a:solidFill>
                          <a:srgbClr val="000000"/>
                        </a:solidFill>
                        <a:latin typeface="Helvetica" pitchFamily="34" charset="0"/>
                      </a:rPr>
                      <a:t>-4</a:t>
                    </a:r>
                    <a:endParaRPr lang="en-US" sz="1100"/>
                  </a:p>
                </p:txBody>
              </p:sp>
              <p:sp>
                <p:nvSpPr>
                  <p:cNvPr id="63560" name="Line 5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471944" y="4662043"/>
                    <a:ext cx="38273" cy="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63561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1969580" y="4616918"/>
                    <a:ext cx="145158" cy="20995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>
                      <a:buFont typeface="Wingdings" pitchFamily="2" charset="2"/>
                      <a:buNone/>
                    </a:pPr>
                    <a:r>
                      <a:rPr lang="en-US" sz="1200">
                        <a:solidFill>
                          <a:srgbClr val="000000"/>
                        </a:solidFill>
                        <a:latin typeface="Helvetica" pitchFamily="34" charset="0"/>
                      </a:rPr>
                      <a:t>-3</a:t>
                    </a:r>
                    <a:endParaRPr lang="en-US" sz="1100"/>
                  </a:p>
                </p:txBody>
              </p:sp>
              <p:sp>
                <p:nvSpPr>
                  <p:cNvPr id="63562" name="Line 6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471944" y="4470261"/>
                    <a:ext cx="38273" cy="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63563" name="Rectangle 61"/>
                  <p:cNvSpPr>
                    <a:spLocks noChangeArrowheads="1"/>
                  </p:cNvSpPr>
                  <p:nvPr/>
                </p:nvSpPr>
                <p:spPr bwMode="auto">
                  <a:xfrm>
                    <a:off x="1969580" y="4425135"/>
                    <a:ext cx="145158" cy="20995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>
                      <a:buFont typeface="Wingdings" pitchFamily="2" charset="2"/>
                      <a:buNone/>
                    </a:pPr>
                    <a:r>
                      <a:rPr lang="en-US" sz="1200">
                        <a:solidFill>
                          <a:srgbClr val="000000"/>
                        </a:solidFill>
                        <a:latin typeface="Helvetica" pitchFamily="34" charset="0"/>
                      </a:rPr>
                      <a:t>-2</a:t>
                    </a:r>
                    <a:endParaRPr lang="en-US" sz="1100"/>
                  </a:p>
                </p:txBody>
              </p:sp>
              <p:sp>
                <p:nvSpPr>
                  <p:cNvPr id="63564" name="Rectangle 64"/>
                  <p:cNvSpPr>
                    <a:spLocks noChangeArrowheads="1"/>
                  </p:cNvSpPr>
                  <p:nvPr/>
                </p:nvSpPr>
                <p:spPr bwMode="auto">
                  <a:xfrm>
                    <a:off x="1969580" y="4233356"/>
                    <a:ext cx="145158" cy="20995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>
                      <a:buFont typeface="Wingdings" pitchFamily="2" charset="2"/>
                      <a:buNone/>
                    </a:pPr>
                    <a:r>
                      <a:rPr lang="en-US" sz="1200">
                        <a:solidFill>
                          <a:srgbClr val="000000"/>
                        </a:solidFill>
                        <a:latin typeface="Helvetica" pitchFamily="34" charset="0"/>
                      </a:rPr>
                      <a:t>-1</a:t>
                    </a:r>
                    <a:endParaRPr lang="en-US" sz="1100"/>
                  </a:p>
                </p:txBody>
              </p:sp>
              <p:sp>
                <p:nvSpPr>
                  <p:cNvPr id="63565" name="Rectangle 67"/>
                  <p:cNvSpPr>
                    <a:spLocks noChangeArrowheads="1"/>
                  </p:cNvSpPr>
                  <p:nvPr/>
                </p:nvSpPr>
                <p:spPr bwMode="auto">
                  <a:xfrm>
                    <a:off x="2000198" y="4041573"/>
                    <a:ext cx="90511" cy="20995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>
                      <a:buFont typeface="Wingdings" pitchFamily="2" charset="2"/>
                      <a:buNone/>
                    </a:pPr>
                    <a:r>
                      <a:rPr lang="en-US" sz="1200">
                        <a:solidFill>
                          <a:srgbClr val="000000"/>
                        </a:solidFill>
                        <a:latin typeface="Helvetica" pitchFamily="34" charset="0"/>
                      </a:rPr>
                      <a:t>0</a:t>
                    </a:r>
                    <a:endParaRPr lang="en-US" sz="1100"/>
                  </a:p>
                </p:txBody>
              </p:sp>
              <p:sp>
                <p:nvSpPr>
                  <p:cNvPr id="63566" name="Rectangle 70"/>
                  <p:cNvSpPr>
                    <a:spLocks noChangeArrowheads="1"/>
                  </p:cNvSpPr>
                  <p:nvPr/>
                </p:nvSpPr>
                <p:spPr bwMode="auto">
                  <a:xfrm>
                    <a:off x="2000198" y="3844151"/>
                    <a:ext cx="90511" cy="20995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>
                      <a:buFont typeface="Wingdings" pitchFamily="2" charset="2"/>
                      <a:buNone/>
                    </a:pPr>
                    <a:r>
                      <a:rPr lang="en-US" sz="1200">
                        <a:solidFill>
                          <a:srgbClr val="000000"/>
                        </a:solidFill>
                        <a:latin typeface="Helvetica" pitchFamily="34" charset="0"/>
                      </a:rPr>
                      <a:t>1</a:t>
                    </a:r>
                    <a:endParaRPr lang="en-US" sz="1100"/>
                  </a:p>
                </p:txBody>
              </p:sp>
              <p:sp>
                <p:nvSpPr>
                  <p:cNvPr id="63567" name="Line 7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471944" y="3697495"/>
                    <a:ext cx="38273" cy="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63568" name="Rectangle 73"/>
                  <p:cNvSpPr>
                    <a:spLocks noChangeArrowheads="1"/>
                  </p:cNvSpPr>
                  <p:nvPr/>
                </p:nvSpPr>
                <p:spPr bwMode="auto">
                  <a:xfrm>
                    <a:off x="2000198" y="3652370"/>
                    <a:ext cx="90511" cy="20995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>
                      <a:buFont typeface="Wingdings" pitchFamily="2" charset="2"/>
                      <a:buNone/>
                    </a:pPr>
                    <a:r>
                      <a:rPr lang="en-US" sz="1200">
                        <a:solidFill>
                          <a:srgbClr val="000000"/>
                        </a:solidFill>
                        <a:latin typeface="Helvetica" pitchFamily="34" charset="0"/>
                      </a:rPr>
                      <a:t>2</a:t>
                    </a:r>
                    <a:endParaRPr lang="en-US" sz="1100"/>
                  </a:p>
                </p:txBody>
              </p:sp>
              <p:sp>
                <p:nvSpPr>
                  <p:cNvPr id="63569" name="Line 7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471944" y="3505714"/>
                    <a:ext cx="38273" cy="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63570" name="Rectangle 76"/>
                  <p:cNvSpPr>
                    <a:spLocks noChangeArrowheads="1"/>
                  </p:cNvSpPr>
                  <p:nvPr/>
                </p:nvSpPr>
                <p:spPr bwMode="auto">
                  <a:xfrm>
                    <a:off x="2000198" y="3460588"/>
                    <a:ext cx="90511" cy="20995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>
                      <a:buFont typeface="Wingdings" pitchFamily="2" charset="2"/>
                      <a:buNone/>
                    </a:pPr>
                    <a:r>
                      <a:rPr lang="en-US" sz="1200">
                        <a:solidFill>
                          <a:srgbClr val="000000"/>
                        </a:solidFill>
                        <a:latin typeface="Helvetica" pitchFamily="34" charset="0"/>
                      </a:rPr>
                      <a:t>3</a:t>
                    </a:r>
                    <a:endParaRPr lang="en-US" sz="1100"/>
                  </a:p>
                </p:txBody>
              </p:sp>
              <p:sp>
                <p:nvSpPr>
                  <p:cNvPr id="63571" name="Line 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471944" y="3313932"/>
                    <a:ext cx="38273" cy="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63572" name="Rectangle 79"/>
                  <p:cNvSpPr>
                    <a:spLocks noChangeArrowheads="1"/>
                  </p:cNvSpPr>
                  <p:nvPr/>
                </p:nvSpPr>
                <p:spPr bwMode="auto">
                  <a:xfrm>
                    <a:off x="2000198" y="3268807"/>
                    <a:ext cx="90511" cy="20995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>
                      <a:buFont typeface="Wingdings" pitchFamily="2" charset="2"/>
                      <a:buNone/>
                    </a:pPr>
                    <a:r>
                      <a:rPr lang="en-US" sz="1200">
                        <a:solidFill>
                          <a:srgbClr val="000000"/>
                        </a:solidFill>
                        <a:latin typeface="Helvetica" pitchFamily="34" charset="0"/>
                      </a:rPr>
                      <a:t>4</a:t>
                    </a:r>
                    <a:endParaRPr lang="en-US" sz="1100"/>
                  </a:p>
                </p:txBody>
              </p:sp>
              <p:sp>
                <p:nvSpPr>
                  <p:cNvPr id="63573" name="Line 8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471944" y="3122151"/>
                    <a:ext cx="38273" cy="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63574" name="Rectangle 82"/>
                  <p:cNvSpPr>
                    <a:spLocks noChangeArrowheads="1"/>
                  </p:cNvSpPr>
                  <p:nvPr/>
                </p:nvSpPr>
                <p:spPr bwMode="auto">
                  <a:xfrm>
                    <a:off x="2000198" y="3077026"/>
                    <a:ext cx="90511" cy="20995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>
                      <a:buFont typeface="Wingdings" pitchFamily="2" charset="2"/>
                      <a:buNone/>
                    </a:pPr>
                    <a:r>
                      <a:rPr lang="en-US" sz="1200">
                        <a:solidFill>
                          <a:srgbClr val="000000"/>
                        </a:solidFill>
                        <a:latin typeface="Helvetica" pitchFamily="34" charset="0"/>
                      </a:rPr>
                      <a:t>5</a:t>
                    </a:r>
                    <a:endParaRPr lang="en-US" sz="1100"/>
                  </a:p>
                </p:txBody>
              </p:sp>
              <p:sp>
                <p:nvSpPr>
                  <p:cNvPr id="63575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2188143" y="3122151"/>
                    <a:ext cx="3322074" cy="0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63576" name="Group 203"/>
                  <p:cNvGrpSpPr>
                    <a:grpSpLocks/>
                  </p:cNvGrpSpPr>
                  <p:nvPr/>
                </p:nvGrpSpPr>
                <p:grpSpPr bwMode="auto">
                  <a:xfrm>
                    <a:off x="2188143" y="5023043"/>
                    <a:ext cx="3322074" cy="28203"/>
                    <a:chOff x="2241550" y="5216525"/>
                    <a:chExt cx="4133850" cy="47625"/>
                  </a:xfrm>
                </p:grpSpPr>
                <p:sp>
                  <p:nvSpPr>
                    <p:cNvPr id="63631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41550" y="5264150"/>
                      <a:ext cx="4133850" cy="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3632" name="Line 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41550" y="5264150"/>
                      <a:ext cx="4133850" cy="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3633" name="Line 2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51125" y="5216525"/>
                      <a:ext cx="0" cy="4762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3634" name="Line 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060700" y="5216525"/>
                      <a:ext cx="0" cy="4762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3635" name="Line 2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479800" y="5216525"/>
                      <a:ext cx="0" cy="4762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3636" name="Line 2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889375" y="5216525"/>
                      <a:ext cx="0" cy="4762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3637" name="Line 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308475" y="5216525"/>
                      <a:ext cx="0" cy="4762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3638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718050" y="5216525"/>
                      <a:ext cx="0" cy="4762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3639" name="Line 3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127625" y="5216525"/>
                      <a:ext cx="0" cy="4762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3640" name="Line 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546725" y="5216525"/>
                      <a:ext cx="0" cy="4762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3641" name="Line 4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956300" y="5216525"/>
                      <a:ext cx="0" cy="4762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3642" name="Line 4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6375400" y="5216525"/>
                      <a:ext cx="0" cy="4762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3643" name="Line 5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327775" y="5264150"/>
                      <a:ext cx="47625" cy="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3644" name="Line 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41550" y="5264150"/>
                      <a:ext cx="4133850" cy="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63577" name="Line 8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510217" y="3122151"/>
                    <a:ext cx="0" cy="1929095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63578" name="Group 205"/>
                  <p:cNvGrpSpPr>
                    <a:grpSpLocks/>
                  </p:cNvGrpSpPr>
                  <p:nvPr/>
                </p:nvGrpSpPr>
                <p:grpSpPr bwMode="auto">
                  <a:xfrm>
                    <a:off x="2188143" y="3122151"/>
                    <a:ext cx="30618" cy="1929095"/>
                    <a:chOff x="2241550" y="2006600"/>
                    <a:chExt cx="38100" cy="3257550"/>
                  </a:xfrm>
                </p:grpSpPr>
                <p:sp>
                  <p:nvSpPr>
                    <p:cNvPr id="63615" name="Line 1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41550" y="2006600"/>
                      <a:ext cx="0" cy="325755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3616" name="Line 1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41550" y="2006600"/>
                      <a:ext cx="0" cy="325755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3617" name="Line 1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41550" y="5216525"/>
                      <a:ext cx="0" cy="47625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3618" name="Line 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41550" y="2006600"/>
                      <a:ext cx="0" cy="3810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3619" name="Line 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41550" y="5264150"/>
                      <a:ext cx="38100" cy="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3620" name="Line 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41550" y="4930775"/>
                      <a:ext cx="38100" cy="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3621" name="Line 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41550" y="4606925"/>
                      <a:ext cx="38100" cy="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3622" name="Line 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41550" y="4283075"/>
                      <a:ext cx="38100" cy="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3623" name="Line 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41550" y="3959225"/>
                      <a:ext cx="38100" cy="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3624" name="Line 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41550" y="3635375"/>
                      <a:ext cx="38100" cy="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3625" name="Line 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41550" y="3302000"/>
                      <a:ext cx="38100" cy="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3626" name="Line 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41550" y="2978150"/>
                      <a:ext cx="38100" cy="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3627" name="Line 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41550" y="2654300"/>
                      <a:ext cx="38100" cy="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3628" name="Line 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41550" y="2330450"/>
                      <a:ext cx="38100" cy="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3629" name="Line 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41550" y="2006600"/>
                      <a:ext cx="38100" cy="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3630" name="Line 8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41550" y="2006600"/>
                      <a:ext cx="0" cy="3257550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63579" name="Group 206"/>
                  <p:cNvGrpSpPr>
                    <a:grpSpLocks/>
                  </p:cNvGrpSpPr>
                  <p:nvPr/>
                </p:nvGrpSpPr>
                <p:grpSpPr bwMode="auto">
                  <a:xfrm>
                    <a:off x="2188143" y="3962605"/>
                    <a:ext cx="3322074" cy="507657"/>
                    <a:chOff x="2241550" y="3425825"/>
                    <a:chExt cx="4133850" cy="857250"/>
                  </a:xfrm>
                </p:grpSpPr>
                <p:sp>
                  <p:nvSpPr>
                    <p:cNvPr id="63608" name="Freeform 88"/>
                    <p:cNvSpPr>
                      <a:spLocks/>
                    </p:cNvSpPr>
                    <p:nvPr/>
                  </p:nvSpPr>
                  <p:spPr bwMode="auto">
                    <a:xfrm>
                      <a:off x="3403600" y="4273550"/>
                      <a:ext cx="66675" cy="9525"/>
                    </a:xfrm>
                    <a:custGeom>
                      <a:avLst/>
                      <a:gdLst>
                        <a:gd name="T0" fmla="*/ 0 w 42"/>
                        <a:gd name="T1" fmla="*/ 0 h 6"/>
                        <a:gd name="T2" fmla="*/ 2147483647 w 42"/>
                        <a:gd name="T3" fmla="*/ 0 h 6"/>
                        <a:gd name="T4" fmla="*/ 2147483647 w 42"/>
                        <a:gd name="T5" fmla="*/ 2147483647 h 6"/>
                        <a:gd name="T6" fmla="*/ 2147483647 w 42"/>
                        <a:gd name="T7" fmla="*/ 2147483647 h 6"/>
                        <a:gd name="T8" fmla="*/ 2147483647 w 42"/>
                        <a:gd name="T9" fmla="*/ 2147483647 h 6"/>
                        <a:gd name="T10" fmla="*/ 2147483647 w 42"/>
                        <a:gd name="T11" fmla="*/ 2147483647 h 6"/>
                        <a:gd name="T12" fmla="*/ 2147483647 w 42"/>
                        <a:gd name="T13" fmla="*/ 2147483647 h 6"/>
                        <a:gd name="T14" fmla="*/ 2147483647 w 42"/>
                        <a:gd name="T15" fmla="*/ 2147483647 h 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42" h="6">
                          <a:moveTo>
                            <a:pt x="0" y="0"/>
                          </a:moveTo>
                          <a:lnTo>
                            <a:pt x="6" y="0"/>
                          </a:lnTo>
                          <a:lnTo>
                            <a:pt x="12" y="6"/>
                          </a:lnTo>
                          <a:lnTo>
                            <a:pt x="18" y="6"/>
                          </a:lnTo>
                          <a:lnTo>
                            <a:pt x="24" y="6"/>
                          </a:lnTo>
                          <a:lnTo>
                            <a:pt x="30" y="6"/>
                          </a:lnTo>
                          <a:lnTo>
                            <a:pt x="36" y="6"/>
                          </a:lnTo>
                          <a:lnTo>
                            <a:pt x="42" y="6"/>
                          </a:lnTo>
                        </a:path>
                      </a:pathLst>
                    </a:custGeom>
                    <a:noFill/>
                    <a:ln w="28575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63609" name="Group 23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41550" y="3425825"/>
                      <a:ext cx="4133850" cy="857250"/>
                      <a:chOff x="2241550" y="3425825"/>
                      <a:chExt cx="4133850" cy="857250"/>
                    </a:xfrm>
                  </p:grpSpPr>
                  <p:sp>
                    <p:nvSpPr>
                      <p:cNvPr id="63610" name="Line 6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6327775" y="3959225"/>
                        <a:ext cx="47625" cy="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63611" name="Freeform 8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41550" y="3425825"/>
                        <a:ext cx="1162050" cy="847725"/>
                      </a:xfrm>
                      <a:custGeom>
                        <a:avLst/>
                        <a:gdLst>
                          <a:gd name="T0" fmla="*/ 2147483647 w 732"/>
                          <a:gd name="T1" fmla="*/ 2147483647 h 534"/>
                          <a:gd name="T2" fmla="*/ 2147483647 w 732"/>
                          <a:gd name="T3" fmla="*/ 2147483647 h 534"/>
                          <a:gd name="T4" fmla="*/ 2147483647 w 732"/>
                          <a:gd name="T5" fmla="*/ 2147483647 h 534"/>
                          <a:gd name="T6" fmla="*/ 2147483647 w 732"/>
                          <a:gd name="T7" fmla="*/ 2147483647 h 534"/>
                          <a:gd name="T8" fmla="*/ 2147483647 w 732"/>
                          <a:gd name="T9" fmla="*/ 2147483647 h 534"/>
                          <a:gd name="T10" fmla="*/ 2147483647 w 732"/>
                          <a:gd name="T11" fmla="*/ 2147483647 h 534"/>
                          <a:gd name="T12" fmla="*/ 2147483647 w 732"/>
                          <a:gd name="T13" fmla="*/ 2147483647 h 534"/>
                          <a:gd name="T14" fmla="*/ 2147483647 w 732"/>
                          <a:gd name="T15" fmla="*/ 2147483647 h 534"/>
                          <a:gd name="T16" fmla="*/ 2147483647 w 732"/>
                          <a:gd name="T17" fmla="*/ 2147483647 h 534"/>
                          <a:gd name="T18" fmla="*/ 2147483647 w 732"/>
                          <a:gd name="T19" fmla="*/ 2147483647 h 534"/>
                          <a:gd name="T20" fmla="*/ 2147483647 w 732"/>
                          <a:gd name="T21" fmla="*/ 2147483647 h 534"/>
                          <a:gd name="T22" fmla="*/ 2147483647 w 732"/>
                          <a:gd name="T23" fmla="*/ 2147483647 h 534"/>
                          <a:gd name="T24" fmla="*/ 2147483647 w 732"/>
                          <a:gd name="T25" fmla="*/ 2147483647 h 534"/>
                          <a:gd name="T26" fmla="*/ 2147483647 w 732"/>
                          <a:gd name="T27" fmla="*/ 2147483647 h 534"/>
                          <a:gd name="T28" fmla="*/ 2147483647 w 732"/>
                          <a:gd name="T29" fmla="*/ 2147483647 h 534"/>
                          <a:gd name="T30" fmla="*/ 2147483647 w 732"/>
                          <a:gd name="T31" fmla="*/ 2147483647 h 534"/>
                          <a:gd name="T32" fmla="*/ 2147483647 w 732"/>
                          <a:gd name="T33" fmla="*/ 2147483647 h 534"/>
                          <a:gd name="T34" fmla="*/ 2147483647 w 732"/>
                          <a:gd name="T35" fmla="*/ 2147483647 h 534"/>
                          <a:gd name="T36" fmla="*/ 2147483647 w 732"/>
                          <a:gd name="T37" fmla="*/ 2147483647 h 534"/>
                          <a:gd name="T38" fmla="*/ 2147483647 w 732"/>
                          <a:gd name="T39" fmla="*/ 2147483647 h 534"/>
                          <a:gd name="T40" fmla="*/ 2147483647 w 732"/>
                          <a:gd name="T41" fmla="*/ 2147483647 h 534"/>
                          <a:gd name="T42" fmla="*/ 2147483647 w 732"/>
                          <a:gd name="T43" fmla="*/ 2147483647 h 534"/>
                          <a:gd name="T44" fmla="*/ 2147483647 w 732"/>
                          <a:gd name="T45" fmla="*/ 2147483647 h 534"/>
                          <a:gd name="T46" fmla="*/ 2147483647 w 732"/>
                          <a:gd name="T47" fmla="*/ 2147483647 h 534"/>
                          <a:gd name="T48" fmla="*/ 2147483647 w 732"/>
                          <a:gd name="T49" fmla="*/ 2147483647 h 534"/>
                          <a:gd name="T50" fmla="*/ 2147483647 w 732"/>
                          <a:gd name="T51" fmla="*/ 2147483647 h 534"/>
                          <a:gd name="T52" fmla="*/ 2147483647 w 732"/>
                          <a:gd name="T53" fmla="*/ 2147483647 h 534"/>
                          <a:gd name="T54" fmla="*/ 2147483647 w 732"/>
                          <a:gd name="T55" fmla="*/ 2147483647 h 534"/>
                          <a:gd name="T56" fmla="*/ 2147483647 w 732"/>
                          <a:gd name="T57" fmla="*/ 2147483647 h 534"/>
                          <a:gd name="T58" fmla="*/ 2147483647 w 732"/>
                          <a:gd name="T59" fmla="*/ 2147483647 h 534"/>
                          <a:gd name="T60" fmla="*/ 2147483647 w 732"/>
                          <a:gd name="T61" fmla="*/ 2147483647 h 534"/>
                          <a:gd name="T62" fmla="*/ 2147483647 w 732"/>
                          <a:gd name="T63" fmla="*/ 2147483647 h 534"/>
                          <a:gd name="T64" fmla="*/ 2147483647 w 732"/>
                          <a:gd name="T65" fmla="*/ 2147483647 h 534"/>
                          <a:gd name="T66" fmla="*/ 2147483647 w 732"/>
                          <a:gd name="T67" fmla="*/ 2147483647 h 534"/>
                          <a:gd name="T68" fmla="*/ 2147483647 w 732"/>
                          <a:gd name="T69" fmla="*/ 2147483647 h 534"/>
                          <a:gd name="T70" fmla="*/ 2147483647 w 732"/>
                          <a:gd name="T71" fmla="*/ 2147483647 h 534"/>
                          <a:gd name="T72" fmla="*/ 2147483647 w 732"/>
                          <a:gd name="T73" fmla="*/ 2147483647 h 534"/>
                          <a:gd name="T74" fmla="*/ 2147483647 w 732"/>
                          <a:gd name="T75" fmla="*/ 2147483647 h 534"/>
                          <a:gd name="T76" fmla="*/ 2147483647 w 732"/>
                          <a:gd name="T77" fmla="*/ 2147483647 h 534"/>
                          <a:gd name="T78" fmla="*/ 2147483647 w 732"/>
                          <a:gd name="T79" fmla="*/ 2147483647 h 534"/>
                          <a:gd name="T80" fmla="*/ 2147483647 w 732"/>
                          <a:gd name="T81" fmla="*/ 2147483647 h 534"/>
                          <a:gd name="T82" fmla="*/ 2147483647 w 732"/>
                          <a:gd name="T83" fmla="*/ 2147483647 h 534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732" h="534">
                            <a:moveTo>
                              <a:pt x="0" y="0"/>
                            </a:moveTo>
                            <a:lnTo>
                              <a:pt x="0" y="6"/>
                            </a:lnTo>
                            <a:lnTo>
                              <a:pt x="6" y="12"/>
                            </a:lnTo>
                            <a:lnTo>
                              <a:pt x="12" y="18"/>
                            </a:lnTo>
                            <a:lnTo>
                              <a:pt x="18" y="24"/>
                            </a:lnTo>
                            <a:lnTo>
                              <a:pt x="24" y="30"/>
                            </a:lnTo>
                            <a:lnTo>
                              <a:pt x="30" y="36"/>
                            </a:lnTo>
                            <a:lnTo>
                              <a:pt x="36" y="42"/>
                            </a:lnTo>
                            <a:lnTo>
                              <a:pt x="42" y="48"/>
                            </a:lnTo>
                            <a:lnTo>
                              <a:pt x="48" y="54"/>
                            </a:lnTo>
                            <a:lnTo>
                              <a:pt x="54" y="60"/>
                            </a:lnTo>
                            <a:lnTo>
                              <a:pt x="60" y="66"/>
                            </a:lnTo>
                            <a:lnTo>
                              <a:pt x="66" y="72"/>
                            </a:lnTo>
                            <a:lnTo>
                              <a:pt x="72" y="78"/>
                            </a:lnTo>
                            <a:lnTo>
                              <a:pt x="78" y="84"/>
                            </a:lnTo>
                            <a:lnTo>
                              <a:pt x="84" y="90"/>
                            </a:lnTo>
                            <a:lnTo>
                              <a:pt x="90" y="96"/>
                            </a:lnTo>
                            <a:lnTo>
                              <a:pt x="96" y="102"/>
                            </a:lnTo>
                            <a:lnTo>
                              <a:pt x="102" y="108"/>
                            </a:lnTo>
                            <a:lnTo>
                              <a:pt x="108" y="108"/>
                            </a:lnTo>
                            <a:lnTo>
                              <a:pt x="120" y="120"/>
                            </a:lnTo>
                            <a:lnTo>
                              <a:pt x="120" y="126"/>
                            </a:lnTo>
                            <a:lnTo>
                              <a:pt x="126" y="132"/>
                            </a:lnTo>
                            <a:lnTo>
                              <a:pt x="132" y="132"/>
                            </a:lnTo>
                            <a:lnTo>
                              <a:pt x="144" y="144"/>
                            </a:lnTo>
                            <a:lnTo>
                              <a:pt x="144" y="150"/>
                            </a:lnTo>
                            <a:lnTo>
                              <a:pt x="150" y="150"/>
                            </a:lnTo>
                            <a:lnTo>
                              <a:pt x="162" y="162"/>
                            </a:lnTo>
                            <a:lnTo>
                              <a:pt x="156" y="162"/>
                            </a:lnTo>
                            <a:lnTo>
                              <a:pt x="162" y="162"/>
                            </a:lnTo>
                            <a:lnTo>
                              <a:pt x="168" y="168"/>
                            </a:lnTo>
                            <a:lnTo>
                              <a:pt x="180" y="180"/>
                            </a:lnTo>
                            <a:lnTo>
                              <a:pt x="174" y="180"/>
                            </a:lnTo>
                            <a:lnTo>
                              <a:pt x="180" y="180"/>
                            </a:lnTo>
                            <a:lnTo>
                              <a:pt x="186" y="186"/>
                            </a:lnTo>
                            <a:lnTo>
                              <a:pt x="198" y="198"/>
                            </a:lnTo>
                            <a:lnTo>
                              <a:pt x="192" y="198"/>
                            </a:lnTo>
                            <a:lnTo>
                              <a:pt x="198" y="198"/>
                            </a:lnTo>
                            <a:lnTo>
                              <a:pt x="204" y="204"/>
                            </a:lnTo>
                            <a:lnTo>
                              <a:pt x="210" y="210"/>
                            </a:lnTo>
                            <a:lnTo>
                              <a:pt x="216" y="216"/>
                            </a:lnTo>
                            <a:lnTo>
                              <a:pt x="222" y="222"/>
                            </a:lnTo>
                            <a:lnTo>
                              <a:pt x="228" y="228"/>
                            </a:lnTo>
                            <a:lnTo>
                              <a:pt x="234" y="234"/>
                            </a:lnTo>
                            <a:lnTo>
                              <a:pt x="240" y="240"/>
                            </a:lnTo>
                            <a:lnTo>
                              <a:pt x="246" y="246"/>
                            </a:lnTo>
                            <a:lnTo>
                              <a:pt x="252" y="252"/>
                            </a:lnTo>
                            <a:lnTo>
                              <a:pt x="258" y="258"/>
                            </a:lnTo>
                            <a:lnTo>
                              <a:pt x="264" y="264"/>
                            </a:lnTo>
                            <a:lnTo>
                              <a:pt x="270" y="270"/>
                            </a:lnTo>
                            <a:lnTo>
                              <a:pt x="276" y="276"/>
                            </a:lnTo>
                            <a:lnTo>
                              <a:pt x="282" y="282"/>
                            </a:lnTo>
                            <a:lnTo>
                              <a:pt x="288" y="282"/>
                            </a:lnTo>
                            <a:lnTo>
                              <a:pt x="300" y="294"/>
                            </a:lnTo>
                            <a:lnTo>
                              <a:pt x="294" y="294"/>
                            </a:lnTo>
                            <a:lnTo>
                              <a:pt x="300" y="294"/>
                            </a:lnTo>
                            <a:lnTo>
                              <a:pt x="306" y="300"/>
                            </a:lnTo>
                            <a:lnTo>
                              <a:pt x="312" y="306"/>
                            </a:lnTo>
                            <a:lnTo>
                              <a:pt x="318" y="312"/>
                            </a:lnTo>
                            <a:lnTo>
                              <a:pt x="324" y="318"/>
                            </a:lnTo>
                            <a:lnTo>
                              <a:pt x="330" y="324"/>
                            </a:lnTo>
                            <a:lnTo>
                              <a:pt x="336" y="330"/>
                            </a:lnTo>
                            <a:lnTo>
                              <a:pt x="342" y="330"/>
                            </a:lnTo>
                            <a:lnTo>
                              <a:pt x="348" y="336"/>
                            </a:lnTo>
                            <a:lnTo>
                              <a:pt x="354" y="342"/>
                            </a:lnTo>
                            <a:lnTo>
                              <a:pt x="360" y="348"/>
                            </a:lnTo>
                            <a:lnTo>
                              <a:pt x="366" y="354"/>
                            </a:lnTo>
                            <a:lnTo>
                              <a:pt x="372" y="360"/>
                            </a:lnTo>
                            <a:lnTo>
                              <a:pt x="378" y="366"/>
                            </a:lnTo>
                            <a:lnTo>
                              <a:pt x="384" y="366"/>
                            </a:lnTo>
                            <a:lnTo>
                              <a:pt x="390" y="372"/>
                            </a:lnTo>
                            <a:lnTo>
                              <a:pt x="396" y="378"/>
                            </a:lnTo>
                            <a:lnTo>
                              <a:pt x="402" y="384"/>
                            </a:lnTo>
                            <a:lnTo>
                              <a:pt x="408" y="384"/>
                            </a:lnTo>
                            <a:lnTo>
                              <a:pt x="414" y="390"/>
                            </a:lnTo>
                            <a:lnTo>
                              <a:pt x="420" y="396"/>
                            </a:lnTo>
                            <a:lnTo>
                              <a:pt x="426" y="402"/>
                            </a:lnTo>
                            <a:lnTo>
                              <a:pt x="432" y="408"/>
                            </a:lnTo>
                            <a:lnTo>
                              <a:pt x="438" y="408"/>
                            </a:lnTo>
                            <a:lnTo>
                              <a:pt x="444" y="414"/>
                            </a:lnTo>
                            <a:lnTo>
                              <a:pt x="450" y="420"/>
                            </a:lnTo>
                            <a:lnTo>
                              <a:pt x="456" y="420"/>
                            </a:lnTo>
                            <a:lnTo>
                              <a:pt x="462" y="426"/>
                            </a:lnTo>
                            <a:lnTo>
                              <a:pt x="468" y="432"/>
                            </a:lnTo>
                            <a:lnTo>
                              <a:pt x="474" y="432"/>
                            </a:lnTo>
                            <a:lnTo>
                              <a:pt x="480" y="438"/>
                            </a:lnTo>
                            <a:lnTo>
                              <a:pt x="486" y="444"/>
                            </a:lnTo>
                            <a:lnTo>
                              <a:pt x="492" y="444"/>
                            </a:lnTo>
                            <a:lnTo>
                              <a:pt x="498" y="450"/>
                            </a:lnTo>
                            <a:lnTo>
                              <a:pt x="504" y="450"/>
                            </a:lnTo>
                            <a:lnTo>
                              <a:pt x="510" y="456"/>
                            </a:lnTo>
                            <a:lnTo>
                              <a:pt x="516" y="462"/>
                            </a:lnTo>
                            <a:lnTo>
                              <a:pt x="522" y="462"/>
                            </a:lnTo>
                            <a:lnTo>
                              <a:pt x="528" y="468"/>
                            </a:lnTo>
                            <a:lnTo>
                              <a:pt x="534" y="468"/>
                            </a:lnTo>
                            <a:lnTo>
                              <a:pt x="540" y="474"/>
                            </a:lnTo>
                            <a:lnTo>
                              <a:pt x="546" y="474"/>
                            </a:lnTo>
                            <a:lnTo>
                              <a:pt x="552" y="480"/>
                            </a:lnTo>
                            <a:lnTo>
                              <a:pt x="558" y="480"/>
                            </a:lnTo>
                            <a:lnTo>
                              <a:pt x="564" y="486"/>
                            </a:lnTo>
                            <a:lnTo>
                              <a:pt x="570" y="492"/>
                            </a:lnTo>
                            <a:lnTo>
                              <a:pt x="576" y="492"/>
                            </a:lnTo>
                            <a:lnTo>
                              <a:pt x="582" y="492"/>
                            </a:lnTo>
                            <a:lnTo>
                              <a:pt x="588" y="498"/>
                            </a:lnTo>
                            <a:lnTo>
                              <a:pt x="594" y="498"/>
                            </a:lnTo>
                            <a:lnTo>
                              <a:pt x="600" y="504"/>
                            </a:lnTo>
                            <a:lnTo>
                              <a:pt x="606" y="504"/>
                            </a:lnTo>
                            <a:lnTo>
                              <a:pt x="612" y="504"/>
                            </a:lnTo>
                            <a:lnTo>
                              <a:pt x="618" y="510"/>
                            </a:lnTo>
                            <a:lnTo>
                              <a:pt x="624" y="510"/>
                            </a:lnTo>
                            <a:lnTo>
                              <a:pt x="630" y="516"/>
                            </a:lnTo>
                            <a:lnTo>
                              <a:pt x="636" y="516"/>
                            </a:lnTo>
                            <a:lnTo>
                              <a:pt x="642" y="516"/>
                            </a:lnTo>
                            <a:lnTo>
                              <a:pt x="648" y="522"/>
                            </a:lnTo>
                            <a:lnTo>
                              <a:pt x="654" y="522"/>
                            </a:lnTo>
                            <a:lnTo>
                              <a:pt x="660" y="522"/>
                            </a:lnTo>
                            <a:lnTo>
                              <a:pt x="666" y="522"/>
                            </a:lnTo>
                            <a:lnTo>
                              <a:pt x="672" y="528"/>
                            </a:lnTo>
                            <a:lnTo>
                              <a:pt x="678" y="528"/>
                            </a:lnTo>
                            <a:lnTo>
                              <a:pt x="684" y="528"/>
                            </a:lnTo>
                            <a:lnTo>
                              <a:pt x="690" y="528"/>
                            </a:lnTo>
                            <a:lnTo>
                              <a:pt x="696" y="528"/>
                            </a:lnTo>
                            <a:lnTo>
                              <a:pt x="702" y="534"/>
                            </a:lnTo>
                            <a:lnTo>
                              <a:pt x="708" y="534"/>
                            </a:lnTo>
                            <a:lnTo>
                              <a:pt x="714" y="534"/>
                            </a:lnTo>
                            <a:lnTo>
                              <a:pt x="720" y="534"/>
                            </a:lnTo>
                            <a:lnTo>
                              <a:pt x="726" y="534"/>
                            </a:lnTo>
                            <a:lnTo>
                              <a:pt x="732" y="534"/>
                            </a:lnTo>
                          </a:path>
                        </a:pathLst>
                      </a:custGeom>
                      <a:noFill/>
                      <a:ln w="28575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63612" name="Freeform 8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479800" y="3692525"/>
                        <a:ext cx="1200150" cy="590550"/>
                      </a:xfrm>
                      <a:custGeom>
                        <a:avLst/>
                        <a:gdLst>
                          <a:gd name="T0" fmla="*/ 2147483647 w 756"/>
                          <a:gd name="T1" fmla="*/ 2147483647 h 372"/>
                          <a:gd name="T2" fmla="*/ 2147483647 w 756"/>
                          <a:gd name="T3" fmla="*/ 2147483647 h 372"/>
                          <a:gd name="T4" fmla="*/ 2147483647 w 756"/>
                          <a:gd name="T5" fmla="*/ 2147483647 h 372"/>
                          <a:gd name="T6" fmla="*/ 2147483647 w 756"/>
                          <a:gd name="T7" fmla="*/ 2147483647 h 372"/>
                          <a:gd name="T8" fmla="*/ 2147483647 w 756"/>
                          <a:gd name="T9" fmla="*/ 2147483647 h 372"/>
                          <a:gd name="T10" fmla="*/ 2147483647 w 756"/>
                          <a:gd name="T11" fmla="*/ 2147483647 h 372"/>
                          <a:gd name="T12" fmla="*/ 2147483647 w 756"/>
                          <a:gd name="T13" fmla="*/ 2147483647 h 372"/>
                          <a:gd name="T14" fmla="*/ 2147483647 w 756"/>
                          <a:gd name="T15" fmla="*/ 2147483647 h 372"/>
                          <a:gd name="T16" fmla="*/ 2147483647 w 756"/>
                          <a:gd name="T17" fmla="*/ 2147483647 h 372"/>
                          <a:gd name="T18" fmla="*/ 2147483647 w 756"/>
                          <a:gd name="T19" fmla="*/ 2147483647 h 372"/>
                          <a:gd name="T20" fmla="*/ 2147483647 w 756"/>
                          <a:gd name="T21" fmla="*/ 2147483647 h 372"/>
                          <a:gd name="T22" fmla="*/ 2147483647 w 756"/>
                          <a:gd name="T23" fmla="*/ 2147483647 h 372"/>
                          <a:gd name="T24" fmla="*/ 2147483647 w 756"/>
                          <a:gd name="T25" fmla="*/ 2147483647 h 372"/>
                          <a:gd name="T26" fmla="*/ 2147483647 w 756"/>
                          <a:gd name="T27" fmla="*/ 2147483647 h 372"/>
                          <a:gd name="T28" fmla="*/ 2147483647 w 756"/>
                          <a:gd name="T29" fmla="*/ 2147483647 h 372"/>
                          <a:gd name="T30" fmla="*/ 2147483647 w 756"/>
                          <a:gd name="T31" fmla="*/ 2147483647 h 372"/>
                          <a:gd name="T32" fmla="*/ 2147483647 w 756"/>
                          <a:gd name="T33" fmla="*/ 2147483647 h 372"/>
                          <a:gd name="T34" fmla="*/ 2147483647 w 756"/>
                          <a:gd name="T35" fmla="*/ 2147483647 h 372"/>
                          <a:gd name="T36" fmla="*/ 2147483647 w 756"/>
                          <a:gd name="T37" fmla="*/ 2147483647 h 372"/>
                          <a:gd name="T38" fmla="*/ 2147483647 w 756"/>
                          <a:gd name="T39" fmla="*/ 2147483647 h 372"/>
                          <a:gd name="T40" fmla="*/ 2147483647 w 756"/>
                          <a:gd name="T41" fmla="*/ 2147483647 h 372"/>
                          <a:gd name="T42" fmla="*/ 2147483647 w 756"/>
                          <a:gd name="T43" fmla="*/ 2147483647 h 372"/>
                          <a:gd name="T44" fmla="*/ 2147483647 w 756"/>
                          <a:gd name="T45" fmla="*/ 2147483647 h 372"/>
                          <a:gd name="T46" fmla="*/ 2147483647 w 756"/>
                          <a:gd name="T47" fmla="*/ 2147483647 h 372"/>
                          <a:gd name="T48" fmla="*/ 2147483647 w 756"/>
                          <a:gd name="T49" fmla="*/ 2147483647 h 372"/>
                          <a:gd name="T50" fmla="*/ 2147483647 w 756"/>
                          <a:gd name="T51" fmla="*/ 2147483647 h 372"/>
                          <a:gd name="T52" fmla="*/ 2147483647 w 756"/>
                          <a:gd name="T53" fmla="*/ 2147483647 h 372"/>
                          <a:gd name="T54" fmla="*/ 2147483647 w 756"/>
                          <a:gd name="T55" fmla="*/ 2147483647 h 372"/>
                          <a:gd name="T56" fmla="*/ 2147483647 w 756"/>
                          <a:gd name="T57" fmla="*/ 2147483647 h 372"/>
                          <a:gd name="T58" fmla="*/ 2147483647 w 756"/>
                          <a:gd name="T59" fmla="*/ 2147483647 h 372"/>
                          <a:gd name="T60" fmla="*/ 2147483647 w 756"/>
                          <a:gd name="T61" fmla="*/ 2147483647 h 372"/>
                          <a:gd name="T62" fmla="*/ 2147483647 w 756"/>
                          <a:gd name="T63" fmla="*/ 2147483647 h 372"/>
                          <a:gd name="T64" fmla="*/ 2147483647 w 756"/>
                          <a:gd name="T65" fmla="*/ 2147483647 h 372"/>
                          <a:gd name="T66" fmla="*/ 2147483647 w 756"/>
                          <a:gd name="T67" fmla="*/ 2147483647 h 372"/>
                          <a:gd name="T68" fmla="*/ 2147483647 w 756"/>
                          <a:gd name="T69" fmla="*/ 2147483647 h 372"/>
                          <a:gd name="T70" fmla="*/ 2147483647 w 756"/>
                          <a:gd name="T71" fmla="*/ 2147483647 h 372"/>
                          <a:gd name="T72" fmla="*/ 2147483647 w 756"/>
                          <a:gd name="T73" fmla="*/ 2147483647 h 372"/>
                          <a:gd name="T74" fmla="*/ 2147483647 w 756"/>
                          <a:gd name="T75" fmla="*/ 2147483647 h 372"/>
                          <a:gd name="T76" fmla="*/ 2147483647 w 756"/>
                          <a:gd name="T77" fmla="*/ 2147483647 h 372"/>
                          <a:gd name="T78" fmla="*/ 2147483647 w 756"/>
                          <a:gd name="T79" fmla="*/ 2147483647 h 372"/>
                          <a:gd name="T80" fmla="*/ 2147483647 w 756"/>
                          <a:gd name="T81" fmla="*/ 2147483647 h 372"/>
                          <a:gd name="T82" fmla="*/ 2147483647 w 756"/>
                          <a:gd name="T83" fmla="*/ 2147483647 h 372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756" h="372">
                            <a:moveTo>
                              <a:pt x="0" y="372"/>
                            </a:moveTo>
                            <a:lnTo>
                              <a:pt x="6" y="372"/>
                            </a:lnTo>
                            <a:lnTo>
                              <a:pt x="12" y="372"/>
                            </a:lnTo>
                            <a:lnTo>
                              <a:pt x="18" y="372"/>
                            </a:lnTo>
                            <a:lnTo>
                              <a:pt x="24" y="372"/>
                            </a:lnTo>
                            <a:lnTo>
                              <a:pt x="30" y="372"/>
                            </a:lnTo>
                            <a:lnTo>
                              <a:pt x="36" y="372"/>
                            </a:lnTo>
                            <a:lnTo>
                              <a:pt x="42" y="372"/>
                            </a:lnTo>
                            <a:lnTo>
                              <a:pt x="48" y="372"/>
                            </a:lnTo>
                            <a:lnTo>
                              <a:pt x="54" y="366"/>
                            </a:lnTo>
                            <a:lnTo>
                              <a:pt x="60" y="366"/>
                            </a:lnTo>
                            <a:lnTo>
                              <a:pt x="66" y="366"/>
                            </a:lnTo>
                            <a:lnTo>
                              <a:pt x="72" y="366"/>
                            </a:lnTo>
                            <a:lnTo>
                              <a:pt x="78" y="366"/>
                            </a:lnTo>
                            <a:lnTo>
                              <a:pt x="84" y="366"/>
                            </a:lnTo>
                            <a:lnTo>
                              <a:pt x="90" y="366"/>
                            </a:lnTo>
                            <a:lnTo>
                              <a:pt x="96" y="366"/>
                            </a:lnTo>
                            <a:lnTo>
                              <a:pt x="102" y="366"/>
                            </a:lnTo>
                            <a:lnTo>
                              <a:pt x="108" y="366"/>
                            </a:lnTo>
                            <a:lnTo>
                              <a:pt x="114" y="366"/>
                            </a:lnTo>
                            <a:lnTo>
                              <a:pt x="120" y="366"/>
                            </a:lnTo>
                            <a:lnTo>
                              <a:pt x="126" y="366"/>
                            </a:lnTo>
                            <a:lnTo>
                              <a:pt x="132" y="366"/>
                            </a:lnTo>
                            <a:lnTo>
                              <a:pt x="138" y="366"/>
                            </a:lnTo>
                            <a:lnTo>
                              <a:pt x="144" y="360"/>
                            </a:lnTo>
                            <a:lnTo>
                              <a:pt x="150" y="360"/>
                            </a:lnTo>
                            <a:lnTo>
                              <a:pt x="156" y="360"/>
                            </a:lnTo>
                            <a:lnTo>
                              <a:pt x="162" y="360"/>
                            </a:lnTo>
                            <a:lnTo>
                              <a:pt x="168" y="360"/>
                            </a:lnTo>
                            <a:lnTo>
                              <a:pt x="174" y="360"/>
                            </a:lnTo>
                            <a:lnTo>
                              <a:pt x="180" y="360"/>
                            </a:lnTo>
                            <a:lnTo>
                              <a:pt x="186" y="354"/>
                            </a:lnTo>
                            <a:lnTo>
                              <a:pt x="192" y="354"/>
                            </a:lnTo>
                            <a:lnTo>
                              <a:pt x="198" y="354"/>
                            </a:lnTo>
                            <a:lnTo>
                              <a:pt x="204" y="354"/>
                            </a:lnTo>
                            <a:lnTo>
                              <a:pt x="210" y="354"/>
                            </a:lnTo>
                            <a:lnTo>
                              <a:pt x="216" y="348"/>
                            </a:lnTo>
                            <a:lnTo>
                              <a:pt x="222" y="348"/>
                            </a:lnTo>
                            <a:lnTo>
                              <a:pt x="228" y="348"/>
                            </a:lnTo>
                            <a:lnTo>
                              <a:pt x="234" y="348"/>
                            </a:lnTo>
                            <a:lnTo>
                              <a:pt x="240" y="342"/>
                            </a:lnTo>
                            <a:lnTo>
                              <a:pt x="246" y="342"/>
                            </a:lnTo>
                            <a:lnTo>
                              <a:pt x="252" y="342"/>
                            </a:lnTo>
                            <a:lnTo>
                              <a:pt x="258" y="342"/>
                            </a:lnTo>
                            <a:lnTo>
                              <a:pt x="264" y="336"/>
                            </a:lnTo>
                            <a:lnTo>
                              <a:pt x="270" y="336"/>
                            </a:lnTo>
                            <a:lnTo>
                              <a:pt x="276" y="330"/>
                            </a:lnTo>
                            <a:lnTo>
                              <a:pt x="282" y="330"/>
                            </a:lnTo>
                            <a:lnTo>
                              <a:pt x="288" y="330"/>
                            </a:lnTo>
                            <a:lnTo>
                              <a:pt x="294" y="324"/>
                            </a:lnTo>
                            <a:lnTo>
                              <a:pt x="300" y="324"/>
                            </a:lnTo>
                            <a:lnTo>
                              <a:pt x="306" y="318"/>
                            </a:lnTo>
                            <a:lnTo>
                              <a:pt x="312" y="318"/>
                            </a:lnTo>
                            <a:lnTo>
                              <a:pt x="318" y="312"/>
                            </a:lnTo>
                            <a:lnTo>
                              <a:pt x="324" y="312"/>
                            </a:lnTo>
                            <a:lnTo>
                              <a:pt x="330" y="306"/>
                            </a:lnTo>
                            <a:lnTo>
                              <a:pt x="336" y="306"/>
                            </a:lnTo>
                            <a:lnTo>
                              <a:pt x="342" y="300"/>
                            </a:lnTo>
                            <a:lnTo>
                              <a:pt x="348" y="300"/>
                            </a:lnTo>
                            <a:lnTo>
                              <a:pt x="354" y="294"/>
                            </a:lnTo>
                            <a:lnTo>
                              <a:pt x="360" y="288"/>
                            </a:lnTo>
                            <a:lnTo>
                              <a:pt x="366" y="288"/>
                            </a:lnTo>
                            <a:lnTo>
                              <a:pt x="372" y="282"/>
                            </a:lnTo>
                            <a:lnTo>
                              <a:pt x="378" y="276"/>
                            </a:lnTo>
                            <a:lnTo>
                              <a:pt x="384" y="276"/>
                            </a:lnTo>
                            <a:lnTo>
                              <a:pt x="390" y="270"/>
                            </a:lnTo>
                            <a:lnTo>
                              <a:pt x="396" y="270"/>
                            </a:lnTo>
                            <a:lnTo>
                              <a:pt x="402" y="264"/>
                            </a:lnTo>
                            <a:lnTo>
                              <a:pt x="408" y="258"/>
                            </a:lnTo>
                            <a:lnTo>
                              <a:pt x="414" y="252"/>
                            </a:lnTo>
                            <a:lnTo>
                              <a:pt x="420" y="246"/>
                            </a:lnTo>
                            <a:lnTo>
                              <a:pt x="426" y="246"/>
                            </a:lnTo>
                            <a:lnTo>
                              <a:pt x="432" y="240"/>
                            </a:lnTo>
                            <a:lnTo>
                              <a:pt x="438" y="234"/>
                            </a:lnTo>
                            <a:lnTo>
                              <a:pt x="444" y="228"/>
                            </a:lnTo>
                            <a:lnTo>
                              <a:pt x="450" y="228"/>
                            </a:lnTo>
                            <a:lnTo>
                              <a:pt x="456" y="222"/>
                            </a:lnTo>
                            <a:lnTo>
                              <a:pt x="462" y="216"/>
                            </a:lnTo>
                            <a:lnTo>
                              <a:pt x="468" y="210"/>
                            </a:lnTo>
                            <a:lnTo>
                              <a:pt x="474" y="204"/>
                            </a:lnTo>
                            <a:lnTo>
                              <a:pt x="480" y="198"/>
                            </a:lnTo>
                            <a:lnTo>
                              <a:pt x="486" y="192"/>
                            </a:lnTo>
                            <a:lnTo>
                              <a:pt x="492" y="192"/>
                            </a:lnTo>
                            <a:lnTo>
                              <a:pt x="504" y="180"/>
                            </a:lnTo>
                            <a:lnTo>
                              <a:pt x="498" y="180"/>
                            </a:lnTo>
                            <a:lnTo>
                              <a:pt x="504" y="180"/>
                            </a:lnTo>
                            <a:lnTo>
                              <a:pt x="510" y="174"/>
                            </a:lnTo>
                            <a:lnTo>
                              <a:pt x="516" y="168"/>
                            </a:lnTo>
                            <a:lnTo>
                              <a:pt x="522" y="162"/>
                            </a:lnTo>
                            <a:lnTo>
                              <a:pt x="528" y="156"/>
                            </a:lnTo>
                            <a:lnTo>
                              <a:pt x="534" y="150"/>
                            </a:lnTo>
                            <a:lnTo>
                              <a:pt x="540" y="144"/>
                            </a:lnTo>
                            <a:lnTo>
                              <a:pt x="546" y="138"/>
                            </a:lnTo>
                            <a:lnTo>
                              <a:pt x="552" y="138"/>
                            </a:lnTo>
                            <a:lnTo>
                              <a:pt x="558" y="132"/>
                            </a:lnTo>
                            <a:lnTo>
                              <a:pt x="564" y="126"/>
                            </a:lnTo>
                            <a:lnTo>
                              <a:pt x="570" y="120"/>
                            </a:lnTo>
                            <a:lnTo>
                              <a:pt x="576" y="114"/>
                            </a:lnTo>
                            <a:lnTo>
                              <a:pt x="582" y="108"/>
                            </a:lnTo>
                            <a:lnTo>
                              <a:pt x="588" y="108"/>
                            </a:lnTo>
                            <a:lnTo>
                              <a:pt x="594" y="102"/>
                            </a:lnTo>
                            <a:lnTo>
                              <a:pt x="600" y="96"/>
                            </a:lnTo>
                            <a:lnTo>
                              <a:pt x="606" y="90"/>
                            </a:lnTo>
                            <a:lnTo>
                              <a:pt x="612" y="84"/>
                            </a:lnTo>
                            <a:lnTo>
                              <a:pt x="618" y="78"/>
                            </a:lnTo>
                            <a:lnTo>
                              <a:pt x="624" y="78"/>
                            </a:lnTo>
                            <a:lnTo>
                              <a:pt x="630" y="72"/>
                            </a:lnTo>
                            <a:lnTo>
                              <a:pt x="636" y="66"/>
                            </a:lnTo>
                            <a:lnTo>
                              <a:pt x="642" y="66"/>
                            </a:lnTo>
                            <a:lnTo>
                              <a:pt x="648" y="60"/>
                            </a:lnTo>
                            <a:lnTo>
                              <a:pt x="654" y="54"/>
                            </a:lnTo>
                            <a:lnTo>
                              <a:pt x="660" y="48"/>
                            </a:lnTo>
                            <a:lnTo>
                              <a:pt x="666" y="48"/>
                            </a:lnTo>
                            <a:lnTo>
                              <a:pt x="672" y="42"/>
                            </a:lnTo>
                            <a:lnTo>
                              <a:pt x="678" y="42"/>
                            </a:lnTo>
                            <a:lnTo>
                              <a:pt x="684" y="36"/>
                            </a:lnTo>
                            <a:lnTo>
                              <a:pt x="690" y="30"/>
                            </a:lnTo>
                            <a:lnTo>
                              <a:pt x="696" y="30"/>
                            </a:lnTo>
                            <a:lnTo>
                              <a:pt x="702" y="24"/>
                            </a:lnTo>
                            <a:lnTo>
                              <a:pt x="708" y="24"/>
                            </a:lnTo>
                            <a:lnTo>
                              <a:pt x="714" y="18"/>
                            </a:lnTo>
                            <a:lnTo>
                              <a:pt x="720" y="18"/>
                            </a:lnTo>
                            <a:lnTo>
                              <a:pt x="726" y="12"/>
                            </a:lnTo>
                            <a:lnTo>
                              <a:pt x="732" y="12"/>
                            </a:lnTo>
                            <a:lnTo>
                              <a:pt x="738" y="6"/>
                            </a:lnTo>
                            <a:lnTo>
                              <a:pt x="744" y="6"/>
                            </a:lnTo>
                            <a:lnTo>
                              <a:pt x="750" y="6"/>
                            </a:lnTo>
                            <a:lnTo>
                              <a:pt x="756" y="0"/>
                            </a:lnTo>
                          </a:path>
                        </a:pathLst>
                      </a:custGeom>
                      <a:noFill/>
                      <a:ln w="28575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63613" name="Freeform 9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679950" y="3635375"/>
                        <a:ext cx="1209675" cy="57150"/>
                      </a:xfrm>
                      <a:custGeom>
                        <a:avLst/>
                        <a:gdLst>
                          <a:gd name="T0" fmla="*/ 2147483647 w 762"/>
                          <a:gd name="T1" fmla="*/ 2147483647 h 36"/>
                          <a:gd name="T2" fmla="*/ 2147483647 w 762"/>
                          <a:gd name="T3" fmla="*/ 2147483647 h 36"/>
                          <a:gd name="T4" fmla="*/ 2147483647 w 762"/>
                          <a:gd name="T5" fmla="*/ 2147483647 h 36"/>
                          <a:gd name="T6" fmla="*/ 2147483647 w 762"/>
                          <a:gd name="T7" fmla="*/ 2147483647 h 36"/>
                          <a:gd name="T8" fmla="*/ 2147483647 w 762"/>
                          <a:gd name="T9" fmla="*/ 2147483647 h 36"/>
                          <a:gd name="T10" fmla="*/ 2147483647 w 762"/>
                          <a:gd name="T11" fmla="*/ 2147483647 h 36"/>
                          <a:gd name="T12" fmla="*/ 2147483647 w 762"/>
                          <a:gd name="T13" fmla="*/ 2147483647 h 36"/>
                          <a:gd name="T14" fmla="*/ 2147483647 w 762"/>
                          <a:gd name="T15" fmla="*/ 2147483647 h 36"/>
                          <a:gd name="T16" fmla="*/ 2147483647 w 762"/>
                          <a:gd name="T17" fmla="*/ 2147483647 h 36"/>
                          <a:gd name="T18" fmla="*/ 2147483647 w 762"/>
                          <a:gd name="T19" fmla="*/ 0 h 36"/>
                          <a:gd name="T20" fmla="*/ 2147483647 w 762"/>
                          <a:gd name="T21" fmla="*/ 0 h 36"/>
                          <a:gd name="T22" fmla="*/ 2147483647 w 762"/>
                          <a:gd name="T23" fmla="*/ 0 h 36"/>
                          <a:gd name="T24" fmla="*/ 2147483647 w 762"/>
                          <a:gd name="T25" fmla="*/ 0 h 36"/>
                          <a:gd name="T26" fmla="*/ 2147483647 w 762"/>
                          <a:gd name="T27" fmla="*/ 0 h 36"/>
                          <a:gd name="T28" fmla="*/ 2147483647 w 762"/>
                          <a:gd name="T29" fmla="*/ 0 h 36"/>
                          <a:gd name="T30" fmla="*/ 2147483647 w 762"/>
                          <a:gd name="T31" fmla="*/ 0 h 36"/>
                          <a:gd name="T32" fmla="*/ 2147483647 w 762"/>
                          <a:gd name="T33" fmla="*/ 0 h 36"/>
                          <a:gd name="T34" fmla="*/ 2147483647 w 762"/>
                          <a:gd name="T35" fmla="*/ 0 h 36"/>
                          <a:gd name="T36" fmla="*/ 2147483647 w 762"/>
                          <a:gd name="T37" fmla="*/ 0 h 36"/>
                          <a:gd name="T38" fmla="*/ 2147483647 w 762"/>
                          <a:gd name="T39" fmla="*/ 0 h 36"/>
                          <a:gd name="T40" fmla="*/ 2147483647 w 762"/>
                          <a:gd name="T41" fmla="*/ 0 h 36"/>
                          <a:gd name="T42" fmla="*/ 2147483647 w 762"/>
                          <a:gd name="T43" fmla="*/ 0 h 36"/>
                          <a:gd name="T44" fmla="*/ 2147483647 w 762"/>
                          <a:gd name="T45" fmla="*/ 0 h 36"/>
                          <a:gd name="T46" fmla="*/ 2147483647 w 762"/>
                          <a:gd name="T47" fmla="*/ 0 h 36"/>
                          <a:gd name="T48" fmla="*/ 2147483647 w 762"/>
                          <a:gd name="T49" fmla="*/ 0 h 36"/>
                          <a:gd name="T50" fmla="*/ 2147483647 w 762"/>
                          <a:gd name="T51" fmla="*/ 0 h 36"/>
                          <a:gd name="T52" fmla="*/ 2147483647 w 762"/>
                          <a:gd name="T53" fmla="*/ 0 h 36"/>
                          <a:gd name="T54" fmla="*/ 2147483647 w 762"/>
                          <a:gd name="T55" fmla="*/ 0 h 36"/>
                          <a:gd name="T56" fmla="*/ 2147483647 w 762"/>
                          <a:gd name="T57" fmla="*/ 0 h 36"/>
                          <a:gd name="T58" fmla="*/ 2147483647 w 762"/>
                          <a:gd name="T59" fmla="*/ 0 h 36"/>
                          <a:gd name="T60" fmla="*/ 2147483647 w 762"/>
                          <a:gd name="T61" fmla="*/ 0 h 36"/>
                          <a:gd name="T62" fmla="*/ 2147483647 w 762"/>
                          <a:gd name="T63" fmla="*/ 0 h 36"/>
                          <a:gd name="T64" fmla="*/ 2147483647 w 762"/>
                          <a:gd name="T65" fmla="*/ 0 h 36"/>
                          <a:gd name="T66" fmla="*/ 2147483647 w 762"/>
                          <a:gd name="T67" fmla="*/ 0 h 36"/>
                          <a:gd name="T68" fmla="*/ 2147483647 w 762"/>
                          <a:gd name="T69" fmla="*/ 0 h 36"/>
                          <a:gd name="T70" fmla="*/ 2147483647 w 762"/>
                          <a:gd name="T71" fmla="*/ 0 h 36"/>
                          <a:gd name="T72" fmla="*/ 2147483647 w 762"/>
                          <a:gd name="T73" fmla="*/ 0 h 36"/>
                          <a:gd name="T74" fmla="*/ 2147483647 w 762"/>
                          <a:gd name="T75" fmla="*/ 0 h 36"/>
                          <a:gd name="T76" fmla="*/ 2147483647 w 762"/>
                          <a:gd name="T77" fmla="*/ 0 h 36"/>
                          <a:gd name="T78" fmla="*/ 2147483647 w 762"/>
                          <a:gd name="T79" fmla="*/ 0 h 36"/>
                          <a:gd name="T80" fmla="*/ 2147483647 w 762"/>
                          <a:gd name="T81" fmla="*/ 0 h 36"/>
                          <a:gd name="T82" fmla="*/ 2147483647 w 762"/>
                          <a:gd name="T83" fmla="*/ 0 h 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762" h="36">
                            <a:moveTo>
                              <a:pt x="0" y="36"/>
                            </a:moveTo>
                            <a:lnTo>
                              <a:pt x="6" y="36"/>
                            </a:lnTo>
                            <a:lnTo>
                              <a:pt x="12" y="30"/>
                            </a:lnTo>
                            <a:lnTo>
                              <a:pt x="18" y="30"/>
                            </a:lnTo>
                            <a:lnTo>
                              <a:pt x="24" y="30"/>
                            </a:lnTo>
                            <a:lnTo>
                              <a:pt x="30" y="24"/>
                            </a:lnTo>
                            <a:lnTo>
                              <a:pt x="36" y="24"/>
                            </a:lnTo>
                            <a:lnTo>
                              <a:pt x="42" y="24"/>
                            </a:lnTo>
                            <a:lnTo>
                              <a:pt x="48" y="24"/>
                            </a:lnTo>
                            <a:lnTo>
                              <a:pt x="54" y="18"/>
                            </a:lnTo>
                            <a:lnTo>
                              <a:pt x="60" y="18"/>
                            </a:lnTo>
                            <a:lnTo>
                              <a:pt x="66" y="18"/>
                            </a:lnTo>
                            <a:lnTo>
                              <a:pt x="72" y="18"/>
                            </a:lnTo>
                            <a:lnTo>
                              <a:pt x="78" y="12"/>
                            </a:lnTo>
                            <a:lnTo>
                              <a:pt x="84" y="12"/>
                            </a:lnTo>
                            <a:lnTo>
                              <a:pt x="90" y="12"/>
                            </a:lnTo>
                            <a:lnTo>
                              <a:pt x="96" y="12"/>
                            </a:lnTo>
                            <a:lnTo>
                              <a:pt x="102" y="12"/>
                            </a:lnTo>
                            <a:lnTo>
                              <a:pt x="108" y="12"/>
                            </a:lnTo>
                            <a:lnTo>
                              <a:pt x="114" y="6"/>
                            </a:lnTo>
                            <a:lnTo>
                              <a:pt x="120" y="6"/>
                            </a:lnTo>
                            <a:lnTo>
                              <a:pt x="126" y="6"/>
                            </a:lnTo>
                            <a:lnTo>
                              <a:pt x="132" y="6"/>
                            </a:lnTo>
                            <a:lnTo>
                              <a:pt x="138" y="6"/>
                            </a:lnTo>
                            <a:lnTo>
                              <a:pt x="144" y="6"/>
                            </a:lnTo>
                            <a:lnTo>
                              <a:pt x="150" y="6"/>
                            </a:lnTo>
                            <a:lnTo>
                              <a:pt x="156" y="6"/>
                            </a:lnTo>
                            <a:lnTo>
                              <a:pt x="162" y="6"/>
                            </a:lnTo>
                            <a:lnTo>
                              <a:pt x="168" y="0"/>
                            </a:lnTo>
                            <a:lnTo>
                              <a:pt x="174" y="0"/>
                            </a:lnTo>
                            <a:lnTo>
                              <a:pt x="180" y="0"/>
                            </a:lnTo>
                            <a:lnTo>
                              <a:pt x="186" y="0"/>
                            </a:lnTo>
                            <a:lnTo>
                              <a:pt x="192" y="0"/>
                            </a:lnTo>
                            <a:lnTo>
                              <a:pt x="198" y="0"/>
                            </a:lnTo>
                            <a:lnTo>
                              <a:pt x="204" y="0"/>
                            </a:lnTo>
                            <a:lnTo>
                              <a:pt x="210" y="0"/>
                            </a:lnTo>
                            <a:lnTo>
                              <a:pt x="216" y="0"/>
                            </a:lnTo>
                            <a:lnTo>
                              <a:pt x="222" y="0"/>
                            </a:lnTo>
                            <a:lnTo>
                              <a:pt x="228" y="0"/>
                            </a:lnTo>
                            <a:lnTo>
                              <a:pt x="234" y="0"/>
                            </a:lnTo>
                            <a:lnTo>
                              <a:pt x="240" y="0"/>
                            </a:lnTo>
                            <a:lnTo>
                              <a:pt x="246" y="0"/>
                            </a:lnTo>
                            <a:lnTo>
                              <a:pt x="252" y="0"/>
                            </a:lnTo>
                            <a:lnTo>
                              <a:pt x="258" y="0"/>
                            </a:lnTo>
                            <a:lnTo>
                              <a:pt x="264" y="0"/>
                            </a:lnTo>
                            <a:lnTo>
                              <a:pt x="270" y="0"/>
                            </a:lnTo>
                            <a:lnTo>
                              <a:pt x="276" y="0"/>
                            </a:lnTo>
                            <a:lnTo>
                              <a:pt x="282" y="0"/>
                            </a:lnTo>
                            <a:lnTo>
                              <a:pt x="288" y="0"/>
                            </a:lnTo>
                            <a:lnTo>
                              <a:pt x="294" y="0"/>
                            </a:lnTo>
                            <a:lnTo>
                              <a:pt x="300" y="0"/>
                            </a:lnTo>
                            <a:lnTo>
                              <a:pt x="306" y="0"/>
                            </a:lnTo>
                            <a:lnTo>
                              <a:pt x="312" y="0"/>
                            </a:lnTo>
                            <a:lnTo>
                              <a:pt x="318" y="0"/>
                            </a:lnTo>
                            <a:lnTo>
                              <a:pt x="324" y="0"/>
                            </a:lnTo>
                            <a:lnTo>
                              <a:pt x="330" y="0"/>
                            </a:lnTo>
                            <a:lnTo>
                              <a:pt x="336" y="0"/>
                            </a:lnTo>
                            <a:lnTo>
                              <a:pt x="342" y="0"/>
                            </a:lnTo>
                            <a:lnTo>
                              <a:pt x="348" y="0"/>
                            </a:lnTo>
                            <a:lnTo>
                              <a:pt x="354" y="0"/>
                            </a:lnTo>
                            <a:lnTo>
                              <a:pt x="360" y="0"/>
                            </a:lnTo>
                            <a:lnTo>
                              <a:pt x="366" y="0"/>
                            </a:lnTo>
                            <a:lnTo>
                              <a:pt x="372" y="0"/>
                            </a:lnTo>
                            <a:lnTo>
                              <a:pt x="378" y="0"/>
                            </a:lnTo>
                            <a:lnTo>
                              <a:pt x="384" y="0"/>
                            </a:lnTo>
                            <a:lnTo>
                              <a:pt x="390" y="0"/>
                            </a:lnTo>
                            <a:lnTo>
                              <a:pt x="396" y="0"/>
                            </a:lnTo>
                            <a:lnTo>
                              <a:pt x="402" y="0"/>
                            </a:lnTo>
                            <a:lnTo>
                              <a:pt x="408" y="0"/>
                            </a:lnTo>
                            <a:lnTo>
                              <a:pt x="414" y="0"/>
                            </a:lnTo>
                            <a:lnTo>
                              <a:pt x="420" y="0"/>
                            </a:lnTo>
                            <a:lnTo>
                              <a:pt x="426" y="0"/>
                            </a:lnTo>
                            <a:lnTo>
                              <a:pt x="432" y="0"/>
                            </a:lnTo>
                            <a:lnTo>
                              <a:pt x="438" y="0"/>
                            </a:lnTo>
                            <a:lnTo>
                              <a:pt x="444" y="0"/>
                            </a:lnTo>
                            <a:lnTo>
                              <a:pt x="450" y="0"/>
                            </a:lnTo>
                            <a:lnTo>
                              <a:pt x="456" y="0"/>
                            </a:lnTo>
                            <a:lnTo>
                              <a:pt x="462" y="0"/>
                            </a:lnTo>
                            <a:lnTo>
                              <a:pt x="468" y="0"/>
                            </a:lnTo>
                            <a:lnTo>
                              <a:pt x="474" y="0"/>
                            </a:lnTo>
                            <a:lnTo>
                              <a:pt x="480" y="0"/>
                            </a:lnTo>
                            <a:lnTo>
                              <a:pt x="486" y="0"/>
                            </a:lnTo>
                            <a:lnTo>
                              <a:pt x="492" y="0"/>
                            </a:lnTo>
                            <a:lnTo>
                              <a:pt x="498" y="0"/>
                            </a:lnTo>
                            <a:lnTo>
                              <a:pt x="504" y="0"/>
                            </a:lnTo>
                            <a:lnTo>
                              <a:pt x="510" y="0"/>
                            </a:lnTo>
                            <a:lnTo>
                              <a:pt x="516" y="0"/>
                            </a:lnTo>
                            <a:lnTo>
                              <a:pt x="522" y="0"/>
                            </a:lnTo>
                            <a:lnTo>
                              <a:pt x="528" y="0"/>
                            </a:lnTo>
                            <a:lnTo>
                              <a:pt x="534" y="0"/>
                            </a:lnTo>
                            <a:lnTo>
                              <a:pt x="540" y="0"/>
                            </a:lnTo>
                            <a:lnTo>
                              <a:pt x="546" y="0"/>
                            </a:lnTo>
                            <a:lnTo>
                              <a:pt x="552" y="0"/>
                            </a:lnTo>
                            <a:lnTo>
                              <a:pt x="558" y="0"/>
                            </a:lnTo>
                            <a:lnTo>
                              <a:pt x="564" y="0"/>
                            </a:lnTo>
                            <a:lnTo>
                              <a:pt x="570" y="0"/>
                            </a:lnTo>
                            <a:lnTo>
                              <a:pt x="576" y="0"/>
                            </a:lnTo>
                            <a:lnTo>
                              <a:pt x="582" y="0"/>
                            </a:lnTo>
                            <a:lnTo>
                              <a:pt x="588" y="0"/>
                            </a:lnTo>
                            <a:lnTo>
                              <a:pt x="594" y="0"/>
                            </a:lnTo>
                            <a:lnTo>
                              <a:pt x="600" y="0"/>
                            </a:lnTo>
                            <a:lnTo>
                              <a:pt x="606" y="0"/>
                            </a:lnTo>
                            <a:lnTo>
                              <a:pt x="612" y="0"/>
                            </a:lnTo>
                            <a:lnTo>
                              <a:pt x="618" y="0"/>
                            </a:lnTo>
                            <a:lnTo>
                              <a:pt x="624" y="0"/>
                            </a:lnTo>
                            <a:lnTo>
                              <a:pt x="630" y="0"/>
                            </a:lnTo>
                            <a:lnTo>
                              <a:pt x="636" y="0"/>
                            </a:lnTo>
                            <a:lnTo>
                              <a:pt x="642" y="0"/>
                            </a:lnTo>
                            <a:lnTo>
                              <a:pt x="648" y="0"/>
                            </a:lnTo>
                            <a:lnTo>
                              <a:pt x="654" y="0"/>
                            </a:lnTo>
                            <a:lnTo>
                              <a:pt x="660" y="0"/>
                            </a:lnTo>
                            <a:lnTo>
                              <a:pt x="666" y="0"/>
                            </a:lnTo>
                            <a:lnTo>
                              <a:pt x="672" y="0"/>
                            </a:lnTo>
                            <a:lnTo>
                              <a:pt x="678" y="0"/>
                            </a:lnTo>
                            <a:lnTo>
                              <a:pt x="684" y="0"/>
                            </a:lnTo>
                            <a:lnTo>
                              <a:pt x="690" y="0"/>
                            </a:lnTo>
                            <a:lnTo>
                              <a:pt x="696" y="0"/>
                            </a:lnTo>
                            <a:lnTo>
                              <a:pt x="702" y="0"/>
                            </a:lnTo>
                            <a:lnTo>
                              <a:pt x="708" y="0"/>
                            </a:lnTo>
                            <a:lnTo>
                              <a:pt x="714" y="0"/>
                            </a:lnTo>
                            <a:lnTo>
                              <a:pt x="720" y="0"/>
                            </a:lnTo>
                            <a:lnTo>
                              <a:pt x="726" y="0"/>
                            </a:lnTo>
                            <a:lnTo>
                              <a:pt x="732" y="0"/>
                            </a:lnTo>
                            <a:lnTo>
                              <a:pt x="738" y="0"/>
                            </a:lnTo>
                            <a:lnTo>
                              <a:pt x="744" y="0"/>
                            </a:lnTo>
                            <a:lnTo>
                              <a:pt x="750" y="0"/>
                            </a:lnTo>
                            <a:lnTo>
                              <a:pt x="756" y="0"/>
                            </a:lnTo>
                            <a:lnTo>
                              <a:pt x="762" y="0"/>
                            </a:lnTo>
                          </a:path>
                        </a:pathLst>
                      </a:custGeom>
                      <a:noFill/>
                      <a:ln w="28575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63614" name="Freeform 9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889625" y="3635375"/>
                        <a:ext cx="485775" cy="0"/>
                      </a:xfrm>
                      <a:custGeom>
                        <a:avLst/>
                        <a:gdLst>
                          <a:gd name="T0" fmla="*/ 0 w 306"/>
                          <a:gd name="T1" fmla="*/ 2147483647 w 306"/>
                          <a:gd name="T2" fmla="*/ 2147483647 w 306"/>
                          <a:gd name="T3" fmla="*/ 2147483647 w 306"/>
                          <a:gd name="T4" fmla="*/ 2147483647 w 306"/>
                          <a:gd name="T5" fmla="*/ 2147483647 w 306"/>
                          <a:gd name="T6" fmla="*/ 2147483647 w 306"/>
                          <a:gd name="T7" fmla="*/ 2147483647 w 306"/>
                          <a:gd name="T8" fmla="*/ 2147483647 w 306"/>
                          <a:gd name="T9" fmla="*/ 2147483647 w 306"/>
                          <a:gd name="T10" fmla="*/ 2147483647 w 306"/>
                          <a:gd name="T11" fmla="*/ 2147483647 w 306"/>
                          <a:gd name="T12" fmla="*/ 2147483647 w 306"/>
                          <a:gd name="T13" fmla="*/ 2147483647 w 306"/>
                          <a:gd name="T14" fmla="*/ 2147483647 w 306"/>
                          <a:gd name="T15" fmla="*/ 2147483647 w 306"/>
                          <a:gd name="T16" fmla="*/ 2147483647 w 306"/>
                          <a:gd name="T17" fmla="*/ 2147483647 w 306"/>
                          <a:gd name="T18" fmla="*/ 2147483647 w 306"/>
                          <a:gd name="T19" fmla="*/ 2147483647 w 306"/>
                          <a:gd name="T20" fmla="*/ 2147483647 w 306"/>
                          <a:gd name="T21" fmla="*/ 2147483647 w 306"/>
                          <a:gd name="T22" fmla="*/ 2147483647 w 306"/>
                          <a:gd name="T23" fmla="*/ 2147483647 w 306"/>
                          <a:gd name="T24" fmla="*/ 2147483647 w 306"/>
                          <a:gd name="T25" fmla="*/ 2147483647 w 306"/>
                          <a:gd name="T26" fmla="*/ 2147483647 w 306"/>
                          <a:gd name="T27" fmla="*/ 2147483647 w 306"/>
                          <a:gd name="T28" fmla="*/ 2147483647 w 306"/>
                          <a:gd name="T29" fmla="*/ 2147483647 w 306"/>
                          <a:gd name="T30" fmla="*/ 2147483647 w 306"/>
                          <a:gd name="T31" fmla="*/ 2147483647 w 306"/>
                          <a:gd name="T32" fmla="*/ 2147483647 w 306"/>
                          <a:gd name="T33" fmla="*/ 2147483647 w 306"/>
                          <a:gd name="T34" fmla="*/ 2147483647 w 306"/>
                          <a:gd name="T35" fmla="*/ 2147483647 w 306"/>
                          <a:gd name="T36" fmla="*/ 2147483647 w 306"/>
                          <a:gd name="T37" fmla="*/ 2147483647 w 306"/>
                          <a:gd name="T38" fmla="*/ 2147483647 w 306"/>
                          <a:gd name="T39" fmla="*/ 2147483647 w 306"/>
                          <a:gd name="T40" fmla="*/ 2147483647 w 306"/>
                          <a:gd name="T41" fmla="*/ 2147483647 w 306"/>
                          <a:gd name="T42" fmla="*/ 2147483647 w 306"/>
                          <a:gd name="T43" fmla="*/ 2147483647 w 306"/>
                          <a:gd name="T44" fmla="*/ 2147483647 w 306"/>
                          <a:gd name="T45" fmla="*/ 2147483647 w 306"/>
                          <a:gd name="T46" fmla="*/ 2147483647 w 306"/>
                          <a:gd name="T47" fmla="*/ 2147483647 w 306"/>
                          <a:gd name="T48" fmla="*/ 2147483647 w 306"/>
                          <a:gd name="T49" fmla="*/ 2147483647 w 306"/>
                          <a:gd name="T50" fmla="*/ 2147483647 w 306"/>
                          <a:gd name="T51" fmla="*/ 2147483647 w 30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</a:gdLst>
                        <a:ahLst/>
                        <a:cxnLst>
                          <a:cxn ang="T52">
                            <a:pos x="T0" y="0"/>
                          </a:cxn>
                          <a:cxn ang="T53">
                            <a:pos x="T1" y="0"/>
                          </a:cxn>
                          <a:cxn ang="T54">
                            <a:pos x="T2" y="0"/>
                          </a:cxn>
                          <a:cxn ang="T55">
                            <a:pos x="T3" y="0"/>
                          </a:cxn>
                          <a:cxn ang="T56">
                            <a:pos x="T4" y="0"/>
                          </a:cxn>
                          <a:cxn ang="T57">
                            <a:pos x="T5" y="0"/>
                          </a:cxn>
                          <a:cxn ang="T58">
                            <a:pos x="T6" y="0"/>
                          </a:cxn>
                          <a:cxn ang="T59">
                            <a:pos x="T7" y="0"/>
                          </a:cxn>
                          <a:cxn ang="T60">
                            <a:pos x="T8" y="0"/>
                          </a:cxn>
                          <a:cxn ang="T61">
                            <a:pos x="T9" y="0"/>
                          </a:cxn>
                          <a:cxn ang="T62">
                            <a:pos x="T10" y="0"/>
                          </a:cxn>
                          <a:cxn ang="T63">
                            <a:pos x="T11" y="0"/>
                          </a:cxn>
                          <a:cxn ang="T64">
                            <a:pos x="T12" y="0"/>
                          </a:cxn>
                          <a:cxn ang="T65">
                            <a:pos x="T13" y="0"/>
                          </a:cxn>
                          <a:cxn ang="T66">
                            <a:pos x="T14" y="0"/>
                          </a:cxn>
                          <a:cxn ang="T67">
                            <a:pos x="T15" y="0"/>
                          </a:cxn>
                          <a:cxn ang="T68">
                            <a:pos x="T16" y="0"/>
                          </a:cxn>
                          <a:cxn ang="T69">
                            <a:pos x="T17" y="0"/>
                          </a:cxn>
                          <a:cxn ang="T70">
                            <a:pos x="T18" y="0"/>
                          </a:cxn>
                          <a:cxn ang="T71">
                            <a:pos x="T19" y="0"/>
                          </a:cxn>
                          <a:cxn ang="T72">
                            <a:pos x="T20" y="0"/>
                          </a:cxn>
                          <a:cxn ang="T73">
                            <a:pos x="T21" y="0"/>
                          </a:cxn>
                          <a:cxn ang="T74">
                            <a:pos x="T22" y="0"/>
                          </a:cxn>
                          <a:cxn ang="T75">
                            <a:pos x="T23" y="0"/>
                          </a:cxn>
                          <a:cxn ang="T76">
                            <a:pos x="T24" y="0"/>
                          </a:cxn>
                          <a:cxn ang="T77">
                            <a:pos x="T25" y="0"/>
                          </a:cxn>
                          <a:cxn ang="T78">
                            <a:pos x="T26" y="0"/>
                          </a:cxn>
                          <a:cxn ang="T79">
                            <a:pos x="T27" y="0"/>
                          </a:cxn>
                          <a:cxn ang="T80">
                            <a:pos x="T28" y="0"/>
                          </a:cxn>
                          <a:cxn ang="T81">
                            <a:pos x="T29" y="0"/>
                          </a:cxn>
                          <a:cxn ang="T82">
                            <a:pos x="T30" y="0"/>
                          </a:cxn>
                          <a:cxn ang="T83">
                            <a:pos x="T31" y="0"/>
                          </a:cxn>
                          <a:cxn ang="T84">
                            <a:pos x="T32" y="0"/>
                          </a:cxn>
                          <a:cxn ang="T85">
                            <a:pos x="T33" y="0"/>
                          </a:cxn>
                          <a:cxn ang="T86">
                            <a:pos x="T34" y="0"/>
                          </a:cxn>
                          <a:cxn ang="T87">
                            <a:pos x="T35" y="0"/>
                          </a:cxn>
                          <a:cxn ang="T88">
                            <a:pos x="T36" y="0"/>
                          </a:cxn>
                          <a:cxn ang="T89">
                            <a:pos x="T37" y="0"/>
                          </a:cxn>
                          <a:cxn ang="T90">
                            <a:pos x="T38" y="0"/>
                          </a:cxn>
                          <a:cxn ang="T91">
                            <a:pos x="T39" y="0"/>
                          </a:cxn>
                          <a:cxn ang="T92">
                            <a:pos x="T40" y="0"/>
                          </a:cxn>
                          <a:cxn ang="T93">
                            <a:pos x="T41" y="0"/>
                          </a:cxn>
                          <a:cxn ang="T94">
                            <a:pos x="T42" y="0"/>
                          </a:cxn>
                          <a:cxn ang="T95">
                            <a:pos x="T43" y="0"/>
                          </a:cxn>
                          <a:cxn ang="T96">
                            <a:pos x="T44" y="0"/>
                          </a:cxn>
                          <a:cxn ang="T97">
                            <a:pos x="T45" y="0"/>
                          </a:cxn>
                          <a:cxn ang="T98">
                            <a:pos x="T46" y="0"/>
                          </a:cxn>
                          <a:cxn ang="T99">
                            <a:pos x="T47" y="0"/>
                          </a:cxn>
                          <a:cxn ang="T100">
                            <a:pos x="T48" y="0"/>
                          </a:cxn>
                          <a:cxn ang="T101">
                            <a:pos x="T49" y="0"/>
                          </a:cxn>
                          <a:cxn ang="T102">
                            <a:pos x="T50" y="0"/>
                          </a:cxn>
                          <a:cxn ang="T103">
                            <a:pos x="T51" y="0"/>
                          </a:cxn>
                        </a:cxnLst>
                        <a:rect l="0" t="0" r="r" b="b"/>
                        <a:pathLst>
                          <a:path w="306">
                            <a:moveTo>
                              <a:pt x="0" y="0"/>
                            </a:moveTo>
                            <a:lnTo>
                              <a:pt x="6" y="0"/>
                            </a:lnTo>
                            <a:lnTo>
                              <a:pt x="12" y="0"/>
                            </a:lnTo>
                            <a:lnTo>
                              <a:pt x="18" y="0"/>
                            </a:lnTo>
                            <a:lnTo>
                              <a:pt x="24" y="0"/>
                            </a:lnTo>
                            <a:lnTo>
                              <a:pt x="30" y="0"/>
                            </a:lnTo>
                            <a:lnTo>
                              <a:pt x="36" y="0"/>
                            </a:lnTo>
                            <a:lnTo>
                              <a:pt x="42" y="0"/>
                            </a:lnTo>
                            <a:lnTo>
                              <a:pt x="48" y="0"/>
                            </a:lnTo>
                            <a:lnTo>
                              <a:pt x="54" y="0"/>
                            </a:lnTo>
                            <a:lnTo>
                              <a:pt x="60" y="0"/>
                            </a:lnTo>
                            <a:lnTo>
                              <a:pt x="66" y="0"/>
                            </a:lnTo>
                            <a:lnTo>
                              <a:pt x="72" y="0"/>
                            </a:lnTo>
                            <a:lnTo>
                              <a:pt x="78" y="0"/>
                            </a:lnTo>
                            <a:lnTo>
                              <a:pt x="84" y="0"/>
                            </a:lnTo>
                            <a:lnTo>
                              <a:pt x="90" y="0"/>
                            </a:lnTo>
                            <a:lnTo>
                              <a:pt x="96" y="0"/>
                            </a:lnTo>
                            <a:lnTo>
                              <a:pt x="102" y="0"/>
                            </a:lnTo>
                            <a:lnTo>
                              <a:pt x="108" y="0"/>
                            </a:lnTo>
                            <a:lnTo>
                              <a:pt x="114" y="0"/>
                            </a:lnTo>
                            <a:lnTo>
                              <a:pt x="120" y="0"/>
                            </a:lnTo>
                            <a:lnTo>
                              <a:pt x="126" y="0"/>
                            </a:lnTo>
                            <a:lnTo>
                              <a:pt x="132" y="0"/>
                            </a:lnTo>
                            <a:lnTo>
                              <a:pt x="138" y="0"/>
                            </a:lnTo>
                            <a:lnTo>
                              <a:pt x="144" y="0"/>
                            </a:lnTo>
                            <a:lnTo>
                              <a:pt x="150" y="0"/>
                            </a:lnTo>
                            <a:lnTo>
                              <a:pt x="156" y="0"/>
                            </a:lnTo>
                            <a:lnTo>
                              <a:pt x="162" y="0"/>
                            </a:lnTo>
                            <a:lnTo>
                              <a:pt x="168" y="0"/>
                            </a:lnTo>
                            <a:lnTo>
                              <a:pt x="174" y="0"/>
                            </a:lnTo>
                            <a:lnTo>
                              <a:pt x="180" y="0"/>
                            </a:lnTo>
                            <a:lnTo>
                              <a:pt x="186" y="0"/>
                            </a:lnTo>
                            <a:lnTo>
                              <a:pt x="192" y="0"/>
                            </a:lnTo>
                            <a:lnTo>
                              <a:pt x="198" y="0"/>
                            </a:lnTo>
                            <a:lnTo>
                              <a:pt x="204" y="0"/>
                            </a:lnTo>
                            <a:lnTo>
                              <a:pt x="210" y="0"/>
                            </a:lnTo>
                            <a:lnTo>
                              <a:pt x="216" y="0"/>
                            </a:lnTo>
                            <a:lnTo>
                              <a:pt x="222" y="0"/>
                            </a:lnTo>
                            <a:lnTo>
                              <a:pt x="228" y="0"/>
                            </a:lnTo>
                            <a:lnTo>
                              <a:pt x="234" y="0"/>
                            </a:lnTo>
                            <a:lnTo>
                              <a:pt x="240" y="0"/>
                            </a:lnTo>
                            <a:lnTo>
                              <a:pt x="246" y="0"/>
                            </a:lnTo>
                            <a:lnTo>
                              <a:pt x="252" y="0"/>
                            </a:lnTo>
                            <a:lnTo>
                              <a:pt x="258" y="0"/>
                            </a:lnTo>
                            <a:lnTo>
                              <a:pt x="264" y="0"/>
                            </a:lnTo>
                            <a:lnTo>
                              <a:pt x="270" y="0"/>
                            </a:lnTo>
                            <a:lnTo>
                              <a:pt x="276" y="0"/>
                            </a:lnTo>
                            <a:lnTo>
                              <a:pt x="282" y="0"/>
                            </a:lnTo>
                            <a:lnTo>
                              <a:pt x="288" y="0"/>
                            </a:lnTo>
                            <a:lnTo>
                              <a:pt x="294" y="0"/>
                            </a:lnTo>
                            <a:lnTo>
                              <a:pt x="300" y="0"/>
                            </a:lnTo>
                            <a:lnTo>
                              <a:pt x="306" y="0"/>
                            </a:lnTo>
                          </a:path>
                        </a:pathLst>
                      </a:custGeom>
                      <a:noFill/>
                      <a:ln w="28575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63580" name="Group 207"/>
                  <p:cNvGrpSpPr>
                    <a:grpSpLocks/>
                  </p:cNvGrpSpPr>
                  <p:nvPr/>
                </p:nvGrpSpPr>
                <p:grpSpPr bwMode="auto">
                  <a:xfrm>
                    <a:off x="2188143" y="3122151"/>
                    <a:ext cx="3322074" cy="1929095"/>
                    <a:chOff x="2241550" y="2006600"/>
                    <a:chExt cx="4133850" cy="3257550"/>
                  </a:xfrm>
                </p:grpSpPr>
                <p:sp>
                  <p:nvSpPr>
                    <p:cNvPr id="63604" name="Freeform 92"/>
                    <p:cNvSpPr>
                      <a:spLocks/>
                    </p:cNvSpPr>
                    <p:nvPr/>
                  </p:nvSpPr>
                  <p:spPr bwMode="auto">
                    <a:xfrm>
                      <a:off x="2241550" y="2006600"/>
                      <a:ext cx="1209675" cy="952500"/>
                    </a:xfrm>
                    <a:custGeom>
                      <a:avLst/>
                      <a:gdLst>
                        <a:gd name="T0" fmla="*/ 2147483647 w 762"/>
                        <a:gd name="T1" fmla="*/ 2147483647 h 600"/>
                        <a:gd name="T2" fmla="*/ 2147483647 w 762"/>
                        <a:gd name="T3" fmla="*/ 2147483647 h 600"/>
                        <a:gd name="T4" fmla="*/ 2147483647 w 762"/>
                        <a:gd name="T5" fmla="*/ 2147483647 h 600"/>
                        <a:gd name="T6" fmla="*/ 2147483647 w 762"/>
                        <a:gd name="T7" fmla="*/ 2147483647 h 600"/>
                        <a:gd name="T8" fmla="*/ 2147483647 w 762"/>
                        <a:gd name="T9" fmla="*/ 2147483647 h 600"/>
                        <a:gd name="T10" fmla="*/ 2147483647 w 762"/>
                        <a:gd name="T11" fmla="*/ 2147483647 h 600"/>
                        <a:gd name="T12" fmla="*/ 2147483647 w 762"/>
                        <a:gd name="T13" fmla="*/ 2147483647 h 600"/>
                        <a:gd name="T14" fmla="*/ 2147483647 w 762"/>
                        <a:gd name="T15" fmla="*/ 2147483647 h 600"/>
                        <a:gd name="T16" fmla="*/ 2147483647 w 762"/>
                        <a:gd name="T17" fmla="*/ 2147483647 h 600"/>
                        <a:gd name="T18" fmla="*/ 2147483647 w 762"/>
                        <a:gd name="T19" fmla="*/ 2147483647 h 600"/>
                        <a:gd name="T20" fmla="*/ 2147483647 w 762"/>
                        <a:gd name="T21" fmla="*/ 2147483647 h 600"/>
                        <a:gd name="T22" fmla="*/ 2147483647 w 762"/>
                        <a:gd name="T23" fmla="*/ 2147483647 h 600"/>
                        <a:gd name="T24" fmla="*/ 2147483647 w 762"/>
                        <a:gd name="T25" fmla="*/ 2147483647 h 600"/>
                        <a:gd name="T26" fmla="*/ 2147483647 w 762"/>
                        <a:gd name="T27" fmla="*/ 2147483647 h 600"/>
                        <a:gd name="T28" fmla="*/ 2147483647 w 762"/>
                        <a:gd name="T29" fmla="*/ 2147483647 h 600"/>
                        <a:gd name="T30" fmla="*/ 2147483647 w 762"/>
                        <a:gd name="T31" fmla="*/ 2147483647 h 600"/>
                        <a:gd name="T32" fmla="*/ 2147483647 w 762"/>
                        <a:gd name="T33" fmla="*/ 2147483647 h 600"/>
                        <a:gd name="T34" fmla="*/ 2147483647 w 762"/>
                        <a:gd name="T35" fmla="*/ 2147483647 h 600"/>
                        <a:gd name="T36" fmla="*/ 2147483647 w 762"/>
                        <a:gd name="T37" fmla="*/ 2147483647 h 600"/>
                        <a:gd name="T38" fmla="*/ 2147483647 w 762"/>
                        <a:gd name="T39" fmla="*/ 2147483647 h 600"/>
                        <a:gd name="T40" fmla="*/ 2147483647 w 762"/>
                        <a:gd name="T41" fmla="*/ 2147483647 h 600"/>
                        <a:gd name="T42" fmla="*/ 2147483647 w 762"/>
                        <a:gd name="T43" fmla="*/ 2147483647 h 600"/>
                        <a:gd name="T44" fmla="*/ 2147483647 w 762"/>
                        <a:gd name="T45" fmla="*/ 2147483647 h 600"/>
                        <a:gd name="T46" fmla="*/ 2147483647 w 762"/>
                        <a:gd name="T47" fmla="*/ 2147483647 h 600"/>
                        <a:gd name="T48" fmla="*/ 2147483647 w 762"/>
                        <a:gd name="T49" fmla="*/ 2147483647 h 600"/>
                        <a:gd name="T50" fmla="*/ 2147483647 w 762"/>
                        <a:gd name="T51" fmla="*/ 2147483647 h 600"/>
                        <a:gd name="T52" fmla="*/ 2147483647 w 762"/>
                        <a:gd name="T53" fmla="*/ 2147483647 h 600"/>
                        <a:gd name="T54" fmla="*/ 2147483647 w 762"/>
                        <a:gd name="T55" fmla="*/ 2147483647 h 600"/>
                        <a:gd name="T56" fmla="*/ 2147483647 w 762"/>
                        <a:gd name="T57" fmla="*/ 2147483647 h 600"/>
                        <a:gd name="T58" fmla="*/ 2147483647 w 762"/>
                        <a:gd name="T59" fmla="*/ 2147483647 h 600"/>
                        <a:gd name="T60" fmla="*/ 2147483647 w 762"/>
                        <a:gd name="T61" fmla="*/ 2147483647 h 600"/>
                        <a:gd name="T62" fmla="*/ 2147483647 w 762"/>
                        <a:gd name="T63" fmla="*/ 2147483647 h 600"/>
                        <a:gd name="T64" fmla="*/ 2147483647 w 762"/>
                        <a:gd name="T65" fmla="*/ 2147483647 h 600"/>
                        <a:gd name="T66" fmla="*/ 2147483647 w 762"/>
                        <a:gd name="T67" fmla="*/ 2147483647 h 600"/>
                        <a:gd name="T68" fmla="*/ 2147483647 w 762"/>
                        <a:gd name="T69" fmla="*/ 2147483647 h 600"/>
                        <a:gd name="T70" fmla="*/ 2147483647 w 762"/>
                        <a:gd name="T71" fmla="*/ 2147483647 h 600"/>
                        <a:gd name="T72" fmla="*/ 2147483647 w 762"/>
                        <a:gd name="T73" fmla="*/ 2147483647 h 600"/>
                        <a:gd name="T74" fmla="*/ 2147483647 w 762"/>
                        <a:gd name="T75" fmla="*/ 2147483647 h 600"/>
                        <a:gd name="T76" fmla="*/ 2147483647 w 762"/>
                        <a:gd name="T77" fmla="*/ 2147483647 h 600"/>
                        <a:gd name="T78" fmla="*/ 2147483647 w 762"/>
                        <a:gd name="T79" fmla="*/ 2147483647 h 600"/>
                        <a:gd name="T80" fmla="*/ 2147483647 w 762"/>
                        <a:gd name="T81" fmla="*/ 2147483647 h 600"/>
                        <a:gd name="T82" fmla="*/ 2147483647 w 762"/>
                        <a:gd name="T83" fmla="*/ 2147483647 h 600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</a:gdLst>
                      <a:ahLst/>
                      <a:cxnLst>
                        <a:cxn ang="T84">
                          <a:pos x="T0" y="T1"/>
                        </a:cxn>
                        <a:cxn ang="T85">
                          <a:pos x="T2" y="T3"/>
                        </a:cxn>
                        <a:cxn ang="T86">
                          <a:pos x="T4" y="T5"/>
                        </a:cxn>
                        <a:cxn ang="T87">
                          <a:pos x="T6" y="T7"/>
                        </a:cxn>
                        <a:cxn ang="T88">
                          <a:pos x="T8" y="T9"/>
                        </a:cxn>
                        <a:cxn ang="T89">
                          <a:pos x="T10" y="T11"/>
                        </a:cxn>
                        <a:cxn ang="T90">
                          <a:pos x="T12" y="T13"/>
                        </a:cxn>
                        <a:cxn ang="T91">
                          <a:pos x="T14" y="T15"/>
                        </a:cxn>
                        <a:cxn ang="T92">
                          <a:pos x="T16" y="T17"/>
                        </a:cxn>
                        <a:cxn ang="T93">
                          <a:pos x="T18" y="T19"/>
                        </a:cxn>
                        <a:cxn ang="T94">
                          <a:pos x="T20" y="T21"/>
                        </a:cxn>
                        <a:cxn ang="T95">
                          <a:pos x="T22" y="T23"/>
                        </a:cxn>
                        <a:cxn ang="T96">
                          <a:pos x="T24" y="T25"/>
                        </a:cxn>
                        <a:cxn ang="T97">
                          <a:pos x="T26" y="T27"/>
                        </a:cxn>
                        <a:cxn ang="T98">
                          <a:pos x="T28" y="T29"/>
                        </a:cxn>
                        <a:cxn ang="T99">
                          <a:pos x="T30" y="T31"/>
                        </a:cxn>
                        <a:cxn ang="T100">
                          <a:pos x="T32" y="T33"/>
                        </a:cxn>
                        <a:cxn ang="T101">
                          <a:pos x="T34" y="T35"/>
                        </a:cxn>
                        <a:cxn ang="T102">
                          <a:pos x="T36" y="T37"/>
                        </a:cxn>
                        <a:cxn ang="T103">
                          <a:pos x="T38" y="T39"/>
                        </a:cxn>
                        <a:cxn ang="T104">
                          <a:pos x="T40" y="T41"/>
                        </a:cxn>
                        <a:cxn ang="T105">
                          <a:pos x="T42" y="T43"/>
                        </a:cxn>
                        <a:cxn ang="T106">
                          <a:pos x="T44" y="T45"/>
                        </a:cxn>
                        <a:cxn ang="T107">
                          <a:pos x="T46" y="T47"/>
                        </a:cxn>
                        <a:cxn ang="T108">
                          <a:pos x="T48" y="T49"/>
                        </a:cxn>
                        <a:cxn ang="T109">
                          <a:pos x="T50" y="T51"/>
                        </a:cxn>
                        <a:cxn ang="T110">
                          <a:pos x="T52" y="T53"/>
                        </a:cxn>
                        <a:cxn ang="T111">
                          <a:pos x="T54" y="T55"/>
                        </a:cxn>
                        <a:cxn ang="T112">
                          <a:pos x="T56" y="T57"/>
                        </a:cxn>
                        <a:cxn ang="T113">
                          <a:pos x="T58" y="T59"/>
                        </a:cxn>
                        <a:cxn ang="T114">
                          <a:pos x="T60" y="T61"/>
                        </a:cxn>
                        <a:cxn ang="T115">
                          <a:pos x="T62" y="T63"/>
                        </a:cxn>
                        <a:cxn ang="T116">
                          <a:pos x="T64" y="T65"/>
                        </a:cxn>
                        <a:cxn ang="T117">
                          <a:pos x="T66" y="T67"/>
                        </a:cxn>
                        <a:cxn ang="T118">
                          <a:pos x="T68" y="T69"/>
                        </a:cxn>
                        <a:cxn ang="T119">
                          <a:pos x="T70" y="T71"/>
                        </a:cxn>
                        <a:cxn ang="T120">
                          <a:pos x="T72" y="T73"/>
                        </a:cxn>
                        <a:cxn ang="T121">
                          <a:pos x="T74" y="T75"/>
                        </a:cxn>
                        <a:cxn ang="T122">
                          <a:pos x="T76" y="T77"/>
                        </a:cxn>
                        <a:cxn ang="T123">
                          <a:pos x="T78" y="T79"/>
                        </a:cxn>
                        <a:cxn ang="T124">
                          <a:pos x="T80" y="T81"/>
                        </a:cxn>
                        <a:cxn ang="T125">
                          <a:pos x="T82" y="T83"/>
                        </a:cxn>
                      </a:cxnLst>
                      <a:rect l="0" t="0" r="r" b="b"/>
                      <a:pathLst>
                        <a:path w="762" h="600">
                          <a:moveTo>
                            <a:pt x="0" y="0"/>
                          </a:moveTo>
                          <a:lnTo>
                            <a:pt x="6" y="6"/>
                          </a:lnTo>
                          <a:lnTo>
                            <a:pt x="12" y="12"/>
                          </a:lnTo>
                          <a:lnTo>
                            <a:pt x="18" y="18"/>
                          </a:lnTo>
                          <a:lnTo>
                            <a:pt x="24" y="18"/>
                          </a:lnTo>
                          <a:lnTo>
                            <a:pt x="30" y="24"/>
                          </a:lnTo>
                          <a:lnTo>
                            <a:pt x="36" y="30"/>
                          </a:lnTo>
                          <a:lnTo>
                            <a:pt x="42" y="36"/>
                          </a:lnTo>
                          <a:lnTo>
                            <a:pt x="48" y="36"/>
                          </a:lnTo>
                          <a:lnTo>
                            <a:pt x="54" y="42"/>
                          </a:lnTo>
                          <a:lnTo>
                            <a:pt x="60" y="48"/>
                          </a:lnTo>
                          <a:lnTo>
                            <a:pt x="66" y="54"/>
                          </a:lnTo>
                          <a:lnTo>
                            <a:pt x="72" y="54"/>
                          </a:lnTo>
                          <a:lnTo>
                            <a:pt x="78" y="60"/>
                          </a:lnTo>
                          <a:lnTo>
                            <a:pt x="84" y="66"/>
                          </a:lnTo>
                          <a:lnTo>
                            <a:pt x="90" y="72"/>
                          </a:lnTo>
                          <a:lnTo>
                            <a:pt x="96" y="78"/>
                          </a:lnTo>
                          <a:lnTo>
                            <a:pt x="102" y="84"/>
                          </a:lnTo>
                          <a:lnTo>
                            <a:pt x="108" y="84"/>
                          </a:lnTo>
                          <a:lnTo>
                            <a:pt x="114" y="90"/>
                          </a:lnTo>
                          <a:lnTo>
                            <a:pt x="120" y="96"/>
                          </a:lnTo>
                          <a:lnTo>
                            <a:pt x="126" y="102"/>
                          </a:lnTo>
                          <a:lnTo>
                            <a:pt x="132" y="102"/>
                          </a:lnTo>
                          <a:lnTo>
                            <a:pt x="138" y="108"/>
                          </a:lnTo>
                          <a:lnTo>
                            <a:pt x="144" y="114"/>
                          </a:lnTo>
                          <a:lnTo>
                            <a:pt x="150" y="120"/>
                          </a:lnTo>
                          <a:lnTo>
                            <a:pt x="156" y="126"/>
                          </a:lnTo>
                          <a:lnTo>
                            <a:pt x="162" y="126"/>
                          </a:lnTo>
                          <a:lnTo>
                            <a:pt x="168" y="132"/>
                          </a:lnTo>
                          <a:lnTo>
                            <a:pt x="174" y="138"/>
                          </a:lnTo>
                          <a:lnTo>
                            <a:pt x="180" y="144"/>
                          </a:lnTo>
                          <a:lnTo>
                            <a:pt x="186" y="144"/>
                          </a:lnTo>
                          <a:lnTo>
                            <a:pt x="192" y="150"/>
                          </a:lnTo>
                          <a:lnTo>
                            <a:pt x="198" y="156"/>
                          </a:lnTo>
                          <a:lnTo>
                            <a:pt x="204" y="162"/>
                          </a:lnTo>
                          <a:lnTo>
                            <a:pt x="210" y="168"/>
                          </a:lnTo>
                          <a:lnTo>
                            <a:pt x="216" y="174"/>
                          </a:lnTo>
                          <a:lnTo>
                            <a:pt x="222" y="174"/>
                          </a:lnTo>
                          <a:lnTo>
                            <a:pt x="228" y="180"/>
                          </a:lnTo>
                          <a:lnTo>
                            <a:pt x="234" y="186"/>
                          </a:lnTo>
                          <a:lnTo>
                            <a:pt x="240" y="192"/>
                          </a:lnTo>
                          <a:lnTo>
                            <a:pt x="246" y="192"/>
                          </a:lnTo>
                          <a:lnTo>
                            <a:pt x="252" y="198"/>
                          </a:lnTo>
                          <a:lnTo>
                            <a:pt x="258" y="204"/>
                          </a:lnTo>
                          <a:lnTo>
                            <a:pt x="264" y="210"/>
                          </a:lnTo>
                          <a:lnTo>
                            <a:pt x="270" y="210"/>
                          </a:lnTo>
                          <a:lnTo>
                            <a:pt x="276" y="216"/>
                          </a:lnTo>
                          <a:lnTo>
                            <a:pt x="282" y="222"/>
                          </a:lnTo>
                          <a:lnTo>
                            <a:pt x="288" y="228"/>
                          </a:lnTo>
                          <a:lnTo>
                            <a:pt x="294" y="234"/>
                          </a:lnTo>
                          <a:lnTo>
                            <a:pt x="300" y="240"/>
                          </a:lnTo>
                          <a:lnTo>
                            <a:pt x="306" y="240"/>
                          </a:lnTo>
                          <a:lnTo>
                            <a:pt x="312" y="246"/>
                          </a:lnTo>
                          <a:lnTo>
                            <a:pt x="318" y="252"/>
                          </a:lnTo>
                          <a:lnTo>
                            <a:pt x="324" y="258"/>
                          </a:lnTo>
                          <a:lnTo>
                            <a:pt x="330" y="264"/>
                          </a:lnTo>
                          <a:lnTo>
                            <a:pt x="336" y="264"/>
                          </a:lnTo>
                          <a:lnTo>
                            <a:pt x="342" y="270"/>
                          </a:lnTo>
                          <a:lnTo>
                            <a:pt x="348" y="276"/>
                          </a:lnTo>
                          <a:lnTo>
                            <a:pt x="354" y="282"/>
                          </a:lnTo>
                          <a:lnTo>
                            <a:pt x="360" y="282"/>
                          </a:lnTo>
                          <a:lnTo>
                            <a:pt x="366" y="288"/>
                          </a:lnTo>
                          <a:lnTo>
                            <a:pt x="372" y="294"/>
                          </a:lnTo>
                          <a:lnTo>
                            <a:pt x="378" y="300"/>
                          </a:lnTo>
                          <a:lnTo>
                            <a:pt x="384" y="300"/>
                          </a:lnTo>
                          <a:lnTo>
                            <a:pt x="390" y="306"/>
                          </a:lnTo>
                          <a:lnTo>
                            <a:pt x="396" y="312"/>
                          </a:lnTo>
                          <a:lnTo>
                            <a:pt x="402" y="318"/>
                          </a:lnTo>
                          <a:lnTo>
                            <a:pt x="408" y="324"/>
                          </a:lnTo>
                          <a:lnTo>
                            <a:pt x="414" y="330"/>
                          </a:lnTo>
                          <a:lnTo>
                            <a:pt x="420" y="330"/>
                          </a:lnTo>
                          <a:lnTo>
                            <a:pt x="426" y="336"/>
                          </a:lnTo>
                          <a:lnTo>
                            <a:pt x="432" y="342"/>
                          </a:lnTo>
                          <a:lnTo>
                            <a:pt x="438" y="348"/>
                          </a:lnTo>
                          <a:lnTo>
                            <a:pt x="444" y="348"/>
                          </a:lnTo>
                          <a:lnTo>
                            <a:pt x="450" y="354"/>
                          </a:lnTo>
                          <a:lnTo>
                            <a:pt x="456" y="360"/>
                          </a:lnTo>
                          <a:lnTo>
                            <a:pt x="462" y="366"/>
                          </a:lnTo>
                          <a:lnTo>
                            <a:pt x="468" y="372"/>
                          </a:lnTo>
                          <a:lnTo>
                            <a:pt x="474" y="372"/>
                          </a:lnTo>
                          <a:lnTo>
                            <a:pt x="480" y="378"/>
                          </a:lnTo>
                          <a:lnTo>
                            <a:pt x="486" y="384"/>
                          </a:lnTo>
                          <a:lnTo>
                            <a:pt x="492" y="390"/>
                          </a:lnTo>
                          <a:lnTo>
                            <a:pt x="498" y="396"/>
                          </a:lnTo>
                          <a:lnTo>
                            <a:pt x="504" y="396"/>
                          </a:lnTo>
                          <a:lnTo>
                            <a:pt x="510" y="402"/>
                          </a:lnTo>
                          <a:lnTo>
                            <a:pt x="516" y="408"/>
                          </a:lnTo>
                          <a:lnTo>
                            <a:pt x="522" y="414"/>
                          </a:lnTo>
                          <a:lnTo>
                            <a:pt x="528" y="420"/>
                          </a:lnTo>
                          <a:lnTo>
                            <a:pt x="534" y="420"/>
                          </a:lnTo>
                          <a:lnTo>
                            <a:pt x="540" y="426"/>
                          </a:lnTo>
                          <a:lnTo>
                            <a:pt x="546" y="432"/>
                          </a:lnTo>
                          <a:lnTo>
                            <a:pt x="552" y="438"/>
                          </a:lnTo>
                          <a:lnTo>
                            <a:pt x="558" y="438"/>
                          </a:lnTo>
                          <a:lnTo>
                            <a:pt x="564" y="444"/>
                          </a:lnTo>
                          <a:lnTo>
                            <a:pt x="570" y="450"/>
                          </a:lnTo>
                          <a:lnTo>
                            <a:pt x="576" y="456"/>
                          </a:lnTo>
                          <a:lnTo>
                            <a:pt x="582" y="456"/>
                          </a:lnTo>
                          <a:lnTo>
                            <a:pt x="588" y="462"/>
                          </a:lnTo>
                          <a:lnTo>
                            <a:pt x="594" y="468"/>
                          </a:lnTo>
                          <a:lnTo>
                            <a:pt x="600" y="474"/>
                          </a:lnTo>
                          <a:lnTo>
                            <a:pt x="606" y="480"/>
                          </a:lnTo>
                          <a:lnTo>
                            <a:pt x="612" y="486"/>
                          </a:lnTo>
                          <a:lnTo>
                            <a:pt x="618" y="486"/>
                          </a:lnTo>
                          <a:lnTo>
                            <a:pt x="624" y="492"/>
                          </a:lnTo>
                          <a:lnTo>
                            <a:pt x="630" y="498"/>
                          </a:lnTo>
                          <a:lnTo>
                            <a:pt x="636" y="504"/>
                          </a:lnTo>
                          <a:lnTo>
                            <a:pt x="642" y="504"/>
                          </a:lnTo>
                          <a:lnTo>
                            <a:pt x="648" y="510"/>
                          </a:lnTo>
                          <a:lnTo>
                            <a:pt x="654" y="516"/>
                          </a:lnTo>
                          <a:lnTo>
                            <a:pt x="660" y="522"/>
                          </a:lnTo>
                          <a:lnTo>
                            <a:pt x="666" y="528"/>
                          </a:lnTo>
                          <a:lnTo>
                            <a:pt x="672" y="528"/>
                          </a:lnTo>
                          <a:lnTo>
                            <a:pt x="678" y="534"/>
                          </a:lnTo>
                          <a:lnTo>
                            <a:pt x="684" y="540"/>
                          </a:lnTo>
                          <a:lnTo>
                            <a:pt x="690" y="546"/>
                          </a:lnTo>
                          <a:lnTo>
                            <a:pt x="696" y="546"/>
                          </a:lnTo>
                          <a:lnTo>
                            <a:pt x="702" y="552"/>
                          </a:lnTo>
                          <a:lnTo>
                            <a:pt x="708" y="558"/>
                          </a:lnTo>
                          <a:lnTo>
                            <a:pt x="714" y="564"/>
                          </a:lnTo>
                          <a:lnTo>
                            <a:pt x="720" y="570"/>
                          </a:lnTo>
                          <a:lnTo>
                            <a:pt x="726" y="576"/>
                          </a:lnTo>
                          <a:lnTo>
                            <a:pt x="732" y="576"/>
                          </a:lnTo>
                          <a:lnTo>
                            <a:pt x="738" y="582"/>
                          </a:lnTo>
                          <a:lnTo>
                            <a:pt x="744" y="588"/>
                          </a:lnTo>
                          <a:lnTo>
                            <a:pt x="750" y="594"/>
                          </a:lnTo>
                          <a:lnTo>
                            <a:pt x="756" y="594"/>
                          </a:lnTo>
                          <a:lnTo>
                            <a:pt x="762" y="600"/>
                          </a:lnTo>
                        </a:path>
                      </a:pathLst>
                    </a:custGeom>
                    <a:noFill/>
                    <a:ln w="28575">
                      <a:solidFill>
                        <a:srgbClr val="FF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3605" name="Freeform 93"/>
                    <p:cNvSpPr>
                      <a:spLocks/>
                    </p:cNvSpPr>
                    <p:nvPr/>
                  </p:nvSpPr>
                  <p:spPr bwMode="auto">
                    <a:xfrm>
                      <a:off x="3451225" y="2959100"/>
                      <a:ext cx="1209675" cy="952500"/>
                    </a:xfrm>
                    <a:custGeom>
                      <a:avLst/>
                      <a:gdLst>
                        <a:gd name="T0" fmla="*/ 2147483647 w 762"/>
                        <a:gd name="T1" fmla="*/ 2147483647 h 600"/>
                        <a:gd name="T2" fmla="*/ 2147483647 w 762"/>
                        <a:gd name="T3" fmla="*/ 2147483647 h 600"/>
                        <a:gd name="T4" fmla="*/ 2147483647 w 762"/>
                        <a:gd name="T5" fmla="*/ 2147483647 h 600"/>
                        <a:gd name="T6" fmla="*/ 2147483647 w 762"/>
                        <a:gd name="T7" fmla="*/ 2147483647 h 600"/>
                        <a:gd name="T8" fmla="*/ 2147483647 w 762"/>
                        <a:gd name="T9" fmla="*/ 2147483647 h 600"/>
                        <a:gd name="T10" fmla="*/ 2147483647 w 762"/>
                        <a:gd name="T11" fmla="*/ 2147483647 h 600"/>
                        <a:gd name="T12" fmla="*/ 2147483647 w 762"/>
                        <a:gd name="T13" fmla="*/ 2147483647 h 600"/>
                        <a:gd name="T14" fmla="*/ 2147483647 w 762"/>
                        <a:gd name="T15" fmla="*/ 2147483647 h 600"/>
                        <a:gd name="T16" fmla="*/ 2147483647 w 762"/>
                        <a:gd name="T17" fmla="*/ 2147483647 h 600"/>
                        <a:gd name="T18" fmla="*/ 2147483647 w 762"/>
                        <a:gd name="T19" fmla="*/ 2147483647 h 600"/>
                        <a:gd name="T20" fmla="*/ 2147483647 w 762"/>
                        <a:gd name="T21" fmla="*/ 2147483647 h 600"/>
                        <a:gd name="T22" fmla="*/ 2147483647 w 762"/>
                        <a:gd name="T23" fmla="*/ 2147483647 h 600"/>
                        <a:gd name="T24" fmla="*/ 2147483647 w 762"/>
                        <a:gd name="T25" fmla="*/ 2147483647 h 600"/>
                        <a:gd name="T26" fmla="*/ 2147483647 w 762"/>
                        <a:gd name="T27" fmla="*/ 2147483647 h 600"/>
                        <a:gd name="T28" fmla="*/ 2147483647 w 762"/>
                        <a:gd name="T29" fmla="*/ 2147483647 h 600"/>
                        <a:gd name="T30" fmla="*/ 2147483647 w 762"/>
                        <a:gd name="T31" fmla="*/ 2147483647 h 600"/>
                        <a:gd name="T32" fmla="*/ 2147483647 w 762"/>
                        <a:gd name="T33" fmla="*/ 2147483647 h 600"/>
                        <a:gd name="T34" fmla="*/ 2147483647 w 762"/>
                        <a:gd name="T35" fmla="*/ 2147483647 h 600"/>
                        <a:gd name="T36" fmla="*/ 2147483647 w 762"/>
                        <a:gd name="T37" fmla="*/ 2147483647 h 600"/>
                        <a:gd name="T38" fmla="*/ 2147483647 w 762"/>
                        <a:gd name="T39" fmla="*/ 2147483647 h 600"/>
                        <a:gd name="T40" fmla="*/ 2147483647 w 762"/>
                        <a:gd name="T41" fmla="*/ 2147483647 h 600"/>
                        <a:gd name="T42" fmla="*/ 2147483647 w 762"/>
                        <a:gd name="T43" fmla="*/ 2147483647 h 600"/>
                        <a:gd name="T44" fmla="*/ 2147483647 w 762"/>
                        <a:gd name="T45" fmla="*/ 2147483647 h 600"/>
                        <a:gd name="T46" fmla="*/ 2147483647 w 762"/>
                        <a:gd name="T47" fmla="*/ 2147483647 h 600"/>
                        <a:gd name="T48" fmla="*/ 2147483647 w 762"/>
                        <a:gd name="T49" fmla="*/ 2147483647 h 600"/>
                        <a:gd name="T50" fmla="*/ 2147483647 w 762"/>
                        <a:gd name="T51" fmla="*/ 2147483647 h 600"/>
                        <a:gd name="T52" fmla="*/ 2147483647 w 762"/>
                        <a:gd name="T53" fmla="*/ 2147483647 h 600"/>
                        <a:gd name="T54" fmla="*/ 2147483647 w 762"/>
                        <a:gd name="T55" fmla="*/ 2147483647 h 600"/>
                        <a:gd name="T56" fmla="*/ 2147483647 w 762"/>
                        <a:gd name="T57" fmla="*/ 2147483647 h 600"/>
                        <a:gd name="T58" fmla="*/ 2147483647 w 762"/>
                        <a:gd name="T59" fmla="*/ 2147483647 h 600"/>
                        <a:gd name="T60" fmla="*/ 2147483647 w 762"/>
                        <a:gd name="T61" fmla="*/ 2147483647 h 600"/>
                        <a:gd name="T62" fmla="*/ 2147483647 w 762"/>
                        <a:gd name="T63" fmla="*/ 2147483647 h 600"/>
                        <a:gd name="T64" fmla="*/ 2147483647 w 762"/>
                        <a:gd name="T65" fmla="*/ 2147483647 h 600"/>
                        <a:gd name="T66" fmla="*/ 2147483647 w 762"/>
                        <a:gd name="T67" fmla="*/ 2147483647 h 600"/>
                        <a:gd name="T68" fmla="*/ 2147483647 w 762"/>
                        <a:gd name="T69" fmla="*/ 2147483647 h 600"/>
                        <a:gd name="T70" fmla="*/ 2147483647 w 762"/>
                        <a:gd name="T71" fmla="*/ 2147483647 h 600"/>
                        <a:gd name="T72" fmla="*/ 2147483647 w 762"/>
                        <a:gd name="T73" fmla="*/ 2147483647 h 600"/>
                        <a:gd name="T74" fmla="*/ 2147483647 w 762"/>
                        <a:gd name="T75" fmla="*/ 2147483647 h 600"/>
                        <a:gd name="T76" fmla="*/ 2147483647 w 762"/>
                        <a:gd name="T77" fmla="*/ 2147483647 h 600"/>
                        <a:gd name="T78" fmla="*/ 2147483647 w 762"/>
                        <a:gd name="T79" fmla="*/ 2147483647 h 600"/>
                        <a:gd name="T80" fmla="*/ 2147483647 w 762"/>
                        <a:gd name="T81" fmla="*/ 2147483647 h 600"/>
                        <a:gd name="T82" fmla="*/ 2147483647 w 762"/>
                        <a:gd name="T83" fmla="*/ 2147483647 h 600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</a:gdLst>
                      <a:ahLst/>
                      <a:cxnLst>
                        <a:cxn ang="T84">
                          <a:pos x="T0" y="T1"/>
                        </a:cxn>
                        <a:cxn ang="T85">
                          <a:pos x="T2" y="T3"/>
                        </a:cxn>
                        <a:cxn ang="T86">
                          <a:pos x="T4" y="T5"/>
                        </a:cxn>
                        <a:cxn ang="T87">
                          <a:pos x="T6" y="T7"/>
                        </a:cxn>
                        <a:cxn ang="T88">
                          <a:pos x="T8" y="T9"/>
                        </a:cxn>
                        <a:cxn ang="T89">
                          <a:pos x="T10" y="T11"/>
                        </a:cxn>
                        <a:cxn ang="T90">
                          <a:pos x="T12" y="T13"/>
                        </a:cxn>
                        <a:cxn ang="T91">
                          <a:pos x="T14" y="T15"/>
                        </a:cxn>
                        <a:cxn ang="T92">
                          <a:pos x="T16" y="T17"/>
                        </a:cxn>
                        <a:cxn ang="T93">
                          <a:pos x="T18" y="T19"/>
                        </a:cxn>
                        <a:cxn ang="T94">
                          <a:pos x="T20" y="T21"/>
                        </a:cxn>
                        <a:cxn ang="T95">
                          <a:pos x="T22" y="T23"/>
                        </a:cxn>
                        <a:cxn ang="T96">
                          <a:pos x="T24" y="T25"/>
                        </a:cxn>
                        <a:cxn ang="T97">
                          <a:pos x="T26" y="T27"/>
                        </a:cxn>
                        <a:cxn ang="T98">
                          <a:pos x="T28" y="T29"/>
                        </a:cxn>
                        <a:cxn ang="T99">
                          <a:pos x="T30" y="T31"/>
                        </a:cxn>
                        <a:cxn ang="T100">
                          <a:pos x="T32" y="T33"/>
                        </a:cxn>
                        <a:cxn ang="T101">
                          <a:pos x="T34" y="T35"/>
                        </a:cxn>
                        <a:cxn ang="T102">
                          <a:pos x="T36" y="T37"/>
                        </a:cxn>
                        <a:cxn ang="T103">
                          <a:pos x="T38" y="T39"/>
                        </a:cxn>
                        <a:cxn ang="T104">
                          <a:pos x="T40" y="T41"/>
                        </a:cxn>
                        <a:cxn ang="T105">
                          <a:pos x="T42" y="T43"/>
                        </a:cxn>
                        <a:cxn ang="T106">
                          <a:pos x="T44" y="T45"/>
                        </a:cxn>
                        <a:cxn ang="T107">
                          <a:pos x="T46" y="T47"/>
                        </a:cxn>
                        <a:cxn ang="T108">
                          <a:pos x="T48" y="T49"/>
                        </a:cxn>
                        <a:cxn ang="T109">
                          <a:pos x="T50" y="T51"/>
                        </a:cxn>
                        <a:cxn ang="T110">
                          <a:pos x="T52" y="T53"/>
                        </a:cxn>
                        <a:cxn ang="T111">
                          <a:pos x="T54" y="T55"/>
                        </a:cxn>
                        <a:cxn ang="T112">
                          <a:pos x="T56" y="T57"/>
                        </a:cxn>
                        <a:cxn ang="T113">
                          <a:pos x="T58" y="T59"/>
                        </a:cxn>
                        <a:cxn ang="T114">
                          <a:pos x="T60" y="T61"/>
                        </a:cxn>
                        <a:cxn ang="T115">
                          <a:pos x="T62" y="T63"/>
                        </a:cxn>
                        <a:cxn ang="T116">
                          <a:pos x="T64" y="T65"/>
                        </a:cxn>
                        <a:cxn ang="T117">
                          <a:pos x="T66" y="T67"/>
                        </a:cxn>
                        <a:cxn ang="T118">
                          <a:pos x="T68" y="T69"/>
                        </a:cxn>
                        <a:cxn ang="T119">
                          <a:pos x="T70" y="T71"/>
                        </a:cxn>
                        <a:cxn ang="T120">
                          <a:pos x="T72" y="T73"/>
                        </a:cxn>
                        <a:cxn ang="T121">
                          <a:pos x="T74" y="T75"/>
                        </a:cxn>
                        <a:cxn ang="T122">
                          <a:pos x="T76" y="T77"/>
                        </a:cxn>
                        <a:cxn ang="T123">
                          <a:pos x="T78" y="T79"/>
                        </a:cxn>
                        <a:cxn ang="T124">
                          <a:pos x="T80" y="T81"/>
                        </a:cxn>
                        <a:cxn ang="T125">
                          <a:pos x="T82" y="T83"/>
                        </a:cxn>
                      </a:cxnLst>
                      <a:rect l="0" t="0" r="r" b="b"/>
                      <a:pathLst>
                        <a:path w="762" h="600">
                          <a:moveTo>
                            <a:pt x="0" y="0"/>
                          </a:moveTo>
                          <a:lnTo>
                            <a:pt x="6" y="6"/>
                          </a:lnTo>
                          <a:lnTo>
                            <a:pt x="12" y="12"/>
                          </a:lnTo>
                          <a:lnTo>
                            <a:pt x="18" y="12"/>
                          </a:lnTo>
                          <a:lnTo>
                            <a:pt x="24" y="18"/>
                          </a:lnTo>
                          <a:lnTo>
                            <a:pt x="30" y="24"/>
                          </a:lnTo>
                          <a:lnTo>
                            <a:pt x="36" y="30"/>
                          </a:lnTo>
                          <a:lnTo>
                            <a:pt x="42" y="36"/>
                          </a:lnTo>
                          <a:lnTo>
                            <a:pt x="48" y="42"/>
                          </a:lnTo>
                          <a:lnTo>
                            <a:pt x="54" y="42"/>
                          </a:lnTo>
                          <a:lnTo>
                            <a:pt x="60" y="48"/>
                          </a:lnTo>
                          <a:lnTo>
                            <a:pt x="66" y="54"/>
                          </a:lnTo>
                          <a:lnTo>
                            <a:pt x="72" y="60"/>
                          </a:lnTo>
                          <a:lnTo>
                            <a:pt x="78" y="60"/>
                          </a:lnTo>
                          <a:lnTo>
                            <a:pt x="84" y="66"/>
                          </a:lnTo>
                          <a:lnTo>
                            <a:pt x="90" y="72"/>
                          </a:lnTo>
                          <a:lnTo>
                            <a:pt x="96" y="78"/>
                          </a:lnTo>
                          <a:lnTo>
                            <a:pt x="102" y="84"/>
                          </a:lnTo>
                          <a:lnTo>
                            <a:pt x="108" y="84"/>
                          </a:lnTo>
                          <a:lnTo>
                            <a:pt x="114" y="90"/>
                          </a:lnTo>
                          <a:lnTo>
                            <a:pt x="120" y="96"/>
                          </a:lnTo>
                          <a:lnTo>
                            <a:pt x="126" y="102"/>
                          </a:lnTo>
                          <a:lnTo>
                            <a:pt x="132" y="102"/>
                          </a:lnTo>
                          <a:lnTo>
                            <a:pt x="138" y="108"/>
                          </a:lnTo>
                          <a:lnTo>
                            <a:pt x="144" y="114"/>
                          </a:lnTo>
                          <a:lnTo>
                            <a:pt x="150" y="120"/>
                          </a:lnTo>
                          <a:lnTo>
                            <a:pt x="156" y="126"/>
                          </a:lnTo>
                          <a:lnTo>
                            <a:pt x="162" y="132"/>
                          </a:lnTo>
                          <a:lnTo>
                            <a:pt x="168" y="132"/>
                          </a:lnTo>
                          <a:lnTo>
                            <a:pt x="174" y="138"/>
                          </a:lnTo>
                          <a:lnTo>
                            <a:pt x="180" y="144"/>
                          </a:lnTo>
                          <a:lnTo>
                            <a:pt x="186" y="150"/>
                          </a:lnTo>
                          <a:lnTo>
                            <a:pt x="192" y="150"/>
                          </a:lnTo>
                          <a:lnTo>
                            <a:pt x="198" y="156"/>
                          </a:lnTo>
                          <a:lnTo>
                            <a:pt x="204" y="162"/>
                          </a:lnTo>
                          <a:lnTo>
                            <a:pt x="210" y="168"/>
                          </a:lnTo>
                          <a:lnTo>
                            <a:pt x="216" y="168"/>
                          </a:lnTo>
                          <a:lnTo>
                            <a:pt x="222" y="174"/>
                          </a:lnTo>
                          <a:lnTo>
                            <a:pt x="228" y="180"/>
                          </a:lnTo>
                          <a:lnTo>
                            <a:pt x="234" y="186"/>
                          </a:lnTo>
                          <a:lnTo>
                            <a:pt x="240" y="192"/>
                          </a:lnTo>
                          <a:lnTo>
                            <a:pt x="246" y="198"/>
                          </a:lnTo>
                          <a:lnTo>
                            <a:pt x="252" y="198"/>
                          </a:lnTo>
                          <a:lnTo>
                            <a:pt x="258" y="204"/>
                          </a:lnTo>
                          <a:lnTo>
                            <a:pt x="264" y="210"/>
                          </a:lnTo>
                          <a:lnTo>
                            <a:pt x="270" y="216"/>
                          </a:lnTo>
                          <a:lnTo>
                            <a:pt x="276" y="216"/>
                          </a:lnTo>
                          <a:lnTo>
                            <a:pt x="282" y="222"/>
                          </a:lnTo>
                          <a:lnTo>
                            <a:pt x="288" y="228"/>
                          </a:lnTo>
                          <a:lnTo>
                            <a:pt x="294" y="234"/>
                          </a:lnTo>
                          <a:lnTo>
                            <a:pt x="300" y="240"/>
                          </a:lnTo>
                          <a:lnTo>
                            <a:pt x="306" y="240"/>
                          </a:lnTo>
                          <a:lnTo>
                            <a:pt x="312" y="246"/>
                          </a:lnTo>
                          <a:lnTo>
                            <a:pt x="318" y="252"/>
                          </a:lnTo>
                          <a:lnTo>
                            <a:pt x="324" y="258"/>
                          </a:lnTo>
                          <a:lnTo>
                            <a:pt x="330" y="258"/>
                          </a:lnTo>
                          <a:lnTo>
                            <a:pt x="336" y="264"/>
                          </a:lnTo>
                          <a:lnTo>
                            <a:pt x="342" y="270"/>
                          </a:lnTo>
                          <a:lnTo>
                            <a:pt x="348" y="276"/>
                          </a:lnTo>
                          <a:lnTo>
                            <a:pt x="354" y="282"/>
                          </a:lnTo>
                          <a:lnTo>
                            <a:pt x="360" y="288"/>
                          </a:lnTo>
                          <a:lnTo>
                            <a:pt x="366" y="288"/>
                          </a:lnTo>
                          <a:lnTo>
                            <a:pt x="372" y="294"/>
                          </a:lnTo>
                          <a:lnTo>
                            <a:pt x="378" y="300"/>
                          </a:lnTo>
                          <a:lnTo>
                            <a:pt x="384" y="306"/>
                          </a:lnTo>
                          <a:lnTo>
                            <a:pt x="390" y="306"/>
                          </a:lnTo>
                          <a:lnTo>
                            <a:pt x="396" y="312"/>
                          </a:lnTo>
                          <a:lnTo>
                            <a:pt x="402" y="318"/>
                          </a:lnTo>
                          <a:lnTo>
                            <a:pt x="408" y="324"/>
                          </a:lnTo>
                          <a:lnTo>
                            <a:pt x="414" y="324"/>
                          </a:lnTo>
                          <a:lnTo>
                            <a:pt x="420" y="330"/>
                          </a:lnTo>
                          <a:lnTo>
                            <a:pt x="426" y="336"/>
                          </a:lnTo>
                          <a:lnTo>
                            <a:pt x="432" y="342"/>
                          </a:lnTo>
                          <a:lnTo>
                            <a:pt x="438" y="348"/>
                          </a:lnTo>
                          <a:lnTo>
                            <a:pt x="444" y="354"/>
                          </a:lnTo>
                          <a:lnTo>
                            <a:pt x="450" y="354"/>
                          </a:lnTo>
                          <a:lnTo>
                            <a:pt x="456" y="360"/>
                          </a:lnTo>
                          <a:lnTo>
                            <a:pt x="462" y="366"/>
                          </a:lnTo>
                          <a:lnTo>
                            <a:pt x="468" y="372"/>
                          </a:lnTo>
                          <a:lnTo>
                            <a:pt x="474" y="372"/>
                          </a:lnTo>
                          <a:lnTo>
                            <a:pt x="480" y="378"/>
                          </a:lnTo>
                          <a:lnTo>
                            <a:pt x="486" y="384"/>
                          </a:lnTo>
                          <a:lnTo>
                            <a:pt x="492" y="390"/>
                          </a:lnTo>
                          <a:lnTo>
                            <a:pt x="498" y="396"/>
                          </a:lnTo>
                          <a:lnTo>
                            <a:pt x="504" y="396"/>
                          </a:lnTo>
                          <a:lnTo>
                            <a:pt x="510" y="402"/>
                          </a:lnTo>
                          <a:lnTo>
                            <a:pt x="516" y="408"/>
                          </a:lnTo>
                          <a:lnTo>
                            <a:pt x="522" y="414"/>
                          </a:lnTo>
                          <a:lnTo>
                            <a:pt x="528" y="414"/>
                          </a:lnTo>
                          <a:lnTo>
                            <a:pt x="534" y="420"/>
                          </a:lnTo>
                          <a:lnTo>
                            <a:pt x="540" y="426"/>
                          </a:lnTo>
                          <a:lnTo>
                            <a:pt x="546" y="432"/>
                          </a:lnTo>
                          <a:lnTo>
                            <a:pt x="552" y="438"/>
                          </a:lnTo>
                          <a:lnTo>
                            <a:pt x="558" y="444"/>
                          </a:lnTo>
                          <a:lnTo>
                            <a:pt x="564" y="444"/>
                          </a:lnTo>
                          <a:lnTo>
                            <a:pt x="570" y="450"/>
                          </a:lnTo>
                          <a:lnTo>
                            <a:pt x="576" y="456"/>
                          </a:lnTo>
                          <a:lnTo>
                            <a:pt x="582" y="462"/>
                          </a:lnTo>
                          <a:lnTo>
                            <a:pt x="588" y="462"/>
                          </a:lnTo>
                          <a:lnTo>
                            <a:pt x="594" y="468"/>
                          </a:lnTo>
                          <a:lnTo>
                            <a:pt x="600" y="474"/>
                          </a:lnTo>
                          <a:lnTo>
                            <a:pt x="606" y="480"/>
                          </a:lnTo>
                          <a:lnTo>
                            <a:pt x="612" y="480"/>
                          </a:lnTo>
                          <a:lnTo>
                            <a:pt x="618" y="486"/>
                          </a:lnTo>
                          <a:lnTo>
                            <a:pt x="624" y="492"/>
                          </a:lnTo>
                          <a:lnTo>
                            <a:pt x="630" y="498"/>
                          </a:lnTo>
                          <a:lnTo>
                            <a:pt x="636" y="504"/>
                          </a:lnTo>
                          <a:lnTo>
                            <a:pt x="642" y="510"/>
                          </a:lnTo>
                          <a:lnTo>
                            <a:pt x="648" y="510"/>
                          </a:lnTo>
                          <a:lnTo>
                            <a:pt x="654" y="516"/>
                          </a:lnTo>
                          <a:lnTo>
                            <a:pt x="660" y="522"/>
                          </a:lnTo>
                          <a:lnTo>
                            <a:pt x="666" y="528"/>
                          </a:lnTo>
                          <a:lnTo>
                            <a:pt x="672" y="528"/>
                          </a:lnTo>
                          <a:lnTo>
                            <a:pt x="678" y="534"/>
                          </a:lnTo>
                          <a:lnTo>
                            <a:pt x="684" y="540"/>
                          </a:lnTo>
                          <a:lnTo>
                            <a:pt x="690" y="546"/>
                          </a:lnTo>
                          <a:lnTo>
                            <a:pt x="696" y="552"/>
                          </a:lnTo>
                          <a:lnTo>
                            <a:pt x="702" y="552"/>
                          </a:lnTo>
                          <a:lnTo>
                            <a:pt x="708" y="558"/>
                          </a:lnTo>
                          <a:lnTo>
                            <a:pt x="714" y="564"/>
                          </a:lnTo>
                          <a:lnTo>
                            <a:pt x="720" y="570"/>
                          </a:lnTo>
                          <a:lnTo>
                            <a:pt x="726" y="570"/>
                          </a:lnTo>
                          <a:lnTo>
                            <a:pt x="732" y="576"/>
                          </a:lnTo>
                          <a:lnTo>
                            <a:pt x="738" y="582"/>
                          </a:lnTo>
                          <a:lnTo>
                            <a:pt x="744" y="588"/>
                          </a:lnTo>
                          <a:lnTo>
                            <a:pt x="750" y="594"/>
                          </a:lnTo>
                          <a:lnTo>
                            <a:pt x="756" y="600"/>
                          </a:lnTo>
                          <a:lnTo>
                            <a:pt x="762" y="600"/>
                          </a:lnTo>
                        </a:path>
                      </a:pathLst>
                    </a:custGeom>
                    <a:noFill/>
                    <a:ln w="28575">
                      <a:solidFill>
                        <a:srgbClr val="FF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3606" name="Freeform 94"/>
                    <p:cNvSpPr>
                      <a:spLocks/>
                    </p:cNvSpPr>
                    <p:nvPr/>
                  </p:nvSpPr>
                  <p:spPr bwMode="auto">
                    <a:xfrm>
                      <a:off x="4660900" y="3911600"/>
                      <a:ext cx="1209675" cy="952500"/>
                    </a:xfrm>
                    <a:custGeom>
                      <a:avLst/>
                      <a:gdLst>
                        <a:gd name="T0" fmla="*/ 2147483647 w 762"/>
                        <a:gd name="T1" fmla="*/ 2147483647 h 600"/>
                        <a:gd name="T2" fmla="*/ 2147483647 w 762"/>
                        <a:gd name="T3" fmla="*/ 2147483647 h 600"/>
                        <a:gd name="T4" fmla="*/ 2147483647 w 762"/>
                        <a:gd name="T5" fmla="*/ 2147483647 h 600"/>
                        <a:gd name="T6" fmla="*/ 2147483647 w 762"/>
                        <a:gd name="T7" fmla="*/ 2147483647 h 600"/>
                        <a:gd name="T8" fmla="*/ 2147483647 w 762"/>
                        <a:gd name="T9" fmla="*/ 2147483647 h 600"/>
                        <a:gd name="T10" fmla="*/ 2147483647 w 762"/>
                        <a:gd name="T11" fmla="*/ 2147483647 h 600"/>
                        <a:gd name="T12" fmla="*/ 2147483647 w 762"/>
                        <a:gd name="T13" fmla="*/ 2147483647 h 600"/>
                        <a:gd name="T14" fmla="*/ 2147483647 w 762"/>
                        <a:gd name="T15" fmla="*/ 2147483647 h 600"/>
                        <a:gd name="T16" fmla="*/ 2147483647 w 762"/>
                        <a:gd name="T17" fmla="*/ 2147483647 h 600"/>
                        <a:gd name="T18" fmla="*/ 2147483647 w 762"/>
                        <a:gd name="T19" fmla="*/ 2147483647 h 600"/>
                        <a:gd name="T20" fmla="*/ 2147483647 w 762"/>
                        <a:gd name="T21" fmla="*/ 2147483647 h 600"/>
                        <a:gd name="T22" fmla="*/ 2147483647 w 762"/>
                        <a:gd name="T23" fmla="*/ 2147483647 h 600"/>
                        <a:gd name="T24" fmla="*/ 2147483647 w 762"/>
                        <a:gd name="T25" fmla="*/ 2147483647 h 600"/>
                        <a:gd name="T26" fmla="*/ 2147483647 w 762"/>
                        <a:gd name="T27" fmla="*/ 2147483647 h 600"/>
                        <a:gd name="T28" fmla="*/ 2147483647 w 762"/>
                        <a:gd name="T29" fmla="*/ 2147483647 h 600"/>
                        <a:gd name="T30" fmla="*/ 2147483647 w 762"/>
                        <a:gd name="T31" fmla="*/ 2147483647 h 600"/>
                        <a:gd name="T32" fmla="*/ 2147483647 w 762"/>
                        <a:gd name="T33" fmla="*/ 2147483647 h 600"/>
                        <a:gd name="T34" fmla="*/ 2147483647 w 762"/>
                        <a:gd name="T35" fmla="*/ 2147483647 h 600"/>
                        <a:gd name="T36" fmla="*/ 2147483647 w 762"/>
                        <a:gd name="T37" fmla="*/ 2147483647 h 600"/>
                        <a:gd name="T38" fmla="*/ 2147483647 w 762"/>
                        <a:gd name="T39" fmla="*/ 2147483647 h 600"/>
                        <a:gd name="T40" fmla="*/ 2147483647 w 762"/>
                        <a:gd name="T41" fmla="*/ 2147483647 h 600"/>
                        <a:gd name="T42" fmla="*/ 2147483647 w 762"/>
                        <a:gd name="T43" fmla="*/ 2147483647 h 600"/>
                        <a:gd name="T44" fmla="*/ 2147483647 w 762"/>
                        <a:gd name="T45" fmla="*/ 2147483647 h 600"/>
                        <a:gd name="T46" fmla="*/ 2147483647 w 762"/>
                        <a:gd name="T47" fmla="*/ 2147483647 h 600"/>
                        <a:gd name="T48" fmla="*/ 2147483647 w 762"/>
                        <a:gd name="T49" fmla="*/ 2147483647 h 600"/>
                        <a:gd name="T50" fmla="*/ 2147483647 w 762"/>
                        <a:gd name="T51" fmla="*/ 2147483647 h 600"/>
                        <a:gd name="T52" fmla="*/ 2147483647 w 762"/>
                        <a:gd name="T53" fmla="*/ 2147483647 h 600"/>
                        <a:gd name="T54" fmla="*/ 2147483647 w 762"/>
                        <a:gd name="T55" fmla="*/ 2147483647 h 600"/>
                        <a:gd name="T56" fmla="*/ 2147483647 w 762"/>
                        <a:gd name="T57" fmla="*/ 2147483647 h 600"/>
                        <a:gd name="T58" fmla="*/ 2147483647 w 762"/>
                        <a:gd name="T59" fmla="*/ 2147483647 h 600"/>
                        <a:gd name="T60" fmla="*/ 2147483647 w 762"/>
                        <a:gd name="T61" fmla="*/ 2147483647 h 600"/>
                        <a:gd name="T62" fmla="*/ 2147483647 w 762"/>
                        <a:gd name="T63" fmla="*/ 2147483647 h 600"/>
                        <a:gd name="T64" fmla="*/ 2147483647 w 762"/>
                        <a:gd name="T65" fmla="*/ 2147483647 h 600"/>
                        <a:gd name="T66" fmla="*/ 2147483647 w 762"/>
                        <a:gd name="T67" fmla="*/ 2147483647 h 600"/>
                        <a:gd name="T68" fmla="*/ 2147483647 w 762"/>
                        <a:gd name="T69" fmla="*/ 2147483647 h 600"/>
                        <a:gd name="T70" fmla="*/ 2147483647 w 762"/>
                        <a:gd name="T71" fmla="*/ 2147483647 h 600"/>
                        <a:gd name="T72" fmla="*/ 2147483647 w 762"/>
                        <a:gd name="T73" fmla="*/ 2147483647 h 600"/>
                        <a:gd name="T74" fmla="*/ 2147483647 w 762"/>
                        <a:gd name="T75" fmla="*/ 2147483647 h 600"/>
                        <a:gd name="T76" fmla="*/ 2147483647 w 762"/>
                        <a:gd name="T77" fmla="*/ 2147483647 h 600"/>
                        <a:gd name="T78" fmla="*/ 2147483647 w 762"/>
                        <a:gd name="T79" fmla="*/ 2147483647 h 600"/>
                        <a:gd name="T80" fmla="*/ 2147483647 w 762"/>
                        <a:gd name="T81" fmla="*/ 2147483647 h 600"/>
                        <a:gd name="T82" fmla="*/ 2147483647 w 762"/>
                        <a:gd name="T83" fmla="*/ 2147483647 h 600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</a:gdLst>
                      <a:ahLst/>
                      <a:cxnLst>
                        <a:cxn ang="T84">
                          <a:pos x="T0" y="T1"/>
                        </a:cxn>
                        <a:cxn ang="T85">
                          <a:pos x="T2" y="T3"/>
                        </a:cxn>
                        <a:cxn ang="T86">
                          <a:pos x="T4" y="T5"/>
                        </a:cxn>
                        <a:cxn ang="T87">
                          <a:pos x="T6" y="T7"/>
                        </a:cxn>
                        <a:cxn ang="T88">
                          <a:pos x="T8" y="T9"/>
                        </a:cxn>
                        <a:cxn ang="T89">
                          <a:pos x="T10" y="T11"/>
                        </a:cxn>
                        <a:cxn ang="T90">
                          <a:pos x="T12" y="T13"/>
                        </a:cxn>
                        <a:cxn ang="T91">
                          <a:pos x="T14" y="T15"/>
                        </a:cxn>
                        <a:cxn ang="T92">
                          <a:pos x="T16" y="T17"/>
                        </a:cxn>
                        <a:cxn ang="T93">
                          <a:pos x="T18" y="T19"/>
                        </a:cxn>
                        <a:cxn ang="T94">
                          <a:pos x="T20" y="T21"/>
                        </a:cxn>
                        <a:cxn ang="T95">
                          <a:pos x="T22" y="T23"/>
                        </a:cxn>
                        <a:cxn ang="T96">
                          <a:pos x="T24" y="T25"/>
                        </a:cxn>
                        <a:cxn ang="T97">
                          <a:pos x="T26" y="T27"/>
                        </a:cxn>
                        <a:cxn ang="T98">
                          <a:pos x="T28" y="T29"/>
                        </a:cxn>
                        <a:cxn ang="T99">
                          <a:pos x="T30" y="T31"/>
                        </a:cxn>
                        <a:cxn ang="T100">
                          <a:pos x="T32" y="T33"/>
                        </a:cxn>
                        <a:cxn ang="T101">
                          <a:pos x="T34" y="T35"/>
                        </a:cxn>
                        <a:cxn ang="T102">
                          <a:pos x="T36" y="T37"/>
                        </a:cxn>
                        <a:cxn ang="T103">
                          <a:pos x="T38" y="T39"/>
                        </a:cxn>
                        <a:cxn ang="T104">
                          <a:pos x="T40" y="T41"/>
                        </a:cxn>
                        <a:cxn ang="T105">
                          <a:pos x="T42" y="T43"/>
                        </a:cxn>
                        <a:cxn ang="T106">
                          <a:pos x="T44" y="T45"/>
                        </a:cxn>
                        <a:cxn ang="T107">
                          <a:pos x="T46" y="T47"/>
                        </a:cxn>
                        <a:cxn ang="T108">
                          <a:pos x="T48" y="T49"/>
                        </a:cxn>
                        <a:cxn ang="T109">
                          <a:pos x="T50" y="T51"/>
                        </a:cxn>
                        <a:cxn ang="T110">
                          <a:pos x="T52" y="T53"/>
                        </a:cxn>
                        <a:cxn ang="T111">
                          <a:pos x="T54" y="T55"/>
                        </a:cxn>
                        <a:cxn ang="T112">
                          <a:pos x="T56" y="T57"/>
                        </a:cxn>
                        <a:cxn ang="T113">
                          <a:pos x="T58" y="T59"/>
                        </a:cxn>
                        <a:cxn ang="T114">
                          <a:pos x="T60" y="T61"/>
                        </a:cxn>
                        <a:cxn ang="T115">
                          <a:pos x="T62" y="T63"/>
                        </a:cxn>
                        <a:cxn ang="T116">
                          <a:pos x="T64" y="T65"/>
                        </a:cxn>
                        <a:cxn ang="T117">
                          <a:pos x="T66" y="T67"/>
                        </a:cxn>
                        <a:cxn ang="T118">
                          <a:pos x="T68" y="T69"/>
                        </a:cxn>
                        <a:cxn ang="T119">
                          <a:pos x="T70" y="T71"/>
                        </a:cxn>
                        <a:cxn ang="T120">
                          <a:pos x="T72" y="T73"/>
                        </a:cxn>
                        <a:cxn ang="T121">
                          <a:pos x="T74" y="T75"/>
                        </a:cxn>
                        <a:cxn ang="T122">
                          <a:pos x="T76" y="T77"/>
                        </a:cxn>
                        <a:cxn ang="T123">
                          <a:pos x="T78" y="T79"/>
                        </a:cxn>
                        <a:cxn ang="T124">
                          <a:pos x="T80" y="T81"/>
                        </a:cxn>
                        <a:cxn ang="T125">
                          <a:pos x="T82" y="T83"/>
                        </a:cxn>
                      </a:cxnLst>
                      <a:rect l="0" t="0" r="r" b="b"/>
                      <a:pathLst>
                        <a:path w="762" h="600">
                          <a:moveTo>
                            <a:pt x="0" y="0"/>
                          </a:moveTo>
                          <a:lnTo>
                            <a:pt x="6" y="6"/>
                          </a:lnTo>
                          <a:lnTo>
                            <a:pt x="12" y="12"/>
                          </a:lnTo>
                          <a:lnTo>
                            <a:pt x="18" y="18"/>
                          </a:lnTo>
                          <a:lnTo>
                            <a:pt x="24" y="18"/>
                          </a:lnTo>
                          <a:lnTo>
                            <a:pt x="30" y="24"/>
                          </a:lnTo>
                          <a:lnTo>
                            <a:pt x="36" y="30"/>
                          </a:lnTo>
                          <a:lnTo>
                            <a:pt x="42" y="36"/>
                          </a:lnTo>
                          <a:lnTo>
                            <a:pt x="48" y="36"/>
                          </a:lnTo>
                          <a:lnTo>
                            <a:pt x="54" y="42"/>
                          </a:lnTo>
                          <a:lnTo>
                            <a:pt x="60" y="48"/>
                          </a:lnTo>
                          <a:lnTo>
                            <a:pt x="66" y="54"/>
                          </a:lnTo>
                          <a:lnTo>
                            <a:pt x="72" y="60"/>
                          </a:lnTo>
                          <a:lnTo>
                            <a:pt x="78" y="66"/>
                          </a:lnTo>
                          <a:lnTo>
                            <a:pt x="84" y="66"/>
                          </a:lnTo>
                          <a:lnTo>
                            <a:pt x="90" y="72"/>
                          </a:lnTo>
                          <a:lnTo>
                            <a:pt x="96" y="78"/>
                          </a:lnTo>
                          <a:lnTo>
                            <a:pt x="102" y="84"/>
                          </a:lnTo>
                          <a:lnTo>
                            <a:pt x="108" y="90"/>
                          </a:lnTo>
                          <a:lnTo>
                            <a:pt x="114" y="90"/>
                          </a:lnTo>
                          <a:lnTo>
                            <a:pt x="120" y="96"/>
                          </a:lnTo>
                          <a:lnTo>
                            <a:pt x="126" y="102"/>
                          </a:lnTo>
                          <a:lnTo>
                            <a:pt x="132" y="108"/>
                          </a:lnTo>
                          <a:lnTo>
                            <a:pt x="138" y="108"/>
                          </a:lnTo>
                          <a:lnTo>
                            <a:pt x="144" y="114"/>
                          </a:lnTo>
                          <a:lnTo>
                            <a:pt x="150" y="120"/>
                          </a:lnTo>
                          <a:lnTo>
                            <a:pt x="156" y="126"/>
                          </a:lnTo>
                          <a:lnTo>
                            <a:pt x="162" y="126"/>
                          </a:lnTo>
                          <a:lnTo>
                            <a:pt x="168" y="132"/>
                          </a:lnTo>
                          <a:lnTo>
                            <a:pt x="174" y="138"/>
                          </a:lnTo>
                          <a:lnTo>
                            <a:pt x="180" y="144"/>
                          </a:lnTo>
                          <a:lnTo>
                            <a:pt x="186" y="150"/>
                          </a:lnTo>
                          <a:lnTo>
                            <a:pt x="192" y="156"/>
                          </a:lnTo>
                          <a:lnTo>
                            <a:pt x="198" y="156"/>
                          </a:lnTo>
                          <a:lnTo>
                            <a:pt x="204" y="162"/>
                          </a:lnTo>
                          <a:lnTo>
                            <a:pt x="210" y="168"/>
                          </a:lnTo>
                          <a:lnTo>
                            <a:pt x="216" y="174"/>
                          </a:lnTo>
                          <a:lnTo>
                            <a:pt x="222" y="174"/>
                          </a:lnTo>
                          <a:lnTo>
                            <a:pt x="228" y="180"/>
                          </a:lnTo>
                          <a:lnTo>
                            <a:pt x="234" y="186"/>
                          </a:lnTo>
                          <a:lnTo>
                            <a:pt x="240" y="192"/>
                          </a:lnTo>
                          <a:lnTo>
                            <a:pt x="246" y="198"/>
                          </a:lnTo>
                          <a:lnTo>
                            <a:pt x="252" y="198"/>
                          </a:lnTo>
                          <a:lnTo>
                            <a:pt x="258" y="204"/>
                          </a:lnTo>
                          <a:lnTo>
                            <a:pt x="264" y="210"/>
                          </a:lnTo>
                          <a:lnTo>
                            <a:pt x="270" y="216"/>
                          </a:lnTo>
                          <a:lnTo>
                            <a:pt x="276" y="222"/>
                          </a:lnTo>
                          <a:lnTo>
                            <a:pt x="282" y="222"/>
                          </a:lnTo>
                          <a:lnTo>
                            <a:pt x="288" y="228"/>
                          </a:lnTo>
                          <a:lnTo>
                            <a:pt x="294" y="234"/>
                          </a:lnTo>
                          <a:lnTo>
                            <a:pt x="300" y="240"/>
                          </a:lnTo>
                          <a:lnTo>
                            <a:pt x="306" y="246"/>
                          </a:lnTo>
                          <a:lnTo>
                            <a:pt x="312" y="246"/>
                          </a:lnTo>
                          <a:lnTo>
                            <a:pt x="318" y="252"/>
                          </a:lnTo>
                          <a:lnTo>
                            <a:pt x="324" y="258"/>
                          </a:lnTo>
                          <a:lnTo>
                            <a:pt x="330" y="264"/>
                          </a:lnTo>
                          <a:lnTo>
                            <a:pt x="336" y="264"/>
                          </a:lnTo>
                          <a:lnTo>
                            <a:pt x="342" y="270"/>
                          </a:lnTo>
                          <a:lnTo>
                            <a:pt x="348" y="276"/>
                          </a:lnTo>
                          <a:lnTo>
                            <a:pt x="354" y="282"/>
                          </a:lnTo>
                          <a:lnTo>
                            <a:pt x="360" y="282"/>
                          </a:lnTo>
                          <a:lnTo>
                            <a:pt x="366" y="288"/>
                          </a:lnTo>
                          <a:lnTo>
                            <a:pt x="372" y="294"/>
                          </a:lnTo>
                          <a:lnTo>
                            <a:pt x="378" y="300"/>
                          </a:lnTo>
                          <a:lnTo>
                            <a:pt x="384" y="306"/>
                          </a:lnTo>
                          <a:lnTo>
                            <a:pt x="390" y="312"/>
                          </a:lnTo>
                          <a:lnTo>
                            <a:pt x="396" y="312"/>
                          </a:lnTo>
                          <a:lnTo>
                            <a:pt x="402" y="318"/>
                          </a:lnTo>
                          <a:lnTo>
                            <a:pt x="408" y="324"/>
                          </a:lnTo>
                          <a:lnTo>
                            <a:pt x="414" y="330"/>
                          </a:lnTo>
                          <a:lnTo>
                            <a:pt x="420" y="330"/>
                          </a:lnTo>
                          <a:lnTo>
                            <a:pt x="426" y="336"/>
                          </a:lnTo>
                          <a:lnTo>
                            <a:pt x="432" y="342"/>
                          </a:lnTo>
                          <a:lnTo>
                            <a:pt x="438" y="348"/>
                          </a:lnTo>
                          <a:lnTo>
                            <a:pt x="444" y="354"/>
                          </a:lnTo>
                          <a:lnTo>
                            <a:pt x="450" y="354"/>
                          </a:lnTo>
                          <a:lnTo>
                            <a:pt x="456" y="360"/>
                          </a:lnTo>
                          <a:lnTo>
                            <a:pt x="462" y="366"/>
                          </a:lnTo>
                          <a:lnTo>
                            <a:pt x="468" y="372"/>
                          </a:lnTo>
                          <a:lnTo>
                            <a:pt x="474" y="372"/>
                          </a:lnTo>
                          <a:lnTo>
                            <a:pt x="480" y="378"/>
                          </a:lnTo>
                          <a:lnTo>
                            <a:pt x="486" y="384"/>
                          </a:lnTo>
                          <a:lnTo>
                            <a:pt x="492" y="390"/>
                          </a:lnTo>
                          <a:lnTo>
                            <a:pt x="498" y="396"/>
                          </a:lnTo>
                          <a:lnTo>
                            <a:pt x="504" y="402"/>
                          </a:lnTo>
                          <a:lnTo>
                            <a:pt x="510" y="402"/>
                          </a:lnTo>
                          <a:lnTo>
                            <a:pt x="516" y="408"/>
                          </a:lnTo>
                          <a:lnTo>
                            <a:pt x="522" y="414"/>
                          </a:lnTo>
                          <a:lnTo>
                            <a:pt x="528" y="420"/>
                          </a:lnTo>
                          <a:lnTo>
                            <a:pt x="534" y="420"/>
                          </a:lnTo>
                          <a:lnTo>
                            <a:pt x="540" y="426"/>
                          </a:lnTo>
                          <a:lnTo>
                            <a:pt x="546" y="432"/>
                          </a:lnTo>
                          <a:lnTo>
                            <a:pt x="552" y="438"/>
                          </a:lnTo>
                          <a:lnTo>
                            <a:pt x="558" y="438"/>
                          </a:lnTo>
                          <a:lnTo>
                            <a:pt x="564" y="444"/>
                          </a:lnTo>
                          <a:lnTo>
                            <a:pt x="570" y="450"/>
                          </a:lnTo>
                          <a:lnTo>
                            <a:pt x="576" y="456"/>
                          </a:lnTo>
                          <a:lnTo>
                            <a:pt x="582" y="462"/>
                          </a:lnTo>
                          <a:lnTo>
                            <a:pt x="588" y="468"/>
                          </a:lnTo>
                          <a:lnTo>
                            <a:pt x="594" y="468"/>
                          </a:lnTo>
                          <a:lnTo>
                            <a:pt x="600" y="474"/>
                          </a:lnTo>
                          <a:lnTo>
                            <a:pt x="606" y="480"/>
                          </a:lnTo>
                          <a:lnTo>
                            <a:pt x="612" y="486"/>
                          </a:lnTo>
                          <a:lnTo>
                            <a:pt x="618" y="486"/>
                          </a:lnTo>
                          <a:lnTo>
                            <a:pt x="624" y="492"/>
                          </a:lnTo>
                          <a:lnTo>
                            <a:pt x="630" y="498"/>
                          </a:lnTo>
                          <a:lnTo>
                            <a:pt x="636" y="504"/>
                          </a:lnTo>
                          <a:lnTo>
                            <a:pt x="642" y="510"/>
                          </a:lnTo>
                          <a:lnTo>
                            <a:pt x="648" y="510"/>
                          </a:lnTo>
                          <a:lnTo>
                            <a:pt x="654" y="516"/>
                          </a:lnTo>
                          <a:lnTo>
                            <a:pt x="660" y="522"/>
                          </a:lnTo>
                          <a:lnTo>
                            <a:pt x="666" y="528"/>
                          </a:lnTo>
                          <a:lnTo>
                            <a:pt x="672" y="528"/>
                          </a:lnTo>
                          <a:lnTo>
                            <a:pt x="678" y="534"/>
                          </a:lnTo>
                          <a:lnTo>
                            <a:pt x="684" y="540"/>
                          </a:lnTo>
                          <a:lnTo>
                            <a:pt x="690" y="546"/>
                          </a:lnTo>
                          <a:lnTo>
                            <a:pt x="696" y="552"/>
                          </a:lnTo>
                          <a:lnTo>
                            <a:pt x="702" y="558"/>
                          </a:lnTo>
                          <a:lnTo>
                            <a:pt x="708" y="558"/>
                          </a:lnTo>
                          <a:lnTo>
                            <a:pt x="714" y="564"/>
                          </a:lnTo>
                          <a:lnTo>
                            <a:pt x="720" y="570"/>
                          </a:lnTo>
                          <a:lnTo>
                            <a:pt x="726" y="576"/>
                          </a:lnTo>
                          <a:lnTo>
                            <a:pt x="732" y="576"/>
                          </a:lnTo>
                          <a:lnTo>
                            <a:pt x="738" y="582"/>
                          </a:lnTo>
                          <a:lnTo>
                            <a:pt x="744" y="588"/>
                          </a:lnTo>
                          <a:lnTo>
                            <a:pt x="750" y="594"/>
                          </a:lnTo>
                          <a:lnTo>
                            <a:pt x="756" y="594"/>
                          </a:lnTo>
                          <a:lnTo>
                            <a:pt x="762" y="600"/>
                          </a:lnTo>
                        </a:path>
                      </a:pathLst>
                    </a:custGeom>
                    <a:noFill/>
                    <a:ln w="28575">
                      <a:solidFill>
                        <a:srgbClr val="FF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3607" name="Freeform 95"/>
                    <p:cNvSpPr>
                      <a:spLocks/>
                    </p:cNvSpPr>
                    <p:nvPr/>
                  </p:nvSpPr>
                  <p:spPr bwMode="auto">
                    <a:xfrm>
                      <a:off x="5870575" y="4864100"/>
                      <a:ext cx="504825" cy="400050"/>
                    </a:xfrm>
                    <a:custGeom>
                      <a:avLst/>
                      <a:gdLst>
                        <a:gd name="T0" fmla="*/ 0 w 318"/>
                        <a:gd name="T1" fmla="*/ 0 h 252"/>
                        <a:gd name="T2" fmla="*/ 2147483647 w 318"/>
                        <a:gd name="T3" fmla="*/ 2147483647 h 252"/>
                        <a:gd name="T4" fmla="*/ 2147483647 w 318"/>
                        <a:gd name="T5" fmla="*/ 2147483647 h 252"/>
                        <a:gd name="T6" fmla="*/ 2147483647 w 318"/>
                        <a:gd name="T7" fmla="*/ 2147483647 h 252"/>
                        <a:gd name="T8" fmla="*/ 2147483647 w 318"/>
                        <a:gd name="T9" fmla="*/ 2147483647 h 252"/>
                        <a:gd name="T10" fmla="*/ 2147483647 w 318"/>
                        <a:gd name="T11" fmla="*/ 2147483647 h 252"/>
                        <a:gd name="T12" fmla="*/ 2147483647 w 318"/>
                        <a:gd name="T13" fmla="*/ 2147483647 h 252"/>
                        <a:gd name="T14" fmla="*/ 2147483647 w 318"/>
                        <a:gd name="T15" fmla="*/ 2147483647 h 252"/>
                        <a:gd name="T16" fmla="*/ 2147483647 w 318"/>
                        <a:gd name="T17" fmla="*/ 2147483647 h 252"/>
                        <a:gd name="T18" fmla="*/ 2147483647 w 318"/>
                        <a:gd name="T19" fmla="*/ 2147483647 h 252"/>
                        <a:gd name="T20" fmla="*/ 2147483647 w 318"/>
                        <a:gd name="T21" fmla="*/ 2147483647 h 252"/>
                        <a:gd name="T22" fmla="*/ 2147483647 w 318"/>
                        <a:gd name="T23" fmla="*/ 2147483647 h 252"/>
                        <a:gd name="T24" fmla="*/ 2147483647 w 318"/>
                        <a:gd name="T25" fmla="*/ 2147483647 h 252"/>
                        <a:gd name="T26" fmla="*/ 2147483647 w 318"/>
                        <a:gd name="T27" fmla="*/ 2147483647 h 252"/>
                        <a:gd name="T28" fmla="*/ 2147483647 w 318"/>
                        <a:gd name="T29" fmla="*/ 2147483647 h 252"/>
                        <a:gd name="T30" fmla="*/ 2147483647 w 318"/>
                        <a:gd name="T31" fmla="*/ 2147483647 h 252"/>
                        <a:gd name="T32" fmla="*/ 2147483647 w 318"/>
                        <a:gd name="T33" fmla="*/ 2147483647 h 252"/>
                        <a:gd name="T34" fmla="*/ 2147483647 w 318"/>
                        <a:gd name="T35" fmla="*/ 2147483647 h 252"/>
                        <a:gd name="T36" fmla="*/ 2147483647 w 318"/>
                        <a:gd name="T37" fmla="*/ 2147483647 h 252"/>
                        <a:gd name="T38" fmla="*/ 2147483647 w 318"/>
                        <a:gd name="T39" fmla="*/ 2147483647 h 252"/>
                        <a:gd name="T40" fmla="*/ 2147483647 w 318"/>
                        <a:gd name="T41" fmla="*/ 2147483647 h 252"/>
                        <a:gd name="T42" fmla="*/ 2147483647 w 318"/>
                        <a:gd name="T43" fmla="*/ 2147483647 h 252"/>
                        <a:gd name="T44" fmla="*/ 2147483647 w 318"/>
                        <a:gd name="T45" fmla="*/ 2147483647 h 252"/>
                        <a:gd name="T46" fmla="*/ 2147483647 w 318"/>
                        <a:gd name="T47" fmla="*/ 2147483647 h 252"/>
                        <a:gd name="T48" fmla="*/ 2147483647 w 318"/>
                        <a:gd name="T49" fmla="*/ 2147483647 h 252"/>
                        <a:gd name="T50" fmla="*/ 2147483647 w 318"/>
                        <a:gd name="T51" fmla="*/ 2147483647 h 252"/>
                        <a:gd name="T52" fmla="*/ 2147483647 w 318"/>
                        <a:gd name="T53" fmla="*/ 2147483647 h 252"/>
                        <a:gd name="T54" fmla="*/ 2147483647 w 318"/>
                        <a:gd name="T55" fmla="*/ 2147483647 h 252"/>
                        <a:gd name="T56" fmla="*/ 2147483647 w 318"/>
                        <a:gd name="T57" fmla="*/ 2147483647 h 252"/>
                        <a:gd name="T58" fmla="*/ 2147483647 w 318"/>
                        <a:gd name="T59" fmla="*/ 2147483647 h 252"/>
                        <a:gd name="T60" fmla="*/ 2147483647 w 318"/>
                        <a:gd name="T61" fmla="*/ 2147483647 h 252"/>
                        <a:gd name="T62" fmla="*/ 2147483647 w 318"/>
                        <a:gd name="T63" fmla="*/ 2147483647 h 252"/>
                        <a:gd name="T64" fmla="*/ 2147483647 w 318"/>
                        <a:gd name="T65" fmla="*/ 2147483647 h 252"/>
                        <a:gd name="T66" fmla="*/ 2147483647 w 318"/>
                        <a:gd name="T67" fmla="*/ 2147483647 h 252"/>
                        <a:gd name="T68" fmla="*/ 2147483647 w 318"/>
                        <a:gd name="T69" fmla="*/ 2147483647 h 252"/>
                        <a:gd name="T70" fmla="*/ 2147483647 w 318"/>
                        <a:gd name="T71" fmla="*/ 2147483647 h 252"/>
                        <a:gd name="T72" fmla="*/ 2147483647 w 318"/>
                        <a:gd name="T73" fmla="*/ 2147483647 h 252"/>
                        <a:gd name="T74" fmla="*/ 2147483647 w 318"/>
                        <a:gd name="T75" fmla="*/ 2147483647 h 252"/>
                        <a:gd name="T76" fmla="*/ 2147483647 w 318"/>
                        <a:gd name="T77" fmla="*/ 2147483647 h 252"/>
                        <a:gd name="T78" fmla="*/ 2147483647 w 318"/>
                        <a:gd name="T79" fmla="*/ 2147483647 h 252"/>
                        <a:gd name="T80" fmla="*/ 2147483647 w 318"/>
                        <a:gd name="T81" fmla="*/ 2147483647 h 252"/>
                        <a:gd name="T82" fmla="*/ 2147483647 w 318"/>
                        <a:gd name="T83" fmla="*/ 2147483647 h 252"/>
                        <a:gd name="T84" fmla="*/ 2147483647 w 318"/>
                        <a:gd name="T85" fmla="*/ 2147483647 h 252"/>
                        <a:gd name="T86" fmla="*/ 2147483647 w 318"/>
                        <a:gd name="T87" fmla="*/ 2147483647 h 252"/>
                        <a:gd name="T88" fmla="*/ 2147483647 w 318"/>
                        <a:gd name="T89" fmla="*/ 2147483647 h 252"/>
                        <a:gd name="T90" fmla="*/ 2147483647 w 318"/>
                        <a:gd name="T91" fmla="*/ 2147483647 h 252"/>
                        <a:gd name="T92" fmla="*/ 2147483647 w 318"/>
                        <a:gd name="T93" fmla="*/ 2147483647 h 252"/>
                        <a:gd name="T94" fmla="*/ 2147483647 w 318"/>
                        <a:gd name="T95" fmla="*/ 2147483647 h 252"/>
                        <a:gd name="T96" fmla="*/ 2147483647 w 318"/>
                        <a:gd name="T97" fmla="*/ 2147483647 h 252"/>
                        <a:gd name="T98" fmla="*/ 2147483647 w 318"/>
                        <a:gd name="T99" fmla="*/ 2147483647 h 252"/>
                        <a:gd name="T100" fmla="*/ 2147483647 w 318"/>
                        <a:gd name="T101" fmla="*/ 2147483647 h 252"/>
                        <a:gd name="T102" fmla="*/ 2147483647 w 318"/>
                        <a:gd name="T103" fmla="*/ 2147483647 h 252"/>
                        <a:gd name="T104" fmla="*/ 2147483647 w 318"/>
                        <a:gd name="T105" fmla="*/ 2147483647 h 252"/>
                        <a:gd name="T106" fmla="*/ 2147483647 w 318"/>
                        <a:gd name="T107" fmla="*/ 2147483647 h 252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</a:gdLst>
                      <a:ahLst/>
                      <a:cxnLst>
                        <a:cxn ang="T108">
                          <a:pos x="T0" y="T1"/>
                        </a:cxn>
                        <a:cxn ang="T109">
                          <a:pos x="T2" y="T3"/>
                        </a:cxn>
                        <a:cxn ang="T110">
                          <a:pos x="T4" y="T5"/>
                        </a:cxn>
                        <a:cxn ang="T111">
                          <a:pos x="T6" y="T7"/>
                        </a:cxn>
                        <a:cxn ang="T112">
                          <a:pos x="T8" y="T9"/>
                        </a:cxn>
                        <a:cxn ang="T113">
                          <a:pos x="T10" y="T11"/>
                        </a:cxn>
                        <a:cxn ang="T114">
                          <a:pos x="T12" y="T13"/>
                        </a:cxn>
                        <a:cxn ang="T115">
                          <a:pos x="T14" y="T15"/>
                        </a:cxn>
                        <a:cxn ang="T116">
                          <a:pos x="T16" y="T17"/>
                        </a:cxn>
                        <a:cxn ang="T117">
                          <a:pos x="T18" y="T19"/>
                        </a:cxn>
                        <a:cxn ang="T118">
                          <a:pos x="T20" y="T21"/>
                        </a:cxn>
                        <a:cxn ang="T119">
                          <a:pos x="T22" y="T23"/>
                        </a:cxn>
                        <a:cxn ang="T120">
                          <a:pos x="T24" y="T25"/>
                        </a:cxn>
                        <a:cxn ang="T121">
                          <a:pos x="T26" y="T27"/>
                        </a:cxn>
                        <a:cxn ang="T122">
                          <a:pos x="T28" y="T29"/>
                        </a:cxn>
                        <a:cxn ang="T123">
                          <a:pos x="T30" y="T31"/>
                        </a:cxn>
                        <a:cxn ang="T124">
                          <a:pos x="T32" y="T33"/>
                        </a:cxn>
                        <a:cxn ang="T125">
                          <a:pos x="T34" y="T35"/>
                        </a:cxn>
                        <a:cxn ang="T126">
                          <a:pos x="T36" y="T37"/>
                        </a:cxn>
                        <a:cxn ang="T127">
                          <a:pos x="T38" y="T39"/>
                        </a:cxn>
                        <a:cxn ang="T128">
                          <a:pos x="T40" y="T41"/>
                        </a:cxn>
                        <a:cxn ang="T129">
                          <a:pos x="T42" y="T43"/>
                        </a:cxn>
                        <a:cxn ang="T130">
                          <a:pos x="T44" y="T45"/>
                        </a:cxn>
                        <a:cxn ang="T131">
                          <a:pos x="T46" y="T47"/>
                        </a:cxn>
                        <a:cxn ang="T132">
                          <a:pos x="T48" y="T49"/>
                        </a:cxn>
                        <a:cxn ang="T133">
                          <a:pos x="T50" y="T51"/>
                        </a:cxn>
                        <a:cxn ang="T134">
                          <a:pos x="T52" y="T53"/>
                        </a:cxn>
                        <a:cxn ang="T135">
                          <a:pos x="T54" y="T55"/>
                        </a:cxn>
                        <a:cxn ang="T136">
                          <a:pos x="T56" y="T57"/>
                        </a:cxn>
                        <a:cxn ang="T137">
                          <a:pos x="T58" y="T59"/>
                        </a:cxn>
                        <a:cxn ang="T138">
                          <a:pos x="T60" y="T61"/>
                        </a:cxn>
                        <a:cxn ang="T139">
                          <a:pos x="T62" y="T63"/>
                        </a:cxn>
                        <a:cxn ang="T140">
                          <a:pos x="T64" y="T65"/>
                        </a:cxn>
                        <a:cxn ang="T141">
                          <a:pos x="T66" y="T67"/>
                        </a:cxn>
                        <a:cxn ang="T142">
                          <a:pos x="T68" y="T69"/>
                        </a:cxn>
                        <a:cxn ang="T143">
                          <a:pos x="T70" y="T71"/>
                        </a:cxn>
                        <a:cxn ang="T144">
                          <a:pos x="T72" y="T73"/>
                        </a:cxn>
                        <a:cxn ang="T145">
                          <a:pos x="T74" y="T75"/>
                        </a:cxn>
                        <a:cxn ang="T146">
                          <a:pos x="T76" y="T77"/>
                        </a:cxn>
                        <a:cxn ang="T147">
                          <a:pos x="T78" y="T79"/>
                        </a:cxn>
                        <a:cxn ang="T148">
                          <a:pos x="T80" y="T81"/>
                        </a:cxn>
                        <a:cxn ang="T149">
                          <a:pos x="T82" y="T83"/>
                        </a:cxn>
                        <a:cxn ang="T150">
                          <a:pos x="T84" y="T85"/>
                        </a:cxn>
                        <a:cxn ang="T151">
                          <a:pos x="T86" y="T87"/>
                        </a:cxn>
                        <a:cxn ang="T152">
                          <a:pos x="T88" y="T89"/>
                        </a:cxn>
                        <a:cxn ang="T153">
                          <a:pos x="T90" y="T91"/>
                        </a:cxn>
                        <a:cxn ang="T154">
                          <a:pos x="T92" y="T93"/>
                        </a:cxn>
                        <a:cxn ang="T155">
                          <a:pos x="T94" y="T95"/>
                        </a:cxn>
                        <a:cxn ang="T156">
                          <a:pos x="T96" y="T97"/>
                        </a:cxn>
                        <a:cxn ang="T157">
                          <a:pos x="T98" y="T99"/>
                        </a:cxn>
                        <a:cxn ang="T158">
                          <a:pos x="T100" y="T101"/>
                        </a:cxn>
                        <a:cxn ang="T159">
                          <a:pos x="T102" y="T103"/>
                        </a:cxn>
                        <a:cxn ang="T160">
                          <a:pos x="T104" y="T105"/>
                        </a:cxn>
                        <a:cxn ang="T161">
                          <a:pos x="T106" y="T107"/>
                        </a:cxn>
                      </a:cxnLst>
                      <a:rect l="0" t="0" r="r" b="b"/>
                      <a:pathLst>
                        <a:path w="318" h="252">
                          <a:moveTo>
                            <a:pt x="0" y="0"/>
                          </a:moveTo>
                          <a:lnTo>
                            <a:pt x="6" y="6"/>
                          </a:lnTo>
                          <a:lnTo>
                            <a:pt x="12" y="12"/>
                          </a:lnTo>
                          <a:lnTo>
                            <a:pt x="18" y="18"/>
                          </a:lnTo>
                          <a:lnTo>
                            <a:pt x="24" y="24"/>
                          </a:lnTo>
                          <a:lnTo>
                            <a:pt x="30" y="24"/>
                          </a:lnTo>
                          <a:lnTo>
                            <a:pt x="36" y="30"/>
                          </a:lnTo>
                          <a:lnTo>
                            <a:pt x="42" y="36"/>
                          </a:lnTo>
                          <a:lnTo>
                            <a:pt x="48" y="42"/>
                          </a:lnTo>
                          <a:lnTo>
                            <a:pt x="54" y="42"/>
                          </a:lnTo>
                          <a:lnTo>
                            <a:pt x="60" y="48"/>
                          </a:lnTo>
                          <a:lnTo>
                            <a:pt x="66" y="54"/>
                          </a:lnTo>
                          <a:lnTo>
                            <a:pt x="72" y="60"/>
                          </a:lnTo>
                          <a:lnTo>
                            <a:pt x="78" y="66"/>
                          </a:lnTo>
                          <a:lnTo>
                            <a:pt x="84" y="66"/>
                          </a:lnTo>
                          <a:lnTo>
                            <a:pt x="90" y="72"/>
                          </a:lnTo>
                          <a:lnTo>
                            <a:pt x="96" y="78"/>
                          </a:lnTo>
                          <a:lnTo>
                            <a:pt x="102" y="84"/>
                          </a:lnTo>
                          <a:lnTo>
                            <a:pt x="108" y="84"/>
                          </a:lnTo>
                          <a:lnTo>
                            <a:pt x="114" y="90"/>
                          </a:lnTo>
                          <a:lnTo>
                            <a:pt x="120" y="96"/>
                          </a:lnTo>
                          <a:lnTo>
                            <a:pt x="126" y="102"/>
                          </a:lnTo>
                          <a:lnTo>
                            <a:pt x="132" y="108"/>
                          </a:lnTo>
                          <a:lnTo>
                            <a:pt x="138" y="114"/>
                          </a:lnTo>
                          <a:lnTo>
                            <a:pt x="144" y="114"/>
                          </a:lnTo>
                          <a:lnTo>
                            <a:pt x="150" y="120"/>
                          </a:lnTo>
                          <a:lnTo>
                            <a:pt x="156" y="126"/>
                          </a:lnTo>
                          <a:lnTo>
                            <a:pt x="162" y="132"/>
                          </a:lnTo>
                          <a:lnTo>
                            <a:pt x="168" y="132"/>
                          </a:lnTo>
                          <a:lnTo>
                            <a:pt x="174" y="138"/>
                          </a:lnTo>
                          <a:lnTo>
                            <a:pt x="180" y="144"/>
                          </a:lnTo>
                          <a:lnTo>
                            <a:pt x="186" y="150"/>
                          </a:lnTo>
                          <a:lnTo>
                            <a:pt x="192" y="150"/>
                          </a:lnTo>
                          <a:lnTo>
                            <a:pt x="198" y="156"/>
                          </a:lnTo>
                          <a:lnTo>
                            <a:pt x="204" y="162"/>
                          </a:lnTo>
                          <a:lnTo>
                            <a:pt x="210" y="168"/>
                          </a:lnTo>
                          <a:lnTo>
                            <a:pt x="216" y="174"/>
                          </a:lnTo>
                          <a:lnTo>
                            <a:pt x="222" y="180"/>
                          </a:lnTo>
                          <a:lnTo>
                            <a:pt x="228" y="180"/>
                          </a:lnTo>
                          <a:lnTo>
                            <a:pt x="234" y="186"/>
                          </a:lnTo>
                          <a:lnTo>
                            <a:pt x="240" y="192"/>
                          </a:lnTo>
                          <a:lnTo>
                            <a:pt x="246" y="198"/>
                          </a:lnTo>
                          <a:lnTo>
                            <a:pt x="252" y="198"/>
                          </a:lnTo>
                          <a:lnTo>
                            <a:pt x="258" y="204"/>
                          </a:lnTo>
                          <a:lnTo>
                            <a:pt x="264" y="210"/>
                          </a:lnTo>
                          <a:lnTo>
                            <a:pt x="270" y="216"/>
                          </a:lnTo>
                          <a:lnTo>
                            <a:pt x="276" y="222"/>
                          </a:lnTo>
                          <a:lnTo>
                            <a:pt x="282" y="222"/>
                          </a:lnTo>
                          <a:lnTo>
                            <a:pt x="288" y="228"/>
                          </a:lnTo>
                          <a:lnTo>
                            <a:pt x="294" y="234"/>
                          </a:lnTo>
                          <a:lnTo>
                            <a:pt x="300" y="240"/>
                          </a:lnTo>
                          <a:lnTo>
                            <a:pt x="306" y="240"/>
                          </a:lnTo>
                          <a:lnTo>
                            <a:pt x="312" y="246"/>
                          </a:lnTo>
                          <a:lnTo>
                            <a:pt x="318" y="252"/>
                          </a:lnTo>
                        </a:path>
                      </a:pathLst>
                    </a:custGeom>
                    <a:noFill/>
                    <a:ln w="28575">
                      <a:solidFill>
                        <a:srgbClr val="FF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63581" name="Group 208"/>
                  <p:cNvGrpSpPr>
                    <a:grpSpLocks/>
                  </p:cNvGrpSpPr>
                  <p:nvPr/>
                </p:nvGrpSpPr>
                <p:grpSpPr bwMode="auto">
                  <a:xfrm>
                    <a:off x="2188143" y="3512085"/>
                    <a:ext cx="3322074" cy="580985"/>
                    <a:chOff x="2241550" y="2589752"/>
                    <a:chExt cx="4133850" cy="981075"/>
                  </a:xfrm>
                </p:grpSpPr>
                <p:sp>
                  <p:nvSpPr>
                    <p:cNvPr id="63598" name="Line 6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327775" y="3570827"/>
                      <a:ext cx="47625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3599" name="Line 6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327775" y="3237452"/>
                      <a:ext cx="47625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3600" name="Freeform 96"/>
                    <p:cNvSpPr>
                      <a:spLocks/>
                    </p:cNvSpPr>
                    <p:nvPr/>
                  </p:nvSpPr>
                  <p:spPr bwMode="auto">
                    <a:xfrm>
                      <a:off x="2241550" y="3447002"/>
                      <a:ext cx="1209675" cy="114300"/>
                    </a:xfrm>
                    <a:custGeom>
                      <a:avLst/>
                      <a:gdLst>
                        <a:gd name="T0" fmla="*/ 2147483647 w 762"/>
                        <a:gd name="T1" fmla="*/ 2147483647 h 72"/>
                        <a:gd name="T2" fmla="*/ 2147483647 w 762"/>
                        <a:gd name="T3" fmla="*/ 2147483647 h 72"/>
                        <a:gd name="T4" fmla="*/ 2147483647 w 762"/>
                        <a:gd name="T5" fmla="*/ 2147483647 h 72"/>
                        <a:gd name="T6" fmla="*/ 2147483647 w 762"/>
                        <a:gd name="T7" fmla="*/ 2147483647 h 72"/>
                        <a:gd name="T8" fmla="*/ 2147483647 w 762"/>
                        <a:gd name="T9" fmla="*/ 2147483647 h 72"/>
                        <a:gd name="T10" fmla="*/ 2147483647 w 762"/>
                        <a:gd name="T11" fmla="*/ 2147483647 h 72"/>
                        <a:gd name="T12" fmla="*/ 2147483647 w 762"/>
                        <a:gd name="T13" fmla="*/ 2147483647 h 72"/>
                        <a:gd name="T14" fmla="*/ 2147483647 w 762"/>
                        <a:gd name="T15" fmla="*/ 2147483647 h 72"/>
                        <a:gd name="T16" fmla="*/ 2147483647 w 762"/>
                        <a:gd name="T17" fmla="*/ 2147483647 h 72"/>
                        <a:gd name="T18" fmla="*/ 2147483647 w 762"/>
                        <a:gd name="T19" fmla="*/ 2147483647 h 72"/>
                        <a:gd name="T20" fmla="*/ 2147483647 w 762"/>
                        <a:gd name="T21" fmla="*/ 2147483647 h 72"/>
                        <a:gd name="T22" fmla="*/ 2147483647 w 762"/>
                        <a:gd name="T23" fmla="*/ 2147483647 h 72"/>
                        <a:gd name="T24" fmla="*/ 2147483647 w 762"/>
                        <a:gd name="T25" fmla="*/ 2147483647 h 72"/>
                        <a:gd name="T26" fmla="*/ 2147483647 w 762"/>
                        <a:gd name="T27" fmla="*/ 2147483647 h 72"/>
                        <a:gd name="T28" fmla="*/ 2147483647 w 762"/>
                        <a:gd name="T29" fmla="*/ 2147483647 h 72"/>
                        <a:gd name="T30" fmla="*/ 2147483647 w 762"/>
                        <a:gd name="T31" fmla="*/ 2147483647 h 72"/>
                        <a:gd name="T32" fmla="*/ 2147483647 w 762"/>
                        <a:gd name="T33" fmla="*/ 2147483647 h 72"/>
                        <a:gd name="T34" fmla="*/ 2147483647 w 762"/>
                        <a:gd name="T35" fmla="*/ 2147483647 h 72"/>
                        <a:gd name="T36" fmla="*/ 2147483647 w 762"/>
                        <a:gd name="T37" fmla="*/ 2147483647 h 72"/>
                        <a:gd name="T38" fmla="*/ 2147483647 w 762"/>
                        <a:gd name="T39" fmla="*/ 2147483647 h 72"/>
                        <a:gd name="T40" fmla="*/ 2147483647 w 762"/>
                        <a:gd name="T41" fmla="*/ 2147483647 h 72"/>
                        <a:gd name="T42" fmla="*/ 2147483647 w 762"/>
                        <a:gd name="T43" fmla="*/ 2147483647 h 72"/>
                        <a:gd name="T44" fmla="*/ 2147483647 w 762"/>
                        <a:gd name="T45" fmla="*/ 2147483647 h 72"/>
                        <a:gd name="T46" fmla="*/ 2147483647 w 762"/>
                        <a:gd name="T47" fmla="*/ 2147483647 h 72"/>
                        <a:gd name="T48" fmla="*/ 2147483647 w 762"/>
                        <a:gd name="T49" fmla="*/ 2147483647 h 72"/>
                        <a:gd name="T50" fmla="*/ 2147483647 w 762"/>
                        <a:gd name="T51" fmla="*/ 2147483647 h 72"/>
                        <a:gd name="T52" fmla="*/ 2147483647 w 762"/>
                        <a:gd name="T53" fmla="*/ 2147483647 h 72"/>
                        <a:gd name="T54" fmla="*/ 2147483647 w 762"/>
                        <a:gd name="T55" fmla="*/ 2147483647 h 72"/>
                        <a:gd name="T56" fmla="*/ 2147483647 w 762"/>
                        <a:gd name="T57" fmla="*/ 2147483647 h 72"/>
                        <a:gd name="T58" fmla="*/ 2147483647 w 762"/>
                        <a:gd name="T59" fmla="*/ 2147483647 h 72"/>
                        <a:gd name="T60" fmla="*/ 2147483647 w 762"/>
                        <a:gd name="T61" fmla="*/ 2147483647 h 72"/>
                        <a:gd name="T62" fmla="*/ 2147483647 w 762"/>
                        <a:gd name="T63" fmla="*/ 2147483647 h 72"/>
                        <a:gd name="T64" fmla="*/ 2147483647 w 762"/>
                        <a:gd name="T65" fmla="*/ 2147483647 h 72"/>
                        <a:gd name="T66" fmla="*/ 2147483647 w 762"/>
                        <a:gd name="T67" fmla="*/ 2147483647 h 72"/>
                        <a:gd name="T68" fmla="*/ 2147483647 w 762"/>
                        <a:gd name="T69" fmla="*/ 2147483647 h 72"/>
                        <a:gd name="T70" fmla="*/ 2147483647 w 762"/>
                        <a:gd name="T71" fmla="*/ 2147483647 h 72"/>
                        <a:gd name="T72" fmla="*/ 2147483647 w 762"/>
                        <a:gd name="T73" fmla="*/ 2147483647 h 72"/>
                        <a:gd name="T74" fmla="*/ 2147483647 w 762"/>
                        <a:gd name="T75" fmla="*/ 2147483647 h 72"/>
                        <a:gd name="T76" fmla="*/ 2147483647 w 762"/>
                        <a:gd name="T77" fmla="*/ 2147483647 h 72"/>
                        <a:gd name="T78" fmla="*/ 2147483647 w 762"/>
                        <a:gd name="T79" fmla="*/ 2147483647 h 72"/>
                        <a:gd name="T80" fmla="*/ 2147483647 w 762"/>
                        <a:gd name="T81" fmla="*/ 2147483647 h 72"/>
                        <a:gd name="T82" fmla="*/ 2147483647 w 762"/>
                        <a:gd name="T83" fmla="*/ 2147483647 h 72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</a:gdLst>
                      <a:ahLst/>
                      <a:cxnLst>
                        <a:cxn ang="T84">
                          <a:pos x="T0" y="T1"/>
                        </a:cxn>
                        <a:cxn ang="T85">
                          <a:pos x="T2" y="T3"/>
                        </a:cxn>
                        <a:cxn ang="T86">
                          <a:pos x="T4" y="T5"/>
                        </a:cxn>
                        <a:cxn ang="T87">
                          <a:pos x="T6" y="T7"/>
                        </a:cxn>
                        <a:cxn ang="T88">
                          <a:pos x="T8" y="T9"/>
                        </a:cxn>
                        <a:cxn ang="T89">
                          <a:pos x="T10" y="T11"/>
                        </a:cxn>
                        <a:cxn ang="T90">
                          <a:pos x="T12" y="T13"/>
                        </a:cxn>
                        <a:cxn ang="T91">
                          <a:pos x="T14" y="T15"/>
                        </a:cxn>
                        <a:cxn ang="T92">
                          <a:pos x="T16" y="T17"/>
                        </a:cxn>
                        <a:cxn ang="T93">
                          <a:pos x="T18" y="T19"/>
                        </a:cxn>
                        <a:cxn ang="T94">
                          <a:pos x="T20" y="T21"/>
                        </a:cxn>
                        <a:cxn ang="T95">
                          <a:pos x="T22" y="T23"/>
                        </a:cxn>
                        <a:cxn ang="T96">
                          <a:pos x="T24" y="T25"/>
                        </a:cxn>
                        <a:cxn ang="T97">
                          <a:pos x="T26" y="T27"/>
                        </a:cxn>
                        <a:cxn ang="T98">
                          <a:pos x="T28" y="T29"/>
                        </a:cxn>
                        <a:cxn ang="T99">
                          <a:pos x="T30" y="T31"/>
                        </a:cxn>
                        <a:cxn ang="T100">
                          <a:pos x="T32" y="T33"/>
                        </a:cxn>
                        <a:cxn ang="T101">
                          <a:pos x="T34" y="T35"/>
                        </a:cxn>
                        <a:cxn ang="T102">
                          <a:pos x="T36" y="T37"/>
                        </a:cxn>
                        <a:cxn ang="T103">
                          <a:pos x="T38" y="T39"/>
                        </a:cxn>
                        <a:cxn ang="T104">
                          <a:pos x="T40" y="T41"/>
                        </a:cxn>
                        <a:cxn ang="T105">
                          <a:pos x="T42" y="T43"/>
                        </a:cxn>
                        <a:cxn ang="T106">
                          <a:pos x="T44" y="T45"/>
                        </a:cxn>
                        <a:cxn ang="T107">
                          <a:pos x="T46" y="T47"/>
                        </a:cxn>
                        <a:cxn ang="T108">
                          <a:pos x="T48" y="T49"/>
                        </a:cxn>
                        <a:cxn ang="T109">
                          <a:pos x="T50" y="T51"/>
                        </a:cxn>
                        <a:cxn ang="T110">
                          <a:pos x="T52" y="T53"/>
                        </a:cxn>
                        <a:cxn ang="T111">
                          <a:pos x="T54" y="T55"/>
                        </a:cxn>
                        <a:cxn ang="T112">
                          <a:pos x="T56" y="T57"/>
                        </a:cxn>
                        <a:cxn ang="T113">
                          <a:pos x="T58" y="T59"/>
                        </a:cxn>
                        <a:cxn ang="T114">
                          <a:pos x="T60" y="T61"/>
                        </a:cxn>
                        <a:cxn ang="T115">
                          <a:pos x="T62" y="T63"/>
                        </a:cxn>
                        <a:cxn ang="T116">
                          <a:pos x="T64" y="T65"/>
                        </a:cxn>
                        <a:cxn ang="T117">
                          <a:pos x="T66" y="T67"/>
                        </a:cxn>
                        <a:cxn ang="T118">
                          <a:pos x="T68" y="T69"/>
                        </a:cxn>
                        <a:cxn ang="T119">
                          <a:pos x="T70" y="T71"/>
                        </a:cxn>
                        <a:cxn ang="T120">
                          <a:pos x="T72" y="T73"/>
                        </a:cxn>
                        <a:cxn ang="T121">
                          <a:pos x="T74" y="T75"/>
                        </a:cxn>
                        <a:cxn ang="T122">
                          <a:pos x="T76" y="T77"/>
                        </a:cxn>
                        <a:cxn ang="T123">
                          <a:pos x="T78" y="T79"/>
                        </a:cxn>
                        <a:cxn ang="T124">
                          <a:pos x="T80" y="T81"/>
                        </a:cxn>
                        <a:cxn ang="T125">
                          <a:pos x="T82" y="T83"/>
                        </a:cxn>
                      </a:cxnLst>
                      <a:rect l="0" t="0" r="r" b="b"/>
                      <a:pathLst>
                        <a:path w="762" h="72">
                          <a:moveTo>
                            <a:pt x="0" y="72"/>
                          </a:moveTo>
                          <a:lnTo>
                            <a:pt x="6" y="72"/>
                          </a:lnTo>
                          <a:lnTo>
                            <a:pt x="12" y="72"/>
                          </a:lnTo>
                          <a:lnTo>
                            <a:pt x="18" y="72"/>
                          </a:lnTo>
                          <a:lnTo>
                            <a:pt x="24" y="72"/>
                          </a:lnTo>
                          <a:lnTo>
                            <a:pt x="30" y="72"/>
                          </a:lnTo>
                          <a:lnTo>
                            <a:pt x="36" y="72"/>
                          </a:lnTo>
                          <a:lnTo>
                            <a:pt x="42" y="72"/>
                          </a:lnTo>
                          <a:lnTo>
                            <a:pt x="48" y="72"/>
                          </a:lnTo>
                          <a:lnTo>
                            <a:pt x="54" y="72"/>
                          </a:lnTo>
                          <a:lnTo>
                            <a:pt x="60" y="72"/>
                          </a:lnTo>
                          <a:lnTo>
                            <a:pt x="66" y="72"/>
                          </a:lnTo>
                          <a:lnTo>
                            <a:pt x="72" y="72"/>
                          </a:lnTo>
                          <a:lnTo>
                            <a:pt x="78" y="72"/>
                          </a:lnTo>
                          <a:lnTo>
                            <a:pt x="84" y="72"/>
                          </a:lnTo>
                          <a:lnTo>
                            <a:pt x="90" y="72"/>
                          </a:lnTo>
                          <a:lnTo>
                            <a:pt x="96" y="72"/>
                          </a:lnTo>
                          <a:lnTo>
                            <a:pt x="102" y="72"/>
                          </a:lnTo>
                          <a:lnTo>
                            <a:pt x="108" y="72"/>
                          </a:lnTo>
                          <a:lnTo>
                            <a:pt x="114" y="72"/>
                          </a:lnTo>
                          <a:lnTo>
                            <a:pt x="120" y="72"/>
                          </a:lnTo>
                          <a:lnTo>
                            <a:pt x="126" y="72"/>
                          </a:lnTo>
                          <a:lnTo>
                            <a:pt x="132" y="72"/>
                          </a:lnTo>
                          <a:lnTo>
                            <a:pt x="138" y="72"/>
                          </a:lnTo>
                          <a:lnTo>
                            <a:pt x="144" y="72"/>
                          </a:lnTo>
                          <a:lnTo>
                            <a:pt x="150" y="72"/>
                          </a:lnTo>
                          <a:lnTo>
                            <a:pt x="156" y="72"/>
                          </a:lnTo>
                          <a:lnTo>
                            <a:pt x="162" y="72"/>
                          </a:lnTo>
                          <a:lnTo>
                            <a:pt x="168" y="72"/>
                          </a:lnTo>
                          <a:lnTo>
                            <a:pt x="174" y="72"/>
                          </a:lnTo>
                          <a:lnTo>
                            <a:pt x="180" y="72"/>
                          </a:lnTo>
                          <a:lnTo>
                            <a:pt x="186" y="72"/>
                          </a:lnTo>
                          <a:lnTo>
                            <a:pt x="192" y="72"/>
                          </a:lnTo>
                          <a:lnTo>
                            <a:pt x="198" y="72"/>
                          </a:lnTo>
                          <a:lnTo>
                            <a:pt x="204" y="72"/>
                          </a:lnTo>
                          <a:lnTo>
                            <a:pt x="210" y="72"/>
                          </a:lnTo>
                          <a:lnTo>
                            <a:pt x="216" y="72"/>
                          </a:lnTo>
                          <a:lnTo>
                            <a:pt x="222" y="72"/>
                          </a:lnTo>
                          <a:lnTo>
                            <a:pt x="228" y="72"/>
                          </a:lnTo>
                          <a:lnTo>
                            <a:pt x="234" y="72"/>
                          </a:lnTo>
                          <a:lnTo>
                            <a:pt x="240" y="72"/>
                          </a:lnTo>
                          <a:lnTo>
                            <a:pt x="246" y="72"/>
                          </a:lnTo>
                          <a:lnTo>
                            <a:pt x="252" y="72"/>
                          </a:lnTo>
                          <a:lnTo>
                            <a:pt x="258" y="72"/>
                          </a:lnTo>
                          <a:lnTo>
                            <a:pt x="264" y="72"/>
                          </a:lnTo>
                          <a:lnTo>
                            <a:pt x="270" y="72"/>
                          </a:lnTo>
                          <a:lnTo>
                            <a:pt x="276" y="72"/>
                          </a:lnTo>
                          <a:lnTo>
                            <a:pt x="282" y="72"/>
                          </a:lnTo>
                          <a:lnTo>
                            <a:pt x="288" y="72"/>
                          </a:lnTo>
                          <a:lnTo>
                            <a:pt x="294" y="72"/>
                          </a:lnTo>
                          <a:lnTo>
                            <a:pt x="300" y="72"/>
                          </a:lnTo>
                          <a:lnTo>
                            <a:pt x="306" y="72"/>
                          </a:lnTo>
                          <a:lnTo>
                            <a:pt x="312" y="72"/>
                          </a:lnTo>
                          <a:lnTo>
                            <a:pt x="318" y="72"/>
                          </a:lnTo>
                          <a:lnTo>
                            <a:pt x="324" y="72"/>
                          </a:lnTo>
                          <a:lnTo>
                            <a:pt x="330" y="72"/>
                          </a:lnTo>
                          <a:lnTo>
                            <a:pt x="336" y="72"/>
                          </a:lnTo>
                          <a:lnTo>
                            <a:pt x="342" y="72"/>
                          </a:lnTo>
                          <a:lnTo>
                            <a:pt x="348" y="72"/>
                          </a:lnTo>
                          <a:lnTo>
                            <a:pt x="354" y="72"/>
                          </a:lnTo>
                          <a:lnTo>
                            <a:pt x="360" y="72"/>
                          </a:lnTo>
                          <a:lnTo>
                            <a:pt x="366" y="72"/>
                          </a:lnTo>
                          <a:lnTo>
                            <a:pt x="372" y="72"/>
                          </a:lnTo>
                          <a:lnTo>
                            <a:pt x="378" y="72"/>
                          </a:lnTo>
                          <a:lnTo>
                            <a:pt x="384" y="72"/>
                          </a:lnTo>
                          <a:lnTo>
                            <a:pt x="390" y="72"/>
                          </a:lnTo>
                          <a:lnTo>
                            <a:pt x="396" y="72"/>
                          </a:lnTo>
                          <a:lnTo>
                            <a:pt x="402" y="72"/>
                          </a:lnTo>
                          <a:lnTo>
                            <a:pt x="408" y="72"/>
                          </a:lnTo>
                          <a:lnTo>
                            <a:pt x="414" y="72"/>
                          </a:lnTo>
                          <a:lnTo>
                            <a:pt x="420" y="72"/>
                          </a:lnTo>
                          <a:lnTo>
                            <a:pt x="426" y="72"/>
                          </a:lnTo>
                          <a:lnTo>
                            <a:pt x="432" y="72"/>
                          </a:lnTo>
                          <a:lnTo>
                            <a:pt x="438" y="72"/>
                          </a:lnTo>
                          <a:lnTo>
                            <a:pt x="444" y="72"/>
                          </a:lnTo>
                          <a:lnTo>
                            <a:pt x="450" y="72"/>
                          </a:lnTo>
                          <a:lnTo>
                            <a:pt x="456" y="72"/>
                          </a:lnTo>
                          <a:lnTo>
                            <a:pt x="462" y="72"/>
                          </a:lnTo>
                          <a:lnTo>
                            <a:pt x="468" y="72"/>
                          </a:lnTo>
                          <a:lnTo>
                            <a:pt x="474" y="72"/>
                          </a:lnTo>
                          <a:lnTo>
                            <a:pt x="480" y="72"/>
                          </a:lnTo>
                          <a:lnTo>
                            <a:pt x="486" y="72"/>
                          </a:lnTo>
                          <a:lnTo>
                            <a:pt x="492" y="72"/>
                          </a:lnTo>
                          <a:lnTo>
                            <a:pt x="498" y="72"/>
                          </a:lnTo>
                          <a:lnTo>
                            <a:pt x="504" y="72"/>
                          </a:lnTo>
                          <a:lnTo>
                            <a:pt x="510" y="66"/>
                          </a:lnTo>
                          <a:lnTo>
                            <a:pt x="516" y="66"/>
                          </a:lnTo>
                          <a:lnTo>
                            <a:pt x="522" y="66"/>
                          </a:lnTo>
                          <a:lnTo>
                            <a:pt x="528" y="66"/>
                          </a:lnTo>
                          <a:lnTo>
                            <a:pt x="534" y="66"/>
                          </a:lnTo>
                          <a:lnTo>
                            <a:pt x="540" y="66"/>
                          </a:lnTo>
                          <a:lnTo>
                            <a:pt x="546" y="66"/>
                          </a:lnTo>
                          <a:lnTo>
                            <a:pt x="552" y="66"/>
                          </a:lnTo>
                          <a:lnTo>
                            <a:pt x="558" y="66"/>
                          </a:lnTo>
                          <a:lnTo>
                            <a:pt x="564" y="66"/>
                          </a:lnTo>
                          <a:lnTo>
                            <a:pt x="570" y="60"/>
                          </a:lnTo>
                          <a:lnTo>
                            <a:pt x="576" y="60"/>
                          </a:lnTo>
                          <a:lnTo>
                            <a:pt x="582" y="60"/>
                          </a:lnTo>
                          <a:lnTo>
                            <a:pt x="588" y="60"/>
                          </a:lnTo>
                          <a:lnTo>
                            <a:pt x="594" y="60"/>
                          </a:lnTo>
                          <a:lnTo>
                            <a:pt x="600" y="60"/>
                          </a:lnTo>
                          <a:lnTo>
                            <a:pt x="606" y="54"/>
                          </a:lnTo>
                          <a:lnTo>
                            <a:pt x="612" y="54"/>
                          </a:lnTo>
                          <a:lnTo>
                            <a:pt x="618" y="54"/>
                          </a:lnTo>
                          <a:lnTo>
                            <a:pt x="624" y="54"/>
                          </a:lnTo>
                          <a:lnTo>
                            <a:pt x="630" y="54"/>
                          </a:lnTo>
                          <a:lnTo>
                            <a:pt x="636" y="48"/>
                          </a:lnTo>
                          <a:lnTo>
                            <a:pt x="642" y="48"/>
                          </a:lnTo>
                          <a:lnTo>
                            <a:pt x="648" y="48"/>
                          </a:lnTo>
                          <a:lnTo>
                            <a:pt x="654" y="48"/>
                          </a:lnTo>
                          <a:lnTo>
                            <a:pt x="660" y="42"/>
                          </a:lnTo>
                          <a:lnTo>
                            <a:pt x="666" y="42"/>
                          </a:lnTo>
                          <a:lnTo>
                            <a:pt x="672" y="42"/>
                          </a:lnTo>
                          <a:lnTo>
                            <a:pt x="678" y="36"/>
                          </a:lnTo>
                          <a:lnTo>
                            <a:pt x="684" y="36"/>
                          </a:lnTo>
                          <a:lnTo>
                            <a:pt x="690" y="36"/>
                          </a:lnTo>
                          <a:lnTo>
                            <a:pt x="696" y="30"/>
                          </a:lnTo>
                          <a:lnTo>
                            <a:pt x="702" y="30"/>
                          </a:lnTo>
                          <a:lnTo>
                            <a:pt x="708" y="30"/>
                          </a:lnTo>
                          <a:lnTo>
                            <a:pt x="714" y="24"/>
                          </a:lnTo>
                          <a:lnTo>
                            <a:pt x="720" y="24"/>
                          </a:lnTo>
                          <a:lnTo>
                            <a:pt x="726" y="18"/>
                          </a:lnTo>
                          <a:lnTo>
                            <a:pt x="732" y="18"/>
                          </a:lnTo>
                          <a:lnTo>
                            <a:pt x="738" y="12"/>
                          </a:lnTo>
                          <a:lnTo>
                            <a:pt x="744" y="12"/>
                          </a:lnTo>
                          <a:lnTo>
                            <a:pt x="750" y="6"/>
                          </a:lnTo>
                          <a:lnTo>
                            <a:pt x="756" y="6"/>
                          </a:lnTo>
                          <a:lnTo>
                            <a:pt x="762" y="0"/>
                          </a:lnTo>
                        </a:path>
                      </a:pathLst>
                    </a:custGeom>
                    <a:noFill/>
                    <a:ln w="28575">
                      <a:solidFill>
                        <a:srgbClr val="0000FF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3601" name="Freeform 97"/>
                    <p:cNvSpPr>
                      <a:spLocks/>
                    </p:cNvSpPr>
                    <p:nvPr/>
                  </p:nvSpPr>
                  <p:spPr bwMode="auto">
                    <a:xfrm>
                      <a:off x="3451225" y="2589752"/>
                      <a:ext cx="1171575" cy="857250"/>
                    </a:xfrm>
                    <a:custGeom>
                      <a:avLst/>
                      <a:gdLst>
                        <a:gd name="T0" fmla="*/ 2147483647 w 738"/>
                        <a:gd name="T1" fmla="*/ 2147483647 h 540"/>
                        <a:gd name="T2" fmla="*/ 2147483647 w 738"/>
                        <a:gd name="T3" fmla="*/ 2147483647 h 540"/>
                        <a:gd name="T4" fmla="*/ 2147483647 w 738"/>
                        <a:gd name="T5" fmla="*/ 2147483647 h 540"/>
                        <a:gd name="T6" fmla="*/ 2147483647 w 738"/>
                        <a:gd name="T7" fmla="*/ 2147483647 h 540"/>
                        <a:gd name="T8" fmla="*/ 2147483647 w 738"/>
                        <a:gd name="T9" fmla="*/ 2147483647 h 540"/>
                        <a:gd name="T10" fmla="*/ 2147483647 w 738"/>
                        <a:gd name="T11" fmla="*/ 2147483647 h 540"/>
                        <a:gd name="T12" fmla="*/ 2147483647 w 738"/>
                        <a:gd name="T13" fmla="*/ 2147483647 h 540"/>
                        <a:gd name="T14" fmla="*/ 2147483647 w 738"/>
                        <a:gd name="T15" fmla="*/ 2147483647 h 540"/>
                        <a:gd name="T16" fmla="*/ 2147483647 w 738"/>
                        <a:gd name="T17" fmla="*/ 2147483647 h 540"/>
                        <a:gd name="T18" fmla="*/ 2147483647 w 738"/>
                        <a:gd name="T19" fmla="*/ 2147483647 h 540"/>
                        <a:gd name="T20" fmla="*/ 2147483647 w 738"/>
                        <a:gd name="T21" fmla="*/ 2147483647 h 540"/>
                        <a:gd name="T22" fmla="*/ 2147483647 w 738"/>
                        <a:gd name="T23" fmla="*/ 2147483647 h 540"/>
                        <a:gd name="T24" fmla="*/ 2147483647 w 738"/>
                        <a:gd name="T25" fmla="*/ 2147483647 h 540"/>
                        <a:gd name="T26" fmla="*/ 2147483647 w 738"/>
                        <a:gd name="T27" fmla="*/ 2147483647 h 540"/>
                        <a:gd name="T28" fmla="*/ 2147483647 w 738"/>
                        <a:gd name="T29" fmla="*/ 2147483647 h 540"/>
                        <a:gd name="T30" fmla="*/ 2147483647 w 738"/>
                        <a:gd name="T31" fmla="*/ 2147483647 h 540"/>
                        <a:gd name="T32" fmla="*/ 2147483647 w 738"/>
                        <a:gd name="T33" fmla="*/ 2147483647 h 540"/>
                        <a:gd name="T34" fmla="*/ 2147483647 w 738"/>
                        <a:gd name="T35" fmla="*/ 2147483647 h 540"/>
                        <a:gd name="T36" fmla="*/ 2147483647 w 738"/>
                        <a:gd name="T37" fmla="*/ 2147483647 h 540"/>
                        <a:gd name="T38" fmla="*/ 2147483647 w 738"/>
                        <a:gd name="T39" fmla="*/ 2147483647 h 540"/>
                        <a:gd name="T40" fmla="*/ 2147483647 w 738"/>
                        <a:gd name="T41" fmla="*/ 2147483647 h 540"/>
                        <a:gd name="T42" fmla="*/ 2147483647 w 738"/>
                        <a:gd name="T43" fmla="*/ 2147483647 h 540"/>
                        <a:gd name="T44" fmla="*/ 2147483647 w 738"/>
                        <a:gd name="T45" fmla="*/ 2147483647 h 540"/>
                        <a:gd name="T46" fmla="*/ 2147483647 w 738"/>
                        <a:gd name="T47" fmla="*/ 2147483647 h 540"/>
                        <a:gd name="T48" fmla="*/ 2147483647 w 738"/>
                        <a:gd name="T49" fmla="*/ 2147483647 h 540"/>
                        <a:gd name="T50" fmla="*/ 2147483647 w 738"/>
                        <a:gd name="T51" fmla="*/ 2147483647 h 540"/>
                        <a:gd name="T52" fmla="*/ 2147483647 w 738"/>
                        <a:gd name="T53" fmla="*/ 2147483647 h 540"/>
                        <a:gd name="T54" fmla="*/ 2147483647 w 738"/>
                        <a:gd name="T55" fmla="*/ 2147483647 h 540"/>
                        <a:gd name="T56" fmla="*/ 2147483647 w 738"/>
                        <a:gd name="T57" fmla="*/ 2147483647 h 540"/>
                        <a:gd name="T58" fmla="*/ 2147483647 w 738"/>
                        <a:gd name="T59" fmla="*/ 0 h 540"/>
                        <a:gd name="T60" fmla="*/ 2147483647 w 738"/>
                        <a:gd name="T61" fmla="*/ 0 h 540"/>
                        <a:gd name="T62" fmla="*/ 2147483647 w 738"/>
                        <a:gd name="T63" fmla="*/ 0 h 540"/>
                        <a:gd name="T64" fmla="*/ 2147483647 w 738"/>
                        <a:gd name="T65" fmla="*/ 2147483647 h 540"/>
                        <a:gd name="T66" fmla="*/ 2147483647 w 738"/>
                        <a:gd name="T67" fmla="*/ 2147483647 h 540"/>
                        <a:gd name="T68" fmla="*/ 2147483647 w 738"/>
                        <a:gd name="T69" fmla="*/ 2147483647 h 540"/>
                        <a:gd name="T70" fmla="*/ 2147483647 w 738"/>
                        <a:gd name="T71" fmla="*/ 2147483647 h 540"/>
                        <a:gd name="T72" fmla="*/ 2147483647 w 738"/>
                        <a:gd name="T73" fmla="*/ 2147483647 h 540"/>
                        <a:gd name="T74" fmla="*/ 2147483647 w 738"/>
                        <a:gd name="T75" fmla="*/ 2147483647 h 540"/>
                        <a:gd name="T76" fmla="*/ 2147483647 w 738"/>
                        <a:gd name="T77" fmla="*/ 2147483647 h 540"/>
                        <a:gd name="T78" fmla="*/ 2147483647 w 738"/>
                        <a:gd name="T79" fmla="*/ 2147483647 h 540"/>
                        <a:gd name="T80" fmla="*/ 2147483647 w 738"/>
                        <a:gd name="T81" fmla="*/ 2147483647 h 540"/>
                        <a:gd name="T82" fmla="*/ 2147483647 w 738"/>
                        <a:gd name="T83" fmla="*/ 2147483647 h 540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</a:gdLst>
                      <a:ahLst/>
                      <a:cxnLst>
                        <a:cxn ang="T84">
                          <a:pos x="T0" y="T1"/>
                        </a:cxn>
                        <a:cxn ang="T85">
                          <a:pos x="T2" y="T3"/>
                        </a:cxn>
                        <a:cxn ang="T86">
                          <a:pos x="T4" y="T5"/>
                        </a:cxn>
                        <a:cxn ang="T87">
                          <a:pos x="T6" y="T7"/>
                        </a:cxn>
                        <a:cxn ang="T88">
                          <a:pos x="T8" y="T9"/>
                        </a:cxn>
                        <a:cxn ang="T89">
                          <a:pos x="T10" y="T11"/>
                        </a:cxn>
                        <a:cxn ang="T90">
                          <a:pos x="T12" y="T13"/>
                        </a:cxn>
                        <a:cxn ang="T91">
                          <a:pos x="T14" y="T15"/>
                        </a:cxn>
                        <a:cxn ang="T92">
                          <a:pos x="T16" y="T17"/>
                        </a:cxn>
                        <a:cxn ang="T93">
                          <a:pos x="T18" y="T19"/>
                        </a:cxn>
                        <a:cxn ang="T94">
                          <a:pos x="T20" y="T21"/>
                        </a:cxn>
                        <a:cxn ang="T95">
                          <a:pos x="T22" y="T23"/>
                        </a:cxn>
                        <a:cxn ang="T96">
                          <a:pos x="T24" y="T25"/>
                        </a:cxn>
                        <a:cxn ang="T97">
                          <a:pos x="T26" y="T27"/>
                        </a:cxn>
                        <a:cxn ang="T98">
                          <a:pos x="T28" y="T29"/>
                        </a:cxn>
                        <a:cxn ang="T99">
                          <a:pos x="T30" y="T31"/>
                        </a:cxn>
                        <a:cxn ang="T100">
                          <a:pos x="T32" y="T33"/>
                        </a:cxn>
                        <a:cxn ang="T101">
                          <a:pos x="T34" y="T35"/>
                        </a:cxn>
                        <a:cxn ang="T102">
                          <a:pos x="T36" y="T37"/>
                        </a:cxn>
                        <a:cxn ang="T103">
                          <a:pos x="T38" y="T39"/>
                        </a:cxn>
                        <a:cxn ang="T104">
                          <a:pos x="T40" y="T41"/>
                        </a:cxn>
                        <a:cxn ang="T105">
                          <a:pos x="T42" y="T43"/>
                        </a:cxn>
                        <a:cxn ang="T106">
                          <a:pos x="T44" y="T45"/>
                        </a:cxn>
                        <a:cxn ang="T107">
                          <a:pos x="T46" y="T47"/>
                        </a:cxn>
                        <a:cxn ang="T108">
                          <a:pos x="T48" y="T49"/>
                        </a:cxn>
                        <a:cxn ang="T109">
                          <a:pos x="T50" y="T51"/>
                        </a:cxn>
                        <a:cxn ang="T110">
                          <a:pos x="T52" y="T53"/>
                        </a:cxn>
                        <a:cxn ang="T111">
                          <a:pos x="T54" y="T55"/>
                        </a:cxn>
                        <a:cxn ang="T112">
                          <a:pos x="T56" y="T57"/>
                        </a:cxn>
                        <a:cxn ang="T113">
                          <a:pos x="T58" y="T59"/>
                        </a:cxn>
                        <a:cxn ang="T114">
                          <a:pos x="T60" y="T61"/>
                        </a:cxn>
                        <a:cxn ang="T115">
                          <a:pos x="T62" y="T63"/>
                        </a:cxn>
                        <a:cxn ang="T116">
                          <a:pos x="T64" y="T65"/>
                        </a:cxn>
                        <a:cxn ang="T117">
                          <a:pos x="T66" y="T67"/>
                        </a:cxn>
                        <a:cxn ang="T118">
                          <a:pos x="T68" y="T69"/>
                        </a:cxn>
                        <a:cxn ang="T119">
                          <a:pos x="T70" y="T71"/>
                        </a:cxn>
                        <a:cxn ang="T120">
                          <a:pos x="T72" y="T73"/>
                        </a:cxn>
                        <a:cxn ang="T121">
                          <a:pos x="T74" y="T75"/>
                        </a:cxn>
                        <a:cxn ang="T122">
                          <a:pos x="T76" y="T77"/>
                        </a:cxn>
                        <a:cxn ang="T123">
                          <a:pos x="T78" y="T79"/>
                        </a:cxn>
                        <a:cxn ang="T124">
                          <a:pos x="T80" y="T81"/>
                        </a:cxn>
                        <a:cxn ang="T125">
                          <a:pos x="T82" y="T83"/>
                        </a:cxn>
                      </a:cxnLst>
                      <a:rect l="0" t="0" r="r" b="b"/>
                      <a:pathLst>
                        <a:path w="738" h="540">
                          <a:moveTo>
                            <a:pt x="0" y="540"/>
                          </a:moveTo>
                          <a:lnTo>
                            <a:pt x="6" y="534"/>
                          </a:lnTo>
                          <a:lnTo>
                            <a:pt x="12" y="534"/>
                          </a:lnTo>
                          <a:lnTo>
                            <a:pt x="18" y="528"/>
                          </a:lnTo>
                          <a:lnTo>
                            <a:pt x="24" y="522"/>
                          </a:lnTo>
                          <a:lnTo>
                            <a:pt x="30" y="522"/>
                          </a:lnTo>
                          <a:lnTo>
                            <a:pt x="36" y="516"/>
                          </a:lnTo>
                          <a:lnTo>
                            <a:pt x="42" y="510"/>
                          </a:lnTo>
                          <a:lnTo>
                            <a:pt x="48" y="510"/>
                          </a:lnTo>
                          <a:lnTo>
                            <a:pt x="54" y="504"/>
                          </a:lnTo>
                          <a:lnTo>
                            <a:pt x="60" y="498"/>
                          </a:lnTo>
                          <a:lnTo>
                            <a:pt x="66" y="492"/>
                          </a:lnTo>
                          <a:lnTo>
                            <a:pt x="72" y="486"/>
                          </a:lnTo>
                          <a:lnTo>
                            <a:pt x="78" y="486"/>
                          </a:lnTo>
                          <a:lnTo>
                            <a:pt x="84" y="480"/>
                          </a:lnTo>
                          <a:lnTo>
                            <a:pt x="90" y="474"/>
                          </a:lnTo>
                          <a:lnTo>
                            <a:pt x="96" y="468"/>
                          </a:lnTo>
                          <a:lnTo>
                            <a:pt x="102" y="462"/>
                          </a:lnTo>
                          <a:lnTo>
                            <a:pt x="108" y="456"/>
                          </a:lnTo>
                          <a:lnTo>
                            <a:pt x="114" y="450"/>
                          </a:lnTo>
                          <a:lnTo>
                            <a:pt x="120" y="444"/>
                          </a:lnTo>
                          <a:lnTo>
                            <a:pt x="126" y="438"/>
                          </a:lnTo>
                          <a:lnTo>
                            <a:pt x="132" y="432"/>
                          </a:lnTo>
                          <a:lnTo>
                            <a:pt x="138" y="426"/>
                          </a:lnTo>
                          <a:lnTo>
                            <a:pt x="150" y="414"/>
                          </a:lnTo>
                          <a:lnTo>
                            <a:pt x="150" y="408"/>
                          </a:lnTo>
                          <a:lnTo>
                            <a:pt x="156" y="402"/>
                          </a:lnTo>
                          <a:lnTo>
                            <a:pt x="162" y="396"/>
                          </a:lnTo>
                          <a:lnTo>
                            <a:pt x="168" y="390"/>
                          </a:lnTo>
                          <a:lnTo>
                            <a:pt x="180" y="378"/>
                          </a:lnTo>
                          <a:lnTo>
                            <a:pt x="180" y="372"/>
                          </a:lnTo>
                          <a:lnTo>
                            <a:pt x="186" y="366"/>
                          </a:lnTo>
                          <a:lnTo>
                            <a:pt x="192" y="360"/>
                          </a:lnTo>
                          <a:lnTo>
                            <a:pt x="204" y="348"/>
                          </a:lnTo>
                          <a:lnTo>
                            <a:pt x="204" y="342"/>
                          </a:lnTo>
                          <a:lnTo>
                            <a:pt x="210" y="336"/>
                          </a:lnTo>
                          <a:lnTo>
                            <a:pt x="222" y="324"/>
                          </a:lnTo>
                          <a:lnTo>
                            <a:pt x="222" y="318"/>
                          </a:lnTo>
                          <a:lnTo>
                            <a:pt x="234" y="306"/>
                          </a:lnTo>
                          <a:lnTo>
                            <a:pt x="234" y="300"/>
                          </a:lnTo>
                          <a:lnTo>
                            <a:pt x="246" y="288"/>
                          </a:lnTo>
                          <a:lnTo>
                            <a:pt x="246" y="282"/>
                          </a:lnTo>
                          <a:lnTo>
                            <a:pt x="252" y="276"/>
                          </a:lnTo>
                          <a:lnTo>
                            <a:pt x="258" y="270"/>
                          </a:lnTo>
                          <a:lnTo>
                            <a:pt x="258" y="264"/>
                          </a:lnTo>
                          <a:lnTo>
                            <a:pt x="264" y="258"/>
                          </a:lnTo>
                          <a:lnTo>
                            <a:pt x="270" y="252"/>
                          </a:lnTo>
                          <a:lnTo>
                            <a:pt x="282" y="240"/>
                          </a:lnTo>
                          <a:lnTo>
                            <a:pt x="282" y="228"/>
                          </a:lnTo>
                          <a:lnTo>
                            <a:pt x="288" y="222"/>
                          </a:lnTo>
                          <a:lnTo>
                            <a:pt x="294" y="216"/>
                          </a:lnTo>
                          <a:lnTo>
                            <a:pt x="300" y="210"/>
                          </a:lnTo>
                          <a:lnTo>
                            <a:pt x="300" y="204"/>
                          </a:lnTo>
                          <a:lnTo>
                            <a:pt x="306" y="198"/>
                          </a:lnTo>
                          <a:lnTo>
                            <a:pt x="312" y="192"/>
                          </a:lnTo>
                          <a:lnTo>
                            <a:pt x="318" y="186"/>
                          </a:lnTo>
                          <a:lnTo>
                            <a:pt x="318" y="180"/>
                          </a:lnTo>
                          <a:lnTo>
                            <a:pt x="324" y="174"/>
                          </a:lnTo>
                          <a:lnTo>
                            <a:pt x="336" y="162"/>
                          </a:lnTo>
                          <a:lnTo>
                            <a:pt x="336" y="156"/>
                          </a:lnTo>
                          <a:lnTo>
                            <a:pt x="348" y="144"/>
                          </a:lnTo>
                          <a:lnTo>
                            <a:pt x="348" y="138"/>
                          </a:lnTo>
                          <a:lnTo>
                            <a:pt x="354" y="132"/>
                          </a:lnTo>
                          <a:lnTo>
                            <a:pt x="360" y="126"/>
                          </a:lnTo>
                          <a:lnTo>
                            <a:pt x="372" y="114"/>
                          </a:lnTo>
                          <a:lnTo>
                            <a:pt x="372" y="108"/>
                          </a:lnTo>
                          <a:lnTo>
                            <a:pt x="378" y="102"/>
                          </a:lnTo>
                          <a:lnTo>
                            <a:pt x="384" y="96"/>
                          </a:lnTo>
                          <a:lnTo>
                            <a:pt x="390" y="90"/>
                          </a:lnTo>
                          <a:lnTo>
                            <a:pt x="402" y="78"/>
                          </a:lnTo>
                          <a:lnTo>
                            <a:pt x="402" y="72"/>
                          </a:lnTo>
                          <a:lnTo>
                            <a:pt x="408" y="72"/>
                          </a:lnTo>
                          <a:lnTo>
                            <a:pt x="414" y="66"/>
                          </a:lnTo>
                          <a:lnTo>
                            <a:pt x="426" y="54"/>
                          </a:lnTo>
                          <a:lnTo>
                            <a:pt x="420" y="54"/>
                          </a:lnTo>
                          <a:lnTo>
                            <a:pt x="426" y="54"/>
                          </a:lnTo>
                          <a:lnTo>
                            <a:pt x="432" y="48"/>
                          </a:lnTo>
                          <a:lnTo>
                            <a:pt x="438" y="42"/>
                          </a:lnTo>
                          <a:lnTo>
                            <a:pt x="444" y="36"/>
                          </a:lnTo>
                          <a:lnTo>
                            <a:pt x="450" y="30"/>
                          </a:lnTo>
                          <a:lnTo>
                            <a:pt x="456" y="24"/>
                          </a:lnTo>
                          <a:lnTo>
                            <a:pt x="462" y="24"/>
                          </a:lnTo>
                          <a:lnTo>
                            <a:pt x="468" y="18"/>
                          </a:lnTo>
                          <a:lnTo>
                            <a:pt x="474" y="18"/>
                          </a:lnTo>
                          <a:lnTo>
                            <a:pt x="480" y="12"/>
                          </a:lnTo>
                          <a:lnTo>
                            <a:pt x="486" y="12"/>
                          </a:lnTo>
                          <a:lnTo>
                            <a:pt x="492" y="6"/>
                          </a:lnTo>
                          <a:lnTo>
                            <a:pt x="498" y="6"/>
                          </a:lnTo>
                          <a:lnTo>
                            <a:pt x="504" y="6"/>
                          </a:lnTo>
                          <a:lnTo>
                            <a:pt x="510" y="0"/>
                          </a:lnTo>
                          <a:lnTo>
                            <a:pt x="516" y="0"/>
                          </a:lnTo>
                          <a:lnTo>
                            <a:pt x="522" y="0"/>
                          </a:lnTo>
                          <a:lnTo>
                            <a:pt x="528" y="0"/>
                          </a:lnTo>
                          <a:lnTo>
                            <a:pt x="534" y="0"/>
                          </a:lnTo>
                          <a:lnTo>
                            <a:pt x="540" y="0"/>
                          </a:lnTo>
                          <a:lnTo>
                            <a:pt x="546" y="0"/>
                          </a:lnTo>
                          <a:lnTo>
                            <a:pt x="552" y="0"/>
                          </a:lnTo>
                          <a:lnTo>
                            <a:pt x="558" y="0"/>
                          </a:lnTo>
                          <a:lnTo>
                            <a:pt x="564" y="6"/>
                          </a:lnTo>
                          <a:lnTo>
                            <a:pt x="570" y="6"/>
                          </a:lnTo>
                          <a:lnTo>
                            <a:pt x="576" y="6"/>
                          </a:lnTo>
                          <a:lnTo>
                            <a:pt x="582" y="12"/>
                          </a:lnTo>
                          <a:lnTo>
                            <a:pt x="588" y="12"/>
                          </a:lnTo>
                          <a:lnTo>
                            <a:pt x="594" y="18"/>
                          </a:lnTo>
                          <a:lnTo>
                            <a:pt x="600" y="18"/>
                          </a:lnTo>
                          <a:lnTo>
                            <a:pt x="606" y="24"/>
                          </a:lnTo>
                          <a:lnTo>
                            <a:pt x="612" y="24"/>
                          </a:lnTo>
                          <a:lnTo>
                            <a:pt x="618" y="30"/>
                          </a:lnTo>
                          <a:lnTo>
                            <a:pt x="624" y="36"/>
                          </a:lnTo>
                          <a:lnTo>
                            <a:pt x="630" y="36"/>
                          </a:lnTo>
                          <a:lnTo>
                            <a:pt x="636" y="42"/>
                          </a:lnTo>
                          <a:lnTo>
                            <a:pt x="642" y="48"/>
                          </a:lnTo>
                          <a:lnTo>
                            <a:pt x="648" y="54"/>
                          </a:lnTo>
                          <a:lnTo>
                            <a:pt x="654" y="60"/>
                          </a:lnTo>
                          <a:lnTo>
                            <a:pt x="660" y="66"/>
                          </a:lnTo>
                          <a:lnTo>
                            <a:pt x="666" y="72"/>
                          </a:lnTo>
                          <a:lnTo>
                            <a:pt x="672" y="78"/>
                          </a:lnTo>
                          <a:lnTo>
                            <a:pt x="678" y="84"/>
                          </a:lnTo>
                          <a:lnTo>
                            <a:pt x="684" y="90"/>
                          </a:lnTo>
                          <a:lnTo>
                            <a:pt x="690" y="96"/>
                          </a:lnTo>
                          <a:lnTo>
                            <a:pt x="702" y="108"/>
                          </a:lnTo>
                          <a:lnTo>
                            <a:pt x="702" y="114"/>
                          </a:lnTo>
                          <a:lnTo>
                            <a:pt x="708" y="120"/>
                          </a:lnTo>
                          <a:lnTo>
                            <a:pt x="720" y="132"/>
                          </a:lnTo>
                          <a:lnTo>
                            <a:pt x="720" y="138"/>
                          </a:lnTo>
                          <a:lnTo>
                            <a:pt x="726" y="144"/>
                          </a:lnTo>
                          <a:lnTo>
                            <a:pt x="738" y="156"/>
                          </a:lnTo>
                          <a:lnTo>
                            <a:pt x="738" y="162"/>
                          </a:lnTo>
                        </a:path>
                      </a:pathLst>
                    </a:custGeom>
                    <a:noFill/>
                    <a:ln w="28575">
                      <a:solidFill>
                        <a:srgbClr val="0000FF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3602" name="Freeform 98"/>
                    <p:cNvSpPr>
                      <a:spLocks/>
                    </p:cNvSpPr>
                    <p:nvPr/>
                  </p:nvSpPr>
                  <p:spPr bwMode="auto">
                    <a:xfrm>
                      <a:off x="4622800" y="2846927"/>
                      <a:ext cx="1181100" cy="714375"/>
                    </a:xfrm>
                    <a:custGeom>
                      <a:avLst/>
                      <a:gdLst>
                        <a:gd name="T0" fmla="*/ 2147483647 w 744"/>
                        <a:gd name="T1" fmla="*/ 2147483647 h 450"/>
                        <a:gd name="T2" fmla="*/ 2147483647 w 744"/>
                        <a:gd name="T3" fmla="*/ 2147483647 h 450"/>
                        <a:gd name="T4" fmla="*/ 2147483647 w 744"/>
                        <a:gd name="T5" fmla="*/ 2147483647 h 450"/>
                        <a:gd name="T6" fmla="*/ 2147483647 w 744"/>
                        <a:gd name="T7" fmla="*/ 2147483647 h 450"/>
                        <a:gd name="T8" fmla="*/ 2147483647 w 744"/>
                        <a:gd name="T9" fmla="*/ 2147483647 h 450"/>
                        <a:gd name="T10" fmla="*/ 2147483647 w 744"/>
                        <a:gd name="T11" fmla="*/ 2147483647 h 450"/>
                        <a:gd name="T12" fmla="*/ 2147483647 w 744"/>
                        <a:gd name="T13" fmla="*/ 2147483647 h 450"/>
                        <a:gd name="T14" fmla="*/ 2147483647 w 744"/>
                        <a:gd name="T15" fmla="*/ 2147483647 h 450"/>
                        <a:gd name="T16" fmla="*/ 2147483647 w 744"/>
                        <a:gd name="T17" fmla="*/ 2147483647 h 450"/>
                        <a:gd name="T18" fmla="*/ 2147483647 w 744"/>
                        <a:gd name="T19" fmla="*/ 2147483647 h 450"/>
                        <a:gd name="T20" fmla="*/ 2147483647 w 744"/>
                        <a:gd name="T21" fmla="*/ 2147483647 h 450"/>
                        <a:gd name="T22" fmla="*/ 2147483647 w 744"/>
                        <a:gd name="T23" fmla="*/ 2147483647 h 450"/>
                        <a:gd name="T24" fmla="*/ 2147483647 w 744"/>
                        <a:gd name="T25" fmla="*/ 2147483647 h 450"/>
                        <a:gd name="T26" fmla="*/ 2147483647 w 744"/>
                        <a:gd name="T27" fmla="*/ 2147483647 h 450"/>
                        <a:gd name="T28" fmla="*/ 2147483647 w 744"/>
                        <a:gd name="T29" fmla="*/ 2147483647 h 450"/>
                        <a:gd name="T30" fmla="*/ 2147483647 w 744"/>
                        <a:gd name="T31" fmla="*/ 2147483647 h 450"/>
                        <a:gd name="T32" fmla="*/ 2147483647 w 744"/>
                        <a:gd name="T33" fmla="*/ 2147483647 h 450"/>
                        <a:gd name="T34" fmla="*/ 2147483647 w 744"/>
                        <a:gd name="T35" fmla="*/ 2147483647 h 450"/>
                        <a:gd name="T36" fmla="*/ 2147483647 w 744"/>
                        <a:gd name="T37" fmla="*/ 2147483647 h 450"/>
                        <a:gd name="T38" fmla="*/ 2147483647 w 744"/>
                        <a:gd name="T39" fmla="*/ 2147483647 h 450"/>
                        <a:gd name="T40" fmla="*/ 2147483647 w 744"/>
                        <a:gd name="T41" fmla="*/ 2147483647 h 450"/>
                        <a:gd name="T42" fmla="*/ 2147483647 w 744"/>
                        <a:gd name="T43" fmla="*/ 2147483647 h 450"/>
                        <a:gd name="T44" fmla="*/ 2147483647 w 744"/>
                        <a:gd name="T45" fmla="*/ 2147483647 h 450"/>
                        <a:gd name="T46" fmla="*/ 2147483647 w 744"/>
                        <a:gd name="T47" fmla="*/ 2147483647 h 450"/>
                        <a:gd name="T48" fmla="*/ 2147483647 w 744"/>
                        <a:gd name="T49" fmla="*/ 2147483647 h 450"/>
                        <a:gd name="T50" fmla="*/ 2147483647 w 744"/>
                        <a:gd name="T51" fmla="*/ 2147483647 h 450"/>
                        <a:gd name="T52" fmla="*/ 2147483647 w 744"/>
                        <a:gd name="T53" fmla="*/ 2147483647 h 450"/>
                        <a:gd name="T54" fmla="*/ 2147483647 w 744"/>
                        <a:gd name="T55" fmla="*/ 2147483647 h 450"/>
                        <a:gd name="T56" fmla="*/ 2147483647 w 744"/>
                        <a:gd name="T57" fmla="*/ 2147483647 h 450"/>
                        <a:gd name="T58" fmla="*/ 2147483647 w 744"/>
                        <a:gd name="T59" fmla="*/ 2147483647 h 450"/>
                        <a:gd name="T60" fmla="*/ 2147483647 w 744"/>
                        <a:gd name="T61" fmla="*/ 2147483647 h 450"/>
                        <a:gd name="T62" fmla="*/ 2147483647 w 744"/>
                        <a:gd name="T63" fmla="*/ 2147483647 h 450"/>
                        <a:gd name="T64" fmla="*/ 2147483647 w 744"/>
                        <a:gd name="T65" fmla="*/ 2147483647 h 450"/>
                        <a:gd name="T66" fmla="*/ 2147483647 w 744"/>
                        <a:gd name="T67" fmla="*/ 2147483647 h 450"/>
                        <a:gd name="T68" fmla="*/ 2147483647 w 744"/>
                        <a:gd name="T69" fmla="*/ 2147483647 h 450"/>
                        <a:gd name="T70" fmla="*/ 2147483647 w 744"/>
                        <a:gd name="T71" fmla="*/ 2147483647 h 450"/>
                        <a:gd name="T72" fmla="*/ 2147483647 w 744"/>
                        <a:gd name="T73" fmla="*/ 2147483647 h 450"/>
                        <a:gd name="T74" fmla="*/ 2147483647 w 744"/>
                        <a:gd name="T75" fmla="*/ 2147483647 h 450"/>
                        <a:gd name="T76" fmla="*/ 2147483647 w 744"/>
                        <a:gd name="T77" fmla="*/ 2147483647 h 450"/>
                        <a:gd name="T78" fmla="*/ 2147483647 w 744"/>
                        <a:gd name="T79" fmla="*/ 2147483647 h 450"/>
                        <a:gd name="T80" fmla="*/ 2147483647 w 744"/>
                        <a:gd name="T81" fmla="*/ 2147483647 h 450"/>
                        <a:gd name="T82" fmla="*/ 2147483647 w 744"/>
                        <a:gd name="T83" fmla="*/ 2147483647 h 450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</a:gdLst>
                      <a:ahLst/>
                      <a:cxnLst>
                        <a:cxn ang="T84">
                          <a:pos x="T0" y="T1"/>
                        </a:cxn>
                        <a:cxn ang="T85">
                          <a:pos x="T2" y="T3"/>
                        </a:cxn>
                        <a:cxn ang="T86">
                          <a:pos x="T4" y="T5"/>
                        </a:cxn>
                        <a:cxn ang="T87">
                          <a:pos x="T6" y="T7"/>
                        </a:cxn>
                        <a:cxn ang="T88">
                          <a:pos x="T8" y="T9"/>
                        </a:cxn>
                        <a:cxn ang="T89">
                          <a:pos x="T10" y="T11"/>
                        </a:cxn>
                        <a:cxn ang="T90">
                          <a:pos x="T12" y="T13"/>
                        </a:cxn>
                        <a:cxn ang="T91">
                          <a:pos x="T14" y="T15"/>
                        </a:cxn>
                        <a:cxn ang="T92">
                          <a:pos x="T16" y="T17"/>
                        </a:cxn>
                        <a:cxn ang="T93">
                          <a:pos x="T18" y="T19"/>
                        </a:cxn>
                        <a:cxn ang="T94">
                          <a:pos x="T20" y="T21"/>
                        </a:cxn>
                        <a:cxn ang="T95">
                          <a:pos x="T22" y="T23"/>
                        </a:cxn>
                        <a:cxn ang="T96">
                          <a:pos x="T24" y="T25"/>
                        </a:cxn>
                        <a:cxn ang="T97">
                          <a:pos x="T26" y="T27"/>
                        </a:cxn>
                        <a:cxn ang="T98">
                          <a:pos x="T28" y="T29"/>
                        </a:cxn>
                        <a:cxn ang="T99">
                          <a:pos x="T30" y="T31"/>
                        </a:cxn>
                        <a:cxn ang="T100">
                          <a:pos x="T32" y="T33"/>
                        </a:cxn>
                        <a:cxn ang="T101">
                          <a:pos x="T34" y="T35"/>
                        </a:cxn>
                        <a:cxn ang="T102">
                          <a:pos x="T36" y="T37"/>
                        </a:cxn>
                        <a:cxn ang="T103">
                          <a:pos x="T38" y="T39"/>
                        </a:cxn>
                        <a:cxn ang="T104">
                          <a:pos x="T40" y="T41"/>
                        </a:cxn>
                        <a:cxn ang="T105">
                          <a:pos x="T42" y="T43"/>
                        </a:cxn>
                        <a:cxn ang="T106">
                          <a:pos x="T44" y="T45"/>
                        </a:cxn>
                        <a:cxn ang="T107">
                          <a:pos x="T46" y="T47"/>
                        </a:cxn>
                        <a:cxn ang="T108">
                          <a:pos x="T48" y="T49"/>
                        </a:cxn>
                        <a:cxn ang="T109">
                          <a:pos x="T50" y="T51"/>
                        </a:cxn>
                        <a:cxn ang="T110">
                          <a:pos x="T52" y="T53"/>
                        </a:cxn>
                        <a:cxn ang="T111">
                          <a:pos x="T54" y="T55"/>
                        </a:cxn>
                        <a:cxn ang="T112">
                          <a:pos x="T56" y="T57"/>
                        </a:cxn>
                        <a:cxn ang="T113">
                          <a:pos x="T58" y="T59"/>
                        </a:cxn>
                        <a:cxn ang="T114">
                          <a:pos x="T60" y="T61"/>
                        </a:cxn>
                        <a:cxn ang="T115">
                          <a:pos x="T62" y="T63"/>
                        </a:cxn>
                        <a:cxn ang="T116">
                          <a:pos x="T64" y="T65"/>
                        </a:cxn>
                        <a:cxn ang="T117">
                          <a:pos x="T66" y="T67"/>
                        </a:cxn>
                        <a:cxn ang="T118">
                          <a:pos x="T68" y="T69"/>
                        </a:cxn>
                        <a:cxn ang="T119">
                          <a:pos x="T70" y="T71"/>
                        </a:cxn>
                        <a:cxn ang="T120">
                          <a:pos x="T72" y="T73"/>
                        </a:cxn>
                        <a:cxn ang="T121">
                          <a:pos x="T74" y="T75"/>
                        </a:cxn>
                        <a:cxn ang="T122">
                          <a:pos x="T76" y="T77"/>
                        </a:cxn>
                        <a:cxn ang="T123">
                          <a:pos x="T78" y="T79"/>
                        </a:cxn>
                        <a:cxn ang="T124">
                          <a:pos x="T80" y="T81"/>
                        </a:cxn>
                        <a:cxn ang="T125">
                          <a:pos x="T82" y="T83"/>
                        </a:cxn>
                      </a:cxnLst>
                      <a:rect l="0" t="0" r="r" b="b"/>
                      <a:pathLst>
                        <a:path w="744" h="450">
                          <a:moveTo>
                            <a:pt x="0" y="0"/>
                          </a:moveTo>
                          <a:lnTo>
                            <a:pt x="6" y="6"/>
                          </a:lnTo>
                          <a:lnTo>
                            <a:pt x="12" y="12"/>
                          </a:lnTo>
                          <a:lnTo>
                            <a:pt x="18" y="18"/>
                          </a:lnTo>
                          <a:lnTo>
                            <a:pt x="18" y="24"/>
                          </a:lnTo>
                          <a:lnTo>
                            <a:pt x="24" y="30"/>
                          </a:lnTo>
                          <a:lnTo>
                            <a:pt x="30" y="36"/>
                          </a:lnTo>
                          <a:lnTo>
                            <a:pt x="36" y="42"/>
                          </a:lnTo>
                          <a:lnTo>
                            <a:pt x="36" y="48"/>
                          </a:lnTo>
                          <a:lnTo>
                            <a:pt x="48" y="60"/>
                          </a:lnTo>
                          <a:lnTo>
                            <a:pt x="48" y="66"/>
                          </a:lnTo>
                          <a:lnTo>
                            <a:pt x="60" y="78"/>
                          </a:lnTo>
                          <a:lnTo>
                            <a:pt x="60" y="84"/>
                          </a:lnTo>
                          <a:lnTo>
                            <a:pt x="66" y="90"/>
                          </a:lnTo>
                          <a:lnTo>
                            <a:pt x="72" y="96"/>
                          </a:lnTo>
                          <a:lnTo>
                            <a:pt x="78" y="102"/>
                          </a:lnTo>
                          <a:lnTo>
                            <a:pt x="78" y="108"/>
                          </a:lnTo>
                          <a:lnTo>
                            <a:pt x="84" y="114"/>
                          </a:lnTo>
                          <a:lnTo>
                            <a:pt x="96" y="126"/>
                          </a:lnTo>
                          <a:lnTo>
                            <a:pt x="96" y="138"/>
                          </a:lnTo>
                          <a:lnTo>
                            <a:pt x="102" y="144"/>
                          </a:lnTo>
                          <a:lnTo>
                            <a:pt x="108" y="150"/>
                          </a:lnTo>
                          <a:lnTo>
                            <a:pt x="120" y="162"/>
                          </a:lnTo>
                          <a:lnTo>
                            <a:pt x="120" y="168"/>
                          </a:lnTo>
                          <a:lnTo>
                            <a:pt x="126" y="174"/>
                          </a:lnTo>
                          <a:lnTo>
                            <a:pt x="138" y="186"/>
                          </a:lnTo>
                          <a:lnTo>
                            <a:pt x="138" y="192"/>
                          </a:lnTo>
                          <a:lnTo>
                            <a:pt x="144" y="198"/>
                          </a:lnTo>
                          <a:lnTo>
                            <a:pt x="150" y="204"/>
                          </a:lnTo>
                          <a:lnTo>
                            <a:pt x="162" y="216"/>
                          </a:lnTo>
                          <a:lnTo>
                            <a:pt x="162" y="222"/>
                          </a:lnTo>
                          <a:lnTo>
                            <a:pt x="168" y="228"/>
                          </a:lnTo>
                          <a:lnTo>
                            <a:pt x="180" y="240"/>
                          </a:lnTo>
                          <a:lnTo>
                            <a:pt x="180" y="246"/>
                          </a:lnTo>
                          <a:lnTo>
                            <a:pt x="186" y="252"/>
                          </a:lnTo>
                          <a:lnTo>
                            <a:pt x="192" y="258"/>
                          </a:lnTo>
                          <a:lnTo>
                            <a:pt x="198" y="264"/>
                          </a:lnTo>
                          <a:lnTo>
                            <a:pt x="204" y="270"/>
                          </a:lnTo>
                          <a:lnTo>
                            <a:pt x="210" y="276"/>
                          </a:lnTo>
                          <a:lnTo>
                            <a:pt x="216" y="282"/>
                          </a:lnTo>
                          <a:lnTo>
                            <a:pt x="222" y="288"/>
                          </a:lnTo>
                          <a:lnTo>
                            <a:pt x="228" y="294"/>
                          </a:lnTo>
                          <a:lnTo>
                            <a:pt x="234" y="300"/>
                          </a:lnTo>
                          <a:lnTo>
                            <a:pt x="240" y="306"/>
                          </a:lnTo>
                          <a:lnTo>
                            <a:pt x="246" y="312"/>
                          </a:lnTo>
                          <a:lnTo>
                            <a:pt x="252" y="318"/>
                          </a:lnTo>
                          <a:lnTo>
                            <a:pt x="258" y="324"/>
                          </a:lnTo>
                          <a:lnTo>
                            <a:pt x="264" y="330"/>
                          </a:lnTo>
                          <a:lnTo>
                            <a:pt x="270" y="336"/>
                          </a:lnTo>
                          <a:lnTo>
                            <a:pt x="276" y="342"/>
                          </a:lnTo>
                          <a:lnTo>
                            <a:pt x="282" y="342"/>
                          </a:lnTo>
                          <a:lnTo>
                            <a:pt x="288" y="348"/>
                          </a:lnTo>
                          <a:lnTo>
                            <a:pt x="294" y="354"/>
                          </a:lnTo>
                          <a:lnTo>
                            <a:pt x="300" y="360"/>
                          </a:lnTo>
                          <a:lnTo>
                            <a:pt x="306" y="360"/>
                          </a:lnTo>
                          <a:lnTo>
                            <a:pt x="312" y="366"/>
                          </a:lnTo>
                          <a:lnTo>
                            <a:pt x="318" y="372"/>
                          </a:lnTo>
                          <a:lnTo>
                            <a:pt x="324" y="372"/>
                          </a:lnTo>
                          <a:lnTo>
                            <a:pt x="330" y="378"/>
                          </a:lnTo>
                          <a:lnTo>
                            <a:pt x="336" y="378"/>
                          </a:lnTo>
                          <a:lnTo>
                            <a:pt x="342" y="384"/>
                          </a:lnTo>
                          <a:lnTo>
                            <a:pt x="348" y="384"/>
                          </a:lnTo>
                          <a:lnTo>
                            <a:pt x="354" y="390"/>
                          </a:lnTo>
                          <a:lnTo>
                            <a:pt x="360" y="396"/>
                          </a:lnTo>
                          <a:lnTo>
                            <a:pt x="366" y="396"/>
                          </a:lnTo>
                          <a:lnTo>
                            <a:pt x="372" y="402"/>
                          </a:lnTo>
                          <a:lnTo>
                            <a:pt x="378" y="402"/>
                          </a:lnTo>
                          <a:lnTo>
                            <a:pt x="384" y="402"/>
                          </a:lnTo>
                          <a:lnTo>
                            <a:pt x="390" y="408"/>
                          </a:lnTo>
                          <a:lnTo>
                            <a:pt x="396" y="408"/>
                          </a:lnTo>
                          <a:lnTo>
                            <a:pt x="402" y="414"/>
                          </a:lnTo>
                          <a:lnTo>
                            <a:pt x="408" y="414"/>
                          </a:lnTo>
                          <a:lnTo>
                            <a:pt x="414" y="414"/>
                          </a:lnTo>
                          <a:lnTo>
                            <a:pt x="420" y="420"/>
                          </a:lnTo>
                          <a:lnTo>
                            <a:pt x="426" y="420"/>
                          </a:lnTo>
                          <a:lnTo>
                            <a:pt x="432" y="420"/>
                          </a:lnTo>
                          <a:lnTo>
                            <a:pt x="438" y="426"/>
                          </a:lnTo>
                          <a:lnTo>
                            <a:pt x="444" y="426"/>
                          </a:lnTo>
                          <a:lnTo>
                            <a:pt x="450" y="426"/>
                          </a:lnTo>
                          <a:lnTo>
                            <a:pt x="456" y="426"/>
                          </a:lnTo>
                          <a:lnTo>
                            <a:pt x="462" y="432"/>
                          </a:lnTo>
                          <a:lnTo>
                            <a:pt x="468" y="432"/>
                          </a:lnTo>
                          <a:lnTo>
                            <a:pt x="474" y="432"/>
                          </a:lnTo>
                          <a:lnTo>
                            <a:pt x="480" y="432"/>
                          </a:lnTo>
                          <a:lnTo>
                            <a:pt x="486" y="432"/>
                          </a:lnTo>
                          <a:lnTo>
                            <a:pt x="492" y="438"/>
                          </a:lnTo>
                          <a:lnTo>
                            <a:pt x="498" y="438"/>
                          </a:lnTo>
                          <a:lnTo>
                            <a:pt x="504" y="438"/>
                          </a:lnTo>
                          <a:lnTo>
                            <a:pt x="510" y="438"/>
                          </a:lnTo>
                          <a:lnTo>
                            <a:pt x="516" y="438"/>
                          </a:lnTo>
                          <a:lnTo>
                            <a:pt x="522" y="438"/>
                          </a:lnTo>
                          <a:lnTo>
                            <a:pt x="528" y="444"/>
                          </a:lnTo>
                          <a:lnTo>
                            <a:pt x="534" y="444"/>
                          </a:lnTo>
                          <a:lnTo>
                            <a:pt x="540" y="444"/>
                          </a:lnTo>
                          <a:lnTo>
                            <a:pt x="546" y="444"/>
                          </a:lnTo>
                          <a:lnTo>
                            <a:pt x="552" y="444"/>
                          </a:lnTo>
                          <a:lnTo>
                            <a:pt x="558" y="444"/>
                          </a:lnTo>
                          <a:lnTo>
                            <a:pt x="564" y="444"/>
                          </a:lnTo>
                          <a:lnTo>
                            <a:pt x="570" y="444"/>
                          </a:lnTo>
                          <a:lnTo>
                            <a:pt x="576" y="444"/>
                          </a:lnTo>
                          <a:lnTo>
                            <a:pt x="582" y="444"/>
                          </a:lnTo>
                          <a:lnTo>
                            <a:pt x="588" y="444"/>
                          </a:lnTo>
                          <a:lnTo>
                            <a:pt x="594" y="450"/>
                          </a:lnTo>
                          <a:lnTo>
                            <a:pt x="600" y="450"/>
                          </a:lnTo>
                          <a:lnTo>
                            <a:pt x="606" y="450"/>
                          </a:lnTo>
                          <a:lnTo>
                            <a:pt x="612" y="450"/>
                          </a:lnTo>
                          <a:lnTo>
                            <a:pt x="618" y="450"/>
                          </a:lnTo>
                          <a:lnTo>
                            <a:pt x="624" y="450"/>
                          </a:lnTo>
                          <a:lnTo>
                            <a:pt x="630" y="450"/>
                          </a:lnTo>
                          <a:lnTo>
                            <a:pt x="636" y="450"/>
                          </a:lnTo>
                          <a:lnTo>
                            <a:pt x="642" y="450"/>
                          </a:lnTo>
                          <a:lnTo>
                            <a:pt x="648" y="450"/>
                          </a:lnTo>
                          <a:lnTo>
                            <a:pt x="654" y="450"/>
                          </a:lnTo>
                          <a:lnTo>
                            <a:pt x="660" y="450"/>
                          </a:lnTo>
                          <a:lnTo>
                            <a:pt x="666" y="450"/>
                          </a:lnTo>
                          <a:lnTo>
                            <a:pt x="672" y="450"/>
                          </a:lnTo>
                          <a:lnTo>
                            <a:pt x="678" y="450"/>
                          </a:lnTo>
                          <a:lnTo>
                            <a:pt x="684" y="450"/>
                          </a:lnTo>
                          <a:lnTo>
                            <a:pt x="690" y="450"/>
                          </a:lnTo>
                          <a:lnTo>
                            <a:pt x="696" y="450"/>
                          </a:lnTo>
                          <a:lnTo>
                            <a:pt x="702" y="450"/>
                          </a:lnTo>
                          <a:lnTo>
                            <a:pt x="708" y="450"/>
                          </a:lnTo>
                          <a:lnTo>
                            <a:pt x="714" y="450"/>
                          </a:lnTo>
                          <a:lnTo>
                            <a:pt x="720" y="450"/>
                          </a:lnTo>
                          <a:lnTo>
                            <a:pt x="726" y="450"/>
                          </a:lnTo>
                          <a:lnTo>
                            <a:pt x="732" y="450"/>
                          </a:lnTo>
                          <a:lnTo>
                            <a:pt x="738" y="450"/>
                          </a:lnTo>
                          <a:lnTo>
                            <a:pt x="744" y="450"/>
                          </a:lnTo>
                        </a:path>
                      </a:pathLst>
                    </a:custGeom>
                    <a:noFill/>
                    <a:ln w="28575">
                      <a:solidFill>
                        <a:srgbClr val="0000FF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63603" name="Freeform 99"/>
                    <p:cNvSpPr>
                      <a:spLocks/>
                    </p:cNvSpPr>
                    <p:nvPr/>
                  </p:nvSpPr>
                  <p:spPr bwMode="auto">
                    <a:xfrm>
                      <a:off x="5803900" y="3561302"/>
                      <a:ext cx="571500" cy="0"/>
                    </a:xfrm>
                    <a:custGeom>
                      <a:avLst/>
                      <a:gdLst>
                        <a:gd name="T0" fmla="*/ 0 w 360"/>
                        <a:gd name="T1" fmla="*/ 2147483647 w 360"/>
                        <a:gd name="T2" fmla="*/ 2147483647 w 360"/>
                        <a:gd name="T3" fmla="*/ 2147483647 w 360"/>
                        <a:gd name="T4" fmla="*/ 2147483647 w 360"/>
                        <a:gd name="T5" fmla="*/ 2147483647 w 360"/>
                        <a:gd name="T6" fmla="*/ 2147483647 w 360"/>
                        <a:gd name="T7" fmla="*/ 2147483647 w 360"/>
                        <a:gd name="T8" fmla="*/ 2147483647 w 360"/>
                        <a:gd name="T9" fmla="*/ 2147483647 w 360"/>
                        <a:gd name="T10" fmla="*/ 2147483647 w 360"/>
                        <a:gd name="T11" fmla="*/ 2147483647 w 360"/>
                        <a:gd name="T12" fmla="*/ 2147483647 w 360"/>
                        <a:gd name="T13" fmla="*/ 2147483647 w 360"/>
                        <a:gd name="T14" fmla="*/ 2147483647 w 360"/>
                        <a:gd name="T15" fmla="*/ 2147483647 w 360"/>
                        <a:gd name="T16" fmla="*/ 2147483647 w 360"/>
                        <a:gd name="T17" fmla="*/ 2147483647 w 360"/>
                        <a:gd name="T18" fmla="*/ 2147483647 w 360"/>
                        <a:gd name="T19" fmla="*/ 2147483647 w 360"/>
                        <a:gd name="T20" fmla="*/ 2147483647 w 360"/>
                        <a:gd name="T21" fmla="*/ 2147483647 w 360"/>
                        <a:gd name="T22" fmla="*/ 2147483647 w 360"/>
                        <a:gd name="T23" fmla="*/ 2147483647 w 360"/>
                        <a:gd name="T24" fmla="*/ 2147483647 w 360"/>
                        <a:gd name="T25" fmla="*/ 2147483647 w 360"/>
                        <a:gd name="T26" fmla="*/ 2147483647 w 360"/>
                        <a:gd name="T27" fmla="*/ 2147483647 w 360"/>
                        <a:gd name="T28" fmla="*/ 2147483647 w 360"/>
                        <a:gd name="T29" fmla="*/ 2147483647 w 360"/>
                        <a:gd name="T30" fmla="*/ 2147483647 w 360"/>
                        <a:gd name="T31" fmla="*/ 2147483647 w 360"/>
                        <a:gd name="T32" fmla="*/ 2147483647 w 360"/>
                        <a:gd name="T33" fmla="*/ 2147483647 w 360"/>
                        <a:gd name="T34" fmla="*/ 2147483647 w 360"/>
                        <a:gd name="T35" fmla="*/ 2147483647 w 360"/>
                        <a:gd name="T36" fmla="*/ 2147483647 w 360"/>
                        <a:gd name="T37" fmla="*/ 2147483647 w 360"/>
                        <a:gd name="T38" fmla="*/ 2147483647 w 360"/>
                        <a:gd name="T39" fmla="*/ 2147483647 w 360"/>
                        <a:gd name="T40" fmla="*/ 2147483647 w 360"/>
                        <a:gd name="T41" fmla="*/ 2147483647 w 360"/>
                        <a:gd name="T42" fmla="*/ 2147483647 w 360"/>
                        <a:gd name="T43" fmla="*/ 2147483647 w 360"/>
                        <a:gd name="T44" fmla="*/ 2147483647 w 360"/>
                        <a:gd name="T45" fmla="*/ 2147483647 w 360"/>
                        <a:gd name="T46" fmla="*/ 2147483647 w 360"/>
                        <a:gd name="T47" fmla="*/ 2147483647 w 360"/>
                        <a:gd name="T48" fmla="*/ 2147483647 w 360"/>
                        <a:gd name="T49" fmla="*/ 2147483647 w 360"/>
                        <a:gd name="T50" fmla="*/ 2147483647 w 360"/>
                        <a:gd name="T51" fmla="*/ 2147483647 w 360"/>
                        <a:gd name="T52" fmla="*/ 2147483647 w 360"/>
                        <a:gd name="T53" fmla="*/ 2147483647 w 360"/>
                        <a:gd name="T54" fmla="*/ 2147483647 w 360"/>
                        <a:gd name="T55" fmla="*/ 2147483647 w 360"/>
                        <a:gd name="T56" fmla="*/ 2147483647 w 360"/>
                        <a:gd name="T57" fmla="*/ 2147483647 w 360"/>
                        <a:gd name="T58" fmla="*/ 2147483647 w 360"/>
                        <a:gd name="T59" fmla="*/ 2147483647 w 360"/>
                        <a:gd name="T60" fmla="*/ 2147483647 w 360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</a:gdLst>
                      <a:ahLst/>
                      <a:cxnLst>
                        <a:cxn ang="T61">
                          <a:pos x="T0" y="0"/>
                        </a:cxn>
                        <a:cxn ang="T62">
                          <a:pos x="T1" y="0"/>
                        </a:cxn>
                        <a:cxn ang="T63">
                          <a:pos x="T2" y="0"/>
                        </a:cxn>
                        <a:cxn ang="T64">
                          <a:pos x="T3" y="0"/>
                        </a:cxn>
                        <a:cxn ang="T65">
                          <a:pos x="T4" y="0"/>
                        </a:cxn>
                        <a:cxn ang="T66">
                          <a:pos x="T5" y="0"/>
                        </a:cxn>
                        <a:cxn ang="T67">
                          <a:pos x="T6" y="0"/>
                        </a:cxn>
                        <a:cxn ang="T68">
                          <a:pos x="T7" y="0"/>
                        </a:cxn>
                        <a:cxn ang="T69">
                          <a:pos x="T8" y="0"/>
                        </a:cxn>
                        <a:cxn ang="T70">
                          <a:pos x="T9" y="0"/>
                        </a:cxn>
                        <a:cxn ang="T71">
                          <a:pos x="T10" y="0"/>
                        </a:cxn>
                        <a:cxn ang="T72">
                          <a:pos x="T11" y="0"/>
                        </a:cxn>
                        <a:cxn ang="T73">
                          <a:pos x="T12" y="0"/>
                        </a:cxn>
                        <a:cxn ang="T74">
                          <a:pos x="T13" y="0"/>
                        </a:cxn>
                        <a:cxn ang="T75">
                          <a:pos x="T14" y="0"/>
                        </a:cxn>
                        <a:cxn ang="T76">
                          <a:pos x="T15" y="0"/>
                        </a:cxn>
                        <a:cxn ang="T77">
                          <a:pos x="T16" y="0"/>
                        </a:cxn>
                        <a:cxn ang="T78">
                          <a:pos x="T17" y="0"/>
                        </a:cxn>
                        <a:cxn ang="T79">
                          <a:pos x="T18" y="0"/>
                        </a:cxn>
                        <a:cxn ang="T80">
                          <a:pos x="T19" y="0"/>
                        </a:cxn>
                        <a:cxn ang="T81">
                          <a:pos x="T20" y="0"/>
                        </a:cxn>
                        <a:cxn ang="T82">
                          <a:pos x="T21" y="0"/>
                        </a:cxn>
                        <a:cxn ang="T83">
                          <a:pos x="T22" y="0"/>
                        </a:cxn>
                        <a:cxn ang="T84">
                          <a:pos x="T23" y="0"/>
                        </a:cxn>
                        <a:cxn ang="T85">
                          <a:pos x="T24" y="0"/>
                        </a:cxn>
                        <a:cxn ang="T86">
                          <a:pos x="T25" y="0"/>
                        </a:cxn>
                        <a:cxn ang="T87">
                          <a:pos x="T26" y="0"/>
                        </a:cxn>
                        <a:cxn ang="T88">
                          <a:pos x="T27" y="0"/>
                        </a:cxn>
                        <a:cxn ang="T89">
                          <a:pos x="T28" y="0"/>
                        </a:cxn>
                        <a:cxn ang="T90">
                          <a:pos x="T29" y="0"/>
                        </a:cxn>
                        <a:cxn ang="T91">
                          <a:pos x="T30" y="0"/>
                        </a:cxn>
                        <a:cxn ang="T92">
                          <a:pos x="T31" y="0"/>
                        </a:cxn>
                        <a:cxn ang="T93">
                          <a:pos x="T32" y="0"/>
                        </a:cxn>
                        <a:cxn ang="T94">
                          <a:pos x="T33" y="0"/>
                        </a:cxn>
                        <a:cxn ang="T95">
                          <a:pos x="T34" y="0"/>
                        </a:cxn>
                        <a:cxn ang="T96">
                          <a:pos x="T35" y="0"/>
                        </a:cxn>
                        <a:cxn ang="T97">
                          <a:pos x="T36" y="0"/>
                        </a:cxn>
                        <a:cxn ang="T98">
                          <a:pos x="T37" y="0"/>
                        </a:cxn>
                        <a:cxn ang="T99">
                          <a:pos x="T38" y="0"/>
                        </a:cxn>
                        <a:cxn ang="T100">
                          <a:pos x="T39" y="0"/>
                        </a:cxn>
                        <a:cxn ang="T101">
                          <a:pos x="T40" y="0"/>
                        </a:cxn>
                        <a:cxn ang="T102">
                          <a:pos x="T41" y="0"/>
                        </a:cxn>
                        <a:cxn ang="T103">
                          <a:pos x="T42" y="0"/>
                        </a:cxn>
                        <a:cxn ang="T104">
                          <a:pos x="T43" y="0"/>
                        </a:cxn>
                        <a:cxn ang="T105">
                          <a:pos x="T44" y="0"/>
                        </a:cxn>
                        <a:cxn ang="T106">
                          <a:pos x="T45" y="0"/>
                        </a:cxn>
                        <a:cxn ang="T107">
                          <a:pos x="T46" y="0"/>
                        </a:cxn>
                        <a:cxn ang="T108">
                          <a:pos x="T47" y="0"/>
                        </a:cxn>
                        <a:cxn ang="T109">
                          <a:pos x="T48" y="0"/>
                        </a:cxn>
                        <a:cxn ang="T110">
                          <a:pos x="T49" y="0"/>
                        </a:cxn>
                        <a:cxn ang="T111">
                          <a:pos x="T50" y="0"/>
                        </a:cxn>
                        <a:cxn ang="T112">
                          <a:pos x="T51" y="0"/>
                        </a:cxn>
                        <a:cxn ang="T113">
                          <a:pos x="T52" y="0"/>
                        </a:cxn>
                        <a:cxn ang="T114">
                          <a:pos x="T53" y="0"/>
                        </a:cxn>
                        <a:cxn ang="T115">
                          <a:pos x="T54" y="0"/>
                        </a:cxn>
                        <a:cxn ang="T116">
                          <a:pos x="T55" y="0"/>
                        </a:cxn>
                        <a:cxn ang="T117">
                          <a:pos x="T56" y="0"/>
                        </a:cxn>
                        <a:cxn ang="T118">
                          <a:pos x="T57" y="0"/>
                        </a:cxn>
                        <a:cxn ang="T119">
                          <a:pos x="T58" y="0"/>
                        </a:cxn>
                        <a:cxn ang="T120">
                          <a:pos x="T59" y="0"/>
                        </a:cxn>
                        <a:cxn ang="T121">
                          <a:pos x="T60" y="0"/>
                        </a:cxn>
                      </a:cxnLst>
                      <a:rect l="0" t="0" r="r" b="b"/>
                      <a:pathLst>
                        <a:path w="360">
                          <a:moveTo>
                            <a:pt x="0" y="0"/>
                          </a:moveTo>
                          <a:lnTo>
                            <a:pt x="6" y="0"/>
                          </a:lnTo>
                          <a:lnTo>
                            <a:pt x="12" y="0"/>
                          </a:lnTo>
                          <a:lnTo>
                            <a:pt x="18" y="0"/>
                          </a:lnTo>
                          <a:lnTo>
                            <a:pt x="24" y="0"/>
                          </a:lnTo>
                          <a:lnTo>
                            <a:pt x="30" y="0"/>
                          </a:lnTo>
                          <a:lnTo>
                            <a:pt x="36" y="0"/>
                          </a:lnTo>
                          <a:lnTo>
                            <a:pt x="42" y="0"/>
                          </a:lnTo>
                          <a:lnTo>
                            <a:pt x="48" y="0"/>
                          </a:lnTo>
                          <a:lnTo>
                            <a:pt x="54" y="0"/>
                          </a:lnTo>
                          <a:lnTo>
                            <a:pt x="60" y="0"/>
                          </a:lnTo>
                          <a:lnTo>
                            <a:pt x="66" y="0"/>
                          </a:lnTo>
                          <a:lnTo>
                            <a:pt x="72" y="0"/>
                          </a:lnTo>
                          <a:lnTo>
                            <a:pt x="78" y="0"/>
                          </a:lnTo>
                          <a:lnTo>
                            <a:pt x="84" y="0"/>
                          </a:lnTo>
                          <a:lnTo>
                            <a:pt x="90" y="0"/>
                          </a:lnTo>
                          <a:lnTo>
                            <a:pt x="96" y="0"/>
                          </a:lnTo>
                          <a:lnTo>
                            <a:pt x="102" y="0"/>
                          </a:lnTo>
                          <a:lnTo>
                            <a:pt x="108" y="0"/>
                          </a:lnTo>
                          <a:lnTo>
                            <a:pt x="114" y="0"/>
                          </a:lnTo>
                          <a:lnTo>
                            <a:pt x="120" y="0"/>
                          </a:lnTo>
                          <a:lnTo>
                            <a:pt x="126" y="0"/>
                          </a:lnTo>
                          <a:lnTo>
                            <a:pt x="132" y="0"/>
                          </a:lnTo>
                          <a:lnTo>
                            <a:pt x="138" y="0"/>
                          </a:lnTo>
                          <a:lnTo>
                            <a:pt x="144" y="0"/>
                          </a:lnTo>
                          <a:lnTo>
                            <a:pt x="150" y="0"/>
                          </a:lnTo>
                          <a:lnTo>
                            <a:pt x="156" y="0"/>
                          </a:lnTo>
                          <a:lnTo>
                            <a:pt x="162" y="0"/>
                          </a:lnTo>
                          <a:lnTo>
                            <a:pt x="168" y="0"/>
                          </a:lnTo>
                          <a:lnTo>
                            <a:pt x="174" y="0"/>
                          </a:lnTo>
                          <a:lnTo>
                            <a:pt x="180" y="0"/>
                          </a:lnTo>
                          <a:lnTo>
                            <a:pt x="186" y="0"/>
                          </a:lnTo>
                          <a:lnTo>
                            <a:pt x="192" y="0"/>
                          </a:lnTo>
                          <a:lnTo>
                            <a:pt x="198" y="0"/>
                          </a:lnTo>
                          <a:lnTo>
                            <a:pt x="204" y="0"/>
                          </a:lnTo>
                          <a:lnTo>
                            <a:pt x="210" y="0"/>
                          </a:lnTo>
                          <a:lnTo>
                            <a:pt x="216" y="0"/>
                          </a:lnTo>
                          <a:lnTo>
                            <a:pt x="222" y="0"/>
                          </a:lnTo>
                          <a:lnTo>
                            <a:pt x="228" y="0"/>
                          </a:lnTo>
                          <a:lnTo>
                            <a:pt x="234" y="0"/>
                          </a:lnTo>
                          <a:lnTo>
                            <a:pt x="240" y="0"/>
                          </a:lnTo>
                          <a:lnTo>
                            <a:pt x="246" y="0"/>
                          </a:lnTo>
                          <a:lnTo>
                            <a:pt x="252" y="0"/>
                          </a:lnTo>
                          <a:lnTo>
                            <a:pt x="258" y="0"/>
                          </a:lnTo>
                          <a:lnTo>
                            <a:pt x="264" y="0"/>
                          </a:lnTo>
                          <a:lnTo>
                            <a:pt x="270" y="0"/>
                          </a:lnTo>
                          <a:lnTo>
                            <a:pt x="276" y="0"/>
                          </a:lnTo>
                          <a:lnTo>
                            <a:pt x="282" y="0"/>
                          </a:lnTo>
                          <a:lnTo>
                            <a:pt x="288" y="0"/>
                          </a:lnTo>
                          <a:lnTo>
                            <a:pt x="294" y="0"/>
                          </a:lnTo>
                          <a:lnTo>
                            <a:pt x="300" y="0"/>
                          </a:lnTo>
                          <a:lnTo>
                            <a:pt x="306" y="0"/>
                          </a:lnTo>
                          <a:lnTo>
                            <a:pt x="312" y="0"/>
                          </a:lnTo>
                          <a:lnTo>
                            <a:pt x="318" y="0"/>
                          </a:lnTo>
                          <a:lnTo>
                            <a:pt x="324" y="0"/>
                          </a:lnTo>
                          <a:lnTo>
                            <a:pt x="330" y="0"/>
                          </a:lnTo>
                          <a:lnTo>
                            <a:pt x="336" y="0"/>
                          </a:lnTo>
                          <a:lnTo>
                            <a:pt x="342" y="0"/>
                          </a:lnTo>
                          <a:lnTo>
                            <a:pt x="348" y="0"/>
                          </a:lnTo>
                          <a:lnTo>
                            <a:pt x="354" y="0"/>
                          </a:lnTo>
                          <a:lnTo>
                            <a:pt x="360" y="0"/>
                          </a:lnTo>
                        </a:path>
                      </a:pathLst>
                    </a:custGeom>
                    <a:noFill/>
                    <a:ln w="28575">
                      <a:solidFill>
                        <a:srgbClr val="0000FF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63582" name="Group 209"/>
                  <p:cNvGrpSpPr>
                    <a:grpSpLocks/>
                  </p:cNvGrpSpPr>
                  <p:nvPr/>
                </p:nvGrpSpPr>
                <p:grpSpPr bwMode="auto">
                  <a:xfrm>
                    <a:off x="2191318" y="4016593"/>
                    <a:ext cx="3322074" cy="289567"/>
                    <a:chOff x="2241550" y="3425825"/>
                    <a:chExt cx="4133850" cy="857250"/>
                  </a:xfrm>
                </p:grpSpPr>
                <p:sp>
                  <p:nvSpPr>
                    <p:cNvPr id="63591" name="Freeform 88"/>
                    <p:cNvSpPr>
                      <a:spLocks/>
                    </p:cNvSpPr>
                    <p:nvPr/>
                  </p:nvSpPr>
                  <p:spPr bwMode="auto">
                    <a:xfrm>
                      <a:off x="3403600" y="4273550"/>
                      <a:ext cx="66675" cy="9525"/>
                    </a:xfrm>
                    <a:custGeom>
                      <a:avLst/>
                      <a:gdLst>
                        <a:gd name="T0" fmla="*/ 0 w 42"/>
                        <a:gd name="T1" fmla="*/ 0 h 6"/>
                        <a:gd name="T2" fmla="*/ 2147483647 w 42"/>
                        <a:gd name="T3" fmla="*/ 0 h 6"/>
                        <a:gd name="T4" fmla="*/ 2147483647 w 42"/>
                        <a:gd name="T5" fmla="*/ 2147483647 h 6"/>
                        <a:gd name="T6" fmla="*/ 2147483647 w 42"/>
                        <a:gd name="T7" fmla="*/ 2147483647 h 6"/>
                        <a:gd name="T8" fmla="*/ 2147483647 w 42"/>
                        <a:gd name="T9" fmla="*/ 2147483647 h 6"/>
                        <a:gd name="T10" fmla="*/ 2147483647 w 42"/>
                        <a:gd name="T11" fmla="*/ 2147483647 h 6"/>
                        <a:gd name="T12" fmla="*/ 2147483647 w 42"/>
                        <a:gd name="T13" fmla="*/ 2147483647 h 6"/>
                        <a:gd name="T14" fmla="*/ 2147483647 w 42"/>
                        <a:gd name="T15" fmla="*/ 2147483647 h 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42" h="6">
                          <a:moveTo>
                            <a:pt x="0" y="0"/>
                          </a:moveTo>
                          <a:lnTo>
                            <a:pt x="6" y="0"/>
                          </a:lnTo>
                          <a:lnTo>
                            <a:pt x="12" y="6"/>
                          </a:lnTo>
                          <a:lnTo>
                            <a:pt x="18" y="6"/>
                          </a:lnTo>
                          <a:lnTo>
                            <a:pt x="24" y="6"/>
                          </a:lnTo>
                          <a:lnTo>
                            <a:pt x="30" y="6"/>
                          </a:lnTo>
                          <a:lnTo>
                            <a:pt x="36" y="6"/>
                          </a:lnTo>
                          <a:lnTo>
                            <a:pt x="42" y="6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63592" name="Group 21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41550" y="3425825"/>
                      <a:ext cx="4133850" cy="857250"/>
                      <a:chOff x="2241550" y="3425825"/>
                      <a:chExt cx="4133850" cy="857250"/>
                    </a:xfrm>
                  </p:grpSpPr>
                  <p:sp>
                    <p:nvSpPr>
                      <p:cNvPr id="63593" name="Line 6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6327775" y="3959225"/>
                        <a:ext cx="47625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63594" name="Freeform 8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41550" y="3425825"/>
                        <a:ext cx="1162050" cy="847725"/>
                      </a:xfrm>
                      <a:custGeom>
                        <a:avLst/>
                        <a:gdLst>
                          <a:gd name="T0" fmla="*/ 2147483647 w 732"/>
                          <a:gd name="T1" fmla="*/ 2147483647 h 534"/>
                          <a:gd name="T2" fmla="*/ 2147483647 w 732"/>
                          <a:gd name="T3" fmla="*/ 2147483647 h 534"/>
                          <a:gd name="T4" fmla="*/ 2147483647 w 732"/>
                          <a:gd name="T5" fmla="*/ 2147483647 h 534"/>
                          <a:gd name="T6" fmla="*/ 2147483647 w 732"/>
                          <a:gd name="T7" fmla="*/ 2147483647 h 534"/>
                          <a:gd name="T8" fmla="*/ 2147483647 w 732"/>
                          <a:gd name="T9" fmla="*/ 2147483647 h 534"/>
                          <a:gd name="T10" fmla="*/ 2147483647 w 732"/>
                          <a:gd name="T11" fmla="*/ 2147483647 h 534"/>
                          <a:gd name="T12" fmla="*/ 2147483647 w 732"/>
                          <a:gd name="T13" fmla="*/ 2147483647 h 534"/>
                          <a:gd name="T14" fmla="*/ 2147483647 w 732"/>
                          <a:gd name="T15" fmla="*/ 2147483647 h 534"/>
                          <a:gd name="T16" fmla="*/ 2147483647 w 732"/>
                          <a:gd name="T17" fmla="*/ 2147483647 h 534"/>
                          <a:gd name="T18" fmla="*/ 2147483647 w 732"/>
                          <a:gd name="T19" fmla="*/ 2147483647 h 534"/>
                          <a:gd name="T20" fmla="*/ 2147483647 w 732"/>
                          <a:gd name="T21" fmla="*/ 2147483647 h 534"/>
                          <a:gd name="T22" fmla="*/ 2147483647 w 732"/>
                          <a:gd name="T23" fmla="*/ 2147483647 h 534"/>
                          <a:gd name="T24" fmla="*/ 2147483647 w 732"/>
                          <a:gd name="T25" fmla="*/ 2147483647 h 534"/>
                          <a:gd name="T26" fmla="*/ 2147483647 w 732"/>
                          <a:gd name="T27" fmla="*/ 2147483647 h 534"/>
                          <a:gd name="T28" fmla="*/ 2147483647 w 732"/>
                          <a:gd name="T29" fmla="*/ 2147483647 h 534"/>
                          <a:gd name="T30" fmla="*/ 2147483647 w 732"/>
                          <a:gd name="T31" fmla="*/ 2147483647 h 534"/>
                          <a:gd name="T32" fmla="*/ 2147483647 w 732"/>
                          <a:gd name="T33" fmla="*/ 2147483647 h 534"/>
                          <a:gd name="T34" fmla="*/ 2147483647 w 732"/>
                          <a:gd name="T35" fmla="*/ 2147483647 h 534"/>
                          <a:gd name="T36" fmla="*/ 2147483647 w 732"/>
                          <a:gd name="T37" fmla="*/ 2147483647 h 534"/>
                          <a:gd name="T38" fmla="*/ 2147483647 w 732"/>
                          <a:gd name="T39" fmla="*/ 2147483647 h 534"/>
                          <a:gd name="T40" fmla="*/ 2147483647 w 732"/>
                          <a:gd name="T41" fmla="*/ 2147483647 h 534"/>
                          <a:gd name="T42" fmla="*/ 2147483647 w 732"/>
                          <a:gd name="T43" fmla="*/ 2147483647 h 534"/>
                          <a:gd name="T44" fmla="*/ 2147483647 w 732"/>
                          <a:gd name="T45" fmla="*/ 2147483647 h 534"/>
                          <a:gd name="T46" fmla="*/ 2147483647 w 732"/>
                          <a:gd name="T47" fmla="*/ 2147483647 h 534"/>
                          <a:gd name="T48" fmla="*/ 2147483647 w 732"/>
                          <a:gd name="T49" fmla="*/ 2147483647 h 534"/>
                          <a:gd name="T50" fmla="*/ 2147483647 w 732"/>
                          <a:gd name="T51" fmla="*/ 2147483647 h 534"/>
                          <a:gd name="T52" fmla="*/ 2147483647 w 732"/>
                          <a:gd name="T53" fmla="*/ 2147483647 h 534"/>
                          <a:gd name="T54" fmla="*/ 2147483647 w 732"/>
                          <a:gd name="T55" fmla="*/ 2147483647 h 534"/>
                          <a:gd name="T56" fmla="*/ 2147483647 w 732"/>
                          <a:gd name="T57" fmla="*/ 2147483647 h 534"/>
                          <a:gd name="T58" fmla="*/ 2147483647 w 732"/>
                          <a:gd name="T59" fmla="*/ 2147483647 h 534"/>
                          <a:gd name="T60" fmla="*/ 2147483647 w 732"/>
                          <a:gd name="T61" fmla="*/ 2147483647 h 534"/>
                          <a:gd name="T62" fmla="*/ 2147483647 w 732"/>
                          <a:gd name="T63" fmla="*/ 2147483647 h 534"/>
                          <a:gd name="T64" fmla="*/ 2147483647 w 732"/>
                          <a:gd name="T65" fmla="*/ 2147483647 h 534"/>
                          <a:gd name="T66" fmla="*/ 2147483647 w 732"/>
                          <a:gd name="T67" fmla="*/ 2147483647 h 534"/>
                          <a:gd name="T68" fmla="*/ 2147483647 w 732"/>
                          <a:gd name="T69" fmla="*/ 2147483647 h 534"/>
                          <a:gd name="T70" fmla="*/ 2147483647 w 732"/>
                          <a:gd name="T71" fmla="*/ 2147483647 h 534"/>
                          <a:gd name="T72" fmla="*/ 2147483647 w 732"/>
                          <a:gd name="T73" fmla="*/ 2147483647 h 534"/>
                          <a:gd name="T74" fmla="*/ 2147483647 w 732"/>
                          <a:gd name="T75" fmla="*/ 2147483647 h 534"/>
                          <a:gd name="T76" fmla="*/ 2147483647 w 732"/>
                          <a:gd name="T77" fmla="*/ 2147483647 h 534"/>
                          <a:gd name="T78" fmla="*/ 2147483647 w 732"/>
                          <a:gd name="T79" fmla="*/ 2147483647 h 534"/>
                          <a:gd name="T80" fmla="*/ 2147483647 w 732"/>
                          <a:gd name="T81" fmla="*/ 2147483647 h 534"/>
                          <a:gd name="T82" fmla="*/ 2147483647 w 732"/>
                          <a:gd name="T83" fmla="*/ 2147483647 h 534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732" h="534">
                            <a:moveTo>
                              <a:pt x="0" y="0"/>
                            </a:moveTo>
                            <a:lnTo>
                              <a:pt x="0" y="6"/>
                            </a:lnTo>
                            <a:lnTo>
                              <a:pt x="6" y="12"/>
                            </a:lnTo>
                            <a:lnTo>
                              <a:pt x="12" y="18"/>
                            </a:lnTo>
                            <a:lnTo>
                              <a:pt x="18" y="24"/>
                            </a:lnTo>
                            <a:lnTo>
                              <a:pt x="24" y="30"/>
                            </a:lnTo>
                            <a:lnTo>
                              <a:pt x="30" y="36"/>
                            </a:lnTo>
                            <a:lnTo>
                              <a:pt x="36" y="42"/>
                            </a:lnTo>
                            <a:lnTo>
                              <a:pt x="42" y="48"/>
                            </a:lnTo>
                            <a:lnTo>
                              <a:pt x="48" y="54"/>
                            </a:lnTo>
                            <a:lnTo>
                              <a:pt x="54" y="60"/>
                            </a:lnTo>
                            <a:lnTo>
                              <a:pt x="60" y="66"/>
                            </a:lnTo>
                            <a:lnTo>
                              <a:pt x="66" y="72"/>
                            </a:lnTo>
                            <a:lnTo>
                              <a:pt x="72" y="78"/>
                            </a:lnTo>
                            <a:lnTo>
                              <a:pt x="78" y="84"/>
                            </a:lnTo>
                            <a:lnTo>
                              <a:pt x="84" y="90"/>
                            </a:lnTo>
                            <a:lnTo>
                              <a:pt x="90" y="96"/>
                            </a:lnTo>
                            <a:lnTo>
                              <a:pt x="96" y="102"/>
                            </a:lnTo>
                            <a:lnTo>
                              <a:pt x="102" y="108"/>
                            </a:lnTo>
                            <a:lnTo>
                              <a:pt x="108" y="108"/>
                            </a:lnTo>
                            <a:lnTo>
                              <a:pt x="120" y="120"/>
                            </a:lnTo>
                            <a:lnTo>
                              <a:pt x="120" y="126"/>
                            </a:lnTo>
                            <a:lnTo>
                              <a:pt x="126" y="132"/>
                            </a:lnTo>
                            <a:lnTo>
                              <a:pt x="132" y="132"/>
                            </a:lnTo>
                            <a:lnTo>
                              <a:pt x="144" y="144"/>
                            </a:lnTo>
                            <a:lnTo>
                              <a:pt x="144" y="150"/>
                            </a:lnTo>
                            <a:lnTo>
                              <a:pt x="150" y="150"/>
                            </a:lnTo>
                            <a:lnTo>
                              <a:pt x="162" y="162"/>
                            </a:lnTo>
                            <a:lnTo>
                              <a:pt x="156" y="162"/>
                            </a:lnTo>
                            <a:lnTo>
                              <a:pt x="162" y="162"/>
                            </a:lnTo>
                            <a:lnTo>
                              <a:pt x="168" y="168"/>
                            </a:lnTo>
                            <a:lnTo>
                              <a:pt x="180" y="180"/>
                            </a:lnTo>
                            <a:lnTo>
                              <a:pt x="174" y="180"/>
                            </a:lnTo>
                            <a:lnTo>
                              <a:pt x="180" y="180"/>
                            </a:lnTo>
                            <a:lnTo>
                              <a:pt x="186" y="186"/>
                            </a:lnTo>
                            <a:lnTo>
                              <a:pt x="198" y="198"/>
                            </a:lnTo>
                            <a:lnTo>
                              <a:pt x="192" y="198"/>
                            </a:lnTo>
                            <a:lnTo>
                              <a:pt x="198" y="198"/>
                            </a:lnTo>
                            <a:lnTo>
                              <a:pt x="204" y="204"/>
                            </a:lnTo>
                            <a:lnTo>
                              <a:pt x="210" y="210"/>
                            </a:lnTo>
                            <a:lnTo>
                              <a:pt x="216" y="216"/>
                            </a:lnTo>
                            <a:lnTo>
                              <a:pt x="222" y="222"/>
                            </a:lnTo>
                            <a:lnTo>
                              <a:pt x="228" y="228"/>
                            </a:lnTo>
                            <a:lnTo>
                              <a:pt x="234" y="234"/>
                            </a:lnTo>
                            <a:lnTo>
                              <a:pt x="240" y="240"/>
                            </a:lnTo>
                            <a:lnTo>
                              <a:pt x="246" y="246"/>
                            </a:lnTo>
                            <a:lnTo>
                              <a:pt x="252" y="252"/>
                            </a:lnTo>
                            <a:lnTo>
                              <a:pt x="258" y="258"/>
                            </a:lnTo>
                            <a:lnTo>
                              <a:pt x="264" y="264"/>
                            </a:lnTo>
                            <a:lnTo>
                              <a:pt x="270" y="270"/>
                            </a:lnTo>
                            <a:lnTo>
                              <a:pt x="276" y="276"/>
                            </a:lnTo>
                            <a:lnTo>
                              <a:pt x="282" y="282"/>
                            </a:lnTo>
                            <a:lnTo>
                              <a:pt x="288" y="282"/>
                            </a:lnTo>
                            <a:lnTo>
                              <a:pt x="300" y="294"/>
                            </a:lnTo>
                            <a:lnTo>
                              <a:pt x="294" y="294"/>
                            </a:lnTo>
                            <a:lnTo>
                              <a:pt x="300" y="294"/>
                            </a:lnTo>
                            <a:lnTo>
                              <a:pt x="306" y="300"/>
                            </a:lnTo>
                            <a:lnTo>
                              <a:pt x="312" y="306"/>
                            </a:lnTo>
                            <a:lnTo>
                              <a:pt x="318" y="312"/>
                            </a:lnTo>
                            <a:lnTo>
                              <a:pt x="324" y="318"/>
                            </a:lnTo>
                            <a:lnTo>
                              <a:pt x="330" y="324"/>
                            </a:lnTo>
                            <a:lnTo>
                              <a:pt x="336" y="330"/>
                            </a:lnTo>
                            <a:lnTo>
                              <a:pt x="342" y="330"/>
                            </a:lnTo>
                            <a:lnTo>
                              <a:pt x="348" y="336"/>
                            </a:lnTo>
                            <a:lnTo>
                              <a:pt x="354" y="342"/>
                            </a:lnTo>
                            <a:lnTo>
                              <a:pt x="360" y="348"/>
                            </a:lnTo>
                            <a:lnTo>
                              <a:pt x="366" y="354"/>
                            </a:lnTo>
                            <a:lnTo>
                              <a:pt x="372" y="360"/>
                            </a:lnTo>
                            <a:lnTo>
                              <a:pt x="378" y="366"/>
                            </a:lnTo>
                            <a:lnTo>
                              <a:pt x="384" y="366"/>
                            </a:lnTo>
                            <a:lnTo>
                              <a:pt x="390" y="372"/>
                            </a:lnTo>
                            <a:lnTo>
                              <a:pt x="396" y="378"/>
                            </a:lnTo>
                            <a:lnTo>
                              <a:pt x="402" y="384"/>
                            </a:lnTo>
                            <a:lnTo>
                              <a:pt x="408" y="384"/>
                            </a:lnTo>
                            <a:lnTo>
                              <a:pt x="414" y="390"/>
                            </a:lnTo>
                            <a:lnTo>
                              <a:pt x="420" y="396"/>
                            </a:lnTo>
                            <a:lnTo>
                              <a:pt x="426" y="402"/>
                            </a:lnTo>
                            <a:lnTo>
                              <a:pt x="432" y="408"/>
                            </a:lnTo>
                            <a:lnTo>
                              <a:pt x="438" y="408"/>
                            </a:lnTo>
                            <a:lnTo>
                              <a:pt x="444" y="414"/>
                            </a:lnTo>
                            <a:lnTo>
                              <a:pt x="450" y="420"/>
                            </a:lnTo>
                            <a:lnTo>
                              <a:pt x="456" y="420"/>
                            </a:lnTo>
                            <a:lnTo>
                              <a:pt x="462" y="426"/>
                            </a:lnTo>
                            <a:lnTo>
                              <a:pt x="468" y="432"/>
                            </a:lnTo>
                            <a:lnTo>
                              <a:pt x="474" y="432"/>
                            </a:lnTo>
                            <a:lnTo>
                              <a:pt x="480" y="438"/>
                            </a:lnTo>
                            <a:lnTo>
                              <a:pt x="486" y="444"/>
                            </a:lnTo>
                            <a:lnTo>
                              <a:pt x="492" y="444"/>
                            </a:lnTo>
                            <a:lnTo>
                              <a:pt x="498" y="450"/>
                            </a:lnTo>
                            <a:lnTo>
                              <a:pt x="504" y="450"/>
                            </a:lnTo>
                            <a:lnTo>
                              <a:pt x="510" y="456"/>
                            </a:lnTo>
                            <a:lnTo>
                              <a:pt x="516" y="462"/>
                            </a:lnTo>
                            <a:lnTo>
                              <a:pt x="522" y="462"/>
                            </a:lnTo>
                            <a:lnTo>
                              <a:pt x="528" y="468"/>
                            </a:lnTo>
                            <a:lnTo>
                              <a:pt x="534" y="468"/>
                            </a:lnTo>
                            <a:lnTo>
                              <a:pt x="540" y="474"/>
                            </a:lnTo>
                            <a:lnTo>
                              <a:pt x="546" y="474"/>
                            </a:lnTo>
                            <a:lnTo>
                              <a:pt x="552" y="480"/>
                            </a:lnTo>
                            <a:lnTo>
                              <a:pt x="558" y="480"/>
                            </a:lnTo>
                            <a:lnTo>
                              <a:pt x="564" y="486"/>
                            </a:lnTo>
                            <a:lnTo>
                              <a:pt x="570" y="492"/>
                            </a:lnTo>
                            <a:lnTo>
                              <a:pt x="576" y="492"/>
                            </a:lnTo>
                            <a:lnTo>
                              <a:pt x="582" y="492"/>
                            </a:lnTo>
                            <a:lnTo>
                              <a:pt x="588" y="498"/>
                            </a:lnTo>
                            <a:lnTo>
                              <a:pt x="594" y="498"/>
                            </a:lnTo>
                            <a:lnTo>
                              <a:pt x="600" y="504"/>
                            </a:lnTo>
                            <a:lnTo>
                              <a:pt x="606" y="504"/>
                            </a:lnTo>
                            <a:lnTo>
                              <a:pt x="612" y="504"/>
                            </a:lnTo>
                            <a:lnTo>
                              <a:pt x="618" y="510"/>
                            </a:lnTo>
                            <a:lnTo>
                              <a:pt x="624" y="510"/>
                            </a:lnTo>
                            <a:lnTo>
                              <a:pt x="630" y="516"/>
                            </a:lnTo>
                            <a:lnTo>
                              <a:pt x="636" y="516"/>
                            </a:lnTo>
                            <a:lnTo>
                              <a:pt x="642" y="516"/>
                            </a:lnTo>
                            <a:lnTo>
                              <a:pt x="648" y="522"/>
                            </a:lnTo>
                            <a:lnTo>
                              <a:pt x="654" y="522"/>
                            </a:lnTo>
                            <a:lnTo>
                              <a:pt x="660" y="522"/>
                            </a:lnTo>
                            <a:lnTo>
                              <a:pt x="666" y="522"/>
                            </a:lnTo>
                            <a:lnTo>
                              <a:pt x="672" y="528"/>
                            </a:lnTo>
                            <a:lnTo>
                              <a:pt x="678" y="528"/>
                            </a:lnTo>
                            <a:lnTo>
                              <a:pt x="684" y="528"/>
                            </a:lnTo>
                            <a:lnTo>
                              <a:pt x="690" y="528"/>
                            </a:lnTo>
                            <a:lnTo>
                              <a:pt x="696" y="528"/>
                            </a:lnTo>
                            <a:lnTo>
                              <a:pt x="702" y="534"/>
                            </a:lnTo>
                            <a:lnTo>
                              <a:pt x="708" y="534"/>
                            </a:lnTo>
                            <a:lnTo>
                              <a:pt x="714" y="534"/>
                            </a:lnTo>
                            <a:lnTo>
                              <a:pt x="720" y="534"/>
                            </a:lnTo>
                            <a:lnTo>
                              <a:pt x="726" y="534"/>
                            </a:lnTo>
                            <a:lnTo>
                              <a:pt x="732" y="534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63595" name="Freeform 8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479800" y="3692525"/>
                        <a:ext cx="1200150" cy="590550"/>
                      </a:xfrm>
                      <a:custGeom>
                        <a:avLst/>
                        <a:gdLst>
                          <a:gd name="T0" fmla="*/ 2147483647 w 756"/>
                          <a:gd name="T1" fmla="*/ 2147483647 h 372"/>
                          <a:gd name="T2" fmla="*/ 2147483647 w 756"/>
                          <a:gd name="T3" fmla="*/ 2147483647 h 372"/>
                          <a:gd name="T4" fmla="*/ 2147483647 w 756"/>
                          <a:gd name="T5" fmla="*/ 2147483647 h 372"/>
                          <a:gd name="T6" fmla="*/ 2147483647 w 756"/>
                          <a:gd name="T7" fmla="*/ 2147483647 h 372"/>
                          <a:gd name="T8" fmla="*/ 2147483647 w 756"/>
                          <a:gd name="T9" fmla="*/ 2147483647 h 372"/>
                          <a:gd name="T10" fmla="*/ 2147483647 w 756"/>
                          <a:gd name="T11" fmla="*/ 2147483647 h 372"/>
                          <a:gd name="T12" fmla="*/ 2147483647 w 756"/>
                          <a:gd name="T13" fmla="*/ 2147483647 h 372"/>
                          <a:gd name="T14" fmla="*/ 2147483647 w 756"/>
                          <a:gd name="T15" fmla="*/ 2147483647 h 372"/>
                          <a:gd name="T16" fmla="*/ 2147483647 w 756"/>
                          <a:gd name="T17" fmla="*/ 2147483647 h 372"/>
                          <a:gd name="T18" fmla="*/ 2147483647 w 756"/>
                          <a:gd name="T19" fmla="*/ 2147483647 h 372"/>
                          <a:gd name="T20" fmla="*/ 2147483647 w 756"/>
                          <a:gd name="T21" fmla="*/ 2147483647 h 372"/>
                          <a:gd name="T22" fmla="*/ 2147483647 w 756"/>
                          <a:gd name="T23" fmla="*/ 2147483647 h 372"/>
                          <a:gd name="T24" fmla="*/ 2147483647 w 756"/>
                          <a:gd name="T25" fmla="*/ 2147483647 h 372"/>
                          <a:gd name="T26" fmla="*/ 2147483647 w 756"/>
                          <a:gd name="T27" fmla="*/ 2147483647 h 372"/>
                          <a:gd name="T28" fmla="*/ 2147483647 w 756"/>
                          <a:gd name="T29" fmla="*/ 2147483647 h 372"/>
                          <a:gd name="T30" fmla="*/ 2147483647 w 756"/>
                          <a:gd name="T31" fmla="*/ 2147483647 h 372"/>
                          <a:gd name="T32" fmla="*/ 2147483647 w 756"/>
                          <a:gd name="T33" fmla="*/ 2147483647 h 372"/>
                          <a:gd name="T34" fmla="*/ 2147483647 w 756"/>
                          <a:gd name="T35" fmla="*/ 2147483647 h 372"/>
                          <a:gd name="T36" fmla="*/ 2147483647 w 756"/>
                          <a:gd name="T37" fmla="*/ 2147483647 h 372"/>
                          <a:gd name="T38" fmla="*/ 2147483647 w 756"/>
                          <a:gd name="T39" fmla="*/ 2147483647 h 372"/>
                          <a:gd name="T40" fmla="*/ 2147483647 w 756"/>
                          <a:gd name="T41" fmla="*/ 2147483647 h 372"/>
                          <a:gd name="T42" fmla="*/ 2147483647 w 756"/>
                          <a:gd name="T43" fmla="*/ 2147483647 h 372"/>
                          <a:gd name="T44" fmla="*/ 2147483647 w 756"/>
                          <a:gd name="T45" fmla="*/ 2147483647 h 372"/>
                          <a:gd name="T46" fmla="*/ 2147483647 w 756"/>
                          <a:gd name="T47" fmla="*/ 2147483647 h 372"/>
                          <a:gd name="T48" fmla="*/ 2147483647 w 756"/>
                          <a:gd name="T49" fmla="*/ 2147483647 h 372"/>
                          <a:gd name="T50" fmla="*/ 2147483647 w 756"/>
                          <a:gd name="T51" fmla="*/ 2147483647 h 372"/>
                          <a:gd name="T52" fmla="*/ 2147483647 w 756"/>
                          <a:gd name="T53" fmla="*/ 2147483647 h 372"/>
                          <a:gd name="T54" fmla="*/ 2147483647 w 756"/>
                          <a:gd name="T55" fmla="*/ 2147483647 h 372"/>
                          <a:gd name="T56" fmla="*/ 2147483647 w 756"/>
                          <a:gd name="T57" fmla="*/ 2147483647 h 372"/>
                          <a:gd name="T58" fmla="*/ 2147483647 w 756"/>
                          <a:gd name="T59" fmla="*/ 2147483647 h 372"/>
                          <a:gd name="T60" fmla="*/ 2147483647 w 756"/>
                          <a:gd name="T61" fmla="*/ 2147483647 h 372"/>
                          <a:gd name="T62" fmla="*/ 2147483647 w 756"/>
                          <a:gd name="T63" fmla="*/ 2147483647 h 372"/>
                          <a:gd name="T64" fmla="*/ 2147483647 w 756"/>
                          <a:gd name="T65" fmla="*/ 2147483647 h 372"/>
                          <a:gd name="T66" fmla="*/ 2147483647 w 756"/>
                          <a:gd name="T67" fmla="*/ 2147483647 h 372"/>
                          <a:gd name="T68" fmla="*/ 2147483647 w 756"/>
                          <a:gd name="T69" fmla="*/ 2147483647 h 372"/>
                          <a:gd name="T70" fmla="*/ 2147483647 w 756"/>
                          <a:gd name="T71" fmla="*/ 2147483647 h 372"/>
                          <a:gd name="T72" fmla="*/ 2147483647 w 756"/>
                          <a:gd name="T73" fmla="*/ 2147483647 h 372"/>
                          <a:gd name="T74" fmla="*/ 2147483647 w 756"/>
                          <a:gd name="T75" fmla="*/ 2147483647 h 372"/>
                          <a:gd name="T76" fmla="*/ 2147483647 w 756"/>
                          <a:gd name="T77" fmla="*/ 2147483647 h 372"/>
                          <a:gd name="T78" fmla="*/ 2147483647 w 756"/>
                          <a:gd name="T79" fmla="*/ 2147483647 h 372"/>
                          <a:gd name="T80" fmla="*/ 2147483647 w 756"/>
                          <a:gd name="T81" fmla="*/ 2147483647 h 372"/>
                          <a:gd name="T82" fmla="*/ 2147483647 w 756"/>
                          <a:gd name="T83" fmla="*/ 2147483647 h 372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756" h="372">
                            <a:moveTo>
                              <a:pt x="0" y="372"/>
                            </a:moveTo>
                            <a:lnTo>
                              <a:pt x="6" y="372"/>
                            </a:lnTo>
                            <a:lnTo>
                              <a:pt x="12" y="372"/>
                            </a:lnTo>
                            <a:lnTo>
                              <a:pt x="18" y="372"/>
                            </a:lnTo>
                            <a:lnTo>
                              <a:pt x="24" y="372"/>
                            </a:lnTo>
                            <a:lnTo>
                              <a:pt x="30" y="372"/>
                            </a:lnTo>
                            <a:lnTo>
                              <a:pt x="36" y="372"/>
                            </a:lnTo>
                            <a:lnTo>
                              <a:pt x="42" y="372"/>
                            </a:lnTo>
                            <a:lnTo>
                              <a:pt x="48" y="372"/>
                            </a:lnTo>
                            <a:lnTo>
                              <a:pt x="54" y="366"/>
                            </a:lnTo>
                            <a:lnTo>
                              <a:pt x="60" y="366"/>
                            </a:lnTo>
                            <a:lnTo>
                              <a:pt x="66" y="366"/>
                            </a:lnTo>
                            <a:lnTo>
                              <a:pt x="72" y="366"/>
                            </a:lnTo>
                            <a:lnTo>
                              <a:pt x="78" y="366"/>
                            </a:lnTo>
                            <a:lnTo>
                              <a:pt x="84" y="366"/>
                            </a:lnTo>
                            <a:lnTo>
                              <a:pt x="90" y="366"/>
                            </a:lnTo>
                            <a:lnTo>
                              <a:pt x="96" y="366"/>
                            </a:lnTo>
                            <a:lnTo>
                              <a:pt x="102" y="366"/>
                            </a:lnTo>
                            <a:lnTo>
                              <a:pt x="108" y="366"/>
                            </a:lnTo>
                            <a:lnTo>
                              <a:pt x="114" y="366"/>
                            </a:lnTo>
                            <a:lnTo>
                              <a:pt x="120" y="366"/>
                            </a:lnTo>
                            <a:lnTo>
                              <a:pt x="126" y="366"/>
                            </a:lnTo>
                            <a:lnTo>
                              <a:pt x="132" y="366"/>
                            </a:lnTo>
                            <a:lnTo>
                              <a:pt x="138" y="366"/>
                            </a:lnTo>
                            <a:lnTo>
                              <a:pt x="144" y="360"/>
                            </a:lnTo>
                            <a:lnTo>
                              <a:pt x="150" y="360"/>
                            </a:lnTo>
                            <a:lnTo>
                              <a:pt x="156" y="360"/>
                            </a:lnTo>
                            <a:lnTo>
                              <a:pt x="162" y="360"/>
                            </a:lnTo>
                            <a:lnTo>
                              <a:pt x="168" y="360"/>
                            </a:lnTo>
                            <a:lnTo>
                              <a:pt x="174" y="360"/>
                            </a:lnTo>
                            <a:lnTo>
                              <a:pt x="180" y="360"/>
                            </a:lnTo>
                            <a:lnTo>
                              <a:pt x="186" y="354"/>
                            </a:lnTo>
                            <a:lnTo>
                              <a:pt x="192" y="354"/>
                            </a:lnTo>
                            <a:lnTo>
                              <a:pt x="198" y="354"/>
                            </a:lnTo>
                            <a:lnTo>
                              <a:pt x="204" y="354"/>
                            </a:lnTo>
                            <a:lnTo>
                              <a:pt x="210" y="354"/>
                            </a:lnTo>
                            <a:lnTo>
                              <a:pt x="216" y="348"/>
                            </a:lnTo>
                            <a:lnTo>
                              <a:pt x="222" y="348"/>
                            </a:lnTo>
                            <a:lnTo>
                              <a:pt x="228" y="348"/>
                            </a:lnTo>
                            <a:lnTo>
                              <a:pt x="234" y="348"/>
                            </a:lnTo>
                            <a:lnTo>
                              <a:pt x="240" y="342"/>
                            </a:lnTo>
                            <a:lnTo>
                              <a:pt x="246" y="342"/>
                            </a:lnTo>
                            <a:lnTo>
                              <a:pt x="252" y="342"/>
                            </a:lnTo>
                            <a:lnTo>
                              <a:pt x="258" y="342"/>
                            </a:lnTo>
                            <a:lnTo>
                              <a:pt x="264" y="336"/>
                            </a:lnTo>
                            <a:lnTo>
                              <a:pt x="270" y="336"/>
                            </a:lnTo>
                            <a:lnTo>
                              <a:pt x="276" y="330"/>
                            </a:lnTo>
                            <a:lnTo>
                              <a:pt x="282" y="330"/>
                            </a:lnTo>
                            <a:lnTo>
                              <a:pt x="288" y="330"/>
                            </a:lnTo>
                            <a:lnTo>
                              <a:pt x="294" y="324"/>
                            </a:lnTo>
                            <a:lnTo>
                              <a:pt x="300" y="324"/>
                            </a:lnTo>
                            <a:lnTo>
                              <a:pt x="306" y="318"/>
                            </a:lnTo>
                            <a:lnTo>
                              <a:pt x="312" y="318"/>
                            </a:lnTo>
                            <a:lnTo>
                              <a:pt x="318" y="312"/>
                            </a:lnTo>
                            <a:lnTo>
                              <a:pt x="324" y="312"/>
                            </a:lnTo>
                            <a:lnTo>
                              <a:pt x="330" y="306"/>
                            </a:lnTo>
                            <a:lnTo>
                              <a:pt x="336" y="306"/>
                            </a:lnTo>
                            <a:lnTo>
                              <a:pt x="342" y="300"/>
                            </a:lnTo>
                            <a:lnTo>
                              <a:pt x="348" y="300"/>
                            </a:lnTo>
                            <a:lnTo>
                              <a:pt x="354" y="294"/>
                            </a:lnTo>
                            <a:lnTo>
                              <a:pt x="360" y="288"/>
                            </a:lnTo>
                            <a:lnTo>
                              <a:pt x="366" y="288"/>
                            </a:lnTo>
                            <a:lnTo>
                              <a:pt x="372" y="282"/>
                            </a:lnTo>
                            <a:lnTo>
                              <a:pt x="378" y="276"/>
                            </a:lnTo>
                            <a:lnTo>
                              <a:pt x="384" y="276"/>
                            </a:lnTo>
                            <a:lnTo>
                              <a:pt x="390" y="270"/>
                            </a:lnTo>
                            <a:lnTo>
                              <a:pt x="396" y="270"/>
                            </a:lnTo>
                            <a:lnTo>
                              <a:pt x="402" y="264"/>
                            </a:lnTo>
                            <a:lnTo>
                              <a:pt x="408" y="258"/>
                            </a:lnTo>
                            <a:lnTo>
                              <a:pt x="414" y="252"/>
                            </a:lnTo>
                            <a:lnTo>
                              <a:pt x="420" y="246"/>
                            </a:lnTo>
                            <a:lnTo>
                              <a:pt x="426" y="246"/>
                            </a:lnTo>
                            <a:lnTo>
                              <a:pt x="432" y="240"/>
                            </a:lnTo>
                            <a:lnTo>
                              <a:pt x="438" y="234"/>
                            </a:lnTo>
                            <a:lnTo>
                              <a:pt x="444" y="228"/>
                            </a:lnTo>
                            <a:lnTo>
                              <a:pt x="450" y="228"/>
                            </a:lnTo>
                            <a:lnTo>
                              <a:pt x="456" y="222"/>
                            </a:lnTo>
                            <a:lnTo>
                              <a:pt x="462" y="216"/>
                            </a:lnTo>
                            <a:lnTo>
                              <a:pt x="468" y="210"/>
                            </a:lnTo>
                            <a:lnTo>
                              <a:pt x="474" y="204"/>
                            </a:lnTo>
                            <a:lnTo>
                              <a:pt x="480" y="198"/>
                            </a:lnTo>
                            <a:lnTo>
                              <a:pt x="486" y="192"/>
                            </a:lnTo>
                            <a:lnTo>
                              <a:pt x="492" y="192"/>
                            </a:lnTo>
                            <a:lnTo>
                              <a:pt x="504" y="180"/>
                            </a:lnTo>
                            <a:lnTo>
                              <a:pt x="498" y="180"/>
                            </a:lnTo>
                            <a:lnTo>
                              <a:pt x="504" y="180"/>
                            </a:lnTo>
                            <a:lnTo>
                              <a:pt x="510" y="174"/>
                            </a:lnTo>
                            <a:lnTo>
                              <a:pt x="516" y="168"/>
                            </a:lnTo>
                            <a:lnTo>
                              <a:pt x="522" y="162"/>
                            </a:lnTo>
                            <a:lnTo>
                              <a:pt x="528" y="156"/>
                            </a:lnTo>
                            <a:lnTo>
                              <a:pt x="534" y="150"/>
                            </a:lnTo>
                            <a:lnTo>
                              <a:pt x="540" y="144"/>
                            </a:lnTo>
                            <a:lnTo>
                              <a:pt x="546" y="138"/>
                            </a:lnTo>
                            <a:lnTo>
                              <a:pt x="552" y="138"/>
                            </a:lnTo>
                            <a:lnTo>
                              <a:pt x="558" y="132"/>
                            </a:lnTo>
                            <a:lnTo>
                              <a:pt x="564" y="126"/>
                            </a:lnTo>
                            <a:lnTo>
                              <a:pt x="570" y="120"/>
                            </a:lnTo>
                            <a:lnTo>
                              <a:pt x="576" y="114"/>
                            </a:lnTo>
                            <a:lnTo>
                              <a:pt x="582" y="108"/>
                            </a:lnTo>
                            <a:lnTo>
                              <a:pt x="588" y="108"/>
                            </a:lnTo>
                            <a:lnTo>
                              <a:pt x="594" y="102"/>
                            </a:lnTo>
                            <a:lnTo>
                              <a:pt x="600" y="96"/>
                            </a:lnTo>
                            <a:lnTo>
                              <a:pt x="606" y="90"/>
                            </a:lnTo>
                            <a:lnTo>
                              <a:pt x="612" y="84"/>
                            </a:lnTo>
                            <a:lnTo>
                              <a:pt x="618" y="78"/>
                            </a:lnTo>
                            <a:lnTo>
                              <a:pt x="624" y="78"/>
                            </a:lnTo>
                            <a:lnTo>
                              <a:pt x="630" y="72"/>
                            </a:lnTo>
                            <a:lnTo>
                              <a:pt x="636" y="66"/>
                            </a:lnTo>
                            <a:lnTo>
                              <a:pt x="642" y="66"/>
                            </a:lnTo>
                            <a:lnTo>
                              <a:pt x="648" y="60"/>
                            </a:lnTo>
                            <a:lnTo>
                              <a:pt x="654" y="54"/>
                            </a:lnTo>
                            <a:lnTo>
                              <a:pt x="660" y="48"/>
                            </a:lnTo>
                            <a:lnTo>
                              <a:pt x="666" y="48"/>
                            </a:lnTo>
                            <a:lnTo>
                              <a:pt x="672" y="42"/>
                            </a:lnTo>
                            <a:lnTo>
                              <a:pt x="678" y="42"/>
                            </a:lnTo>
                            <a:lnTo>
                              <a:pt x="684" y="36"/>
                            </a:lnTo>
                            <a:lnTo>
                              <a:pt x="690" y="30"/>
                            </a:lnTo>
                            <a:lnTo>
                              <a:pt x="696" y="30"/>
                            </a:lnTo>
                            <a:lnTo>
                              <a:pt x="702" y="24"/>
                            </a:lnTo>
                            <a:lnTo>
                              <a:pt x="708" y="24"/>
                            </a:lnTo>
                            <a:lnTo>
                              <a:pt x="714" y="18"/>
                            </a:lnTo>
                            <a:lnTo>
                              <a:pt x="720" y="18"/>
                            </a:lnTo>
                            <a:lnTo>
                              <a:pt x="726" y="12"/>
                            </a:lnTo>
                            <a:lnTo>
                              <a:pt x="732" y="12"/>
                            </a:lnTo>
                            <a:lnTo>
                              <a:pt x="738" y="6"/>
                            </a:lnTo>
                            <a:lnTo>
                              <a:pt x="744" y="6"/>
                            </a:lnTo>
                            <a:lnTo>
                              <a:pt x="750" y="6"/>
                            </a:lnTo>
                            <a:lnTo>
                              <a:pt x="756" y="0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63596" name="Freeform 9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679950" y="3635375"/>
                        <a:ext cx="1209675" cy="57150"/>
                      </a:xfrm>
                      <a:custGeom>
                        <a:avLst/>
                        <a:gdLst>
                          <a:gd name="T0" fmla="*/ 2147483647 w 762"/>
                          <a:gd name="T1" fmla="*/ 2147483647 h 36"/>
                          <a:gd name="T2" fmla="*/ 2147483647 w 762"/>
                          <a:gd name="T3" fmla="*/ 2147483647 h 36"/>
                          <a:gd name="T4" fmla="*/ 2147483647 w 762"/>
                          <a:gd name="T5" fmla="*/ 2147483647 h 36"/>
                          <a:gd name="T6" fmla="*/ 2147483647 w 762"/>
                          <a:gd name="T7" fmla="*/ 2147483647 h 36"/>
                          <a:gd name="T8" fmla="*/ 2147483647 w 762"/>
                          <a:gd name="T9" fmla="*/ 2147483647 h 36"/>
                          <a:gd name="T10" fmla="*/ 2147483647 w 762"/>
                          <a:gd name="T11" fmla="*/ 2147483647 h 36"/>
                          <a:gd name="T12" fmla="*/ 2147483647 w 762"/>
                          <a:gd name="T13" fmla="*/ 2147483647 h 36"/>
                          <a:gd name="T14" fmla="*/ 2147483647 w 762"/>
                          <a:gd name="T15" fmla="*/ 2147483647 h 36"/>
                          <a:gd name="T16" fmla="*/ 2147483647 w 762"/>
                          <a:gd name="T17" fmla="*/ 2147483647 h 36"/>
                          <a:gd name="T18" fmla="*/ 2147483647 w 762"/>
                          <a:gd name="T19" fmla="*/ 0 h 36"/>
                          <a:gd name="T20" fmla="*/ 2147483647 w 762"/>
                          <a:gd name="T21" fmla="*/ 0 h 36"/>
                          <a:gd name="T22" fmla="*/ 2147483647 w 762"/>
                          <a:gd name="T23" fmla="*/ 0 h 36"/>
                          <a:gd name="T24" fmla="*/ 2147483647 w 762"/>
                          <a:gd name="T25" fmla="*/ 0 h 36"/>
                          <a:gd name="T26" fmla="*/ 2147483647 w 762"/>
                          <a:gd name="T27" fmla="*/ 0 h 36"/>
                          <a:gd name="T28" fmla="*/ 2147483647 w 762"/>
                          <a:gd name="T29" fmla="*/ 0 h 36"/>
                          <a:gd name="T30" fmla="*/ 2147483647 w 762"/>
                          <a:gd name="T31" fmla="*/ 0 h 36"/>
                          <a:gd name="T32" fmla="*/ 2147483647 w 762"/>
                          <a:gd name="T33" fmla="*/ 0 h 36"/>
                          <a:gd name="T34" fmla="*/ 2147483647 w 762"/>
                          <a:gd name="T35" fmla="*/ 0 h 36"/>
                          <a:gd name="T36" fmla="*/ 2147483647 w 762"/>
                          <a:gd name="T37" fmla="*/ 0 h 36"/>
                          <a:gd name="T38" fmla="*/ 2147483647 w 762"/>
                          <a:gd name="T39" fmla="*/ 0 h 36"/>
                          <a:gd name="T40" fmla="*/ 2147483647 w 762"/>
                          <a:gd name="T41" fmla="*/ 0 h 36"/>
                          <a:gd name="T42" fmla="*/ 2147483647 w 762"/>
                          <a:gd name="T43" fmla="*/ 0 h 36"/>
                          <a:gd name="T44" fmla="*/ 2147483647 w 762"/>
                          <a:gd name="T45" fmla="*/ 0 h 36"/>
                          <a:gd name="T46" fmla="*/ 2147483647 w 762"/>
                          <a:gd name="T47" fmla="*/ 0 h 36"/>
                          <a:gd name="T48" fmla="*/ 2147483647 w 762"/>
                          <a:gd name="T49" fmla="*/ 0 h 36"/>
                          <a:gd name="T50" fmla="*/ 2147483647 w 762"/>
                          <a:gd name="T51" fmla="*/ 0 h 36"/>
                          <a:gd name="T52" fmla="*/ 2147483647 w 762"/>
                          <a:gd name="T53" fmla="*/ 0 h 36"/>
                          <a:gd name="T54" fmla="*/ 2147483647 w 762"/>
                          <a:gd name="T55" fmla="*/ 0 h 36"/>
                          <a:gd name="T56" fmla="*/ 2147483647 w 762"/>
                          <a:gd name="T57" fmla="*/ 0 h 36"/>
                          <a:gd name="T58" fmla="*/ 2147483647 w 762"/>
                          <a:gd name="T59" fmla="*/ 0 h 36"/>
                          <a:gd name="T60" fmla="*/ 2147483647 w 762"/>
                          <a:gd name="T61" fmla="*/ 0 h 36"/>
                          <a:gd name="T62" fmla="*/ 2147483647 w 762"/>
                          <a:gd name="T63" fmla="*/ 0 h 36"/>
                          <a:gd name="T64" fmla="*/ 2147483647 w 762"/>
                          <a:gd name="T65" fmla="*/ 0 h 36"/>
                          <a:gd name="T66" fmla="*/ 2147483647 w 762"/>
                          <a:gd name="T67" fmla="*/ 0 h 36"/>
                          <a:gd name="T68" fmla="*/ 2147483647 w 762"/>
                          <a:gd name="T69" fmla="*/ 0 h 36"/>
                          <a:gd name="T70" fmla="*/ 2147483647 w 762"/>
                          <a:gd name="T71" fmla="*/ 0 h 36"/>
                          <a:gd name="T72" fmla="*/ 2147483647 w 762"/>
                          <a:gd name="T73" fmla="*/ 0 h 36"/>
                          <a:gd name="T74" fmla="*/ 2147483647 w 762"/>
                          <a:gd name="T75" fmla="*/ 0 h 36"/>
                          <a:gd name="T76" fmla="*/ 2147483647 w 762"/>
                          <a:gd name="T77" fmla="*/ 0 h 36"/>
                          <a:gd name="T78" fmla="*/ 2147483647 w 762"/>
                          <a:gd name="T79" fmla="*/ 0 h 36"/>
                          <a:gd name="T80" fmla="*/ 2147483647 w 762"/>
                          <a:gd name="T81" fmla="*/ 0 h 36"/>
                          <a:gd name="T82" fmla="*/ 2147483647 w 762"/>
                          <a:gd name="T83" fmla="*/ 0 h 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762" h="36">
                            <a:moveTo>
                              <a:pt x="0" y="36"/>
                            </a:moveTo>
                            <a:lnTo>
                              <a:pt x="6" y="36"/>
                            </a:lnTo>
                            <a:lnTo>
                              <a:pt x="12" y="30"/>
                            </a:lnTo>
                            <a:lnTo>
                              <a:pt x="18" y="30"/>
                            </a:lnTo>
                            <a:lnTo>
                              <a:pt x="24" y="30"/>
                            </a:lnTo>
                            <a:lnTo>
                              <a:pt x="30" y="24"/>
                            </a:lnTo>
                            <a:lnTo>
                              <a:pt x="36" y="24"/>
                            </a:lnTo>
                            <a:lnTo>
                              <a:pt x="42" y="24"/>
                            </a:lnTo>
                            <a:lnTo>
                              <a:pt x="48" y="24"/>
                            </a:lnTo>
                            <a:lnTo>
                              <a:pt x="54" y="18"/>
                            </a:lnTo>
                            <a:lnTo>
                              <a:pt x="60" y="18"/>
                            </a:lnTo>
                            <a:lnTo>
                              <a:pt x="66" y="18"/>
                            </a:lnTo>
                            <a:lnTo>
                              <a:pt x="72" y="18"/>
                            </a:lnTo>
                            <a:lnTo>
                              <a:pt x="78" y="12"/>
                            </a:lnTo>
                            <a:lnTo>
                              <a:pt x="84" y="12"/>
                            </a:lnTo>
                            <a:lnTo>
                              <a:pt x="90" y="12"/>
                            </a:lnTo>
                            <a:lnTo>
                              <a:pt x="96" y="12"/>
                            </a:lnTo>
                            <a:lnTo>
                              <a:pt x="102" y="12"/>
                            </a:lnTo>
                            <a:lnTo>
                              <a:pt x="108" y="12"/>
                            </a:lnTo>
                            <a:lnTo>
                              <a:pt x="114" y="6"/>
                            </a:lnTo>
                            <a:lnTo>
                              <a:pt x="120" y="6"/>
                            </a:lnTo>
                            <a:lnTo>
                              <a:pt x="126" y="6"/>
                            </a:lnTo>
                            <a:lnTo>
                              <a:pt x="132" y="6"/>
                            </a:lnTo>
                            <a:lnTo>
                              <a:pt x="138" y="6"/>
                            </a:lnTo>
                            <a:lnTo>
                              <a:pt x="144" y="6"/>
                            </a:lnTo>
                            <a:lnTo>
                              <a:pt x="150" y="6"/>
                            </a:lnTo>
                            <a:lnTo>
                              <a:pt x="156" y="6"/>
                            </a:lnTo>
                            <a:lnTo>
                              <a:pt x="162" y="6"/>
                            </a:lnTo>
                            <a:lnTo>
                              <a:pt x="168" y="0"/>
                            </a:lnTo>
                            <a:lnTo>
                              <a:pt x="174" y="0"/>
                            </a:lnTo>
                            <a:lnTo>
                              <a:pt x="180" y="0"/>
                            </a:lnTo>
                            <a:lnTo>
                              <a:pt x="186" y="0"/>
                            </a:lnTo>
                            <a:lnTo>
                              <a:pt x="192" y="0"/>
                            </a:lnTo>
                            <a:lnTo>
                              <a:pt x="198" y="0"/>
                            </a:lnTo>
                            <a:lnTo>
                              <a:pt x="204" y="0"/>
                            </a:lnTo>
                            <a:lnTo>
                              <a:pt x="210" y="0"/>
                            </a:lnTo>
                            <a:lnTo>
                              <a:pt x="216" y="0"/>
                            </a:lnTo>
                            <a:lnTo>
                              <a:pt x="222" y="0"/>
                            </a:lnTo>
                            <a:lnTo>
                              <a:pt x="228" y="0"/>
                            </a:lnTo>
                            <a:lnTo>
                              <a:pt x="234" y="0"/>
                            </a:lnTo>
                            <a:lnTo>
                              <a:pt x="240" y="0"/>
                            </a:lnTo>
                            <a:lnTo>
                              <a:pt x="246" y="0"/>
                            </a:lnTo>
                            <a:lnTo>
                              <a:pt x="252" y="0"/>
                            </a:lnTo>
                            <a:lnTo>
                              <a:pt x="258" y="0"/>
                            </a:lnTo>
                            <a:lnTo>
                              <a:pt x="264" y="0"/>
                            </a:lnTo>
                            <a:lnTo>
                              <a:pt x="270" y="0"/>
                            </a:lnTo>
                            <a:lnTo>
                              <a:pt x="276" y="0"/>
                            </a:lnTo>
                            <a:lnTo>
                              <a:pt x="282" y="0"/>
                            </a:lnTo>
                            <a:lnTo>
                              <a:pt x="288" y="0"/>
                            </a:lnTo>
                            <a:lnTo>
                              <a:pt x="294" y="0"/>
                            </a:lnTo>
                            <a:lnTo>
                              <a:pt x="300" y="0"/>
                            </a:lnTo>
                            <a:lnTo>
                              <a:pt x="306" y="0"/>
                            </a:lnTo>
                            <a:lnTo>
                              <a:pt x="312" y="0"/>
                            </a:lnTo>
                            <a:lnTo>
                              <a:pt x="318" y="0"/>
                            </a:lnTo>
                            <a:lnTo>
                              <a:pt x="324" y="0"/>
                            </a:lnTo>
                            <a:lnTo>
                              <a:pt x="330" y="0"/>
                            </a:lnTo>
                            <a:lnTo>
                              <a:pt x="336" y="0"/>
                            </a:lnTo>
                            <a:lnTo>
                              <a:pt x="342" y="0"/>
                            </a:lnTo>
                            <a:lnTo>
                              <a:pt x="348" y="0"/>
                            </a:lnTo>
                            <a:lnTo>
                              <a:pt x="354" y="0"/>
                            </a:lnTo>
                            <a:lnTo>
                              <a:pt x="360" y="0"/>
                            </a:lnTo>
                            <a:lnTo>
                              <a:pt x="366" y="0"/>
                            </a:lnTo>
                            <a:lnTo>
                              <a:pt x="372" y="0"/>
                            </a:lnTo>
                            <a:lnTo>
                              <a:pt x="378" y="0"/>
                            </a:lnTo>
                            <a:lnTo>
                              <a:pt x="384" y="0"/>
                            </a:lnTo>
                            <a:lnTo>
                              <a:pt x="390" y="0"/>
                            </a:lnTo>
                            <a:lnTo>
                              <a:pt x="396" y="0"/>
                            </a:lnTo>
                            <a:lnTo>
                              <a:pt x="402" y="0"/>
                            </a:lnTo>
                            <a:lnTo>
                              <a:pt x="408" y="0"/>
                            </a:lnTo>
                            <a:lnTo>
                              <a:pt x="414" y="0"/>
                            </a:lnTo>
                            <a:lnTo>
                              <a:pt x="420" y="0"/>
                            </a:lnTo>
                            <a:lnTo>
                              <a:pt x="426" y="0"/>
                            </a:lnTo>
                            <a:lnTo>
                              <a:pt x="432" y="0"/>
                            </a:lnTo>
                            <a:lnTo>
                              <a:pt x="438" y="0"/>
                            </a:lnTo>
                            <a:lnTo>
                              <a:pt x="444" y="0"/>
                            </a:lnTo>
                            <a:lnTo>
                              <a:pt x="450" y="0"/>
                            </a:lnTo>
                            <a:lnTo>
                              <a:pt x="456" y="0"/>
                            </a:lnTo>
                            <a:lnTo>
                              <a:pt x="462" y="0"/>
                            </a:lnTo>
                            <a:lnTo>
                              <a:pt x="468" y="0"/>
                            </a:lnTo>
                            <a:lnTo>
                              <a:pt x="474" y="0"/>
                            </a:lnTo>
                            <a:lnTo>
                              <a:pt x="480" y="0"/>
                            </a:lnTo>
                            <a:lnTo>
                              <a:pt x="486" y="0"/>
                            </a:lnTo>
                            <a:lnTo>
                              <a:pt x="492" y="0"/>
                            </a:lnTo>
                            <a:lnTo>
                              <a:pt x="498" y="0"/>
                            </a:lnTo>
                            <a:lnTo>
                              <a:pt x="504" y="0"/>
                            </a:lnTo>
                            <a:lnTo>
                              <a:pt x="510" y="0"/>
                            </a:lnTo>
                            <a:lnTo>
                              <a:pt x="516" y="0"/>
                            </a:lnTo>
                            <a:lnTo>
                              <a:pt x="522" y="0"/>
                            </a:lnTo>
                            <a:lnTo>
                              <a:pt x="528" y="0"/>
                            </a:lnTo>
                            <a:lnTo>
                              <a:pt x="534" y="0"/>
                            </a:lnTo>
                            <a:lnTo>
                              <a:pt x="540" y="0"/>
                            </a:lnTo>
                            <a:lnTo>
                              <a:pt x="546" y="0"/>
                            </a:lnTo>
                            <a:lnTo>
                              <a:pt x="552" y="0"/>
                            </a:lnTo>
                            <a:lnTo>
                              <a:pt x="558" y="0"/>
                            </a:lnTo>
                            <a:lnTo>
                              <a:pt x="564" y="0"/>
                            </a:lnTo>
                            <a:lnTo>
                              <a:pt x="570" y="0"/>
                            </a:lnTo>
                            <a:lnTo>
                              <a:pt x="576" y="0"/>
                            </a:lnTo>
                            <a:lnTo>
                              <a:pt x="582" y="0"/>
                            </a:lnTo>
                            <a:lnTo>
                              <a:pt x="588" y="0"/>
                            </a:lnTo>
                            <a:lnTo>
                              <a:pt x="594" y="0"/>
                            </a:lnTo>
                            <a:lnTo>
                              <a:pt x="600" y="0"/>
                            </a:lnTo>
                            <a:lnTo>
                              <a:pt x="606" y="0"/>
                            </a:lnTo>
                            <a:lnTo>
                              <a:pt x="612" y="0"/>
                            </a:lnTo>
                            <a:lnTo>
                              <a:pt x="618" y="0"/>
                            </a:lnTo>
                            <a:lnTo>
                              <a:pt x="624" y="0"/>
                            </a:lnTo>
                            <a:lnTo>
                              <a:pt x="630" y="0"/>
                            </a:lnTo>
                            <a:lnTo>
                              <a:pt x="636" y="0"/>
                            </a:lnTo>
                            <a:lnTo>
                              <a:pt x="642" y="0"/>
                            </a:lnTo>
                            <a:lnTo>
                              <a:pt x="648" y="0"/>
                            </a:lnTo>
                            <a:lnTo>
                              <a:pt x="654" y="0"/>
                            </a:lnTo>
                            <a:lnTo>
                              <a:pt x="660" y="0"/>
                            </a:lnTo>
                            <a:lnTo>
                              <a:pt x="666" y="0"/>
                            </a:lnTo>
                            <a:lnTo>
                              <a:pt x="672" y="0"/>
                            </a:lnTo>
                            <a:lnTo>
                              <a:pt x="678" y="0"/>
                            </a:lnTo>
                            <a:lnTo>
                              <a:pt x="684" y="0"/>
                            </a:lnTo>
                            <a:lnTo>
                              <a:pt x="690" y="0"/>
                            </a:lnTo>
                            <a:lnTo>
                              <a:pt x="696" y="0"/>
                            </a:lnTo>
                            <a:lnTo>
                              <a:pt x="702" y="0"/>
                            </a:lnTo>
                            <a:lnTo>
                              <a:pt x="708" y="0"/>
                            </a:lnTo>
                            <a:lnTo>
                              <a:pt x="714" y="0"/>
                            </a:lnTo>
                            <a:lnTo>
                              <a:pt x="720" y="0"/>
                            </a:lnTo>
                            <a:lnTo>
                              <a:pt x="726" y="0"/>
                            </a:lnTo>
                            <a:lnTo>
                              <a:pt x="732" y="0"/>
                            </a:lnTo>
                            <a:lnTo>
                              <a:pt x="738" y="0"/>
                            </a:lnTo>
                            <a:lnTo>
                              <a:pt x="744" y="0"/>
                            </a:lnTo>
                            <a:lnTo>
                              <a:pt x="750" y="0"/>
                            </a:lnTo>
                            <a:lnTo>
                              <a:pt x="756" y="0"/>
                            </a:lnTo>
                            <a:lnTo>
                              <a:pt x="762" y="0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63597" name="Freeform 9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889625" y="3635375"/>
                        <a:ext cx="485775" cy="0"/>
                      </a:xfrm>
                      <a:custGeom>
                        <a:avLst/>
                        <a:gdLst>
                          <a:gd name="T0" fmla="*/ 0 w 306"/>
                          <a:gd name="T1" fmla="*/ 2147483647 w 306"/>
                          <a:gd name="T2" fmla="*/ 2147483647 w 306"/>
                          <a:gd name="T3" fmla="*/ 2147483647 w 306"/>
                          <a:gd name="T4" fmla="*/ 2147483647 w 306"/>
                          <a:gd name="T5" fmla="*/ 2147483647 w 306"/>
                          <a:gd name="T6" fmla="*/ 2147483647 w 306"/>
                          <a:gd name="T7" fmla="*/ 2147483647 w 306"/>
                          <a:gd name="T8" fmla="*/ 2147483647 w 306"/>
                          <a:gd name="T9" fmla="*/ 2147483647 w 306"/>
                          <a:gd name="T10" fmla="*/ 2147483647 w 306"/>
                          <a:gd name="T11" fmla="*/ 2147483647 w 306"/>
                          <a:gd name="T12" fmla="*/ 2147483647 w 306"/>
                          <a:gd name="T13" fmla="*/ 2147483647 w 306"/>
                          <a:gd name="T14" fmla="*/ 2147483647 w 306"/>
                          <a:gd name="T15" fmla="*/ 2147483647 w 306"/>
                          <a:gd name="T16" fmla="*/ 2147483647 w 306"/>
                          <a:gd name="T17" fmla="*/ 2147483647 w 306"/>
                          <a:gd name="T18" fmla="*/ 2147483647 w 306"/>
                          <a:gd name="T19" fmla="*/ 2147483647 w 306"/>
                          <a:gd name="T20" fmla="*/ 2147483647 w 306"/>
                          <a:gd name="T21" fmla="*/ 2147483647 w 306"/>
                          <a:gd name="T22" fmla="*/ 2147483647 w 306"/>
                          <a:gd name="T23" fmla="*/ 2147483647 w 306"/>
                          <a:gd name="T24" fmla="*/ 2147483647 w 306"/>
                          <a:gd name="T25" fmla="*/ 2147483647 w 306"/>
                          <a:gd name="T26" fmla="*/ 2147483647 w 306"/>
                          <a:gd name="T27" fmla="*/ 2147483647 w 306"/>
                          <a:gd name="T28" fmla="*/ 2147483647 w 306"/>
                          <a:gd name="T29" fmla="*/ 2147483647 w 306"/>
                          <a:gd name="T30" fmla="*/ 2147483647 w 306"/>
                          <a:gd name="T31" fmla="*/ 2147483647 w 306"/>
                          <a:gd name="T32" fmla="*/ 2147483647 w 306"/>
                          <a:gd name="T33" fmla="*/ 2147483647 w 306"/>
                          <a:gd name="T34" fmla="*/ 2147483647 w 306"/>
                          <a:gd name="T35" fmla="*/ 2147483647 w 306"/>
                          <a:gd name="T36" fmla="*/ 2147483647 w 306"/>
                          <a:gd name="T37" fmla="*/ 2147483647 w 306"/>
                          <a:gd name="T38" fmla="*/ 2147483647 w 306"/>
                          <a:gd name="T39" fmla="*/ 2147483647 w 306"/>
                          <a:gd name="T40" fmla="*/ 2147483647 w 306"/>
                          <a:gd name="T41" fmla="*/ 2147483647 w 306"/>
                          <a:gd name="T42" fmla="*/ 2147483647 w 306"/>
                          <a:gd name="T43" fmla="*/ 2147483647 w 306"/>
                          <a:gd name="T44" fmla="*/ 2147483647 w 306"/>
                          <a:gd name="T45" fmla="*/ 2147483647 w 306"/>
                          <a:gd name="T46" fmla="*/ 2147483647 w 306"/>
                          <a:gd name="T47" fmla="*/ 2147483647 w 306"/>
                          <a:gd name="T48" fmla="*/ 2147483647 w 306"/>
                          <a:gd name="T49" fmla="*/ 2147483647 w 306"/>
                          <a:gd name="T50" fmla="*/ 2147483647 w 306"/>
                          <a:gd name="T51" fmla="*/ 2147483647 w 30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</a:gdLst>
                        <a:ahLst/>
                        <a:cxnLst>
                          <a:cxn ang="T52">
                            <a:pos x="T0" y="0"/>
                          </a:cxn>
                          <a:cxn ang="T53">
                            <a:pos x="T1" y="0"/>
                          </a:cxn>
                          <a:cxn ang="T54">
                            <a:pos x="T2" y="0"/>
                          </a:cxn>
                          <a:cxn ang="T55">
                            <a:pos x="T3" y="0"/>
                          </a:cxn>
                          <a:cxn ang="T56">
                            <a:pos x="T4" y="0"/>
                          </a:cxn>
                          <a:cxn ang="T57">
                            <a:pos x="T5" y="0"/>
                          </a:cxn>
                          <a:cxn ang="T58">
                            <a:pos x="T6" y="0"/>
                          </a:cxn>
                          <a:cxn ang="T59">
                            <a:pos x="T7" y="0"/>
                          </a:cxn>
                          <a:cxn ang="T60">
                            <a:pos x="T8" y="0"/>
                          </a:cxn>
                          <a:cxn ang="T61">
                            <a:pos x="T9" y="0"/>
                          </a:cxn>
                          <a:cxn ang="T62">
                            <a:pos x="T10" y="0"/>
                          </a:cxn>
                          <a:cxn ang="T63">
                            <a:pos x="T11" y="0"/>
                          </a:cxn>
                          <a:cxn ang="T64">
                            <a:pos x="T12" y="0"/>
                          </a:cxn>
                          <a:cxn ang="T65">
                            <a:pos x="T13" y="0"/>
                          </a:cxn>
                          <a:cxn ang="T66">
                            <a:pos x="T14" y="0"/>
                          </a:cxn>
                          <a:cxn ang="T67">
                            <a:pos x="T15" y="0"/>
                          </a:cxn>
                          <a:cxn ang="T68">
                            <a:pos x="T16" y="0"/>
                          </a:cxn>
                          <a:cxn ang="T69">
                            <a:pos x="T17" y="0"/>
                          </a:cxn>
                          <a:cxn ang="T70">
                            <a:pos x="T18" y="0"/>
                          </a:cxn>
                          <a:cxn ang="T71">
                            <a:pos x="T19" y="0"/>
                          </a:cxn>
                          <a:cxn ang="T72">
                            <a:pos x="T20" y="0"/>
                          </a:cxn>
                          <a:cxn ang="T73">
                            <a:pos x="T21" y="0"/>
                          </a:cxn>
                          <a:cxn ang="T74">
                            <a:pos x="T22" y="0"/>
                          </a:cxn>
                          <a:cxn ang="T75">
                            <a:pos x="T23" y="0"/>
                          </a:cxn>
                          <a:cxn ang="T76">
                            <a:pos x="T24" y="0"/>
                          </a:cxn>
                          <a:cxn ang="T77">
                            <a:pos x="T25" y="0"/>
                          </a:cxn>
                          <a:cxn ang="T78">
                            <a:pos x="T26" y="0"/>
                          </a:cxn>
                          <a:cxn ang="T79">
                            <a:pos x="T27" y="0"/>
                          </a:cxn>
                          <a:cxn ang="T80">
                            <a:pos x="T28" y="0"/>
                          </a:cxn>
                          <a:cxn ang="T81">
                            <a:pos x="T29" y="0"/>
                          </a:cxn>
                          <a:cxn ang="T82">
                            <a:pos x="T30" y="0"/>
                          </a:cxn>
                          <a:cxn ang="T83">
                            <a:pos x="T31" y="0"/>
                          </a:cxn>
                          <a:cxn ang="T84">
                            <a:pos x="T32" y="0"/>
                          </a:cxn>
                          <a:cxn ang="T85">
                            <a:pos x="T33" y="0"/>
                          </a:cxn>
                          <a:cxn ang="T86">
                            <a:pos x="T34" y="0"/>
                          </a:cxn>
                          <a:cxn ang="T87">
                            <a:pos x="T35" y="0"/>
                          </a:cxn>
                          <a:cxn ang="T88">
                            <a:pos x="T36" y="0"/>
                          </a:cxn>
                          <a:cxn ang="T89">
                            <a:pos x="T37" y="0"/>
                          </a:cxn>
                          <a:cxn ang="T90">
                            <a:pos x="T38" y="0"/>
                          </a:cxn>
                          <a:cxn ang="T91">
                            <a:pos x="T39" y="0"/>
                          </a:cxn>
                          <a:cxn ang="T92">
                            <a:pos x="T40" y="0"/>
                          </a:cxn>
                          <a:cxn ang="T93">
                            <a:pos x="T41" y="0"/>
                          </a:cxn>
                          <a:cxn ang="T94">
                            <a:pos x="T42" y="0"/>
                          </a:cxn>
                          <a:cxn ang="T95">
                            <a:pos x="T43" y="0"/>
                          </a:cxn>
                          <a:cxn ang="T96">
                            <a:pos x="T44" y="0"/>
                          </a:cxn>
                          <a:cxn ang="T97">
                            <a:pos x="T45" y="0"/>
                          </a:cxn>
                          <a:cxn ang="T98">
                            <a:pos x="T46" y="0"/>
                          </a:cxn>
                          <a:cxn ang="T99">
                            <a:pos x="T47" y="0"/>
                          </a:cxn>
                          <a:cxn ang="T100">
                            <a:pos x="T48" y="0"/>
                          </a:cxn>
                          <a:cxn ang="T101">
                            <a:pos x="T49" y="0"/>
                          </a:cxn>
                          <a:cxn ang="T102">
                            <a:pos x="T50" y="0"/>
                          </a:cxn>
                          <a:cxn ang="T103">
                            <a:pos x="T51" y="0"/>
                          </a:cxn>
                        </a:cxnLst>
                        <a:rect l="0" t="0" r="r" b="b"/>
                        <a:pathLst>
                          <a:path w="306">
                            <a:moveTo>
                              <a:pt x="0" y="0"/>
                            </a:moveTo>
                            <a:lnTo>
                              <a:pt x="6" y="0"/>
                            </a:lnTo>
                            <a:lnTo>
                              <a:pt x="12" y="0"/>
                            </a:lnTo>
                            <a:lnTo>
                              <a:pt x="18" y="0"/>
                            </a:lnTo>
                            <a:lnTo>
                              <a:pt x="24" y="0"/>
                            </a:lnTo>
                            <a:lnTo>
                              <a:pt x="30" y="0"/>
                            </a:lnTo>
                            <a:lnTo>
                              <a:pt x="36" y="0"/>
                            </a:lnTo>
                            <a:lnTo>
                              <a:pt x="42" y="0"/>
                            </a:lnTo>
                            <a:lnTo>
                              <a:pt x="48" y="0"/>
                            </a:lnTo>
                            <a:lnTo>
                              <a:pt x="54" y="0"/>
                            </a:lnTo>
                            <a:lnTo>
                              <a:pt x="60" y="0"/>
                            </a:lnTo>
                            <a:lnTo>
                              <a:pt x="66" y="0"/>
                            </a:lnTo>
                            <a:lnTo>
                              <a:pt x="72" y="0"/>
                            </a:lnTo>
                            <a:lnTo>
                              <a:pt x="78" y="0"/>
                            </a:lnTo>
                            <a:lnTo>
                              <a:pt x="84" y="0"/>
                            </a:lnTo>
                            <a:lnTo>
                              <a:pt x="90" y="0"/>
                            </a:lnTo>
                            <a:lnTo>
                              <a:pt x="96" y="0"/>
                            </a:lnTo>
                            <a:lnTo>
                              <a:pt x="102" y="0"/>
                            </a:lnTo>
                            <a:lnTo>
                              <a:pt x="108" y="0"/>
                            </a:lnTo>
                            <a:lnTo>
                              <a:pt x="114" y="0"/>
                            </a:lnTo>
                            <a:lnTo>
                              <a:pt x="120" y="0"/>
                            </a:lnTo>
                            <a:lnTo>
                              <a:pt x="126" y="0"/>
                            </a:lnTo>
                            <a:lnTo>
                              <a:pt x="132" y="0"/>
                            </a:lnTo>
                            <a:lnTo>
                              <a:pt x="138" y="0"/>
                            </a:lnTo>
                            <a:lnTo>
                              <a:pt x="144" y="0"/>
                            </a:lnTo>
                            <a:lnTo>
                              <a:pt x="150" y="0"/>
                            </a:lnTo>
                            <a:lnTo>
                              <a:pt x="156" y="0"/>
                            </a:lnTo>
                            <a:lnTo>
                              <a:pt x="162" y="0"/>
                            </a:lnTo>
                            <a:lnTo>
                              <a:pt x="168" y="0"/>
                            </a:lnTo>
                            <a:lnTo>
                              <a:pt x="174" y="0"/>
                            </a:lnTo>
                            <a:lnTo>
                              <a:pt x="180" y="0"/>
                            </a:lnTo>
                            <a:lnTo>
                              <a:pt x="186" y="0"/>
                            </a:lnTo>
                            <a:lnTo>
                              <a:pt x="192" y="0"/>
                            </a:lnTo>
                            <a:lnTo>
                              <a:pt x="198" y="0"/>
                            </a:lnTo>
                            <a:lnTo>
                              <a:pt x="204" y="0"/>
                            </a:lnTo>
                            <a:lnTo>
                              <a:pt x="210" y="0"/>
                            </a:lnTo>
                            <a:lnTo>
                              <a:pt x="216" y="0"/>
                            </a:lnTo>
                            <a:lnTo>
                              <a:pt x="222" y="0"/>
                            </a:lnTo>
                            <a:lnTo>
                              <a:pt x="228" y="0"/>
                            </a:lnTo>
                            <a:lnTo>
                              <a:pt x="234" y="0"/>
                            </a:lnTo>
                            <a:lnTo>
                              <a:pt x="240" y="0"/>
                            </a:lnTo>
                            <a:lnTo>
                              <a:pt x="246" y="0"/>
                            </a:lnTo>
                            <a:lnTo>
                              <a:pt x="252" y="0"/>
                            </a:lnTo>
                            <a:lnTo>
                              <a:pt x="258" y="0"/>
                            </a:lnTo>
                            <a:lnTo>
                              <a:pt x="264" y="0"/>
                            </a:lnTo>
                            <a:lnTo>
                              <a:pt x="270" y="0"/>
                            </a:lnTo>
                            <a:lnTo>
                              <a:pt x="276" y="0"/>
                            </a:lnTo>
                            <a:lnTo>
                              <a:pt x="282" y="0"/>
                            </a:lnTo>
                            <a:lnTo>
                              <a:pt x="288" y="0"/>
                            </a:lnTo>
                            <a:lnTo>
                              <a:pt x="294" y="0"/>
                            </a:lnTo>
                            <a:lnTo>
                              <a:pt x="300" y="0"/>
                            </a:lnTo>
                            <a:lnTo>
                              <a:pt x="306" y="0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63583" name="Group 210"/>
                  <p:cNvGrpSpPr>
                    <a:grpSpLocks/>
                  </p:cNvGrpSpPr>
                  <p:nvPr/>
                </p:nvGrpSpPr>
                <p:grpSpPr bwMode="auto">
                  <a:xfrm>
                    <a:off x="2199109" y="3871946"/>
                    <a:ext cx="3322074" cy="883018"/>
                    <a:chOff x="2241550" y="3425825"/>
                    <a:chExt cx="4133850" cy="857250"/>
                  </a:xfrm>
                </p:grpSpPr>
                <p:sp>
                  <p:nvSpPr>
                    <p:cNvPr id="63584" name="Freeform 88"/>
                    <p:cNvSpPr>
                      <a:spLocks/>
                    </p:cNvSpPr>
                    <p:nvPr/>
                  </p:nvSpPr>
                  <p:spPr bwMode="auto">
                    <a:xfrm>
                      <a:off x="3403600" y="4273550"/>
                      <a:ext cx="66675" cy="9525"/>
                    </a:xfrm>
                    <a:custGeom>
                      <a:avLst/>
                      <a:gdLst>
                        <a:gd name="T0" fmla="*/ 0 w 42"/>
                        <a:gd name="T1" fmla="*/ 0 h 6"/>
                        <a:gd name="T2" fmla="*/ 2147483647 w 42"/>
                        <a:gd name="T3" fmla="*/ 0 h 6"/>
                        <a:gd name="T4" fmla="*/ 2147483647 w 42"/>
                        <a:gd name="T5" fmla="*/ 2147483647 h 6"/>
                        <a:gd name="T6" fmla="*/ 2147483647 w 42"/>
                        <a:gd name="T7" fmla="*/ 2147483647 h 6"/>
                        <a:gd name="T8" fmla="*/ 2147483647 w 42"/>
                        <a:gd name="T9" fmla="*/ 2147483647 h 6"/>
                        <a:gd name="T10" fmla="*/ 2147483647 w 42"/>
                        <a:gd name="T11" fmla="*/ 2147483647 h 6"/>
                        <a:gd name="T12" fmla="*/ 2147483647 w 42"/>
                        <a:gd name="T13" fmla="*/ 2147483647 h 6"/>
                        <a:gd name="T14" fmla="*/ 2147483647 w 42"/>
                        <a:gd name="T15" fmla="*/ 2147483647 h 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42" h="6">
                          <a:moveTo>
                            <a:pt x="0" y="0"/>
                          </a:moveTo>
                          <a:lnTo>
                            <a:pt x="6" y="0"/>
                          </a:lnTo>
                          <a:lnTo>
                            <a:pt x="12" y="6"/>
                          </a:lnTo>
                          <a:lnTo>
                            <a:pt x="18" y="6"/>
                          </a:lnTo>
                          <a:lnTo>
                            <a:pt x="24" y="6"/>
                          </a:lnTo>
                          <a:lnTo>
                            <a:pt x="30" y="6"/>
                          </a:lnTo>
                          <a:lnTo>
                            <a:pt x="36" y="6"/>
                          </a:lnTo>
                          <a:lnTo>
                            <a:pt x="42" y="6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000000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63585" name="Group 21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41550" y="3425825"/>
                      <a:ext cx="4133850" cy="857250"/>
                      <a:chOff x="2241550" y="3425825"/>
                      <a:chExt cx="4133850" cy="857250"/>
                    </a:xfrm>
                  </p:grpSpPr>
                  <p:sp>
                    <p:nvSpPr>
                      <p:cNvPr id="63586" name="Line 6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6327775" y="3959225"/>
                        <a:ext cx="47625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63587" name="Freeform 8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41550" y="3425825"/>
                        <a:ext cx="1162050" cy="847725"/>
                      </a:xfrm>
                      <a:custGeom>
                        <a:avLst/>
                        <a:gdLst>
                          <a:gd name="T0" fmla="*/ 2147483647 w 732"/>
                          <a:gd name="T1" fmla="*/ 2147483647 h 534"/>
                          <a:gd name="T2" fmla="*/ 2147483647 w 732"/>
                          <a:gd name="T3" fmla="*/ 2147483647 h 534"/>
                          <a:gd name="T4" fmla="*/ 2147483647 w 732"/>
                          <a:gd name="T5" fmla="*/ 2147483647 h 534"/>
                          <a:gd name="T6" fmla="*/ 2147483647 w 732"/>
                          <a:gd name="T7" fmla="*/ 2147483647 h 534"/>
                          <a:gd name="T8" fmla="*/ 2147483647 w 732"/>
                          <a:gd name="T9" fmla="*/ 2147483647 h 534"/>
                          <a:gd name="T10" fmla="*/ 2147483647 w 732"/>
                          <a:gd name="T11" fmla="*/ 2147483647 h 534"/>
                          <a:gd name="T12" fmla="*/ 2147483647 w 732"/>
                          <a:gd name="T13" fmla="*/ 2147483647 h 534"/>
                          <a:gd name="T14" fmla="*/ 2147483647 w 732"/>
                          <a:gd name="T15" fmla="*/ 2147483647 h 534"/>
                          <a:gd name="T16" fmla="*/ 2147483647 w 732"/>
                          <a:gd name="T17" fmla="*/ 2147483647 h 534"/>
                          <a:gd name="T18" fmla="*/ 2147483647 w 732"/>
                          <a:gd name="T19" fmla="*/ 2147483647 h 534"/>
                          <a:gd name="T20" fmla="*/ 2147483647 w 732"/>
                          <a:gd name="T21" fmla="*/ 2147483647 h 534"/>
                          <a:gd name="T22" fmla="*/ 2147483647 w 732"/>
                          <a:gd name="T23" fmla="*/ 2147483647 h 534"/>
                          <a:gd name="T24" fmla="*/ 2147483647 w 732"/>
                          <a:gd name="T25" fmla="*/ 2147483647 h 534"/>
                          <a:gd name="T26" fmla="*/ 2147483647 w 732"/>
                          <a:gd name="T27" fmla="*/ 2147483647 h 534"/>
                          <a:gd name="T28" fmla="*/ 2147483647 w 732"/>
                          <a:gd name="T29" fmla="*/ 2147483647 h 534"/>
                          <a:gd name="T30" fmla="*/ 2147483647 w 732"/>
                          <a:gd name="T31" fmla="*/ 2147483647 h 534"/>
                          <a:gd name="T32" fmla="*/ 2147483647 w 732"/>
                          <a:gd name="T33" fmla="*/ 2147483647 h 534"/>
                          <a:gd name="T34" fmla="*/ 2147483647 w 732"/>
                          <a:gd name="T35" fmla="*/ 2147483647 h 534"/>
                          <a:gd name="T36" fmla="*/ 2147483647 w 732"/>
                          <a:gd name="T37" fmla="*/ 2147483647 h 534"/>
                          <a:gd name="T38" fmla="*/ 2147483647 w 732"/>
                          <a:gd name="T39" fmla="*/ 2147483647 h 534"/>
                          <a:gd name="T40" fmla="*/ 2147483647 w 732"/>
                          <a:gd name="T41" fmla="*/ 2147483647 h 534"/>
                          <a:gd name="T42" fmla="*/ 2147483647 w 732"/>
                          <a:gd name="T43" fmla="*/ 2147483647 h 534"/>
                          <a:gd name="T44" fmla="*/ 2147483647 w 732"/>
                          <a:gd name="T45" fmla="*/ 2147483647 h 534"/>
                          <a:gd name="T46" fmla="*/ 2147483647 w 732"/>
                          <a:gd name="T47" fmla="*/ 2147483647 h 534"/>
                          <a:gd name="T48" fmla="*/ 2147483647 w 732"/>
                          <a:gd name="T49" fmla="*/ 2147483647 h 534"/>
                          <a:gd name="T50" fmla="*/ 2147483647 w 732"/>
                          <a:gd name="T51" fmla="*/ 2147483647 h 534"/>
                          <a:gd name="T52" fmla="*/ 2147483647 w 732"/>
                          <a:gd name="T53" fmla="*/ 2147483647 h 534"/>
                          <a:gd name="T54" fmla="*/ 2147483647 w 732"/>
                          <a:gd name="T55" fmla="*/ 2147483647 h 534"/>
                          <a:gd name="T56" fmla="*/ 2147483647 w 732"/>
                          <a:gd name="T57" fmla="*/ 2147483647 h 534"/>
                          <a:gd name="T58" fmla="*/ 2147483647 w 732"/>
                          <a:gd name="T59" fmla="*/ 2147483647 h 534"/>
                          <a:gd name="T60" fmla="*/ 2147483647 w 732"/>
                          <a:gd name="T61" fmla="*/ 2147483647 h 534"/>
                          <a:gd name="T62" fmla="*/ 2147483647 w 732"/>
                          <a:gd name="T63" fmla="*/ 2147483647 h 534"/>
                          <a:gd name="T64" fmla="*/ 2147483647 w 732"/>
                          <a:gd name="T65" fmla="*/ 2147483647 h 534"/>
                          <a:gd name="T66" fmla="*/ 2147483647 w 732"/>
                          <a:gd name="T67" fmla="*/ 2147483647 h 534"/>
                          <a:gd name="T68" fmla="*/ 2147483647 w 732"/>
                          <a:gd name="T69" fmla="*/ 2147483647 h 534"/>
                          <a:gd name="T70" fmla="*/ 2147483647 w 732"/>
                          <a:gd name="T71" fmla="*/ 2147483647 h 534"/>
                          <a:gd name="T72" fmla="*/ 2147483647 w 732"/>
                          <a:gd name="T73" fmla="*/ 2147483647 h 534"/>
                          <a:gd name="T74" fmla="*/ 2147483647 w 732"/>
                          <a:gd name="T75" fmla="*/ 2147483647 h 534"/>
                          <a:gd name="T76" fmla="*/ 2147483647 w 732"/>
                          <a:gd name="T77" fmla="*/ 2147483647 h 534"/>
                          <a:gd name="T78" fmla="*/ 2147483647 w 732"/>
                          <a:gd name="T79" fmla="*/ 2147483647 h 534"/>
                          <a:gd name="T80" fmla="*/ 2147483647 w 732"/>
                          <a:gd name="T81" fmla="*/ 2147483647 h 534"/>
                          <a:gd name="T82" fmla="*/ 2147483647 w 732"/>
                          <a:gd name="T83" fmla="*/ 2147483647 h 534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732" h="534">
                            <a:moveTo>
                              <a:pt x="0" y="0"/>
                            </a:moveTo>
                            <a:lnTo>
                              <a:pt x="0" y="6"/>
                            </a:lnTo>
                            <a:lnTo>
                              <a:pt x="6" y="12"/>
                            </a:lnTo>
                            <a:lnTo>
                              <a:pt x="12" y="18"/>
                            </a:lnTo>
                            <a:lnTo>
                              <a:pt x="18" y="24"/>
                            </a:lnTo>
                            <a:lnTo>
                              <a:pt x="24" y="30"/>
                            </a:lnTo>
                            <a:lnTo>
                              <a:pt x="30" y="36"/>
                            </a:lnTo>
                            <a:lnTo>
                              <a:pt x="36" y="42"/>
                            </a:lnTo>
                            <a:lnTo>
                              <a:pt x="42" y="48"/>
                            </a:lnTo>
                            <a:lnTo>
                              <a:pt x="48" y="54"/>
                            </a:lnTo>
                            <a:lnTo>
                              <a:pt x="54" y="60"/>
                            </a:lnTo>
                            <a:lnTo>
                              <a:pt x="60" y="66"/>
                            </a:lnTo>
                            <a:lnTo>
                              <a:pt x="66" y="72"/>
                            </a:lnTo>
                            <a:lnTo>
                              <a:pt x="72" y="78"/>
                            </a:lnTo>
                            <a:lnTo>
                              <a:pt x="78" y="84"/>
                            </a:lnTo>
                            <a:lnTo>
                              <a:pt x="84" y="90"/>
                            </a:lnTo>
                            <a:lnTo>
                              <a:pt x="90" y="96"/>
                            </a:lnTo>
                            <a:lnTo>
                              <a:pt x="96" y="102"/>
                            </a:lnTo>
                            <a:lnTo>
                              <a:pt x="102" y="108"/>
                            </a:lnTo>
                            <a:lnTo>
                              <a:pt x="108" y="108"/>
                            </a:lnTo>
                            <a:lnTo>
                              <a:pt x="120" y="120"/>
                            </a:lnTo>
                            <a:lnTo>
                              <a:pt x="120" y="126"/>
                            </a:lnTo>
                            <a:lnTo>
                              <a:pt x="126" y="132"/>
                            </a:lnTo>
                            <a:lnTo>
                              <a:pt x="132" y="132"/>
                            </a:lnTo>
                            <a:lnTo>
                              <a:pt x="144" y="144"/>
                            </a:lnTo>
                            <a:lnTo>
                              <a:pt x="144" y="150"/>
                            </a:lnTo>
                            <a:lnTo>
                              <a:pt x="150" y="150"/>
                            </a:lnTo>
                            <a:lnTo>
                              <a:pt x="162" y="162"/>
                            </a:lnTo>
                            <a:lnTo>
                              <a:pt x="156" y="162"/>
                            </a:lnTo>
                            <a:lnTo>
                              <a:pt x="162" y="162"/>
                            </a:lnTo>
                            <a:lnTo>
                              <a:pt x="168" y="168"/>
                            </a:lnTo>
                            <a:lnTo>
                              <a:pt x="180" y="180"/>
                            </a:lnTo>
                            <a:lnTo>
                              <a:pt x="174" y="180"/>
                            </a:lnTo>
                            <a:lnTo>
                              <a:pt x="180" y="180"/>
                            </a:lnTo>
                            <a:lnTo>
                              <a:pt x="186" y="186"/>
                            </a:lnTo>
                            <a:lnTo>
                              <a:pt x="198" y="198"/>
                            </a:lnTo>
                            <a:lnTo>
                              <a:pt x="192" y="198"/>
                            </a:lnTo>
                            <a:lnTo>
                              <a:pt x="198" y="198"/>
                            </a:lnTo>
                            <a:lnTo>
                              <a:pt x="204" y="204"/>
                            </a:lnTo>
                            <a:lnTo>
                              <a:pt x="210" y="210"/>
                            </a:lnTo>
                            <a:lnTo>
                              <a:pt x="216" y="216"/>
                            </a:lnTo>
                            <a:lnTo>
                              <a:pt x="222" y="222"/>
                            </a:lnTo>
                            <a:lnTo>
                              <a:pt x="228" y="228"/>
                            </a:lnTo>
                            <a:lnTo>
                              <a:pt x="234" y="234"/>
                            </a:lnTo>
                            <a:lnTo>
                              <a:pt x="240" y="240"/>
                            </a:lnTo>
                            <a:lnTo>
                              <a:pt x="246" y="246"/>
                            </a:lnTo>
                            <a:lnTo>
                              <a:pt x="252" y="252"/>
                            </a:lnTo>
                            <a:lnTo>
                              <a:pt x="258" y="258"/>
                            </a:lnTo>
                            <a:lnTo>
                              <a:pt x="264" y="264"/>
                            </a:lnTo>
                            <a:lnTo>
                              <a:pt x="270" y="270"/>
                            </a:lnTo>
                            <a:lnTo>
                              <a:pt x="276" y="276"/>
                            </a:lnTo>
                            <a:lnTo>
                              <a:pt x="282" y="282"/>
                            </a:lnTo>
                            <a:lnTo>
                              <a:pt x="288" y="282"/>
                            </a:lnTo>
                            <a:lnTo>
                              <a:pt x="300" y="294"/>
                            </a:lnTo>
                            <a:lnTo>
                              <a:pt x="294" y="294"/>
                            </a:lnTo>
                            <a:lnTo>
                              <a:pt x="300" y="294"/>
                            </a:lnTo>
                            <a:lnTo>
                              <a:pt x="306" y="300"/>
                            </a:lnTo>
                            <a:lnTo>
                              <a:pt x="312" y="306"/>
                            </a:lnTo>
                            <a:lnTo>
                              <a:pt x="318" y="312"/>
                            </a:lnTo>
                            <a:lnTo>
                              <a:pt x="324" y="318"/>
                            </a:lnTo>
                            <a:lnTo>
                              <a:pt x="330" y="324"/>
                            </a:lnTo>
                            <a:lnTo>
                              <a:pt x="336" y="330"/>
                            </a:lnTo>
                            <a:lnTo>
                              <a:pt x="342" y="330"/>
                            </a:lnTo>
                            <a:lnTo>
                              <a:pt x="348" y="336"/>
                            </a:lnTo>
                            <a:lnTo>
                              <a:pt x="354" y="342"/>
                            </a:lnTo>
                            <a:lnTo>
                              <a:pt x="360" y="348"/>
                            </a:lnTo>
                            <a:lnTo>
                              <a:pt x="366" y="354"/>
                            </a:lnTo>
                            <a:lnTo>
                              <a:pt x="372" y="360"/>
                            </a:lnTo>
                            <a:lnTo>
                              <a:pt x="378" y="366"/>
                            </a:lnTo>
                            <a:lnTo>
                              <a:pt x="384" y="366"/>
                            </a:lnTo>
                            <a:lnTo>
                              <a:pt x="390" y="372"/>
                            </a:lnTo>
                            <a:lnTo>
                              <a:pt x="396" y="378"/>
                            </a:lnTo>
                            <a:lnTo>
                              <a:pt x="402" y="384"/>
                            </a:lnTo>
                            <a:lnTo>
                              <a:pt x="408" y="384"/>
                            </a:lnTo>
                            <a:lnTo>
                              <a:pt x="414" y="390"/>
                            </a:lnTo>
                            <a:lnTo>
                              <a:pt x="420" y="396"/>
                            </a:lnTo>
                            <a:lnTo>
                              <a:pt x="426" y="402"/>
                            </a:lnTo>
                            <a:lnTo>
                              <a:pt x="432" y="408"/>
                            </a:lnTo>
                            <a:lnTo>
                              <a:pt x="438" y="408"/>
                            </a:lnTo>
                            <a:lnTo>
                              <a:pt x="444" y="414"/>
                            </a:lnTo>
                            <a:lnTo>
                              <a:pt x="450" y="420"/>
                            </a:lnTo>
                            <a:lnTo>
                              <a:pt x="456" y="420"/>
                            </a:lnTo>
                            <a:lnTo>
                              <a:pt x="462" y="426"/>
                            </a:lnTo>
                            <a:lnTo>
                              <a:pt x="468" y="432"/>
                            </a:lnTo>
                            <a:lnTo>
                              <a:pt x="474" y="432"/>
                            </a:lnTo>
                            <a:lnTo>
                              <a:pt x="480" y="438"/>
                            </a:lnTo>
                            <a:lnTo>
                              <a:pt x="486" y="444"/>
                            </a:lnTo>
                            <a:lnTo>
                              <a:pt x="492" y="444"/>
                            </a:lnTo>
                            <a:lnTo>
                              <a:pt x="498" y="450"/>
                            </a:lnTo>
                            <a:lnTo>
                              <a:pt x="504" y="450"/>
                            </a:lnTo>
                            <a:lnTo>
                              <a:pt x="510" y="456"/>
                            </a:lnTo>
                            <a:lnTo>
                              <a:pt x="516" y="462"/>
                            </a:lnTo>
                            <a:lnTo>
                              <a:pt x="522" y="462"/>
                            </a:lnTo>
                            <a:lnTo>
                              <a:pt x="528" y="468"/>
                            </a:lnTo>
                            <a:lnTo>
                              <a:pt x="534" y="468"/>
                            </a:lnTo>
                            <a:lnTo>
                              <a:pt x="540" y="474"/>
                            </a:lnTo>
                            <a:lnTo>
                              <a:pt x="546" y="474"/>
                            </a:lnTo>
                            <a:lnTo>
                              <a:pt x="552" y="480"/>
                            </a:lnTo>
                            <a:lnTo>
                              <a:pt x="558" y="480"/>
                            </a:lnTo>
                            <a:lnTo>
                              <a:pt x="564" y="486"/>
                            </a:lnTo>
                            <a:lnTo>
                              <a:pt x="570" y="492"/>
                            </a:lnTo>
                            <a:lnTo>
                              <a:pt x="576" y="492"/>
                            </a:lnTo>
                            <a:lnTo>
                              <a:pt x="582" y="492"/>
                            </a:lnTo>
                            <a:lnTo>
                              <a:pt x="588" y="498"/>
                            </a:lnTo>
                            <a:lnTo>
                              <a:pt x="594" y="498"/>
                            </a:lnTo>
                            <a:lnTo>
                              <a:pt x="600" y="504"/>
                            </a:lnTo>
                            <a:lnTo>
                              <a:pt x="606" y="504"/>
                            </a:lnTo>
                            <a:lnTo>
                              <a:pt x="612" y="504"/>
                            </a:lnTo>
                            <a:lnTo>
                              <a:pt x="618" y="510"/>
                            </a:lnTo>
                            <a:lnTo>
                              <a:pt x="624" y="510"/>
                            </a:lnTo>
                            <a:lnTo>
                              <a:pt x="630" y="516"/>
                            </a:lnTo>
                            <a:lnTo>
                              <a:pt x="636" y="516"/>
                            </a:lnTo>
                            <a:lnTo>
                              <a:pt x="642" y="516"/>
                            </a:lnTo>
                            <a:lnTo>
                              <a:pt x="648" y="522"/>
                            </a:lnTo>
                            <a:lnTo>
                              <a:pt x="654" y="522"/>
                            </a:lnTo>
                            <a:lnTo>
                              <a:pt x="660" y="522"/>
                            </a:lnTo>
                            <a:lnTo>
                              <a:pt x="666" y="522"/>
                            </a:lnTo>
                            <a:lnTo>
                              <a:pt x="672" y="528"/>
                            </a:lnTo>
                            <a:lnTo>
                              <a:pt x="678" y="528"/>
                            </a:lnTo>
                            <a:lnTo>
                              <a:pt x="684" y="528"/>
                            </a:lnTo>
                            <a:lnTo>
                              <a:pt x="690" y="528"/>
                            </a:lnTo>
                            <a:lnTo>
                              <a:pt x="696" y="528"/>
                            </a:lnTo>
                            <a:lnTo>
                              <a:pt x="702" y="534"/>
                            </a:lnTo>
                            <a:lnTo>
                              <a:pt x="708" y="534"/>
                            </a:lnTo>
                            <a:lnTo>
                              <a:pt x="714" y="534"/>
                            </a:lnTo>
                            <a:lnTo>
                              <a:pt x="720" y="534"/>
                            </a:lnTo>
                            <a:lnTo>
                              <a:pt x="726" y="534"/>
                            </a:lnTo>
                            <a:lnTo>
                              <a:pt x="732" y="534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63588" name="Freeform 8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479800" y="3692525"/>
                        <a:ext cx="1200150" cy="590550"/>
                      </a:xfrm>
                      <a:custGeom>
                        <a:avLst/>
                        <a:gdLst>
                          <a:gd name="T0" fmla="*/ 2147483647 w 756"/>
                          <a:gd name="T1" fmla="*/ 2147483647 h 372"/>
                          <a:gd name="T2" fmla="*/ 2147483647 w 756"/>
                          <a:gd name="T3" fmla="*/ 2147483647 h 372"/>
                          <a:gd name="T4" fmla="*/ 2147483647 w 756"/>
                          <a:gd name="T5" fmla="*/ 2147483647 h 372"/>
                          <a:gd name="T6" fmla="*/ 2147483647 w 756"/>
                          <a:gd name="T7" fmla="*/ 2147483647 h 372"/>
                          <a:gd name="T8" fmla="*/ 2147483647 w 756"/>
                          <a:gd name="T9" fmla="*/ 2147483647 h 372"/>
                          <a:gd name="T10" fmla="*/ 2147483647 w 756"/>
                          <a:gd name="T11" fmla="*/ 2147483647 h 372"/>
                          <a:gd name="T12" fmla="*/ 2147483647 w 756"/>
                          <a:gd name="T13" fmla="*/ 2147483647 h 372"/>
                          <a:gd name="T14" fmla="*/ 2147483647 w 756"/>
                          <a:gd name="T15" fmla="*/ 2147483647 h 372"/>
                          <a:gd name="T16" fmla="*/ 2147483647 w 756"/>
                          <a:gd name="T17" fmla="*/ 2147483647 h 372"/>
                          <a:gd name="T18" fmla="*/ 2147483647 w 756"/>
                          <a:gd name="T19" fmla="*/ 2147483647 h 372"/>
                          <a:gd name="T20" fmla="*/ 2147483647 w 756"/>
                          <a:gd name="T21" fmla="*/ 2147483647 h 372"/>
                          <a:gd name="T22" fmla="*/ 2147483647 w 756"/>
                          <a:gd name="T23" fmla="*/ 2147483647 h 372"/>
                          <a:gd name="T24" fmla="*/ 2147483647 w 756"/>
                          <a:gd name="T25" fmla="*/ 2147483647 h 372"/>
                          <a:gd name="T26" fmla="*/ 2147483647 w 756"/>
                          <a:gd name="T27" fmla="*/ 2147483647 h 372"/>
                          <a:gd name="T28" fmla="*/ 2147483647 w 756"/>
                          <a:gd name="T29" fmla="*/ 2147483647 h 372"/>
                          <a:gd name="T30" fmla="*/ 2147483647 w 756"/>
                          <a:gd name="T31" fmla="*/ 2147483647 h 372"/>
                          <a:gd name="T32" fmla="*/ 2147483647 w 756"/>
                          <a:gd name="T33" fmla="*/ 2147483647 h 372"/>
                          <a:gd name="T34" fmla="*/ 2147483647 w 756"/>
                          <a:gd name="T35" fmla="*/ 2147483647 h 372"/>
                          <a:gd name="T36" fmla="*/ 2147483647 w 756"/>
                          <a:gd name="T37" fmla="*/ 2147483647 h 372"/>
                          <a:gd name="T38" fmla="*/ 2147483647 w 756"/>
                          <a:gd name="T39" fmla="*/ 2147483647 h 372"/>
                          <a:gd name="T40" fmla="*/ 2147483647 w 756"/>
                          <a:gd name="T41" fmla="*/ 2147483647 h 372"/>
                          <a:gd name="T42" fmla="*/ 2147483647 w 756"/>
                          <a:gd name="T43" fmla="*/ 2147483647 h 372"/>
                          <a:gd name="T44" fmla="*/ 2147483647 w 756"/>
                          <a:gd name="T45" fmla="*/ 2147483647 h 372"/>
                          <a:gd name="T46" fmla="*/ 2147483647 w 756"/>
                          <a:gd name="T47" fmla="*/ 2147483647 h 372"/>
                          <a:gd name="T48" fmla="*/ 2147483647 w 756"/>
                          <a:gd name="T49" fmla="*/ 2147483647 h 372"/>
                          <a:gd name="T50" fmla="*/ 2147483647 w 756"/>
                          <a:gd name="T51" fmla="*/ 2147483647 h 372"/>
                          <a:gd name="T52" fmla="*/ 2147483647 w 756"/>
                          <a:gd name="T53" fmla="*/ 2147483647 h 372"/>
                          <a:gd name="T54" fmla="*/ 2147483647 w 756"/>
                          <a:gd name="T55" fmla="*/ 2147483647 h 372"/>
                          <a:gd name="T56" fmla="*/ 2147483647 w 756"/>
                          <a:gd name="T57" fmla="*/ 2147483647 h 372"/>
                          <a:gd name="T58" fmla="*/ 2147483647 w 756"/>
                          <a:gd name="T59" fmla="*/ 2147483647 h 372"/>
                          <a:gd name="T60" fmla="*/ 2147483647 w 756"/>
                          <a:gd name="T61" fmla="*/ 2147483647 h 372"/>
                          <a:gd name="T62" fmla="*/ 2147483647 w 756"/>
                          <a:gd name="T63" fmla="*/ 2147483647 h 372"/>
                          <a:gd name="T64" fmla="*/ 2147483647 w 756"/>
                          <a:gd name="T65" fmla="*/ 2147483647 h 372"/>
                          <a:gd name="T66" fmla="*/ 2147483647 w 756"/>
                          <a:gd name="T67" fmla="*/ 2147483647 h 372"/>
                          <a:gd name="T68" fmla="*/ 2147483647 w 756"/>
                          <a:gd name="T69" fmla="*/ 2147483647 h 372"/>
                          <a:gd name="T70" fmla="*/ 2147483647 w 756"/>
                          <a:gd name="T71" fmla="*/ 2147483647 h 372"/>
                          <a:gd name="T72" fmla="*/ 2147483647 w 756"/>
                          <a:gd name="T73" fmla="*/ 2147483647 h 372"/>
                          <a:gd name="T74" fmla="*/ 2147483647 w 756"/>
                          <a:gd name="T75" fmla="*/ 2147483647 h 372"/>
                          <a:gd name="T76" fmla="*/ 2147483647 w 756"/>
                          <a:gd name="T77" fmla="*/ 2147483647 h 372"/>
                          <a:gd name="T78" fmla="*/ 2147483647 w 756"/>
                          <a:gd name="T79" fmla="*/ 2147483647 h 372"/>
                          <a:gd name="T80" fmla="*/ 2147483647 w 756"/>
                          <a:gd name="T81" fmla="*/ 2147483647 h 372"/>
                          <a:gd name="T82" fmla="*/ 2147483647 w 756"/>
                          <a:gd name="T83" fmla="*/ 2147483647 h 372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756" h="372">
                            <a:moveTo>
                              <a:pt x="0" y="372"/>
                            </a:moveTo>
                            <a:lnTo>
                              <a:pt x="6" y="372"/>
                            </a:lnTo>
                            <a:lnTo>
                              <a:pt x="12" y="372"/>
                            </a:lnTo>
                            <a:lnTo>
                              <a:pt x="18" y="372"/>
                            </a:lnTo>
                            <a:lnTo>
                              <a:pt x="24" y="372"/>
                            </a:lnTo>
                            <a:lnTo>
                              <a:pt x="30" y="372"/>
                            </a:lnTo>
                            <a:lnTo>
                              <a:pt x="36" y="372"/>
                            </a:lnTo>
                            <a:lnTo>
                              <a:pt x="42" y="372"/>
                            </a:lnTo>
                            <a:lnTo>
                              <a:pt x="48" y="372"/>
                            </a:lnTo>
                            <a:lnTo>
                              <a:pt x="54" y="366"/>
                            </a:lnTo>
                            <a:lnTo>
                              <a:pt x="60" y="366"/>
                            </a:lnTo>
                            <a:lnTo>
                              <a:pt x="66" y="366"/>
                            </a:lnTo>
                            <a:lnTo>
                              <a:pt x="72" y="366"/>
                            </a:lnTo>
                            <a:lnTo>
                              <a:pt x="78" y="366"/>
                            </a:lnTo>
                            <a:lnTo>
                              <a:pt x="84" y="366"/>
                            </a:lnTo>
                            <a:lnTo>
                              <a:pt x="90" y="366"/>
                            </a:lnTo>
                            <a:lnTo>
                              <a:pt x="96" y="366"/>
                            </a:lnTo>
                            <a:lnTo>
                              <a:pt x="102" y="366"/>
                            </a:lnTo>
                            <a:lnTo>
                              <a:pt x="108" y="366"/>
                            </a:lnTo>
                            <a:lnTo>
                              <a:pt x="114" y="366"/>
                            </a:lnTo>
                            <a:lnTo>
                              <a:pt x="120" y="366"/>
                            </a:lnTo>
                            <a:lnTo>
                              <a:pt x="126" y="366"/>
                            </a:lnTo>
                            <a:lnTo>
                              <a:pt x="132" y="366"/>
                            </a:lnTo>
                            <a:lnTo>
                              <a:pt x="138" y="366"/>
                            </a:lnTo>
                            <a:lnTo>
                              <a:pt x="144" y="360"/>
                            </a:lnTo>
                            <a:lnTo>
                              <a:pt x="150" y="360"/>
                            </a:lnTo>
                            <a:lnTo>
                              <a:pt x="156" y="360"/>
                            </a:lnTo>
                            <a:lnTo>
                              <a:pt x="162" y="360"/>
                            </a:lnTo>
                            <a:lnTo>
                              <a:pt x="168" y="360"/>
                            </a:lnTo>
                            <a:lnTo>
                              <a:pt x="174" y="360"/>
                            </a:lnTo>
                            <a:lnTo>
                              <a:pt x="180" y="360"/>
                            </a:lnTo>
                            <a:lnTo>
                              <a:pt x="186" y="354"/>
                            </a:lnTo>
                            <a:lnTo>
                              <a:pt x="192" y="354"/>
                            </a:lnTo>
                            <a:lnTo>
                              <a:pt x="198" y="354"/>
                            </a:lnTo>
                            <a:lnTo>
                              <a:pt x="204" y="354"/>
                            </a:lnTo>
                            <a:lnTo>
                              <a:pt x="210" y="354"/>
                            </a:lnTo>
                            <a:lnTo>
                              <a:pt x="216" y="348"/>
                            </a:lnTo>
                            <a:lnTo>
                              <a:pt x="222" y="348"/>
                            </a:lnTo>
                            <a:lnTo>
                              <a:pt x="228" y="348"/>
                            </a:lnTo>
                            <a:lnTo>
                              <a:pt x="234" y="348"/>
                            </a:lnTo>
                            <a:lnTo>
                              <a:pt x="240" y="342"/>
                            </a:lnTo>
                            <a:lnTo>
                              <a:pt x="246" y="342"/>
                            </a:lnTo>
                            <a:lnTo>
                              <a:pt x="252" y="342"/>
                            </a:lnTo>
                            <a:lnTo>
                              <a:pt x="258" y="342"/>
                            </a:lnTo>
                            <a:lnTo>
                              <a:pt x="264" y="336"/>
                            </a:lnTo>
                            <a:lnTo>
                              <a:pt x="270" y="336"/>
                            </a:lnTo>
                            <a:lnTo>
                              <a:pt x="276" y="330"/>
                            </a:lnTo>
                            <a:lnTo>
                              <a:pt x="282" y="330"/>
                            </a:lnTo>
                            <a:lnTo>
                              <a:pt x="288" y="330"/>
                            </a:lnTo>
                            <a:lnTo>
                              <a:pt x="294" y="324"/>
                            </a:lnTo>
                            <a:lnTo>
                              <a:pt x="300" y="324"/>
                            </a:lnTo>
                            <a:lnTo>
                              <a:pt x="306" y="318"/>
                            </a:lnTo>
                            <a:lnTo>
                              <a:pt x="312" y="318"/>
                            </a:lnTo>
                            <a:lnTo>
                              <a:pt x="318" y="312"/>
                            </a:lnTo>
                            <a:lnTo>
                              <a:pt x="324" y="312"/>
                            </a:lnTo>
                            <a:lnTo>
                              <a:pt x="330" y="306"/>
                            </a:lnTo>
                            <a:lnTo>
                              <a:pt x="336" y="306"/>
                            </a:lnTo>
                            <a:lnTo>
                              <a:pt x="342" y="300"/>
                            </a:lnTo>
                            <a:lnTo>
                              <a:pt x="348" y="300"/>
                            </a:lnTo>
                            <a:lnTo>
                              <a:pt x="354" y="294"/>
                            </a:lnTo>
                            <a:lnTo>
                              <a:pt x="360" y="288"/>
                            </a:lnTo>
                            <a:lnTo>
                              <a:pt x="366" y="288"/>
                            </a:lnTo>
                            <a:lnTo>
                              <a:pt x="372" y="282"/>
                            </a:lnTo>
                            <a:lnTo>
                              <a:pt x="378" y="276"/>
                            </a:lnTo>
                            <a:lnTo>
                              <a:pt x="384" y="276"/>
                            </a:lnTo>
                            <a:lnTo>
                              <a:pt x="390" y="270"/>
                            </a:lnTo>
                            <a:lnTo>
                              <a:pt x="396" y="270"/>
                            </a:lnTo>
                            <a:lnTo>
                              <a:pt x="402" y="264"/>
                            </a:lnTo>
                            <a:lnTo>
                              <a:pt x="408" y="258"/>
                            </a:lnTo>
                            <a:lnTo>
                              <a:pt x="414" y="252"/>
                            </a:lnTo>
                            <a:lnTo>
                              <a:pt x="420" y="246"/>
                            </a:lnTo>
                            <a:lnTo>
                              <a:pt x="426" y="246"/>
                            </a:lnTo>
                            <a:lnTo>
                              <a:pt x="432" y="240"/>
                            </a:lnTo>
                            <a:lnTo>
                              <a:pt x="438" y="234"/>
                            </a:lnTo>
                            <a:lnTo>
                              <a:pt x="444" y="228"/>
                            </a:lnTo>
                            <a:lnTo>
                              <a:pt x="450" y="228"/>
                            </a:lnTo>
                            <a:lnTo>
                              <a:pt x="456" y="222"/>
                            </a:lnTo>
                            <a:lnTo>
                              <a:pt x="462" y="216"/>
                            </a:lnTo>
                            <a:lnTo>
                              <a:pt x="468" y="210"/>
                            </a:lnTo>
                            <a:lnTo>
                              <a:pt x="474" y="204"/>
                            </a:lnTo>
                            <a:lnTo>
                              <a:pt x="480" y="198"/>
                            </a:lnTo>
                            <a:lnTo>
                              <a:pt x="486" y="192"/>
                            </a:lnTo>
                            <a:lnTo>
                              <a:pt x="492" y="192"/>
                            </a:lnTo>
                            <a:lnTo>
                              <a:pt x="504" y="180"/>
                            </a:lnTo>
                            <a:lnTo>
                              <a:pt x="498" y="180"/>
                            </a:lnTo>
                            <a:lnTo>
                              <a:pt x="504" y="180"/>
                            </a:lnTo>
                            <a:lnTo>
                              <a:pt x="510" y="174"/>
                            </a:lnTo>
                            <a:lnTo>
                              <a:pt x="516" y="168"/>
                            </a:lnTo>
                            <a:lnTo>
                              <a:pt x="522" y="162"/>
                            </a:lnTo>
                            <a:lnTo>
                              <a:pt x="528" y="156"/>
                            </a:lnTo>
                            <a:lnTo>
                              <a:pt x="534" y="150"/>
                            </a:lnTo>
                            <a:lnTo>
                              <a:pt x="540" y="144"/>
                            </a:lnTo>
                            <a:lnTo>
                              <a:pt x="546" y="138"/>
                            </a:lnTo>
                            <a:lnTo>
                              <a:pt x="552" y="138"/>
                            </a:lnTo>
                            <a:lnTo>
                              <a:pt x="558" y="132"/>
                            </a:lnTo>
                            <a:lnTo>
                              <a:pt x="564" y="126"/>
                            </a:lnTo>
                            <a:lnTo>
                              <a:pt x="570" y="120"/>
                            </a:lnTo>
                            <a:lnTo>
                              <a:pt x="576" y="114"/>
                            </a:lnTo>
                            <a:lnTo>
                              <a:pt x="582" y="108"/>
                            </a:lnTo>
                            <a:lnTo>
                              <a:pt x="588" y="108"/>
                            </a:lnTo>
                            <a:lnTo>
                              <a:pt x="594" y="102"/>
                            </a:lnTo>
                            <a:lnTo>
                              <a:pt x="600" y="96"/>
                            </a:lnTo>
                            <a:lnTo>
                              <a:pt x="606" y="90"/>
                            </a:lnTo>
                            <a:lnTo>
                              <a:pt x="612" y="84"/>
                            </a:lnTo>
                            <a:lnTo>
                              <a:pt x="618" y="78"/>
                            </a:lnTo>
                            <a:lnTo>
                              <a:pt x="624" y="78"/>
                            </a:lnTo>
                            <a:lnTo>
                              <a:pt x="630" y="72"/>
                            </a:lnTo>
                            <a:lnTo>
                              <a:pt x="636" y="66"/>
                            </a:lnTo>
                            <a:lnTo>
                              <a:pt x="642" y="66"/>
                            </a:lnTo>
                            <a:lnTo>
                              <a:pt x="648" y="60"/>
                            </a:lnTo>
                            <a:lnTo>
                              <a:pt x="654" y="54"/>
                            </a:lnTo>
                            <a:lnTo>
                              <a:pt x="660" y="48"/>
                            </a:lnTo>
                            <a:lnTo>
                              <a:pt x="666" y="48"/>
                            </a:lnTo>
                            <a:lnTo>
                              <a:pt x="672" y="42"/>
                            </a:lnTo>
                            <a:lnTo>
                              <a:pt x="678" y="42"/>
                            </a:lnTo>
                            <a:lnTo>
                              <a:pt x="684" y="36"/>
                            </a:lnTo>
                            <a:lnTo>
                              <a:pt x="690" y="30"/>
                            </a:lnTo>
                            <a:lnTo>
                              <a:pt x="696" y="30"/>
                            </a:lnTo>
                            <a:lnTo>
                              <a:pt x="702" y="24"/>
                            </a:lnTo>
                            <a:lnTo>
                              <a:pt x="708" y="24"/>
                            </a:lnTo>
                            <a:lnTo>
                              <a:pt x="714" y="18"/>
                            </a:lnTo>
                            <a:lnTo>
                              <a:pt x="720" y="18"/>
                            </a:lnTo>
                            <a:lnTo>
                              <a:pt x="726" y="12"/>
                            </a:lnTo>
                            <a:lnTo>
                              <a:pt x="732" y="12"/>
                            </a:lnTo>
                            <a:lnTo>
                              <a:pt x="738" y="6"/>
                            </a:lnTo>
                            <a:lnTo>
                              <a:pt x="744" y="6"/>
                            </a:lnTo>
                            <a:lnTo>
                              <a:pt x="750" y="6"/>
                            </a:lnTo>
                            <a:lnTo>
                              <a:pt x="756" y="0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63589" name="Freeform 9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679950" y="3635375"/>
                        <a:ext cx="1209675" cy="57150"/>
                      </a:xfrm>
                      <a:custGeom>
                        <a:avLst/>
                        <a:gdLst>
                          <a:gd name="T0" fmla="*/ 2147483647 w 762"/>
                          <a:gd name="T1" fmla="*/ 2147483647 h 36"/>
                          <a:gd name="T2" fmla="*/ 2147483647 w 762"/>
                          <a:gd name="T3" fmla="*/ 2147483647 h 36"/>
                          <a:gd name="T4" fmla="*/ 2147483647 w 762"/>
                          <a:gd name="T5" fmla="*/ 2147483647 h 36"/>
                          <a:gd name="T6" fmla="*/ 2147483647 w 762"/>
                          <a:gd name="T7" fmla="*/ 2147483647 h 36"/>
                          <a:gd name="T8" fmla="*/ 2147483647 w 762"/>
                          <a:gd name="T9" fmla="*/ 2147483647 h 36"/>
                          <a:gd name="T10" fmla="*/ 2147483647 w 762"/>
                          <a:gd name="T11" fmla="*/ 2147483647 h 36"/>
                          <a:gd name="T12" fmla="*/ 2147483647 w 762"/>
                          <a:gd name="T13" fmla="*/ 2147483647 h 36"/>
                          <a:gd name="T14" fmla="*/ 2147483647 w 762"/>
                          <a:gd name="T15" fmla="*/ 2147483647 h 36"/>
                          <a:gd name="T16" fmla="*/ 2147483647 w 762"/>
                          <a:gd name="T17" fmla="*/ 2147483647 h 36"/>
                          <a:gd name="T18" fmla="*/ 2147483647 w 762"/>
                          <a:gd name="T19" fmla="*/ 0 h 36"/>
                          <a:gd name="T20" fmla="*/ 2147483647 w 762"/>
                          <a:gd name="T21" fmla="*/ 0 h 36"/>
                          <a:gd name="T22" fmla="*/ 2147483647 w 762"/>
                          <a:gd name="T23" fmla="*/ 0 h 36"/>
                          <a:gd name="T24" fmla="*/ 2147483647 w 762"/>
                          <a:gd name="T25" fmla="*/ 0 h 36"/>
                          <a:gd name="T26" fmla="*/ 2147483647 w 762"/>
                          <a:gd name="T27" fmla="*/ 0 h 36"/>
                          <a:gd name="T28" fmla="*/ 2147483647 w 762"/>
                          <a:gd name="T29" fmla="*/ 0 h 36"/>
                          <a:gd name="T30" fmla="*/ 2147483647 w 762"/>
                          <a:gd name="T31" fmla="*/ 0 h 36"/>
                          <a:gd name="T32" fmla="*/ 2147483647 w 762"/>
                          <a:gd name="T33" fmla="*/ 0 h 36"/>
                          <a:gd name="T34" fmla="*/ 2147483647 w 762"/>
                          <a:gd name="T35" fmla="*/ 0 h 36"/>
                          <a:gd name="T36" fmla="*/ 2147483647 w 762"/>
                          <a:gd name="T37" fmla="*/ 0 h 36"/>
                          <a:gd name="T38" fmla="*/ 2147483647 w 762"/>
                          <a:gd name="T39" fmla="*/ 0 h 36"/>
                          <a:gd name="T40" fmla="*/ 2147483647 w 762"/>
                          <a:gd name="T41" fmla="*/ 0 h 36"/>
                          <a:gd name="T42" fmla="*/ 2147483647 w 762"/>
                          <a:gd name="T43" fmla="*/ 0 h 36"/>
                          <a:gd name="T44" fmla="*/ 2147483647 w 762"/>
                          <a:gd name="T45" fmla="*/ 0 h 36"/>
                          <a:gd name="T46" fmla="*/ 2147483647 w 762"/>
                          <a:gd name="T47" fmla="*/ 0 h 36"/>
                          <a:gd name="T48" fmla="*/ 2147483647 w 762"/>
                          <a:gd name="T49" fmla="*/ 0 h 36"/>
                          <a:gd name="T50" fmla="*/ 2147483647 w 762"/>
                          <a:gd name="T51" fmla="*/ 0 h 36"/>
                          <a:gd name="T52" fmla="*/ 2147483647 w 762"/>
                          <a:gd name="T53" fmla="*/ 0 h 36"/>
                          <a:gd name="T54" fmla="*/ 2147483647 w 762"/>
                          <a:gd name="T55" fmla="*/ 0 h 36"/>
                          <a:gd name="T56" fmla="*/ 2147483647 w 762"/>
                          <a:gd name="T57" fmla="*/ 0 h 36"/>
                          <a:gd name="T58" fmla="*/ 2147483647 w 762"/>
                          <a:gd name="T59" fmla="*/ 0 h 36"/>
                          <a:gd name="T60" fmla="*/ 2147483647 w 762"/>
                          <a:gd name="T61" fmla="*/ 0 h 36"/>
                          <a:gd name="T62" fmla="*/ 2147483647 w 762"/>
                          <a:gd name="T63" fmla="*/ 0 h 36"/>
                          <a:gd name="T64" fmla="*/ 2147483647 w 762"/>
                          <a:gd name="T65" fmla="*/ 0 h 36"/>
                          <a:gd name="T66" fmla="*/ 2147483647 w 762"/>
                          <a:gd name="T67" fmla="*/ 0 h 36"/>
                          <a:gd name="T68" fmla="*/ 2147483647 w 762"/>
                          <a:gd name="T69" fmla="*/ 0 h 36"/>
                          <a:gd name="T70" fmla="*/ 2147483647 w 762"/>
                          <a:gd name="T71" fmla="*/ 0 h 36"/>
                          <a:gd name="T72" fmla="*/ 2147483647 w 762"/>
                          <a:gd name="T73" fmla="*/ 0 h 36"/>
                          <a:gd name="T74" fmla="*/ 2147483647 w 762"/>
                          <a:gd name="T75" fmla="*/ 0 h 36"/>
                          <a:gd name="T76" fmla="*/ 2147483647 w 762"/>
                          <a:gd name="T77" fmla="*/ 0 h 36"/>
                          <a:gd name="T78" fmla="*/ 2147483647 w 762"/>
                          <a:gd name="T79" fmla="*/ 0 h 36"/>
                          <a:gd name="T80" fmla="*/ 2147483647 w 762"/>
                          <a:gd name="T81" fmla="*/ 0 h 36"/>
                          <a:gd name="T82" fmla="*/ 2147483647 w 762"/>
                          <a:gd name="T83" fmla="*/ 0 h 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762" h="36">
                            <a:moveTo>
                              <a:pt x="0" y="36"/>
                            </a:moveTo>
                            <a:lnTo>
                              <a:pt x="6" y="36"/>
                            </a:lnTo>
                            <a:lnTo>
                              <a:pt x="12" y="30"/>
                            </a:lnTo>
                            <a:lnTo>
                              <a:pt x="18" y="30"/>
                            </a:lnTo>
                            <a:lnTo>
                              <a:pt x="24" y="30"/>
                            </a:lnTo>
                            <a:lnTo>
                              <a:pt x="30" y="24"/>
                            </a:lnTo>
                            <a:lnTo>
                              <a:pt x="36" y="24"/>
                            </a:lnTo>
                            <a:lnTo>
                              <a:pt x="42" y="24"/>
                            </a:lnTo>
                            <a:lnTo>
                              <a:pt x="48" y="24"/>
                            </a:lnTo>
                            <a:lnTo>
                              <a:pt x="54" y="18"/>
                            </a:lnTo>
                            <a:lnTo>
                              <a:pt x="60" y="18"/>
                            </a:lnTo>
                            <a:lnTo>
                              <a:pt x="66" y="18"/>
                            </a:lnTo>
                            <a:lnTo>
                              <a:pt x="72" y="18"/>
                            </a:lnTo>
                            <a:lnTo>
                              <a:pt x="78" y="12"/>
                            </a:lnTo>
                            <a:lnTo>
                              <a:pt x="84" y="12"/>
                            </a:lnTo>
                            <a:lnTo>
                              <a:pt x="90" y="12"/>
                            </a:lnTo>
                            <a:lnTo>
                              <a:pt x="96" y="12"/>
                            </a:lnTo>
                            <a:lnTo>
                              <a:pt x="102" y="12"/>
                            </a:lnTo>
                            <a:lnTo>
                              <a:pt x="108" y="12"/>
                            </a:lnTo>
                            <a:lnTo>
                              <a:pt x="114" y="6"/>
                            </a:lnTo>
                            <a:lnTo>
                              <a:pt x="120" y="6"/>
                            </a:lnTo>
                            <a:lnTo>
                              <a:pt x="126" y="6"/>
                            </a:lnTo>
                            <a:lnTo>
                              <a:pt x="132" y="6"/>
                            </a:lnTo>
                            <a:lnTo>
                              <a:pt x="138" y="6"/>
                            </a:lnTo>
                            <a:lnTo>
                              <a:pt x="144" y="6"/>
                            </a:lnTo>
                            <a:lnTo>
                              <a:pt x="150" y="6"/>
                            </a:lnTo>
                            <a:lnTo>
                              <a:pt x="156" y="6"/>
                            </a:lnTo>
                            <a:lnTo>
                              <a:pt x="162" y="6"/>
                            </a:lnTo>
                            <a:lnTo>
                              <a:pt x="168" y="0"/>
                            </a:lnTo>
                            <a:lnTo>
                              <a:pt x="174" y="0"/>
                            </a:lnTo>
                            <a:lnTo>
                              <a:pt x="180" y="0"/>
                            </a:lnTo>
                            <a:lnTo>
                              <a:pt x="186" y="0"/>
                            </a:lnTo>
                            <a:lnTo>
                              <a:pt x="192" y="0"/>
                            </a:lnTo>
                            <a:lnTo>
                              <a:pt x="198" y="0"/>
                            </a:lnTo>
                            <a:lnTo>
                              <a:pt x="204" y="0"/>
                            </a:lnTo>
                            <a:lnTo>
                              <a:pt x="210" y="0"/>
                            </a:lnTo>
                            <a:lnTo>
                              <a:pt x="216" y="0"/>
                            </a:lnTo>
                            <a:lnTo>
                              <a:pt x="222" y="0"/>
                            </a:lnTo>
                            <a:lnTo>
                              <a:pt x="228" y="0"/>
                            </a:lnTo>
                            <a:lnTo>
                              <a:pt x="234" y="0"/>
                            </a:lnTo>
                            <a:lnTo>
                              <a:pt x="240" y="0"/>
                            </a:lnTo>
                            <a:lnTo>
                              <a:pt x="246" y="0"/>
                            </a:lnTo>
                            <a:lnTo>
                              <a:pt x="252" y="0"/>
                            </a:lnTo>
                            <a:lnTo>
                              <a:pt x="258" y="0"/>
                            </a:lnTo>
                            <a:lnTo>
                              <a:pt x="264" y="0"/>
                            </a:lnTo>
                            <a:lnTo>
                              <a:pt x="270" y="0"/>
                            </a:lnTo>
                            <a:lnTo>
                              <a:pt x="276" y="0"/>
                            </a:lnTo>
                            <a:lnTo>
                              <a:pt x="282" y="0"/>
                            </a:lnTo>
                            <a:lnTo>
                              <a:pt x="288" y="0"/>
                            </a:lnTo>
                            <a:lnTo>
                              <a:pt x="294" y="0"/>
                            </a:lnTo>
                            <a:lnTo>
                              <a:pt x="300" y="0"/>
                            </a:lnTo>
                            <a:lnTo>
                              <a:pt x="306" y="0"/>
                            </a:lnTo>
                            <a:lnTo>
                              <a:pt x="312" y="0"/>
                            </a:lnTo>
                            <a:lnTo>
                              <a:pt x="318" y="0"/>
                            </a:lnTo>
                            <a:lnTo>
                              <a:pt x="324" y="0"/>
                            </a:lnTo>
                            <a:lnTo>
                              <a:pt x="330" y="0"/>
                            </a:lnTo>
                            <a:lnTo>
                              <a:pt x="336" y="0"/>
                            </a:lnTo>
                            <a:lnTo>
                              <a:pt x="342" y="0"/>
                            </a:lnTo>
                            <a:lnTo>
                              <a:pt x="348" y="0"/>
                            </a:lnTo>
                            <a:lnTo>
                              <a:pt x="354" y="0"/>
                            </a:lnTo>
                            <a:lnTo>
                              <a:pt x="360" y="0"/>
                            </a:lnTo>
                            <a:lnTo>
                              <a:pt x="366" y="0"/>
                            </a:lnTo>
                            <a:lnTo>
                              <a:pt x="372" y="0"/>
                            </a:lnTo>
                            <a:lnTo>
                              <a:pt x="378" y="0"/>
                            </a:lnTo>
                            <a:lnTo>
                              <a:pt x="384" y="0"/>
                            </a:lnTo>
                            <a:lnTo>
                              <a:pt x="390" y="0"/>
                            </a:lnTo>
                            <a:lnTo>
                              <a:pt x="396" y="0"/>
                            </a:lnTo>
                            <a:lnTo>
                              <a:pt x="402" y="0"/>
                            </a:lnTo>
                            <a:lnTo>
                              <a:pt x="408" y="0"/>
                            </a:lnTo>
                            <a:lnTo>
                              <a:pt x="414" y="0"/>
                            </a:lnTo>
                            <a:lnTo>
                              <a:pt x="420" y="0"/>
                            </a:lnTo>
                            <a:lnTo>
                              <a:pt x="426" y="0"/>
                            </a:lnTo>
                            <a:lnTo>
                              <a:pt x="432" y="0"/>
                            </a:lnTo>
                            <a:lnTo>
                              <a:pt x="438" y="0"/>
                            </a:lnTo>
                            <a:lnTo>
                              <a:pt x="444" y="0"/>
                            </a:lnTo>
                            <a:lnTo>
                              <a:pt x="450" y="0"/>
                            </a:lnTo>
                            <a:lnTo>
                              <a:pt x="456" y="0"/>
                            </a:lnTo>
                            <a:lnTo>
                              <a:pt x="462" y="0"/>
                            </a:lnTo>
                            <a:lnTo>
                              <a:pt x="468" y="0"/>
                            </a:lnTo>
                            <a:lnTo>
                              <a:pt x="474" y="0"/>
                            </a:lnTo>
                            <a:lnTo>
                              <a:pt x="480" y="0"/>
                            </a:lnTo>
                            <a:lnTo>
                              <a:pt x="486" y="0"/>
                            </a:lnTo>
                            <a:lnTo>
                              <a:pt x="492" y="0"/>
                            </a:lnTo>
                            <a:lnTo>
                              <a:pt x="498" y="0"/>
                            </a:lnTo>
                            <a:lnTo>
                              <a:pt x="504" y="0"/>
                            </a:lnTo>
                            <a:lnTo>
                              <a:pt x="510" y="0"/>
                            </a:lnTo>
                            <a:lnTo>
                              <a:pt x="516" y="0"/>
                            </a:lnTo>
                            <a:lnTo>
                              <a:pt x="522" y="0"/>
                            </a:lnTo>
                            <a:lnTo>
                              <a:pt x="528" y="0"/>
                            </a:lnTo>
                            <a:lnTo>
                              <a:pt x="534" y="0"/>
                            </a:lnTo>
                            <a:lnTo>
                              <a:pt x="540" y="0"/>
                            </a:lnTo>
                            <a:lnTo>
                              <a:pt x="546" y="0"/>
                            </a:lnTo>
                            <a:lnTo>
                              <a:pt x="552" y="0"/>
                            </a:lnTo>
                            <a:lnTo>
                              <a:pt x="558" y="0"/>
                            </a:lnTo>
                            <a:lnTo>
                              <a:pt x="564" y="0"/>
                            </a:lnTo>
                            <a:lnTo>
                              <a:pt x="570" y="0"/>
                            </a:lnTo>
                            <a:lnTo>
                              <a:pt x="576" y="0"/>
                            </a:lnTo>
                            <a:lnTo>
                              <a:pt x="582" y="0"/>
                            </a:lnTo>
                            <a:lnTo>
                              <a:pt x="588" y="0"/>
                            </a:lnTo>
                            <a:lnTo>
                              <a:pt x="594" y="0"/>
                            </a:lnTo>
                            <a:lnTo>
                              <a:pt x="600" y="0"/>
                            </a:lnTo>
                            <a:lnTo>
                              <a:pt x="606" y="0"/>
                            </a:lnTo>
                            <a:lnTo>
                              <a:pt x="612" y="0"/>
                            </a:lnTo>
                            <a:lnTo>
                              <a:pt x="618" y="0"/>
                            </a:lnTo>
                            <a:lnTo>
                              <a:pt x="624" y="0"/>
                            </a:lnTo>
                            <a:lnTo>
                              <a:pt x="630" y="0"/>
                            </a:lnTo>
                            <a:lnTo>
                              <a:pt x="636" y="0"/>
                            </a:lnTo>
                            <a:lnTo>
                              <a:pt x="642" y="0"/>
                            </a:lnTo>
                            <a:lnTo>
                              <a:pt x="648" y="0"/>
                            </a:lnTo>
                            <a:lnTo>
                              <a:pt x="654" y="0"/>
                            </a:lnTo>
                            <a:lnTo>
                              <a:pt x="660" y="0"/>
                            </a:lnTo>
                            <a:lnTo>
                              <a:pt x="666" y="0"/>
                            </a:lnTo>
                            <a:lnTo>
                              <a:pt x="672" y="0"/>
                            </a:lnTo>
                            <a:lnTo>
                              <a:pt x="678" y="0"/>
                            </a:lnTo>
                            <a:lnTo>
                              <a:pt x="684" y="0"/>
                            </a:lnTo>
                            <a:lnTo>
                              <a:pt x="690" y="0"/>
                            </a:lnTo>
                            <a:lnTo>
                              <a:pt x="696" y="0"/>
                            </a:lnTo>
                            <a:lnTo>
                              <a:pt x="702" y="0"/>
                            </a:lnTo>
                            <a:lnTo>
                              <a:pt x="708" y="0"/>
                            </a:lnTo>
                            <a:lnTo>
                              <a:pt x="714" y="0"/>
                            </a:lnTo>
                            <a:lnTo>
                              <a:pt x="720" y="0"/>
                            </a:lnTo>
                            <a:lnTo>
                              <a:pt x="726" y="0"/>
                            </a:lnTo>
                            <a:lnTo>
                              <a:pt x="732" y="0"/>
                            </a:lnTo>
                            <a:lnTo>
                              <a:pt x="738" y="0"/>
                            </a:lnTo>
                            <a:lnTo>
                              <a:pt x="744" y="0"/>
                            </a:lnTo>
                            <a:lnTo>
                              <a:pt x="750" y="0"/>
                            </a:lnTo>
                            <a:lnTo>
                              <a:pt x="756" y="0"/>
                            </a:lnTo>
                            <a:lnTo>
                              <a:pt x="762" y="0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63590" name="Freeform 9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889625" y="3635375"/>
                        <a:ext cx="485775" cy="0"/>
                      </a:xfrm>
                      <a:custGeom>
                        <a:avLst/>
                        <a:gdLst>
                          <a:gd name="T0" fmla="*/ 0 w 306"/>
                          <a:gd name="T1" fmla="*/ 2147483647 w 306"/>
                          <a:gd name="T2" fmla="*/ 2147483647 w 306"/>
                          <a:gd name="T3" fmla="*/ 2147483647 w 306"/>
                          <a:gd name="T4" fmla="*/ 2147483647 w 306"/>
                          <a:gd name="T5" fmla="*/ 2147483647 w 306"/>
                          <a:gd name="T6" fmla="*/ 2147483647 w 306"/>
                          <a:gd name="T7" fmla="*/ 2147483647 w 306"/>
                          <a:gd name="T8" fmla="*/ 2147483647 w 306"/>
                          <a:gd name="T9" fmla="*/ 2147483647 w 306"/>
                          <a:gd name="T10" fmla="*/ 2147483647 w 306"/>
                          <a:gd name="T11" fmla="*/ 2147483647 w 306"/>
                          <a:gd name="T12" fmla="*/ 2147483647 w 306"/>
                          <a:gd name="T13" fmla="*/ 2147483647 w 306"/>
                          <a:gd name="T14" fmla="*/ 2147483647 w 306"/>
                          <a:gd name="T15" fmla="*/ 2147483647 w 306"/>
                          <a:gd name="T16" fmla="*/ 2147483647 w 306"/>
                          <a:gd name="T17" fmla="*/ 2147483647 w 306"/>
                          <a:gd name="T18" fmla="*/ 2147483647 w 306"/>
                          <a:gd name="T19" fmla="*/ 2147483647 w 306"/>
                          <a:gd name="T20" fmla="*/ 2147483647 w 306"/>
                          <a:gd name="T21" fmla="*/ 2147483647 w 306"/>
                          <a:gd name="T22" fmla="*/ 2147483647 w 306"/>
                          <a:gd name="T23" fmla="*/ 2147483647 w 306"/>
                          <a:gd name="T24" fmla="*/ 2147483647 w 306"/>
                          <a:gd name="T25" fmla="*/ 2147483647 w 306"/>
                          <a:gd name="T26" fmla="*/ 2147483647 w 306"/>
                          <a:gd name="T27" fmla="*/ 2147483647 w 306"/>
                          <a:gd name="T28" fmla="*/ 2147483647 w 306"/>
                          <a:gd name="T29" fmla="*/ 2147483647 w 306"/>
                          <a:gd name="T30" fmla="*/ 2147483647 w 306"/>
                          <a:gd name="T31" fmla="*/ 2147483647 w 306"/>
                          <a:gd name="T32" fmla="*/ 2147483647 w 306"/>
                          <a:gd name="T33" fmla="*/ 2147483647 w 306"/>
                          <a:gd name="T34" fmla="*/ 2147483647 w 306"/>
                          <a:gd name="T35" fmla="*/ 2147483647 w 306"/>
                          <a:gd name="T36" fmla="*/ 2147483647 w 306"/>
                          <a:gd name="T37" fmla="*/ 2147483647 w 306"/>
                          <a:gd name="T38" fmla="*/ 2147483647 w 306"/>
                          <a:gd name="T39" fmla="*/ 2147483647 w 306"/>
                          <a:gd name="T40" fmla="*/ 2147483647 w 306"/>
                          <a:gd name="T41" fmla="*/ 2147483647 w 306"/>
                          <a:gd name="T42" fmla="*/ 2147483647 w 306"/>
                          <a:gd name="T43" fmla="*/ 2147483647 w 306"/>
                          <a:gd name="T44" fmla="*/ 2147483647 w 306"/>
                          <a:gd name="T45" fmla="*/ 2147483647 w 306"/>
                          <a:gd name="T46" fmla="*/ 2147483647 w 306"/>
                          <a:gd name="T47" fmla="*/ 2147483647 w 306"/>
                          <a:gd name="T48" fmla="*/ 2147483647 w 306"/>
                          <a:gd name="T49" fmla="*/ 2147483647 w 306"/>
                          <a:gd name="T50" fmla="*/ 2147483647 w 306"/>
                          <a:gd name="T51" fmla="*/ 2147483647 w 30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</a:gdLst>
                        <a:ahLst/>
                        <a:cxnLst>
                          <a:cxn ang="T52">
                            <a:pos x="T0" y="0"/>
                          </a:cxn>
                          <a:cxn ang="T53">
                            <a:pos x="T1" y="0"/>
                          </a:cxn>
                          <a:cxn ang="T54">
                            <a:pos x="T2" y="0"/>
                          </a:cxn>
                          <a:cxn ang="T55">
                            <a:pos x="T3" y="0"/>
                          </a:cxn>
                          <a:cxn ang="T56">
                            <a:pos x="T4" y="0"/>
                          </a:cxn>
                          <a:cxn ang="T57">
                            <a:pos x="T5" y="0"/>
                          </a:cxn>
                          <a:cxn ang="T58">
                            <a:pos x="T6" y="0"/>
                          </a:cxn>
                          <a:cxn ang="T59">
                            <a:pos x="T7" y="0"/>
                          </a:cxn>
                          <a:cxn ang="T60">
                            <a:pos x="T8" y="0"/>
                          </a:cxn>
                          <a:cxn ang="T61">
                            <a:pos x="T9" y="0"/>
                          </a:cxn>
                          <a:cxn ang="T62">
                            <a:pos x="T10" y="0"/>
                          </a:cxn>
                          <a:cxn ang="T63">
                            <a:pos x="T11" y="0"/>
                          </a:cxn>
                          <a:cxn ang="T64">
                            <a:pos x="T12" y="0"/>
                          </a:cxn>
                          <a:cxn ang="T65">
                            <a:pos x="T13" y="0"/>
                          </a:cxn>
                          <a:cxn ang="T66">
                            <a:pos x="T14" y="0"/>
                          </a:cxn>
                          <a:cxn ang="T67">
                            <a:pos x="T15" y="0"/>
                          </a:cxn>
                          <a:cxn ang="T68">
                            <a:pos x="T16" y="0"/>
                          </a:cxn>
                          <a:cxn ang="T69">
                            <a:pos x="T17" y="0"/>
                          </a:cxn>
                          <a:cxn ang="T70">
                            <a:pos x="T18" y="0"/>
                          </a:cxn>
                          <a:cxn ang="T71">
                            <a:pos x="T19" y="0"/>
                          </a:cxn>
                          <a:cxn ang="T72">
                            <a:pos x="T20" y="0"/>
                          </a:cxn>
                          <a:cxn ang="T73">
                            <a:pos x="T21" y="0"/>
                          </a:cxn>
                          <a:cxn ang="T74">
                            <a:pos x="T22" y="0"/>
                          </a:cxn>
                          <a:cxn ang="T75">
                            <a:pos x="T23" y="0"/>
                          </a:cxn>
                          <a:cxn ang="T76">
                            <a:pos x="T24" y="0"/>
                          </a:cxn>
                          <a:cxn ang="T77">
                            <a:pos x="T25" y="0"/>
                          </a:cxn>
                          <a:cxn ang="T78">
                            <a:pos x="T26" y="0"/>
                          </a:cxn>
                          <a:cxn ang="T79">
                            <a:pos x="T27" y="0"/>
                          </a:cxn>
                          <a:cxn ang="T80">
                            <a:pos x="T28" y="0"/>
                          </a:cxn>
                          <a:cxn ang="T81">
                            <a:pos x="T29" y="0"/>
                          </a:cxn>
                          <a:cxn ang="T82">
                            <a:pos x="T30" y="0"/>
                          </a:cxn>
                          <a:cxn ang="T83">
                            <a:pos x="T31" y="0"/>
                          </a:cxn>
                          <a:cxn ang="T84">
                            <a:pos x="T32" y="0"/>
                          </a:cxn>
                          <a:cxn ang="T85">
                            <a:pos x="T33" y="0"/>
                          </a:cxn>
                          <a:cxn ang="T86">
                            <a:pos x="T34" y="0"/>
                          </a:cxn>
                          <a:cxn ang="T87">
                            <a:pos x="T35" y="0"/>
                          </a:cxn>
                          <a:cxn ang="T88">
                            <a:pos x="T36" y="0"/>
                          </a:cxn>
                          <a:cxn ang="T89">
                            <a:pos x="T37" y="0"/>
                          </a:cxn>
                          <a:cxn ang="T90">
                            <a:pos x="T38" y="0"/>
                          </a:cxn>
                          <a:cxn ang="T91">
                            <a:pos x="T39" y="0"/>
                          </a:cxn>
                          <a:cxn ang="T92">
                            <a:pos x="T40" y="0"/>
                          </a:cxn>
                          <a:cxn ang="T93">
                            <a:pos x="T41" y="0"/>
                          </a:cxn>
                          <a:cxn ang="T94">
                            <a:pos x="T42" y="0"/>
                          </a:cxn>
                          <a:cxn ang="T95">
                            <a:pos x="T43" y="0"/>
                          </a:cxn>
                          <a:cxn ang="T96">
                            <a:pos x="T44" y="0"/>
                          </a:cxn>
                          <a:cxn ang="T97">
                            <a:pos x="T45" y="0"/>
                          </a:cxn>
                          <a:cxn ang="T98">
                            <a:pos x="T46" y="0"/>
                          </a:cxn>
                          <a:cxn ang="T99">
                            <a:pos x="T47" y="0"/>
                          </a:cxn>
                          <a:cxn ang="T100">
                            <a:pos x="T48" y="0"/>
                          </a:cxn>
                          <a:cxn ang="T101">
                            <a:pos x="T49" y="0"/>
                          </a:cxn>
                          <a:cxn ang="T102">
                            <a:pos x="T50" y="0"/>
                          </a:cxn>
                          <a:cxn ang="T103">
                            <a:pos x="T51" y="0"/>
                          </a:cxn>
                        </a:cxnLst>
                        <a:rect l="0" t="0" r="r" b="b"/>
                        <a:pathLst>
                          <a:path w="306">
                            <a:moveTo>
                              <a:pt x="0" y="0"/>
                            </a:moveTo>
                            <a:lnTo>
                              <a:pt x="6" y="0"/>
                            </a:lnTo>
                            <a:lnTo>
                              <a:pt x="12" y="0"/>
                            </a:lnTo>
                            <a:lnTo>
                              <a:pt x="18" y="0"/>
                            </a:lnTo>
                            <a:lnTo>
                              <a:pt x="24" y="0"/>
                            </a:lnTo>
                            <a:lnTo>
                              <a:pt x="30" y="0"/>
                            </a:lnTo>
                            <a:lnTo>
                              <a:pt x="36" y="0"/>
                            </a:lnTo>
                            <a:lnTo>
                              <a:pt x="42" y="0"/>
                            </a:lnTo>
                            <a:lnTo>
                              <a:pt x="48" y="0"/>
                            </a:lnTo>
                            <a:lnTo>
                              <a:pt x="54" y="0"/>
                            </a:lnTo>
                            <a:lnTo>
                              <a:pt x="60" y="0"/>
                            </a:lnTo>
                            <a:lnTo>
                              <a:pt x="66" y="0"/>
                            </a:lnTo>
                            <a:lnTo>
                              <a:pt x="72" y="0"/>
                            </a:lnTo>
                            <a:lnTo>
                              <a:pt x="78" y="0"/>
                            </a:lnTo>
                            <a:lnTo>
                              <a:pt x="84" y="0"/>
                            </a:lnTo>
                            <a:lnTo>
                              <a:pt x="90" y="0"/>
                            </a:lnTo>
                            <a:lnTo>
                              <a:pt x="96" y="0"/>
                            </a:lnTo>
                            <a:lnTo>
                              <a:pt x="102" y="0"/>
                            </a:lnTo>
                            <a:lnTo>
                              <a:pt x="108" y="0"/>
                            </a:lnTo>
                            <a:lnTo>
                              <a:pt x="114" y="0"/>
                            </a:lnTo>
                            <a:lnTo>
                              <a:pt x="120" y="0"/>
                            </a:lnTo>
                            <a:lnTo>
                              <a:pt x="126" y="0"/>
                            </a:lnTo>
                            <a:lnTo>
                              <a:pt x="132" y="0"/>
                            </a:lnTo>
                            <a:lnTo>
                              <a:pt x="138" y="0"/>
                            </a:lnTo>
                            <a:lnTo>
                              <a:pt x="144" y="0"/>
                            </a:lnTo>
                            <a:lnTo>
                              <a:pt x="150" y="0"/>
                            </a:lnTo>
                            <a:lnTo>
                              <a:pt x="156" y="0"/>
                            </a:lnTo>
                            <a:lnTo>
                              <a:pt x="162" y="0"/>
                            </a:lnTo>
                            <a:lnTo>
                              <a:pt x="168" y="0"/>
                            </a:lnTo>
                            <a:lnTo>
                              <a:pt x="174" y="0"/>
                            </a:lnTo>
                            <a:lnTo>
                              <a:pt x="180" y="0"/>
                            </a:lnTo>
                            <a:lnTo>
                              <a:pt x="186" y="0"/>
                            </a:lnTo>
                            <a:lnTo>
                              <a:pt x="192" y="0"/>
                            </a:lnTo>
                            <a:lnTo>
                              <a:pt x="198" y="0"/>
                            </a:lnTo>
                            <a:lnTo>
                              <a:pt x="204" y="0"/>
                            </a:lnTo>
                            <a:lnTo>
                              <a:pt x="210" y="0"/>
                            </a:lnTo>
                            <a:lnTo>
                              <a:pt x="216" y="0"/>
                            </a:lnTo>
                            <a:lnTo>
                              <a:pt x="222" y="0"/>
                            </a:lnTo>
                            <a:lnTo>
                              <a:pt x="228" y="0"/>
                            </a:lnTo>
                            <a:lnTo>
                              <a:pt x="234" y="0"/>
                            </a:lnTo>
                            <a:lnTo>
                              <a:pt x="240" y="0"/>
                            </a:lnTo>
                            <a:lnTo>
                              <a:pt x="246" y="0"/>
                            </a:lnTo>
                            <a:lnTo>
                              <a:pt x="252" y="0"/>
                            </a:lnTo>
                            <a:lnTo>
                              <a:pt x="258" y="0"/>
                            </a:lnTo>
                            <a:lnTo>
                              <a:pt x="264" y="0"/>
                            </a:lnTo>
                            <a:lnTo>
                              <a:pt x="270" y="0"/>
                            </a:lnTo>
                            <a:lnTo>
                              <a:pt x="276" y="0"/>
                            </a:lnTo>
                            <a:lnTo>
                              <a:pt x="282" y="0"/>
                            </a:lnTo>
                            <a:lnTo>
                              <a:pt x="288" y="0"/>
                            </a:lnTo>
                            <a:lnTo>
                              <a:pt x="294" y="0"/>
                            </a:lnTo>
                            <a:lnTo>
                              <a:pt x="300" y="0"/>
                            </a:lnTo>
                            <a:lnTo>
                              <a:pt x="306" y="0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rgbClr val="000000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</p:grpSp>
            <p:sp>
              <p:nvSpPr>
                <p:cNvPr id="63528" name="Text Box 67"/>
                <p:cNvSpPr txBox="1">
                  <a:spLocks noChangeArrowheads="1"/>
                </p:cNvSpPr>
                <p:nvPr/>
              </p:nvSpPr>
              <p:spPr bwMode="auto">
                <a:xfrm>
                  <a:off x="6662179" y="2792112"/>
                  <a:ext cx="1368425" cy="3077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1pPr>
                  <a:lvl2pPr marL="742950" indent="-285750" eaLnBrk="0" hangingPunct="0"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2pPr>
                  <a:lvl3pPr marL="1143000" indent="-228600" eaLnBrk="0" hangingPunct="0"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3pPr>
                  <a:lvl4pPr marL="1600200" indent="-228600" eaLnBrk="0" hangingPunct="0"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4pPr>
                  <a:lvl5pPr marL="2057400" indent="-228600" eaLnBrk="0" hangingPunct="0"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9pPr>
                </a:lstStyle>
                <a:p>
                  <a:pPr algn="ctr">
                    <a:buFont typeface="Wingdings" pitchFamily="2" charset="2"/>
                    <a:buNone/>
                  </a:pPr>
                  <a:r>
                    <a:rPr lang="en-US" sz="1400">
                      <a:solidFill>
                        <a:srgbClr val="0000FF"/>
                      </a:solidFill>
                      <a:latin typeface="Helvetica" pitchFamily="34" charset="0"/>
                    </a:rPr>
                    <a:t>Bunch</a:t>
                  </a:r>
                </a:p>
              </p:txBody>
            </p:sp>
            <p:sp>
              <p:nvSpPr>
                <p:cNvPr id="63529" name="Text Box 67"/>
                <p:cNvSpPr txBox="1">
                  <a:spLocks noChangeArrowheads="1"/>
                </p:cNvSpPr>
                <p:nvPr/>
              </p:nvSpPr>
              <p:spPr bwMode="auto">
                <a:xfrm>
                  <a:off x="7200927" y="2998197"/>
                  <a:ext cx="1368425" cy="3077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1pPr>
                  <a:lvl2pPr marL="742950" indent="-285750" eaLnBrk="0" hangingPunct="0"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2pPr>
                  <a:lvl3pPr marL="1143000" indent="-228600" eaLnBrk="0" hangingPunct="0"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3pPr>
                  <a:lvl4pPr marL="1600200" indent="-228600" eaLnBrk="0" hangingPunct="0"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4pPr>
                  <a:lvl5pPr marL="2057400" indent="-228600" eaLnBrk="0" hangingPunct="0"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9pPr>
                </a:lstStyle>
                <a:p>
                  <a:pPr algn="ctr">
                    <a:buFont typeface="Wingdings" pitchFamily="2" charset="2"/>
                    <a:buNone/>
                  </a:pPr>
                  <a:r>
                    <a:rPr lang="en-US" sz="1400">
                      <a:solidFill>
                        <a:srgbClr val="0000FF"/>
                      </a:solidFill>
                      <a:latin typeface="Helvetica" pitchFamily="34" charset="0"/>
                    </a:rPr>
                    <a:t>head</a:t>
                  </a:r>
                </a:p>
              </p:txBody>
            </p:sp>
            <p:sp>
              <p:nvSpPr>
                <p:cNvPr id="63530" name="Text Box 67"/>
                <p:cNvSpPr txBox="1">
                  <a:spLocks noChangeArrowheads="1"/>
                </p:cNvSpPr>
                <p:nvPr/>
              </p:nvSpPr>
              <p:spPr bwMode="auto">
                <a:xfrm>
                  <a:off x="5871256" y="2712554"/>
                  <a:ext cx="1368425" cy="3077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1pPr>
                  <a:lvl2pPr marL="742950" indent="-285750" eaLnBrk="0" hangingPunct="0"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2pPr>
                  <a:lvl3pPr marL="1143000" indent="-228600" eaLnBrk="0" hangingPunct="0"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3pPr>
                  <a:lvl4pPr marL="1600200" indent="-228600" eaLnBrk="0" hangingPunct="0"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4pPr>
                  <a:lvl5pPr marL="2057400" indent="-228600" eaLnBrk="0" hangingPunct="0"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9pPr>
                </a:lstStyle>
                <a:p>
                  <a:pPr algn="ctr">
                    <a:buFont typeface="Wingdings" pitchFamily="2" charset="2"/>
                    <a:buNone/>
                  </a:pPr>
                  <a:r>
                    <a:rPr lang="en-US" sz="1400">
                      <a:solidFill>
                        <a:srgbClr val="FF0000"/>
                      </a:solidFill>
                      <a:latin typeface="Helvetica" pitchFamily="34" charset="0"/>
                    </a:rPr>
                    <a:t>Chirp E’</a:t>
                  </a:r>
                  <a:r>
                    <a:rPr lang="en-US">
                      <a:solidFill>
                        <a:srgbClr val="FF0000"/>
                      </a:solidFill>
                    </a:rPr>
                    <a:t>1</a:t>
                  </a:r>
                  <a:endParaRPr lang="en-US" sz="1400">
                    <a:solidFill>
                      <a:srgbClr val="FF0000"/>
                    </a:solidFill>
                    <a:latin typeface="Helvetica" pitchFamily="34" charset="0"/>
                  </a:endParaRPr>
                </a:p>
              </p:txBody>
            </p:sp>
            <p:sp>
              <p:nvSpPr>
                <p:cNvPr id="63531" name="Text Box 67"/>
                <p:cNvSpPr txBox="1">
                  <a:spLocks noChangeArrowheads="1"/>
                </p:cNvSpPr>
                <p:nvPr/>
              </p:nvSpPr>
              <p:spPr bwMode="auto">
                <a:xfrm>
                  <a:off x="6216845" y="3843997"/>
                  <a:ext cx="1368425" cy="3077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1pPr>
                  <a:lvl2pPr marL="742950" indent="-285750" eaLnBrk="0" hangingPunct="0"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2pPr>
                  <a:lvl3pPr marL="1143000" indent="-228600" eaLnBrk="0" hangingPunct="0"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3pPr>
                  <a:lvl4pPr marL="1600200" indent="-228600" eaLnBrk="0" hangingPunct="0"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4pPr>
                  <a:lvl5pPr marL="2057400" indent="-228600" eaLnBrk="0" hangingPunct="0"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9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9pPr>
                </a:lstStyle>
                <a:p>
                  <a:pPr algn="ctr">
                    <a:buFont typeface="Wingdings" pitchFamily="2" charset="2"/>
                    <a:buNone/>
                  </a:pPr>
                  <a:r>
                    <a:rPr lang="en-US" sz="1400">
                      <a:latin typeface="Helvetica" pitchFamily="34" charset="0"/>
                    </a:rPr>
                    <a:t>wake</a:t>
                  </a:r>
                </a:p>
              </p:txBody>
            </p:sp>
          </p:grpSp>
          <p:sp>
            <p:nvSpPr>
              <p:cNvPr id="63526" name="Text Box 67"/>
              <p:cNvSpPr txBox="1">
                <a:spLocks noChangeArrowheads="1"/>
              </p:cNvSpPr>
              <p:nvPr/>
            </p:nvSpPr>
            <p:spPr bwMode="auto">
              <a:xfrm>
                <a:off x="5712916" y="3816476"/>
                <a:ext cx="745884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algn="ctr">
                  <a:buFont typeface="Wingdings" pitchFamily="2" charset="2"/>
                  <a:buNone/>
                </a:pPr>
                <a:r>
                  <a:rPr lang="en-US" sz="1400">
                    <a:latin typeface="Helvetica" pitchFamily="34" charset="0"/>
                  </a:rPr>
                  <a:t>case1</a:t>
                </a:r>
              </a:p>
            </p:txBody>
          </p:sp>
        </p:grpSp>
        <p:sp>
          <p:nvSpPr>
            <p:cNvPr id="63521" name="TextBox 14"/>
            <p:cNvSpPr txBox="1">
              <a:spLocks noChangeArrowheads="1"/>
            </p:cNvSpPr>
            <p:nvPr/>
          </p:nvSpPr>
          <p:spPr bwMode="auto">
            <a:xfrm>
              <a:off x="5395061" y="4889162"/>
              <a:ext cx="3329758" cy="49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en-US" sz="1200" b="1"/>
                <a:t>Remark: long. wakefields helps to remove</a:t>
              </a:r>
            </a:p>
            <a:p>
              <a:pPr eaLnBrk="1" hangingPunct="1">
                <a:buFont typeface="Wingdings" pitchFamily="2" charset="2"/>
                <a:buNone/>
              </a:pPr>
              <a:r>
                <a:rPr lang="en-US" sz="1200" b="1"/>
                <a:t>energy chirp from first accelerator section</a:t>
              </a:r>
            </a:p>
          </p:txBody>
        </p:sp>
        <p:cxnSp>
          <p:nvCxnSpPr>
            <p:cNvPr id="4" name="Straight Connector 3"/>
            <p:cNvCxnSpPr/>
            <p:nvPr/>
          </p:nvCxnSpPr>
          <p:spPr bwMode="auto">
            <a:xfrm flipH="1">
              <a:off x="6776858" y="3581118"/>
              <a:ext cx="968231" cy="64613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63523" name="TextBox 14"/>
            <p:cNvSpPr txBox="1">
              <a:spLocks noChangeArrowheads="1"/>
            </p:cNvSpPr>
            <p:nvPr/>
          </p:nvSpPr>
          <p:spPr bwMode="auto">
            <a:xfrm>
              <a:off x="4895950" y="2682559"/>
              <a:ext cx="49885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en-US" sz="1100" b="1"/>
                <a:t>dE/E</a:t>
              </a:r>
            </a:p>
          </p:txBody>
        </p:sp>
        <p:sp>
          <p:nvSpPr>
            <p:cNvPr id="63524" name="TextBox 14"/>
            <p:cNvSpPr txBox="1">
              <a:spLocks noChangeArrowheads="1"/>
            </p:cNvSpPr>
            <p:nvPr/>
          </p:nvSpPr>
          <p:spPr bwMode="auto">
            <a:xfrm>
              <a:off x="8662797" y="4836483"/>
              <a:ext cx="425116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en-US" sz="1100" b="1"/>
                <a:t>z/</a:t>
              </a:r>
              <a:r>
                <a:rPr lang="en-US" sz="1100" b="1">
                  <a:sym typeface="Symbol" pitchFamily="18" charset="2"/>
                </a:rPr>
                <a:t></a:t>
              </a:r>
              <a:r>
                <a:rPr lang="en-US" sz="1100" b="1" baseline="-25000">
                  <a:sym typeface="Symbol" pitchFamily="18" charset="2"/>
                </a:rPr>
                <a:t>z</a:t>
              </a:r>
              <a:endParaRPr lang="en-US" sz="1100" b="1" baseline="-25000"/>
            </a:p>
          </p:txBody>
        </p:sp>
      </p:grpSp>
      <p:cxnSp>
        <p:nvCxnSpPr>
          <p:cNvPr id="285" name="Straight Arrow Connector 284"/>
          <p:cNvCxnSpPr/>
          <p:nvPr/>
        </p:nvCxnSpPr>
        <p:spPr bwMode="auto">
          <a:xfrm>
            <a:off x="5543550" y="2187575"/>
            <a:ext cx="395288" cy="16764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0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19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863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67" grpId="0" animBg="1"/>
      <p:bldP spid="17469" grpId="0" animBg="1"/>
      <p:bldP spid="291" grpId="0"/>
      <p:bldP spid="18" grpId="0" animBg="1"/>
      <p:bldP spid="29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11150" y="2115879"/>
            <a:ext cx="8696216" cy="3216288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 smtClean="0">
                <a:solidFill>
                  <a:srgbClr val="0070C0"/>
                </a:solidFill>
              </a:rPr>
              <a:t>Introduction / Motivation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106734"/>
            <a:ext cx="910414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2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26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440663" y="149452"/>
            <a:ext cx="7283450" cy="481012"/>
          </a:xfrm>
        </p:spPr>
        <p:txBody>
          <a:bodyPr/>
          <a:lstStyle/>
          <a:p>
            <a:pPr eaLnBrk="1" hangingPunct="1"/>
            <a:r>
              <a:rPr lang="en-US" dirty="0" smtClean="0"/>
              <a:t>Microwave properties and components</a:t>
            </a:r>
            <a:endParaRPr lang="en-GB" dirty="0" smtClean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20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11150" y="2732567"/>
            <a:ext cx="8696216" cy="3216288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>
                <a:solidFill>
                  <a:srgbClr val="0070C0"/>
                </a:solidFill>
              </a:rPr>
              <a:t>Microwave properties </a:t>
            </a:r>
            <a:endParaRPr lang="en-US" sz="4800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4800" dirty="0" smtClean="0">
                <a:solidFill>
                  <a:srgbClr val="0070C0"/>
                </a:solidFill>
              </a:rPr>
              <a:t>and components</a:t>
            </a:r>
          </a:p>
        </p:txBody>
      </p:sp>
    </p:spTree>
    <p:extLst>
      <p:ext uri="{BB962C8B-B14F-4D97-AF65-F5344CB8AC3E}">
        <p14:creationId xmlns:p14="http://schemas.microsoft.com/office/powerpoint/2010/main" val="147257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>
          <a:xfrm>
            <a:off x="448500" y="149452"/>
            <a:ext cx="7896225" cy="481012"/>
          </a:xfrm>
        </p:spPr>
        <p:txBody>
          <a:bodyPr/>
          <a:lstStyle/>
          <a:p>
            <a:pPr eaLnBrk="1" hangingPunct="1"/>
            <a:r>
              <a:rPr lang="en-US" dirty="0" smtClean="0"/>
              <a:t>Microwave properties and components</a:t>
            </a:r>
            <a:endParaRPr lang="en-GB" dirty="0" smtClean="0"/>
          </a:p>
        </p:txBody>
      </p:sp>
      <p:sp>
        <p:nvSpPr>
          <p:cNvPr id="65540" name="TextBox 1"/>
          <p:cNvSpPr txBox="1">
            <a:spLocks noChangeArrowheads="1"/>
          </p:cNvSpPr>
          <p:nvPr/>
        </p:nvSpPr>
        <p:spPr bwMode="auto">
          <a:xfrm>
            <a:off x="376238" y="1168400"/>
            <a:ext cx="40052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2400">
                <a:solidFill>
                  <a:srgbClr val="0000FF"/>
                </a:solidFill>
              </a:rPr>
              <a:t>Microwave signal with noise</a:t>
            </a:r>
          </a:p>
        </p:txBody>
      </p:sp>
      <p:sp>
        <p:nvSpPr>
          <p:cNvPr id="65541" name="TextBox 5"/>
          <p:cNvSpPr txBox="1">
            <a:spLocks noChangeArrowheads="1"/>
          </p:cNvSpPr>
          <p:nvPr/>
        </p:nvSpPr>
        <p:spPr bwMode="auto">
          <a:xfrm>
            <a:off x="409575" y="1774825"/>
            <a:ext cx="2019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>
                <a:solidFill>
                  <a:srgbClr val="0000FF"/>
                </a:solidFill>
              </a:rPr>
              <a:t>polar coordinates:</a:t>
            </a:r>
          </a:p>
        </p:txBody>
      </p:sp>
      <p:sp>
        <p:nvSpPr>
          <p:cNvPr id="65542" name="TextBox 6"/>
          <p:cNvSpPr txBox="1">
            <a:spLocks noChangeArrowheads="1"/>
          </p:cNvSpPr>
          <p:nvPr/>
        </p:nvSpPr>
        <p:spPr bwMode="auto">
          <a:xfrm>
            <a:off x="411163" y="2197100"/>
            <a:ext cx="2492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>
                <a:solidFill>
                  <a:srgbClr val="0000FF"/>
                </a:solidFill>
              </a:rPr>
              <a:t>Cartesian coordinates:</a:t>
            </a:r>
          </a:p>
        </p:txBody>
      </p:sp>
      <p:sp>
        <p:nvSpPr>
          <p:cNvPr id="65543" name="TextBox 2"/>
          <p:cNvSpPr txBox="1">
            <a:spLocks noChangeArrowheads="1"/>
          </p:cNvSpPr>
          <p:nvPr/>
        </p:nvSpPr>
        <p:spPr bwMode="auto">
          <a:xfrm>
            <a:off x="3473538" y="6279419"/>
            <a:ext cx="5468100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400" b="1" dirty="0">
                <a:solidFill>
                  <a:srgbClr val="00B050"/>
                </a:solidFill>
              </a:rPr>
              <a:t>See also: Enrico </a:t>
            </a:r>
            <a:r>
              <a:rPr lang="en-US" sz="1400" b="1" dirty="0" err="1">
                <a:solidFill>
                  <a:srgbClr val="00B050"/>
                </a:solidFill>
              </a:rPr>
              <a:t>Rubiola</a:t>
            </a:r>
            <a:r>
              <a:rPr lang="en-US" sz="1400" b="1" dirty="0">
                <a:solidFill>
                  <a:srgbClr val="00B050"/>
                </a:solidFill>
              </a:rPr>
              <a:t> FEMTO-ST Institute http://rubiola.org</a:t>
            </a:r>
          </a:p>
        </p:txBody>
      </p:sp>
      <p:pic>
        <p:nvPicPr>
          <p:cNvPr id="17408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6525" y="2644775"/>
            <a:ext cx="63912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408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13" y="3194050"/>
            <a:ext cx="1685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11163" y="3214688"/>
            <a:ext cx="3257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>
                <a:solidFill>
                  <a:srgbClr val="0000FF"/>
                </a:solidFill>
              </a:rPr>
              <a:t>Offset / modulation frequency:</a:t>
            </a:r>
          </a:p>
        </p:txBody>
      </p:sp>
      <p:pic>
        <p:nvPicPr>
          <p:cNvPr id="174088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19425" y="3562350"/>
            <a:ext cx="54673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11163" y="3681413"/>
            <a:ext cx="2686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>
                <a:solidFill>
                  <a:srgbClr val="0000FF"/>
                </a:solidFill>
              </a:rPr>
              <a:t>Voltage spectral density: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011488" y="4008438"/>
            <a:ext cx="741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400">
                <a:solidFill>
                  <a:srgbClr val="0000FF"/>
                </a:solidFill>
              </a:rPr>
              <a:t>[V</a:t>
            </a:r>
            <a:r>
              <a:rPr lang="en-US" sz="1400" baseline="30000">
                <a:solidFill>
                  <a:srgbClr val="0000FF"/>
                </a:solidFill>
              </a:rPr>
              <a:t>2</a:t>
            </a:r>
            <a:r>
              <a:rPr lang="en-US" sz="1400">
                <a:solidFill>
                  <a:srgbClr val="0000FF"/>
                </a:solidFill>
              </a:rPr>
              <a:t>/Hz]</a:t>
            </a:r>
          </a:p>
        </p:txBody>
      </p:sp>
      <p:pic>
        <p:nvPicPr>
          <p:cNvPr id="174089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03538" y="1774825"/>
            <a:ext cx="392430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4090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71788" y="2224088"/>
            <a:ext cx="576262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487988" y="4051300"/>
            <a:ext cx="652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400">
                <a:solidFill>
                  <a:srgbClr val="0000FF"/>
                </a:solidFill>
              </a:rPr>
              <a:t>[1/Hz]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357938" y="4049713"/>
            <a:ext cx="911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400">
                <a:solidFill>
                  <a:srgbClr val="0000FF"/>
                </a:solidFill>
              </a:rPr>
              <a:t>[rad</a:t>
            </a:r>
            <a:r>
              <a:rPr lang="en-US" sz="1400" baseline="30000">
                <a:solidFill>
                  <a:srgbClr val="0000FF"/>
                </a:solidFill>
              </a:rPr>
              <a:t>2</a:t>
            </a:r>
            <a:r>
              <a:rPr lang="en-US" sz="1400">
                <a:solidFill>
                  <a:srgbClr val="0000FF"/>
                </a:solidFill>
              </a:rPr>
              <a:t>/Hz]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591050" y="4049713"/>
            <a:ext cx="692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400">
                <a:solidFill>
                  <a:srgbClr val="0000FF"/>
                </a:solidFill>
              </a:rPr>
              <a:t>carrier</a:t>
            </a:r>
          </a:p>
        </p:txBody>
      </p:sp>
      <p:grpSp>
        <p:nvGrpSpPr>
          <p:cNvPr id="65555" name="Group 14"/>
          <p:cNvGrpSpPr>
            <a:grpSpLocks noChangeAspect="1"/>
          </p:cNvGrpSpPr>
          <p:nvPr/>
        </p:nvGrpSpPr>
        <p:grpSpPr bwMode="auto">
          <a:xfrm>
            <a:off x="460375" y="4235451"/>
            <a:ext cx="3111500" cy="2389188"/>
            <a:chOff x="588" y="2688"/>
            <a:chExt cx="1960" cy="1505"/>
          </a:xfrm>
        </p:grpSpPr>
        <p:sp>
          <p:nvSpPr>
            <p:cNvPr id="5" name="AutoShape 13"/>
            <p:cNvSpPr>
              <a:spLocks noChangeAspect="1" noChangeArrowheads="1" noTextEdit="1"/>
            </p:cNvSpPr>
            <p:nvPr/>
          </p:nvSpPr>
          <p:spPr bwMode="auto">
            <a:xfrm>
              <a:off x="588" y="2688"/>
              <a:ext cx="1960" cy="1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857" y="2800"/>
              <a:ext cx="1505" cy="11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9" name="Rectangle 16"/>
            <p:cNvSpPr>
              <a:spLocks noChangeArrowheads="1"/>
            </p:cNvSpPr>
            <p:nvPr/>
          </p:nvSpPr>
          <p:spPr bwMode="auto">
            <a:xfrm>
              <a:off x="857" y="2800"/>
              <a:ext cx="1505" cy="1158"/>
            </a:xfrm>
            <a:prstGeom prst="rect">
              <a:avLst/>
            </a:prstGeom>
            <a:noFill/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10" name="Freeform 17"/>
            <p:cNvSpPr>
              <a:spLocks/>
            </p:cNvSpPr>
            <p:nvPr/>
          </p:nvSpPr>
          <p:spPr bwMode="auto">
            <a:xfrm>
              <a:off x="857" y="2800"/>
              <a:ext cx="0" cy="1158"/>
            </a:xfrm>
            <a:custGeom>
              <a:avLst/>
              <a:gdLst>
                <a:gd name="T0" fmla="*/ 331 h 331"/>
                <a:gd name="T1" fmla="*/ 0 h 331"/>
                <a:gd name="T2" fmla="*/ 0 h 33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31">
                  <a:moveTo>
                    <a:pt x="0" y="33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auto">
            <a:xfrm>
              <a:off x="1232" y="2800"/>
              <a:ext cx="0" cy="1158"/>
            </a:xfrm>
            <a:custGeom>
              <a:avLst/>
              <a:gdLst>
                <a:gd name="T0" fmla="*/ 331 h 331"/>
                <a:gd name="T1" fmla="*/ 0 h 331"/>
                <a:gd name="T2" fmla="*/ 0 h 33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31">
                  <a:moveTo>
                    <a:pt x="0" y="33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12" name="Freeform 19"/>
            <p:cNvSpPr>
              <a:spLocks/>
            </p:cNvSpPr>
            <p:nvPr/>
          </p:nvSpPr>
          <p:spPr bwMode="auto">
            <a:xfrm>
              <a:off x="1610" y="2800"/>
              <a:ext cx="0" cy="1158"/>
            </a:xfrm>
            <a:custGeom>
              <a:avLst/>
              <a:gdLst>
                <a:gd name="T0" fmla="*/ 331 h 331"/>
                <a:gd name="T1" fmla="*/ 0 h 331"/>
                <a:gd name="T2" fmla="*/ 0 h 33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31">
                  <a:moveTo>
                    <a:pt x="0" y="33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13" name="Freeform 20"/>
            <p:cNvSpPr>
              <a:spLocks/>
            </p:cNvSpPr>
            <p:nvPr/>
          </p:nvSpPr>
          <p:spPr bwMode="auto">
            <a:xfrm>
              <a:off x="1984" y="2800"/>
              <a:ext cx="0" cy="1158"/>
            </a:xfrm>
            <a:custGeom>
              <a:avLst/>
              <a:gdLst>
                <a:gd name="T0" fmla="*/ 331 h 331"/>
                <a:gd name="T1" fmla="*/ 0 h 331"/>
                <a:gd name="T2" fmla="*/ 0 h 33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31">
                  <a:moveTo>
                    <a:pt x="0" y="33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15" name="Freeform 21"/>
            <p:cNvSpPr>
              <a:spLocks/>
            </p:cNvSpPr>
            <p:nvPr/>
          </p:nvSpPr>
          <p:spPr bwMode="auto">
            <a:xfrm>
              <a:off x="2362" y="2800"/>
              <a:ext cx="0" cy="1158"/>
            </a:xfrm>
            <a:custGeom>
              <a:avLst/>
              <a:gdLst>
                <a:gd name="T0" fmla="*/ 331 h 331"/>
                <a:gd name="T1" fmla="*/ 0 h 331"/>
                <a:gd name="T2" fmla="*/ 0 h 33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31">
                  <a:moveTo>
                    <a:pt x="0" y="331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auto">
            <a:xfrm>
              <a:off x="857" y="3958"/>
              <a:ext cx="1505" cy="0"/>
            </a:xfrm>
            <a:custGeom>
              <a:avLst/>
              <a:gdLst>
                <a:gd name="T0" fmla="*/ 0 w 430"/>
                <a:gd name="T1" fmla="*/ 430 w 430"/>
                <a:gd name="T2" fmla="*/ 430 w 43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30">
                  <a:moveTo>
                    <a:pt x="0" y="0"/>
                  </a:moveTo>
                  <a:lnTo>
                    <a:pt x="430" y="0"/>
                  </a:lnTo>
                  <a:lnTo>
                    <a:pt x="4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auto">
            <a:xfrm>
              <a:off x="857" y="3762"/>
              <a:ext cx="1505" cy="0"/>
            </a:xfrm>
            <a:custGeom>
              <a:avLst/>
              <a:gdLst>
                <a:gd name="T0" fmla="*/ 0 w 430"/>
                <a:gd name="T1" fmla="*/ 430 w 430"/>
                <a:gd name="T2" fmla="*/ 430 w 43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30">
                  <a:moveTo>
                    <a:pt x="0" y="0"/>
                  </a:moveTo>
                  <a:lnTo>
                    <a:pt x="430" y="0"/>
                  </a:lnTo>
                  <a:lnTo>
                    <a:pt x="4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857" y="3570"/>
              <a:ext cx="1505" cy="0"/>
            </a:xfrm>
            <a:custGeom>
              <a:avLst/>
              <a:gdLst>
                <a:gd name="T0" fmla="*/ 0 w 430"/>
                <a:gd name="T1" fmla="*/ 430 w 430"/>
                <a:gd name="T2" fmla="*/ 430 w 43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30">
                  <a:moveTo>
                    <a:pt x="0" y="0"/>
                  </a:moveTo>
                  <a:lnTo>
                    <a:pt x="430" y="0"/>
                  </a:lnTo>
                  <a:lnTo>
                    <a:pt x="4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857" y="3377"/>
              <a:ext cx="1505" cy="0"/>
            </a:xfrm>
            <a:custGeom>
              <a:avLst/>
              <a:gdLst>
                <a:gd name="T0" fmla="*/ 0 w 430"/>
                <a:gd name="T1" fmla="*/ 430 w 430"/>
                <a:gd name="T2" fmla="*/ 430 w 43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30">
                  <a:moveTo>
                    <a:pt x="0" y="0"/>
                  </a:moveTo>
                  <a:lnTo>
                    <a:pt x="430" y="0"/>
                  </a:lnTo>
                  <a:lnTo>
                    <a:pt x="4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857" y="3185"/>
              <a:ext cx="1505" cy="0"/>
            </a:xfrm>
            <a:custGeom>
              <a:avLst/>
              <a:gdLst>
                <a:gd name="T0" fmla="*/ 0 w 430"/>
                <a:gd name="T1" fmla="*/ 430 w 430"/>
                <a:gd name="T2" fmla="*/ 430 w 43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30">
                  <a:moveTo>
                    <a:pt x="0" y="0"/>
                  </a:moveTo>
                  <a:lnTo>
                    <a:pt x="430" y="0"/>
                  </a:lnTo>
                  <a:lnTo>
                    <a:pt x="4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857" y="2992"/>
              <a:ext cx="1505" cy="0"/>
            </a:xfrm>
            <a:custGeom>
              <a:avLst/>
              <a:gdLst>
                <a:gd name="T0" fmla="*/ 0 w 430"/>
                <a:gd name="T1" fmla="*/ 430 w 430"/>
                <a:gd name="T2" fmla="*/ 430 w 43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30">
                  <a:moveTo>
                    <a:pt x="0" y="0"/>
                  </a:moveTo>
                  <a:lnTo>
                    <a:pt x="430" y="0"/>
                  </a:lnTo>
                  <a:lnTo>
                    <a:pt x="4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857" y="2800"/>
              <a:ext cx="1505" cy="0"/>
            </a:xfrm>
            <a:custGeom>
              <a:avLst/>
              <a:gdLst>
                <a:gd name="T0" fmla="*/ 0 w 430"/>
                <a:gd name="T1" fmla="*/ 430 w 430"/>
                <a:gd name="T2" fmla="*/ 430 w 43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30">
                  <a:moveTo>
                    <a:pt x="0" y="0"/>
                  </a:moveTo>
                  <a:lnTo>
                    <a:pt x="430" y="0"/>
                  </a:lnTo>
                  <a:lnTo>
                    <a:pt x="43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28" name="Line 29"/>
            <p:cNvSpPr>
              <a:spLocks noChangeShapeType="1"/>
            </p:cNvSpPr>
            <p:nvPr/>
          </p:nvSpPr>
          <p:spPr bwMode="auto">
            <a:xfrm>
              <a:off x="857" y="2800"/>
              <a:ext cx="150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29" name="Line 30"/>
            <p:cNvSpPr>
              <a:spLocks noChangeShapeType="1"/>
            </p:cNvSpPr>
            <p:nvPr/>
          </p:nvSpPr>
          <p:spPr bwMode="auto">
            <a:xfrm>
              <a:off x="857" y="3958"/>
              <a:ext cx="150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30" name="Line 31"/>
            <p:cNvSpPr>
              <a:spLocks noChangeShapeType="1"/>
            </p:cNvSpPr>
            <p:nvPr/>
          </p:nvSpPr>
          <p:spPr bwMode="auto">
            <a:xfrm flipV="1">
              <a:off x="2362" y="2800"/>
              <a:ext cx="0" cy="115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31" name="Line 32"/>
            <p:cNvSpPr>
              <a:spLocks noChangeShapeType="1"/>
            </p:cNvSpPr>
            <p:nvPr/>
          </p:nvSpPr>
          <p:spPr bwMode="auto">
            <a:xfrm flipV="1">
              <a:off x="857" y="2800"/>
              <a:ext cx="0" cy="115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23552" name="Line 33"/>
            <p:cNvSpPr>
              <a:spLocks noChangeShapeType="1"/>
            </p:cNvSpPr>
            <p:nvPr/>
          </p:nvSpPr>
          <p:spPr bwMode="auto">
            <a:xfrm>
              <a:off x="857" y="3958"/>
              <a:ext cx="150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23553" name="Line 34"/>
            <p:cNvSpPr>
              <a:spLocks noChangeShapeType="1"/>
            </p:cNvSpPr>
            <p:nvPr/>
          </p:nvSpPr>
          <p:spPr bwMode="auto">
            <a:xfrm flipV="1">
              <a:off x="857" y="2800"/>
              <a:ext cx="0" cy="115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23556" name="Line 35"/>
            <p:cNvSpPr>
              <a:spLocks noChangeShapeType="1"/>
            </p:cNvSpPr>
            <p:nvPr/>
          </p:nvSpPr>
          <p:spPr bwMode="auto">
            <a:xfrm flipV="1">
              <a:off x="857" y="3941"/>
              <a:ext cx="0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23557" name="Line 36"/>
            <p:cNvSpPr>
              <a:spLocks noChangeShapeType="1"/>
            </p:cNvSpPr>
            <p:nvPr/>
          </p:nvSpPr>
          <p:spPr bwMode="auto">
            <a:xfrm>
              <a:off x="857" y="2800"/>
              <a:ext cx="0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23558" name="Rectangle 37"/>
            <p:cNvSpPr>
              <a:spLocks noChangeArrowheads="1"/>
            </p:cNvSpPr>
            <p:nvPr/>
          </p:nvSpPr>
          <p:spPr bwMode="auto">
            <a:xfrm>
              <a:off x="819" y="3969"/>
              <a:ext cx="7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 typeface="Wingdings" pitchFamily="2" charset="2"/>
                <a:buNone/>
                <a:defRPr/>
              </a:pPr>
              <a:r>
                <a:rPr lang="en-US" sz="1000" b="1">
                  <a:solidFill>
                    <a:srgbClr val="000000"/>
                  </a:solidFill>
                  <a:latin typeface="Helvetica" pitchFamily="34" charset="0"/>
                </a:rPr>
                <a:t>-1</a:t>
              </a: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23559" name="Line 38"/>
            <p:cNvSpPr>
              <a:spLocks noChangeShapeType="1"/>
            </p:cNvSpPr>
            <p:nvPr/>
          </p:nvSpPr>
          <p:spPr bwMode="auto">
            <a:xfrm flipV="1">
              <a:off x="1232" y="3941"/>
              <a:ext cx="0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23560" name="Line 39"/>
            <p:cNvSpPr>
              <a:spLocks noChangeShapeType="1"/>
            </p:cNvSpPr>
            <p:nvPr/>
          </p:nvSpPr>
          <p:spPr bwMode="auto">
            <a:xfrm>
              <a:off x="1232" y="2800"/>
              <a:ext cx="0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23561" name="Rectangle 40"/>
            <p:cNvSpPr>
              <a:spLocks noChangeArrowheads="1"/>
            </p:cNvSpPr>
            <p:nvPr/>
          </p:nvSpPr>
          <p:spPr bwMode="auto">
            <a:xfrm>
              <a:off x="1165" y="3969"/>
              <a:ext cx="138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 typeface="Wingdings" pitchFamily="2" charset="2"/>
                <a:buNone/>
                <a:defRPr/>
              </a:pPr>
              <a:r>
                <a:rPr lang="en-US" sz="1000" b="1">
                  <a:solidFill>
                    <a:srgbClr val="000000"/>
                  </a:solidFill>
                  <a:latin typeface="Helvetica" pitchFamily="34" charset="0"/>
                </a:rPr>
                <a:t>-0.5</a:t>
              </a: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23562" name="Line 41"/>
            <p:cNvSpPr>
              <a:spLocks noChangeShapeType="1"/>
            </p:cNvSpPr>
            <p:nvPr/>
          </p:nvSpPr>
          <p:spPr bwMode="auto">
            <a:xfrm flipV="1">
              <a:off x="1610" y="3941"/>
              <a:ext cx="0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23563" name="Line 42"/>
            <p:cNvSpPr>
              <a:spLocks noChangeShapeType="1"/>
            </p:cNvSpPr>
            <p:nvPr/>
          </p:nvSpPr>
          <p:spPr bwMode="auto">
            <a:xfrm>
              <a:off x="1610" y="2800"/>
              <a:ext cx="0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23564" name="Rectangle 43"/>
            <p:cNvSpPr>
              <a:spLocks noChangeArrowheads="1"/>
            </p:cNvSpPr>
            <p:nvPr/>
          </p:nvSpPr>
          <p:spPr bwMode="auto">
            <a:xfrm>
              <a:off x="1592" y="3969"/>
              <a:ext cx="44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 typeface="Wingdings" pitchFamily="2" charset="2"/>
                <a:buNone/>
                <a:defRPr/>
              </a:pPr>
              <a:r>
                <a:rPr lang="en-US" sz="1000" b="1">
                  <a:solidFill>
                    <a:srgbClr val="000000"/>
                  </a:solidFill>
                  <a:latin typeface="Helvetica" pitchFamily="34" charset="0"/>
                </a:rPr>
                <a:t>0</a:t>
              </a: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23565" name="Line 44"/>
            <p:cNvSpPr>
              <a:spLocks noChangeShapeType="1"/>
            </p:cNvSpPr>
            <p:nvPr/>
          </p:nvSpPr>
          <p:spPr bwMode="auto">
            <a:xfrm flipV="1">
              <a:off x="1984" y="3941"/>
              <a:ext cx="0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23566" name="Line 45"/>
            <p:cNvSpPr>
              <a:spLocks noChangeShapeType="1"/>
            </p:cNvSpPr>
            <p:nvPr/>
          </p:nvSpPr>
          <p:spPr bwMode="auto">
            <a:xfrm>
              <a:off x="1984" y="2800"/>
              <a:ext cx="0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23567" name="Rectangle 46"/>
            <p:cNvSpPr>
              <a:spLocks noChangeArrowheads="1"/>
            </p:cNvSpPr>
            <p:nvPr/>
          </p:nvSpPr>
          <p:spPr bwMode="auto">
            <a:xfrm>
              <a:off x="1939" y="3969"/>
              <a:ext cx="11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 typeface="Wingdings" pitchFamily="2" charset="2"/>
                <a:buNone/>
                <a:defRPr/>
              </a:pPr>
              <a:r>
                <a:rPr lang="en-US" sz="1000" b="1">
                  <a:solidFill>
                    <a:srgbClr val="000000"/>
                  </a:solidFill>
                  <a:latin typeface="Helvetica" pitchFamily="34" charset="0"/>
                </a:rPr>
                <a:t>0.5</a:t>
              </a: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23568" name="Line 47"/>
            <p:cNvSpPr>
              <a:spLocks noChangeShapeType="1"/>
            </p:cNvSpPr>
            <p:nvPr/>
          </p:nvSpPr>
          <p:spPr bwMode="auto">
            <a:xfrm flipV="1">
              <a:off x="2362" y="3941"/>
              <a:ext cx="0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23569" name="Line 48"/>
            <p:cNvSpPr>
              <a:spLocks noChangeShapeType="1"/>
            </p:cNvSpPr>
            <p:nvPr/>
          </p:nvSpPr>
          <p:spPr bwMode="auto">
            <a:xfrm>
              <a:off x="2362" y="2800"/>
              <a:ext cx="0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23570" name="Rectangle 49"/>
            <p:cNvSpPr>
              <a:spLocks noChangeArrowheads="1"/>
            </p:cNvSpPr>
            <p:nvPr/>
          </p:nvSpPr>
          <p:spPr bwMode="auto">
            <a:xfrm>
              <a:off x="2345" y="3969"/>
              <a:ext cx="44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 typeface="Wingdings" pitchFamily="2" charset="2"/>
                <a:buNone/>
                <a:defRPr/>
              </a:pPr>
              <a:r>
                <a:rPr lang="en-US" sz="1000" b="1">
                  <a:solidFill>
                    <a:srgbClr val="000000"/>
                  </a:solidFill>
                  <a:latin typeface="Helvetica" pitchFamily="34" charset="0"/>
                </a:rPr>
                <a:t>1</a:t>
              </a: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23571" name="Line 50"/>
            <p:cNvSpPr>
              <a:spLocks noChangeShapeType="1"/>
            </p:cNvSpPr>
            <p:nvPr/>
          </p:nvSpPr>
          <p:spPr bwMode="auto">
            <a:xfrm>
              <a:off x="857" y="3958"/>
              <a:ext cx="1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23572" name="Line 51"/>
            <p:cNvSpPr>
              <a:spLocks noChangeShapeType="1"/>
            </p:cNvSpPr>
            <p:nvPr/>
          </p:nvSpPr>
          <p:spPr bwMode="auto">
            <a:xfrm flipH="1">
              <a:off x="2345" y="3958"/>
              <a:ext cx="1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23573" name="Rectangle 52"/>
            <p:cNvSpPr>
              <a:spLocks noChangeArrowheads="1"/>
            </p:cNvSpPr>
            <p:nvPr/>
          </p:nvSpPr>
          <p:spPr bwMode="auto">
            <a:xfrm>
              <a:off x="707" y="3920"/>
              <a:ext cx="138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 typeface="Wingdings" pitchFamily="2" charset="2"/>
                <a:buNone/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Helvetica" pitchFamily="34" charset="0"/>
                </a:rPr>
                <a:t>-1.5</a:t>
              </a:r>
              <a:endParaRPr lang="en-US" sz="1050" b="1" dirty="0">
                <a:latin typeface="Arial" pitchFamily="34" charset="0"/>
              </a:endParaRPr>
            </a:p>
          </p:txBody>
        </p:sp>
        <p:sp>
          <p:nvSpPr>
            <p:cNvPr id="23574" name="Line 53"/>
            <p:cNvSpPr>
              <a:spLocks noChangeShapeType="1"/>
            </p:cNvSpPr>
            <p:nvPr/>
          </p:nvSpPr>
          <p:spPr bwMode="auto">
            <a:xfrm>
              <a:off x="857" y="3762"/>
              <a:ext cx="1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23575" name="Line 54"/>
            <p:cNvSpPr>
              <a:spLocks noChangeShapeType="1"/>
            </p:cNvSpPr>
            <p:nvPr/>
          </p:nvSpPr>
          <p:spPr bwMode="auto">
            <a:xfrm flipH="1">
              <a:off x="2345" y="3762"/>
              <a:ext cx="1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23576" name="Rectangle 55"/>
            <p:cNvSpPr>
              <a:spLocks noChangeArrowheads="1"/>
            </p:cNvSpPr>
            <p:nvPr/>
          </p:nvSpPr>
          <p:spPr bwMode="auto">
            <a:xfrm>
              <a:off x="763" y="3724"/>
              <a:ext cx="7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 typeface="Wingdings" pitchFamily="2" charset="2"/>
                <a:buNone/>
                <a:defRPr/>
              </a:pPr>
              <a:r>
                <a:rPr lang="en-US" sz="1000" b="1">
                  <a:solidFill>
                    <a:srgbClr val="000000"/>
                  </a:solidFill>
                  <a:latin typeface="Helvetica" pitchFamily="34" charset="0"/>
                </a:rPr>
                <a:t>-1</a:t>
              </a: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23577" name="Line 56"/>
            <p:cNvSpPr>
              <a:spLocks noChangeShapeType="1"/>
            </p:cNvSpPr>
            <p:nvPr/>
          </p:nvSpPr>
          <p:spPr bwMode="auto">
            <a:xfrm>
              <a:off x="857" y="3570"/>
              <a:ext cx="1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23578" name="Line 57"/>
            <p:cNvSpPr>
              <a:spLocks noChangeShapeType="1"/>
            </p:cNvSpPr>
            <p:nvPr/>
          </p:nvSpPr>
          <p:spPr bwMode="auto">
            <a:xfrm flipH="1">
              <a:off x="2345" y="3570"/>
              <a:ext cx="1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23579" name="Rectangle 58"/>
            <p:cNvSpPr>
              <a:spLocks noChangeArrowheads="1"/>
            </p:cNvSpPr>
            <p:nvPr/>
          </p:nvSpPr>
          <p:spPr bwMode="auto">
            <a:xfrm>
              <a:off x="707" y="3531"/>
              <a:ext cx="138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 typeface="Wingdings" pitchFamily="2" charset="2"/>
                <a:buNone/>
                <a:defRPr/>
              </a:pPr>
              <a:r>
                <a:rPr lang="en-US" sz="1000" b="1">
                  <a:solidFill>
                    <a:srgbClr val="000000"/>
                  </a:solidFill>
                  <a:latin typeface="Helvetica" pitchFamily="34" charset="0"/>
                </a:rPr>
                <a:t>-0.5</a:t>
              </a: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23580" name="Line 59"/>
            <p:cNvSpPr>
              <a:spLocks noChangeShapeType="1"/>
            </p:cNvSpPr>
            <p:nvPr/>
          </p:nvSpPr>
          <p:spPr bwMode="auto">
            <a:xfrm>
              <a:off x="857" y="3377"/>
              <a:ext cx="1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23581" name="Line 60"/>
            <p:cNvSpPr>
              <a:spLocks noChangeShapeType="1"/>
            </p:cNvSpPr>
            <p:nvPr/>
          </p:nvSpPr>
          <p:spPr bwMode="auto">
            <a:xfrm flipH="1">
              <a:off x="2345" y="3377"/>
              <a:ext cx="1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23582" name="Rectangle 61"/>
            <p:cNvSpPr>
              <a:spLocks noChangeArrowheads="1"/>
            </p:cNvSpPr>
            <p:nvPr/>
          </p:nvSpPr>
          <p:spPr bwMode="auto">
            <a:xfrm>
              <a:off x="784" y="3339"/>
              <a:ext cx="44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 typeface="Wingdings" pitchFamily="2" charset="2"/>
                <a:buNone/>
                <a:defRPr/>
              </a:pPr>
              <a:r>
                <a:rPr lang="en-US" sz="1000" b="1">
                  <a:solidFill>
                    <a:srgbClr val="000000"/>
                  </a:solidFill>
                  <a:latin typeface="Helvetica" pitchFamily="34" charset="0"/>
                </a:rPr>
                <a:t>0</a:t>
              </a: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23583" name="Line 62"/>
            <p:cNvSpPr>
              <a:spLocks noChangeShapeType="1"/>
            </p:cNvSpPr>
            <p:nvPr/>
          </p:nvSpPr>
          <p:spPr bwMode="auto">
            <a:xfrm>
              <a:off x="857" y="3185"/>
              <a:ext cx="1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174080" name="Line 63"/>
            <p:cNvSpPr>
              <a:spLocks noChangeShapeType="1"/>
            </p:cNvSpPr>
            <p:nvPr/>
          </p:nvSpPr>
          <p:spPr bwMode="auto">
            <a:xfrm flipH="1">
              <a:off x="2345" y="3185"/>
              <a:ext cx="1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174081" name="Rectangle 64"/>
            <p:cNvSpPr>
              <a:spLocks noChangeArrowheads="1"/>
            </p:cNvSpPr>
            <p:nvPr/>
          </p:nvSpPr>
          <p:spPr bwMode="auto">
            <a:xfrm>
              <a:off x="728" y="3146"/>
              <a:ext cx="11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 typeface="Wingdings" pitchFamily="2" charset="2"/>
                <a:buNone/>
                <a:defRPr/>
              </a:pPr>
              <a:r>
                <a:rPr lang="en-US" sz="1000" b="1">
                  <a:solidFill>
                    <a:srgbClr val="000000"/>
                  </a:solidFill>
                  <a:latin typeface="Helvetica" pitchFamily="34" charset="0"/>
                </a:rPr>
                <a:t>0.5</a:t>
              </a: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174092" name="Line 65"/>
            <p:cNvSpPr>
              <a:spLocks noChangeShapeType="1"/>
            </p:cNvSpPr>
            <p:nvPr/>
          </p:nvSpPr>
          <p:spPr bwMode="auto">
            <a:xfrm>
              <a:off x="857" y="2992"/>
              <a:ext cx="1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174093" name="Line 66"/>
            <p:cNvSpPr>
              <a:spLocks noChangeShapeType="1"/>
            </p:cNvSpPr>
            <p:nvPr/>
          </p:nvSpPr>
          <p:spPr bwMode="auto">
            <a:xfrm flipH="1">
              <a:off x="2345" y="2992"/>
              <a:ext cx="1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174094" name="Rectangle 67"/>
            <p:cNvSpPr>
              <a:spLocks noChangeArrowheads="1"/>
            </p:cNvSpPr>
            <p:nvPr/>
          </p:nvSpPr>
          <p:spPr bwMode="auto">
            <a:xfrm>
              <a:off x="784" y="2954"/>
              <a:ext cx="44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 typeface="Wingdings" pitchFamily="2" charset="2"/>
                <a:buNone/>
                <a:defRPr/>
              </a:pPr>
              <a:r>
                <a:rPr lang="en-US" sz="1000" b="1">
                  <a:solidFill>
                    <a:srgbClr val="000000"/>
                  </a:solidFill>
                  <a:latin typeface="Helvetica" pitchFamily="34" charset="0"/>
                </a:rPr>
                <a:t>1</a:t>
              </a: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174095" name="Line 68"/>
            <p:cNvSpPr>
              <a:spLocks noChangeShapeType="1"/>
            </p:cNvSpPr>
            <p:nvPr/>
          </p:nvSpPr>
          <p:spPr bwMode="auto">
            <a:xfrm>
              <a:off x="857" y="2800"/>
              <a:ext cx="1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174096" name="Line 69"/>
            <p:cNvSpPr>
              <a:spLocks noChangeShapeType="1"/>
            </p:cNvSpPr>
            <p:nvPr/>
          </p:nvSpPr>
          <p:spPr bwMode="auto">
            <a:xfrm flipH="1">
              <a:off x="2345" y="2800"/>
              <a:ext cx="1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174097" name="Rectangle 70"/>
            <p:cNvSpPr>
              <a:spLocks noChangeArrowheads="1"/>
            </p:cNvSpPr>
            <p:nvPr/>
          </p:nvSpPr>
          <p:spPr bwMode="auto">
            <a:xfrm>
              <a:off x="728" y="2761"/>
              <a:ext cx="11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 typeface="Wingdings" pitchFamily="2" charset="2"/>
                <a:buNone/>
                <a:defRPr/>
              </a:pPr>
              <a:r>
                <a:rPr lang="en-US" sz="1000" b="1">
                  <a:solidFill>
                    <a:srgbClr val="000000"/>
                  </a:solidFill>
                  <a:latin typeface="Helvetica" pitchFamily="34" charset="0"/>
                </a:rPr>
                <a:t>1.5</a:t>
              </a: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174098" name="Line 71"/>
            <p:cNvSpPr>
              <a:spLocks noChangeShapeType="1"/>
            </p:cNvSpPr>
            <p:nvPr/>
          </p:nvSpPr>
          <p:spPr bwMode="auto">
            <a:xfrm>
              <a:off x="857" y="2800"/>
              <a:ext cx="150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174099" name="Line 72"/>
            <p:cNvSpPr>
              <a:spLocks noChangeShapeType="1"/>
            </p:cNvSpPr>
            <p:nvPr/>
          </p:nvSpPr>
          <p:spPr bwMode="auto">
            <a:xfrm>
              <a:off x="857" y="3958"/>
              <a:ext cx="150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174100" name="Line 73"/>
            <p:cNvSpPr>
              <a:spLocks noChangeShapeType="1"/>
            </p:cNvSpPr>
            <p:nvPr/>
          </p:nvSpPr>
          <p:spPr bwMode="auto">
            <a:xfrm flipV="1">
              <a:off x="2362" y="2800"/>
              <a:ext cx="0" cy="115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174101" name="Line 74"/>
            <p:cNvSpPr>
              <a:spLocks noChangeShapeType="1"/>
            </p:cNvSpPr>
            <p:nvPr/>
          </p:nvSpPr>
          <p:spPr bwMode="auto">
            <a:xfrm flipV="1">
              <a:off x="857" y="2800"/>
              <a:ext cx="0" cy="115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174102" name="Freeform 75"/>
            <p:cNvSpPr>
              <a:spLocks/>
            </p:cNvSpPr>
            <p:nvPr/>
          </p:nvSpPr>
          <p:spPr bwMode="auto">
            <a:xfrm>
              <a:off x="857" y="2978"/>
              <a:ext cx="956" cy="798"/>
            </a:xfrm>
            <a:custGeom>
              <a:avLst/>
              <a:gdLst>
                <a:gd name="T0" fmla="*/ 14 w 956"/>
                <a:gd name="T1" fmla="*/ 473 h 798"/>
                <a:gd name="T2" fmla="*/ 35 w 956"/>
                <a:gd name="T3" fmla="*/ 399 h 798"/>
                <a:gd name="T4" fmla="*/ 60 w 956"/>
                <a:gd name="T5" fmla="*/ 326 h 798"/>
                <a:gd name="T6" fmla="*/ 81 w 956"/>
                <a:gd name="T7" fmla="*/ 252 h 798"/>
                <a:gd name="T8" fmla="*/ 105 w 956"/>
                <a:gd name="T9" fmla="*/ 186 h 798"/>
                <a:gd name="T10" fmla="*/ 126 w 956"/>
                <a:gd name="T11" fmla="*/ 126 h 798"/>
                <a:gd name="T12" fmla="*/ 151 w 956"/>
                <a:gd name="T13" fmla="*/ 77 h 798"/>
                <a:gd name="T14" fmla="*/ 172 w 956"/>
                <a:gd name="T15" fmla="*/ 39 h 798"/>
                <a:gd name="T16" fmla="*/ 193 w 956"/>
                <a:gd name="T17" fmla="*/ 14 h 798"/>
                <a:gd name="T18" fmla="*/ 217 w 956"/>
                <a:gd name="T19" fmla="*/ 4 h 798"/>
                <a:gd name="T20" fmla="*/ 238 w 956"/>
                <a:gd name="T21" fmla="*/ 4 h 798"/>
                <a:gd name="T22" fmla="*/ 263 w 956"/>
                <a:gd name="T23" fmla="*/ 21 h 798"/>
                <a:gd name="T24" fmla="*/ 284 w 956"/>
                <a:gd name="T25" fmla="*/ 49 h 798"/>
                <a:gd name="T26" fmla="*/ 308 w 956"/>
                <a:gd name="T27" fmla="*/ 91 h 798"/>
                <a:gd name="T28" fmla="*/ 329 w 956"/>
                <a:gd name="T29" fmla="*/ 147 h 798"/>
                <a:gd name="T30" fmla="*/ 354 w 956"/>
                <a:gd name="T31" fmla="*/ 207 h 798"/>
                <a:gd name="T32" fmla="*/ 375 w 956"/>
                <a:gd name="T33" fmla="*/ 277 h 798"/>
                <a:gd name="T34" fmla="*/ 396 w 956"/>
                <a:gd name="T35" fmla="*/ 350 h 798"/>
                <a:gd name="T36" fmla="*/ 420 w 956"/>
                <a:gd name="T37" fmla="*/ 424 h 798"/>
                <a:gd name="T38" fmla="*/ 441 w 956"/>
                <a:gd name="T39" fmla="*/ 497 h 798"/>
                <a:gd name="T40" fmla="*/ 466 w 956"/>
                <a:gd name="T41" fmla="*/ 567 h 798"/>
                <a:gd name="T42" fmla="*/ 487 w 956"/>
                <a:gd name="T43" fmla="*/ 634 h 798"/>
                <a:gd name="T44" fmla="*/ 511 w 956"/>
                <a:gd name="T45" fmla="*/ 690 h 798"/>
                <a:gd name="T46" fmla="*/ 532 w 956"/>
                <a:gd name="T47" fmla="*/ 735 h 798"/>
                <a:gd name="T48" fmla="*/ 557 w 956"/>
                <a:gd name="T49" fmla="*/ 770 h 798"/>
                <a:gd name="T50" fmla="*/ 578 w 956"/>
                <a:gd name="T51" fmla="*/ 791 h 798"/>
                <a:gd name="T52" fmla="*/ 602 w 956"/>
                <a:gd name="T53" fmla="*/ 798 h 798"/>
                <a:gd name="T54" fmla="*/ 623 w 956"/>
                <a:gd name="T55" fmla="*/ 791 h 798"/>
                <a:gd name="T56" fmla="*/ 644 w 956"/>
                <a:gd name="T57" fmla="*/ 770 h 798"/>
                <a:gd name="T58" fmla="*/ 669 w 956"/>
                <a:gd name="T59" fmla="*/ 735 h 798"/>
                <a:gd name="T60" fmla="*/ 690 w 956"/>
                <a:gd name="T61" fmla="*/ 690 h 798"/>
                <a:gd name="T62" fmla="*/ 714 w 956"/>
                <a:gd name="T63" fmla="*/ 634 h 798"/>
                <a:gd name="T64" fmla="*/ 735 w 956"/>
                <a:gd name="T65" fmla="*/ 567 h 798"/>
                <a:gd name="T66" fmla="*/ 760 w 956"/>
                <a:gd name="T67" fmla="*/ 497 h 798"/>
                <a:gd name="T68" fmla="*/ 781 w 956"/>
                <a:gd name="T69" fmla="*/ 424 h 798"/>
                <a:gd name="T70" fmla="*/ 805 w 956"/>
                <a:gd name="T71" fmla="*/ 350 h 798"/>
                <a:gd name="T72" fmla="*/ 826 w 956"/>
                <a:gd name="T73" fmla="*/ 277 h 798"/>
                <a:gd name="T74" fmla="*/ 847 w 956"/>
                <a:gd name="T75" fmla="*/ 207 h 798"/>
                <a:gd name="T76" fmla="*/ 872 w 956"/>
                <a:gd name="T77" fmla="*/ 147 h 798"/>
                <a:gd name="T78" fmla="*/ 893 w 956"/>
                <a:gd name="T79" fmla="*/ 91 h 798"/>
                <a:gd name="T80" fmla="*/ 917 w 956"/>
                <a:gd name="T81" fmla="*/ 49 h 798"/>
                <a:gd name="T82" fmla="*/ 938 w 956"/>
                <a:gd name="T83" fmla="*/ 21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56" h="798">
                  <a:moveTo>
                    <a:pt x="0" y="522"/>
                  </a:moveTo>
                  <a:lnTo>
                    <a:pt x="7" y="497"/>
                  </a:lnTo>
                  <a:lnTo>
                    <a:pt x="14" y="473"/>
                  </a:lnTo>
                  <a:lnTo>
                    <a:pt x="21" y="448"/>
                  </a:lnTo>
                  <a:lnTo>
                    <a:pt x="28" y="424"/>
                  </a:lnTo>
                  <a:lnTo>
                    <a:pt x="35" y="399"/>
                  </a:lnTo>
                  <a:lnTo>
                    <a:pt x="42" y="375"/>
                  </a:lnTo>
                  <a:lnTo>
                    <a:pt x="53" y="350"/>
                  </a:lnTo>
                  <a:lnTo>
                    <a:pt x="60" y="326"/>
                  </a:lnTo>
                  <a:lnTo>
                    <a:pt x="67" y="301"/>
                  </a:lnTo>
                  <a:lnTo>
                    <a:pt x="74" y="277"/>
                  </a:lnTo>
                  <a:lnTo>
                    <a:pt x="81" y="252"/>
                  </a:lnTo>
                  <a:lnTo>
                    <a:pt x="88" y="231"/>
                  </a:lnTo>
                  <a:lnTo>
                    <a:pt x="95" y="207"/>
                  </a:lnTo>
                  <a:lnTo>
                    <a:pt x="105" y="186"/>
                  </a:lnTo>
                  <a:lnTo>
                    <a:pt x="112" y="165"/>
                  </a:lnTo>
                  <a:lnTo>
                    <a:pt x="119" y="147"/>
                  </a:lnTo>
                  <a:lnTo>
                    <a:pt x="126" y="126"/>
                  </a:lnTo>
                  <a:lnTo>
                    <a:pt x="133" y="109"/>
                  </a:lnTo>
                  <a:lnTo>
                    <a:pt x="140" y="91"/>
                  </a:lnTo>
                  <a:lnTo>
                    <a:pt x="151" y="77"/>
                  </a:lnTo>
                  <a:lnTo>
                    <a:pt x="158" y="63"/>
                  </a:lnTo>
                  <a:lnTo>
                    <a:pt x="165" y="49"/>
                  </a:lnTo>
                  <a:lnTo>
                    <a:pt x="172" y="39"/>
                  </a:lnTo>
                  <a:lnTo>
                    <a:pt x="179" y="28"/>
                  </a:lnTo>
                  <a:lnTo>
                    <a:pt x="186" y="21"/>
                  </a:lnTo>
                  <a:lnTo>
                    <a:pt x="193" y="14"/>
                  </a:lnTo>
                  <a:lnTo>
                    <a:pt x="203" y="7"/>
                  </a:lnTo>
                  <a:lnTo>
                    <a:pt x="210" y="4"/>
                  </a:lnTo>
                  <a:lnTo>
                    <a:pt x="217" y="4"/>
                  </a:lnTo>
                  <a:lnTo>
                    <a:pt x="224" y="0"/>
                  </a:lnTo>
                  <a:lnTo>
                    <a:pt x="231" y="4"/>
                  </a:lnTo>
                  <a:lnTo>
                    <a:pt x="238" y="4"/>
                  </a:lnTo>
                  <a:lnTo>
                    <a:pt x="245" y="7"/>
                  </a:lnTo>
                  <a:lnTo>
                    <a:pt x="256" y="14"/>
                  </a:lnTo>
                  <a:lnTo>
                    <a:pt x="263" y="21"/>
                  </a:lnTo>
                  <a:lnTo>
                    <a:pt x="270" y="28"/>
                  </a:lnTo>
                  <a:lnTo>
                    <a:pt x="277" y="39"/>
                  </a:lnTo>
                  <a:lnTo>
                    <a:pt x="284" y="49"/>
                  </a:lnTo>
                  <a:lnTo>
                    <a:pt x="291" y="63"/>
                  </a:lnTo>
                  <a:lnTo>
                    <a:pt x="301" y="77"/>
                  </a:lnTo>
                  <a:lnTo>
                    <a:pt x="308" y="91"/>
                  </a:lnTo>
                  <a:lnTo>
                    <a:pt x="315" y="109"/>
                  </a:lnTo>
                  <a:lnTo>
                    <a:pt x="322" y="126"/>
                  </a:lnTo>
                  <a:lnTo>
                    <a:pt x="329" y="147"/>
                  </a:lnTo>
                  <a:lnTo>
                    <a:pt x="336" y="165"/>
                  </a:lnTo>
                  <a:lnTo>
                    <a:pt x="343" y="186"/>
                  </a:lnTo>
                  <a:lnTo>
                    <a:pt x="354" y="207"/>
                  </a:lnTo>
                  <a:lnTo>
                    <a:pt x="361" y="231"/>
                  </a:lnTo>
                  <a:lnTo>
                    <a:pt x="368" y="252"/>
                  </a:lnTo>
                  <a:lnTo>
                    <a:pt x="375" y="277"/>
                  </a:lnTo>
                  <a:lnTo>
                    <a:pt x="382" y="301"/>
                  </a:lnTo>
                  <a:lnTo>
                    <a:pt x="389" y="326"/>
                  </a:lnTo>
                  <a:lnTo>
                    <a:pt x="396" y="350"/>
                  </a:lnTo>
                  <a:lnTo>
                    <a:pt x="406" y="375"/>
                  </a:lnTo>
                  <a:lnTo>
                    <a:pt x="413" y="399"/>
                  </a:lnTo>
                  <a:lnTo>
                    <a:pt x="420" y="424"/>
                  </a:lnTo>
                  <a:lnTo>
                    <a:pt x="427" y="448"/>
                  </a:lnTo>
                  <a:lnTo>
                    <a:pt x="434" y="473"/>
                  </a:lnTo>
                  <a:lnTo>
                    <a:pt x="441" y="497"/>
                  </a:lnTo>
                  <a:lnTo>
                    <a:pt x="452" y="522"/>
                  </a:lnTo>
                  <a:lnTo>
                    <a:pt x="459" y="546"/>
                  </a:lnTo>
                  <a:lnTo>
                    <a:pt x="466" y="567"/>
                  </a:lnTo>
                  <a:lnTo>
                    <a:pt x="473" y="592"/>
                  </a:lnTo>
                  <a:lnTo>
                    <a:pt x="480" y="613"/>
                  </a:lnTo>
                  <a:lnTo>
                    <a:pt x="487" y="634"/>
                  </a:lnTo>
                  <a:lnTo>
                    <a:pt x="494" y="651"/>
                  </a:lnTo>
                  <a:lnTo>
                    <a:pt x="504" y="672"/>
                  </a:lnTo>
                  <a:lnTo>
                    <a:pt x="511" y="690"/>
                  </a:lnTo>
                  <a:lnTo>
                    <a:pt x="518" y="707"/>
                  </a:lnTo>
                  <a:lnTo>
                    <a:pt x="525" y="721"/>
                  </a:lnTo>
                  <a:lnTo>
                    <a:pt x="532" y="735"/>
                  </a:lnTo>
                  <a:lnTo>
                    <a:pt x="539" y="749"/>
                  </a:lnTo>
                  <a:lnTo>
                    <a:pt x="546" y="760"/>
                  </a:lnTo>
                  <a:lnTo>
                    <a:pt x="557" y="770"/>
                  </a:lnTo>
                  <a:lnTo>
                    <a:pt x="564" y="777"/>
                  </a:lnTo>
                  <a:lnTo>
                    <a:pt x="571" y="784"/>
                  </a:lnTo>
                  <a:lnTo>
                    <a:pt x="578" y="791"/>
                  </a:lnTo>
                  <a:lnTo>
                    <a:pt x="585" y="795"/>
                  </a:lnTo>
                  <a:lnTo>
                    <a:pt x="592" y="795"/>
                  </a:lnTo>
                  <a:lnTo>
                    <a:pt x="602" y="798"/>
                  </a:lnTo>
                  <a:lnTo>
                    <a:pt x="609" y="795"/>
                  </a:lnTo>
                  <a:lnTo>
                    <a:pt x="616" y="795"/>
                  </a:lnTo>
                  <a:lnTo>
                    <a:pt x="623" y="791"/>
                  </a:lnTo>
                  <a:lnTo>
                    <a:pt x="630" y="784"/>
                  </a:lnTo>
                  <a:lnTo>
                    <a:pt x="637" y="777"/>
                  </a:lnTo>
                  <a:lnTo>
                    <a:pt x="644" y="770"/>
                  </a:lnTo>
                  <a:lnTo>
                    <a:pt x="655" y="760"/>
                  </a:lnTo>
                  <a:lnTo>
                    <a:pt x="662" y="749"/>
                  </a:lnTo>
                  <a:lnTo>
                    <a:pt x="669" y="735"/>
                  </a:lnTo>
                  <a:lnTo>
                    <a:pt x="676" y="721"/>
                  </a:lnTo>
                  <a:lnTo>
                    <a:pt x="683" y="707"/>
                  </a:lnTo>
                  <a:lnTo>
                    <a:pt x="690" y="690"/>
                  </a:lnTo>
                  <a:lnTo>
                    <a:pt x="697" y="672"/>
                  </a:lnTo>
                  <a:lnTo>
                    <a:pt x="707" y="651"/>
                  </a:lnTo>
                  <a:lnTo>
                    <a:pt x="714" y="634"/>
                  </a:lnTo>
                  <a:lnTo>
                    <a:pt x="721" y="613"/>
                  </a:lnTo>
                  <a:lnTo>
                    <a:pt x="728" y="592"/>
                  </a:lnTo>
                  <a:lnTo>
                    <a:pt x="735" y="567"/>
                  </a:lnTo>
                  <a:lnTo>
                    <a:pt x="742" y="546"/>
                  </a:lnTo>
                  <a:lnTo>
                    <a:pt x="753" y="522"/>
                  </a:lnTo>
                  <a:lnTo>
                    <a:pt x="760" y="497"/>
                  </a:lnTo>
                  <a:lnTo>
                    <a:pt x="767" y="473"/>
                  </a:lnTo>
                  <a:lnTo>
                    <a:pt x="774" y="448"/>
                  </a:lnTo>
                  <a:lnTo>
                    <a:pt x="781" y="424"/>
                  </a:lnTo>
                  <a:lnTo>
                    <a:pt x="788" y="399"/>
                  </a:lnTo>
                  <a:lnTo>
                    <a:pt x="795" y="375"/>
                  </a:lnTo>
                  <a:lnTo>
                    <a:pt x="805" y="350"/>
                  </a:lnTo>
                  <a:lnTo>
                    <a:pt x="812" y="326"/>
                  </a:lnTo>
                  <a:lnTo>
                    <a:pt x="819" y="301"/>
                  </a:lnTo>
                  <a:lnTo>
                    <a:pt x="826" y="277"/>
                  </a:lnTo>
                  <a:lnTo>
                    <a:pt x="833" y="252"/>
                  </a:lnTo>
                  <a:lnTo>
                    <a:pt x="840" y="231"/>
                  </a:lnTo>
                  <a:lnTo>
                    <a:pt x="847" y="207"/>
                  </a:lnTo>
                  <a:lnTo>
                    <a:pt x="858" y="186"/>
                  </a:lnTo>
                  <a:lnTo>
                    <a:pt x="865" y="165"/>
                  </a:lnTo>
                  <a:lnTo>
                    <a:pt x="872" y="147"/>
                  </a:lnTo>
                  <a:lnTo>
                    <a:pt x="879" y="126"/>
                  </a:lnTo>
                  <a:lnTo>
                    <a:pt x="886" y="109"/>
                  </a:lnTo>
                  <a:lnTo>
                    <a:pt x="893" y="91"/>
                  </a:lnTo>
                  <a:lnTo>
                    <a:pt x="903" y="77"/>
                  </a:lnTo>
                  <a:lnTo>
                    <a:pt x="910" y="63"/>
                  </a:lnTo>
                  <a:lnTo>
                    <a:pt x="917" y="49"/>
                  </a:lnTo>
                  <a:lnTo>
                    <a:pt x="924" y="39"/>
                  </a:lnTo>
                  <a:lnTo>
                    <a:pt x="931" y="28"/>
                  </a:lnTo>
                  <a:lnTo>
                    <a:pt x="938" y="21"/>
                  </a:lnTo>
                  <a:lnTo>
                    <a:pt x="945" y="14"/>
                  </a:lnTo>
                  <a:lnTo>
                    <a:pt x="956" y="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174103" name="Freeform 76"/>
            <p:cNvSpPr>
              <a:spLocks/>
            </p:cNvSpPr>
            <p:nvPr/>
          </p:nvSpPr>
          <p:spPr bwMode="auto">
            <a:xfrm>
              <a:off x="1813" y="2978"/>
              <a:ext cx="549" cy="798"/>
            </a:xfrm>
            <a:custGeom>
              <a:avLst/>
              <a:gdLst>
                <a:gd name="T0" fmla="*/ 7 w 549"/>
                <a:gd name="T1" fmla="*/ 4 h 798"/>
                <a:gd name="T2" fmla="*/ 21 w 549"/>
                <a:gd name="T3" fmla="*/ 0 h 798"/>
                <a:gd name="T4" fmla="*/ 35 w 549"/>
                <a:gd name="T5" fmla="*/ 4 h 798"/>
                <a:gd name="T6" fmla="*/ 52 w 549"/>
                <a:gd name="T7" fmla="*/ 14 h 798"/>
                <a:gd name="T8" fmla="*/ 66 w 549"/>
                <a:gd name="T9" fmla="*/ 28 h 798"/>
                <a:gd name="T10" fmla="*/ 80 w 549"/>
                <a:gd name="T11" fmla="*/ 49 h 798"/>
                <a:gd name="T12" fmla="*/ 98 w 549"/>
                <a:gd name="T13" fmla="*/ 77 h 798"/>
                <a:gd name="T14" fmla="*/ 112 w 549"/>
                <a:gd name="T15" fmla="*/ 109 h 798"/>
                <a:gd name="T16" fmla="*/ 126 w 549"/>
                <a:gd name="T17" fmla="*/ 147 h 798"/>
                <a:gd name="T18" fmla="*/ 140 w 549"/>
                <a:gd name="T19" fmla="*/ 186 h 798"/>
                <a:gd name="T20" fmla="*/ 157 w 549"/>
                <a:gd name="T21" fmla="*/ 231 h 798"/>
                <a:gd name="T22" fmla="*/ 171 w 549"/>
                <a:gd name="T23" fmla="*/ 277 h 798"/>
                <a:gd name="T24" fmla="*/ 185 w 549"/>
                <a:gd name="T25" fmla="*/ 326 h 798"/>
                <a:gd name="T26" fmla="*/ 203 w 549"/>
                <a:gd name="T27" fmla="*/ 375 h 798"/>
                <a:gd name="T28" fmla="*/ 217 w 549"/>
                <a:gd name="T29" fmla="*/ 424 h 798"/>
                <a:gd name="T30" fmla="*/ 231 w 549"/>
                <a:gd name="T31" fmla="*/ 473 h 798"/>
                <a:gd name="T32" fmla="*/ 248 w 549"/>
                <a:gd name="T33" fmla="*/ 522 h 798"/>
                <a:gd name="T34" fmla="*/ 262 w 549"/>
                <a:gd name="T35" fmla="*/ 567 h 798"/>
                <a:gd name="T36" fmla="*/ 276 w 549"/>
                <a:gd name="T37" fmla="*/ 613 h 798"/>
                <a:gd name="T38" fmla="*/ 290 w 549"/>
                <a:gd name="T39" fmla="*/ 651 h 798"/>
                <a:gd name="T40" fmla="*/ 308 w 549"/>
                <a:gd name="T41" fmla="*/ 690 h 798"/>
                <a:gd name="T42" fmla="*/ 322 w 549"/>
                <a:gd name="T43" fmla="*/ 721 h 798"/>
                <a:gd name="T44" fmla="*/ 336 w 549"/>
                <a:gd name="T45" fmla="*/ 749 h 798"/>
                <a:gd name="T46" fmla="*/ 353 w 549"/>
                <a:gd name="T47" fmla="*/ 770 h 798"/>
                <a:gd name="T48" fmla="*/ 367 w 549"/>
                <a:gd name="T49" fmla="*/ 784 h 798"/>
                <a:gd name="T50" fmla="*/ 381 w 549"/>
                <a:gd name="T51" fmla="*/ 795 h 798"/>
                <a:gd name="T52" fmla="*/ 399 w 549"/>
                <a:gd name="T53" fmla="*/ 798 h 798"/>
                <a:gd name="T54" fmla="*/ 413 w 549"/>
                <a:gd name="T55" fmla="*/ 795 h 798"/>
                <a:gd name="T56" fmla="*/ 427 w 549"/>
                <a:gd name="T57" fmla="*/ 784 h 798"/>
                <a:gd name="T58" fmla="*/ 441 w 549"/>
                <a:gd name="T59" fmla="*/ 770 h 798"/>
                <a:gd name="T60" fmla="*/ 458 w 549"/>
                <a:gd name="T61" fmla="*/ 749 h 798"/>
                <a:gd name="T62" fmla="*/ 472 w 549"/>
                <a:gd name="T63" fmla="*/ 721 h 798"/>
                <a:gd name="T64" fmla="*/ 486 w 549"/>
                <a:gd name="T65" fmla="*/ 690 h 798"/>
                <a:gd name="T66" fmla="*/ 504 w 549"/>
                <a:gd name="T67" fmla="*/ 651 h 798"/>
                <a:gd name="T68" fmla="*/ 518 w 549"/>
                <a:gd name="T69" fmla="*/ 613 h 798"/>
                <a:gd name="T70" fmla="*/ 532 w 549"/>
                <a:gd name="T71" fmla="*/ 567 h 798"/>
                <a:gd name="T72" fmla="*/ 549 w 549"/>
                <a:gd name="T73" fmla="*/ 522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9" h="798">
                  <a:moveTo>
                    <a:pt x="0" y="7"/>
                  </a:moveTo>
                  <a:lnTo>
                    <a:pt x="7" y="4"/>
                  </a:lnTo>
                  <a:lnTo>
                    <a:pt x="14" y="4"/>
                  </a:lnTo>
                  <a:lnTo>
                    <a:pt x="21" y="0"/>
                  </a:lnTo>
                  <a:lnTo>
                    <a:pt x="28" y="4"/>
                  </a:lnTo>
                  <a:lnTo>
                    <a:pt x="35" y="4"/>
                  </a:lnTo>
                  <a:lnTo>
                    <a:pt x="42" y="7"/>
                  </a:lnTo>
                  <a:lnTo>
                    <a:pt x="52" y="14"/>
                  </a:lnTo>
                  <a:lnTo>
                    <a:pt x="59" y="21"/>
                  </a:lnTo>
                  <a:lnTo>
                    <a:pt x="66" y="28"/>
                  </a:lnTo>
                  <a:lnTo>
                    <a:pt x="73" y="39"/>
                  </a:lnTo>
                  <a:lnTo>
                    <a:pt x="80" y="49"/>
                  </a:lnTo>
                  <a:lnTo>
                    <a:pt x="87" y="63"/>
                  </a:lnTo>
                  <a:lnTo>
                    <a:pt x="98" y="77"/>
                  </a:lnTo>
                  <a:lnTo>
                    <a:pt x="105" y="91"/>
                  </a:lnTo>
                  <a:lnTo>
                    <a:pt x="112" y="109"/>
                  </a:lnTo>
                  <a:lnTo>
                    <a:pt x="119" y="126"/>
                  </a:lnTo>
                  <a:lnTo>
                    <a:pt x="126" y="147"/>
                  </a:lnTo>
                  <a:lnTo>
                    <a:pt x="133" y="165"/>
                  </a:lnTo>
                  <a:lnTo>
                    <a:pt x="140" y="186"/>
                  </a:lnTo>
                  <a:lnTo>
                    <a:pt x="150" y="207"/>
                  </a:lnTo>
                  <a:lnTo>
                    <a:pt x="157" y="231"/>
                  </a:lnTo>
                  <a:lnTo>
                    <a:pt x="164" y="252"/>
                  </a:lnTo>
                  <a:lnTo>
                    <a:pt x="171" y="277"/>
                  </a:lnTo>
                  <a:lnTo>
                    <a:pt x="178" y="301"/>
                  </a:lnTo>
                  <a:lnTo>
                    <a:pt x="185" y="326"/>
                  </a:lnTo>
                  <a:lnTo>
                    <a:pt x="192" y="350"/>
                  </a:lnTo>
                  <a:lnTo>
                    <a:pt x="203" y="375"/>
                  </a:lnTo>
                  <a:lnTo>
                    <a:pt x="210" y="399"/>
                  </a:lnTo>
                  <a:lnTo>
                    <a:pt x="217" y="424"/>
                  </a:lnTo>
                  <a:lnTo>
                    <a:pt x="224" y="448"/>
                  </a:lnTo>
                  <a:lnTo>
                    <a:pt x="231" y="473"/>
                  </a:lnTo>
                  <a:lnTo>
                    <a:pt x="238" y="497"/>
                  </a:lnTo>
                  <a:lnTo>
                    <a:pt x="248" y="522"/>
                  </a:lnTo>
                  <a:lnTo>
                    <a:pt x="255" y="546"/>
                  </a:lnTo>
                  <a:lnTo>
                    <a:pt x="262" y="567"/>
                  </a:lnTo>
                  <a:lnTo>
                    <a:pt x="269" y="592"/>
                  </a:lnTo>
                  <a:lnTo>
                    <a:pt x="276" y="613"/>
                  </a:lnTo>
                  <a:lnTo>
                    <a:pt x="283" y="634"/>
                  </a:lnTo>
                  <a:lnTo>
                    <a:pt x="290" y="651"/>
                  </a:lnTo>
                  <a:lnTo>
                    <a:pt x="301" y="672"/>
                  </a:lnTo>
                  <a:lnTo>
                    <a:pt x="308" y="690"/>
                  </a:lnTo>
                  <a:lnTo>
                    <a:pt x="315" y="707"/>
                  </a:lnTo>
                  <a:lnTo>
                    <a:pt x="322" y="721"/>
                  </a:lnTo>
                  <a:lnTo>
                    <a:pt x="329" y="735"/>
                  </a:lnTo>
                  <a:lnTo>
                    <a:pt x="336" y="749"/>
                  </a:lnTo>
                  <a:lnTo>
                    <a:pt x="343" y="760"/>
                  </a:lnTo>
                  <a:lnTo>
                    <a:pt x="353" y="770"/>
                  </a:lnTo>
                  <a:lnTo>
                    <a:pt x="360" y="777"/>
                  </a:lnTo>
                  <a:lnTo>
                    <a:pt x="367" y="784"/>
                  </a:lnTo>
                  <a:lnTo>
                    <a:pt x="374" y="791"/>
                  </a:lnTo>
                  <a:lnTo>
                    <a:pt x="381" y="795"/>
                  </a:lnTo>
                  <a:lnTo>
                    <a:pt x="388" y="795"/>
                  </a:lnTo>
                  <a:lnTo>
                    <a:pt x="399" y="798"/>
                  </a:lnTo>
                  <a:lnTo>
                    <a:pt x="406" y="795"/>
                  </a:lnTo>
                  <a:lnTo>
                    <a:pt x="413" y="795"/>
                  </a:lnTo>
                  <a:lnTo>
                    <a:pt x="420" y="791"/>
                  </a:lnTo>
                  <a:lnTo>
                    <a:pt x="427" y="784"/>
                  </a:lnTo>
                  <a:lnTo>
                    <a:pt x="434" y="777"/>
                  </a:lnTo>
                  <a:lnTo>
                    <a:pt x="441" y="770"/>
                  </a:lnTo>
                  <a:lnTo>
                    <a:pt x="451" y="760"/>
                  </a:lnTo>
                  <a:lnTo>
                    <a:pt x="458" y="749"/>
                  </a:lnTo>
                  <a:lnTo>
                    <a:pt x="465" y="735"/>
                  </a:lnTo>
                  <a:lnTo>
                    <a:pt x="472" y="721"/>
                  </a:lnTo>
                  <a:lnTo>
                    <a:pt x="479" y="707"/>
                  </a:lnTo>
                  <a:lnTo>
                    <a:pt x="486" y="690"/>
                  </a:lnTo>
                  <a:lnTo>
                    <a:pt x="493" y="672"/>
                  </a:lnTo>
                  <a:lnTo>
                    <a:pt x="504" y="651"/>
                  </a:lnTo>
                  <a:lnTo>
                    <a:pt x="511" y="634"/>
                  </a:lnTo>
                  <a:lnTo>
                    <a:pt x="518" y="613"/>
                  </a:lnTo>
                  <a:lnTo>
                    <a:pt x="525" y="592"/>
                  </a:lnTo>
                  <a:lnTo>
                    <a:pt x="532" y="567"/>
                  </a:lnTo>
                  <a:lnTo>
                    <a:pt x="539" y="546"/>
                  </a:lnTo>
                  <a:lnTo>
                    <a:pt x="549" y="52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174104" name="Freeform 77"/>
            <p:cNvSpPr>
              <a:spLocks/>
            </p:cNvSpPr>
            <p:nvPr/>
          </p:nvSpPr>
          <p:spPr bwMode="auto">
            <a:xfrm>
              <a:off x="857" y="2992"/>
              <a:ext cx="956" cy="770"/>
            </a:xfrm>
            <a:custGeom>
              <a:avLst/>
              <a:gdLst>
                <a:gd name="T0" fmla="*/ 14 w 956"/>
                <a:gd name="T1" fmla="*/ 291 h 770"/>
                <a:gd name="T2" fmla="*/ 35 w 956"/>
                <a:gd name="T3" fmla="*/ 221 h 770"/>
                <a:gd name="T4" fmla="*/ 60 w 956"/>
                <a:gd name="T5" fmla="*/ 158 h 770"/>
                <a:gd name="T6" fmla="*/ 81 w 956"/>
                <a:gd name="T7" fmla="*/ 105 h 770"/>
                <a:gd name="T8" fmla="*/ 105 w 956"/>
                <a:gd name="T9" fmla="*/ 60 h 770"/>
                <a:gd name="T10" fmla="*/ 126 w 956"/>
                <a:gd name="T11" fmla="*/ 25 h 770"/>
                <a:gd name="T12" fmla="*/ 151 w 956"/>
                <a:gd name="T13" fmla="*/ 7 h 770"/>
                <a:gd name="T14" fmla="*/ 172 w 956"/>
                <a:gd name="T15" fmla="*/ 0 h 770"/>
                <a:gd name="T16" fmla="*/ 193 w 956"/>
                <a:gd name="T17" fmla="*/ 7 h 770"/>
                <a:gd name="T18" fmla="*/ 217 w 956"/>
                <a:gd name="T19" fmla="*/ 25 h 770"/>
                <a:gd name="T20" fmla="*/ 238 w 956"/>
                <a:gd name="T21" fmla="*/ 60 h 770"/>
                <a:gd name="T22" fmla="*/ 263 w 956"/>
                <a:gd name="T23" fmla="*/ 105 h 770"/>
                <a:gd name="T24" fmla="*/ 284 w 956"/>
                <a:gd name="T25" fmla="*/ 158 h 770"/>
                <a:gd name="T26" fmla="*/ 308 w 956"/>
                <a:gd name="T27" fmla="*/ 221 h 770"/>
                <a:gd name="T28" fmla="*/ 329 w 956"/>
                <a:gd name="T29" fmla="*/ 291 h 770"/>
                <a:gd name="T30" fmla="*/ 354 w 956"/>
                <a:gd name="T31" fmla="*/ 361 h 770"/>
                <a:gd name="T32" fmla="*/ 375 w 956"/>
                <a:gd name="T33" fmla="*/ 434 h 770"/>
                <a:gd name="T34" fmla="*/ 396 w 956"/>
                <a:gd name="T35" fmla="*/ 504 h 770"/>
                <a:gd name="T36" fmla="*/ 420 w 956"/>
                <a:gd name="T37" fmla="*/ 571 h 770"/>
                <a:gd name="T38" fmla="*/ 441 w 956"/>
                <a:gd name="T39" fmla="*/ 630 h 770"/>
                <a:gd name="T40" fmla="*/ 466 w 956"/>
                <a:gd name="T41" fmla="*/ 683 h 770"/>
                <a:gd name="T42" fmla="*/ 487 w 956"/>
                <a:gd name="T43" fmla="*/ 725 h 770"/>
                <a:gd name="T44" fmla="*/ 511 w 956"/>
                <a:gd name="T45" fmla="*/ 753 h 770"/>
                <a:gd name="T46" fmla="*/ 532 w 956"/>
                <a:gd name="T47" fmla="*/ 767 h 770"/>
                <a:gd name="T48" fmla="*/ 557 w 956"/>
                <a:gd name="T49" fmla="*/ 770 h 770"/>
                <a:gd name="T50" fmla="*/ 578 w 956"/>
                <a:gd name="T51" fmla="*/ 760 h 770"/>
                <a:gd name="T52" fmla="*/ 602 w 956"/>
                <a:gd name="T53" fmla="*/ 735 h 770"/>
                <a:gd name="T54" fmla="*/ 623 w 956"/>
                <a:gd name="T55" fmla="*/ 697 h 770"/>
                <a:gd name="T56" fmla="*/ 644 w 956"/>
                <a:gd name="T57" fmla="*/ 651 h 770"/>
                <a:gd name="T58" fmla="*/ 669 w 956"/>
                <a:gd name="T59" fmla="*/ 592 h 770"/>
                <a:gd name="T60" fmla="*/ 690 w 956"/>
                <a:gd name="T61" fmla="*/ 529 h 770"/>
                <a:gd name="T62" fmla="*/ 714 w 956"/>
                <a:gd name="T63" fmla="*/ 459 h 770"/>
                <a:gd name="T64" fmla="*/ 735 w 956"/>
                <a:gd name="T65" fmla="*/ 385 h 770"/>
                <a:gd name="T66" fmla="*/ 760 w 956"/>
                <a:gd name="T67" fmla="*/ 312 h 770"/>
                <a:gd name="T68" fmla="*/ 781 w 956"/>
                <a:gd name="T69" fmla="*/ 242 h 770"/>
                <a:gd name="T70" fmla="*/ 805 w 956"/>
                <a:gd name="T71" fmla="*/ 179 h 770"/>
                <a:gd name="T72" fmla="*/ 826 w 956"/>
                <a:gd name="T73" fmla="*/ 119 h 770"/>
                <a:gd name="T74" fmla="*/ 847 w 956"/>
                <a:gd name="T75" fmla="*/ 74 h 770"/>
                <a:gd name="T76" fmla="*/ 872 w 956"/>
                <a:gd name="T77" fmla="*/ 35 h 770"/>
                <a:gd name="T78" fmla="*/ 893 w 956"/>
                <a:gd name="T79" fmla="*/ 11 h 770"/>
                <a:gd name="T80" fmla="*/ 917 w 956"/>
                <a:gd name="T81" fmla="*/ 0 h 770"/>
                <a:gd name="T82" fmla="*/ 938 w 956"/>
                <a:gd name="T83" fmla="*/ 4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56" h="770">
                  <a:moveTo>
                    <a:pt x="0" y="336"/>
                  </a:moveTo>
                  <a:lnTo>
                    <a:pt x="7" y="312"/>
                  </a:lnTo>
                  <a:lnTo>
                    <a:pt x="14" y="291"/>
                  </a:lnTo>
                  <a:lnTo>
                    <a:pt x="21" y="266"/>
                  </a:lnTo>
                  <a:lnTo>
                    <a:pt x="28" y="242"/>
                  </a:lnTo>
                  <a:lnTo>
                    <a:pt x="35" y="221"/>
                  </a:lnTo>
                  <a:lnTo>
                    <a:pt x="42" y="200"/>
                  </a:lnTo>
                  <a:lnTo>
                    <a:pt x="53" y="179"/>
                  </a:lnTo>
                  <a:lnTo>
                    <a:pt x="60" y="158"/>
                  </a:lnTo>
                  <a:lnTo>
                    <a:pt x="67" y="140"/>
                  </a:lnTo>
                  <a:lnTo>
                    <a:pt x="74" y="119"/>
                  </a:lnTo>
                  <a:lnTo>
                    <a:pt x="81" y="105"/>
                  </a:lnTo>
                  <a:lnTo>
                    <a:pt x="88" y="88"/>
                  </a:lnTo>
                  <a:lnTo>
                    <a:pt x="95" y="74"/>
                  </a:lnTo>
                  <a:lnTo>
                    <a:pt x="105" y="60"/>
                  </a:lnTo>
                  <a:lnTo>
                    <a:pt x="112" y="46"/>
                  </a:lnTo>
                  <a:lnTo>
                    <a:pt x="119" y="35"/>
                  </a:lnTo>
                  <a:lnTo>
                    <a:pt x="126" y="25"/>
                  </a:lnTo>
                  <a:lnTo>
                    <a:pt x="133" y="18"/>
                  </a:lnTo>
                  <a:lnTo>
                    <a:pt x="140" y="11"/>
                  </a:lnTo>
                  <a:lnTo>
                    <a:pt x="151" y="7"/>
                  </a:lnTo>
                  <a:lnTo>
                    <a:pt x="158" y="4"/>
                  </a:lnTo>
                  <a:lnTo>
                    <a:pt x="165" y="0"/>
                  </a:lnTo>
                  <a:lnTo>
                    <a:pt x="172" y="0"/>
                  </a:lnTo>
                  <a:lnTo>
                    <a:pt x="179" y="0"/>
                  </a:lnTo>
                  <a:lnTo>
                    <a:pt x="186" y="4"/>
                  </a:lnTo>
                  <a:lnTo>
                    <a:pt x="193" y="7"/>
                  </a:lnTo>
                  <a:lnTo>
                    <a:pt x="203" y="11"/>
                  </a:lnTo>
                  <a:lnTo>
                    <a:pt x="210" y="18"/>
                  </a:lnTo>
                  <a:lnTo>
                    <a:pt x="217" y="25"/>
                  </a:lnTo>
                  <a:lnTo>
                    <a:pt x="224" y="35"/>
                  </a:lnTo>
                  <a:lnTo>
                    <a:pt x="231" y="46"/>
                  </a:lnTo>
                  <a:lnTo>
                    <a:pt x="238" y="60"/>
                  </a:lnTo>
                  <a:lnTo>
                    <a:pt x="245" y="74"/>
                  </a:lnTo>
                  <a:lnTo>
                    <a:pt x="256" y="88"/>
                  </a:lnTo>
                  <a:lnTo>
                    <a:pt x="263" y="105"/>
                  </a:lnTo>
                  <a:lnTo>
                    <a:pt x="270" y="119"/>
                  </a:lnTo>
                  <a:lnTo>
                    <a:pt x="277" y="140"/>
                  </a:lnTo>
                  <a:lnTo>
                    <a:pt x="284" y="158"/>
                  </a:lnTo>
                  <a:lnTo>
                    <a:pt x="291" y="179"/>
                  </a:lnTo>
                  <a:lnTo>
                    <a:pt x="301" y="200"/>
                  </a:lnTo>
                  <a:lnTo>
                    <a:pt x="308" y="221"/>
                  </a:lnTo>
                  <a:lnTo>
                    <a:pt x="315" y="242"/>
                  </a:lnTo>
                  <a:lnTo>
                    <a:pt x="322" y="266"/>
                  </a:lnTo>
                  <a:lnTo>
                    <a:pt x="329" y="291"/>
                  </a:lnTo>
                  <a:lnTo>
                    <a:pt x="336" y="312"/>
                  </a:lnTo>
                  <a:lnTo>
                    <a:pt x="343" y="336"/>
                  </a:lnTo>
                  <a:lnTo>
                    <a:pt x="354" y="361"/>
                  </a:lnTo>
                  <a:lnTo>
                    <a:pt x="361" y="385"/>
                  </a:lnTo>
                  <a:lnTo>
                    <a:pt x="368" y="410"/>
                  </a:lnTo>
                  <a:lnTo>
                    <a:pt x="375" y="434"/>
                  </a:lnTo>
                  <a:lnTo>
                    <a:pt x="382" y="459"/>
                  </a:lnTo>
                  <a:lnTo>
                    <a:pt x="389" y="480"/>
                  </a:lnTo>
                  <a:lnTo>
                    <a:pt x="396" y="504"/>
                  </a:lnTo>
                  <a:lnTo>
                    <a:pt x="406" y="529"/>
                  </a:lnTo>
                  <a:lnTo>
                    <a:pt x="413" y="550"/>
                  </a:lnTo>
                  <a:lnTo>
                    <a:pt x="420" y="571"/>
                  </a:lnTo>
                  <a:lnTo>
                    <a:pt x="427" y="592"/>
                  </a:lnTo>
                  <a:lnTo>
                    <a:pt x="434" y="613"/>
                  </a:lnTo>
                  <a:lnTo>
                    <a:pt x="441" y="630"/>
                  </a:lnTo>
                  <a:lnTo>
                    <a:pt x="452" y="651"/>
                  </a:lnTo>
                  <a:lnTo>
                    <a:pt x="459" y="665"/>
                  </a:lnTo>
                  <a:lnTo>
                    <a:pt x="466" y="683"/>
                  </a:lnTo>
                  <a:lnTo>
                    <a:pt x="473" y="697"/>
                  </a:lnTo>
                  <a:lnTo>
                    <a:pt x="480" y="711"/>
                  </a:lnTo>
                  <a:lnTo>
                    <a:pt x="487" y="725"/>
                  </a:lnTo>
                  <a:lnTo>
                    <a:pt x="494" y="735"/>
                  </a:lnTo>
                  <a:lnTo>
                    <a:pt x="504" y="746"/>
                  </a:lnTo>
                  <a:lnTo>
                    <a:pt x="511" y="753"/>
                  </a:lnTo>
                  <a:lnTo>
                    <a:pt x="518" y="760"/>
                  </a:lnTo>
                  <a:lnTo>
                    <a:pt x="525" y="763"/>
                  </a:lnTo>
                  <a:lnTo>
                    <a:pt x="532" y="767"/>
                  </a:lnTo>
                  <a:lnTo>
                    <a:pt x="539" y="770"/>
                  </a:lnTo>
                  <a:lnTo>
                    <a:pt x="546" y="770"/>
                  </a:lnTo>
                  <a:lnTo>
                    <a:pt x="557" y="770"/>
                  </a:lnTo>
                  <a:lnTo>
                    <a:pt x="564" y="767"/>
                  </a:lnTo>
                  <a:lnTo>
                    <a:pt x="571" y="763"/>
                  </a:lnTo>
                  <a:lnTo>
                    <a:pt x="578" y="760"/>
                  </a:lnTo>
                  <a:lnTo>
                    <a:pt x="585" y="753"/>
                  </a:lnTo>
                  <a:lnTo>
                    <a:pt x="592" y="746"/>
                  </a:lnTo>
                  <a:lnTo>
                    <a:pt x="602" y="735"/>
                  </a:lnTo>
                  <a:lnTo>
                    <a:pt x="609" y="725"/>
                  </a:lnTo>
                  <a:lnTo>
                    <a:pt x="616" y="711"/>
                  </a:lnTo>
                  <a:lnTo>
                    <a:pt x="623" y="697"/>
                  </a:lnTo>
                  <a:lnTo>
                    <a:pt x="630" y="683"/>
                  </a:lnTo>
                  <a:lnTo>
                    <a:pt x="637" y="665"/>
                  </a:lnTo>
                  <a:lnTo>
                    <a:pt x="644" y="651"/>
                  </a:lnTo>
                  <a:lnTo>
                    <a:pt x="655" y="630"/>
                  </a:lnTo>
                  <a:lnTo>
                    <a:pt x="662" y="613"/>
                  </a:lnTo>
                  <a:lnTo>
                    <a:pt x="669" y="592"/>
                  </a:lnTo>
                  <a:lnTo>
                    <a:pt x="676" y="571"/>
                  </a:lnTo>
                  <a:lnTo>
                    <a:pt x="683" y="550"/>
                  </a:lnTo>
                  <a:lnTo>
                    <a:pt x="690" y="529"/>
                  </a:lnTo>
                  <a:lnTo>
                    <a:pt x="697" y="504"/>
                  </a:lnTo>
                  <a:lnTo>
                    <a:pt x="707" y="480"/>
                  </a:lnTo>
                  <a:lnTo>
                    <a:pt x="714" y="459"/>
                  </a:lnTo>
                  <a:lnTo>
                    <a:pt x="721" y="434"/>
                  </a:lnTo>
                  <a:lnTo>
                    <a:pt x="728" y="410"/>
                  </a:lnTo>
                  <a:lnTo>
                    <a:pt x="735" y="385"/>
                  </a:lnTo>
                  <a:lnTo>
                    <a:pt x="742" y="361"/>
                  </a:lnTo>
                  <a:lnTo>
                    <a:pt x="753" y="336"/>
                  </a:lnTo>
                  <a:lnTo>
                    <a:pt x="760" y="312"/>
                  </a:lnTo>
                  <a:lnTo>
                    <a:pt x="767" y="291"/>
                  </a:lnTo>
                  <a:lnTo>
                    <a:pt x="774" y="266"/>
                  </a:lnTo>
                  <a:lnTo>
                    <a:pt x="781" y="242"/>
                  </a:lnTo>
                  <a:lnTo>
                    <a:pt x="788" y="221"/>
                  </a:lnTo>
                  <a:lnTo>
                    <a:pt x="795" y="200"/>
                  </a:lnTo>
                  <a:lnTo>
                    <a:pt x="805" y="179"/>
                  </a:lnTo>
                  <a:lnTo>
                    <a:pt x="812" y="158"/>
                  </a:lnTo>
                  <a:lnTo>
                    <a:pt x="819" y="140"/>
                  </a:lnTo>
                  <a:lnTo>
                    <a:pt x="826" y="119"/>
                  </a:lnTo>
                  <a:lnTo>
                    <a:pt x="833" y="105"/>
                  </a:lnTo>
                  <a:lnTo>
                    <a:pt x="840" y="88"/>
                  </a:lnTo>
                  <a:lnTo>
                    <a:pt x="847" y="74"/>
                  </a:lnTo>
                  <a:lnTo>
                    <a:pt x="858" y="60"/>
                  </a:lnTo>
                  <a:lnTo>
                    <a:pt x="865" y="46"/>
                  </a:lnTo>
                  <a:lnTo>
                    <a:pt x="872" y="35"/>
                  </a:lnTo>
                  <a:lnTo>
                    <a:pt x="879" y="25"/>
                  </a:lnTo>
                  <a:lnTo>
                    <a:pt x="886" y="18"/>
                  </a:lnTo>
                  <a:lnTo>
                    <a:pt x="893" y="11"/>
                  </a:lnTo>
                  <a:lnTo>
                    <a:pt x="903" y="7"/>
                  </a:lnTo>
                  <a:lnTo>
                    <a:pt x="910" y="4"/>
                  </a:lnTo>
                  <a:lnTo>
                    <a:pt x="917" y="0"/>
                  </a:lnTo>
                  <a:lnTo>
                    <a:pt x="924" y="0"/>
                  </a:lnTo>
                  <a:lnTo>
                    <a:pt x="931" y="0"/>
                  </a:lnTo>
                  <a:lnTo>
                    <a:pt x="938" y="4"/>
                  </a:lnTo>
                  <a:lnTo>
                    <a:pt x="945" y="7"/>
                  </a:lnTo>
                  <a:lnTo>
                    <a:pt x="956" y="11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174105" name="Freeform 78"/>
            <p:cNvSpPr>
              <a:spLocks/>
            </p:cNvSpPr>
            <p:nvPr/>
          </p:nvSpPr>
          <p:spPr bwMode="auto">
            <a:xfrm>
              <a:off x="1813" y="3003"/>
              <a:ext cx="549" cy="759"/>
            </a:xfrm>
            <a:custGeom>
              <a:avLst/>
              <a:gdLst>
                <a:gd name="T0" fmla="*/ 7 w 549"/>
                <a:gd name="T1" fmla="*/ 7 h 759"/>
                <a:gd name="T2" fmla="*/ 21 w 549"/>
                <a:gd name="T3" fmla="*/ 24 h 759"/>
                <a:gd name="T4" fmla="*/ 35 w 549"/>
                <a:gd name="T5" fmla="*/ 49 h 759"/>
                <a:gd name="T6" fmla="*/ 52 w 549"/>
                <a:gd name="T7" fmla="*/ 77 h 759"/>
                <a:gd name="T8" fmla="*/ 66 w 549"/>
                <a:gd name="T9" fmla="*/ 108 h 759"/>
                <a:gd name="T10" fmla="*/ 80 w 549"/>
                <a:gd name="T11" fmla="*/ 147 h 759"/>
                <a:gd name="T12" fmla="*/ 98 w 549"/>
                <a:gd name="T13" fmla="*/ 189 h 759"/>
                <a:gd name="T14" fmla="*/ 112 w 549"/>
                <a:gd name="T15" fmla="*/ 231 h 759"/>
                <a:gd name="T16" fmla="*/ 126 w 549"/>
                <a:gd name="T17" fmla="*/ 280 h 759"/>
                <a:gd name="T18" fmla="*/ 140 w 549"/>
                <a:gd name="T19" fmla="*/ 325 h 759"/>
                <a:gd name="T20" fmla="*/ 157 w 549"/>
                <a:gd name="T21" fmla="*/ 374 h 759"/>
                <a:gd name="T22" fmla="*/ 171 w 549"/>
                <a:gd name="T23" fmla="*/ 423 h 759"/>
                <a:gd name="T24" fmla="*/ 185 w 549"/>
                <a:gd name="T25" fmla="*/ 469 h 759"/>
                <a:gd name="T26" fmla="*/ 203 w 549"/>
                <a:gd name="T27" fmla="*/ 518 h 759"/>
                <a:gd name="T28" fmla="*/ 217 w 549"/>
                <a:gd name="T29" fmla="*/ 560 h 759"/>
                <a:gd name="T30" fmla="*/ 231 w 549"/>
                <a:gd name="T31" fmla="*/ 602 h 759"/>
                <a:gd name="T32" fmla="*/ 248 w 549"/>
                <a:gd name="T33" fmla="*/ 640 h 759"/>
                <a:gd name="T34" fmla="*/ 262 w 549"/>
                <a:gd name="T35" fmla="*/ 672 h 759"/>
                <a:gd name="T36" fmla="*/ 276 w 549"/>
                <a:gd name="T37" fmla="*/ 700 h 759"/>
                <a:gd name="T38" fmla="*/ 290 w 549"/>
                <a:gd name="T39" fmla="*/ 724 h 759"/>
                <a:gd name="T40" fmla="*/ 308 w 549"/>
                <a:gd name="T41" fmla="*/ 742 h 759"/>
                <a:gd name="T42" fmla="*/ 322 w 549"/>
                <a:gd name="T43" fmla="*/ 752 h 759"/>
                <a:gd name="T44" fmla="*/ 336 w 549"/>
                <a:gd name="T45" fmla="*/ 759 h 759"/>
                <a:gd name="T46" fmla="*/ 353 w 549"/>
                <a:gd name="T47" fmla="*/ 759 h 759"/>
                <a:gd name="T48" fmla="*/ 367 w 549"/>
                <a:gd name="T49" fmla="*/ 752 h 759"/>
                <a:gd name="T50" fmla="*/ 381 w 549"/>
                <a:gd name="T51" fmla="*/ 742 h 759"/>
                <a:gd name="T52" fmla="*/ 399 w 549"/>
                <a:gd name="T53" fmla="*/ 724 h 759"/>
                <a:gd name="T54" fmla="*/ 413 w 549"/>
                <a:gd name="T55" fmla="*/ 700 h 759"/>
                <a:gd name="T56" fmla="*/ 427 w 549"/>
                <a:gd name="T57" fmla="*/ 672 h 759"/>
                <a:gd name="T58" fmla="*/ 441 w 549"/>
                <a:gd name="T59" fmla="*/ 640 h 759"/>
                <a:gd name="T60" fmla="*/ 458 w 549"/>
                <a:gd name="T61" fmla="*/ 602 h 759"/>
                <a:gd name="T62" fmla="*/ 472 w 549"/>
                <a:gd name="T63" fmla="*/ 560 h 759"/>
                <a:gd name="T64" fmla="*/ 486 w 549"/>
                <a:gd name="T65" fmla="*/ 518 h 759"/>
                <a:gd name="T66" fmla="*/ 504 w 549"/>
                <a:gd name="T67" fmla="*/ 469 h 759"/>
                <a:gd name="T68" fmla="*/ 518 w 549"/>
                <a:gd name="T69" fmla="*/ 423 h 759"/>
                <a:gd name="T70" fmla="*/ 532 w 549"/>
                <a:gd name="T71" fmla="*/ 374 h 759"/>
                <a:gd name="T72" fmla="*/ 549 w 549"/>
                <a:gd name="T73" fmla="*/ 325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9" h="759">
                  <a:moveTo>
                    <a:pt x="0" y="0"/>
                  </a:moveTo>
                  <a:lnTo>
                    <a:pt x="7" y="7"/>
                  </a:lnTo>
                  <a:lnTo>
                    <a:pt x="14" y="14"/>
                  </a:lnTo>
                  <a:lnTo>
                    <a:pt x="21" y="24"/>
                  </a:lnTo>
                  <a:lnTo>
                    <a:pt x="28" y="35"/>
                  </a:lnTo>
                  <a:lnTo>
                    <a:pt x="35" y="49"/>
                  </a:lnTo>
                  <a:lnTo>
                    <a:pt x="42" y="63"/>
                  </a:lnTo>
                  <a:lnTo>
                    <a:pt x="52" y="77"/>
                  </a:lnTo>
                  <a:lnTo>
                    <a:pt x="59" y="94"/>
                  </a:lnTo>
                  <a:lnTo>
                    <a:pt x="66" y="108"/>
                  </a:lnTo>
                  <a:lnTo>
                    <a:pt x="73" y="129"/>
                  </a:lnTo>
                  <a:lnTo>
                    <a:pt x="80" y="147"/>
                  </a:lnTo>
                  <a:lnTo>
                    <a:pt x="87" y="168"/>
                  </a:lnTo>
                  <a:lnTo>
                    <a:pt x="98" y="189"/>
                  </a:lnTo>
                  <a:lnTo>
                    <a:pt x="105" y="210"/>
                  </a:lnTo>
                  <a:lnTo>
                    <a:pt x="112" y="231"/>
                  </a:lnTo>
                  <a:lnTo>
                    <a:pt x="119" y="255"/>
                  </a:lnTo>
                  <a:lnTo>
                    <a:pt x="126" y="280"/>
                  </a:lnTo>
                  <a:lnTo>
                    <a:pt x="133" y="301"/>
                  </a:lnTo>
                  <a:lnTo>
                    <a:pt x="140" y="325"/>
                  </a:lnTo>
                  <a:lnTo>
                    <a:pt x="150" y="350"/>
                  </a:lnTo>
                  <a:lnTo>
                    <a:pt x="157" y="374"/>
                  </a:lnTo>
                  <a:lnTo>
                    <a:pt x="164" y="399"/>
                  </a:lnTo>
                  <a:lnTo>
                    <a:pt x="171" y="423"/>
                  </a:lnTo>
                  <a:lnTo>
                    <a:pt x="178" y="448"/>
                  </a:lnTo>
                  <a:lnTo>
                    <a:pt x="185" y="469"/>
                  </a:lnTo>
                  <a:lnTo>
                    <a:pt x="192" y="493"/>
                  </a:lnTo>
                  <a:lnTo>
                    <a:pt x="203" y="518"/>
                  </a:lnTo>
                  <a:lnTo>
                    <a:pt x="210" y="539"/>
                  </a:lnTo>
                  <a:lnTo>
                    <a:pt x="217" y="560"/>
                  </a:lnTo>
                  <a:lnTo>
                    <a:pt x="224" y="581"/>
                  </a:lnTo>
                  <a:lnTo>
                    <a:pt x="231" y="602"/>
                  </a:lnTo>
                  <a:lnTo>
                    <a:pt x="238" y="619"/>
                  </a:lnTo>
                  <a:lnTo>
                    <a:pt x="248" y="640"/>
                  </a:lnTo>
                  <a:lnTo>
                    <a:pt x="255" y="654"/>
                  </a:lnTo>
                  <a:lnTo>
                    <a:pt x="262" y="672"/>
                  </a:lnTo>
                  <a:lnTo>
                    <a:pt x="269" y="686"/>
                  </a:lnTo>
                  <a:lnTo>
                    <a:pt x="276" y="700"/>
                  </a:lnTo>
                  <a:lnTo>
                    <a:pt x="283" y="714"/>
                  </a:lnTo>
                  <a:lnTo>
                    <a:pt x="290" y="724"/>
                  </a:lnTo>
                  <a:lnTo>
                    <a:pt x="301" y="735"/>
                  </a:lnTo>
                  <a:lnTo>
                    <a:pt x="308" y="742"/>
                  </a:lnTo>
                  <a:lnTo>
                    <a:pt x="315" y="749"/>
                  </a:lnTo>
                  <a:lnTo>
                    <a:pt x="322" y="752"/>
                  </a:lnTo>
                  <a:lnTo>
                    <a:pt x="329" y="756"/>
                  </a:lnTo>
                  <a:lnTo>
                    <a:pt x="336" y="759"/>
                  </a:lnTo>
                  <a:lnTo>
                    <a:pt x="343" y="759"/>
                  </a:lnTo>
                  <a:lnTo>
                    <a:pt x="353" y="759"/>
                  </a:lnTo>
                  <a:lnTo>
                    <a:pt x="360" y="756"/>
                  </a:lnTo>
                  <a:lnTo>
                    <a:pt x="367" y="752"/>
                  </a:lnTo>
                  <a:lnTo>
                    <a:pt x="374" y="749"/>
                  </a:lnTo>
                  <a:lnTo>
                    <a:pt x="381" y="742"/>
                  </a:lnTo>
                  <a:lnTo>
                    <a:pt x="388" y="735"/>
                  </a:lnTo>
                  <a:lnTo>
                    <a:pt x="399" y="724"/>
                  </a:lnTo>
                  <a:lnTo>
                    <a:pt x="406" y="714"/>
                  </a:lnTo>
                  <a:lnTo>
                    <a:pt x="413" y="700"/>
                  </a:lnTo>
                  <a:lnTo>
                    <a:pt x="420" y="686"/>
                  </a:lnTo>
                  <a:lnTo>
                    <a:pt x="427" y="672"/>
                  </a:lnTo>
                  <a:lnTo>
                    <a:pt x="434" y="654"/>
                  </a:lnTo>
                  <a:lnTo>
                    <a:pt x="441" y="640"/>
                  </a:lnTo>
                  <a:lnTo>
                    <a:pt x="451" y="619"/>
                  </a:lnTo>
                  <a:lnTo>
                    <a:pt x="458" y="602"/>
                  </a:lnTo>
                  <a:lnTo>
                    <a:pt x="465" y="581"/>
                  </a:lnTo>
                  <a:lnTo>
                    <a:pt x="472" y="560"/>
                  </a:lnTo>
                  <a:lnTo>
                    <a:pt x="479" y="539"/>
                  </a:lnTo>
                  <a:lnTo>
                    <a:pt x="486" y="518"/>
                  </a:lnTo>
                  <a:lnTo>
                    <a:pt x="493" y="493"/>
                  </a:lnTo>
                  <a:lnTo>
                    <a:pt x="504" y="469"/>
                  </a:lnTo>
                  <a:lnTo>
                    <a:pt x="511" y="448"/>
                  </a:lnTo>
                  <a:lnTo>
                    <a:pt x="518" y="423"/>
                  </a:lnTo>
                  <a:lnTo>
                    <a:pt x="525" y="399"/>
                  </a:lnTo>
                  <a:lnTo>
                    <a:pt x="532" y="374"/>
                  </a:lnTo>
                  <a:lnTo>
                    <a:pt x="539" y="350"/>
                  </a:lnTo>
                  <a:lnTo>
                    <a:pt x="549" y="325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174106" name="Freeform 79"/>
            <p:cNvSpPr>
              <a:spLocks/>
            </p:cNvSpPr>
            <p:nvPr/>
          </p:nvSpPr>
          <p:spPr bwMode="auto">
            <a:xfrm>
              <a:off x="857" y="2992"/>
              <a:ext cx="956" cy="770"/>
            </a:xfrm>
            <a:custGeom>
              <a:avLst/>
              <a:gdLst>
                <a:gd name="T0" fmla="*/ 14 w 956"/>
                <a:gd name="T1" fmla="*/ 336 h 770"/>
                <a:gd name="T2" fmla="*/ 35 w 956"/>
                <a:gd name="T3" fmla="*/ 266 h 770"/>
                <a:gd name="T4" fmla="*/ 60 w 956"/>
                <a:gd name="T5" fmla="*/ 200 h 770"/>
                <a:gd name="T6" fmla="*/ 81 w 956"/>
                <a:gd name="T7" fmla="*/ 140 h 770"/>
                <a:gd name="T8" fmla="*/ 105 w 956"/>
                <a:gd name="T9" fmla="*/ 88 h 770"/>
                <a:gd name="T10" fmla="*/ 126 w 956"/>
                <a:gd name="T11" fmla="*/ 46 h 770"/>
                <a:gd name="T12" fmla="*/ 151 w 956"/>
                <a:gd name="T13" fmla="*/ 18 h 770"/>
                <a:gd name="T14" fmla="*/ 172 w 956"/>
                <a:gd name="T15" fmla="*/ 4 h 770"/>
                <a:gd name="T16" fmla="*/ 193 w 956"/>
                <a:gd name="T17" fmla="*/ 0 h 770"/>
                <a:gd name="T18" fmla="*/ 217 w 956"/>
                <a:gd name="T19" fmla="*/ 11 h 770"/>
                <a:gd name="T20" fmla="*/ 238 w 956"/>
                <a:gd name="T21" fmla="*/ 35 h 770"/>
                <a:gd name="T22" fmla="*/ 263 w 956"/>
                <a:gd name="T23" fmla="*/ 74 h 770"/>
                <a:gd name="T24" fmla="*/ 284 w 956"/>
                <a:gd name="T25" fmla="*/ 119 h 770"/>
                <a:gd name="T26" fmla="*/ 308 w 956"/>
                <a:gd name="T27" fmla="*/ 179 h 770"/>
                <a:gd name="T28" fmla="*/ 329 w 956"/>
                <a:gd name="T29" fmla="*/ 242 h 770"/>
                <a:gd name="T30" fmla="*/ 354 w 956"/>
                <a:gd name="T31" fmla="*/ 312 h 770"/>
                <a:gd name="T32" fmla="*/ 375 w 956"/>
                <a:gd name="T33" fmla="*/ 385 h 770"/>
                <a:gd name="T34" fmla="*/ 396 w 956"/>
                <a:gd name="T35" fmla="*/ 459 h 770"/>
                <a:gd name="T36" fmla="*/ 420 w 956"/>
                <a:gd name="T37" fmla="*/ 529 h 770"/>
                <a:gd name="T38" fmla="*/ 441 w 956"/>
                <a:gd name="T39" fmla="*/ 592 h 770"/>
                <a:gd name="T40" fmla="*/ 466 w 956"/>
                <a:gd name="T41" fmla="*/ 651 h 770"/>
                <a:gd name="T42" fmla="*/ 487 w 956"/>
                <a:gd name="T43" fmla="*/ 697 h 770"/>
                <a:gd name="T44" fmla="*/ 511 w 956"/>
                <a:gd name="T45" fmla="*/ 735 h 770"/>
                <a:gd name="T46" fmla="*/ 532 w 956"/>
                <a:gd name="T47" fmla="*/ 760 h 770"/>
                <a:gd name="T48" fmla="*/ 557 w 956"/>
                <a:gd name="T49" fmla="*/ 770 h 770"/>
                <a:gd name="T50" fmla="*/ 578 w 956"/>
                <a:gd name="T51" fmla="*/ 767 h 770"/>
                <a:gd name="T52" fmla="*/ 602 w 956"/>
                <a:gd name="T53" fmla="*/ 753 h 770"/>
                <a:gd name="T54" fmla="*/ 623 w 956"/>
                <a:gd name="T55" fmla="*/ 725 h 770"/>
                <a:gd name="T56" fmla="*/ 644 w 956"/>
                <a:gd name="T57" fmla="*/ 683 h 770"/>
                <a:gd name="T58" fmla="*/ 669 w 956"/>
                <a:gd name="T59" fmla="*/ 630 h 770"/>
                <a:gd name="T60" fmla="*/ 690 w 956"/>
                <a:gd name="T61" fmla="*/ 571 h 770"/>
                <a:gd name="T62" fmla="*/ 714 w 956"/>
                <a:gd name="T63" fmla="*/ 504 h 770"/>
                <a:gd name="T64" fmla="*/ 735 w 956"/>
                <a:gd name="T65" fmla="*/ 434 h 770"/>
                <a:gd name="T66" fmla="*/ 760 w 956"/>
                <a:gd name="T67" fmla="*/ 361 h 770"/>
                <a:gd name="T68" fmla="*/ 781 w 956"/>
                <a:gd name="T69" fmla="*/ 291 h 770"/>
                <a:gd name="T70" fmla="*/ 805 w 956"/>
                <a:gd name="T71" fmla="*/ 221 h 770"/>
                <a:gd name="T72" fmla="*/ 826 w 956"/>
                <a:gd name="T73" fmla="*/ 158 h 770"/>
                <a:gd name="T74" fmla="*/ 847 w 956"/>
                <a:gd name="T75" fmla="*/ 105 h 770"/>
                <a:gd name="T76" fmla="*/ 872 w 956"/>
                <a:gd name="T77" fmla="*/ 60 h 770"/>
                <a:gd name="T78" fmla="*/ 893 w 956"/>
                <a:gd name="T79" fmla="*/ 25 h 770"/>
                <a:gd name="T80" fmla="*/ 917 w 956"/>
                <a:gd name="T81" fmla="*/ 7 h 770"/>
                <a:gd name="T82" fmla="*/ 938 w 956"/>
                <a:gd name="T83" fmla="*/ 0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56" h="770">
                  <a:moveTo>
                    <a:pt x="0" y="385"/>
                  </a:moveTo>
                  <a:lnTo>
                    <a:pt x="7" y="361"/>
                  </a:lnTo>
                  <a:lnTo>
                    <a:pt x="14" y="336"/>
                  </a:lnTo>
                  <a:lnTo>
                    <a:pt x="21" y="312"/>
                  </a:lnTo>
                  <a:lnTo>
                    <a:pt x="28" y="291"/>
                  </a:lnTo>
                  <a:lnTo>
                    <a:pt x="35" y="266"/>
                  </a:lnTo>
                  <a:lnTo>
                    <a:pt x="42" y="242"/>
                  </a:lnTo>
                  <a:lnTo>
                    <a:pt x="53" y="221"/>
                  </a:lnTo>
                  <a:lnTo>
                    <a:pt x="60" y="200"/>
                  </a:lnTo>
                  <a:lnTo>
                    <a:pt x="67" y="179"/>
                  </a:lnTo>
                  <a:lnTo>
                    <a:pt x="74" y="158"/>
                  </a:lnTo>
                  <a:lnTo>
                    <a:pt x="81" y="140"/>
                  </a:lnTo>
                  <a:lnTo>
                    <a:pt x="88" y="119"/>
                  </a:lnTo>
                  <a:lnTo>
                    <a:pt x="95" y="105"/>
                  </a:lnTo>
                  <a:lnTo>
                    <a:pt x="105" y="88"/>
                  </a:lnTo>
                  <a:lnTo>
                    <a:pt x="112" y="74"/>
                  </a:lnTo>
                  <a:lnTo>
                    <a:pt x="119" y="60"/>
                  </a:lnTo>
                  <a:lnTo>
                    <a:pt x="126" y="46"/>
                  </a:lnTo>
                  <a:lnTo>
                    <a:pt x="133" y="35"/>
                  </a:lnTo>
                  <a:lnTo>
                    <a:pt x="140" y="25"/>
                  </a:lnTo>
                  <a:lnTo>
                    <a:pt x="151" y="18"/>
                  </a:lnTo>
                  <a:lnTo>
                    <a:pt x="158" y="11"/>
                  </a:lnTo>
                  <a:lnTo>
                    <a:pt x="165" y="7"/>
                  </a:lnTo>
                  <a:lnTo>
                    <a:pt x="172" y="4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3" y="0"/>
                  </a:lnTo>
                  <a:lnTo>
                    <a:pt x="203" y="4"/>
                  </a:lnTo>
                  <a:lnTo>
                    <a:pt x="210" y="7"/>
                  </a:lnTo>
                  <a:lnTo>
                    <a:pt x="217" y="11"/>
                  </a:lnTo>
                  <a:lnTo>
                    <a:pt x="224" y="18"/>
                  </a:lnTo>
                  <a:lnTo>
                    <a:pt x="231" y="25"/>
                  </a:lnTo>
                  <a:lnTo>
                    <a:pt x="238" y="35"/>
                  </a:lnTo>
                  <a:lnTo>
                    <a:pt x="245" y="46"/>
                  </a:lnTo>
                  <a:lnTo>
                    <a:pt x="256" y="60"/>
                  </a:lnTo>
                  <a:lnTo>
                    <a:pt x="263" y="74"/>
                  </a:lnTo>
                  <a:lnTo>
                    <a:pt x="270" y="88"/>
                  </a:lnTo>
                  <a:lnTo>
                    <a:pt x="277" y="105"/>
                  </a:lnTo>
                  <a:lnTo>
                    <a:pt x="284" y="119"/>
                  </a:lnTo>
                  <a:lnTo>
                    <a:pt x="291" y="140"/>
                  </a:lnTo>
                  <a:lnTo>
                    <a:pt x="301" y="158"/>
                  </a:lnTo>
                  <a:lnTo>
                    <a:pt x="308" y="179"/>
                  </a:lnTo>
                  <a:lnTo>
                    <a:pt x="315" y="200"/>
                  </a:lnTo>
                  <a:lnTo>
                    <a:pt x="322" y="221"/>
                  </a:lnTo>
                  <a:lnTo>
                    <a:pt x="329" y="242"/>
                  </a:lnTo>
                  <a:lnTo>
                    <a:pt x="336" y="266"/>
                  </a:lnTo>
                  <a:lnTo>
                    <a:pt x="343" y="291"/>
                  </a:lnTo>
                  <a:lnTo>
                    <a:pt x="354" y="312"/>
                  </a:lnTo>
                  <a:lnTo>
                    <a:pt x="361" y="336"/>
                  </a:lnTo>
                  <a:lnTo>
                    <a:pt x="368" y="361"/>
                  </a:lnTo>
                  <a:lnTo>
                    <a:pt x="375" y="385"/>
                  </a:lnTo>
                  <a:lnTo>
                    <a:pt x="382" y="410"/>
                  </a:lnTo>
                  <a:lnTo>
                    <a:pt x="389" y="434"/>
                  </a:lnTo>
                  <a:lnTo>
                    <a:pt x="396" y="459"/>
                  </a:lnTo>
                  <a:lnTo>
                    <a:pt x="406" y="480"/>
                  </a:lnTo>
                  <a:lnTo>
                    <a:pt x="413" y="504"/>
                  </a:lnTo>
                  <a:lnTo>
                    <a:pt x="420" y="529"/>
                  </a:lnTo>
                  <a:lnTo>
                    <a:pt x="427" y="550"/>
                  </a:lnTo>
                  <a:lnTo>
                    <a:pt x="434" y="571"/>
                  </a:lnTo>
                  <a:lnTo>
                    <a:pt x="441" y="592"/>
                  </a:lnTo>
                  <a:lnTo>
                    <a:pt x="452" y="613"/>
                  </a:lnTo>
                  <a:lnTo>
                    <a:pt x="459" y="630"/>
                  </a:lnTo>
                  <a:lnTo>
                    <a:pt x="466" y="651"/>
                  </a:lnTo>
                  <a:lnTo>
                    <a:pt x="473" y="665"/>
                  </a:lnTo>
                  <a:lnTo>
                    <a:pt x="480" y="683"/>
                  </a:lnTo>
                  <a:lnTo>
                    <a:pt x="487" y="697"/>
                  </a:lnTo>
                  <a:lnTo>
                    <a:pt x="494" y="711"/>
                  </a:lnTo>
                  <a:lnTo>
                    <a:pt x="504" y="725"/>
                  </a:lnTo>
                  <a:lnTo>
                    <a:pt x="511" y="735"/>
                  </a:lnTo>
                  <a:lnTo>
                    <a:pt x="518" y="746"/>
                  </a:lnTo>
                  <a:lnTo>
                    <a:pt x="525" y="753"/>
                  </a:lnTo>
                  <a:lnTo>
                    <a:pt x="532" y="760"/>
                  </a:lnTo>
                  <a:lnTo>
                    <a:pt x="539" y="763"/>
                  </a:lnTo>
                  <a:lnTo>
                    <a:pt x="546" y="767"/>
                  </a:lnTo>
                  <a:lnTo>
                    <a:pt x="557" y="770"/>
                  </a:lnTo>
                  <a:lnTo>
                    <a:pt x="564" y="770"/>
                  </a:lnTo>
                  <a:lnTo>
                    <a:pt x="571" y="770"/>
                  </a:lnTo>
                  <a:lnTo>
                    <a:pt x="578" y="767"/>
                  </a:lnTo>
                  <a:lnTo>
                    <a:pt x="585" y="763"/>
                  </a:lnTo>
                  <a:lnTo>
                    <a:pt x="592" y="760"/>
                  </a:lnTo>
                  <a:lnTo>
                    <a:pt x="602" y="753"/>
                  </a:lnTo>
                  <a:lnTo>
                    <a:pt x="609" y="746"/>
                  </a:lnTo>
                  <a:lnTo>
                    <a:pt x="616" y="735"/>
                  </a:lnTo>
                  <a:lnTo>
                    <a:pt x="623" y="725"/>
                  </a:lnTo>
                  <a:lnTo>
                    <a:pt x="630" y="711"/>
                  </a:lnTo>
                  <a:lnTo>
                    <a:pt x="637" y="697"/>
                  </a:lnTo>
                  <a:lnTo>
                    <a:pt x="644" y="683"/>
                  </a:lnTo>
                  <a:lnTo>
                    <a:pt x="655" y="665"/>
                  </a:lnTo>
                  <a:lnTo>
                    <a:pt x="662" y="651"/>
                  </a:lnTo>
                  <a:lnTo>
                    <a:pt x="669" y="630"/>
                  </a:lnTo>
                  <a:lnTo>
                    <a:pt x="676" y="613"/>
                  </a:lnTo>
                  <a:lnTo>
                    <a:pt x="683" y="592"/>
                  </a:lnTo>
                  <a:lnTo>
                    <a:pt x="690" y="571"/>
                  </a:lnTo>
                  <a:lnTo>
                    <a:pt x="697" y="550"/>
                  </a:lnTo>
                  <a:lnTo>
                    <a:pt x="707" y="529"/>
                  </a:lnTo>
                  <a:lnTo>
                    <a:pt x="714" y="504"/>
                  </a:lnTo>
                  <a:lnTo>
                    <a:pt x="721" y="480"/>
                  </a:lnTo>
                  <a:lnTo>
                    <a:pt x="728" y="459"/>
                  </a:lnTo>
                  <a:lnTo>
                    <a:pt x="735" y="434"/>
                  </a:lnTo>
                  <a:lnTo>
                    <a:pt x="742" y="410"/>
                  </a:lnTo>
                  <a:lnTo>
                    <a:pt x="753" y="385"/>
                  </a:lnTo>
                  <a:lnTo>
                    <a:pt x="760" y="361"/>
                  </a:lnTo>
                  <a:lnTo>
                    <a:pt x="767" y="336"/>
                  </a:lnTo>
                  <a:lnTo>
                    <a:pt x="774" y="312"/>
                  </a:lnTo>
                  <a:lnTo>
                    <a:pt x="781" y="291"/>
                  </a:lnTo>
                  <a:lnTo>
                    <a:pt x="788" y="266"/>
                  </a:lnTo>
                  <a:lnTo>
                    <a:pt x="795" y="242"/>
                  </a:lnTo>
                  <a:lnTo>
                    <a:pt x="805" y="221"/>
                  </a:lnTo>
                  <a:lnTo>
                    <a:pt x="812" y="200"/>
                  </a:lnTo>
                  <a:lnTo>
                    <a:pt x="819" y="179"/>
                  </a:lnTo>
                  <a:lnTo>
                    <a:pt x="826" y="158"/>
                  </a:lnTo>
                  <a:lnTo>
                    <a:pt x="833" y="140"/>
                  </a:lnTo>
                  <a:lnTo>
                    <a:pt x="840" y="119"/>
                  </a:lnTo>
                  <a:lnTo>
                    <a:pt x="847" y="105"/>
                  </a:lnTo>
                  <a:lnTo>
                    <a:pt x="858" y="88"/>
                  </a:lnTo>
                  <a:lnTo>
                    <a:pt x="865" y="74"/>
                  </a:lnTo>
                  <a:lnTo>
                    <a:pt x="872" y="60"/>
                  </a:lnTo>
                  <a:lnTo>
                    <a:pt x="879" y="46"/>
                  </a:lnTo>
                  <a:lnTo>
                    <a:pt x="886" y="35"/>
                  </a:lnTo>
                  <a:lnTo>
                    <a:pt x="893" y="25"/>
                  </a:lnTo>
                  <a:lnTo>
                    <a:pt x="903" y="18"/>
                  </a:lnTo>
                  <a:lnTo>
                    <a:pt x="910" y="11"/>
                  </a:lnTo>
                  <a:lnTo>
                    <a:pt x="917" y="7"/>
                  </a:lnTo>
                  <a:lnTo>
                    <a:pt x="924" y="4"/>
                  </a:lnTo>
                  <a:lnTo>
                    <a:pt x="931" y="0"/>
                  </a:lnTo>
                  <a:lnTo>
                    <a:pt x="938" y="0"/>
                  </a:lnTo>
                  <a:lnTo>
                    <a:pt x="945" y="0"/>
                  </a:lnTo>
                  <a:lnTo>
                    <a:pt x="956" y="4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174107" name="Freeform 80"/>
            <p:cNvSpPr>
              <a:spLocks/>
            </p:cNvSpPr>
            <p:nvPr/>
          </p:nvSpPr>
          <p:spPr bwMode="auto">
            <a:xfrm>
              <a:off x="1813" y="2996"/>
              <a:ext cx="549" cy="766"/>
            </a:xfrm>
            <a:custGeom>
              <a:avLst/>
              <a:gdLst>
                <a:gd name="T0" fmla="*/ 7 w 549"/>
                <a:gd name="T1" fmla="*/ 3 h 766"/>
                <a:gd name="T2" fmla="*/ 21 w 549"/>
                <a:gd name="T3" fmla="*/ 14 h 766"/>
                <a:gd name="T4" fmla="*/ 35 w 549"/>
                <a:gd name="T5" fmla="*/ 31 h 766"/>
                <a:gd name="T6" fmla="*/ 52 w 549"/>
                <a:gd name="T7" fmla="*/ 56 h 766"/>
                <a:gd name="T8" fmla="*/ 66 w 549"/>
                <a:gd name="T9" fmla="*/ 84 h 766"/>
                <a:gd name="T10" fmla="*/ 80 w 549"/>
                <a:gd name="T11" fmla="*/ 115 h 766"/>
                <a:gd name="T12" fmla="*/ 98 w 549"/>
                <a:gd name="T13" fmla="*/ 154 h 766"/>
                <a:gd name="T14" fmla="*/ 112 w 549"/>
                <a:gd name="T15" fmla="*/ 196 h 766"/>
                <a:gd name="T16" fmla="*/ 126 w 549"/>
                <a:gd name="T17" fmla="*/ 238 h 766"/>
                <a:gd name="T18" fmla="*/ 140 w 549"/>
                <a:gd name="T19" fmla="*/ 287 h 766"/>
                <a:gd name="T20" fmla="*/ 157 w 549"/>
                <a:gd name="T21" fmla="*/ 332 h 766"/>
                <a:gd name="T22" fmla="*/ 171 w 549"/>
                <a:gd name="T23" fmla="*/ 381 h 766"/>
                <a:gd name="T24" fmla="*/ 185 w 549"/>
                <a:gd name="T25" fmla="*/ 430 h 766"/>
                <a:gd name="T26" fmla="*/ 203 w 549"/>
                <a:gd name="T27" fmla="*/ 476 h 766"/>
                <a:gd name="T28" fmla="*/ 217 w 549"/>
                <a:gd name="T29" fmla="*/ 525 h 766"/>
                <a:gd name="T30" fmla="*/ 231 w 549"/>
                <a:gd name="T31" fmla="*/ 567 h 766"/>
                <a:gd name="T32" fmla="*/ 248 w 549"/>
                <a:gd name="T33" fmla="*/ 609 h 766"/>
                <a:gd name="T34" fmla="*/ 262 w 549"/>
                <a:gd name="T35" fmla="*/ 647 h 766"/>
                <a:gd name="T36" fmla="*/ 276 w 549"/>
                <a:gd name="T37" fmla="*/ 679 h 766"/>
                <a:gd name="T38" fmla="*/ 290 w 549"/>
                <a:gd name="T39" fmla="*/ 707 h 766"/>
                <a:gd name="T40" fmla="*/ 308 w 549"/>
                <a:gd name="T41" fmla="*/ 731 h 766"/>
                <a:gd name="T42" fmla="*/ 322 w 549"/>
                <a:gd name="T43" fmla="*/ 749 h 766"/>
                <a:gd name="T44" fmla="*/ 336 w 549"/>
                <a:gd name="T45" fmla="*/ 759 h 766"/>
                <a:gd name="T46" fmla="*/ 353 w 549"/>
                <a:gd name="T47" fmla="*/ 766 h 766"/>
                <a:gd name="T48" fmla="*/ 367 w 549"/>
                <a:gd name="T49" fmla="*/ 766 h 766"/>
                <a:gd name="T50" fmla="*/ 381 w 549"/>
                <a:gd name="T51" fmla="*/ 759 h 766"/>
                <a:gd name="T52" fmla="*/ 399 w 549"/>
                <a:gd name="T53" fmla="*/ 749 h 766"/>
                <a:gd name="T54" fmla="*/ 413 w 549"/>
                <a:gd name="T55" fmla="*/ 731 h 766"/>
                <a:gd name="T56" fmla="*/ 427 w 549"/>
                <a:gd name="T57" fmla="*/ 707 h 766"/>
                <a:gd name="T58" fmla="*/ 441 w 549"/>
                <a:gd name="T59" fmla="*/ 679 h 766"/>
                <a:gd name="T60" fmla="*/ 458 w 549"/>
                <a:gd name="T61" fmla="*/ 647 h 766"/>
                <a:gd name="T62" fmla="*/ 472 w 549"/>
                <a:gd name="T63" fmla="*/ 609 h 766"/>
                <a:gd name="T64" fmla="*/ 486 w 549"/>
                <a:gd name="T65" fmla="*/ 567 h 766"/>
                <a:gd name="T66" fmla="*/ 504 w 549"/>
                <a:gd name="T67" fmla="*/ 525 h 766"/>
                <a:gd name="T68" fmla="*/ 518 w 549"/>
                <a:gd name="T69" fmla="*/ 476 h 766"/>
                <a:gd name="T70" fmla="*/ 532 w 549"/>
                <a:gd name="T71" fmla="*/ 430 h 766"/>
                <a:gd name="T72" fmla="*/ 549 w 549"/>
                <a:gd name="T73" fmla="*/ 381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9" h="766">
                  <a:moveTo>
                    <a:pt x="0" y="0"/>
                  </a:moveTo>
                  <a:lnTo>
                    <a:pt x="7" y="3"/>
                  </a:lnTo>
                  <a:lnTo>
                    <a:pt x="14" y="7"/>
                  </a:lnTo>
                  <a:lnTo>
                    <a:pt x="21" y="14"/>
                  </a:lnTo>
                  <a:lnTo>
                    <a:pt x="28" y="21"/>
                  </a:lnTo>
                  <a:lnTo>
                    <a:pt x="35" y="31"/>
                  </a:lnTo>
                  <a:lnTo>
                    <a:pt x="42" y="42"/>
                  </a:lnTo>
                  <a:lnTo>
                    <a:pt x="52" y="56"/>
                  </a:lnTo>
                  <a:lnTo>
                    <a:pt x="59" y="70"/>
                  </a:lnTo>
                  <a:lnTo>
                    <a:pt x="66" y="84"/>
                  </a:lnTo>
                  <a:lnTo>
                    <a:pt x="73" y="101"/>
                  </a:lnTo>
                  <a:lnTo>
                    <a:pt x="80" y="115"/>
                  </a:lnTo>
                  <a:lnTo>
                    <a:pt x="87" y="136"/>
                  </a:lnTo>
                  <a:lnTo>
                    <a:pt x="98" y="154"/>
                  </a:lnTo>
                  <a:lnTo>
                    <a:pt x="105" y="175"/>
                  </a:lnTo>
                  <a:lnTo>
                    <a:pt x="112" y="196"/>
                  </a:lnTo>
                  <a:lnTo>
                    <a:pt x="119" y="217"/>
                  </a:lnTo>
                  <a:lnTo>
                    <a:pt x="126" y="238"/>
                  </a:lnTo>
                  <a:lnTo>
                    <a:pt x="133" y="262"/>
                  </a:lnTo>
                  <a:lnTo>
                    <a:pt x="140" y="287"/>
                  </a:lnTo>
                  <a:lnTo>
                    <a:pt x="150" y="308"/>
                  </a:lnTo>
                  <a:lnTo>
                    <a:pt x="157" y="332"/>
                  </a:lnTo>
                  <a:lnTo>
                    <a:pt x="164" y="357"/>
                  </a:lnTo>
                  <a:lnTo>
                    <a:pt x="171" y="381"/>
                  </a:lnTo>
                  <a:lnTo>
                    <a:pt x="178" y="406"/>
                  </a:lnTo>
                  <a:lnTo>
                    <a:pt x="185" y="430"/>
                  </a:lnTo>
                  <a:lnTo>
                    <a:pt x="192" y="455"/>
                  </a:lnTo>
                  <a:lnTo>
                    <a:pt x="203" y="476"/>
                  </a:lnTo>
                  <a:lnTo>
                    <a:pt x="210" y="500"/>
                  </a:lnTo>
                  <a:lnTo>
                    <a:pt x="217" y="525"/>
                  </a:lnTo>
                  <a:lnTo>
                    <a:pt x="224" y="546"/>
                  </a:lnTo>
                  <a:lnTo>
                    <a:pt x="231" y="567"/>
                  </a:lnTo>
                  <a:lnTo>
                    <a:pt x="238" y="588"/>
                  </a:lnTo>
                  <a:lnTo>
                    <a:pt x="248" y="609"/>
                  </a:lnTo>
                  <a:lnTo>
                    <a:pt x="255" y="626"/>
                  </a:lnTo>
                  <a:lnTo>
                    <a:pt x="262" y="647"/>
                  </a:lnTo>
                  <a:lnTo>
                    <a:pt x="269" y="661"/>
                  </a:lnTo>
                  <a:lnTo>
                    <a:pt x="276" y="679"/>
                  </a:lnTo>
                  <a:lnTo>
                    <a:pt x="283" y="693"/>
                  </a:lnTo>
                  <a:lnTo>
                    <a:pt x="290" y="707"/>
                  </a:lnTo>
                  <a:lnTo>
                    <a:pt x="301" y="721"/>
                  </a:lnTo>
                  <a:lnTo>
                    <a:pt x="308" y="731"/>
                  </a:lnTo>
                  <a:lnTo>
                    <a:pt x="315" y="742"/>
                  </a:lnTo>
                  <a:lnTo>
                    <a:pt x="322" y="749"/>
                  </a:lnTo>
                  <a:lnTo>
                    <a:pt x="329" y="756"/>
                  </a:lnTo>
                  <a:lnTo>
                    <a:pt x="336" y="759"/>
                  </a:lnTo>
                  <a:lnTo>
                    <a:pt x="343" y="763"/>
                  </a:lnTo>
                  <a:lnTo>
                    <a:pt x="353" y="766"/>
                  </a:lnTo>
                  <a:lnTo>
                    <a:pt x="360" y="766"/>
                  </a:lnTo>
                  <a:lnTo>
                    <a:pt x="367" y="766"/>
                  </a:lnTo>
                  <a:lnTo>
                    <a:pt x="374" y="763"/>
                  </a:lnTo>
                  <a:lnTo>
                    <a:pt x="381" y="759"/>
                  </a:lnTo>
                  <a:lnTo>
                    <a:pt x="388" y="756"/>
                  </a:lnTo>
                  <a:lnTo>
                    <a:pt x="399" y="749"/>
                  </a:lnTo>
                  <a:lnTo>
                    <a:pt x="406" y="742"/>
                  </a:lnTo>
                  <a:lnTo>
                    <a:pt x="413" y="731"/>
                  </a:lnTo>
                  <a:lnTo>
                    <a:pt x="420" y="721"/>
                  </a:lnTo>
                  <a:lnTo>
                    <a:pt x="427" y="707"/>
                  </a:lnTo>
                  <a:lnTo>
                    <a:pt x="434" y="693"/>
                  </a:lnTo>
                  <a:lnTo>
                    <a:pt x="441" y="679"/>
                  </a:lnTo>
                  <a:lnTo>
                    <a:pt x="451" y="661"/>
                  </a:lnTo>
                  <a:lnTo>
                    <a:pt x="458" y="647"/>
                  </a:lnTo>
                  <a:lnTo>
                    <a:pt x="465" y="626"/>
                  </a:lnTo>
                  <a:lnTo>
                    <a:pt x="472" y="609"/>
                  </a:lnTo>
                  <a:lnTo>
                    <a:pt x="479" y="588"/>
                  </a:lnTo>
                  <a:lnTo>
                    <a:pt x="486" y="567"/>
                  </a:lnTo>
                  <a:lnTo>
                    <a:pt x="493" y="546"/>
                  </a:lnTo>
                  <a:lnTo>
                    <a:pt x="504" y="525"/>
                  </a:lnTo>
                  <a:lnTo>
                    <a:pt x="511" y="500"/>
                  </a:lnTo>
                  <a:lnTo>
                    <a:pt x="518" y="476"/>
                  </a:lnTo>
                  <a:lnTo>
                    <a:pt x="525" y="455"/>
                  </a:lnTo>
                  <a:lnTo>
                    <a:pt x="532" y="430"/>
                  </a:lnTo>
                  <a:lnTo>
                    <a:pt x="539" y="406"/>
                  </a:lnTo>
                  <a:lnTo>
                    <a:pt x="549" y="381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174108" name="Freeform 81"/>
            <p:cNvSpPr>
              <a:spLocks/>
            </p:cNvSpPr>
            <p:nvPr/>
          </p:nvSpPr>
          <p:spPr bwMode="auto">
            <a:xfrm>
              <a:off x="857" y="3006"/>
              <a:ext cx="956" cy="742"/>
            </a:xfrm>
            <a:custGeom>
              <a:avLst/>
              <a:gdLst>
                <a:gd name="T0" fmla="*/ 14 w 956"/>
                <a:gd name="T1" fmla="*/ 301 h 742"/>
                <a:gd name="T2" fmla="*/ 35 w 956"/>
                <a:gd name="T3" fmla="*/ 235 h 742"/>
                <a:gd name="T4" fmla="*/ 60 w 956"/>
                <a:gd name="T5" fmla="*/ 172 h 742"/>
                <a:gd name="T6" fmla="*/ 81 w 956"/>
                <a:gd name="T7" fmla="*/ 116 h 742"/>
                <a:gd name="T8" fmla="*/ 105 w 956"/>
                <a:gd name="T9" fmla="*/ 70 h 742"/>
                <a:gd name="T10" fmla="*/ 126 w 956"/>
                <a:gd name="T11" fmla="*/ 35 h 742"/>
                <a:gd name="T12" fmla="*/ 151 w 956"/>
                <a:gd name="T13" fmla="*/ 11 h 742"/>
                <a:gd name="T14" fmla="*/ 172 w 956"/>
                <a:gd name="T15" fmla="*/ 0 h 742"/>
                <a:gd name="T16" fmla="*/ 193 w 956"/>
                <a:gd name="T17" fmla="*/ 4 h 742"/>
                <a:gd name="T18" fmla="*/ 217 w 956"/>
                <a:gd name="T19" fmla="*/ 18 h 742"/>
                <a:gd name="T20" fmla="*/ 238 w 956"/>
                <a:gd name="T21" fmla="*/ 46 h 742"/>
                <a:gd name="T22" fmla="*/ 263 w 956"/>
                <a:gd name="T23" fmla="*/ 84 h 742"/>
                <a:gd name="T24" fmla="*/ 284 w 956"/>
                <a:gd name="T25" fmla="*/ 133 h 742"/>
                <a:gd name="T26" fmla="*/ 308 w 956"/>
                <a:gd name="T27" fmla="*/ 193 h 742"/>
                <a:gd name="T28" fmla="*/ 329 w 956"/>
                <a:gd name="T29" fmla="*/ 256 h 742"/>
                <a:gd name="T30" fmla="*/ 354 w 956"/>
                <a:gd name="T31" fmla="*/ 326 h 742"/>
                <a:gd name="T32" fmla="*/ 375 w 956"/>
                <a:gd name="T33" fmla="*/ 396 h 742"/>
                <a:gd name="T34" fmla="*/ 396 w 956"/>
                <a:gd name="T35" fmla="*/ 462 h 742"/>
                <a:gd name="T36" fmla="*/ 420 w 956"/>
                <a:gd name="T37" fmla="*/ 529 h 742"/>
                <a:gd name="T38" fmla="*/ 441 w 956"/>
                <a:gd name="T39" fmla="*/ 588 h 742"/>
                <a:gd name="T40" fmla="*/ 466 w 956"/>
                <a:gd name="T41" fmla="*/ 641 h 742"/>
                <a:gd name="T42" fmla="*/ 487 w 956"/>
                <a:gd name="T43" fmla="*/ 683 h 742"/>
                <a:gd name="T44" fmla="*/ 511 w 956"/>
                <a:gd name="T45" fmla="*/ 714 h 742"/>
                <a:gd name="T46" fmla="*/ 532 w 956"/>
                <a:gd name="T47" fmla="*/ 735 h 742"/>
                <a:gd name="T48" fmla="*/ 557 w 956"/>
                <a:gd name="T49" fmla="*/ 742 h 742"/>
                <a:gd name="T50" fmla="*/ 578 w 956"/>
                <a:gd name="T51" fmla="*/ 735 h 742"/>
                <a:gd name="T52" fmla="*/ 602 w 956"/>
                <a:gd name="T53" fmla="*/ 714 h 742"/>
                <a:gd name="T54" fmla="*/ 623 w 956"/>
                <a:gd name="T55" fmla="*/ 683 h 742"/>
                <a:gd name="T56" fmla="*/ 644 w 956"/>
                <a:gd name="T57" fmla="*/ 641 h 742"/>
                <a:gd name="T58" fmla="*/ 669 w 956"/>
                <a:gd name="T59" fmla="*/ 588 h 742"/>
                <a:gd name="T60" fmla="*/ 690 w 956"/>
                <a:gd name="T61" fmla="*/ 529 h 742"/>
                <a:gd name="T62" fmla="*/ 714 w 956"/>
                <a:gd name="T63" fmla="*/ 462 h 742"/>
                <a:gd name="T64" fmla="*/ 735 w 956"/>
                <a:gd name="T65" fmla="*/ 396 h 742"/>
                <a:gd name="T66" fmla="*/ 760 w 956"/>
                <a:gd name="T67" fmla="*/ 326 h 742"/>
                <a:gd name="T68" fmla="*/ 781 w 956"/>
                <a:gd name="T69" fmla="*/ 256 h 742"/>
                <a:gd name="T70" fmla="*/ 805 w 956"/>
                <a:gd name="T71" fmla="*/ 193 h 742"/>
                <a:gd name="T72" fmla="*/ 826 w 956"/>
                <a:gd name="T73" fmla="*/ 133 h 742"/>
                <a:gd name="T74" fmla="*/ 847 w 956"/>
                <a:gd name="T75" fmla="*/ 84 h 742"/>
                <a:gd name="T76" fmla="*/ 872 w 956"/>
                <a:gd name="T77" fmla="*/ 46 h 742"/>
                <a:gd name="T78" fmla="*/ 893 w 956"/>
                <a:gd name="T79" fmla="*/ 18 h 742"/>
                <a:gd name="T80" fmla="*/ 917 w 956"/>
                <a:gd name="T81" fmla="*/ 4 h 742"/>
                <a:gd name="T82" fmla="*/ 938 w 956"/>
                <a:gd name="T83" fmla="*/ 0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56" h="742">
                  <a:moveTo>
                    <a:pt x="0" y="347"/>
                  </a:moveTo>
                  <a:lnTo>
                    <a:pt x="7" y="326"/>
                  </a:lnTo>
                  <a:lnTo>
                    <a:pt x="14" y="301"/>
                  </a:lnTo>
                  <a:lnTo>
                    <a:pt x="21" y="280"/>
                  </a:lnTo>
                  <a:lnTo>
                    <a:pt x="28" y="256"/>
                  </a:lnTo>
                  <a:lnTo>
                    <a:pt x="35" y="235"/>
                  </a:lnTo>
                  <a:lnTo>
                    <a:pt x="42" y="214"/>
                  </a:lnTo>
                  <a:lnTo>
                    <a:pt x="53" y="193"/>
                  </a:lnTo>
                  <a:lnTo>
                    <a:pt x="60" y="172"/>
                  </a:lnTo>
                  <a:lnTo>
                    <a:pt x="67" y="154"/>
                  </a:lnTo>
                  <a:lnTo>
                    <a:pt x="74" y="133"/>
                  </a:lnTo>
                  <a:lnTo>
                    <a:pt x="81" y="116"/>
                  </a:lnTo>
                  <a:lnTo>
                    <a:pt x="88" y="102"/>
                  </a:lnTo>
                  <a:lnTo>
                    <a:pt x="95" y="84"/>
                  </a:lnTo>
                  <a:lnTo>
                    <a:pt x="105" y="70"/>
                  </a:lnTo>
                  <a:lnTo>
                    <a:pt x="112" y="60"/>
                  </a:lnTo>
                  <a:lnTo>
                    <a:pt x="119" y="46"/>
                  </a:lnTo>
                  <a:lnTo>
                    <a:pt x="126" y="35"/>
                  </a:lnTo>
                  <a:lnTo>
                    <a:pt x="133" y="28"/>
                  </a:lnTo>
                  <a:lnTo>
                    <a:pt x="140" y="18"/>
                  </a:lnTo>
                  <a:lnTo>
                    <a:pt x="151" y="11"/>
                  </a:lnTo>
                  <a:lnTo>
                    <a:pt x="158" y="7"/>
                  </a:lnTo>
                  <a:lnTo>
                    <a:pt x="165" y="4"/>
                  </a:lnTo>
                  <a:lnTo>
                    <a:pt x="172" y="0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3" y="4"/>
                  </a:lnTo>
                  <a:lnTo>
                    <a:pt x="203" y="7"/>
                  </a:lnTo>
                  <a:lnTo>
                    <a:pt x="210" y="11"/>
                  </a:lnTo>
                  <a:lnTo>
                    <a:pt x="217" y="18"/>
                  </a:lnTo>
                  <a:lnTo>
                    <a:pt x="224" y="28"/>
                  </a:lnTo>
                  <a:lnTo>
                    <a:pt x="231" y="35"/>
                  </a:lnTo>
                  <a:lnTo>
                    <a:pt x="238" y="46"/>
                  </a:lnTo>
                  <a:lnTo>
                    <a:pt x="245" y="60"/>
                  </a:lnTo>
                  <a:lnTo>
                    <a:pt x="256" y="70"/>
                  </a:lnTo>
                  <a:lnTo>
                    <a:pt x="263" y="84"/>
                  </a:lnTo>
                  <a:lnTo>
                    <a:pt x="270" y="102"/>
                  </a:lnTo>
                  <a:lnTo>
                    <a:pt x="277" y="116"/>
                  </a:lnTo>
                  <a:lnTo>
                    <a:pt x="284" y="133"/>
                  </a:lnTo>
                  <a:lnTo>
                    <a:pt x="291" y="154"/>
                  </a:lnTo>
                  <a:lnTo>
                    <a:pt x="301" y="172"/>
                  </a:lnTo>
                  <a:lnTo>
                    <a:pt x="308" y="193"/>
                  </a:lnTo>
                  <a:lnTo>
                    <a:pt x="315" y="214"/>
                  </a:lnTo>
                  <a:lnTo>
                    <a:pt x="322" y="235"/>
                  </a:lnTo>
                  <a:lnTo>
                    <a:pt x="329" y="256"/>
                  </a:lnTo>
                  <a:lnTo>
                    <a:pt x="336" y="280"/>
                  </a:lnTo>
                  <a:lnTo>
                    <a:pt x="343" y="301"/>
                  </a:lnTo>
                  <a:lnTo>
                    <a:pt x="354" y="326"/>
                  </a:lnTo>
                  <a:lnTo>
                    <a:pt x="361" y="347"/>
                  </a:lnTo>
                  <a:lnTo>
                    <a:pt x="368" y="371"/>
                  </a:lnTo>
                  <a:lnTo>
                    <a:pt x="375" y="396"/>
                  </a:lnTo>
                  <a:lnTo>
                    <a:pt x="382" y="417"/>
                  </a:lnTo>
                  <a:lnTo>
                    <a:pt x="389" y="441"/>
                  </a:lnTo>
                  <a:lnTo>
                    <a:pt x="396" y="462"/>
                  </a:lnTo>
                  <a:lnTo>
                    <a:pt x="406" y="487"/>
                  </a:lnTo>
                  <a:lnTo>
                    <a:pt x="413" y="508"/>
                  </a:lnTo>
                  <a:lnTo>
                    <a:pt x="420" y="529"/>
                  </a:lnTo>
                  <a:lnTo>
                    <a:pt x="427" y="550"/>
                  </a:lnTo>
                  <a:lnTo>
                    <a:pt x="434" y="571"/>
                  </a:lnTo>
                  <a:lnTo>
                    <a:pt x="441" y="588"/>
                  </a:lnTo>
                  <a:lnTo>
                    <a:pt x="452" y="609"/>
                  </a:lnTo>
                  <a:lnTo>
                    <a:pt x="459" y="627"/>
                  </a:lnTo>
                  <a:lnTo>
                    <a:pt x="466" y="641"/>
                  </a:lnTo>
                  <a:lnTo>
                    <a:pt x="473" y="658"/>
                  </a:lnTo>
                  <a:lnTo>
                    <a:pt x="480" y="672"/>
                  </a:lnTo>
                  <a:lnTo>
                    <a:pt x="487" y="683"/>
                  </a:lnTo>
                  <a:lnTo>
                    <a:pt x="494" y="697"/>
                  </a:lnTo>
                  <a:lnTo>
                    <a:pt x="504" y="707"/>
                  </a:lnTo>
                  <a:lnTo>
                    <a:pt x="511" y="714"/>
                  </a:lnTo>
                  <a:lnTo>
                    <a:pt x="518" y="725"/>
                  </a:lnTo>
                  <a:lnTo>
                    <a:pt x="525" y="732"/>
                  </a:lnTo>
                  <a:lnTo>
                    <a:pt x="532" y="735"/>
                  </a:lnTo>
                  <a:lnTo>
                    <a:pt x="539" y="739"/>
                  </a:lnTo>
                  <a:lnTo>
                    <a:pt x="546" y="742"/>
                  </a:lnTo>
                  <a:lnTo>
                    <a:pt x="557" y="742"/>
                  </a:lnTo>
                  <a:lnTo>
                    <a:pt x="564" y="742"/>
                  </a:lnTo>
                  <a:lnTo>
                    <a:pt x="571" y="739"/>
                  </a:lnTo>
                  <a:lnTo>
                    <a:pt x="578" y="735"/>
                  </a:lnTo>
                  <a:lnTo>
                    <a:pt x="585" y="732"/>
                  </a:lnTo>
                  <a:lnTo>
                    <a:pt x="592" y="725"/>
                  </a:lnTo>
                  <a:lnTo>
                    <a:pt x="602" y="714"/>
                  </a:lnTo>
                  <a:lnTo>
                    <a:pt x="609" y="707"/>
                  </a:lnTo>
                  <a:lnTo>
                    <a:pt x="616" y="697"/>
                  </a:lnTo>
                  <a:lnTo>
                    <a:pt x="623" y="683"/>
                  </a:lnTo>
                  <a:lnTo>
                    <a:pt x="630" y="672"/>
                  </a:lnTo>
                  <a:lnTo>
                    <a:pt x="637" y="658"/>
                  </a:lnTo>
                  <a:lnTo>
                    <a:pt x="644" y="641"/>
                  </a:lnTo>
                  <a:lnTo>
                    <a:pt x="655" y="627"/>
                  </a:lnTo>
                  <a:lnTo>
                    <a:pt x="662" y="609"/>
                  </a:lnTo>
                  <a:lnTo>
                    <a:pt x="669" y="588"/>
                  </a:lnTo>
                  <a:lnTo>
                    <a:pt x="676" y="571"/>
                  </a:lnTo>
                  <a:lnTo>
                    <a:pt x="683" y="550"/>
                  </a:lnTo>
                  <a:lnTo>
                    <a:pt x="690" y="529"/>
                  </a:lnTo>
                  <a:lnTo>
                    <a:pt x="697" y="508"/>
                  </a:lnTo>
                  <a:lnTo>
                    <a:pt x="707" y="487"/>
                  </a:lnTo>
                  <a:lnTo>
                    <a:pt x="714" y="462"/>
                  </a:lnTo>
                  <a:lnTo>
                    <a:pt x="721" y="441"/>
                  </a:lnTo>
                  <a:lnTo>
                    <a:pt x="728" y="417"/>
                  </a:lnTo>
                  <a:lnTo>
                    <a:pt x="735" y="396"/>
                  </a:lnTo>
                  <a:lnTo>
                    <a:pt x="742" y="371"/>
                  </a:lnTo>
                  <a:lnTo>
                    <a:pt x="753" y="347"/>
                  </a:lnTo>
                  <a:lnTo>
                    <a:pt x="760" y="326"/>
                  </a:lnTo>
                  <a:lnTo>
                    <a:pt x="767" y="301"/>
                  </a:lnTo>
                  <a:lnTo>
                    <a:pt x="774" y="280"/>
                  </a:lnTo>
                  <a:lnTo>
                    <a:pt x="781" y="256"/>
                  </a:lnTo>
                  <a:lnTo>
                    <a:pt x="788" y="235"/>
                  </a:lnTo>
                  <a:lnTo>
                    <a:pt x="795" y="214"/>
                  </a:lnTo>
                  <a:lnTo>
                    <a:pt x="805" y="193"/>
                  </a:lnTo>
                  <a:lnTo>
                    <a:pt x="812" y="172"/>
                  </a:lnTo>
                  <a:lnTo>
                    <a:pt x="819" y="154"/>
                  </a:lnTo>
                  <a:lnTo>
                    <a:pt x="826" y="133"/>
                  </a:lnTo>
                  <a:lnTo>
                    <a:pt x="833" y="116"/>
                  </a:lnTo>
                  <a:lnTo>
                    <a:pt x="840" y="102"/>
                  </a:lnTo>
                  <a:lnTo>
                    <a:pt x="847" y="84"/>
                  </a:lnTo>
                  <a:lnTo>
                    <a:pt x="858" y="70"/>
                  </a:lnTo>
                  <a:lnTo>
                    <a:pt x="865" y="60"/>
                  </a:lnTo>
                  <a:lnTo>
                    <a:pt x="872" y="46"/>
                  </a:lnTo>
                  <a:lnTo>
                    <a:pt x="879" y="35"/>
                  </a:lnTo>
                  <a:lnTo>
                    <a:pt x="886" y="28"/>
                  </a:lnTo>
                  <a:lnTo>
                    <a:pt x="893" y="18"/>
                  </a:lnTo>
                  <a:lnTo>
                    <a:pt x="903" y="11"/>
                  </a:lnTo>
                  <a:lnTo>
                    <a:pt x="910" y="7"/>
                  </a:lnTo>
                  <a:lnTo>
                    <a:pt x="917" y="4"/>
                  </a:lnTo>
                  <a:lnTo>
                    <a:pt x="924" y="0"/>
                  </a:lnTo>
                  <a:lnTo>
                    <a:pt x="931" y="0"/>
                  </a:lnTo>
                  <a:lnTo>
                    <a:pt x="938" y="0"/>
                  </a:lnTo>
                  <a:lnTo>
                    <a:pt x="945" y="4"/>
                  </a:lnTo>
                  <a:lnTo>
                    <a:pt x="956" y="7"/>
                  </a:lnTo>
                </a:path>
              </a:pathLst>
            </a:custGeom>
            <a:noFill/>
            <a:ln w="0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174109" name="Freeform 82"/>
            <p:cNvSpPr>
              <a:spLocks/>
            </p:cNvSpPr>
            <p:nvPr/>
          </p:nvSpPr>
          <p:spPr bwMode="auto">
            <a:xfrm>
              <a:off x="1813" y="3013"/>
              <a:ext cx="549" cy="735"/>
            </a:xfrm>
            <a:custGeom>
              <a:avLst/>
              <a:gdLst>
                <a:gd name="T0" fmla="*/ 7 w 549"/>
                <a:gd name="T1" fmla="*/ 4 h 735"/>
                <a:gd name="T2" fmla="*/ 21 w 549"/>
                <a:gd name="T3" fmla="*/ 21 h 735"/>
                <a:gd name="T4" fmla="*/ 35 w 549"/>
                <a:gd name="T5" fmla="*/ 39 h 735"/>
                <a:gd name="T6" fmla="*/ 52 w 549"/>
                <a:gd name="T7" fmla="*/ 63 h 735"/>
                <a:gd name="T8" fmla="*/ 66 w 549"/>
                <a:gd name="T9" fmla="*/ 95 h 735"/>
                <a:gd name="T10" fmla="*/ 80 w 549"/>
                <a:gd name="T11" fmla="*/ 126 h 735"/>
                <a:gd name="T12" fmla="*/ 98 w 549"/>
                <a:gd name="T13" fmla="*/ 165 h 735"/>
                <a:gd name="T14" fmla="*/ 112 w 549"/>
                <a:gd name="T15" fmla="*/ 207 h 735"/>
                <a:gd name="T16" fmla="*/ 126 w 549"/>
                <a:gd name="T17" fmla="*/ 249 h 735"/>
                <a:gd name="T18" fmla="*/ 140 w 549"/>
                <a:gd name="T19" fmla="*/ 294 h 735"/>
                <a:gd name="T20" fmla="*/ 157 w 549"/>
                <a:gd name="T21" fmla="*/ 340 h 735"/>
                <a:gd name="T22" fmla="*/ 171 w 549"/>
                <a:gd name="T23" fmla="*/ 389 h 735"/>
                <a:gd name="T24" fmla="*/ 185 w 549"/>
                <a:gd name="T25" fmla="*/ 434 h 735"/>
                <a:gd name="T26" fmla="*/ 203 w 549"/>
                <a:gd name="T27" fmla="*/ 480 h 735"/>
                <a:gd name="T28" fmla="*/ 217 w 549"/>
                <a:gd name="T29" fmla="*/ 522 h 735"/>
                <a:gd name="T30" fmla="*/ 231 w 549"/>
                <a:gd name="T31" fmla="*/ 564 h 735"/>
                <a:gd name="T32" fmla="*/ 248 w 549"/>
                <a:gd name="T33" fmla="*/ 602 h 735"/>
                <a:gd name="T34" fmla="*/ 262 w 549"/>
                <a:gd name="T35" fmla="*/ 634 h 735"/>
                <a:gd name="T36" fmla="*/ 276 w 549"/>
                <a:gd name="T37" fmla="*/ 665 h 735"/>
                <a:gd name="T38" fmla="*/ 290 w 549"/>
                <a:gd name="T39" fmla="*/ 690 h 735"/>
                <a:gd name="T40" fmla="*/ 308 w 549"/>
                <a:gd name="T41" fmla="*/ 707 h 735"/>
                <a:gd name="T42" fmla="*/ 322 w 549"/>
                <a:gd name="T43" fmla="*/ 725 h 735"/>
                <a:gd name="T44" fmla="*/ 336 w 549"/>
                <a:gd name="T45" fmla="*/ 732 h 735"/>
                <a:gd name="T46" fmla="*/ 353 w 549"/>
                <a:gd name="T47" fmla="*/ 735 h 735"/>
                <a:gd name="T48" fmla="*/ 367 w 549"/>
                <a:gd name="T49" fmla="*/ 732 h 735"/>
                <a:gd name="T50" fmla="*/ 381 w 549"/>
                <a:gd name="T51" fmla="*/ 725 h 735"/>
                <a:gd name="T52" fmla="*/ 399 w 549"/>
                <a:gd name="T53" fmla="*/ 707 h 735"/>
                <a:gd name="T54" fmla="*/ 413 w 549"/>
                <a:gd name="T55" fmla="*/ 690 h 735"/>
                <a:gd name="T56" fmla="*/ 427 w 549"/>
                <a:gd name="T57" fmla="*/ 665 h 735"/>
                <a:gd name="T58" fmla="*/ 441 w 549"/>
                <a:gd name="T59" fmla="*/ 634 h 735"/>
                <a:gd name="T60" fmla="*/ 458 w 549"/>
                <a:gd name="T61" fmla="*/ 602 h 735"/>
                <a:gd name="T62" fmla="*/ 472 w 549"/>
                <a:gd name="T63" fmla="*/ 564 h 735"/>
                <a:gd name="T64" fmla="*/ 486 w 549"/>
                <a:gd name="T65" fmla="*/ 522 h 735"/>
                <a:gd name="T66" fmla="*/ 504 w 549"/>
                <a:gd name="T67" fmla="*/ 480 h 735"/>
                <a:gd name="T68" fmla="*/ 518 w 549"/>
                <a:gd name="T69" fmla="*/ 434 h 735"/>
                <a:gd name="T70" fmla="*/ 532 w 549"/>
                <a:gd name="T71" fmla="*/ 389 h 735"/>
                <a:gd name="T72" fmla="*/ 549 w 549"/>
                <a:gd name="T73" fmla="*/ 34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9" h="735">
                  <a:moveTo>
                    <a:pt x="0" y="0"/>
                  </a:moveTo>
                  <a:lnTo>
                    <a:pt x="7" y="4"/>
                  </a:lnTo>
                  <a:lnTo>
                    <a:pt x="14" y="11"/>
                  </a:lnTo>
                  <a:lnTo>
                    <a:pt x="21" y="21"/>
                  </a:lnTo>
                  <a:lnTo>
                    <a:pt x="28" y="28"/>
                  </a:lnTo>
                  <a:lnTo>
                    <a:pt x="35" y="39"/>
                  </a:lnTo>
                  <a:lnTo>
                    <a:pt x="42" y="53"/>
                  </a:lnTo>
                  <a:lnTo>
                    <a:pt x="52" y="63"/>
                  </a:lnTo>
                  <a:lnTo>
                    <a:pt x="59" y="77"/>
                  </a:lnTo>
                  <a:lnTo>
                    <a:pt x="66" y="95"/>
                  </a:lnTo>
                  <a:lnTo>
                    <a:pt x="73" y="109"/>
                  </a:lnTo>
                  <a:lnTo>
                    <a:pt x="80" y="126"/>
                  </a:lnTo>
                  <a:lnTo>
                    <a:pt x="87" y="147"/>
                  </a:lnTo>
                  <a:lnTo>
                    <a:pt x="98" y="165"/>
                  </a:lnTo>
                  <a:lnTo>
                    <a:pt x="105" y="186"/>
                  </a:lnTo>
                  <a:lnTo>
                    <a:pt x="112" y="207"/>
                  </a:lnTo>
                  <a:lnTo>
                    <a:pt x="119" y="228"/>
                  </a:lnTo>
                  <a:lnTo>
                    <a:pt x="126" y="249"/>
                  </a:lnTo>
                  <a:lnTo>
                    <a:pt x="133" y="273"/>
                  </a:lnTo>
                  <a:lnTo>
                    <a:pt x="140" y="294"/>
                  </a:lnTo>
                  <a:lnTo>
                    <a:pt x="150" y="319"/>
                  </a:lnTo>
                  <a:lnTo>
                    <a:pt x="157" y="340"/>
                  </a:lnTo>
                  <a:lnTo>
                    <a:pt x="164" y="364"/>
                  </a:lnTo>
                  <a:lnTo>
                    <a:pt x="171" y="389"/>
                  </a:lnTo>
                  <a:lnTo>
                    <a:pt x="178" y="410"/>
                  </a:lnTo>
                  <a:lnTo>
                    <a:pt x="185" y="434"/>
                  </a:lnTo>
                  <a:lnTo>
                    <a:pt x="192" y="455"/>
                  </a:lnTo>
                  <a:lnTo>
                    <a:pt x="203" y="480"/>
                  </a:lnTo>
                  <a:lnTo>
                    <a:pt x="210" y="501"/>
                  </a:lnTo>
                  <a:lnTo>
                    <a:pt x="217" y="522"/>
                  </a:lnTo>
                  <a:lnTo>
                    <a:pt x="224" y="543"/>
                  </a:lnTo>
                  <a:lnTo>
                    <a:pt x="231" y="564"/>
                  </a:lnTo>
                  <a:lnTo>
                    <a:pt x="238" y="581"/>
                  </a:lnTo>
                  <a:lnTo>
                    <a:pt x="248" y="602"/>
                  </a:lnTo>
                  <a:lnTo>
                    <a:pt x="255" y="620"/>
                  </a:lnTo>
                  <a:lnTo>
                    <a:pt x="262" y="634"/>
                  </a:lnTo>
                  <a:lnTo>
                    <a:pt x="269" y="651"/>
                  </a:lnTo>
                  <a:lnTo>
                    <a:pt x="276" y="665"/>
                  </a:lnTo>
                  <a:lnTo>
                    <a:pt x="283" y="676"/>
                  </a:lnTo>
                  <a:lnTo>
                    <a:pt x="290" y="690"/>
                  </a:lnTo>
                  <a:lnTo>
                    <a:pt x="301" y="700"/>
                  </a:lnTo>
                  <a:lnTo>
                    <a:pt x="308" y="707"/>
                  </a:lnTo>
                  <a:lnTo>
                    <a:pt x="315" y="718"/>
                  </a:lnTo>
                  <a:lnTo>
                    <a:pt x="322" y="725"/>
                  </a:lnTo>
                  <a:lnTo>
                    <a:pt x="329" y="728"/>
                  </a:lnTo>
                  <a:lnTo>
                    <a:pt x="336" y="732"/>
                  </a:lnTo>
                  <a:lnTo>
                    <a:pt x="343" y="735"/>
                  </a:lnTo>
                  <a:lnTo>
                    <a:pt x="353" y="735"/>
                  </a:lnTo>
                  <a:lnTo>
                    <a:pt x="360" y="735"/>
                  </a:lnTo>
                  <a:lnTo>
                    <a:pt x="367" y="732"/>
                  </a:lnTo>
                  <a:lnTo>
                    <a:pt x="374" y="728"/>
                  </a:lnTo>
                  <a:lnTo>
                    <a:pt x="381" y="725"/>
                  </a:lnTo>
                  <a:lnTo>
                    <a:pt x="388" y="718"/>
                  </a:lnTo>
                  <a:lnTo>
                    <a:pt x="399" y="707"/>
                  </a:lnTo>
                  <a:lnTo>
                    <a:pt x="406" y="700"/>
                  </a:lnTo>
                  <a:lnTo>
                    <a:pt x="413" y="690"/>
                  </a:lnTo>
                  <a:lnTo>
                    <a:pt x="420" y="676"/>
                  </a:lnTo>
                  <a:lnTo>
                    <a:pt x="427" y="665"/>
                  </a:lnTo>
                  <a:lnTo>
                    <a:pt x="434" y="651"/>
                  </a:lnTo>
                  <a:lnTo>
                    <a:pt x="441" y="634"/>
                  </a:lnTo>
                  <a:lnTo>
                    <a:pt x="451" y="620"/>
                  </a:lnTo>
                  <a:lnTo>
                    <a:pt x="458" y="602"/>
                  </a:lnTo>
                  <a:lnTo>
                    <a:pt x="465" y="581"/>
                  </a:lnTo>
                  <a:lnTo>
                    <a:pt x="472" y="564"/>
                  </a:lnTo>
                  <a:lnTo>
                    <a:pt x="479" y="543"/>
                  </a:lnTo>
                  <a:lnTo>
                    <a:pt x="486" y="522"/>
                  </a:lnTo>
                  <a:lnTo>
                    <a:pt x="493" y="501"/>
                  </a:lnTo>
                  <a:lnTo>
                    <a:pt x="504" y="480"/>
                  </a:lnTo>
                  <a:lnTo>
                    <a:pt x="511" y="455"/>
                  </a:lnTo>
                  <a:lnTo>
                    <a:pt x="518" y="434"/>
                  </a:lnTo>
                  <a:lnTo>
                    <a:pt x="525" y="410"/>
                  </a:lnTo>
                  <a:lnTo>
                    <a:pt x="532" y="389"/>
                  </a:lnTo>
                  <a:lnTo>
                    <a:pt x="539" y="364"/>
                  </a:lnTo>
                  <a:lnTo>
                    <a:pt x="549" y="340"/>
                  </a:lnTo>
                </a:path>
              </a:pathLst>
            </a:custGeom>
            <a:noFill/>
            <a:ln w="0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174110" name="Freeform 83"/>
            <p:cNvSpPr>
              <a:spLocks/>
            </p:cNvSpPr>
            <p:nvPr/>
          </p:nvSpPr>
          <p:spPr bwMode="auto">
            <a:xfrm>
              <a:off x="857" y="2975"/>
              <a:ext cx="956" cy="805"/>
            </a:xfrm>
            <a:custGeom>
              <a:avLst/>
              <a:gdLst>
                <a:gd name="T0" fmla="*/ 14 w 956"/>
                <a:gd name="T1" fmla="*/ 427 h 805"/>
                <a:gd name="T2" fmla="*/ 35 w 956"/>
                <a:gd name="T3" fmla="*/ 353 h 805"/>
                <a:gd name="T4" fmla="*/ 60 w 956"/>
                <a:gd name="T5" fmla="*/ 280 h 805"/>
                <a:gd name="T6" fmla="*/ 81 w 956"/>
                <a:gd name="T7" fmla="*/ 210 h 805"/>
                <a:gd name="T8" fmla="*/ 105 w 956"/>
                <a:gd name="T9" fmla="*/ 147 h 805"/>
                <a:gd name="T10" fmla="*/ 126 w 956"/>
                <a:gd name="T11" fmla="*/ 94 h 805"/>
                <a:gd name="T12" fmla="*/ 151 w 956"/>
                <a:gd name="T13" fmla="*/ 49 h 805"/>
                <a:gd name="T14" fmla="*/ 172 w 956"/>
                <a:gd name="T15" fmla="*/ 21 h 805"/>
                <a:gd name="T16" fmla="*/ 193 w 956"/>
                <a:gd name="T17" fmla="*/ 3 h 805"/>
                <a:gd name="T18" fmla="*/ 217 w 956"/>
                <a:gd name="T19" fmla="*/ 0 h 805"/>
                <a:gd name="T20" fmla="*/ 238 w 956"/>
                <a:gd name="T21" fmla="*/ 14 h 805"/>
                <a:gd name="T22" fmla="*/ 263 w 956"/>
                <a:gd name="T23" fmla="*/ 38 h 805"/>
                <a:gd name="T24" fmla="*/ 284 w 956"/>
                <a:gd name="T25" fmla="*/ 77 h 805"/>
                <a:gd name="T26" fmla="*/ 308 w 956"/>
                <a:gd name="T27" fmla="*/ 126 h 805"/>
                <a:gd name="T28" fmla="*/ 329 w 956"/>
                <a:gd name="T29" fmla="*/ 189 h 805"/>
                <a:gd name="T30" fmla="*/ 354 w 956"/>
                <a:gd name="T31" fmla="*/ 255 h 805"/>
                <a:gd name="T32" fmla="*/ 375 w 956"/>
                <a:gd name="T33" fmla="*/ 325 h 805"/>
                <a:gd name="T34" fmla="*/ 396 w 956"/>
                <a:gd name="T35" fmla="*/ 402 h 805"/>
                <a:gd name="T36" fmla="*/ 420 w 956"/>
                <a:gd name="T37" fmla="*/ 479 h 805"/>
                <a:gd name="T38" fmla="*/ 441 w 956"/>
                <a:gd name="T39" fmla="*/ 549 h 805"/>
                <a:gd name="T40" fmla="*/ 466 w 956"/>
                <a:gd name="T41" fmla="*/ 616 h 805"/>
                <a:gd name="T42" fmla="*/ 487 w 956"/>
                <a:gd name="T43" fmla="*/ 679 h 805"/>
                <a:gd name="T44" fmla="*/ 511 w 956"/>
                <a:gd name="T45" fmla="*/ 728 h 805"/>
                <a:gd name="T46" fmla="*/ 532 w 956"/>
                <a:gd name="T47" fmla="*/ 766 h 805"/>
                <a:gd name="T48" fmla="*/ 557 w 956"/>
                <a:gd name="T49" fmla="*/ 791 h 805"/>
                <a:gd name="T50" fmla="*/ 578 w 956"/>
                <a:gd name="T51" fmla="*/ 805 h 805"/>
                <a:gd name="T52" fmla="*/ 602 w 956"/>
                <a:gd name="T53" fmla="*/ 801 h 805"/>
                <a:gd name="T54" fmla="*/ 623 w 956"/>
                <a:gd name="T55" fmla="*/ 784 h 805"/>
                <a:gd name="T56" fmla="*/ 644 w 956"/>
                <a:gd name="T57" fmla="*/ 756 h 805"/>
                <a:gd name="T58" fmla="*/ 669 w 956"/>
                <a:gd name="T59" fmla="*/ 710 h 805"/>
                <a:gd name="T60" fmla="*/ 690 w 956"/>
                <a:gd name="T61" fmla="*/ 658 h 805"/>
                <a:gd name="T62" fmla="*/ 714 w 956"/>
                <a:gd name="T63" fmla="*/ 595 h 805"/>
                <a:gd name="T64" fmla="*/ 735 w 956"/>
                <a:gd name="T65" fmla="*/ 525 h 805"/>
                <a:gd name="T66" fmla="*/ 760 w 956"/>
                <a:gd name="T67" fmla="*/ 451 h 805"/>
                <a:gd name="T68" fmla="*/ 781 w 956"/>
                <a:gd name="T69" fmla="*/ 378 h 805"/>
                <a:gd name="T70" fmla="*/ 805 w 956"/>
                <a:gd name="T71" fmla="*/ 301 h 805"/>
                <a:gd name="T72" fmla="*/ 826 w 956"/>
                <a:gd name="T73" fmla="*/ 231 h 805"/>
                <a:gd name="T74" fmla="*/ 847 w 956"/>
                <a:gd name="T75" fmla="*/ 168 h 805"/>
                <a:gd name="T76" fmla="*/ 872 w 956"/>
                <a:gd name="T77" fmla="*/ 108 h 805"/>
                <a:gd name="T78" fmla="*/ 893 w 956"/>
                <a:gd name="T79" fmla="*/ 63 h 805"/>
                <a:gd name="T80" fmla="*/ 917 w 956"/>
                <a:gd name="T81" fmla="*/ 28 h 805"/>
                <a:gd name="T82" fmla="*/ 938 w 956"/>
                <a:gd name="T83" fmla="*/ 7 h 8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56" h="805">
                  <a:moveTo>
                    <a:pt x="0" y="479"/>
                  </a:moveTo>
                  <a:lnTo>
                    <a:pt x="7" y="451"/>
                  </a:lnTo>
                  <a:lnTo>
                    <a:pt x="14" y="427"/>
                  </a:lnTo>
                  <a:lnTo>
                    <a:pt x="21" y="402"/>
                  </a:lnTo>
                  <a:lnTo>
                    <a:pt x="28" y="378"/>
                  </a:lnTo>
                  <a:lnTo>
                    <a:pt x="35" y="353"/>
                  </a:lnTo>
                  <a:lnTo>
                    <a:pt x="42" y="325"/>
                  </a:lnTo>
                  <a:lnTo>
                    <a:pt x="53" y="301"/>
                  </a:lnTo>
                  <a:lnTo>
                    <a:pt x="60" y="280"/>
                  </a:lnTo>
                  <a:lnTo>
                    <a:pt x="67" y="255"/>
                  </a:lnTo>
                  <a:lnTo>
                    <a:pt x="74" y="231"/>
                  </a:lnTo>
                  <a:lnTo>
                    <a:pt x="81" y="210"/>
                  </a:lnTo>
                  <a:lnTo>
                    <a:pt x="88" y="189"/>
                  </a:lnTo>
                  <a:lnTo>
                    <a:pt x="95" y="168"/>
                  </a:lnTo>
                  <a:lnTo>
                    <a:pt x="105" y="147"/>
                  </a:lnTo>
                  <a:lnTo>
                    <a:pt x="112" y="126"/>
                  </a:lnTo>
                  <a:lnTo>
                    <a:pt x="119" y="108"/>
                  </a:lnTo>
                  <a:lnTo>
                    <a:pt x="126" y="94"/>
                  </a:lnTo>
                  <a:lnTo>
                    <a:pt x="133" y="77"/>
                  </a:lnTo>
                  <a:lnTo>
                    <a:pt x="140" y="63"/>
                  </a:lnTo>
                  <a:lnTo>
                    <a:pt x="151" y="49"/>
                  </a:lnTo>
                  <a:lnTo>
                    <a:pt x="158" y="38"/>
                  </a:lnTo>
                  <a:lnTo>
                    <a:pt x="165" y="28"/>
                  </a:lnTo>
                  <a:lnTo>
                    <a:pt x="172" y="21"/>
                  </a:lnTo>
                  <a:lnTo>
                    <a:pt x="179" y="14"/>
                  </a:lnTo>
                  <a:lnTo>
                    <a:pt x="186" y="7"/>
                  </a:lnTo>
                  <a:lnTo>
                    <a:pt x="193" y="3"/>
                  </a:lnTo>
                  <a:lnTo>
                    <a:pt x="203" y="0"/>
                  </a:lnTo>
                  <a:lnTo>
                    <a:pt x="210" y="0"/>
                  </a:lnTo>
                  <a:lnTo>
                    <a:pt x="217" y="0"/>
                  </a:lnTo>
                  <a:lnTo>
                    <a:pt x="224" y="3"/>
                  </a:lnTo>
                  <a:lnTo>
                    <a:pt x="231" y="7"/>
                  </a:lnTo>
                  <a:lnTo>
                    <a:pt x="238" y="14"/>
                  </a:lnTo>
                  <a:lnTo>
                    <a:pt x="245" y="21"/>
                  </a:lnTo>
                  <a:lnTo>
                    <a:pt x="256" y="28"/>
                  </a:lnTo>
                  <a:lnTo>
                    <a:pt x="263" y="38"/>
                  </a:lnTo>
                  <a:lnTo>
                    <a:pt x="270" y="49"/>
                  </a:lnTo>
                  <a:lnTo>
                    <a:pt x="277" y="63"/>
                  </a:lnTo>
                  <a:lnTo>
                    <a:pt x="284" y="77"/>
                  </a:lnTo>
                  <a:lnTo>
                    <a:pt x="291" y="94"/>
                  </a:lnTo>
                  <a:lnTo>
                    <a:pt x="301" y="108"/>
                  </a:lnTo>
                  <a:lnTo>
                    <a:pt x="308" y="126"/>
                  </a:lnTo>
                  <a:lnTo>
                    <a:pt x="315" y="147"/>
                  </a:lnTo>
                  <a:lnTo>
                    <a:pt x="322" y="168"/>
                  </a:lnTo>
                  <a:lnTo>
                    <a:pt x="329" y="189"/>
                  </a:lnTo>
                  <a:lnTo>
                    <a:pt x="336" y="210"/>
                  </a:lnTo>
                  <a:lnTo>
                    <a:pt x="343" y="231"/>
                  </a:lnTo>
                  <a:lnTo>
                    <a:pt x="354" y="255"/>
                  </a:lnTo>
                  <a:lnTo>
                    <a:pt x="361" y="280"/>
                  </a:lnTo>
                  <a:lnTo>
                    <a:pt x="368" y="301"/>
                  </a:lnTo>
                  <a:lnTo>
                    <a:pt x="375" y="325"/>
                  </a:lnTo>
                  <a:lnTo>
                    <a:pt x="382" y="353"/>
                  </a:lnTo>
                  <a:lnTo>
                    <a:pt x="389" y="378"/>
                  </a:lnTo>
                  <a:lnTo>
                    <a:pt x="396" y="402"/>
                  </a:lnTo>
                  <a:lnTo>
                    <a:pt x="406" y="427"/>
                  </a:lnTo>
                  <a:lnTo>
                    <a:pt x="413" y="451"/>
                  </a:lnTo>
                  <a:lnTo>
                    <a:pt x="420" y="479"/>
                  </a:lnTo>
                  <a:lnTo>
                    <a:pt x="427" y="504"/>
                  </a:lnTo>
                  <a:lnTo>
                    <a:pt x="434" y="525"/>
                  </a:lnTo>
                  <a:lnTo>
                    <a:pt x="441" y="549"/>
                  </a:lnTo>
                  <a:lnTo>
                    <a:pt x="452" y="574"/>
                  </a:lnTo>
                  <a:lnTo>
                    <a:pt x="459" y="595"/>
                  </a:lnTo>
                  <a:lnTo>
                    <a:pt x="466" y="616"/>
                  </a:lnTo>
                  <a:lnTo>
                    <a:pt x="473" y="637"/>
                  </a:lnTo>
                  <a:lnTo>
                    <a:pt x="480" y="658"/>
                  </a:lnTo>
                  <a:lnTo>
                    <a:pt x="487" y="679"/>
                  </a:lnTo>
                  <a:lnTo>
                    <a:pt x="494" y="696"/>
                  </a:lnTo>
                  <a:lnTo>
                    <a:pt x="504" y="710"/>
                  </a:lnTo>
                  <a:lnTo>
                    <a:pt x="511" y="728"/>
                  </a:lnTo>
                  <a:lnTo>
                    <a:pt x="518" y="742"/>
                  </a:lnTo>
                  <a:lnTo>
                    <a:pt x="525" y="756"/>
                  </a:lnTo>
                  <a:lnTo>
                    <a:pt x="532" y="766"/>
                  </a:lnTo>
                  <a:lnTo>
                    <a:pt x="539" y="777"/>
                  </a:lnTo>
                  <a:lnTo>
                    <a:pt x="546" y="784"/>
                  </a:lnTo>
                  <a:lnTo>
                    <a:pt x="557" y="791"/>
                  </a:lnTo>
                  <a:lnTo>
                    <a:pt x="564" y="798"/>
                  </a:lnTo>
                  <a:lnTo>
                    <a:pt x="571" y="801"/>
                  </a:lnTo>
                  <a:lnTo>
                    <a:pt x="578" y="805"/>
                  </a:lnTo>
                  <a:lnTo>
                    <a:pt x="585" y="805"/>
                  </a:lnTo>
                  <a:lnTo>
                    <a:pt x="592" y="805"/>
                  </a:lnTo>
                  <a:lnTo>
                    <a:pt x="602" y="801"/>
                  </a:lnTo>
                  <a:lnTo>
                    <a:pt x="609" y="798"/>
                  </a:lnTo>
                  <a:lnTo>
                    <a:pt x="616" y="791"/>
                  </a:lnTo>
                  <a:lnTo>
                    <a:pt x="623" y="784"/>
                  </a:lnTo>
                  <a:lnTo>
                    <a:pt x="630" y="777"/>
                  </a:lnTo>
                  <a:lnTo>
                    <a:pt x="637" y="766"/>
                  </a:lnTo>
                  <a:lnTo>
                    <a:pt x="644" y="756"/>
                  </a:lnTo>
                  <a:lnTo>
                    <a:pt x="655" y="742"/>
                  </a:lnTo>
                  <a:lnTo>
                    <a:pt x="662" y="728"/>
                  </a:lnTo>
                  <a:lnTo>
                    <a:pt x="669" y="710"/>
                  </a:lnTo>
                  <a:lnTo>
                    <a:pt x="676" y="696"/>
                  </a:lnTo>
                  <a:lnTo>
                    <a:pt x="683" y="679"/>
                  </a:lnTo>
                  <a:lnTo>
                    <a:pt x="690" y="658"/>
                  </a:lnTo>
                  <a:lnTo>
                    <a:pt x="697" y="637"/>
                  </a:lnTo>
                  <a:lnTo>
                    <a:pt x="707" y="616"/>
                  </a:lnTo>
                  <a:lnTo>
                    <a:pt x="714" y="595"/>
                  </a:lnTo>
                  <a:lnTo>
                    <a:pt x="721" y="574"/>
                  </a:lnTo>
                  <a:lnTo>
                    <a:pt x="728" y="549"/>
                  </a:lnTo>
                  <a:lnTo>
                    <a:pt x="735" y="525"/>
                  </a:lnTo>
                  <a:lnTo>
                    <a:pt x="742" y="504"/>
                  </a:lnTo>
                  <a:lnTo>
                    <a:pt x="753" y="479"/>
                  </a:lnTo>
                  <a:lnTo>
                    <a:pt x="760" y="451"/>
                  </a:lnTo>
                  <a:lnTo>
                    <a:pt x="767" y="427"/>
                  </a:lnTo>
                  <a:lnTo>
                    <a:pt x="774" y="402"/>
                  </a:lnTo>
                  <a:lnTo>
                    <a:pt x="781" y="378"/>
                  </a:lnTo>
                  <a:lnTo>
                    <a:pt x="788" y="353"/>
                  </a:lnTo>
                  <a:lnTo>
                    <a:pt x="795" y="325"/>
                  </a:lnTo>
                  <a:lnTo>
                    <a:pt x="805" y="301"/>
                  </a:lnTo>
                  <a:lnTo>
                    <a:pt x="812" y="280"/>
                  </a:lnTo>
                  <a:lnTo>
                    <a:pt x="819" y="255"/>
                  </a:lnTo>
                  <a:lnTo>
                    <a:pt x="826" y="231"/>
                  </a:lnTo>
                  <a:lnTo>
                    <a:pt x="833" y="210"/>
                  </a:lnTo>
                  <a:lnTo>
                    <a:pt x="840" y="189"/>
                  </a:lnTo>
                  <a:lnTo>
                    <a:pt x="847" y="168"/>
                  </a:lnTo>
                  <a:lnTo>
                    <a:pt x="858" y="147"/>
                  </a:lnTo>
                  <a:lnTo>
                    <a:pt x="865" y="126"/>
                  </a:lnTo>
                  <a:lnTo>
                    <a:pt x="872" y="108"/>
                  </a:lnTo>
                  <a:lnTo>
                    <a:pt x="879" y="94"/>
                  </a:lnTo>
                  <a:lnTo>
                    <a:pt x="886" y="77"/>
                  </a:lnTo>
                  <a:lnTo>
                    <a:pt x="893" y="63"/>
                  </a:lnTo>
                  <a:lnTo>
                    <a:pt x="903" y="49"/>
                  </a:lnTo>
                  <a:lnTo>
                    <a:pt x="910" y="38"/>
                  </a:lnTo>
                  <a:lnTo>
                    <a:pt x="917" y="28"/>
                  </a:lnTo>
                  <a:lnTo>
                    <a:pt x="924" y="21"/>
                  </a:lnTo>
                  <a:lnTo>
                    <a:pt x="931" y="14"/>
                  </a:lnTo>
                  <a:lnTo>
                    <a:pt x="938" y="7"/>
                  </a:lnTo>
                  <a:lnTo>
                    <a:pt x="945" y="3"/>
                  </a:lnTo>
                  <a:lnTo>
                    <a:pt x="956" y="0"/>
                  </a:lnTo>
                </a:path>
              </a:pathLst>
            </a:custGeom>
            <a:noFill/>
            <a:ln w="0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174111" name="Freeform 84"/>
            <p:cNvSpPr>
              <a:spLocks/>
            </p:cNvSpPr>
            <p:nvPr/>
          </p:nvSpPr>
          <p:spPr bwMode="auto">
            <a:xfrm>
              <a:off x="1813" y="2975"/>
              <a:ext cx="549" cy="805"/>
            </a:xfrm>
            <a:custGeom>
              <a:avLst/>
              <a:gdLst>
                <a:gd name="T0" fmla="*/ 7 w 549"/>
                <a:gd name="T1" fmla="*/ 0 h 805"/>
                <a:gd name="T2" fmla="*/ 21 w 549"/>
                <a:gd name="T3" fmla="*/ 3 h 805"/>
                <a:gd name="T4" fmla="*/ 35 w 549"/>
                <a:gd name="T5" fmla="*/ 14 h 805"/>
                <a:gd name="T6" fmla="*/ 52 w 549"/>
                <a:gd name="T7" fmla="*/ 28 h 805"/>
                <a:gd name="T8" fmla="*/ 66 w 549"/>
                <a:gd name="T9" fmla="*/ 49 h 805"/>
                <a:gd name="T10" fmla="*/ 80 w 549"/>
                <a:gd name="T11" fmla="*/ 77 h 805"/>
                <a:gd name="T12" fmla="*/ 98 w 549"/>
                <a:gd name="T13" fmla="*/ 108 h 805"/>
                <a:gd name="T14" fmla="*/ 112 w 549"/>
                <a:gd name="T15" fmla="*/ 147 h 805"/>
                <a:gd name="T16" fmla="*/ 126 w 549"/>
                <a:gd name="T17" fmla="*/ 189 h 805"/>
                <a:gd name="T18" fmla="*/ 140 w 549"/>
                <a:gd name="T19" fmla="*/ 231 h 805"/>
                <a:gd name="T20" fmla="*/ 157 w 549"/>
                <a:gd name="T21" fmla="*/ 280 h 805"/>
                <a:gd name="T22" fmla="*/ 171 w 549"/>
                <a:gd name="T23" fmla="*/ 325 h 805"/>
                <a:gd name="T24" fmla="*/ 185 w 549"/>
                <a:gd name="T25" fmla="*/ 378 h 805"/>
                <a:gd name="T26" fmla="*/ 203 w 549"/>
                <a:gd name="T27" fmla="*/ 427 h 805"/>
                <a:gd name="T28" fmla="*/ 217 w 549"/>
                <a:gd name="T29" fmla="*/ 479 h 805"/>
                <a:gd name="T30" fmla="*/ 231 w 549"/>
                <a:gd name="T31" fmla="*/ 525 h 805"/>
                <a:gd name="T32" fmla="*/ 248 w 549"/>
                <a:gd name="T33" fmla="*/ 574 h 805"/>
                <a:gd name="T34" fmla="*/ 262 w 549"/>
                <a:gd name="T35" fmla="*/ 616 h 805"/>
                <a:gd name="T36" fmla="*/ 276 w 549"/>
                <a:gd name="T37" fmla="*/ 658 h 805"/>
                <a:gd name="T38" fmla="*/ 290 w 549"/>
                <a:gd name="T39" fmla="*/ 696 h 805"/>
                <a:gd name="T40" fmla="*/ 308 w 549"/>
                <a:gd name="T41" fmla="*/ 728 h 805"/>
                <a:gd name="T42" fmla="*/ 322 w 549"/>
                <a:gd name="T43" fmla="*/ 756 h 805"/>
                <a:gd name="T44" fmla="*/ 336 w 549"/>
                <a:gd name="T45" fmla="*/ 777 h 805"/>
                <a:gd name="T46" fmla="*/ 353 w 549"/>
                <a:gd name="T47" fmla="*/ 791 h 805"/>
                <a:gd name="T48" fmla="*/ 367 w 549"/>
                <a:gd name="T49" fmla="*/ 801 h 805"/>
                <a:gd name="T50" fmla="*/ 381 w 549"/>
                <a:gd name="T51" fmla="*/ 805 h 805"/>
                <a:gd name="T52" fmla="*/ 399 w 549"/>
                <a:gd name="T53" fmla="*/ 801 h 805"/>
                <a:gd name="T54" fmla="*/ 413 w 549"/>
                <a:gd name="T55" fmla="*/ 791 h 805"/>
                <a:gd name="T56" fmla="*/ 427 w 549"/>
                <a:gd name="T57" fmla="*/ 777 h 805"/>
                <a:gd name="T58" fmla="*/ 441 w 549"/>
                <a:gd name="T59" fmla="*/ 756 h 805"/>
                <a:gd name="T60" fmla="*/ 458 w 549"/>
                <a:gd name="T61" fmla="*/ 728 h 805"/>
                <a:gd name="T62" fmla="*/ 472 w 549"/>
                <a:gd name="T63" fmla="*/ 696 h 805"/>
                <a:gd name="T64" fmla="*/ 486 w 549"/>
                <a:gd name="T65" fmla="*/ 658 h 805"/>
                <a:gd name="T66" fmla="*/ 504 w 549"/>
                <a:gd name="T67" fmla="*/ 616 h 805"/>
                <a:gd name="T68" fmla="*/ 518 w 549"/>
                <a:gd name="T69" fmla="*/ 574 h 805"/>
                <a:gd name="T70" fmla="*/ 532 w 549"/>
                <a:gd name="T71" fmla="*/ 525 h 805"/>
                <a:gd name="T72" fmla="*/ 549 w 549"/>
                <a:gd name="T73" fmla="*/ 479 h 8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9" h="805">
                  <a:moveTo>
                    <a:pt x="0" y="0"/>
                  </a:moveTo>
                  <a:lnTo>
                    <a:pt x="7" y="0"/>
                  </a:lnTo>
                  <a:lnTo>
                    <a:pt x="14" y="0"/>
                  </a:lnTo>
                  <a:lnTo>
                    <a:pt x="21" y="3"/>
                  </a:lnTo>
                  <a:lnTo>
                    <a:pt x="28" y="7"/>
                  </a:lnTo>
                  <a:lnTo>
                    <a:pt x="35" y="14"/>
                  </a:lnTo>
                  <a:lnTo>
                    <a:pt x="42" y="21"/>
                  </a:lnTo>
                  <a:lnTo>
                    <a:pt x="52" y="28"/>
                  </a:lnTo>
                  <a:lnTo>
                    <a:pt x="59" y="38"/>
                  </a:lnTo>
                  <a:lnTo>
                    <a:pt x="66" y="49"/>
                  </a:lnTo>
                  <a:lnTo>
                    <a:pt x="73" y="63"/>
                  </a:lnTo>
                  <a:lnTo>
                    <a:pt x="80" y="77"/>
                  </a:lnTo>
                  <a:lnTo>
                    <a:pt x="87" y="94"/>
                  </a:lnTo>
                  <a:lnTo>
                    <a:pt x="98" y="108"/>
                  </a:lnTo>
                  <a:lnTo>
                    <a:pt x="105" y="126"/>
                  </a:lnTo>
                  <a:lnTo>
                    <a:pt x="112" y="147"/>
                  </a:lnTo>
                  <a:lnTo>
                    <a:pt x="119" y="168"/>
                  </a:lnTo>
                  <a:lnTo>
                    <a:pt x="126" y="189"/>
                  </a:lnTo>
                  <a:lnTo>
                    <a:pt x="133" y="210"/>
                  </a:lnTo>
                  <a:lnTo>
                    <a:pt x="140" y="231"/>
                  </a:lnTo>
                  <a:lnTo>
                    <a:pt x="150" y="255"/>
                  </a:lnTo>
                  <a:lnTo>
                    <a:pt x="157" y="280"/>
                  </a:lnTo>
                  <a:lnTo>
                    <a:pt x="164" y="301"/>
                  </a:lnTo>
                  <a:lnTo>
                    <a:pt x="171" y="325"/>
                  </a:lnTo>
                  <a:lnTo>
                    <a:pt x="178" y="353"/>
                  </a:lnTo>
                  <a:lnTo>
                    <a:pt x="185" y="378"/>
                  </a:lnTo>
                  <a:lnTo>
                    <a:pt x="192" y="402"/>
                  </a:lnTo>
                  <a:lnTo>
                    <a:pt x="203" y="427"/>
                  </a:lnTo>
                  <a:lnTo>
                    <a:pt x="210" y="451"/>
                  </a:lnTo>
                  <a:lnTo>
                    <a:pt x="217" y="479"/>
                  </a:lnTo>
                  <a:lnTo>
                    <a:pt x="224" y="504"/>
                  </a:lnTo>
                  <a:lnTo>
                    <a:pt x="231" y="525"/>
                  </a:lnTo>
                  <a:lnTo>
                    <a:pt x="238" y="549"/>
                  </a:lnTo>
                  <a:lnTo>
                    <a:pt x="248" y="574"/>
                  </a:lnTo>
                  <a:lnTo>
                    <a:pt x="255" y="595"/>
                  </a:lnTo>
                  <a:lnTo>
                    <a:pt x="262" y="616"/>
                  </a:lnTo>
                  <a:lnTo>
                    <a:pt x="269" y="637"/>
                  </a:lnTo>
                  <a:lnTo>
                    <a:pt x="276" y="658"/>
                  </a:lnTo>
                  <a:lnTo>
                    <a:pt x="283" y="679"/>
                  </a:lnTo>
                  <a:lnTo>
                    <a:pt x="290" y="696"/>
                  </a:lnTo>
                  <a:lnTo>
                    <a:pt x="301" y="710"/>
                  </a:lnTo>
                  <a:lnTo>
                    <a:pt x="308" y="728"/>
                  </a:lnTo>
                  <a:lnTo>
                    <a:pt x="315" y="742"/>
                  </a:lnTo>
                  <a:lnTo>
                    <a:pt x="322" y="756"/>
                  </a:lnTo>
                  <a:lnTo>
                    <a:pt x="329" y="766"/>
                  </a:lnTo>
                  <a:lnTo>
                    <a:pt x="336" y="777"/>
                  </a:lnTo>
                  <a:lnTo>
                    <a:pt x="343" y="784"/>
                  </a:lnTo>
                  <a:lnTo>
                    <a:pt x="353" y="791"/>
                  </a:lnTo>
                  <a:lnTo>
                    <a:pt x="360" y="798"/>
                  </a:lnTo>
                  <a:lnTo>
                    <a:pt x="367" y="801"/>
                  </a:lnTo>
                  <a:lnTo>
                    <a:pt x="374" y="805"/>
                  </a:lnTo>
                  <a:lnTo>
                    <a:pt x="381" y="805"/>
                  </a:lnTo>
                  <a:lnTo>
                    <a:pt x="388" y="805"/>
                  </a:lnTo>
                  <a:lnTo>
                    <a:pt x="399" y="801"/>
                  </a:lnTo>
                  <a:lnTo>
                    <a:pt x="406" y="798"/>
                  </a:lnTo>
                  <a:lnTo>
                    <a:pt x="413" y="791"/>
                  </a:lnTo>
                  <a:lnTo>
                    <a:pt x="420" y="784"/>
                  </a:lnTo>
                  <a:lnTo>
                    <a:pt x="427" y="777"/>
                  </a:lnTo>
                  <a:lnTo>
                    <a:pt x="434" y="766"/>
                  </a:lnTo>
                  <a:lnTo>
                    <a:pt x="441" y="756"/>
                  </a:lnTo>
                  <a:lnTo>
                    <a:pt x="451" y="742"/>
                  </a:lnTo>
                  <a:lnTo>
                    <a:pt x="458" y="728"/>
                  </a:lnTo>
                  <a:lnTo>
                    <a:pt x="465" y="710"/>
                  </a:lnTo>
                  <a:lnTo>
                    <a:pt x="472" y="696"/>
                  </a:lnTo>
                  <a:lnTo>
                    <a:pt x="479" y="679"/>
                  </a:lnTo>
                  <a:lnTo>
                    <a:pt x="486" y="658"/>
                  </a:lnTo>
                  <a:lnTo>
                    <a:pt x="493" y="637"/>
                  </a:lnTo>
                  <a:lnTo>
                    <a:pt x="504" y="616"/>
                  </a:lnTo>
                  <a:lnTo>
                    <a:pt x="511" y="595"/>
                  </a:lnTo>
                  <a:lnTo>
                    <a:pt x="518" y="574"/>
                  </a:lnTo>
                  <a:lnTo>
                    <a:pt x="525" y="549"/>
                  </a:lnTo>
                  <a:lnTo>
                    <a:pt x="532" y="525"/>
                  </a:lnTo>
                  <a:lnTo>
                    <a:pt x="539" y="504"/>
                  </a:lnTo>
                  <a:lnTo>
                    <a:pt x="549" y="479"/>
                  </a:lnTo>
                </a:path>
              </a:pathLst>
            </a:custGeom>
            <a:noFill/>
            <a:ln w="0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174112" name="Rectangle 85"/>
            <p:cNvSpPr>
              <a:spLocks noChangeArrowheads="1"/>
            </p:cNvSpPr>
            <p:nvPr/>
          </p:nvSpPr>
          <p:spPr bwMode="auto">
            <a:xfrm>
              <a:off x="1430" y="4059"/>
              <a:ext cx="398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buFont typeface="Wingdings" pitchFamily="2" charset="2"/>
                <a:buNone/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Helvetica" pitchFamily="34" charset="0"/>
                </a:rPr>
                <a:t>time </a:t>
              </a:r>
              <a:r>
                <a:rPr lang="en-US" sz="1000" b="1" dirty="0" smtClean="0">
                  <a:solidFill>
                    <a:srgbClr val="000000"/>
                  </a:solidFill>
                  <a:latin typeface="Helvetica" pitchFamily="34" charset="0"/>
                </a:rPr>
                <a:t>t/</a:t>
              </a:r>
              <a:r>
                <a:rPr lang="en-US" sz="1000" b="1" dirty="0" smtClean="0">
                  <a:solidFill>
                    <a:srgbClr val="000000"/>
                  </a:solidFill>
                  <a:latin typeface="Helvetica" pitchFamily="34" charset="0"/>
                  <a:sym typeface="Symbol"/>
                </a:rPr>
                <a:t>T</a:t>
              </a:r>
              <a:r>
                <a:rPr lang="en-US" sz="1000" b="1" baseline="-25000" dirty="0" smtClean="0">
                  <a:solidFill>
                    <a:srgbClr val="000000"/>
                  </a:solidFill>
                  <a:latin typeface="Helvetica" pitchFamily="34" charset="0"/>
                  <a:sym typeface="Symbol"/>
                </a:rPr>
                <a:t>0</a:t>
              </a:r>
              <a:endParaRPr lang="en-US" sz="1050" b="1" baseline="-25000" dirty="0"/>
            </a:p>
          </p:txBody>
        </p:sp>
        <p:sp>
          <p:nvSpPr>
            <p:cNvPr id="174113" name="Rectangle 86"/>
            <p:cNvSpPr>
              <a:spLocks noChangeArrowheads="1"/>
            </p:cNvSpPr>
            <p:nvPr/>
          </p:nvSpPr>
          <p:spPr bwMode="auto">
            <a:xfrm>
              <a:off x="1659" y="4046"/>
              <a:ext cx="0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 dirty="0">
                <a:latin typeface="Arial" pitchFamily="34" charset="0"/>
              </a:endParaRPr>
            </a:p>
          </p:txBody>
        </p:sp>
        <p:sp>
          <p:nvSpPr>
            <p:cNvPr id="174114" name="Rectangle 87"/>
            <p:cNvSpPr>
              <a:spLocks noChangeArrowheads="1"/>
            </p:cNvSpPr>
            <p:nvPr/>
          </p:nvSpPr>
          <p:spPr bwMode="auto">
            <a:xfrm>
              <a:off x="1704" y="4091"/>
              <a:ext cx="0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 dirty="0">
                <a:latin typeface="Arial" pitchFamily="34" charset="0"/>
              </a:endParaRPr>
            </a:p>
          </p:txBody>
        </p:sp>
        <p:sp>
          <p:nvSpPr>
            <p:cNvPr id="174115" name="Rectangle 88"/>
            <p:cNvSpPr>
              <a:spLocks noChangeArrowheads="1"/>
            </p:cNvSpPr>
            <p:nvPr/>
          </p:nvSpPr>
          <p:spPr bwMode="auto">
            <a:xfrm rot="16200000">
              <a:off x="413" y="3341"/>
              <a:ext cx="48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buFont typeface="Wingdings" pitchFamily="2" charset="2"/>
                <a:buNone/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Helvetica" pitchFamily="34" charset="0"/>
                </a:rPr>
                <a:t>signal </a:t>
              </a:r>
              <a:endParaRPr lang="en-US" sz="1050" b="1" dirty="0">
                <a:latin typeface="Arial" pitchFamily="34" charset="0"/>
              </a:endParaRPr>
            </a:p>
          </p:txBody>
        </p:sp>
        <p:sp>
          <p:nvSpPr>
            <p:cNvPr id="174116" name="Rectangle 89"/>
            <p:cNvSpPr>
              <a:spLocks noChangeArrowheads="1"/>
            </p:cNvSpPr>
            <p:nvPr/>
          </p:nvSpPr>
          <p:spPr bwMode="auto">
            <a:xfrm rot="16200000">
              <a:off x="623" y="3265"/>
              <a:ext cx="4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 typeface="Wingdings" pitchFamily="2" charset="2"/>
                <a:buNone/>
                <a:defRPr/>
              </a:pPr>
              <a:r>
                <a:rPr lang="en-US" sz="1000" b="1">
                  <a:solidFill>
                    <a:srgbClr val="000000"/>
                  </a:solidFill>
                  <a:latin typeface="Symbol" pitchFamily="18" charset="2"/>
                </a:rPr>
                <a:t>n</a:t>
              </a:r>
              <a:endParaRPr lang="en-US" sz="1050" b="1">
                <a:latin typeface="Arial" pitchFamily="34" charset="0"/>
              </a:endParaRPr>
            </a:p>
          </p:txBody>
        </p:sp>
        <p:sp>
          <p:nvSpPr>
            <p:cNvPr id="174117" name="Rectangle 90"/>
            <p:cNvSpPr>
              <a:spLocks noChangeArrowheads="1"/>
            </p:cNvSpPr>
            <p:nvPr/>
          </p:nvSpPr>
          <p:spPr bwMode="auto">
            <a:xfrm rot="16200000">
              <a:off x="682" y="3235"/>
              <a:ext cx="0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 typeface="Wingdings" pitchFamily="2" charset="2"/>
                <a:buNone/>
                <a:defRPr/>
              </a:pPr>
              <a:endParaRPr lang="en-US" sz="1050" b="1" dirty="0">
                <a:latin typeface="Arial" pitchFamily="34" charset="0"/>
              </a:endParaRPr>
            </a:p>
          </p:txBody>
        </p:sp>
        <p:sp>
          <p:nvSpPr>
            <p:cNvPr id="174118" name="Rectangle 91"/>
            <p:cNvSpPr>
              <a:spLocks noChangeArrowheads="1"/>
            </p:cNvSpPr>
            <p:nvPr/>
          </p:nvSpPr>
          <p:spPr bwMode="auto">
            <a:xfrm rot="16200000">
              <a:off x="603" y="3189"/>
              <a:ext cx="8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 typeface="Wingdings" pitchFamily="2" charset="2"/>
                <a:buNone/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Helvetica" pitchFamily="34" charset="0"/>
                </a:rPr>
                <a:t>(t)</a:t>
              </a:r>
              <a:endParaRPr lang="en-US" sz="1050" b="1" dirty="0">
                <a:latin typeface="Arial" pitchFamily="34" charset="0"/>
              </a:endParaRPr>
            </a:p>
          </p:txBody>
        </p:sp>
      </p:grpSp>
      <p:sp>
        <p:nvSpPr>
          <p:cNvPr id="65556" name="Oval 174120"/>
          <p:cNvSpPr>
            <a:spLocks noChangeArrowheads="1"/>
          </p:cNvSpPr>
          <p:nvPr/>
        </p:nvSpPr>
        <p:spPr bwMode="auto">
          <a:xfrm>
            <a:off x="1073150" y="4678363"/>
            <a:ext cx="260350" cy="93662"/>
          </a:xfrm>
          <a:prstGeom prst="ellipse">
            <a:avLst/>
          </a:prstGeom>
          <a:solidFill>
            <a:srgbClr val="0070C0">
              <a:alpha val="36862"/>
            </a:srgbClr>
          </a:solidFill>
          <a:ln>
            <a:noFill/>
          </a:ln>
        </p:spPr>
        <p:txBody>
          <a:bodyPr/>
          <a:lstStyle/>
          <a:p>
            <a:pPr marL="342900" indent="-342900"/>
            <a:endParaRPr lang="en-US"/>
          </a:p>
        </p:txBody>
      </p:sp>
      <p:sp>
        <p:nvSpPr>
          <p:cNvPr id="65557" name="Oval 105"/>
          <p:cNvSpPr>
            <a:spLocks noChangeArrowheads="1"/>
          </p:cNvSpPr>
          <p:nvPr/>
        </p:nvSpPr>
        <p:spPr bwMode="auto">
          <a:xfrm>
            <a:off x="1397000" y="5272088"/>
            <a:ext cx="215900" cy="119062"/>
          </a:xfrm>
          <a:prstGeom prst="ellipse">
            <a:avLst/>
          </a:prstGeom>
          <a:solidFill>
            <a:srgbClr val="FF0000">
              <a:alpha val="36862"/>
            </a:srgbClr>
          </a:solidFill>
          <a:ln>
            <a:noFill/>
          </a:ln>
        </p:spPr>
        <p:txBody>
          <a:bodyPr/>
          <a:lstStyle/>
          <a:p>
            <a:pPr marL="342900" indent="-342900"/>
            <a:endParaRPr lang="en-US"/>
          </a:p>
        </p:txBody>
      </p:sp>
      <p:sp>
        <p:nvSpPr>
          <p:cNvPr id="65558" name="Oval 106"/>
          <p:cNvSpPr>
            <a:spLocks noChangeArrowheads="1"/>
          </p:cNvSpPr>
          <p:nvPr/>
        </p:nvSpPr>
        <p:spPr bwMode="auto">
          <a:xfrm>
            <a:off x="1989138" y="5284788"/>
            <a:ext cx="215900" cy="119062"/>
          </a:xfrm>
          <a:prstGeom prst="ellipse">
            <a:avLst/>
          </a:prstGeom>
          <a:solidFill>
            <a:srgbClr val="FF0000">
              <a:alpha val="36862"/>
            </a:srgbClr>
          </a:solidFill>
          <a:ln>
            <a:noFill/>
          </a:ln>
        </p:spPr>
        <p:txBody>
          <a:bodyPr/>
          <a:lstStyle/>
          <a:p>
            <a:pPr marL="342900" indent="-342900"/>
            <a:endParaRPr lang="en-US"/>
          </a:p>
        </p:txBody>
      </p:sp>
      <p:sp>
        <p:nvSpPr>
          <p:cNvPr id="65559" name="Oval 107"/>
          <p:cNvSpPr>
            <a:spLocks noChangeArrowheads="1"/>
          </p:cNvSpPr>
          <p:nvPr/>
        </p:nvSpPr>
        <p:spPr bwMode="auto">
          <a:xfrm>
            <a:off x="2605088" y="5275263"/>
            <a:ext cx="215900" cy="119062"/>
          </a:xfrm>
          <a:prstGeom prst="ellipse">
            <a:avLst/>
          </a:prstGeom>
          <a:solidFill>
            <a:srgbClr val="FF0000">
              <a:alpha val="36862"/>
            </a:srgbClr>
          </a:solidFill>
          <a:ln>
            <a:noFill/>
          </a:ln>
        </p:spPr>
        <p:txBody>
          <a:bodyPr/>
          <a:lstStyle/>
          <a:p>
            <a:pPr marL="342900" indent="-342900"/>
            <a:endParaRPr lang="en-US"/>
          </a:p>
        </p:txBody>
      </p:sp>
      <p:sp>
        <p:nvSpPr>
          <p:cNvPr id="65560" name="Oval 108"/>
          <p:cNvSpPr>
            <a:spLocks noChangeArrowheads="1"/>
          </p:cNvSpPr>
          <p:nvPr/>
        </p:nvSpPr>
        <p:spPr bwMode="auto">
          <a:xfrm>
            <a:off x="2274888" y="4691063"/>
            <a:ext cx="260350" cy="93662"/>
          </a:xfrm>
          <a:prstGeom prst="ellipse">
            <a:avLst/>
          </a:prstGeom>
          <a:solidFill>
            <a:srgbClr val="0070C0">
              <a:alpha val="36862"/>
            </a:srgbClr>
          </a:solidFill>
          <a:ln>
            <a:noFill/>
          </a:ln>
        </p:spPr>
        <p:txBody>
          <a:bodyPr/>
          <a:lstStyle/>
          <a:p>
            <a:pPr marL="342900" indent="-342900"/>
            <a:endParaRPr lang="en-US"/>
          </a:p>
        </p:txBody>
      </p:sp>
      <p:sp>
        <p:nvSpPr>
          <p:cNvPr id="65561" name="Oval 109"/>
          <p:cNvSpPr>
            <a:spLocks noChangeArrowheads="1"/>
          </p:cNvSpPr>
          <p:nvPr/>
        </p:nvSpPr>
        <p:spPr bwMode="auto">
          <a:xfrm>
            <a:off x="1673225" y="5892800"/>
            <a:ext cx="260350" cy="93663"/>
          </a:xfrm>
          <a:prstGeom prst="ellipse">
            <a:avLst/>
          </a:prstGeom>
          <a:solidFill>
            <a:srgbClr val="0070C0">
              <a:alpha val="36862"/>
            </a:srgbClr>
          </a:solidFill>
          <a:ln>
            <a:noFill/>
          </a:ln>
        </p:spPr>
        <p:txBody>
          <a:bodyPr/>
          <a:lstStyle/>
          <a:p>
            <a:pPr marL="342900" indent="-342900"/>
            <a:endParaRPr lang="en-US"/>
          </a:p>
        </p:txBody>
      </p:sp>
      <p:sp>
        <p:nvSpPr>
          <p:cNvPr id="65562" name="Oval 110"/>
          <p:cNvSpPr>
            <a:spLocks noChangeArrowheads="1"/>
          </p:cNvSpPr>
          <p:nvPr/>
        </p:nvSpPr>
        <p:spPr bwMode="auto">
          <a:xfrm>
            <a:off x="2873375" y="5895975"/>
            <a:ext cx="258763" cy="93663"/>
          </a:xfrm>
          <a:prstGeom prst="ellipse">
            <a:avLst/>
          </a:prstGeom>
          <a:solidFill>
            <a:srgbClr val="0070C0">
              <a:alpha val="36862"/>
            </a:srgbClr>
          </a:solidFill>
          <a:ln>
            <a:noFill/>
          </a:ln>
        </p:spPr>
        <p:txBody>
          <a:bodyPr/>
          <a:lstStyle/>
          <a:p>
            <a:pPr marL="342900" indent="-342900"/>
            <a:endParaRPr lang="en-US"/>
          </a:p>
        </p:txBody>
      </p:sp>
      <p:pic>
        <p:nvPicPr>
          <p:cNvPr id="174172" name="Picture 9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65850" y="4440238"/>
            <a:ext cx="2754313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4122" name="TextBox 174121"/>
          <p:cNvSpPr txBox="1">
            <a:spLocks noChangeArrowheads="1"/>
          </p:cNvSpPr>
          <p:nvPr/>
        </p:nvSpPr>
        <p:spPr bwMode="auto">
          <a:xfrm>
            <a:off x="3368675" y="4359275"/>
            <a:ext cx="310197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600"/>
              <a:t>For RF sources usually the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600"/>
              <a:t>amplitude noise spectral density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600"/>
              <a:t>is much small than the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600"/>
              <a:t>phase noise spectral density</a:t>
            </a:r>
          </a:p>
        </p:txBody>
      </p:sp>
      <p:sp>
        <p:nvSpPr>
          <p:cNvPr id="174123" name="TextBox 174122"/>
          <p:cNvSpPr txBox="1">
            <a:spLocks noChangeArrowheads="1"/>
          </p:cNvSpPr>
          <p:nvPr/>
        </p:nvSpPr>
        <p:spPr bwMode="auto">
          <a:xfrm>
            <a:off x="4008438" y="5718175"/>
            <a:ext cx="13890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2400">
                <a:solidFill>
                  <a:srgbClr val="0000FF"/>
                </a:solidFill>
              </a:rPr>
              <a:t>S</a:t>
            </a:r>
            <a:r>
              <a:rPr lang="en-US" sz="2400" baseline="-25000">
                <a:solidFill>
                  <a:srgbClr val="0000FF"/>
                </a:solidFill>
                <a:sym typeface="Symbol" pitchFamily="18" charset="2"/>
              </a:rPr>
              <a:t></a:t>
            </a:r>
            <a:r>
              <a:rPr lang="en-US" sz="2400">
                <a:solidFill>
                  <a:srgbClr val="0000FF"/>
                </a:solidFill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&lt;&lt; </a:t>
            </a:r>
            <a:r>
              <a:rPr lang="en-US" sz="2400">
                <a:solidFill>
                  <a:srgbClr val="FF0000"/>
                </a:solidFill>
                <a:sym typeface="Symbol" pitchFamily="18" charset="2"/>
              </a:rPr>
              <a:t>S</a:t>
            </a:r>
            <a:r>
              <a:rPr lang="el-GR" sz="2400" baseline="-2500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ϕ</a:t>
            </a:r>
            <a:endParaRPr lang="en-US" sz="2400" baseline="-25000">
              <a:solidFill>
                <a:srgbClr val="FF0000"/>
              </a:solidFill>
            </a:endParaRPr>
          </a:p>
        </p:txBody>
      </p:sp>
      <p:sp>
        <p:nvSpPr>
          <p:cNvPr id="10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21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005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20" grpId="0"/>
      <p:bldP spid="21" grpId="0"/>
      <p:bldP spid="22" grpId="0"/>
      <p:bldP spid="174122" grpId="0"/>
      <p:bldP spid="1741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075" y="137577"/>
            <a:ext cx="7283450" cy="481012"/>
          </a:xfrm>
        </p:spPr>
        <p:txBody>
          <a:bodyPr/>
          <a:lstStyle/>
          <a:p>
            <a:pPr eaLnBrk="1" hangingPunct="1"/>
            <a:r>
              <a:rPr lang="en-US" dirty="0" smtClean="0"/>
              <a:t>Phase noise &amp; timing jitter</a:t>
            </a:r>
            <a:endParaRPr lang="en-GB" dirty="0" smtClean="0"/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85975" y="1045838"/>
            <a:ext cx="6756400" cy="327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47900" y="4439913"/>
            <a:ext cx="2959100" cy="116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6566" name="TextBox 7"/>
          <p:cNvSpPr txBox="1">
            <a:spLocks noChangeArrowheads="1"/>
          </p:cNvSpPr>
          <p:nvPr/>
        </p:nvSpPr>
        <p:spPr bwMode="auto">
          <a:xfrm>
            <a:off x="65088" y="4439913"/>
            <a:ext cx="1849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2400">
                <a:solidFill>
                  <a:srgbClr val="0000FF"/>
                </a:solidFill>
              </a:rPr>
              <a:t>Timing jitter: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46700" y="4543100"/>
            <a:ext cx="3324225" cy="954088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6568" name="TextBox 9"/>
          <p:cNvSpPr txBox="1">
            <a:spLocks noChangeArrowheads="1"/>
          </p:cNvSpPr>
          <p:nvPr/>
        </p:nvSpPr>
        <p:spPr bwMode="auto">
          <a:xfrm>
            <a:off x="120650" y="933125"/>
            <a:ext cx="1965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2400">
                <a:solidFill>
                  <a:srgbClr val="0000FF"/>
                </a:solidFill>
              </a:rPr>
              <a:t>Phase noise: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43675" y="2355525"/>
            <a:ext cx="229902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US" sz="1400" dirty="0" err="1">
                <a:latin typeface="Arial" pitchFamily="34" charset="0"/>
              </a:rPr>
              <a:t>dBc</a:t>
            </a:r>
            <a:r>
              <a:rPr lang="en-US" sz="1400" dirty="0">
                <a:latin typeface="Arial" pitchFamily="34" charset="0"/>
              </a:rPr>
              <a:t> = dB relative to carrier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1400" dirty="0">
                <a:latin typeface="Arial" pitchFamily="34" charset="0"/>
              </a:rPr>
              <a:t>10 log [|</a:t>
            </a:r>
            <a:r>
              <a:rPr lang="en-US" sz="1400" dirty="0" smtClean="0">
                <a:latin typeface="Lucida Calligraphy" pitchFamily="66" charset="0"/>
              </a:rPr>
              <a:t>L</a:t>
            </a:r>
            <a:r>
              <a:rPr lang="en-US" sz="1400" dirty="0" smtClean="0">
                <a:latin typeface="+mn-lt"/>
              </a:rPr>
              <a:t>(</a:t>
            </a:r>
            <a:r>
              <a:rPr lang="en-US" sz="1400" dirty="0" err="1" smtClean="0">
                <a:latin typeface="+mn-lt"/>
              </a:rPr>
              <a:t>f</a:t>
            </a:r>
            <a:r>
              <a:rPr lang="en-US" baseline="-25000" dirty="0" err="1" smtClean="0">
                <a:latin typeface="Arial" pitchFamily="34" charset="0"/>
              </a:rPr>
              <a:t>m</a:t>
            </a:r>
            <a:r>
              <a:rPr lang="en-US" sz="1400" dirty="0" smtClean="0">
                <a:latin typeface="+mn-lt"/>
              </a:rPr>
              <a:t>)|] </a:t>
            </a:r>
            <a:r>
              <a:rPr lang="en-US" sz="1400" dirty="0" err="1">
                <a:latin typeface="+mn-lt"/>
              </a:rPr>
              <a:t>dBc</a:t>
            </a:r>
            <a:r>
              <a:rPr lang="en-US" sz="1400" dirty="0">
                <a:latin typeface="+mn-lt"/>
              </a:rPr>
              <a:t>/Hz </a:t>
            </a:r>
            <a:endParaRPr lang="en-US" sz="1400" dirty="0">
              <a:latin typeface="Arial" pitchFamily="34" charset="0"/>
            </a:endParaRPr>
          </a:p>
        </p:txBody>
      </p:sp>
      <p:sp>
        <p:nvSpPr>
          <p:cNvPr id="66570" name="TextBox 11"/>
          <p:cNvSpPr txBox="1">
            <a:spLocks noChangeArrowheads="1"/>
          </p:cNvSpPr>
          <p:nvPr/>
        </p:nvSpPr>
        <p:spPr bwMode="auto">
          <a:xfrm>
            <a:off x="1171575" y="3887463"/>
            <a:ext cx="22812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400"/>
              <a:t>IEEE standard 1139-1999 </a:t>
            </a:r>
          </a:p>
        </p:txBody>
      </p:sp>
      <p:sp>
        <p:nvSpPr>
          <p:cNvPr id="3" name="Left Brace 2"/>
          <p:cNvSpPr/>
          <p:nvPr/>
        </p:nvSpPr>
        <p:spPr bwMode="auto">
          <a:xfrm rot="16200000">
            <a:off x="7735888" y="5090788"/>
            <a:ext cx="138112" cy="811212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defRPr/>
            </a:pPr>
            <a:endParaRPr lang="en-US"/>
          </a:p>
        </p:txBody>
      </p:sp>
      <p:sp>
        <p:nvSpPr>
          <p:cNvPr id="66572" name="TextBox 3"/>
          <p:cNvSpPr txBox="1">
            <a:spLocks noChangeArrowheads="1"/>
          </p:cNvSpPr>
          <p:nvPr/>
        </p:nvSpPr>
        <p:spPr bwMode="auto">
          <a:xfrm>
            <a:off x="7399338" y="5594025"/>
            <a:ext cx="8318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200" b="1"/>
              <a:t>[rad</a:t>
            </a:r>
            <a:r>
              <a:rPr lang="en-US" sz="1200" b="1" baseline="30000"/>
              <a:t>2</a:t>
            </a:r>
            <a:r>
              <a:rPr lang="en-US" sz="1200" b="1"/>
              <a:t>/Hz]</a:t>
            </a:r>
          </a:p>
        </p:txBody>
      </p:sp>
      <p:sp>
        <p:nvSpPr>
          <p:cNvPr id="15" name="Left Brace 14"/>
          <p:cNvSpPr/>
          <p:nvPr/>
        </p:nvSpPr>
        <p:spPr bwMode="auto">
          <a:xfrm rot="16200000">
            <a:off x="7745413" y="5097137"/>
            <a:ext cx="139700" cy="1603375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defRPr/>
            </a:pPr>
            <a:endParaRPr lang="en-US"/>
          </a:p>
        </p:txBody>
      </p:sp>
      <p:sp>
        <p:nvSpPr>
          <p:cNvPr id="66574" name="TextBox 15"/>
          <p:cNvSpPr txBox="1">
            <a:spLocks noChangeArrowheads="1"/>
          </p:cNvSpPr>
          <p:nvPr/>
        </p:nvSpPr>
        <p:spPr bwMode="auto">
          <a:xfrm>
            <a:off x="6919913" y="5894063"/>
            <a:ext cx="15271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600" b="1">
                <a:sym typeface="Symbol" pitchFamily="18" charset="2"/>
              </a:rPr>
              <a:t></a:t>
            </a:r>
            <a:r>
              <a:rPr lang="el-GR" sz="1600" b="1">
                <a:latin typeface="Calibri" pitchFamily="34" charset="0"/>
                <a:cs typeface="Calibri" pitchFamily="34" charset="0"/>
                <a:sym typeface="Symbol" pitchFamily="18" charset="2"/>
              </a:rPr>
              <a:t>ϕ</a:t>
            </a:r>
            <a:r>
              <a:rPr lang="en-US" sz="1600" b="1" baseline="-25000">
                <a:latin typeface="Calibri" pitchFamily="34" charset="0"/>
                <a:cs typeface="Calibri" pitchFamily="34" charset="0"/>
                <a:sym typeface="Symbol" pitchFamily="18" charset="2"/>
              </a:rPr>
              <a:t>rms</a:t>
            </a:r>
            <a:r>
              <a:rPr lang="en-US" sz="1600" b="1"/>
              <a:t>=    [rad]</a:t>
            </a:r>
          </a:p>
        </p:txBody>
      </p:sp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72163" y="5623100"/>
            <a:ext cx="18669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6576" name="TextBox 19"/>
          <p:cNvSpPr txBox="1">
            <a:spLocks noChangeArrowheads="1"/>
          </p:cNvSpPr>
          <p:nvPr/>
        </p:nvSpPr>
        <p:spPr bwMode="auto">
          <a:xfrm>
            <a:off x="5346700" y="5878549"/>
            <a:ext cx="10461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600" b="1" dirty="0"/>
              <a:t>[sec</a:t>
            </a:r>
            <a:r>
              <a:rPr lang="en-US" sz="1600" b="1" baseline="30000" dirty="0"/>
              <a:t>2</a:t>
            </a:r>
            <a:r>
              <a:rPr lang="en-US" sz="1600" b="1" dirty="0"/>
              <a:t>/Hz]</a:t>
            </a:r>
          </a:p>
        </p:txBody>
      </p:sp>
      <p:sp>
        <p:nvSpPr>
          <p:cNvPr id="66577" name="TextBox 20"/>
          <p:cNvSpPr txBox="1">
            <a:spLocks noChangeArrowheads="1"/>
          </p:cNvSpPr>
          <p:nvPr/>
        </p:nvSpPr>
        <p:spPr bwMode="auto">
          <a:xfrm>
            <a:off x="219388" y="5851700"/>
            <a:ext cx="3389312" cy="338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600" b="1" dirty="0"/>
              <a:t>Independent of carrier frequency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22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128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>
          <a:xfrm>
            <a:off x="426212" y="149451"/>
            <a:ext cx="7283450" cy="481012"/>
          </a:xfrm>
        </p:spPr>
        <p:txBody>
          <a:bodyPr/>
          <a:lstStyle/>
          <a:p>
            <a:pPr eaLnBrk="1" hangingPunct="1"/>
            <a:r>
              <a:rPr lang="en-US" dirty="0" smtClean="0"/>
              <a:t>Microwave properties and components</a:t>
            </a:r>
            <a:endParaRPr lang="en-GB" dirty="0" smtClean="0"/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1917700"/>
            <a:ext cx="6745288" cy="451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7589" name="TextBox 7"/>
          <p:cNvSpPr txBox="1">
            <a:spLocks noChangeArrowheads="1"/>
          </p:cNvSpPr>
          <p:nvPr/>
        </p:nvSpPr>
        <p:spPr bwMode="auto">
          <a:xfrm>
            <a:off x="100013" y="6477000"/>
            <a:ext cx="2501900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600" b="1">
                <a:solidFill>
                  <a:srgbClr val="00B050"/>
                </a:solidFill>
              </a:rPr>
              <a:t>Courtesy: M. Hoffmann </a:t>
            </a:r>
          </a:p>
        </p:txBody>
      </p:sp>
      <p:sp>
        <p:nvSpPr>
          <p:cNvPr id="67590" name="TextBox 9"/>
          <p:cNvSpPr txBox="1">
            <a:spLocks noChangeArrowheads="1"/>
          </p:cNvSpPr>
          <p:nvPr/>
        </p:nvSpPr>
        <p:spPr bwMode="auto">
          <a:xfrm>
            <a:off x="120650" y="1111250"/>
            <a:ext cx="6292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2400">
                <a:solidFill>
                  <a:srgbClr val="0000FF"/>
                </a:solidFill>
              </a:rPr>
              <a:t>Phase noise spectrum is systems finger print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9125" y="992500"/>
            <a:ext cx="2568575" cy="738188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 bwMode="auto">
          <a:xfrm>
            <a:off x="4022725" y="5207000"/>
            <a:ext cx="2560638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-14288" y="4186238"/>
            <a:ext cx="2274469" cy="206210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US" sz="1800" dirty="0">
                <a:latin typeface="Arial" pitchFamily="34" charset="0"/>
              </a:rPr>
              <a:t>Thermal noise floor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1600" dirty="0" smtClean="0">
                <a:latin typeface="Arial" pitchFamily="34" charset="0"/>
              </a:rPr>
              <a:t>S</a:t>
            </a:r>
            <a:r>
              <a:rPr lang="en-US" sz="1600" baseline="-25000" dirty="0"/>
              <a:t> </a:t>
            </a:r>
            <a:r>
              <a:rPr lang="en-US" sz="1600" dirty="0" smtClean="0">
                <a:latin typeface="Arial" pitchFamily="34" charset="0"/>
              </a:rPr>
              <a:t>= </a:t>
            </a:r>
            <a:r>
              <a:rPr lang="en-US" sz="1600" dirty="0" err="1" smtClean="0">
                <a:latin typeface="Arial" pitchFamily="34" charset="0"/>
              </a:rPr>
              <a:t>k</a:t>
            </a:r>
            <a:r>
              <a:rPr lang="en-US" sz="1400" baseline="-25000" dirty="0" err="1" smtClean="0">
                <a:latin typeface="Arial" pitchFamily="34" charset="0"/>
              </a:rPr>
              <a:t>B</a:t>
            </a:r>
            <a:r>
              <a:rPr lang="en-US" sz="1600" dirty="0" err="1" smtClean="0">
                <a:latin typeface="Arial" pitchFamily="34" charset="0"/>
              </a:rPr>
              <a:t>T</a:t>
            </a:r>
            <a:r>
              <a:rPr lang="en-US" sz="1600" dirty="0" smtClean="0">
                <a:latin typeface="Arial" pitchFamily="34" charset="0"/>
              </a:rPr>
              <a:t> ~ </a:t>
            </a:r>
            <a:r>
              <a:rPr lang="en-US" sz="1600" dirty="0">
                <a:latin typeface="Arial" pitchFamily="34" charset="0"/>
              </a:rPr>
              <a:t>-174 </a:t>
            </a:r>
            <a:r>
              <a:rPr lang="en-US" sz="1600" dirty="0" err="1" smtClean="0">
                <a:latin typeface="Arial" pitchFamily="34" charset="0"/>
              </a:rPr>
              <a:t>dBm</a:t>
            </a:r>
            <a:r>
              <a:rPr lang="en-US" sz="1600" dirty="0" smtClean="0">
                <a:latin typeface="Arial" pitchFamily="34" charset="0"/>
              </a:rPr>
              <a:t>/Hz</a:t>
            </a:r>
            <a:endParaRPr lang="en-US" sz="1600" dirty="0">
              <a:latin typeface="Arial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en-US" sz="1600" dirty="0" err="1">
                <a:latin typeface="Arial" pitchFamily="34" charset="0"/>
              </a:rPr>
              <a:t>k</a:t>
            </a:r>
            <a:r>
              <a:rPr lang="en-US" sz="1400" baseline="-25000" dirty="0" err="1">
                <a:latin typeface="Arial" pitchFamily="34" charset="0"/>
              </a:rPr>
              <a:t>B</a:t>
            </a:r>
            <a:r>
              <a:rPr lang="en-US" sz="1400" dirty="0">
                <a:latin typeface="Arial" pitchFamily="34" charset="0"/>
              </a:rPr>
              <a:t>= Boltzmann  constant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1400" dirty="0">
                <a:latin typeface="Arial" pitchFamily="34" charset="0"/>
              </a:rPr>
              <a:t>T = Temperature [K]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1400" dirty="0" smtClean="0">
                <a:latin typeface="Arial" pitchFamily="34" charset="0"/>
              </a:rPr>
              <a:t>P</a:t>
            </a:r>
            <a:r>
              <a:rPr lang="en-US" sz="1400" baseline="-25000" dirty="0" smtClean="0">
                <a:latin typeface="Arial" pitchFamily="34" charset="0"/>
              </a:rPr>
              <a:t>0</a:t>
            </a:r>
            <a:r>
              <a:rPr lang="en-US" sz="1400" dirty="0" smtClean="0">
                <a:latin typeface="Arial" pitchFamily="34" charset="0"/>
              </a:rPr>
              <a:t> </a:t>
            </a:r>
            <a:r>
              <a:rPr lang="en-US" sz="1400" dirty="0">
                <a:latin typeface="Arial" pitchFamily="34" charset="0"/>
              </a:rPr>
              <a:t>= + 10dBm</a:t>
            </a:r>
          </a:p>
          <a:p>
            <a:pPr marL="285750" indent="-285750">
              <a:buFont typeface="Symbol" pitchFamily="18" charset="2"/>
              <a:buChar char="Þ"/>
              <a:defRPr/>
            </a:pPr>
            <a:r>
              <a:rPr lang="en-US" dirty="0" err="1">
                <a:solidFill>
                  <a:srgbClr val="000000"/>
                </a:solidFill>
                <a:latin typeface="Lucida Calligraphy" pitchFamily="66" charset="0"/>
                <a:sym typeface="Symbol"/>
              </a:rPr>
              <a:t>L</a:t>
            </a:r>
            <a:r>
              <a:rPr lang="en-US" sz="1200" dirty="0" err="1">
                <a:solidFill>
                  <a:srgbClr val="000000"/>
                </a:solidFill>
                <a:latin typeface="Lucida Calligraphy" pitchFamily="66" charset="0"/>
                <a:sym typeface="Symbol"/>
              </a:rPr>
              <a:t>th</a:t>
            </a:r>
            <a:r>
              <a:rPr lang="en-US" sz="1400" dirty="0">
                <a:solidFill>
                  <a:srgbClr val="000000"/>
                </a:solidFill>
                <a:latin typeface="Lucida Calligraphy" pitchFamily="66" charset="0"/>
                <a:sym typeface="Symbol"/>
              </a:rPr>
              <a:t> </a:t>
            </a:r>
            <a:r>
              <a:rPr lang="en-US" sz="1400" dirty="0" smtClean="0"/>
              <a:t>= 0.5*S/P</a:t>
            </a:r>
            <a:r>
              <a:rPr lang="en-US" sz="1400" baseline="-25000" dirty="0" smtClean="0"/>
              <a:t>0</a:t>
            </a:r>
            <a:r>
              <a:rPr lang="en-US" sz="1400" dirty="0" smtClean="0"/>
              <a:t> </a:t>
            </a:r>
          </a:p>
          <a:p>
            <a:pPr>
              <a:defRPr/>
            </a:pPr>
            <a:r>
              <a:rPr lang="en-US" sz="1400" dirty="0" smtClean="0"/>
              <a:t>             = 187 </a:t>
            </a:r>
            <a:r>
              <a:rPr lang="en-US" sz="1400" dirty="0" err="1" smtClean="0"/>
              <a:t>dBc</a:t>
            </a:r>
            <a:r>
              <a:rPr lang="en-US" sz="1400" dirty="0" smtClean="0"/>
              <a:t>/Hz</a:t>
            </a:r>
            <a:endParaRPr lang="en-US" sz="1400" dirty="0"/>
          </a:p>
          <a:p>
            <a:pPr>
              <a:buFont typeface="Wingdings" pitchFamily="2" charset="2"/>
              <a:buNone/>
              <a:defRPr/>
            </a:pPr>
            <a:endParaRPr lang="en-US" sz="1600" dirty="0">
              <a:latin typeface="Arial" pitchFamily="34" charset="0"/>
            </a:endParaRPr>
          </a:p>
        </p:txBody>
      </p:sp>
      <p:pic>
        <p:nvPicPr>
          <p:cNvPr id="17510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800" y="1776413"/>
            <a:ext cx="220345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16" name="Straight Connector 15"/>
          <p:cNvCxnSpPr/>
          <p:nvPr/>
        </p:nvCxnSpPr>
        <p:spPr bwMode="auto">
          <a:xfrm>
            <a:off x="4583113" y="4524375"/>
            <a:ext cx="849312" cy="25241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>
            <a:off x="2882900" y="2752725"/>
            <a:ext cx="1517650" cy="159226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67597" name="TextBox 21"/>
          <p:cNvSpPr txBox="1">
            <a:spLocks noChangeArrowheads="1"/>
          </p:cNvSpPr>
          <p:nvPr/>
        </p:nvSpPr>
        <p:spPr bwMode="auto">
          <a:xfrm>
            <a:off x="4086225" y="4576763"/>
            <a:ext cx="62706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2000">
                <a:sym typeface="Symbol" pitchFamily="18" charset="2"/>
              </a:rPr>
              <a:t>~ </a:t>
            </a:r>
            <a:r>
              <a:rPr lang="en-US" sz="2000"/>
              <a:t>f</a:t>
            </a:r>
            <a:r>
              <a:rPr lang="en-US" sz="2000" baseline="30000"/>
              <a:t>-1</a:t>
            </a:r>
          </a:p>
        </p:txBody>
      </p:sp>
      <p:sp>
        <p:nvSpPr>
          <p:cNvPr id="67598" name="TextBox 29"/>
          <p:cNvSpPr txBox="1">
            <a:spLocks noChangeArrowheads="1"/>
          </p:cNvSpPr>
          <p:nvPr/>
        </p:nvSpPr>
        <p:spPr bwMode="auto">
          <a:xfrm>
            <a:off x="3703638" y="3168650"/>
            <a:ext cx="627095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2000" dirty="0">
                <a:sym typeface="Symbol" pitchFamily="18" charset="2"/>
              </a:rPr>
              <a:t>~ </a:t>
            </a:r>
            <a:r>
              <a:rPr lang="en-US" sz="2000" dirty="0" smtClean="0"/>
              <a:t>f</a:t>
            </a:r>
            <a:r>
              <a:rPr lang="en-US" sz="2000" baseline="30000" dirty="0" smtClean="0"/>
              <a:t>-3</a:t>
            </a:r>
            <a:endParaRPr lang="en-US" sz="2000" baseline="30000" dirty="0"/>
          </a:p>
        </p:txBody>
      </p:sp>
      <p:sp>
        <p:nvSpPr>
          <p:cNvPr id="67599" name="TextBox 30"/>
          <p:cNvSpPr txBox="1">
            <a:spLocks noChangeArrowheads="1"/>
          </p:cNvSpPr>
          <p:nvPr/>
        </p:nvSpPr>
        <p:spPr bwMode="auto">
          <a:xfrm>
            <a:off x="4862513" y="4956175"/>
            <a:ext cx="569912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2000">
                <a:sym typeface="Symbol" pitchFamily="18" charset="2"/>
              </a:rPr>
              <a:t>~ </a:t>
            </a:r>
            <a:r>
              <a:rPr lang="en-US" sz="2000"/>
              <a:t>f</a:t>
            </a:r>
            <a:r>
              <a:rPr lang="en-US" sz="2000" baseline="30000"/>
              <a:t>0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6315075" y="4410075"/>
            <a:ext cx="590550" cy="0"/>
          </a:xfrm>
          <a:prstGeom prst="straightConnector1">
            <a:avLst/>
          </a:prstGeom>
          <a:noFill/>
          <a:ln w="28575" cap="flat" cmpd="sng" algn="ctr">
            <a:solidFill>
              <a:srgbClr val="33CC33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5" name="Straight Arrow Connector 34"/>
          <p:cNvCxnSpPr/>
          <p:nvPr/>
        </p:nvCxnSpPr>
        <p:spPr bwMode="auto">
          <a:xfrm flipH="1">
            <a:off x="4022725" y="4389438"/>
            <a:ext cx="420688" cy="0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8" name="Straight Arrow Connector 27"/>
          <p:cNvCxnSpPr/>
          <p:nvPr/>
        </p:nvCxnSpPr>
        <p:spPr bwMode="auto">
          <a:xfrm flipH="1">
            <a:off x="5148263" y="3808413"/>
            <a:ext cx="284162" cy="5588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67603" name="TextBox 38"/>
          <p:cNvSpPr txBox="1">
            <a:spLocks noChangeArrowheads="1"/>
          </p:cNvSpPr>
          <p:nvPr/>
        </p:nvSpPr>
        <p:spPr bwMode="auto">
          <a:xfrm>
            <a:off x="5148263" y="3513138"/>
            <a:ext cx="860425" cy="306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400">
                <a:sym typeface="Symbol" pitchFamily="18" charset="2"/>
              </a:rPr>
              <a:t>spurious</a:t>
            </a:r>
            <a:endParaRPr lang="en-US" sz="1400" baseline="30000"/>
          </a:p>
        </p:txBody>
      </p:sp>
      <p:sp>
        <p:nvSpPr>
          <p:cNvPr id="67604" name="Rectangle 23552"/>
          <p:cNvSpPr>
            <a:spLocks noChangeArrowheads="1"/>
          </p:cNvSpPr>
          <p:nvPr/>
        </p:nvSpPr>
        <p:spPr bwMode="auto">
          <a:xfrm>
            <a:off x="3355975" y="3905250"/>
            <a:ext cx="639763" cy="1450975"/>
          </a:xfrm>
          <a:prstGeom prst="rect">
            <a:avLst/>
          </a:prstGeom>
          <a:solidFill>
            <a:srgbClr val="C0C0C0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/>
            <a:endParaRPr lang="en-US"/>
          </a:p>
        </p:txBody>
      </p:sp>
      <p:sp>
        <p:nvSpPr>
          <p:cNvPr id="67605" name="Right Triangle 23555"/>
          <p:cNvSpPr>
            <a:spLocks noChangeArrowheads="1"/>
          </p:cNvSpPr>
          <p:nvPr/>
        </p:nvSpPr>
        <p:spPr bwMode="auto">
          <a:xfrm>
            <a:off x="3355975" y="3292475"/>
            <a:ext cx="639763" cy="612775"/>
          </a:xfrm>
          <a:prstGeom prst="rtTriangle">
            <a:avLst/>
          </a:prstGeom>
          <a:solidFill>
            <a:srgbClr val="C0C0C0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/>
            <a:endParaRPr lang="en-US"/>
          </a:p>
        </p:txBody>
      </p:sp>
      <p:cxnSp>
        <p:nvCxnSpPr>
          <p:cNvPr id="44" name="Straight Arrow Connector 43"/>
          <p:cNvCxnSpPr>
            <a:stCxn id="67605" idx="5"/>
          </p:cNvCxnSpPr>
          <p:nvPr/>
        </p:nvCxnSpPr>
        <p:spPr bwMode="auto">
          <a:xfrm flipV="1">
            <a:off x="3676650" y="2603500"/>
            <a:ext cx="0" cy="995363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23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>
            <a:off x="5658644" y="4175919"/>
            <a:ext cx="284162" cy="75406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7" name="TextBox 38"/>
          <p:cNvSpPr txBox="1">
            <a:spLocks noChangeArrowheads="1"/>
          </p:cNvSpPr>
          <p:nvPr/>
        </p:nvSpPr>
        <p:spPr bwMode="auto">
          <a:xfrm>
            <a:off x="5658644" y="3900333"/>
            <a:ext cx="969881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400" dirty="0" smtClean="0">
                <a:sym typeface="Symbol" pitchFamily="18" charset="2"/>
              </a:rPr>
              <a:t>Inter. filter</a:t>
            </a:r>
            <a:endParaRPr lang="en-US" sz="1400" baseline="30000" dirty="0"/>
          </a:p>
        </p:txBody>
      </p:sp>
    </p:spTree>
    <p:extLst>
      <p:ext uri="{BB962C8B-B14F-4D97-AF65-F5344CB8AC3E}">
        <p14:creationId xmlns:p14="http://schemas.microsoft.com/office/powerpoint/2010/main" val="256621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>
          <a:xfrm>
            <a:off x="428768" y="149452"/>
            <a:ext cx="7283450" cy="481012"/>
          </a:xfrm>
        </p:spPr>
        <p:txBody>
          <a:bodyPr/>
          <a:lstStyle/>
          <a:p>
            <a:pPr eaLnBrk="1" hangingPunct="1"/>
            <a:r>
              <a:rPr lang="en-US" dirty="0" smtClean="0"/>
              <a:t>Microwave properties and components</a:t>
            </a:r>
            <a:endParaRPr lang="en-GB" dirty="0" smtClean="0"/>
          </a:p>
        </p:txBody>
      </p:sp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538" y="1630363"/>
            <a:ext cx="8820150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8613" name="TextBox 5"/>
          <p:cNvSpPr txBox="1">
            <a:spLocks noChangeArrowheads="1"/>
          </p:cNvSpPr>
          <p:nvPr/>
        </p:nvSpPr>
        <p:spPr bwMode="auto">
          <a:xfrm>
            <a:off x="0" y="6470650"/>
            <a:ext cx="2500313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600" b="1">
                <a:solidFill>
                  <a:srgbClr val="00B050"/>
                </a:solidFill>
              </a:rPr>
              <a:t>Courtesy: M. Hoffmann </a:t>
            </a:r>
          </a:p>
        </p:txBody>
      </p:sp>
      <p:sp>
        <p:nvSpPr>
          <p:cNvPr id="68614" name="TextBox 6"/>
          <p:cNvSpPr txBox="1">
            <a:spLocks noChangeArrowheads="1"/>
          </p:cNvSpPr>
          <p:nvPr/>
        </p:nvSpPr>
        <p:spPr bwMode="auto">
          <a:xfrm>
            <a:off x="204788" y="945575"/>
            <a:ext cx="54911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2400" dirty="0">
                <a:solidFill>
                  <a:srgbClr val="0000FF"/>
                </a:solidFill>
              </a:rPr>
              <a:t>Measurement of absolute phase noise: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>
            <a:off x="1990725" y="1774825"/>
            <a:ext cx="838200" cy="161925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68616" name="TextBox 3"/>
          <p:cNvSpPr txBox="1">
            <a:spLocks noChangeArrowheads="1"/>
          </p:cNvSpPr>
          <p:nvPr/>
        </p:nvSpPr>
        <p:spPr bwMode="auto">
          <a:xfrm>
            <a:off x="2828925" y="1525588"/>
            <a:ext cx="2179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2000"/>
              <a:t>Device under test</a:t>
            </a:r>
          </a:p>
        </p:txBody>
      </p:sp>
      <p:sp>
        <p:nvSpPr>
          <p:cNvPr id="68617" name="TextBox 7"/>
          <p:cNvSpPr txBox="1">
            <a:spLocks noChangeArrowheads="1"/>
          </p:cNvSpPr>
          <p:nvPr/>
        </p:nvSpPr>
        <p:spPr bwMode="auto">
          <a:xfrm>
            <a:off x="3227388" y="3568700"/>
            <a:ext cx="495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2400" b="1">
                <a:solidFill>
                  <a:srgbClr val="0000FF"/>
                </a:solidFill>
                <a:sym typeface="Symbol" pitchFamily="18" charset="2"/>
              </a:rPr>
              <a:t></a:t>
            </a:r>
            <a:r>
              <a:rPr lang="en-US" sz="2400" b="1" baseline="-25000">
                <a:solidFill>
                  <a:srgbClr val="0000FF"/>
                </a:solidFill>
                <a:sym typeface="Symbol" pitchFamily="18" charset="2"/>
              </a:rPr>
              <a:t>o</a:t>
            </a:r>
            <a:endParaRPr lang="en-US" sz="2400" b="1" baseline="-25000">
              <a:solidFill>
                <a:srgbClr val="0000FF"/>
              </a:solidFill>
            </a:endParaRPr>
          </a:p>
        </p:txBody>
      </p:sp>
      <p:sp>
        <p:nvSpPr>
          <p:cNvPr id="68618" name="TextBox 11"/>
          <p:cNvSpPr txBox="1">
            <a:spLocks noChangeArrowheads="1"/>
          </p:cNvSpPr>
          <p:nvPr/>
        </p:nvSpPr>
        <p:spPr bwMode="auto">
          <a:xfrm>
            <a:off x="3281363" y="1968500"/>
            <a:ext cx="428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2400" b="1">
                <a:solidFill>
                  <a:srgbClr val="0000FF"/>
                </a:solidFill>
                <a:sym typeface="Symbol" pitchFamily="18" charset="2"/>
              </a:rPr>
              <a:t></a:t>
            </a:r>
            <a:r>
              <a:rPr lang="en-US" sz="2400" b="1" baseline="-25000">
                <a:solidFill>
                  <a:srgbClr val="0000FF"/>
                </a:solidFill>
                <a:sym typeface="Symbol" pitchFamily="18" charset="2"/>
              </a:rPr>
              <a:t>i</a:t>
            </a:r>
            <a:endParaRPr lang="en-US" sz="2400" b="1" baseline="-25000">
              <a:solidFill>
                <a:srgbClr val="0000FF"/>
              </a:solidFill>
            </a:endParaRPr>
          </a:p>
        </p:txBody>
      </p:sp>
      <p:sp>
        <p:nvSpPr>
          <p:cNvPr id="68619" name="TextBox 12"/>
          <p:cNvSpPr txBox="1">
            <a:spLocks noChangeArrowheads="1"/>
          </p:cNvSpPr>
          <p:nvPr/>
        </p:nvSpPr>
        <p:spPr bwMode="auto">
          <a:xfrm>
            <a:off x="4110038" y="2212975"/>
            <a:ext cx="14779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2400" b="1">
                <a:solidFill>
                  <a:srgbClr val="0000FF"/>
                </a:solidFill>
                <a:sym typeface="Symbol" pitchFamily="18" charset="2"/>
              </a:rPr>
              <a:t>K</a:t>
            </a:r>
            <a:r>
              <a:rPr lang="en-US" sz="2400" b="1" baseline="-25000">
                <a:solidFill>
                  <a:srgbClr val="0000FF"/>
                </a:solidFill>
                <a:sym typeface="Symbol" pitchFamily="18" charset="2"/>
              </a:rPr>
              <a:t></a:t>
            </a:r>
            <a:r>
              <a:rPr lang="en-US" sz="2400" b="1">
                <a:solidFill>
                  <a:srgbClr val="0000FF"/>
                </a:solidFill>
                <a:sym typeface="Symbol" pitchFamily="18" charset="2"/>
              </a:rPr>
              <a:t>(</a:t>
            </a:r>
            <a:r>
              <a:rPr lang="en-US" sz="2400" b="1" baseline="-25000">
                <a:solidFill>
                  <a:srgbClr val="0000FF"/>
                </a:solidFill>
                <a:sym typeface="Symbol" pitchFamily="18" charset="2"/>
              </a:rPr>
              <a:t>i</a:t>
            </a:r>
            <a:r>
              <a:rPr lang="en-US" sz="2400" b="1">
                <a:solidFill>
                  <a:srgbClr val="0000FF"/>
                </a:solidFill>
                <a:sym typeface="Symbol" pitchFamily="18" charset="2"/>
              </a:rPr>
              <a:t>- </a:t>
            </a:r>
            <a:r>
              <a:rPr lang="en-US" sz="2400" b="1" baseline="-25000">
                <a:solidFill>
                  <a:srgbClr val="0000FF"/>
                </a:solidFill>
                <a:sym typeface="Symbol" pitchFamily="18" charset="2"/>
              </a:rPr>
              <a:t>o</a:t>
            </a:r>
            <a:r>
              <a:rPr lang="en-US" sz="2400" b="1">
                <a:solidFill>
                  <a:srgbClr val="0000FF"/>
                </a:solidFill>
                <a:sym typeface="Symbol" pitchFamily="18" charset="2"/>
              </a:rPr>
              <a:t>)</a:t>
            </a:r>
            <a:endParaRPr lang="en-US" sz="2400" b="1" baseline="-25000">
              <a:solidFill>
                <a:srgbClr val="0000FF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4549775" y="2674938"/>
            <a:ext cx="0" cy="369887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24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06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>
          <a:xfrm>
            <a:off x="428770" y="149453"/>
            <a:ext cx="7283450" cy="481012"/>
          </a:xfrm>
        </p:spPr>
        <p:txBody>
          <a:bodyPr/>
          <a:lstStyle/>
          <a:p>
            <a:pPr eaLnBrk="1" hangingPunct="1"/>
            <a:r>
              <a:rPr lang="en-US" smtClean="0"/>
              <a:t>Microwave properties and components</a:t>
            </a:r>
            <a:endParaRPr lang="en-GB" smtClean="0"/>
          </a:p>
        </p:txBody>
      </p:sp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5425" y="1082538"/>
            <a:ext cx="7972425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9637" name="TextBox 4"/>
          <p:cNvSpPr txBox="1">
            <a:spLocks noChangeArrowheads="1"/>
          </p:cNvSpPr>
          <p:nvPr/>
        </p:nvSpPr>
        <p:spPr bwMode="auto">
          <a:xfrm>
            <a:off x="204788" y="696200"/>
            <a:ext cx="54911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2400" dirty="0">
                <a:solidFill>
                  <a:srgbClr val="0000FF"/>
                </a:solidFill>
              </a:rPr>
              <a:t>Measurement of absolute phase noise:</a:t>
            </a:r>
          </a:p>
        </p:txBody>
      </p:sp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0" y="6245025"/>
            <a:ext cx="2500313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600" b="1" dirty="0">
                <a:solidFill>
                  <a:srgbClr val="00B050"/>
                </a:solidFill>
              </a:rPr>
              <a:t>Courtesy: M. Hoffmann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25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41115" y="2394762"/>
            <a:ext cx="65915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DUT</a:t>
            </a:r>
            <a:endParaRPr lang="de-DE" dirty="0"/>
          </a:p>
        </p:txBody>
      </p:sp>
      <p:cxnSp>
        <p:nvCxnSpPr>
          <p:cNvPr id="4" name="Straight Arrow Connector 3"/>
          <p:cNvCxnSpPr>
            <a:stCxn id="2" idx="3"/>
          </p:cNvCxnSpPr>
          <p:nvPr/>
        </p:nvCxnSpPr>
        <p:spPr bwMode="auto">
          <a:xfrm>
            <a:off x="4500270" y="2579428"/>
            <a:ext cx="24915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Rectangle 4"/>
          <p:cNvSpPr/>
          <p:nvPr/>
        </p:nvSpPr>
        <p:spPr bwMode="auto">
          <a:xfrm>
            <a:off x="5268036" y="1351128"/>
            <a:ext cx="1583140" cy="76427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254388" y="3062388"/>
            <a:ext cx="1583140" cy="76427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42487" y="1840764"/>
            <a:ext cx="171072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statistically</a:t>
            </a:r>
          </a:p>
          <a:p>
            <a:r>
              <a:rPr lang="en-US" dirty="0"/>
              <a:t>i</a:t>
            </a:r>
            <a:r>
              <a:rPr lang="en-US" dirty="0" smtClean="0"/>
              <a:t>ndependent</a:t>
            </a:r>
          </a:p>
          <a:p>
            <a:r>
              <a:rPr lang="en-US" dirty="0"/>
              <a:t>m</a:t>
            </a:r>
            <a:r>
              <a:rPr lang="en-US" dirty="0" smtClean="0"/>
              <a:t>easurements</a:t>
            </a:r>
          </a:p>
          <a:p>
            <a:r>
              <a:rPr lang="en-US" dirty="0" smtClean="0"/>
              <a:t>+ corr.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9697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>
          <a:xfrm>
            <a:off x="436625" y="149452"/>
            <a:ext cx="7283450" cy="481012"/>
          </a:xfrm>
        </p:spPr>
        <p:txBody>
          <a:bodyPr/>
          <a:lstStyle/>
          <a:p>
            <a:pPr eaLnBrk="1" hangingPunct="1"/>
            <a:r>
              <a:rPr lang="en-US" dirty="0" smtClean="0"/>
              <a:t>Microwave properties and components</a:t>
            </a:r>
            <a:endParaRPr lang="en-GB" dirty="0" smtClean="0"/>
          </a:p>
        </p:txBody>
      </p:sp>
      <p:sp>
        <p:nvSpPr>
          <p:cNvPr id="70660" name="TextBox 3"/>
          <p:cNvSpPr txBox="1">
            <a:spLocks noChangeArrowheads="1"/>
          </p:cNvSpPr>
          <p:nvPr/>
        </p:nvSpPr>
        <p:spPr bwMode="auto">
          <a:xfrm>
            <a:off x="204788" y="1028700"/>
            <a:ext cx="3435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2400">
                <a:solidFill>
                  <a:srgbClr val="0000FF"/>
                </a:solidFill>
              </a:rPr>
              <a:t>Mixer &amp; phase detector:</a:t>
            </a:r>
          </a:p>
        </p:txBody>
      </p:sp>
      <p:pic>
        <p:nvPicPr>
          <p:cNvPr id="1863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488" y="2273300"/>
            <a:ext cx="6034087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H="1">
            <a:off x="2516188" y="3929063"/>
            <a:ext cx="7937" cy="696912"/>
          </a:xfrm>
          <a:prstGeom prst="straightConnector1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>
            <a:off x="3255963" y="3954463"/>
            <a:ext cx="223837" cy="242887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 flipH="1">
            <a:off x="3233738" y="4337050"/>
            <a:ext cx="268287" cy="244475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3829050" y="4260850"/>
            <a:ext cx="0" cy="365125"/>
          </a:xfrm>
          <a:prstGeom prst="straightConnector1">
            <a:avLst/>
          </a:prstGeom>
          <a:noFill/>
          <a:ln w="12700" cap="flat" cmpd="sng" algn="ctr">
            <a:solidFill>
              <a:srgbClr val="33CC33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3400425" y="4049713"/>
            <a:ext cx="544513" cy="254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US" sz="1050" b="1" dirty="0">
                <a:solidFill>
                  <a:srgbClr val="FF0000"/>
                </a:solidFill>
                <a:latin typeface="Arial" pitchFamily="34" charset="0"/>
              </a:rPr>
              <a:t>GND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3671888" y="5330825"/>
            <a:ext cx="0" cy="365125"/>
          </a:xfrm>
          <a:prstGeom prst="straightConnector1">
            <a:avLst/>
          </a:prstGeom>
          <a:noFill/>
          <a:ln w="12700" cap="flat" cmpd="sng" algn="ctr">
            <a:solidFill>
              <a:srgbClr val="33CC33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1863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48438" y="2706688"/>
            <a:ext cx="2390775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637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19863" y="4049713"/>
            <a:ext cx="24193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637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13238" y="1123950"/>
            <a:ext cx="1711325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0671" name="TextBox 29"/>
          <p:cNvSpPr txBox="1">
            <a:spLocks noChangeArrowheads="1"/>
          </p:cNvSpPr>
          <p:nvPr/>
        </p:nvSpPr>
        <p:spPr bwMode="auto">
          <a:xfrm>
            <a:off x="6251575" y="2543175"/>
            <a:ext cx="492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>
                <a:solidFill>
                  <a:srgbClr val="0000FF"/>
                </a:solidFill>
              </a:rPr>
              <a:t>RF</a:t>
            </a:r>
          </a:p>
        </p:txBody>
      </p:sp>
      <p:sp>
        <p:nvSpPr>
          <p:cNvPr id="70672" name="TextBox 30"/>
          <p:cNvSpPr txBox="1">
            <a:spLocks noChangeArrowheads="1"/>
          </p:cNvSpPr>
          <p:nvPr/>
        </p:nvSpPr>
        <p:spPr bwMode="auto">
          <a:xfrm>
            <a:off x="6251575" y="3354388"/>
            <a:ext cx="492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>
                <a:solidFill>
                  <a:srgbClr val="0000FF"/>
                </a:solidFill>
              </a:rPr>
              <a:t>LO</a:t>
            </a:r>
          </a:p>
        </p:txBody>
      </p:sp>
      <p:sp>
        <p:nvSpPr>
          <p:cNvPr id="70673" name="TextBox 31"/>
          <p:cNvSpPr txBox="1">
            <a:spLocks noChangeArrowheads="1"/>
          </p:cNvSpPr>
          <p:nvPr/>
        </p:nvSpPr>
        <p:spPr bwMode="auto">
          <a:xfrm>
            <a:off x="6272213" y="4056063"/>
            <a:ext cx="39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>
                <a:solidFill>
                  <a:srgbClr val="0000FF"/>
                </a:solidFill>
              </a:rPr>
              <a:t>IF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26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40381" y="4869160"/>
            <a:ext cx="2732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double the frequency</a:t>
            </a:r>
          </a:p>
          <a:p>
            <a:r>
              <a:rPr lang="en-US" dirty="0" smtClean="0"/>
              <a:t>+ DC offset (if f </a:t>
            </a:r>
            <a:r>
              <a:rPr lang="en-US" baseline="-25000" dirty="0" smtClean="0"/>
              <a:t>LO</a:t>
            </a:r>
            <a:r>
              <a:rPr lang="en-US" dirty="0" smtClean="0"/>
              <a:t> = f </a:t>
            </a:r>
            <a:r>
              <a:rPr lang="en-US" baseline="-25000" dirty="0" smtClean="0"/>
              <a:t>RF</a:t>
            </a:r>
            <a:r>
              <a:rPr lang="en-US" dirty="0" smtClean="0"/>
              <a:t> 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59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2"/>
          <p:cNvSpPr>
            <a:spLocks noGrp="1" noChangeArrowheads="1"/>
          </p:cNvSpPr>
          <p:nvPr>
            <p:ph type="title"/>
          </p:nvPr>
        </p:nvSpPr>
        <p:spPr>
          <a:xfrm>
            <a:off x="428769" y="149453"/>
            <a:ext cx="7283450" cy="481012"/>
          </a:xfrm>
        </p:spPr>
        <p:txBody>
          <a:bodyPr/>
          <a:lstStyle/>
          <a:p>
            <a:pPr eaLnBrk="1" hangingPunct="1"/>
            <a:r>
              <a:rPr lang="en-US" dirty="0" smtClean="0"/>
              <a:t>Microwave properties and components</a:t>
            </a:r>
            <a:endParaRPr lang="en-GB" dirty="0" smtClean="0"/>
          </a:p>
        </p:txBody>
      </p:sp>
      <p:sp>
        <p:nvSpPr>
          <p:cNvPr id="71684" name="TextBox 3"/>
          <p:cNvSpPr txBox="1">
            <a:spLocks noChangeArrowheads="1"/>
          </p:cNvSpPr>
          <p:nvPr/>
        </p:nvSpPr>
        <p:spPr bwMode="auto">
          <a:xfrm>
            <a:off x="204788" y="909950"/>
            <a:ext cx="3435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2400" dirty="0">
                <a:solidFill>
                  <a:srgbClr val="0000FF"/>
                </a:solidFill>
              </a:rPr>
              <a:t>Mixer &amp; phase detector:</a:t>
            </a:r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6138" y="1276913"/>
            <a:ext cx="7472362" cy="40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686" name="TextBox 1"/>
          <p:cNvSpPr txBox="1">
            <a:spLocks noChangeArrowheads="1"/>
          </p:cNvSpPr>
          <p:nvPr/>
        </p:nvSpPr>
        <p:spPr bwMode="auto">
          <a:xfrm>
            <a:off x="831186" y="5353733"/>
            <a:ext cx="8134684" cy="107721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marL="2857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1800" dirty="0"/>
              <a:t>If LO and RF frequency equal </a:t>
            </a:r>
            <a:r>
              <a:rPr lang="en-US" sz="1800" dirty="0" smtClean="0">
                <a:sym typeface="Symbol"/>
              </a:rPr>
              <a:t></a:t>
            </a:r>
            <a:r>
              <a:rPr lang="en-US" sz="1800" dirty="0" smtClean="0"/>
              <a:t> </a:t>
            </a:r>
            <a:r>
              <a:rPr lang="en-US" sz="1800" dirty="0"/>
              <a:t>lower sideband at DC, upper sideband at 2f</a:t>
            </a:r>
          </a:p>
          <a:p>
            <a:pPr eaLnBrk="1" hangingPunct="1">
              <a:spcAft>
                <a:spcPts val="600"/>
              </a:spcAft>
            </a:pPr>
            <a:r>
              <a:rPr lang="en-US" sz="1800" dirty="0" smtClean="0"/>
              <a:t>If </a:t>
            </a:r>
            <a:r>
              <a:rPr lang="en-US" sz="1800" dirty="0"/>
              <a:t>phase is 0 </a:t>
            </a:r>
            <a:r>
              <a:rPr lang="en-US" sz="1800" dirty="0" err="1"/>
              <a:t>deg</a:t>
            </a:r>
            <a:r>
              <a:rPr lang="en-US" sz="1800" dirty="0"/>
              <a:t> between LO and RF   </a:t>
            </a:r>
            <a:r>
              <a:rPr lang="en-US" sz="1800" dirty="0" smtClean="0">
                <a:sym typeface="Symbol"/>
              </a:rPr>
              <a:t></a:t>
            </a:r>
            <a:r>
              <a:rPr lang="en-US" sz="1800" dirty="0" smtClean="0"/>
              <a:t> </a:t>
            </a:r>
            <a:r>
              <a:rPr lang="en-US" sz="1800" dirty="0"/>
              <a:t>amplitude  detector (in phase)    I</a:t>
            </a:r>
          </a:p>
          <a:p>
            <a:pPr eaLnBrk="1" hangingPunct="1">
              <a:spcAft>
                <a:spcPts val="600"/>
              </a:spcAft>
            </a:pPr>
            <a:r>
              <a:rPr lang="en-US" sz="1800" dirty="0" smtClean="0"/>
              <a:t>If </a:t>
            </a:r>
            <a:r>
              <a:rPr lang="en-US" sz="1800" dirty="0"/>
              <a:t>phase is 90 </a:t>
            </a:r>
            <a:r>
              <a:rPr lang="en-US" sz="1800" dirty="0" err="1"/>
              <a:t>deg</a:t>
            </a:r>
            <a:r>
              <a:rPr lang="en-US" sz="1800" dirty="0"/>
              <a:t> between LO and RF </a:t>
            </a:r>
            <a:r>
              <a:rPr lang="en-US" sz="1800" dirty="0" smtClean="0">
                <a:sym typeface="Symbol"/>
              </a:rPr>
              <a:t></a:t>
            </a:r>
            <a:r>
              <a:rPr lang="en-US" sz="1800" dirty="0" smtClean="0"/>
              <a:t> </a:t>
            </a:r>
            <a:r>
              <a:rPr lang="en-US" sz="1800" dirty="0"/>
              <a:t>phase detector (in quadrature</a:t>
            </a:r>
            <a:r>
              <a:rPr lang="en-US" sz="1800" dirty="0" smtClean="0"/>
              <a:t>)  Q</a:t>
            </a:r>
            <a:endParaRPr lang="en-US" sz="180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27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537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>
          <a:xfrm>
            <a:off x="425162" y="149451"/>
            <a:ext cx="7283450" cy="481012"/>
          </a:xfrm>
        </p:spPr>
        <p:txBody>
          <a:bodyPr/>
          <a:lstStyle/>
          <a:p>
            <a:pPr eaLnBrk="1" hangingPunct="1"/>
            <a:r>
              <a:rPr lang="en-US" dirty="0" smtClean="0"/>
              <a:t>Microwave properties and components</a:t>
            </a:r>
            <a:endParaRPr lang="en-GB" dirty="0" smtClean="0"/>
          </a:p>
        </p:txBody>
      </p:sp>
      <p:sp>
        <p:nvSpPr>
          <p:cNvPr id="72708" name="TextBox 3"/>
          <p:cNvSpPr txBox="1">
            <a:spLocks noChangeArrowheads="1"/>
          </p:cNvSpPr>
          <p:nvPr/>
        </p:nvSpPr>
        <p:spPr bwMode="auto">
          <a:xfrm>
            <a:off x="204788" y="1028700"/>
            <a:ext cx="3435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2400">
                <a:solidFill>
                  <a:srgbClr val="0000FF"/>
                </a:solidFill>
              </a:rPr>
              <a:t>Mixer &amp; phase detector:</a:t>
            </a:r>
          </a:p>
        </p:txBody>
      </p:sp>
      <p:pic>
        <p:nvPicPr>
          <p:cNvPr id="72709" name="Picture 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5" y="3729038"/>
            <a:ext cx="4192588" cy="311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10" name="Picture 7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4376738"/>
            <a:ext cx="2897188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80963" y="6078538"/>
            <a:ext cx="3697287" cy="454025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None/>
              <a:defRPr/>
            </a:pPr>
            <a:endParaRPr lang="en-US" sz="1050">
              <a:latin typeface="Arial" pitchFamily="34" charset="0"/>
            </a:endParaRPr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6281738" y="5249863"/>
            <a:ext cx="377825" cy="3556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5F5F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None/>
              <a:defRPr/>
            </a:pPr>
            <a:endParaRPr lang="en-US" sz="1050">
              <a:latin typeface="Arial" pitchFamily="34" charset="0"/>
            </a:endParaRPr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5761038" y="4403725"/>
            <a:ext cx="377825" cy="3556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5F5F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None/>
              <a:defRPr/>
            </a:pPr>
            <a:endParaRPr lang="en-US" sz="1050">
              <a:latin typeface="Arial" pitchFamily="34" charset="0"/>
            </a:endParaRPr>
          </a:p>
        </p:txBody>
      </p:sp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7313613" y="5254625"/>
            <a:ext cx="377825" cy="3556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5F5F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None/>
              <a:defRPr/>
            </a:pPr>
            <a:endParaRPr lang="en-US" sz="1050">
              <a:latin typeface="Arial" pitchFamily="34" charset="0"/>
            </a:endParaRP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7297738" y="4106863"/>
            <a:ext cx="377825" cy="3556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5F5F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None/>
              <a:defRPr/>
            </a:pPr>
            <a:endParaRPr lang="en-US" sz="1050">
              <a:latin typeface="Arial" pitchFamily="34" charset="0"/>
            </a:endParaRPr>
          </a:p>
        </p:txBody>
      </p:sp>
      <p:sp>
        <p:nvSpPr>
          <p:cNvPr id="14" name="Oval 10"/>
          <p:cNvSpPr>
            <a:spLocks noChangeArrowheads="1"/>
          </p:cNvSpPr>
          <p:nvPr/>
        </p:nvSpPr>
        <p:spPr bwMode="auto">
          <a:xfrm>
            <a:off x="5768975" y="4100513"/>
            <a:ext cx="415925" cy="331787"/>
          </a:xfrm>
          <a:prstGeom prst="ellipse">
            <a:avLst/>
          </a:prstGeom>
          <a:noFill/>
          <a:ln w="254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5F5F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None/>
              <a:defRPr/>
            </a:pPr>
            <a:endParaRPr lang="en-US" sz="1050">
              <a:latin typeface="Arial" pitchFamily="34" charset="0"/>
            </a:endParaRPr>
          </a:p>
        </p:txBody>
      </p:sp>
      <p:sp>
        <p:nvSpPr>
          <p:cNvPr id="15" name="Oval 11"/>
          <p:cNvSpPr>
            <a:spLocks noChangeArrowheads="1"/>
          </p:cNvSpPr>
          <p:nvPr/>
        </p:nvSpPr>
        <p:spPr bwMode="auto">
          <a:xfrm>
            <a:off x="8286750" y="5248275"/>
            <a:ext cx="415925" cy="331788"/>
          </a:xfrm>
          <a:prstGeom prst="ellipse">
            <a:avLst/>
          </a:prstGeom>
          <a:noFill/>
          <a:ln w="254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5F5F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None/>
              <a:defRPr/>
            </a:pPr>
            <a:endParaRPr lang="en-US" sz="1050">
              <a:latin typeface="Arial" pitchFamily="34" charset="0"/>
            </a:endParaRPr>
          </a:p>
        </p:txBody>
      </p:sp>
      <p:sp>
        <p:nvSpPr>
          <p:cNvPr id="16" name="Oval 12"/>
          <p:cNvSpPr>
            <a:spLocks noChangeArrowheads="1"/>
          </p:cNvSpPr>
          <p:nvPr/>
        </p:nvSpPr>
        <p:spPr bwMode="auto">
          <a:xfrm>
            <a:off x="5743575" y="5267325"/>
            <a:ext cx="415925" cy="331788"/>
          </a:xfrm>
          <a:prstGeom prst="ellipse">
            <a:avLst/>
          </a:prstGeom>
          <a:noFill/>
          <a:ln w="254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5F5F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None/>
              <a:defRPr/>
            </a:pPr>
            <a:endParaRPr lang="en-US" sz="1050">
              <a:latin typeface="Arial" pitchFamily="34" charset="0"/>
            </a:endParaRPr>
          </a:p>
        </p:txBody>
      </p:sp>
      <p:sp>
        <p:nvSpPr>
          <p:cNvPr id="72719" name="Text Box 13"/>
          <p:cNvSpPr txBox="1">
            <a:spLocks noChangeArrowheads="1"/>
          </p:cNvSpPr>
          <p:nvPr/>
        </p:nvSpPr>
        <p:spPr bwMode="auto">
          <a:xfrm>
            <a:off x="6827838" y="1852613"/>
            <a:ext cx="248761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339933"/>
              </a:buClr>
              <a:buSzPct val="70000"/>
              <a:buFont typeface="Wingdings" pitchFamily="2" charset="2"/>
              <a:buNone/>
            </a:pPr>
            <a:r>
              <a:rPr lang="de-DE" sz="1600" b="1">
                <a:solidFill>
                  <a:srgbClr val="339933"/>
                </a:solidFill>
              </a:rPr>
              <a:t> Passive Mixers (FET):</a:t>
            </a:r>
            <a:endParaRPr lang="de-DE" sz="1600" b="1">
              <a:solidFill>
                <a:srgbClr val="3333FF"/>
              </a:solidFill>
            </a:endParaRPr>
          </a:p>
        </p:txBody>
      </p:sp>
      <p:sp>
        <p:nvSpPr>
          <p:cNvPr id="72720" name="Text Box 14"/>
          <p:cNvSpPr txBox="1">
            <a:spLocks noChangeArrowheads="1"/>
          </p:cNvSpPr>
          <p:nvPr/>
        </p:nvSpPr>
        <p:spPr bwMode="auto">
          <a:xfrm>
            <a:off x="4575175" y="1836738"/>
            <a:ext cx="2814638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339933"/>
              </a:buClr>
              <a:buSzPct val="70000"/>
              <a:buFont typeface="Wingdings" pitchFamily="2" charset="2"/>
              <a:buNone/>
            </a:pPr>
            <a:r>
              <a:rPr lang="de-DE" sz="1600" b="1">
                <a:solidFill>
                  <a:srgbClr val="339933"/>
                </a:solidFill>
              </a:rPr>
              <a:t> Active Gilbert-mixers:</a:t>
            </a:r>
            <a:endParaRPr lang="de-DE" sz="1600" b="1">
              <a:solidFill>
                <a:srgbClr val="3333FF"/>
              </a:solidFill>
            </a:endParaRPr>
          </a:p>
        </p:txBody>
      </p:sp>
      <p:sp>
        <p:nvSpPr>
          <p:cNvPr id="72721" name="Text Box 15"/>
          <p:cNvSpPr txBox="1">
            <a:spLocks noChangeArrowheads="1"/>
          </p:cNvSpPr>
          <p:nvPr/>
        </p:nvSpPr>
        <p:spPr bwMode="auto">
          <a:xfrm>
            <a:off x="6873875" y="2103438"/>
            <a:ext cx="2270125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de-DE" sz="1400"/>
              <a:t>+ High linearity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sz="1400"/>
              <a:t>+ Low NF</a:t>
            </a:r>
            <a:r>
              <a:rPr lang="de-DE" sz="1400">
                <a:latin typeface="Symbol" pitchFamily="18" charset="2"/>
              </a:rPr>
              <a:t> </a:t>
            </a:r>
            <a:endParaRPr lang="de-DE" sz="1400"/>
          </a:p>
          <a:p>
            <a:pPr eaLnBrk="1" hangingPunct="1">
              <a:buFont typeface="Wingdings" pitchFamily="2" charset="2"/>
              <a:buNone/>
            </a:pPr>
            <a:r>
              <a:rPr lang="de-DE" sz="1400"/>
              <a:t>  Large LO drive needed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sz="1400"/>
              <a:t>   (additional phase noise)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sz="1400"/>
              <a:t>-  Higher LO/RF crosstalk</a:t>
            </a:r>
          </a:p>
        </p:txBody>
      </p:sp>
      <p:sp>
        <p:nvSpPr>
          <p:cNvPr id="72722" name="Text Box 16"/>
          <p:cNvSpPr txBox="1">
            <a:spLocks noChangeArrowheads="1"/>
          </p:cNvSpPr>
          <p:nvPr/>
        </p:nvSpPr>
        <p:spPr bwMode="auto">
          <a:xfrm>
            <a:off x="4686300" y="2074863"/>
            <a:ext cx="2068513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de-DE" sz="1400"/>
              <a:t>+ High conversion gain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sz="1400"/>
              <a:t>+ Low LO drive needed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sz="1400"/>
              <a:t>+ Low LO/RF crosstalk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sz="1400"/>
              <a:t>-  Normal NF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sz="1400"/>
              <a:t>-  Additional 1/f-noise</a:t>
            </a:r>
          </a:p>
        </p:txBody>
      </p:sp>
      <p:sp>
        <p:nvSpPr>
          <p:cNvPr id="21" name="Line 17"/>
          <p:cNvSpPr>
            <a:spLocks noChangeShapeType="1"/>
          </p:cNvSpPr>
          <p:nvPr/>
        </p:nvSpPr>
        <p:spPr bwMode="auto">
          <a:xfrm flipV="1">
            <a:off x="7289800" y="3357563"/>
            <a:ext cx="7938" cy="320675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 type="triangle" w="sm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None/>
              <a:defRPr/>
            </a:pPr>
            <a:endParaRPr lang="en-US" sz="1050">
              <a:latin typeface="Arial" pitchFamily="34" charset="0"/>
            </a:endParaRPr>
          </a:p>
        </p:txBody>
      </p:sp>
      <p:sp>
        <p:nvSpPr>
          <p:cNvPr id="72724" name="Text Box 18"/>
          <p:cNvSpPr txBox="1">
            <a:spLocks noChangeArrowheads="1"/>
          </p:cNvSpPr>
          <p:nvPr/>
        </p:nvSpPr>
        <p:spPr bwMode="auto">
          <a:xfrm>
            <a:off x="249238" y="1425575"/>
            <a:ext cx="437356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339933"/>
              </a:buClr>
              <a:buSzPct val="70000"/>
              <a:buFont typeface="Marlett" pitchFamily="2" charset="2"/>
              <a:buChar char="n"/>
            </a:pPr>
            <a:r>
              <a:rPr lang="de-DE" sz="1400" b="1">
                <a:solidFill>
                  <a:srgbClr val="339933"/>
                </a:solidFill>
              </a:rPr>
              <a:t> Compromise between noise and linearity :</a:t>
            </a:r>
            <a:endParaRPr lang="de-DE" sz="1400" b="1">
              <a:solidFill>
                <a:srgbClr val="3333FF"/>
              </a:solidFill>
            </a:endParaRPr>
          </a:p>
        </p:txBody>
      </p:sp>
      <p:sp>
        <p:nvSpPr>
          <p:cNvPr id="72725" name="Text Box 19"/>
          <p:cNvSpPr txBox="1">
            <a:spLocks noChangeArrowheads="1"/>
          </p:cNvSpPr>
          <p:nvPr/>
        </p:nvSpPr>
        <p:spPr bwMode="auto">
          <a:xfrm>
            <a:off x="1011238" y="4302125"/>
            <a:ext cx="2452687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de-DE" sz="1400"/>
              <a:t>- Intermodulation effects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de-DE" sz="1400"/>
              <a:t>- Higher harmonics</a:t>
            </a:r>
          </a:p>
        </p:txBody>
      </p:sp>
      <p:grpSp>
        <p:nvGrpSpPr>
          <p:cNvPr id="72726" name="Group 20"/>
          <p:cNvGrpSpPr>
            <a:grpSpLocks/>
          </p:cNvGrpSpPr>
          <p:nvPr/>
        </p:nvGrpSpPr>
        <p:grpSpPr bwMode="auto">
          <a:xfrm>
            <a:off x="234950" y="1660525"/>
            <a:ext cx="3568700" cy="2640013"/>
            <a:chOff x="485" y="600"/>
            <a:chExt cx="2215" cy="1663"/>
          </a:xfrm>
        </p:grpSpPr>
        <p:sp>
          <p:nvSpPr>
            <p:cNvPr id="72738" name="Text Box 21"/>
            <p:cNvSpPr txBox="1">
              <a:spLocks noChangeArrowheads="1"/>
            </p:cNvSpPr>
            <p:nvPr/>
          </p:nvSpPr>
          <p:spPr bwMode="auto">
            <a:xfrm>
              <a:off x="2218" y="600"/>
              <a:ext cx="353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Wingdings" pitchFamily="2" charset="2"/>
                <a:buNone/>
              </a:pPr>
              <a:r>
                <a:rPr lang="de-DE" sz="1100"/>
                <a:t>IP3</a:t>
              </a:r>
              <a:endParaRPr lang="de-DE" sz="1800"/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1812" y="957"/>
              <a:ext cx="247" cy="1031"/>
            </a:xfrm>
            <a:custGeom>
              <a:avLst/>
              <a:gdLst>
                <a:gd name="T0" fmla="*/ 0 w 246"/>
                <a:gd name="T1" fmla="*/ 150 h 1056"/>
                <a:gd name="T2" fmla="*/ 0 w 246"/>
                <a:gd name="T3" fmla="*/ 1056 h 1056"/>
                <a:gd name="T4" fmla="*/ 126 w 246"/>
                <a:gd name="T5" fmla="*/ 1050 h 1056"/>
                <a:gd name="T6" fmla="*/ 246 w 246"/>
                <a:gd name="T7" fmla="*/ 642 h 1056"/>
                <a:gd name="T8" fmla="*/ 246 w 246"/>
                <a:gd name="T9" fmla="*/ 0 h 1056"/>
                <a:gd name="T10" fmla="*/ 240 w 246"/>
                <a:gd name="T11" fmla="*/ 12 h 1056"/>
                <a:gd name="T12" fmla="*/ 150 w 246"/>
                <a:gd name="T13" fmla="*/ 54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6" h="1056">
                  <a:moveTo>
                    <a:pt x="0" y="150"/>
                  </a:moveTo>
                  <a:lnTo>
                    <a:pt x="0" y="1056"/>
                  </a:lnTo>
                  <a:lnTo>
                    <a:pt x="126" y="1050"/>
                  </a:lnTo>
                  <a:lnTo>
                    <a:pt x="246" y="642"/>
                  </a:lnTo>
                  <a:lnTo>
                    <a:pt x="246" y="0"/>
                  </a:lnTo>
                  <a:lnTo>
                    <a:pt x="240" y="12"/>
                  </a:lnTo>
                  <a:lnTo>
                    <a:pt x="150" y="54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folHlink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  <a:defRPr/>
              </a:pPr>
              <a:endParaRPr lang="en-US" sz="1050">
                <a:latin typeface="Arial" pitchFamily="34" charset="0"/>
              </a:endParaRPr>
            </a:p>
          </p:txBody>
        </p:sp>
        <p:graphicFrame>
          <p:nvGraphicFramePr>
            <p:cNvPr id="72740" name="Object 23"/>
            <p:cNvGraphicFramePr>
              <a:graphicFrameLocks noChangeAspect="1"/>
            </p:cNvGraphicFramePr>
            <p:nvPr/>
          </p:nvGraphicFramePr>
          <p:xfrm>
            <a:off x="2365" y="2095"/>
            <a:ext cx="203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142" name="Formel" r:id="rId6" imgW="291973" imgH="241195" progId="Equation.3">
                    <p:embed/>
                  </p:oleObj>
                </mc:Choice>
                <mc:Fallback>
                  <p:oleObj name="Formel" r:id="rId6" imgW="291973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65" y="2095"/>
                          <a:ext cx="203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2741" name="Object 24"/>
            <p:cNvGraphicFramePr>
              <a:graphicFrameLocks noChangeAspect="1"/>
            </p:cNvGraphicFramePr>
            <p:nvPr/>
          </p:nvGraphicFramePr>
          <p:xfrm>
            <a:off x="618" y="654"/>
            <a:ext cx="177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143" name="Formel" r:id="rId8" imgW="253890" imgH="241195" progId="Equation.3">
                    <p:embed/>
                  </p:oleObj>
                </mc:Choice>
                <mc:Fallback>
                  <p:oleObj name="Formel" r:id="rId8" imgW="253890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8" y="654"/>
                          <a:ext cx="177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" name="Line 25"/>
            <p:cNvSpPr>
              <a:spLocks noChangeShapeType="1"/>
            </p:cNvSpPr>
            <p:nvPr/>
          </p:nvSpPr>
          <p:spPr bwMode="auto">
            <a:xfrm flipV="1">
              <a:off x="866" y="711"/>
              <a:ext cx="0" cy="133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  <a:defRPr/>
              </a:pPr>
              <a:endParaRPr lang="en-US" sz="1050">
                <a:latin typeface="Arial" pitchFamily="34" charset="0"/>
              </a:endParaRPr>
            </a:p>
          </p:txBody>
        </p:sp>
        <p:sp>
          <p:nvSpPr>
            <p:cNvPr id="30" name="Line 26"/>
            <p:cNvSpPr>
              <a:spLocks noChangeShapeType="1"/>
            </p:cNvSpPr>
            <p:nvPr/>
          </p:nvSpPr>
          <p:spPr bwMode="auto">
            <a:xfrm flipV="1">
              <a:off x="866" y="2044"/>
              <a:ext cx="167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  <a:defRPr/>
              </a:pPr>
              <a:endParaRPr lang="en-US" sz="1050">
                <a:latin typeface="Arial" pitchFamily="34" charset="0"/>
              </a:endParaRPr>
            </a:p>
          </p:txBody>
        </p:sp>
        <p:sp>
          <p:nvSpPr>
            <p:cNvPr id="31" name="Line 27"/>
            <p:cNvSpPr>
              <a:spLocks noChangeShapeType="1"/>
            </p:cNvSpPr>
            <p:nvPr/>
          </p:nvSpPr>
          <p:spPr bwMode="auto">
            <a:xfrm flipV="1">
              <a:off x="854" y="738"/>
              <a:ext cx="1281" cy="130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  <a:defRPr/>
              </a:pPr>
              <a:endParaRPr lang="en-US" sz="1050">
                <a:latin typeface="Arial" pitchFamily="34" charset="0"/>
              </a:endParaRPr>
            </a:p>
          </p:txBody>
        </p:sp>
        <p:sp>
          <p:nvSpPr>
            <p:cNvPr id="32" name="Freeform 28"/>
            <p:cNvSpPr>
              <a:spLocks/>
            </p:cNvSpPr>
            <p:nvPr/>
          </p:nvSpPr>
          <p:spPr bwMode="auto">
            <a:xfrm>
              <a:off x="878" y="813"/>
              <a:ext cx="1589" cy="1219"/>
            </a:xfrm>
            <a:custGeom>
              <a:avLst/>
              <a:gdLst>
                <a:gd name="T0" fmla="*/ 0 w 816"/>
                <a:gd name="T1" fmla="*/ 564 h 564"/>
                <a:gd name="T2" fmla="*/ 306 w 816"/>
                <a:gd name="T3" fmla="*/ 282 h 564"/>
                <a:gd name="T4" fmla="*/ 546 w 816"/>
                <a:gd name="T5" fmla="*/ 96 h 564"/>
                <a:gd name="T6" fmla="*/ 816 w 816"/>
                <a:gd name="T7" fmla="*/ 0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6" h="564">
                  <a:moveTo>
                    <a:pt x="0" y="564"/>
                  </a:moveTo>
                  <a:cubicBezTo>
                    <a:pt x="107" y="462"/>
                    <a:pt x="215" y="360"/>
                    <a:pt x="306" y="282"/>
                  </a:cubicBezTo>
                  <a:cubicBezTo>
                    <a:pt x="397" y="204"/>
                    <a:pt x="461" y="143"/>
                    <a:pt x="546" y="96"/>
                  </a:cubicBezTo>
                  <a:cubicBezTo>
                    <a:pt x="631" y="49"/>
                    <a:pt x="723" y="24"/>
                    <a:pt x="816" y="0"/>
                  </a:cubicBezTo>
                </a:path>
              </a:pathLst>
            </a:custGeom>
            <a:noFill/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  <a:defRPr/>
              </a:pPr>
              <a:endParaRPr lang="en-US" sz="1050">
                <a:latin typeface="Arial" pitchFamily="34" charset="0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2040" y="942"/>
              <a:ext cx="39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  <a:defRPr/>
              </a:pPr>
              <a:endParaRPr lang="en-US" sz="1050">
                <a:latin typeface="Arial" pitchFamily="34" charset="0"/>
              </a:endParaRPr>
            </a:p>
          </p:txBody>
        </p:sp>
        <p:sp>
          <p:nvSpPr>
            <p:cNvPr id="34" name="Line 30"/>
            <p:cNvSpPr>
              <a:spLocks noChangeShapeType="1"/>
            </p:cNvSpPr>
            <p:nvPr/>
          </p:nvSpPr>
          <p:spPr bwMode="auto">
            <a:xfrm flipH="1">
              <a:off x="852" y="975"/>
              <a:ext cx="119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  <a:defRPr/>
              </a:pPr>
              <a:endParaRPr lang="en-US" sz="1050">
                <a:latin typeface="Arial" pitchFamily="34" charset="0"/>
              </a:endParaRPr>
            </a:p>
          </p:txBody>
        </p:sp>
        <p:graphicFrame>
          <p:nvGraphicFramePr>
            <p:cNvPr id="72748" name="Object 31"/>
            <p:cNvGraphicFramePr>
              <a:graphicFrameLocks noChangeAspect="1"/>
            </p:cNvGraphicFramePr>
            <p:nvPr/>
          </p:nvGraphicFramePr>
          <p:xfrm>
            <a:off x="485" y="873"/>
            <a:ext cx="341" cy="1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144" name="Equation" r:id="rId10" imgW="482391" imgH="228501" progId="Equation.3">
                    <p:embed/>
                  </p:oleObj>
                </mc:Choice>
                <mc:Fallback>
                  <p:oleObj name="Equation" r:id="rId10" imgW="482391" imgH="22850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5" y="873"/>
                          <a:ext cx="341" cy="1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72749" name="Group 32"/>
            <p:cNvGrpSpPr>
              <a:grpSpLocks/>
            </p:cNvGrpSpPr>
            <p:nvPr/>
          </p:nvGrpSpPr>
          <p:grpSpPr bwMode="auto">
            <a:xfrm>
              <a:off x="867" y="1918"/>
              <a:ext cx="1481" cy="119"/>
              <a:chOff x="4374" y="1477"/>
              <a:chExt cx="1530" cy="173"/>
            </a:xfrm>
          </p:grpSpPr>
          <p:sp>
            <p:nvSpPr>
              <p:cNvPr id="50" name="Freeform 33"/>
              <p:cNvSpPr>
                <a:spLocks/>
              </p:cNvSpPr>
              <p:nvPr/>
            </p:nvSpPr>
            <p:spPr bwMode="auto">
              <a:xfrm rot="120000">
                <a:off x="4374" y="1477"/>
                <a:ext cx="1530" cy="119"/>
              </a:xfrm>
              <a:custGeom>
                <a:avLst/>
                <a:gdLst>
                  <a:gd name="T0" fmla="*/ 0 w 1530"/>
                  <a:gd name="T1" fmla="*/ 119 h 119"/>
                  <a:gd name="T2" fmla="*/ 78 w 1530"/>
                  <a:gd name="T3" fmla="*/ 59 h 119"/>
                  <a:gd name="T4" fmla="*/ 132 w 1530"/>
                  <a:gd name="T5" fmla="*/ 101 h 119"/>
                  <a:gd name="T6" fmla="*/ 156 w 1530"/>
                  <a:gd name="T7" fmla="*/ 53 h 119"/>
                  <a:gd name="T8" fmla="*/ 222 w 1530"/>
                  <a:gd name="T9" fmla="*/ 95 h 119"/>
                  <a:gd name="T10" fmla="*/ 258 w 1530"/>
                  <a:gd name="T11" fmla="*/ 65 h 119"/>
                  <a:gd name="T12" fmla="*/ 324 w 1530"/>
                  <a:gd name="T13" fmla="*/ 113 h 119"/>
                  <a:gd name="T14" fmla="*/ 342 w 1530"/>
                  <a:gd name="T15" fmla="*/ 59 h 119"/>
                  <a:gd name="T16" fmla="*/ 432 w 1530"/>
                  <a:gd name="T17" fmla="*/ 83 h 119"/>
                  <a:gd name="T18" fmla="*/ 516 w 1530"/>
                  <a:gd name="T19" fmla="*/ 35 h 119"/>
                  <a:gd name="T20" fmla="*/ 588 w 1530"/>
                  <a:gd name="T21" fmla="*/ 95 h 119"/>
                  <a:gd name="T22" fmla="*/ 660 w 1530"/>
                  <a:gd name="T23" fmla="*/ 65 h 119"/>
                  <a:gd name="T24" fmla="*/ 744 w 1530"/>
                  <a:gd name="T25" fmla="*/ 35 h 119"/>
                  <a:gd name="T26" fmla="*/ 786 w 1530"/>
                  <a:gd name="T27" fmla="*/ 71 h 119"/>
                  <a:gd name="T28" fmla="*/ 924 w 1530"/>
                  <a:gd name="T29" fmla="*/ 47 h 119"/>
                  <a:gd name="T30" fmla="*/ 954 w 1530"/>
                  <a:gd name="T31" fmla="*/ 11 h 119"/>
                  <a:gd name="T32" fmla="*/ 1032 w 1530"/>
                  <a:gd name="T33" fmla="*/ 65 h 119"/>
                  <a:gd name="T34" fmla="*/ 1116 w 1530"/>
                  <a:gd name="T35" fmla="*/ 53 h 119"/>
                  <a:gd name="T36" fmla="*/ 1188 w 1530"/>
                  <a:gd name="T37" fmla="*/ 5 h 119"/>
                  <a:gd name="T38" fmla="*/ 1254 w 1530"/>
                  <a:gd name="T39" fmla="*/ 23 h 119"/>
                  <a:gd name="T40" fmla="*/ 1302 w 1530"/>
                  <a:gd name="T41" fmla="*/ 71 h 119"/>
                  <a:gd name="T42" fmla="*/ 1356 w 1530"/>
                  <a:gd name="T43" fmla="*/ 53 h 119"/>
                  <a:gd name="T44" fmla="*/ 1404 w 1530"/>
                  <a:gd name="T45" fmla="*/ 5 h 119"/>
                  <a:gd name="T46" fmla="*/ 1446 w 1530"/>
                  <a:gd name="T47" fmla="*/ 41 h 119"/>
                  <a:gd name="T48" fmla="*/ 1530 w 1530"/>
                  <a:gd name="T49" fmla="*/ 5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30" h="119">
                    <a:moveTo>
                      <a:pt x="0" y="119"/>
                    </a:moveTo>
                    <a:cubicBezTo>
                      <a:pt x="28" y="90"/>
                      <a:pt x="56" y="62"/>
                      <a:pt x="78" y="59"/>
                    </a:cubicBezTo>
                    <a:cubicBezTo>
                      <a:pt x="100" y="56"/>
                      <a:pt x="119" y="102"/>
                      <a:pt x="132" y="101"/>
                    </a:cubicBezTo>
                    <a:cubicBezTo>
                      <a:pt x="145" y="100"/>
                      <a:pt x="141" y="54"/>
                      <a:pt x="156" y="53"/>
                    </a:cubicBezTo>
                    <a:cubicBezTo>
                      <a:pt x="171" y="52"/>
                      <a:pt x="205" y="93"/>
                      <a:pt x="222" y="95"/>
                    </a:cubicBezTo>
                    <a:cubicBezTo>
                      <a:pt x="239" y="97"/>
                      <a:pt x="241" y="62"/>
                      <a:pt x="258" y="65"/>
                    </a:cubicBezTo>
                    <a:cubicBezTo>
                      <a:pt x="275" y="68"/>
                      <a:pt x="310" y="114"/>
                      <a:pt x="324" y="113"/>
                    </a:cubicBezTo>
                    <a:cubicBezTo>
                      <a:pt x="338" y="112"/>
                      <a:pt x="324" y="64"/>
                      <a:pt x="342" y="59"/>
                    </a:cubicBezTo>
                    <a:cubicBezTo>
                      <a:pt x="360" y="54"/>
                      <a:pt x="403" y="87"/>
                      <a:pt x="432" y="83"/>
                    </a:cubicBezTo>
                    <a:cubicBezTo>
                      <a:pt x="461" y="79"/>
                      <a:pt x="490" y="33"/>
                      <a:pt x="516" y="35"/>
                    </a:cubicBezTo>
                    <a:cubicBezTo>
                      <a:pt x="542" y="37"/>
                      <a:pt x="564" y="90"/>
                      <a:pt x="588" y="95"/>
                    </a:cubicBezTo>
                    <a:cubicBezTo>
                      <a:pt x="612" y="100"/>
                      <a:pt x="634" y="75"/>
                      <a:pt x="660" y="65"/>
                    </a:cubicBezTo>
                    <a:cubicBezTo>
                      <a:pt x="686" y="55"/>
                      <a:pt x="723" y="34"/>
                      <a:pt x="744" y="35"/>
                    </a:cubicBezTo>
                    <a:cubicBezTo>
                      <a:pt x="765" y="36"/>
                      <a:pt x="756" y="69"/>
                      <a:pt x="786" y="71"/>
                    </a:cubicBezTo>
                    <a:cubicBezTo>
                      <a:pt x="816" y="73"/>
                      <a:pt x="896" y="57"/>
                      <a:pt x="924" y="47"/>
                    </a:cubicBezTo>
                    <a:cubicBezTo>
                      <a:pt x="952" y="37"/>
                      <a:pt x="936" y="8"/>
                      <a:pt x="954" y="11"/>
                    </a:cubicBezTo>
                    <a:cubicBezTo>
                      <a:pt x="972" y="14"/>
                      <a:pt x="1005" y="58"/>
                      <a:pt x="1032" y="65"/>
                    </a:cubicBezTo>
                    <a:cubicBezTo>
                      <a:pt x="1059" y="72"/>
                      <a:pt x="1090" y="63"/>
                      <a:pt x="1116" y="53"/>
                    </a:cubicBezTo>
                    <a:cubicBezTo>
                      <a:pt x="1142" y="43"/>
                      <a:pt x="1165" y="10"/>
                      <a:pt x="1188" y="5"/>
                    </a:cubicBezTo>
                    <a:cubicBezTo>
                      <a:pt x="1211" y="0"/>
                      <a:pt x="1235" y="12"/>
                      <a:pt x="1254" y="23"/>
                    </a:cubicBezTo>
                    <a:cubicBezTo>
                      <a:pt x="1273" y="34"/>
                      <a:pt x="1285" y="66"/>
                      <a:pt x="1302" y="71"/>
                    </a:cubicBezTo>
                    <a:cubicBezTo>
                      <a:pt x="1319" y="76"/>
                      <a:pt x="1339" y="64"/>
                      <a:pt x="1356" y="53"/>
                    </a:cubicBezTo>
                    <a:cubicBezTo>
                      <a:pt x="1373" y="42"/>
                      <a:pt x="1389" y="7"/>
                      <a:pt x="1404" y="5"/>
                    </a:cubicBezTo>
                    <a:cubicBezTo>
                      <a:pt x="1419" y="3"/>
                      <a:pt x="1425" y="32"/>
                      <a:pt x="1446" y="41"/>
                    </a:cubicBezTo>
                    <a:cubicBezTo>
                      <a:pt x="1467" y="50"/>
                      <a:pt x="1498" y="54"/>
                      <a:pt x="1530" y="59"/>
                    </a:cubicBezTo>
                  </a:path>
                </a:pathLst>
              </a:custGeom>
              <a:solidFill>
                <a:schemeClr val="tx1"/>
              </a:solid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Wingdings" pitchFamily="2" charset="2"/>
                  <a:buNone/>
                  <a:defRPr/>
                </a:pPr>
                <a:endParaRPr lang="en-US" sz="1050">
                  <a:latin typeface="Arial" pitchFamily="34" charset="0"/>
                </a:endParaRPr>
              </a:p>
            </p:txBody>
          </p:sp>
          <p:sp>
            <p:nvSpPr>
              <p:cNvPr id="51" name="Rectangle 34"/>
              <p:cNvSpPr>
                <a:spLocks noChangeArrowheads="1"/>
              </p:cNvSpPr>
              <p:nvPr/>
            </p:nvSpPr>
            <p:spPr bwMode="auto">
              <a:xfrm>
                <a:off x="4374" y="1566"/>
                <a:ext cx="1524" cy="84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Wingdings" pitchFamily="2" charset="2"/>
                  <a:buNone/>
                  <a:defRPr/>
                </a:pPr>
                <a:endParaRPr lang="en-US" sz="1050">
                  <a:latin typeface="Arial" pitchFamily="34" charset="0"/>
                </a:endParaRPr>
              </a:p>
            </p:txBody>
          </p:sp>
        </p:grpSp>
        <p:sp>
          <p:nvSpPr>
            <p:cNvPr id="37" name="Line 35"/>
            <p:cNvSpPr>
              <a:spLocks noChangeShapeType="1"/>
            </p:cNvSpPr>
            <p:nvPr/>
          </p:nvSpPr>
          <p:spPr bwMode="auto">
            <a:xfrm flipV="1">
              <a:off x="1375" y="1102"/>
              <a:ext cx="301" cy="30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  <a:defRPr/>
              </a:pPr>
              <a:endParaRPr lang="en-US" sz="1050">
                <a:latin typeface="Arial" pitchFamily="34" charset="0"/>
              </a:endParaRPr>
            </a:p>
          </p:txBody>
        </p:sp>
        <p:sp>
          <p:nvSpPr>
            <p:cNvPr id="38" name="Line 36"/>
            <p:cNvSpPr>
              <a:spLocks noChangeShapeType="1"/>
            </p:cNvSpPr>
            <p:nvPr/>
          </p:nvSpPr>
          <p:spPr bwMode="auto">
            <a:xfrm flipH="1">
              <a:off x="985" y="1485"/>
              <a:ext cx="304" cy="30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  <a:defRPr/>
              </a:pPr>
              <a:endParaRPr lang="en-US" sz="1050">
                <a:latin typeface="Arial" pitchFamily="34" charset="0"/>
              </a:endParaRPr>
            </a:p>
          </p:txBody>
        </p:sp>
        <p:sp>
          <p:nvSpPr>
            <p:cNvPr id="39" name="Text Box 37"/>
            <p:cNvSpPr txBox="1">
              <a:spLocks noChangeArrowheads="1"/>
            </p:cNvSpPr>
            <p:nvPr/>
          </p:nvSpPr>
          <p:spPr bwMode="auto">
            <a:xfrm rot="18900000">
              <a:off x="1146" y="1026"/>
              <a:ext cx="772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 typeface="Wingdings" pitchFamily="2" charset="2"/>
                <a:buNone/>
                <a:defRPr/>
              </a:pPr>
              <a:r>
                <a:rPr lang="de-DE" sz="1100">
                  <a:latin typeface="Arial" pitchFamily="34" charset="0"/>
                </a:rPr>
                <a:t>Non-linearity</a:t>
              </a:r>
              <a:r>
                <a:rPr lang="de-DE" sz="1050">
                  <a:latin typeface="Arial" pitchFamily="34" charset="0"/>
                </a:rPr>
                <a:t> </a:t>
              </a:r>
              <a:endParaRPr lang="de-DE" sz="1050">
                <a:solidFill>
                  <a:srgbClr val="33CCFF"/>
                </a:solidFill>
                <a:latin typeface="Arial" pitchFamily="34" charset="0"/>
              </a:endParaRPr>
            </a:p>
          </p:txBody>
        </p:sp>
        <p:sp>
          <p:nvSpPr>
            <p:cNvPr id="40" name="Text Box 38"/>
            <p:cNvSpPr txBox="1">
              <a:spLocks noChangeArrowheads="1"/>
            </p:cNvSpPr>
            <p:nvPr/>
          </p:nvSpPr>
          <p:spPr bwMode="auto">
            <a:xfrm rot="18900000">
              <a:off x="800" y="1393"/>
              <a:ext cx="698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 typeface="Wingdings" pitchFamily="2" charset="2"/>
                <a:buNone/>
                <a:defRPr/>
              </a:pPr>
              <a:r>
                <a:rPr lang="de-DE" sz="1100">
                  <a:latin typeface="Arial" pitchFamily="34" charset="0"/>
                </a:rPr>
                <a:t>Noise floor</a:t>
              </a:r>
              <a:r>
                <a:rPr lang="de-DE" sz="1050">
                  <a:latin typeface="Arial" pitchFamily="34" charset="0"/>
                </a:rPr>
                <a:t> </a:t>
              </a:r>
              <a:endParaRPr lang="de-DE" sz="1050">
                <a:solidFill>
                  <a:srgbClr val="33CCFF"/>
                </a:solidFill>
                <a:latin typeface="Arial" pitchFamily="34" charset="0"/>
              </a:endParaRPr>
            </a:p>
          </p:txBody>
        </p:sp>
        <p:sp>
          <p:nvSpPr>
            <p:cNvPr id="41" name="Line 39"/>
            <p:cNvSpPr>
              <a:spLocks noChangeShapeType="1"/>
            </p:cNvSpPr>
            <p:nvPr/>
          </p:nvSpPr>
          <p:spPr bwMode="auto">
            <a:xfrm>
              <a:off x="2062" y="828"/>
              <a:ext cx="0" cy="11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  <a:defRPr/>
              </a:pPr>
              <a:endParaRPr lang="en-US" sz="1050">
                <a:latin typeface="Arial" pitchFamily="34" charset="0"/>
              </a:endParaRPr>
            </a:p>
          </p:txBody>
        </p:sp>
        <p:sp>
          <p:nvSpPr>
            <p:cNvPr id="72755" name="Text Box 40"/>
            <p:cNvSpPr txBox="1">
              <a:spLocks noChangeArrowheads="1"/>
            </p:cNvSpPr>
            <p:nvPr/>
          </p:nvSpPr>
          <p:spPr bwMode="auto">
            <a:xfrm>
              <a:off x="523" y="1839"/>
              <a:ext cx="462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Wingdings" pitchFamily="2" charset="2"/>
                <a:buNone/>
              </a:pPr>
              <a:r>
                <a:rPr lang="de-DE" sz="1400"/>
                <a:t>Noise </a:t>
              </a:r>
            </a:p>
          </p:txBody>
        </p:sp>
        <p:sp>
          <p:nvSpPr>
            <p:cNvPr id="43" name="Line 41"/>
            <p:cNvSpPr>
              <a:spLocks noChangeShapeType="1"/>
            </p:cNvSpPr>
            <p:nvPr/>
          </p:nvSpPr>
          <p:spPr bwMode="auto">
            <a:xfrm flipH="1">
              <a:off x="1929" y="764"/>
              <a:ext cx="376" cy="127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  <a:defRPr/>
              </a:pPr>
              <a:endParaRPr lang="en-US" sz="1050">
                <a:latin typeface="Arial" pitchFamily="34" charset="0"/>
              </a:endParaRPr>
            </a:p>
          </p:txBody>
        </p:sp>
        <p:sp>
          <p:nvSpPr>
            <p:cNvPr id="44" name="Line 42"/>
            <p:cNvSpPr>
              <a:spLocks noChangeShapeType="1"/>
            </p:cNvSpPr>
            <p:nvPr/>
          </p:nvSpPr>
          <p:spPr bwMode="auto">
            <a:xfrm flipH="1">
              <a:off x="1970" y="760"/>
              <a:ext cx="491" cy="122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  <a:defRPr/>
              </a:pPr>
              <a:endParaRPr lang="en-US" sz="1050">
                <a:latin typeface="Arial" pitchFamily="34" charset="0"/>
              </a:endParaRPr>
            </a:p>
          </p:txBody>
        </p:sp>
        <p:sp>
          <p:nvSpPr>
            <p:cNvPr id="72758" name="Text Box 43"/>
            <p:cNvSpPr txBox="1">
              <a:spLocks noChangeArrowheads="1"/>
            </p:cNvSpPr>
            <p:nvPr/>
          </p:nvSpPr>
          <p:spPr bwMode="auto">
            <a:xfrm>
              <a:off x="2395" y="600"/>
              <a:ext cx="305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Wingdings" pitchFamily="2" charset="2"/>
                <a:buNone/>
              </a:pPr>
              <a:r>
                <a:rPr lang="de-DE" sz="1100"/>
                <a:t>IP2</a:t>
              </a:r>
              <a:endParaRPr lang="de-DE" sz="1800"/>
            </a:p>
          </p:txBody>
        </p:sp>
        <p:sp>
          <p:nvSpPr>
            <p:cNvPr id="46" name="Line 44"/>
            <p:cNvSpPr>
              <a:spLocks noChangeShapeType="1"/>
            </p:cNvSpPr>
            <p:nvPr/>
          </p:nvSpPr>
          <p:spPr bwMode="auto">
            <a:xfrm flipH="1" flipV="1">
              <a:off x="1949" y="1025"/>
              <a:ext cx="1" cy="94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triangle" w="sm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  <a:defRPr/>
              </a:pPr>
              <a:endParaRPr lang="en-US" sz="1050">
                <a:latin typeface="Arial" pitchFamily="34" charset="0"/>
              </a:endParaRPr>
            </a:p>
          </p:txBody>
        </p:sp>
        <p:sp>
          <p:nvSpPr>
            <p:cNvPr id="47" name="Text Box 45"/>
            <p:cNvSpPr txBox="1">
              <a:spLocks noChangeArrowheads="1"/>
            </p:cNvSpPr>
            <p:nvPr/>
          </p:nvSpPr>
          <p:spPr bwMode="auto">
            <a:xfrm>
              <a:off x="1306" y="1570"/>
              <a:ext cx="839" cy="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10000"/>
                </a:spcBef>
                <a:buFont typeface="Wingdings" pitchFamily="2" charset="2"/>
                <a:buNone/>
                <a:defRPr/>
              </a:pPr>
              <a:r>
                <a:rPr lang="de-DE" sz="1050">
                  <a:latin typeface="Arial" pitchFamily="34" charset="0"/>
                </a:rPr>
                <a:t>Spurious Free</a:t>
              </a:r>
            </a:p>
            <a:p>
              <a:pPr>
                <a:spcBef>
                  <a:spcPct val="10000"/>
                </a:spcBef>
                <a:buFont typeface="Wingdings" pitchFamily="2" charset="2"/>
                <a:buNone/>
                <a:defRPr/>
              </a:pPr>
              <a:r>
                <a:rPr lang="de-DE" sz="1050">
                  <a:latin typeface="Arial" pitchFamily="34" charset="0"/>
                </a:rPr>
                <a:t>Dynamic Range (SFDRout)</a:t>
              </a:r>
            </a:p>
            <a:p>
              <a:pPr>
                <a:lnSpc>
                  <a:spcPct val="40000"/>
                </a:lnSpc>
                <a:spcBef>
                  <a:spcPct val="50000"/>
                </a:spcBef>
                <a:buFont typeface="Wingdings" pitchFamily="2" charset="2"/>
                <a:buNone/>
                <a:defRPr/>
              </a:pPr>
              <a:endParaRPr lang="de-DE" sz="1050">
                <a:solidFill>
                  <a:srgbClr val="33CCFF"/>
                </a:solidFill>
                <a:latin typeface="Arial" pitchFamily="34" charset="0"/>
              </a:endParaRPr>
            </a:p>
          </p:txBody>
        </p:sp>
        <p:sp>
          <p:nvSpPr>
            <p:cNvPr id="48" name="Line 46"/>
            <p:cNvSpPr>
              <a:spLocks noChangeShapeType="1"/>
            </p:cNvSpPr>
            <p:nvPr/>
          </p:nvSpPr>
          <p:spPr bwMode="auto">
            <a:xfrm flipH="1" flipV="1">
              <a:off x="2121" y="823"/>
              <a:ext cx="1" cy="114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triangle" w="sm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  <a:defRPr/>
              </a:pPr>
              <a:endParaRPr lang="en-US" sz="1050">
                <a:latin typeface="Arial" pitchFamily="34" charset="0"/>
              </a:endParaRPr>
            </a:p>
          </p:txBody>
        </p:sp>
        <p:sp>
          <p:nvSpPr>
            <p:cNvPr id="49" name="Line 47"/>
            <p:cNvSpPr>
              <a:spLocks noChangeShapeType="1"/>
            </p:cNvSpPr>
            <p:nvPr/>
          </p:nvSpPr>
          <p:spPr bwMode="auto">
            <a:xfrm flipV="1">
              <a:off x="2050" y="824"/>
              <a:ext cx="124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  <a:defRPr/>
              </a:pPr>
              <a:endParaRPr lang="en-US" sz="1050">
                <a:latin typeface="Arial" pitchFamily="34" charset="0"/>
              </a:endParaRPr>
            </a:p>
          </p:txBody>
        </p:sp>
      </p:grpSp>
      <p:sp>
        <p:nvSpPr>
          <p:cNvPr id="52" name="Text Box 48"/>
          <p:cNvSpPr txBox="1">
            <a:spLocks noChangeArrowheads="1"/>
          </p:cNvSpPr>
          <p:nvPr/>
        </p:nvSpPr>
        <p:spPr bwMode="auto">
          <a:xfrm>
            <a:off x="2851150" y="3208338"/>
            <a:ext cx="12255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10000"/>
              </a:spcBef>
              <a:buFont typeface="Wingdings" pitchFamily="2" charset="2"/>
              <a:buNone/>
              <a:defRPr/>
            </a:pPr>
            <a:r>
              <a:rPr lang="de-DE" sz="1050">
                <a:latin typeface="Arial" pitchFamily="34" charset="0"/>
              </a:rPr>
              <a:t>Dynamic Range (DRout)</a:t>
            </a:r>
          </a:p>
          <a:p>
            <a:pPr>
              <a:lnSpc>
                <a:spcPct val="40000"/>
              </a:lnSpc>
              <a:spcBef>
                <a:spcPct val="50000"/>
              </a:spcBef>
              <a:buFont typeface="Wingdings" pitchFamily="2" charset="2"/>
              <a:buNone/>
              <a:defRPr/>
            </a:pPr>
            <a:endParaRPr lang="de-DE" sz="1050">
              <a:solidFill>
                <a:srgbClr val="33CCFF"/>
              </a:solidFill>
              <a:latin typeface="Arial" pitchFamily="34" charset="0"/>
            </a:endParaRPr>
          </a:p>
        </p:txBody>
      </p:sp>
      <p:sp>
        <p:nvSpPr>
          <p:cNvPr id="72728" name="Text Box 56"/>
          <p:cNvSpPr txBox="1">
            <a:spLocks noChangeArrowheads="1"/>
          </p:cNvSpPr>
          <p:nvPr/>
        </p:nvSpPr>
        <p:spPr bwMode="auto">
          <a:xfrm>
            <a:off x="558800" y="6162675"/>
            <a:ext cx="308133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de-DE" sz="1800"/>
              <a:t>- Filtering of distortions</a:t>
            </a:r>
            <a:endParaRPr lang="de-DE" sz="2800"/>
          </a:p>
        </p:txBody>
      </p:sp>
      <p:grpSp>
        <p:nvGrpSpPr>
          <p:cNvPr id="72729" name="Group 57"/>
          <p:cNvGrpSpPr>
            <a:grpSpLocks/>
          </p:cNvGrpSpPr>
          <p:nvPr/>
        </p:nvGrpSpPr>
        <p:grpSpPr bwMode="auto">
          <a:xfrm>
            <a:off x="192088" y="6238875"/>
            <a:ext cx="301625" cy="207963"/>
            <a:chOff x="666" y="1756"/>
            <a:chExt cx="198" cy="98"/>
          </a:xfrm>
        </p:grpSpPr>
        <p:sp>
          <p:nvSpPr>
            <p:cNvPr id="56" name="Line 58"/>
            <p:cNvSpPr>
              <a:spLocks noChangeShapeType="1"/>
            </p:cNvSpPr>
            <p:nvPr/>
          </p:nvSpPr>
          <p:spPr bwMode="auto">
            <a:xfrm>
              <a:off x="774" y="1776"/>
              <a:ext cx="90" cy="7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  <a:defRPr/>
              </a:pPr>
              <a:endParaRPr lang="en-US" sz="1050">
                <a:latin typeface="Arial" pitchFamily="34" charset="0"/>
              </a:endParaRPr>
            </a:p>
          </p:txBody>
        </p:sp>
        <p:sp>
          <p:nvSpPr>
            <p:cNvPr id="57" name="Freeform 59"/>
            <p:cNvSpPr>
              <a:spLocks/>
            </p:cNvSpPr>
            <p:nvPr/>
          </p:nvSpPr>
          <p:spPr bwMode="auto">
            <a:xfrm>
              <a:off x="666" y="1756"/>
              <a:ext cx="112" cy="68"/>
            </a:xfrm>
            <a:custGeom>
              <a:avLst/>
              <a:gdLst>
                <a:gd name="T0" fmla="*/ 0 w 96"/>
                <a:gd name="T1" fmla="*/ 68 h 68"/>
                <a:gd name="T2" fmla="*/ 48 w 96"/>
                <a:gd name="T3" fmla="*/ 8 h 68"/>
                <a:gd name="T4" fmla="*/ 96 w 96"/>
                <a:gd name="T5" fmla="*/ 2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68">
                  <a:moveTo>
                    <a:pt x="0" y="68"/>
                  </a:moveTo>
                  <a:cubicBezTo>
                    <a:pt x="16" y="42"/>
                    <a:pt x="32" y="16"/>
                    <a:pt x="48" y="8"/>
                  </a:cubicBezTo>
                  <a:cubicBezTo>
                    <a:pt x="64" y="0"/>
                    <a:pt x="88" y="18"/>
                    <a:pt x="96" y="20"/>
                  </a:cubicBezTo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  <a:defRPr/>
              </a:pPr>
              <a:endParaRPr lang="en-US" sz="1050">
                <a:latin typeface="Arial" pitchFamily="34" charset="0"/>
              </a:endParaRPr>
            </a:p>
          </p:txBody>
        </p:sp>
      </p:grpSp>
      <p:sp>
        <p:nvSpPr>
          <p:cNvPr id="58" name="Text Box 60"/>
          <p:cNvSpPr txBox="1">
            <a:spLocks noChangeArrowheads="1"/>
          </p:cNvSpPr>
          <p:nvPr/>
        </p:nvSpPr>
        <p:spPr bwMode="auto">
          <a:xfrm>
            <a:off x="69850" y="4092575"/>
            <a:ext cx="2509838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339933"/>
              </a:buClr>
              <a:buSzPct val="70000"/>
              <a:buFont typeface="Wingdings" pitchFamily="2" charset="2"/>
              <a:buNone/>
              <a:defRPr/>
            </a:pPr>
            <a:r>
              <a:rPr lang="de-DE" sz="1050" b="1">
                <a:solidFill>
                  <a:srgbClr val="339933"/>
                </a:solidFill>
                <a:latin typeface="Arial" pitchFamily="34" charset="0"/>
              </a:rPr>
              <a:t> Filtering of distortions :</a:t>
            </a:r>
            <a:endParaRPr lang="de-DE" sz="1050" b="1">
              <a:solidFill>
                <a:srgbClr val="3333FF"/>
              </a:solidFill>
              <a:latin typeface="Arial" pitchFamily="34" charset="0"/>
            </a:endParaRPr>
          </a:p>
        </p:txBody>
      </p:sp>
      <p:sp>
        <p:nvSpPr>
          <p:cNvPr id="59" name="Oval 77"/>
          <p:cNvSpPr>
            <a:spLocks noChangeArrowheads="1"/>
          </p:cNvSpPr>
          <p:nvPr/>
        </p:nvSpPr>
        <p:spPr bwMode="auto">
          <a:xfrm>
            <a:off x="7312025" y="4406900"/>
            <a:ext cx="415925" cy="331788"/>
          </a:xfrm>
          <a:prstGeom prst="ellipse">
            <a:avLst/>
          </a:prstGeom>
          <a:noFill/>
          <a:ln w="254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5F5F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None/>
              <a:defRPr/>
            </a:pPr>
            <a:endParaRPr lang="en-US" sz="1050">
              <a:latin typeface="Arial" pitchFamily="34" charset="0"/>
            </a:endParaRPr>
          </a:p>
        </p:txBody>
      </p:sp>
      <p:sp>
        <p:nvSpPr>
          <p:cNvPr id="60" name="Line 83"/>
          <p:cNvSpPr>
            <a:spLocks noChangeShapeType="1"/>
          </p:cNvSpPr>
          <p:nvPr/>
        </p:nvSpPr>
        <p:spPr bwMode="auto">
          <a:xfrm flipH="1" flipV="1">
            <a:off x="5981700" y="3357563"/>
            <a:ext cx="0" cy="338137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 type="triangle" w="sm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None/>
              <a:defRPr/>
            </a:pPr>
            <a:endParaRPr lang="en-US" sz="1050">
              <a:latin typeface="Arial" pitchFamily="34" charset="0"/>
            </a:endParaRPr>
          </a:p>
        </p:txBody>
      </p:sp>
      <p:sp>
        <p:nvSpPr>
          <p:cNvPr id="72733" name="TextBox 2"/>
          <p:cNvSpPr txBox="1">
            <a:spLocks noChangeArrowheads="1"/>
          </p:cNvSpPr>
          <p:nvPr/>
        </p:nvSpPr>
        <p:spPr bwMode="auto">
          <a:xfrm>
            <a:off x="4819650" y="1179513"/>
            <a:ext cx="3467100" cy="40005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2000"/>
              <a:t>Kd = U/(</a:t>
            </a:r>
            <a:r>
              <a:rPr lang="el-GR" sz="2000">
                <a:latin typeface="Calibri" pitchFamily="34" charset="0"/>
                <a:cs typeface="Calibri" pitchFamily="34" charset="0"/>
              </a:rPr>
              <a:t>ϕ</a:t>
            </a:r>
            <a:r>
              <a:rPr lang="en-US" sz="2000" baseline="-25000">
                <a:latin typeface="Calibri" pitchFamily="34" charset="0"/>
                <a:cs typeface="Calibri" pitchFamily="34" charset="0"/>
              </a:rPr>
              <a:t>LO</a:t>
            </a:r>
            <a:r>
              <a:rPr lang="en-US" sz="2000">
                <a:latin typeface="Calibri" pitchFamily="34" charset="0"/>
                <a:cs typeface="Calibri" pitchFamily="34" charset="0"/>
              </a:rPr>
              <a:t>-</a:t>
            </a:r>
            <a:r>
              <a:rPr lang="el-GR" sz="2000">
                <a:latin typeface="Calibri" pitchFamily="34" charset="0"/>
                <a:cs typeface="Calibri" pitchFamily="34" charset="0"/>
              </a:rPr>
              <a:t>ϕ</a:t>
            </a:r>
            <a:r>
              <a:rPr lang="en-US" sz="2000" baseline="-25000">
                <a:latin typeface="Calibri" pitchFamily="34" charset="0"/>
                <a:cs typeface="Calibri" pitchFamily="34" charset="0"/>
              </a:rPr>
              <a:t>RF</a:t>
            </a:r>
            <a:r>
              <a:rPr lang="en-US" sz="2000">
                <a:latin typeface="Calibri" pitchFamily="34" charset="0"/>
                <a:cs typeface="Calibri" pitchFamily="34" charset="0"/>
              </a:rPr>
              <a:t>) </a:t>
            </a:r>
            <a:r>
              <a:rPr lang="en-US" sz="2000">
                <a:latin typeface="Calibri" pitchFamily="34" charset="0"/>
                <a:cs typeface="Calibri" pitchFamily="34" charset="0"/>
                <a:sym typeface="Symbol" pitchFamily="18" charset="2"/>
              </a:rPr>
              <a:t> 300mV/rad</a:t>
            </a:r>
            <a:endParaRPr lang="en-US" sz="2000"/>
          </a:p>
        </p:txBody>
      </p:sp>
      <p:sp>
        <p:nvSpPr>
          <p:cNvPr id="72734" name="TextBox 4"/>
          <p:cNvSpPr txBox="1">
            <a:spLocks noChangeArrowheads="1"/>
          </p:cNvSpPr>
          <p:nvPr/>
        </p:nvSpPr>
        <p:spPr bwMode="auto">
          <a:xfrm>
            <a:off x="1282700" y="1738313"/>
            <a:ext cx="12827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100" b="1">
                <a:solidFill>
                  <a:srgbClr val="FFC000"/>
                </a:solidFill>
              </a:rPr>
              <a:t>Conversion loss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100" b="1">
                <a:solidFill>
                  <a:srgbClr val="FFC000"/>
                </a:solidFill>
              </a:rPr>
              <a:t>~ 7-10dB</a:t>
            </a:r>
          </a:p>
        </p:txBody>
      </p:sp>
      <p:cxnSp>
        <p:nvCxnSpPr>
          <p:cNvPr id="23552" name="Straight Arrow Connector 23551"/>
          <p:cNvCxnSpPr/>
          <p:nvPr/>
        </p:nvCxnSpPr>
        <p:spPr bwMode="auto">
          <a:xfrm>
            <a:off x="2232025" y="2008188"/>
            <a:ext cx="225425" cy="22860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61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28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632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>
          <a:xfrm>
            <a:off x="433169" y="149453"/>
            <a:ext cx="7283450" cy="481012"/>
          </a:xfrm>
        </p:spPr>
        <p:txBody>
          <a:bodyPr/>
          <a:lstStyle/>
          <a:p>
            <a:pPr eaLnBrk="1" hangingPunct="1"/>
            <a:r>
              <a:rPr lang="en-US" dirty="0" smtClean="0"/>
              <a:t>Microwave properties and components</a:t>
            </a:r>
            <a:endParaRPr lang="en-GB" dirty="0" smtClean="0"/>
          </a:p>
        </p:txBody>
      </p:sp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0725" y="814688"/>
            <a:ext cx="5087938" cy="439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4757" name="TextBox 1"/>
          <p:cNvSpPr txBox="1">
            <a:spLocks noChangeArrowheads="1"/>
          </p:cNvSpPr>
          <p:nvPr/>
        </p:nvSpPr>
        <p:spPr bwMode="auto">
          <a:xfrm>
            <a:off x="5999163" y="1159175"/>
            <a:ext cx="3100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>
                <a:solidFill>
                  <a:srgbClr val="0000FF"/>
                </a:solidFill>
              </a:rPr>
              <a:t>S</a:t>
            </a:r>
            <a:r>
              <a:rPr lang="el-GR" sz="1800" baseline="-2500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ϕ</a:t>
            </a:r>
            <a:r>
              <a:rPr lang="en-US" sz="1800" baseline="-2500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,out</a:t>
            </a:r>
            <a:r>
              <a:rPr lang="en-US" sz="1800">
                <a:solidFill>
                  <a:srgbClr val="0000FF"/>
                </a:solidFill>
                <a:sym typeface="Symbol" pitchFamily="18" charset="2"/>
              </a:rPr>
              <a:t> = 20 log(f</a:t>
            </a:r>
            <a:r>
              <a:rPr lang="en-US" sz="1800" baseline="-25000">
                <a:solidFill>
                  <a:srgbClr val="0000FF"/>
                </a:solidFill>
                <a:sym typeface="Symbol" pitchFamily="18" charset="2"/>
              </a:rPr>
              <a:t>in</a:t>
            </a:r>
            <a:r>
              <a:rPr lang="en-US" sz="1800">
                <a:solidFill>
                  <a:srgbClr val="0000FF"/>
                </a:solidFill>
                <a:sym typeface="Symbol" pitchFamily="18" charset="2"/>
              </a:rPr>
              <a:t>/f</a:t>
            </a:r>
            <a:r>
              <a:rPr lang="en-US" sz="1800" baseline="-25000">
                <a:solidFill>
                  <a:srgbClr val="0000FF"/>
                </a:solidFill>
                <a:sym typeface="Symbol" pitchFamily="18" charset="2"/>
              </a:rPr>
              <a:t>out</a:t>
            </a:r>
            <a:r>
              <a:rPr lang="en-US" sz="1800">
                <a:solidFill>
                  <a:srgbClr val="0000FF"/>
                </a:solidFill>
                <a:sym typeface="Symbol" pitchFamily="18" charset="2"/>
              </a:rPr>
              <a:t>)  + </a:t>
            </a:r>
            <a:r>
              <a:rPr lang="en-US" sz="1800">
                <a:solidFill>
                  <a:srgbClr val="0000FF"/>
                </a:solidFill>
              </a:rPr>
              <a:t>S</a:t>
            </a:r>
            <a:r>
              <a:rPr lang="el-GR" sz="1800" baseline="-2500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ϕ</a:t>
            </a:r>
            <a:r>
              <a:rPr lang="en-US" sz="1800" baseline="-2500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,i</a:t>
            </a:r>
            <a:r>
              <a:rPr lang="en-US" sz="1800" baseline="-25000">
                <a:solidFill>
                  <a:srgbClr val="0000FF"/>
                </a:solidFill>
                <a:sym typeface="Symbol" pitchFamily="18" charset="2"/>
              </a:rPr>
              <a:t>n</a:t>
            </a:r>
            <a:r>
              <a:rPr lang="en-US" sz="1800">
                <a:solidFill>
                  <a:srgbClr val="0000FF"/>
                </a:solidFill>
                <a:sym typeface="Symbol" pitchFamily="18" charset="2"/>
              </a:rPr>
              <a:t> </a:t>
            </a:r>
            <a:endParaRPr lang="en-US" sz="1800">
              <a:solidFill>
                <a:srgbClr val="0000FF"/>
              </a:solidFill>
            </a:endParaRPr>
          </a:p>
        </p:txBody>
      </p:sp>
      <p:sp>
        <p:nvSpPr>
          <p:cNvPr id="74758" name="TextBox 5"/>
          <p:cNvSpPr txBox="1">
            <a:spLocks noChangeArrowheads="1"/>
          </p:cNvSpPr>
          <p:nvPr/>
        </p:nvSpPr>
        <p:spPr bwMode="auto">
          <a:xfrm>
            <a:off x="5991225" y="2348213"/>
            <a:ext cx="3178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>
                <a:solidFill>
                  <a:srgbClr val="0000FF"/>
                </a:solidFill>
              </a:rPr>
              <a:t>S</a:t>
            </a:r>
            <a:r>
              <a:rPr lang="el-GR" sz="1800" baseline="-2500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ϕ</a:t>
            </a:r>
            <a:r>
              <a:rPr lang="en-US" sz="1800" baseline="-2500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,out</a:t>
            </a:r>
            <a:r>
              <a:rPr lang="en-US" sz="1800">
                <a:solidFill>
                  <a:srgbClr val="0000FF"/>
                </a:solidFill>
                <a:sym typeface="Symbol" pitchFamily="18" charset="2"/>
              </a:rPr>
              <a:t> = -20 log(f</a:t>
            </a:r>
            <a:r>
              <a:rPr lang="en-US" sz="1800" baseline="-25000">
                <a:solidFill>
                  <a:srgbClr val="0000FF"/>
                </a:solidFill>
                <a:sym typeface="Symbol" pitchFamily="18" charset="2"/>
              </a:rPr>
              <a:t>in</a:t>
            </a:r>
            <a:r>
              <a:rPr lang="en-US" sz="1800">
                <a:solidFill>
                  <a:srgbClr val="0000FF"/>
                </a:solidFill>
                <a:sym typeface="Symbol" pitchFamily="18" charset="2"/>
              </a:rPr>
              <a:t>/f</a:t>
            </a:r>
            <a:r>
              <a:rPr lang="en-US" sz="1800" baseline="-25000">
                <a:solidFill>
                  <a:srgbClr val="0000FF"/>
                </a:solidFill>
                <a:sym typeface="Symbol" pitchFamily="18" charset="2"/>
              </a:rPr>
              <a:t>out</a:t>
            </a:r>
            <a:r>
              <a:rPr lang="en-US" sz="1800">
                <a:solidFill>
                  <a:srgbClr val="0000FF"/>
                </a:solidFill>
                <a:sym typeface="Symbol" pitchFamily="18" charset="2"/>
              </a:rPr>
              <a:t>)  + </a:t>
            </a:r>
            <a:r>
              <a:rPr lang="en-US" sz="1800">
                <a:solidFill>
                  <a:srgbClr val="0000FF"/>
                </a:solidFill>
              </a:rPr>
              <a:t>S</a:t>
            </a:r>
            <a:r>
              <a:rPr lang="el-GR" sz="1800" baseline="-2500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ϕ</a:t>
            </a:r>
            <a:r>
              <a:rPr lang="en-US" sz="1800" baseline="-2500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,i</a:t>
            </a:r>
            <a:r>
              <a:rPr lang="en-US" sz="1800" baseline="-25000">
                <a:solidFill>
                  <a:srgbClr val="0000FF"/>
                </a:solidFill>
                <a:sym typeface="Symbol" pitchFamily="18" charset="2"/>
              </a:rPr>
              <a:t>n</a:t>
            </a:r>
            <a:r>
              <a:rPr lang="en-US" sz="1800">
                <a:solidFill>
                  <a:srgbClr val="0000FF"/>
                </a:solidFill>
                <a:sym typeface="Symbol" pitchFamily="18" charset="2"/>
              </a:rPr>
              <a:t> </a:t>
            </a:r>
            <a:endParaRPr lang="en-US" sz="1800">
              <a:solidFill>
                <a:srgbClr val="0000FF"/>
              </a:solidFill>
            </a:endParaRPr>
          </a:p>
        </p:txBody>
      </p:sp>
      <p:sp>
        <p:nvSpPr>
          <p:cNvPr id="74759" name="TextBox 6"/>
          <p:cNvSpPr txBox="1">
            <a:spLocks noChangeArrowheads="1"/>
          </p:cNvSpPr>
          <p:nvPr/>
        </p:nvSpPr>
        <p:spPr bwMode="auto">
          <a:xfrm>
            <a:off x="5999163" y="3378500"/>
            <a:ext cx="2216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>
                <a:solidFill>
                  <a:srgbClr val="0000FF"/>
                </a:solidFill>
              </a:rPr>
              <a:t>S</a:t>
            </a:r>
            <a:r>
              <a:rPr lang="el-GR" sz="1800" baseline="-2500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ϕ</a:t>
            </a:r>
            <a:r>
              <a:rPr lang="en-US" sz="1800" baseline="-2500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,out</a:t>
            </a:r>
            <a:r>
              <a:rPr lang="en-US" sz="1800">
                <a:solidFill>
                  <a:srgbClr val="0000FF"/>
                </a:solidFill>
                <a:sym typeface="Symbol" pitchFamily="18" charset="2"/>
              </a:rPr>
              <a:t> = </a:t>
            </a:r>
            <a:r>
              <a:rPr lang="en-US" sz="1800">
                <a:solidFill>
                  <a:srgbClr val="0000FF"/>
                </a:solidFill>
              </a:rPr>
              <a:t>S</a:t>
            </a:r>
            <a:r>
              <a:rPr lang="el-GR" sz="1800" baseline="-2500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ϕ</a:t>
            </a:r>
            <a:r>
              <a:rPr lang="en-US" sz="1800" baseline="-2500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1,i</a:t>
            </a:r>
            <a:r>
              <a:rPr lang="en-US" sz="1800" baseline="-25000">
                <a:solidFill>
                  <a:srgbClr val="0000FF"/>
                </a:solidFill>
                <a:sym typeface="Symbol" pitchFamily="18" charset="2"/>
              </a:rPr>
              <a:t>n </a:t>
            </a:r>
            <a:r>
              <a:rPr lang="en-US" sz="1800">
                <a:solidFill>
                  <a:srgbClr val="0000FF"/>
                </a:solidFill>
                <a:sym typeface="Symbol" pitchFamily="18" charset="2"/>
              </a:rPr>
              <a:t>+</a:t>
            </a:r>
            <a:r>
              <a:rPr lang="en-US" sz="1800">
                <a:solidFill>
                  <a:srgbClr val="0000FF"/>
                </a:solidFill>
              </a:rPr>
              <a:t>S</a:t>
            </a:r>
            <a:r>
              <a:rPr lang="el-GR" sz="1800" baseline="-2500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ϕ</a:t>
            </a:r>
            <a:r>
              <a:rPr lang="en-US" sz="1800" baseline="-2500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2,i</a:t>
            </a:r>
            <a:r>
              <a:rPr lang="en-US" sz="1800" baseline="-25000">
                <a:solidFill>
                  <a:srgbClr val="0000FF"/>
                </a:solidFill>
                <a:sym typeface="Symbol" pitchFamily="18" charset="2"/>
              </a:rPr>
              <a:t>n</a:t>
            </a:r>
            <a:r>
              <a:rPr lang="en-US" sz="1800">
                <a:solidFill>
                  <a:srgbClr val="0000FF"/>
                </a:solidFill>
                <a:sym typeface="Symbol" pitchFamily="18" charset="2"/>
              </a:rPr>
              <a:t> </a:t>
            </a:r>
            <a:endParaRPr lang="en-US" sz="1800">
              <a:solidFill>
                <a:srgbClr val="0000FF"/>
              </a:solidFill>
            </a:endParaRPr>
          </a:p>
        </p:txBody>
      </p:sp>
      <p:sp>
        <p:nvSpPr>
          <p:cNvPr id="74760" name="TextBox 7"/>
          <p:cNvSpPr txBox="1">
            <a:spLocks noChangeArrowheads="1"/>
          </p:cNvSpPr>
          <p:nvPr/>
        </p:nvSpPr>
        <p:spPr bwMode="auto">
          <a:xfrm>
            <a:off x="6035675" y="4664375"/>
            <a:ext cx="2830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>
                <a:solidFill>
                  <a:srgbClr val="0000FF"/>
                </a:solidFill>
              </a:rPr>
              <a:t>S</a:t>
            </a:r>
            <a:r>
              <a:rPr lang="el-GR" sz="1800" baseline="-2500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ϕ</a:t>
            </a:r>
            <a:r>
              <a:rPr lang="en-US" sz="1800" baseline="-2500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,out</a:t>
            </a:r>
            <a:r>
              <a:rPr lang="en-US" sz="1800">
                <a:solidFill>
                  <a:srgbClr val="0000FF"/>
                </a:solidFill>
                <a:sym typeface="Symbol" pitchFamily="18" charset="2"/>
              </a:rPr>
              <a:t> = </a:t>
            </a:r>
            <a:r>
              <a:rPr lang="en-US" sz="1800">
                <a:solidFill>
                  <a:srgbClr val="0000FF"/>
                </a:solidFill>
              </a:rPr>
              <a:t>S</a:t>
            </a:r>
            <a:r>
              <a:rPr lang="el-GR" sz="1800" baseline="-2500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ϕ</a:t>
            </a:r>
            <a:r>
              <a:rPr lang="en-US" sz="1800" baseline="-2500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,i</a:t>
            </a:r>
            <a:r>
              <a:rPr lang="en-US" sz="1800" baseline="-25000">
                <a:solidFill>
                  <a:srgbClr val="0000FF"/>
                </a:solidFill>
                <a:sym typeface="Symbol" pitchFamily="18" charset="2"/>
              </a:rPr>
              <a:t>n </a:t>
            </a:r>
            <a:r>
              <a:rPr lang="en-US" sz="1800">
                <a:solidFill>
                  <a:srgbClr val="0000FF"/>
                </a:solidFill>
                <a:sym typeface="Symbol" pitchFamily="18" charset="2"/>
              </a:rPr>
              <a:t>+ (AM PM) </a:t>
            </a:r>
            <a:endParaRPr lang="en-US" sz="1800">
              <a:solidFill>
                <a:srgbClr val="0000FF"/>
              </a:solidFill>
            </a:endParaRPr>
          </a:p>
        </p:txBody>
      </p:sp>
      <p:sp>
        <p:nvSpPr>
          <p:cNvPr id="74761" name="TextBox 2"/>
          <p:cNvSpPr txBox="1">
            <a:spLocks noChangeArrowheads="1"/>
          </p:cNvSpPr>
          <p:nvPr/>
        </p:nvSpPr>
        <p:spPr bwMode="auto">
          <a:xfrm>
            <a:off x="688975" y="5415263"/>
            <a:ext cx="12319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000" b="1"/>
              <a:t>Analog to digital:</a:t>
            </a:r>
          </a:p>
        </p:txBody>
      </p:sp>
      <p:sp>
        <p:nvSpPr>
          <p:cNvPr id="4" name="Pentagon 3"/>
          <p:cNvSpPr/>
          <p:nvPr/>
        </p:nvSpPr>
        <p:spPr bwMode="auto">
          <a:xfrm rot="10800000">
            <a:off x="1763713" y="5834363"/>
            <a:ext cx="592137" cy="250825"/>
          </a:xfrm>
          <a:prstGeom prst="homePlat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defRPr/>
            </a:pPr>
            <a:endParaRPr lang="en-US"/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1193800" y="5948663"/>
            <a:ext cx="569913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74764" name="TextBox 13"/>
          <p:cNvSpPr txBox="1">
            <a:spLocks noChangeArrowheads="1"/>
          </p:cNvSpPr>
          <p:nvPr/>
        </p:nvSpPr>
        <p:spPr bwMode="auto">
          <a:xfrm>
            <a:off x="1849438" y="5824838"/>
            <a:ext cx="4635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000" b="1"/>
              <a:t>ADC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2355850" y="5967713"/>
            <a:ext cx="569913" cy="0"/>
          </a:xfrm>
          <a:prstGeom prst="straightConnector1">
            <a:avLst/>
          </a:prstGeom>
          <a:noFill/>
          <a:ln w="19050" cap="flat" cmpd="sng" algn="ctr">
            <a:solidFill>
              <a:srgbClr val="33CC33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2084388" y="6102650"/>
            <a:ext cx="0" cy="211138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74767" name="TextBox 20"/>
          <p:cNvSpPr txBox="1">
            <a:spLocks noChangeArrowheads="1"/>
          </p:cNvSpPr>
          <p:nvPr/>
        </p:nvSpPr>
        <p:spPr bwMode="auto">
          <a:xfrm>
            <a:off x="1582738" y="6183613"/>
            <a:ext cx="5334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000" b="1"/>
              <a:t>Clock</a:t>
            </a:r>
          </a:p>
        </p:txBody>
      </p:sp>
      <p:sp>
        <p:nvSpPr>
          <p:cNvPr id="74768" name="TextBox 21"/>
          <p:cNvSpPr txBox="1">
            <a:spLocks noChangeArrowheads="1"/>
          </p:cNvSpPr>
          <p:nvPr/>
        </p:nvSpPr>
        <p:spPr bwMode="auto">
          <a:xfrm>
            <a:off x="1063625" y="5916913"/>
            <a:ext cx="5984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200"/>
              <a:t>f</a:t>
            </a:r>
            <a:r>
              <a:rPr lang="en-US" sz="1200" baseline="-25000"/>
              <a:t>in</a:t>
            </a:r>
            <a:r>
              <a:rPr lang="en-US" sz="1200"/>
              <a:t>, </a:t>
            </a:r>
            <a:r>
              <a:rPr lang="en-US" sz="1200">
                <a:sym typeface="Symbol" pitchFamily="18" charset="2"/>
              </a:rPr>
              <a:t></a:t>
            </a:r>
            <a:r>
              <a:rPr lang="en-US" sz="1200" baseline="-25000"/>
              <a:t>in</a:t>
            </a:r>
            <a:r>
              <a:rPr lang="en-US" sz="1200"/>
              <a:t> </a:t>
            </a:r>
          </a:p>
        </p:txBody>
      </p:sp>
      <p:sp>
        <p:nvSpPr>
          <p:cNvPr id="74769" name="TextBox 22"/>
          <p:cNvSpPr txBox="1">
            <a:spLocks noChangeArrowheads="1"/>
          </p:cNvSpPr>
          <p:nvPr/>
        </p:nvSpPr>
        <p:spPr bwMode="auto">
          <a:xfrm>
            <a:off x="2108200" y="6089950"/>
            <a:ext cx="6889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200"/>
              <a:t>f</a:t>
            </a:r>
            <a:r>
              <a:rPr lang="en-US" sz="1200" baseline="-25000"/>
              <a:t>clk</a:t>
            </a:r>
            <a:r>
              <a:rPr lang="en-US" sz="1200"/>
              <a:t>, </a:t>
            </a:r>
            <a:r>
              <a:rPr lang="en-US" sz="1200">
                <a:sym typeface="Symbol" pitchFamily="18" charset="2"/>
              </a:rPr>
              <a:t></a:t>
            </a:r>
            <a:r>
              <a:rPr lang="en-US" sz="1200" baseline="-25000">
                <a:sym typeface="Symbol" pitchFamily="18" charset="2"/>
              </a:rPr>
              <a:t>clk</a:t>
            </a:r>
            <a:r>
              <a:rPr lang="en-US" sz="1200"/>
              <a:t> </a:t>
            </a:r>
          </a:p>
        </p:txBody>
      </p:sp>
      <p:sp>
        <p:nvSpPr>
          <p:cNvPr id="74770" name="TextBox 23"/>
          <p:cNvSpPr txBox="1">
            <a:spLocks noChangeArrowheads="1"/>
          </p:cNvSpPr>
          <p:nvPr/>
        </p:nvSpPr>
        <p:spPr bwMode="auto">
          <a:xfrm>
            <a:off x="3638550" y="5815313"/>
            <a:ext cx="1973263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000" b="1"/>
              <a:t>Preserves timing fluctuations</a:t>
            </a:r>
          </a:p>
        </p:txBody>
      </p:sp>
      <p:sp>
        <p:nvSpPr>
          <p:cNvPr id="74771" name="TextBox 24"/>
          <p:cNvSpPr txBox="1">
            <a:spLocks noChangeArrowheads="1"/>
          </p:cNvSpPr>
          <p:nvPr/>
        </p:nvSpPr>
        <p:spPr bwMode="auto">
          <a:xfrm>
            <a:off x="2357438" y="5696250"/>
            <a:ext cx="5984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200">
                <a:solidFill>
                  <a:srgbClr val="00B050"/>
                </a:solidFill>
              </a:rPr>
              <a:t>f</a:t>
            </a:r>
            <a:r>
              <a:rPr lang="en-US" sz="1200" baseline="-25000">
                <a:solidFill>
                  <a:srgbClr val="00B050"/>
                </a:solidFill>
              </a:rPr>
              <a:t>in</a:t>
            </a:r>
            <a:r>
              <a:rPr lang="en-US" sz="1200">
                <a:solidFill>
                  <a:srgbClr val="00B050"/>
                </a:solidFill>
              </a:rPr>
              <a:t>, </a:t>
            </a:r>
            <a:r>
              <a:rPr lang="en-US" sz="1200">
                <a:solidFill>
                  <a:srgbClr val="00B050"/>
                </a:solidFill>
                <a:sym typeface="Symbol" pitchFamily="18" charset="2"/>
              </a:rPr>
              <a:t></a:t>
            </a:r>
            <a:r>
              <a:rPr lang="en-US" sz="1200" baseline="-25000">
                <a:solidFill>
                  <a:srgbClr val="00B050"/>
                </a:solidFill>
              </a:rPr>
              <a:t>in</a:t>
            </a:r>
            <a:r>
              <a:rPr lang="en-US" sz="120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74772" name="TextBox 25"/>
          <p:cNvSpPr txBox="1">
            <a:spLocks noChangeArrowheads="1"/>
          </p:cNvSpPr>
          <p:nvPr/>
        </p:nvSpPr>
        <p:spPr bwMode="auto">
          <a:xfrm>
            <a:off x="6042025" y="5754988"/>
            <a:ext cx="2046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>
                <a:solidFill>
                  <a:srgbClr val="0000FF"/>
                </a:solidFill>
              </a:rPr>
              <a:t>S</a:t>
            </a:r>
            <a:r>
              <a:rPr lang="el-GR" sz="1800" baseline="-2500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ϕ</a:t>
            </a:r>
            <a:r>
              <a:rPr lang="en-US" sz="1800" baseline="-2500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,out</a:t>
            </a:r>
            <a:r>
              <a:rPr lang="en-US" sz="1800">
                <a:solidFill>
                  <a:srgbClr val="0000FF"/>
                </a:solidFill>
                <a:sym typeface="Symbol" pitchFamily="18" charset="2"/>
              </a:rPr>
              <a:t> = </a:t>
            </a:r>
            <a:r>
              <a:rPr lang="en-US" sz="1800">
                <a:solidFill>
                  <a:srgbClr val="0000FF"/>
                </a:solidFill>
              </a:rPr>
              <a:t>S</a:t>
            </a:r>
            <a:r>
              <a:rPr lang="el-GR" sz="1800" baseline="-2500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ϕ</a:t>
            </a:r>
            <a:r>
              <a:rPr lang="en-US" sz="1800" baseline="-2500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,i</a:t>
            </a:r>
            <a:r>
              <a:rPr lang="en-US" sz="1800" baseline="-25000">
                <a:solidFill>
                  <a:srgbClr val="0000FF"/>
                </a:solidFill>
                <a:sym typeface="Symbol" pitchFamily="18" charset="2"/>
              </a:rPr>
              <a:t>n </a:t>
            </a:r>
            <a:r>
              <a:rPr lang="en-US" sz="1800">
                <a:solidFill>
                  <a:srgbClr val="0000FF"/>
                </a:solidFill>
                <a:sym typeface="Symbol" pitchFamily="18" charset="2"/>
              </a:rPr>
              <a:t>+</a:t>
            </a:r>
            <a:r>
              <a:rPr lang="en-US" sz="1800">
                <a:solidFill>
                  <a:srgbClr val="0000FF"/>
                </a:solidFill>
              </a:rPr>
              <a:t>S</a:t>
            </a:r>
            <a:r>
              <a:rPr lang="el-GR" sz="1800" baseline="-2500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ϕ</a:t>
            </a:r>
            <a:r>
              <a:rPr lang="en-US" sz="1800" baseline="-2500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,clk</a:t>
            </a:r>
            <a:endParaRPr lang="en-US" sz="1800">
              <a:solidFill>
                <a:srgbClr val="0000FF"/>
              </a:solidFill>
            </a:endParaRPr>
          </a:p>
        </p:txBody>
      </p:sp>
      <p:sp>
        <p:nvSpPr>
          <p:cNvPr id="74773" name="TextBox 26"/>
          <p:cNvSpPr txBox="1">
            <a:spLocks noChangeArrowheads="1"/>
          </p:cNvSpPr>
          <p:nvPr/>
        </p:nvSpPr>
        <p:spPr bwMode="auto">
          <a:xfrm>
            <a:off x="5991225" y="3838875"/>
            <a:ext cx="31115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000" b="1"/>
              <a:t>Remark: IF= |(f1-f2)|  &lt;&lt; f</a:t>
            </a:r>
            <a:r>
              <a:rPr lang="en-US" sz="1000" b="1" baseline="-25000"/>
              <a:t>1</a:t>
            </a:r>
            <a:r>
              <a:rPr lang="en-US" sz="1000" b="1"/>
              <a:t>,f</a:t>
            </a:r>
            <a:r>
              <a:rPr lang="en-US" sz="1000" b="1" baseline="-25000"/>
              <a:t>2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000" b="1"/>
              <a:t>large gear ratio = f/IF allows for precision meas.</a:t>
            </a:r>
          </a:p>
        </p:txBody>
      </p:sp>
      <p:sp>
        <p:nvSpPr>
          <p:cNvPr id="74774" name="TextBox 27"/>
          <p:cNvSpPr txBox="1">
            <a:spLocks noChangeArrowheads="1"/>
          </p:cNvSpPr>
          <p:nvPr/>
        </p:nvSpPr>
        <p:spPr bwMode="auto">
          <a:xfrm>
            <a:off x="6049963" y="6109000"/>
            <a:ext cx="19256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000" b="1"/>
              <a:t>Remark: no IF, no gear ratio!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29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515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1"/>
          <p:cNvSpPr txBox="1">
            <a:spLocks noChangeArrowheads="1"/>
          </p:cNvSpPr>
          <p:nvPr/>
        </p:nvSpPr>
        <p:spPr bwMode="auto">
          <a:xfrm>
            <a:off x="188913" y="1255713"/>
            <a:ext cx="9066212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2400" dirty="0">
                <a:solidFill>
                  <a:srgbClr val="0000FF"/>
                </a:solidFill>
              </a:rPr>
              <a:t>There are various types of signals, frequently confused</a:t>
            </a:r>
          </a:p>
          <a:p>
            <a:pPr eaLnBrk="1" hangingPunct="1">
              <a:buFont typeface="Wingdings" pitchFamily="2" charset="2"/>
              <a:buNone/>
            </a:pPr>
            <a:endParaRPr lang="en-US" sz="2400" dirty="0"/>
          </a:p>
          <a:p>
            <a:pPr eaLnBrk="1" hangingPunct="1"/>
            <a:r>
              <a:rPr lang="en-US" sz="2000" dirty="0"/>
              <a:t> Trigger signals (digital subsystems, CPU)		 	 ~ 100 </a:t>
            </a:r>
            <a:r>
              <a:rPr lang="en-US" sz="2000" dirty="0" err="1"/>
              <a:t>ps</a:t>
            </a:r>
            <a:endParaRPr lang="en-US" sz="2000" dirty="0"/>
          </a:p>
          <a:p>
            <a:pPr eaLnBrk="1" hangingPunct="1">
              <a:buFont typeface="Wingdings" pitchFamily="2" charset="2"/>
              <a:buNone/>
            </a:pPr>
            <a:r>
              <a:rPr lang="en-US" sz="2000" dirty="0"/>
              <a:t>								</a:t>
            </a:r>
            <a:r>
              <a:rPr lang="en-US" sz="1600" dirty="0"/>
              <a:t>  (10-100Hz)</a:t>
            </a:r>
          </a:p>
          <a:p>
            <a:pPr eaLnBrk="1" hangingPunct="1">
              <a:buFont typeface="Wingdings" pitchFamily="2" charset="2"/>
              <a:buNone/>
            </a:pPr>
            <a:endParaRPr lang="en-US" sz="2000" dirty="0"/>
          </a:p>
          <a:p>
            <a:pPr eaLnBrk="1" hangingPunct="1"/>
            <a:r>
              <a:rPr lang="en-US" sz="2000" dirty="0"/>
              <a:t> Clocks (digital subsystems, ADC, DAC, CPU)			~ 5–20 </a:t>
            </a:r>
            <a:r>
              <a:rPr lang="en-US" sz="2000" dirty="0" err="1"/>
              <a:t>ps</a:t>
            </a:r>
            <a:endParaRPr lang="en-US" sz="2000" dirty="0"/>
          </a:p>
          <a:p>
            <a:pPr eaLnBrk="1" hangingPunct="1">
              <a:buFont typeface="Wingdings" pitchFamily="2" charset="2"/>
              <a:buNone/>
            </a:pPr>
            <a:r>
              <a:rPr lang="en-US" sz="2000" dirty="0"/>
              <a:t>								  </a:t>
            </a:r>
            <a:r>
              <a:rPr lang="en-US" sz="1600" dirty="0"/>
              <a:t>(1-100MHz)</a:t>
            </a:r>
          </a:p>
          <a:p>
            <a:pPr eaLnBrk="1" hangingPunct="1">
              <a:buFont typeface="Wingdings" pitchFamily="2" charset="2"/>
              <a:buNone/>
            </a:pPr>
            <a:endParaRPr lang="en-US" sz="2000" dirty="0"/>
          </a:p>
          <a:p>
            <a:pPr eaLnBrk="1" hangingPunct="1"/>
            <a:r>
              <a:rPr lang="en-US" sz="2000" dirty="0"/>
              <a:t> Analog (RF phase reference, VM, LO)				~ 50fs – 1ps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000" dirty="0"/>
              <a:t>							               </a:t>
            </a:r>
            <a:r>
              <a:rPr lang="en-US" sz="1600" dirty="0"/>
              <a:t>(~0.1-10 GHz)</a:t>
            </a:r>
          </a:p>
          <a:p>
            <a:pPr eaLnBrk="1" hangingPunct="1">
              <a:buFont typeface="Wingdings" pitchFamily="2" charset="2"/>
              <a:buNone/>
            </a:pPr>
            <a:endParaRPr lang="en-US" sz="2000" dirty="0"/>
          </a:p>
          <a:p>
            <a:pPr eaLnBrk="1" hangingPunct="1"/>
            <a:r>
              <a:rPr lang="en-US" sz="2000" dirty="0"/>
              <a:t> Optical (laser, diagnostics, experiment)  	 		    &lt; 10 </a:t>
            </a:r>
            <a:r>
              <a:rPr lang="en-US" sz="2000" dirty="0" err="1"/>
              <a:t>fs</a:t>
            </a:r>
            <a:endParaRPr lang="en-US" sz="2000" dirty="0"/>
          </a:p>
          <a:p>
            <a:pPr lvl="1" eaLnBrk="1" hangingPunct="1">
              <a:buFont typeface="Wingdings" pitchFamily="2" charset="2"/>
              <a:buNone/>
            </a:pPr>
            <a:r>
              <a:rPr lang="en-US" sz="2000" dirty="0"/>
              <a:t>		</a:t>
            </a:r>
            <a:r>
              <a:rPr lang="en-US" sz="1800" dirty="0"/>
              <a:t>e.g. laser pulse train</a:t>
            </a:r>
            <a:endParaRPr lang="de-DE" sz="1800" dirty="0"/>
          </a:p>
        </p:txBody>
      </p:sp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>
          <a:xfrm>
            <a:off x="439387" y="149453"/>
            <a:ext cx="7924357" cy="481012"/>
          </a:xfrm>
        </p:spPr>
        <p:txBody>
          <a:bodyPr/>
          <a:lstStyle/>
          <a:p>
            <a:pPr eaLnBrk="1" hangingPunct="1"/>
            <a:r>
              <a:rPr lang="en-US" dirty="0" smtClean="0"/>
              <a:t>Types of synchronization signals</a:t>
            </a:r>
            <a:endParaRPr lang="en-GB" dirty="0" smtClean="0"/>
          </a:p>
        </p:txBody>
      </p:sp>
      <p:pic>
        <p:nvPicPr>
          <p:cNvPr id="19661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48275" y="4870729"/>
            <a:ext cx="2582863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47110" name="Group 16"/>
          <p:cNvGrpSpPr>
            <a:grpSpLocks/>
          </p:cNvGrpSpPr>
          <p:nvPr/>
        </p:nvGrpSpPr>
        <p:grpSpPr bwMode="auto">
          <a:xfrm>
            <a:off x="5726113" y="2027238"/>
            <a:ext cx="1477962" cy="357187"/>
            <a:chOff x="5726113" y="2027997"/>
            <a:chExt cx="1477748" cy="355968"/>
          </a:xfrm>
        </p:grpSpPr>
        <p:grpSp>
          <p:nvGrpSpPr>
            <p:cNvPr id="47157" name="Group 14"/>
            <p:cNvGrpSpPr>
              <a:grpSpLocks/>
            </p:cNvGrpSpPr>
            <p:nvPr/>
          </p:nvGrpSpPr>
          <p:grpSpPr bwMode="auto">
            <a:xfrm>
              <a:off x="5726113" y="2027997"/>
              <a:ext cx="310722" cy="355968"/>
              <a:chOff x="5726113" y="2679476"/>
              <a:chExt cx="310722" cy="355968"/>
            </a:xfrm>
          </p:grpSpPr>
          <p:cxnSp>
            <p:nvCxnSpPr>
              <p:cNvPr id="23" name="Straight Connector 22"/>
              <p:cNvCxnSpPr/>
              <p:nvPr/>
            </p:nvCxnSpPr>
            <p:spPr bwMode="auto">
              <a:xfrm flipV="1">
                <a:off x="5932458" y="2679476"/>
                <a:ext cx="0" cy="354386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47167" name="Group 13"/>
              <p:cNvGrpSpPr>
                <a:grpSpLocks/>
              </p:cNvGrpSpPr>
              <p:nvPr/>
            </p:nvGrpSpPr>
            <p:grpSpPr bwMode="auto">
              <a:xfrm>
                <a:off x="5726113" y="2679476"/>
                <a:ext cx="310722" cy="355968"/>
                <a:chOff x="5726113" y="2679476"/>
                <a:chExt cx="310722" cy="355968"/>
              </a:xfrm>
            </p:grpSpPr>
            <p:cxnSp>
              <p:nvCxnSpPr>
                <p:cNvPr id="8" name="Straight Connector 7"/>
                <p:cNvCxnSpPr/>
                <p:nvPr/>
              </p:nvCxnSpPr>
              <p:spPr bwMode="auto">
                <a:xfrm>
                  <a:off x="5726113" y="3033862"/>
                  <a:ext cx="93648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2" name="Straight Connector 11"/>
                <p:cNvCxnSpPr/>
                <p:nvPr/>
              </p:nvCxnSpPr>
              <p:spPr bwMode="auto">
                <a:xfrm flipV="1">
                  <a:off x="5819761" y="2679476"/>
                  <a:ext cx="0" cy="35438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4" name="Straight Connector 23"/>
                <p:cNvCxnSpPr/>
                <p:nvPr/>
              </p:nvCxnSpPr>
              <p:spPr bwMode="auto">
                <a:xfrm>
                  <a:off x="5819761" y="2692133"/>
                  <a:ext cx="936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5" name="Straight Connector 24"/>
                <p:cNvCxnSpPr/>
                <p:nvPr/>
              </p:nvCxnSpPr>
              <p:spPr bwMode="auto">
                <a:xfrm>
                  <a:off x="5943569" y="3035444"/>
                  <a:ext cx="936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</p:grpSp>
        </p:grpSp>
        <p:cxnSp>
          <p:nvCxnSpPr>
            <p:cNvPr id="28" name="Straight Connector 27"/>
            <p:cNvCxnSpPr/>
            <p:nvPr/>
          </p:nvCxnSpPr>
          <p:spPr bwMode="auto">
            <a:xfrm>
              <a:off x="5992774" y="2382383"/>
              <a:ext cx="917442" cy="1582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grpSp>
          <p:nvGrpSpPr>
            <p:cNvPr id="47159" name="Group 29"/>
            <p:cNvGrpSpPr>
              <a:grpSpLocks/>
            </p:cNvGrpSpPr>
            <p:nvPr/>
          </p:nvGrpSpPr>
          <p:grpSpPr bwMode="auto">
            <a:xfrm>
              <a:off x="6893139" y="2027997"/>
              <a:ext cx="310722" cy="355968"/>
              <a:chOff x="5726113" y="2679476"/>
              <a:chExt cx="310722" cy="355968"/>
            </a:xfrm>
          </p:grpSpPr>
          <p:cxnSp>
            <p:nvCxnSpPr>
              <p:cNvPr id="31" name="Straight Connector 30"/>
              <p:cNvCxnSpPr/>
              <p:nvPr/>
            </p:nvCxnSpPr>
            <p:spPr bwMode="auto">
              <a:xfrm flipV="1">
                <a:off x="5932075" y="2679476"/>
                <a:ext cx="0" cy="354386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47161" name="Group 31"/>
              <p:cNvGrpSpPr>
                <a:grpSpLocks/>
              </p:cNvGrpSpPr>
              <p:nvPr/>
            </p:nvGrpSpPr>
            <p:grpSpPr bwMode="auto">
              <a:xfrm>
                <a:off x="5726113" y="2679476"/>
                <a:ext cx="310722" cy="355968"/>
                <a:chOff x="5726113" y="2679476"/>
                <a:chExt cx="310722" cy="355968"/>
              </a:xfrm>
            </p:grpSpPr>
            <p:cxnSp>
              <p:nvCxnSpPr>
                <p:cNvPr id="33" name="Straight Connector 32"/>
                <p:cNvCxnSpPr/>
                <p:nvPr/>
              </p:nvCxnSpPr>
              <p:spPr bwMode="auto">
                <a:xfrm>
                  <a:off x="5725730" y="3033862"/>
                  <a:ext cx="9364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4" name="Straight Connector 33"/>
                <p:cNvCxnSpPr/>
                <p:nvPr/>
              </p:nvCxnSpPr>
              <p:spPr bwMode="auto">
                <a:xfrm flipV="1">
                  <a:off x="5819379" y="2679476"/>
                  <a:ext cx="0" cy="354386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5" name="Straight Connector 34"/>
                <p:cNvCxnSpPr/>
                <p:nvPr/>
              </p:nvCxnSpPr>
              <p:spPr bwMode="auto">
                <a:xfrm>
                  <a:off x="5819379" y="2692133"/>
                  <a:ext cx="93648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6" name="Straight Connector 35"/>
                <p:cNvCxnSpPr/>
                <p:nvPr/>
              </p:nvCxnSpPr>
              <p:spPr bwMode="auto">
                <a:xfrm>
                  <a:off x="5943187" y="3035444"/>
                  <a:ext cx="93648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</p:grpSp>
        </p:grpSp>
      </p:grpSp>
      <p:grpSp>
        <p:nvGrpSpPr>
          <p:cNvPr id="47111" name="Group 18"/>
          <p:cNvGrpSpPr>
            <a:grpSpLocks/>
          </p:cNvGrpSpPr>
          <p:nvPr/>
        </p:nvGrpSpPr>
        <p:grpSpPr bwMode="auto">
          <a:xfrm>
            <a:off x="5811838" y="2997888"/>
            <a:ext cx="1401762" cy="355600"/>
            <a:chOff x="5811053" y="2796577"/>
            <a:chExt cx="1402362" cy="355968"/>
          </a:xfrm>
        </p:grpSpPr>
        <p:grpSp>
          <p:nvGrpSpPr>
            <p:cNvPr id="47113" name="Group 17"/>
            <p:cNvGrpSpPr>
              <a:grpSpLocks/>
            </p:cNvGrpSpPr>
            <p:nvPr/>
          </p:nvGrpSpPr>
          <p:grpSpPr bwMode="auto">
            <a:xfrm>
              <a:off x="5811053" y="2796577"/>
              <a:ext cx="748068" cy="355968"/>
              <a:chOff x="5713079" y="2796577"/>
              <a:chExt cx="748068" cy="355968"/>
            </a:xfrm>
          </p:grpSpPr>
          <p:grpSp>
            <p:nvGrpSpPr>
              <p:cNvPr id="47136" name="Group 38"/>
              <p:cNvGrpSpPr>
                <a:grpSpLocks/>
              </p:cNvGrpSpPr>
              <p:nvPr/>
            </p:nvGrpSpPr>
            <p:grpSpPr bwMode="auto">
              <a:xfrm>
                <a:off x="5713079" y="2796577"/>
                <a:ext cx="310722" cy="355968"/>
                <a:chOff x="5726113" y="2679476"/>
                <a:chExt cx="310722" cy="355968"/>
              </a:xfrm>
            </p:grpSpPr>
            <p:cxnSp>
              <p:nvCxnSpPr>
                <p:cNvPr id="48" name="Straight Connector 47"/>
                <p:cNvCxnSpPr/>
                <p:nvPr/>
              </p:nvCxnSpPr>
              <p:spPr bwMode="auto">
                <a:xfrm flipV="1">
                  <a:off x="5932576" y="2679476"/>
                  <a:ext cx="0" cy="354378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47152" name="Group 48"/>
                <p:cNvGrpSpPr>
                  <a:grpSpLocks/>
                </p:cNvGrpSpPr>
                <p:nvPr/>
              </p:nvGrpSpPr>
              <p:grpSpPr bwMode="auto">
                <a:xfrm>
                  <a:off x="5726113" y="2679476"/>
                  <a:ext cx="310722" cy="355968"/>
                  <a:chOff x="5726113" y="2679476"/>
                  <a:chExt cx="310722" cy="355968"/>
                </a:xfrm>
              </p:grpSpPr>
              <p:cxnSp>
                <p:nvCxnSpPr>
                  <p:cNvPr id="50" name="Straight Connector 49"/>
                  <p:cNvCxnSpPr/>
                  <p:nvPr/>
                </p:nvCxnSpPr>
                <p:spPr bwMode="auto">
                  <a:xfrm>
                    <a:off x="5726113" y="3033854"/>
                    <a:ext cx="93702" cy="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51" name="Straight Connector 50"/>
                  <p:cNvCxnSpPr/>
                  <p:nvPr/>
                </p:nvCxnSpPr>
                <p:spPr bwMode="auto">
                  <a:xfrm flipV="1">
                    <a:off x="5819815" y="2679476"/>
                    <a:ext cx="0" cy="354378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52" name="Straight Connector 51"/>
                  <p:cNvCxnSpPr/>
                  <p:nvPr/>
                </p:nvCxnSpPr>
                <p:spPr bwMode="auto">
                  <a:xfrm>
                    <a:off x="5819815" y="2692189"/>
                    <a:ext cx="93703" cy="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53" name="Straight Connector 52"/>
                  <p:cNvCxnSpPr/>
                  <p:nvPr/>
                </p:nvCxnSpPr>
                <p:spPr bwMode="auto">
                  <a:xfrm>
                    <a:off x="5943693" y="3035444"/>
                    <a:ext cx="93703" cy="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  <p:grpSp>
            <p:nvGrpSpPr>
              <p:cNvPr id="47137" name="Group 40"/>
              <p:cNvGrpSpPr>
                <a:grpSpLocks/>
              </p:cNvGrpSpPr>
              <p:nvPr/>
            </p:nvGrpSpPr>
            <p:grpSpPr bwMode="auto">
              <a:xfrm>
                <a:off x="5932709" y="2796577"/>
                <a:ext cx="310722" cy="355968"/>
                <a:chOff x="5726113" y="2679476"/>
                <a:chExt cx="310722" cy="355968"/>
              </a:xfrm>
            </p:grpSpPr>
            <p:cxnSp>
              <p:nvCxnSpPr>
                <p:cNvPr id="42" name="Straight Connector 41"/>
                <p:cNvCxnSpPr/>
                <p:nvPr/>
              </p:nvCxnSpPr>
              <p:spPr bwMode="auto">
                <a:xfrm flipV="1">
                  <a:off x="5932115" y="2679476"/>
                  <a:ext cx="0" cy="354378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47146" name="Group 42"/>
                <p:cNvGrpSpPr>
                  <a:grpSpLocks/>
                </p:cNvGrpSpPr>
                <p:nvPr/>
              </p:nvGrpSpPr>
              <p:grpSpPr bwMode="auto">
                <a:xfrm>
                  <a:off x="5726113" y="2679476"/>
                  <a:ext cx="310722" cy="355968"/>
                  <a:chOff x="5726113" y="2679476"/>
                  <a:chExt cx="310722" cy="355968"/>
                </a:xfrm>
              </p:grpSpPr>
              <p:cxnSp>
                <p:nvCxnSpPr>
                  <p:cNvPr id="44" name="Straight Connector 43"/>
                  <p:cNvCxnSpPr/>
                  <p:nvPr/>
                </p:nvCxnSpPr>
                <p:spPr bwMode="auto">
                  <a:xfrm>
                    <a:off x="5725652" y="3033854"/>
                    <a:ext cx="93702" cy="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45" name="Straight Connector 44"/>
                  <p:cNvCxnSpPr/>
                  <p:nvPr/>
                </p:nvCxnSpPr>
                <p:spPr bwMode="auto">
                  <a:xfrm flipV="1">
                    <a:off x="5819354" y="2679476"/>
                    <a:ext cx="0" cy="354378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46" name="Straight Connector 45"/>
                  <p:cNvCxnSpPr/>
                  <p:nvPr/>
                </p:nvCxnSpPr>
                <p:spPr bwMode="auto">
                  <a:xfrm>
                    <a:off x="5819354" y="2692189"/>
                    <a:ext cx="93703" cy="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47" name="Straight Connector 46"/>
                  <p:cNvCxnSpPr/>
                  <p:nvPr/>
                </p:nvCxnSpPr>
                <p:spPr bwMode="auto">
                  <a:xfrm>
                    <a:off x="5943232" y="3035444"/>
                    <a:ext cx="93703" cy="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  <p:grpSp>
            <p:nvGrpSpPr>
              <p:cNvPr id="47138" name="Group 53"/>
              <p:cNvGrpSpPr>
                <a:grpSpLocks/>
              </p:cNvGrpSpPr>
              <p:nvPr/>
            </p:nvGrpSpPr>
            <p:grpSpPr bwMode="auto">
              <a:xfrm>
                <a:off x="6150425" y="2796577"/>
                <a:ext cx="310722" cy="355968"/>
                <a:chOff x="5726113" y="2679476"/>
                <a:chExt cx="310722" cy="355968"/>
              </a:xfrm>
            </p:grpSpPr>
            <p:cxnSp>
              <p:nvCxnSpPr>
                <p:cNvPr id="55" name="Straight Connector 54"/>
                <p:cNvCxnSpPr/>
                <p:nvPr/>
              </p:nvCxnSpPr>
              <p:spPr bwMode="auto">
                <a:xfrm flipV="1">
                  <a:off x="5931979" y="2679476"/>
                  <a:ext cx="0" cy="354378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47140" name="Group 55"/>
                <p:cNvGrpSpPr>
                  <a:grpSpLocks/>
                </p:cNvGrpSpPr>
                <p:nvPr/>
              </p:nvGrpSpPr>
              <p:grpSpPr bwMode="auto">
                <a:xfrm>
                  <a:off x="5726113" y="2679476"/>
                  <a:ext cx="310722" cy="355968"/>
                  <a:chOff x="5726113" y="2679476"/>
                  <a:chExt cx="310722" cy="355968"/>
                </a:xfrm>
              </p:grpSpPr>
              <p:cxnSp>
                <p:nvCxnSpPr>
                  <p:cNvPr id="57" name="Straight Connector 56"/>
                  <p:cNvCxnSpPr/>
                  <p:nvPr/>
                </p:nvCxnSpPr>
                <p:spPr bwMode="auto">
                  <a:xfrm>
                    <a:off x="5725516" y="3033854"/>
                    <a:ext cx="93703" cy="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58" name="Straight Connector 57"/>
                  <p:cNvCxnSpPr/>
                  <p:nvPr/>
                </p:nvCxnSpPr>
                <p:spPr bwMode="auto">
                  <a:xfrm flipV="1">
                    <a:off x="5819219" y="2679476"/>
                    <a:ext cx="0" cy="354378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59" name="Straight Connector 58"/>
                  <p:cNvCxnSpPr/>
                  <p:nvPr/>
                </p:nvCxnSpPr>
                <p:spPr bwMode="auto">
                  <a:xfrm>
                    <a:off x="5819219" y="2692189"/>
                    <a:ext cx="93702" cy="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0" name="Straight Connector 59"/>
                  <p:cNvCxnSpPr/>
                  <p:nvPr/>
                </p:nvCxnSpPr>
                <p:spPr bwMode="auto">
                  <a:xfrm>
                    <a:off x="5943097" y="3035444"/>
                    <a:ext cx="93702" cy="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</p:grpSp>
        <p:grpSp>
          <p:nvGrpSpPr>
            <p:cNvPr id="47114" name="Group 61"/>
            <p:cNvGrpSpPr>
              <a:grpSpLocks/>
            </p:cNvGrpSpPr>
            <p:nvPr/>
          </p:nvGrpSpPr>
          <p:grpSpPr bwMode="auto">
            <a:xfrm>
              <a:off x="6465347" y="2796577"/>
              <a:ext cx="748068" cy="355968"/>
              <a:chOff x="5713079" y="2796577"/>
              <a:chExt cx="748068" cy="355968"/>
            </a:xfrm>
          </p:grpSpPr>
          <p:grpSp>
            <p:nvGrpSpPr>
              <p:cNvPr id="47115" name="Group 62"/>
              <p:cNvGrpSpPr>
                <a:grpSpLocks/>
              </p:cNvGrpSpPr>
              <p:nvPr/>
            </p:nvGrpSpPr>
            <p:grpSpPr bwMode="auto">
              <a:xfrm>
                <a:off x="5713079" y="2796577"/>
                <a:ext cx="310722" cy="355968"/>
                <a:chOff x="5726113" y="2679476"/>
                <a:chExt cx="310722" cy="355968"/>
              </a:xfrm>
            </p:grpSpPr>
            <p:cxnSp>
              <p:nvCxnSpPr>
                <p:cNvPr id="78" name="Straight Connector 77"/>
                <p:cNvCxnSpPr/>
                <p:nvPr/>
              </p:nvCxnSpPr>
              <p:spPr bwMode="auto">
                <a:xfrm flipV="1">
                  <a:off x="5932612" y="2679476"/>
                  <a:ext cx="0" cy="354378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47131" name="Group 78"/>
                <p:cNvGrpSpPr>
                  <a:grpSpLocks/>
                </p:cNvGrpSpPr>
                <p:nvPr/>
              </p:nvGrpSpPr>
              <p:grpSpPr bwMode="auto">
                <a:xfrm>
                  <a:off x="5726113" y="2679476"/>
                  <a:ext cx="310722" cy="355968"/>
                  <a:chOff x="5726113" y="2679476"/>
                  <a:chExt cx="310722" cy="355968"/>
                </a:xfrm>
              </p:grpSpPr>
              <p:cxnSp>
                <p:nvCxnSpPr>
                  <p:cNvPr id="80" name="Straight Connector 79"/>
                  <p:cNvCxnSpPr/>
                  <p:nvPr/>
                </p:nvCxnSpPr>
                <p:spPr bwMode="auto">
                  <a:xfrm>
                    <a:off x="5726149" y="3033854"/>
                    <a:ext cx="93702" cy="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81" name="Straight Connector 80"/>
                  <p:cNvCxnSpPr/>
                  <p:nvPr/>
                </p:nvCxnSpPr>
                <p:spPr bwMode="auto">
                  <a:xfrm flipV="1">
                    <a:off x="5819851" y="2679476"/>
                    <a:ext cx="0" cy="354378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82" name="Straight Connector 81"/>
                  <p:cNvCxnSpPr/>
                  <p:nvPr/>
                </p:nvCxnSpPr>
                <p:spPr bwMode="auto">
                  <a:xfrm>
                    <a:off x="5819851" y="2692189"/>
                    <a:ext cx="93703" cy="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83" name="Straight Connector 82"/>
                  <p:cNvCxnSpPr/>
                  <p:nvPr/>
                </p:nvCxnSpPr>
                <p:spPr bwMode="auto">
                  <a:xfrm>
                    <a:off x="5943729" y="3035444"/>
                    <a:ext cx="93703" cy="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  <p:grpSp>
            <p:nvGrpSpPr>
              <p:cNvPr id="47116" name="Group 63"/>
              <p:cNvGrpSpPr>
                <a:grpSpLocks/>
              </p:cNvGrpSpPr>
              <p:nvPr/>
            </p:nvGrpSpPr>
            <p:grpSpPr bwMode="auto">
              <a:xfrm>
                <a:off x="5932709" y="2796577"/>
                <a:ext cx="310722" cy="355968"/>
                <a:chOff x="5726113" y="2679476"/>
                <a:chExt cx="310722" cy="355968"/>
              </a:xfrm>
            </p:grpSpPr>
            <p:cxnSp>
              <p:nvCxnSpPr>
                <p:cNvPr id="72" name="Straight Connector 71"/>
                <p:cNvCxnSpPr/>
                <p:nvPr/>
              </p:nvCxnSpPr>
              <p:spPr bwMode="auto">
                <a:xfrm flipV="1">
                  <a:off x="5932151" y="2679476"/>
                  <a:ext cx="0" cy="354378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47125" name="Group 72"/>
                <p:cNvGrpSpPr>
                  <a:grpSpLocks/>
                </p:cNvGrpSpPr>
                <p:nvPr/>
              </p:nvGrpSpPr>
              <p:grpSpPr bwMode="auto">
                <a:xfrm>
                  <a:off x="5726113" y="2679476"/>
                  <a:ext cx="310722" cy="355968"/>
                  <a:chOff x="5726113" y="2679476"/>
                  <a:chExt cx="310722" cy="355968"/>
                </a:xfrm>
              </p:grpSpPr>
              <p:cxnSp>
                <p:nvCxnSpPr>
                  <p:cNvPr id="74" name="Straight Connector 73"/>
                  <p:cNvCxnSpPr/>
                  <p:nvPr/>
                </p:nvCxnSpPr>
                <p:spPr bwMode="auto">
                  <a:xfrm>
                    <a:off x="5725688" y="3033854"/>
                    <a:ext cx="93702" cy="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75" name="Straight Connector 74"/>
                  <p:cNvCxnSpPr/>
                  <p:nvPr/>
                </p:nvCxnSpPr>
                <p:spPr bwMode="auto">
                  <a:xfrm flipV="1">
                    <a:off x="5819390" y="2679476"/>
                    <a:ext cx="0" cy="354378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76" name="Straight Connector 75"/>
                  <p:cNvCxnSpPr/>
                  <p:nvPr/>
                </p:nvCxnSpPr>
                <p:spPr bwMode="auto">
                  <a:xfrm>
                    <a:off x="5819390" y="2692189"/>
                    <a:ext cx="93703" cy="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77" name="Straight Connector 76"/>
                  <p:cNvCxnSpPr/>
                  <p:nvPr/>
                </p:nvCxnSpPr>
                <p:spPr bwMode="auto">
                  <a:xfrm>
                    <a:off x="5943268" y="3035444"/>
                    <a:ext cx="93703" cy="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  <p:grpSp>
            <p:nvGrpSpPr>
              <p:cNvPr id="47117" name="Group 64"/>
              <p:cNvGrpSpPr>
                <a:grpSpLocks/>
              </p:cNvGrpSpPr>
              <p:nvPr/>
            </p:nvGrpSpPr>
            <p:grpSpPr bwMode="auto">
              <a:xfrm>
                <a:off x="6150425" y="2796577"/>
                <a:ext cx="310722" cy="355968"/>
                <a:chOff x="5726113" y="2679476"/>
                <a:chExt cx="310722" cy="355968"/>
              </a:xfrm>
            </p:grpSpPr>
            <p:cxnSp>
              <p:nvCxnSpPr>
                <p:cNvPr id="66" name="Straight Connector 65"/>
                <p:cNvCxnSpPr/>
                <p:nvPr/>
              </p:nvCxnSpPr>
              <p:spPr bwMode="auto">
                <a:xfrm flipV="1">
                  <a:off x="5932015" y="2679476"/>
                  <a:ext cx="0" cy="354378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47119" name="Group 66"/>
                <p:cNvGrpSpPr>
                  <a:grpSpLocks/>
                </p:cNvGrpSpPr>
                <p:nvPr/>
              </p:nvGrpSpPr>
              <p:grpSpPr bwMode="auto">
                <a:xfrm>
                  <a:off x="5726113" y="2679476"/>
                  <a:ext cx="310722" cy="355968"/>
                  <a:chOff x="5726113" y="2679476"/>
                  <a:chExt cx="310722" cy="355968"/>
                </a:xfrm>
              </p:grpSpPr>
              <p:cxnSp>
                <p:nvCxnSpPr>
                  <p:cNvPr id="68" name="Straight Connector 67"/>
                  <p:cNvCxnSpPr/>
                  <p:nvPr/>
                </p:nvCxnSpPr>
                <p:spPr bwMode="auto">
                  <a:xfrm>
                    <a:off x="5725552" y="3033854"/>
                    <a:ext cx="93703" cy="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9" name="Straight Connector 68"/>
                  <p:cNvCxnSpPr/>
                  <p:nvPr/>
                </p:nvCxnSpPr>
                <p:spPr bwMode="auto">
                  <a:xfrm flipV="1">
                    <a:off x="5819255" y="2679476"/>
                    <a:ext cx="0" cy="354378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70" name="Straight Connector 69"/>
                  <p:cNvCxnSpPr/>
                  <p:nvPr/>
                </p:nvCxnSpPr>
                <p:spPr bwMode="auto">
                  <a:xfrm>
                    <a:off x="5819255" y="2692189"/>
                    <a:ext cx="93702" cy="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71" name="Straight Connector 70"/>
                  <p:cNvCxnSpPr/>
                  <p:nvPr/>
                </p:nvCxnSpPr>
                <p:spPr bwMode="auto">
                  <a:xfrm>
                    <a:off x="5943133" y="3035444"/>
                    <a:ext cx="93702" cy="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</p:grpSp>
      </p:grpSp>
      <p:sp>
        <p:nvSpPr>
          <p:cNvPr id="47112" name="Freeform 87"/>
          <p:cNvSpPr>
            <a:spLocks/>
          </p:cNvSpPr>
          <p:nvPr/>
        </p:nvSpPr>
        <p:spPr bwMode="auto">
          <a:xfrm>
            <a:off x="5943600" y="3888848"/>
            <a:ext cx="1092200" cy="612775"/>
          </a:xfrm>
          <a:custGeom>
            <a:avLst/>
            <a:gdLst>
              <a:gd name="T0" fmla="*/ 2147483647 w 2334"/>
              <a:gd name="T1" fmla="*/ 2147483647 h 2052"/>
              <a:gd name="T2" fmla="*/ 2147483647 w 2334"/>
              <a:gd name="T3" fmla="*/ 2147483647 h 2052"/>
              <a:gd name="T4" fmla="*/ 2147483647 w 2334"/>
              <a:gd name="T5" fmla="*/ 2147483647 h 2052"/>
              <a:gd name="T6" fmla="*/ 2147483647 w 2334"/>
              <a:gd name="T7" fmla="*/ 2147483647 h 2052"/>
              <a:gd name="T8" fmla="*/ 2147483647 w 2334"/>
              <a:gd name="T9" fmla="*/ 319784637 h 2052"/>
              <a:gd name="T10" fmla="*/ 2147483647 w 2334"/>
              <a:gd name="T11" fmla="*/ 319784637 h 2052"/>
              <a:gd name="T12" fmla="*/ 2147483647 w 2334"/>
              <a:gd name="T13" fmla="*/ 2147483647 h 2052"/>
              <a:gd name="T14" fmla="*/ 2147483647 w 2334"/>
              <a:gd name="T15" fmla="*/ 2147483647 h 2052"/>
              <a:gd name="T16" fmla="*/ 2147483647 w 2334"/>
              <a:gd name="T17" fmla="*/ 2147483647 h 2052"/>
              <a:gd name="T18" fmla="*/ 2147483647 w 2334"/>
              <a:gd name="T19" fmla="*/ 2147483647 h 2052"/>
              <a:gd name="T20" fmla="*/ 2147483647 w 2334"/>
              <a:gd name="T21" fmla="*/ 2147483647 h 2052"/>
              <a:gd name="T22" fmla="*/ 2147483647 w 2334"/>
              <a:gd name="T23" fmla="*/ 2147483647 h 2052"/>
              <a:gd name="T24" fmla="*/ 2147483647 w 2334"/>
              <a:gd name="T25" fmla="*/ 2147483647 h 2052"/>
              <a:gd name="T26" fmla="*/ 2147483647 w 2334"/>
              <a:gd name="T27" fmla="*/ 2147483647 h 2052"/>
              <a:gd name="T28" fmla="*/ 2147483647 w 2334"/>
              <a:gd name="T29" fmla="*/ 2147483647 h 2052"/>
              <a:gd name="T30" fmla="*/ 2147483647 w 2334"/>
              <a:gd name="T31" fmla="*/ 2147483647 h 2052"/>
              <a:gd name="T32" fmla="*/ 2147483647 w 2334"/>
              <a:gd name="T33" fmla="*/ 2147483647 h 2052"/>
              <a:gd name="T34" fmla="*/ 2147483647 w 2334"/>
              <a:gd name="T35" fmla="*/ 2147483647 h 2052"/>
              <a:gd name="T36" fmla="*/ 2147483647 w 2334"/>
              <a:gd name="T37" fmla="*/ 2147483647 h 2052"/>
              <a:gd name="T38" fmla="*/ 2147483647 w 2334"/>
              <a:gd name="T39" fmla="*/ 2147483647 h 2052"/>
              <a:gd name="T40" fmla="*/ 2147483647 w 2334"/>
              <a:gd name="T41" fmla="*/ 2147483647 h 2052"/>
              <a:gd name="T42" fmla="*/ 2147483647 w 2334"/>
              <a:gd name="T43" fmla="*/ 2147483647 h 2052"/>
              <a:gd name="T44" fmla="*/ 2147483647 w 2334"/>
              <a:gd name="T45" fmla="*/ 2147483647 h 2052"/>
              <a:gd name="T46" fmla="*/ 2147483647 w 2334"/>
              <a:gd name="T47" fmla="*/ 2147483647 h 2052"/>
              <a:gd name="T48" fmla="*/ 2147483647 w 2334"/>
              <a:gd name="T49" fmla="*/ 319784637 h 2052"/>
              <a:gd name="T50" fmla="*/ 2147483647 w 2334"/>
              <a:gd name="T51" fmla="*/ 319784637 h 2052"/>
              <a:gd name="T52" fmla="*/ 2147483647 w 2334"/>
              <a:gd name="T53" fmla="*/ 2147483647 h 2052"/>
              <a:gd name="T54" fmla="*/ 2147483647 w 2334"/>
              <a:gd name="T55" fmla="*/ 2147483647 h 2052"/>
              <a:gd name="T56" fmla="*/ 2147483647 w 2334"/>
              <a:gd name="T57" fmla="*/ 2147483647 h 2052"/>
              <a:gd name="T58" fmla="*/ 2147483647 w 2334"/>
              <a:gd name="T59" fmla="*/ 2147483647 h 2052"/>
              <a:gd name="T60" fmla="*/ 2147483647 w 2334"/>
              <a:gd name="T61" fmla="*/ 2147483647 h 2052"/>
              <a:gd name="T62" fmla="*/ 2147483647 w 2334"/>
              <a:gd name="T63" fmla="*/ 2147483647 h 2052"/>
              <a:gd name="T64" fmla="*/ 2147483647 w 2334"/>
              <a:gd name="T65" fmla="*/ 2147483647 h 2052"/>
              <a:gd name="T66" fmla="*/ 2147483647 w 2334"/>
              <a:gd name="T67" fmla="*/ 2147483647 h 2052"/>
              <a:gd name="T68" fmla="*/ 2147483647 w 2334"/>
              <a:gd name="T69" fmla="*/ 2147483647 h 2052"/>
              <a:gd name="T70" fmla="*/ 2147483647 w 2334"/>
              <a:gd name="T71" fmla="*/ 2147483647 h 2052"/>
              <a:gd name="T72" fmla="*/ 2147483647 w 2334"/>
              <a:gd name="T73" fmla="*/ 2147483647 h 2052"/>
              <a:gd name="T74" fmla="*/ 2147483647 w 2334"/>
              <a:gd name="T75" fmla="*/ 2147483647 h 2052"/>
              <a:gd name="T76" fmla="*/ 2147483647 w 2334"/>
              <a:gd name="T77" fmla="*/ 2147483647 h 2052"/>
              <a:gd name="T78" fmla="*/ 2147483647 w 2334"/>
              <a:gd name="T79" fmla="*/ 2147483647 h 2052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2334" h="2052">
                <a:moveTo>
                  <a:pt x="0" y="1026"/>
                </a:moveTo>
                <a:lnTo>
                  <a:pt x="24" y="864"/>
                </a:lnTo>
                <a:lnTo>
                  <a:pt x="54" y="708"/>
                </a:lnTo>
                <a:lnTo>
                  <a:pt x="84" y="558"/>
                </a:lnTo>
                <a:lnTo>
                  <a:pt x="114" y="420"/>
                </a:lnTo>
                <a:lnTo>
                  <a:pt x="144" y="300"/>
                </a:lnTo>
                <a:lnTo>
                  <a:pt x="174" y="192"/>
                </a:lnTo>
                <a:lnTo>
                  <a:pt x="204" y="108"/>
                </a:lnTo>
                <a:lnTo>
                  <a:pt x="228" y="48"/>
                </a:lnTo>
                <a:lnTo>
                  <a:pt x="258" y="12"/>
                </a:lnTo>
                <a:lnTo>
                  <a:pt x="288" y="0"/>
                </a:lnTo>
                <a:lnTo>
                  <a:pt x="318" y="12"/>
                </a:lnTo>
                <a:lnTo>
                  <a:pt x="348" y="48"/>
                </a:lnTo>
                <a:lnTo>
                  <a:pt x="378" y="108"/>
                </a:lnTo>
                <a:lnTo>
                  <a:pt x="408" y="192"/>
                </a:lnTo>
                <a:lnTo>
                  <a:pt x="438" y="300"/>
                </a:lnTo>
                <a:lnTo>
                  <a:pt x="462" y="420"/>
                </a:lnTo>
                <a:lnTo>
                  <a:pt x="492" y="558"/>
                </a:lnTo>
                <a:lnTo>
                  <a:pt x="522" y="708"/>
                </a:lnTo>
                <a:lnTo>
                  <a:pt x="552" y="864"/>
                </a:lnTo>
                <a:lnTo>
                  <a:pt x="582" y="1020"/>
                </a:lnTo>
                <a:lnTo>
                  <a:pt x="612" y="1182"/>
                </a:lnTo>
                <a:lnTo>
                  <a:pt x="642" y="1338"/>
                </a:lnTo>
                <a:lnTo>
                  <a:pt x="666" y="1488"/>
                </a:lnTo>
                <a:lnTo>
                  <a:pt x="696" y="1626"/>
                </a:lnTo>
                <a:lnTo>
                  <a:pt x="726" y="1746"/>
                </a:lnTo>
                <a:lnTo>
                  <a:pt x="756" y="1854"/>
                </a:lnTo>
                <a:lnTo>
                  <a:pt x="786" y="1938"/>
                </a:lnTo>
                <a:lnTo>
                  <a:pt x="816" y="1998"/>
                </a:lnTo>
                <a:lnTo>
                  <a:pt x="846" y="2034"/>
                </a:lnTo>
                <a:lnTo>
                  <a:pt x="876" y="2052"/>
                </a:lnTo>
                <a:lnTo>
                  <a:pt x="900" y="2034"/>
                </a:lnTo>
                <a:lnTo>
                  <a:pt x="930" y="1998"/>
                </a:lnTo>
                <a:lnTo>
                  <a:pt x="960" y="1938"/>
                </a:lnTo>
                <a:lnTo>
                  <a:pt x="990" y="1854"/>
                </a:lnTo>
                <a:lnTo>
                  <a:pt x="1020" y="1746"/>
                </a:lnTo>
                <a:lnTo>
                  <a:pt x="1050" y="1626"/>
                </a:lnTo>
                <a:lnTo>
                  <a:pt x="1080" y="1488"/>
                </a:lnTo>
                <a:lnTo>
                  <a:pt x="1110" y="1338"/>
                </a:lnTo>
                <a:lnTo>
                  <a:pt x="1134" y="1182"/>
                </a:lnTo>
                <a:lnTo>
                  <a:pt x="1164" y="1026"/>
                </a:lnTo>
                <a:lnTo>
                  <a:pt x="1194" y="864"/>
                </a:lnTo>
                <a:lnTo>
                  <a:pt x="1224" y="708"/>
                </a:lnTo>
                <a:lnTo>
                  <a:pt x="1254" y="558"/>
                </a:lnTo>
                <a:lnTo>
                  <a:pt x="1284" y="420"/>
                </a:lnTo>
                <a:lnTo>
                  <a:pt x="1314" y="300"/>
                </a:lnTo>
                <a:lnTo>
                  <a:pt x="1338" y="192"/>
                </a:lnTo>
                <a:lnTo>
                  <a:pt x="1368" y="108"/>
                </a:lnTo>
                <a:lnTo>
                  <a:pt x="1398" y="48"/>
                </a:lnTo>
                <a:lnTo>
                  <a:pt x="1428" y="12"/>
                </a:lnTo>
                <a:lnTo>
                  <a:pt x="1458" y="0"/>
                </a:lnTo>
                <a:lnTo>
                  <a:pt x="1488" y="12"/>
                </a:lnTo>
                <a:lnTo>
                  <a:pt x="1518" y="48"/>
                </a:lnTo>
                <a:lnTo>
                  <a:pt x="1548" y="108"/>
                </a:lnTo>
                <a:lnTo>
                  <a:pt x="1572" y="192"/>
                </a:lnTo>
                <a:lnTo>
                  <a:pt x="1602" y="300"/>
                </a:lnTo>
                <a:lnTo>
                  <a:pt x="1632" y="420"/>
                </a:lnTo>
                <a:lnTo>
                  <a:pt x="1662" y="558"/>
                </a:lnTo>
                <a:lnTo>
                  <a:pt x="1692" y="708"/>
                </a:lnTo>
                <a:lnTo>
                  <a:pt x="1722" y="864"/>
                </a:lnTo>
                <a:lnTo>
                  <a:pt x="1752" y="1020"/>
                </a:lnTo>
                <a:lnTo>
                  <a:pt x="1782" y="1182"/>
                </a:lnTo>
                <a:lnTo>
                  <a:pt x="1806" y="1338"/>
                </a:lnTo>
                <a:lnTo>
                  <a:pt x="1836" y="1488"/>
                </a:lnTo>
                <a:lnTo>
                  <a:pt x="1866" y="1626"/>
                </a:lnTo>
                <a:lnTo>
                  <a:pt x="1896" y="1746"/>
                </a:lnTo>
                <a:lnTo>
                  <a:pt x="1926" y="1854"/>
                </a:lnTo>
                <a:lnTo>
                  <a:pt x="1956" y="1938"/>
                </a:lnTo>
                <a:lnTo>
                  <a:pt x="1986" y="1998"/>
                </a:lnTo>
                <a:lnTo>
                  <a:pt x="2010" y="2034"/>
                </a:lnTo>
                <a:lnTo>
                  <a:pt x="2040" y="2052"/>
                </a:lnTo>
                <a:lnTo>
                  <a:pt x="2070" y="2034"/>
                </a:lnTo>
                <a:lnTo>
                  <a:pt x="2100" y="1998"/>
                </a:lnTo>
                <a:lnTo>
                  <a:pt x="2130" y="1938"/>
                </a:lnTo>
                <a:lnTo>
                  <a:pt x="2160" y="1854"/>
                </a:lnTo>
                <a:lnTo>
                  <a:pt x="2190" y="1746"/>
                </a:lnTo>
                <a:lnTo>
                  <a:pt x="2220" y="1626"/>
                </a:lnTo>
                <a:lnTo>
                  <a:pt x="2244" y="1488"/>
                </a:lnTo>
                <a:lnTo>
                  <a:pt x="2274" y="1338"/>
                </a:lnTo>
                <a:lnTo>
                  <a:pt x="2304" y="1182"/>
                </a:lnTo>
                <a:lnTo>
                  <a:pt x="2334" y="1026"/>
                </a:lnTo>
              </a:path>
            </a:pathLst>
          </a:custGeom>
          <a:noFill/>
          <a:ln w="38100" cap="flat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3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168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8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838" y="812850"/>
            <a:ext cx="3914775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578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768" y="149451"/>
            <a:ext cx="7283450" cy="481012"/>
          </a:xfrm>
        </p:spPr>
        <p:txBody>
          <a:bodyPr/>
          <a:lstStyle/>
          <a:p>
            <a:pPr eaLnBrk="1" hangingPunct="1"/>
            <a:r>
              <a:rPr lang="en-US" dirty="0" smtClean="0"/>
              <a:t>Microwave properties and components</a:t>
            </a:r>
            <a:endParaRPr lang="en-GB" dirty="0" smtClean="0"/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6350" y="2208263"/>
            <a:ext cx="5140325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22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973438"/>
            <a:ext cx="5594350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227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5250" y="5176888"/>
            <a:ext cx="1874838" cy="108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2279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82813" y="5091163"/>
            <a:ext cx="1298575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2281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54425" y="4962575"/>
            <a:ext cx="171767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2282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38788" y="3070275"/>
            <a:ext cx="3605212" cy="286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 bwMode="auto">
          <a:xfrm>
            <a:off x="2474913" y="1271638"/>
            <a:ext cx="1341437" cy="94615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defRPr/>
            </a:pPr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162050" y="1400225"/>
            <a:ext cx="101917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75789" name="TextBox 11"/>
          <p:cNvSpPr txBox="1">
            <a:spLocks noChangeArrowheads="1"/>
          </p:cNvSpPr>
          <p:nvPr/>
        </p:nvSpPr>
        <p:spPr bwMode="auto">
          <a:xfrm>
            <a:off x="5424488" y="812850"/>
            <a:ext cx="3532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2000"/>
              <a:t>Mixer preserves phase noise </a:t>
            </a:r>
          </a:p>
        </p:txBody>
      </p:sp>
      <p:cxnSp>
        <p:nvCxnSpPr>
          <p:cNvPr id="36" name="Straight Arrow Connector 35"/>
          <p:cNvCxnSpPr/>
          <p:nvPr/>
        </p:nvCxnSpPr>
        <p:spPr bwMode="auto">
          <a:xfrm>
            <a:off x="4384675" y="1022400"/>
            <a:ext cx="1020763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37" name="Oval 36"/>
          <p:cNvSpPr/>
          <p:nvPr/>
        </p:nvSpPr>
        <p:spPr bwMode="auto">
          <a:xfrm>
            <a:off x="4471988" y="1379588"/>
            <a:ext cx="671512" cy="34448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defRPr/>
            </a:pPr>
            <a:endParaRPr lang="en-US"/>
          </a:p>
        </p:txBody>
      </p:sp>
      <p:pic>
        <p:nvPicPr>
          <p:cNvPr id="75792" name="Picture 65" descr="Sampling of demodulatio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8" y="1220838"/>
            <a:ext cx="2754312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93" name="TextBox 37"/>
          <p:cNvSpPr txBox="1">
            <a:spLocks noChangeArrowheads="1"/>
          </p:cNvSpPr>
          <p:nvPr/>
        </p:nvSpPr>
        <p:spPr bwMode="auto">
          <a:xfrm>
            <a:off x="6991350" y="1320850"/>
            <a:ext cx="18129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100" b="1"/>
              <a:t>Digital down conversion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30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548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305462" y="117316"/>
            <a:ext cx="7253288" cy="508000"/>
          </a:xfrm>
        </p:spPr>
        <p:txBody>
          <a:bodyPr/>
          <a:lstStyle/>
          <a:p>
            <a:r>
              <a:rPr lang="en-US" dirty="0" smtClean="0"/>
              <a:t>RF field detector arrangements</a:t>
            </a:r>
            <a:endParaRPr lang="en-GB" dirty="0" smtClean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665535" y="103668"/>
            <a:ext cx="478465" cy="342900"/>
          </a:xfrm>
          <a:prstGeom prst="rect">
            <a:avLst/>
          </a:prstGeom>
          <a:noFill/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31</a:t>
            </a:fld>
            <a:endParaRPr lang="en-GB" sz="2000" smtClean="0">
              <a:solidFill>
                <a:schemeClr val="bg1"/>
              </a:solidFill>
              <a:ea typeface="Geneva" pitchFamily="1" charset="-12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987262" y="1079814"/>
            <a:ext cx="6191250" cy="2815564"/>
            <a:chOff x="2987262" y="1079814"/>
            <a:chExt cx="6191250" cy="2815564"/>
          </a:xfrm>
        </p:grpSpPr>
        <p:grpSp>
          <p:nvGrpSpPr>
            <p:cNvPr id="9" name="Group 8"/>
            <p:cNvGrpSpPr/>
            <p:nvPr/>
          </p:nvGrpSpPr>
          <p:grpSpPr>
            <a:xfrm>
              <a:off x="2987262" y="1079814"/>
              <a:ext cx="6191250" cy="2815564"/>
              <a:chOff x="2987262" y="1079814"/>
              <a:chExt cx="6191250" cy="2815564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2987262" y="1079814"/>
                <a:ext cx="6191250" cy="2815564"/>
                <a:chOff x="2987262" y="1079814"/>
                <a:chExt cx="6191250" cy="2815564"/>
              </a:xfrm>
            </p:grpSpPr>
            <p:grpSp>
              <p:nvGrpSpPr>
                <p:cNvPr id="13" name="Group 110"/>
                <p:cNvGrpSpPr>
                  <a:grpSpLocks/>
                </p:cNvGrpSpPr>
                <p:nvPr/>
              </p:nvGrpSpPr>
              <p:grpSpPr bwMode="auto">
                <a:xfrm>
                  <a:off x="2987262" y="1396653"/>
                  <a:ext cx="6191250" cy="2498725"/>
                  <a:chOff x="2470" y="646"/>
                  <a:chExt cx="3770" cy="1744"/>
                </a:xfrm>
              </p:grpSpPr>
              <p:pic>
                <p:nvPicPr>
                  <p:cNvPr id="19" name="Picture 111" descr="06102009_adc_data3_noWindowing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470" y="646"/>
                    <a:ext cx="3770" cy="17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0" name="Rectangle 112"/>
                  <p:cNvSpPr>
                    <a:spLocks noChangeArrowheads="1"/>
                  </p:cNvSpPr>
                  <p:nvPr/>
                </p:nvSpPr>
                <p:spPr bwMode="auto">
                  <a:xfrm>
                    <a:off x="2721" y="708"/>
                    <a:ext cx="1631" cy="1671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en-US" sz="180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  <p:grpSp>
              <p:nvGrpSpPr>
                <p:cNvPr id="14" name="Group 13"/>
                <p:cNvGrpSpPr/>
                <p:nvPr/>
              </p:nvGrpSpPr>
              <p:grpSpPr>
                <a:xfrm>
                  <a:off x="6143100" y="1079814"/>
                  <a:ext cx="3000256" cy="2118898"/>
                  <a:chOff x="6143100" y="1079814"/>
                  <a:chExt cx="3000256" cy="2118898"/>
                </a:xfrm>
              </p:grpSpPr>
              <p:sp>
                <p:nvSpPr>
                  <p:cNvPr id="15" name="Text Box 1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452521" y="1677783"/>
                    <a:ext cx="1593850" cy="27463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1200">
                        <a:solidFill>
                          <a:schemeClr val="tx1"/>
                        </a:solidFill>
                        <a:latin typeface="Arial" pitchFamily="34" charset="0"/>
                        <a:ea typeface="ＭＳ Ｐゴシック"/>
                        <a:cs typeface="ＭＳ Ｐゴシック"/>
                      </a:defRPr>
                    </a:lvl1pPr>
                    <a:lvl2pPr marL="742950" indent="-285750" eaLnBrk="0" hangingPunct="0">
                      <a:defRPr sz="1200">
                        <a:solidFill>
                          <a:schemeClr val="tx1"/>
                        </a:solidFill>
                        <a:latin typeface="Arial" pitchFamily="34" charset="0"/>
                        <a:ea typeface="ＭＳ Ｐゴシック"/>
                        <a:cs typeface="ＭＳ Ｐゴシック"/>
                      </a:defRPr>
                    </a:lvl2pPr>
                    <a:lvl3pPr marL="1143000" indent="-228600" eaLnBrk="0" hangingPunct="0">
                      <a:defRPr sz="1200">
                        <a:solidFill>
                          <a:schemeClr val="tx1"/>
                        </a:solidFill>
                        <a:latin typeface="Arial" pitchFamily="34" charset="0"/>
                        <a:ea typeface="ＭＳ Ｐゴシック"/>
                        <a:cs typeface="ＭＳ Ｐゴシック"/>
                      </a:defRPr>
                    </a:lvl3pPr>
                    <a:lvl4pPr marL="1600200" indent="-228600" eaLnBrk="0" hangingPunct="0">
                      <a:defRPr sz="1200">
                        <a:solidFill>
                          <a:schemeClr val="tx1"/>
                        </a:solidFill>
                        <a:latin typeface="Arial" pitchFamily="34" charset="0"/>
                        <a:ea typeface="ＭＳ Ｐゴシック"/>
                        <a:cs typeface="ＭＳ Ｐゴシック"/>
                      </a:defRPr>
                    </a:lvl4pPr>
                    <a:lvl5pPr marL="2057400" indent="-228600" eaLnBrk="0" hangingPunct="0">
                      <a:defRPr sz="1200">
                        <a:solidFill>
                          <a:schemeClr val="tx1"/>
                        </a:solidFill>
                        <a:latin typeface="Arial" pitchFamily="34" charset="0"/>
                        <a:ea typeface="ＭＳ Ｐゴシック"/>
                        <a:cs typeface="ＭＳ Ｐゴシック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8B323"/>
                      </a:buClr>
                      <a:buFont typeface="Wingdings" pitchFamily="2" charset="2"/>
                      <a:buChar char="n"/>
                      <a:defRPr sz="1200">
                        <a:solidFill>
                          <a:schemeClr val="tx1"/>
                        </a:solidFill>
                        <a:latin typeface="Arial" pitchFamily="34" charset="0"/>
                        <a:ea typeface="ＭＳ Ｐゴシック"/>
                        <a:cs typeface="ＭＳ Ｐゴシック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8B323"/>
                      </a:buClr>
                      <a:buFont typeface="Wingdings" pitchFamily="2" charset="2"/>
                      <a:buChar char="n"/>
                      <a:defRPr sz="1200">
                        <a:solidFill>
                          <a:schemeClr val="tx1"/>
                        </a:solidFill>
                        <a:latin typeface="Arial" pitchFamily="34" charset="0"/>
                        <a:ea typeface="ＭＳ Ｐゴシック"/>
                        <a:cs typeface="ＭＳ Ｐゴシック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8B323"/>
                      </a:buClr>
                      <a:buFont typeface="Wingdings" pitchFamily="2" charset="2"/>
                      <a:buChar char="n"/>
                      <a:defRPr sz="1200">
                        <a:solidFill>
                          <a:schemeClr val="tx1"/>
                        </a:solidFill>
                        <a:latin typeface="Arial" pitchFamily="34" charset="0"/>
                        <a:ea typeface="ＭＳ Ｐゴシック"/>
                        <a:cs typeface="ＭＳ Ｐゴシック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8B323"/>
                      </a:buClr>
                      <a:buFont typeface="Wingdings" pitchFamily="2" charset="2"/>
                      <a:buChar char="n"/>
                      <a:defRPr sz="1200">
                        <a:solidFill>
                          <a:schemeClr val="tx1"/>
                        </a:solidFill>
                        <a:latin typeface="Arial" pitchFamily="34" charset="0"/>
                        <a:ea typeface="ＭＳ Ｐゴシック"/>
                        <a:cs typeface="ＭＳ Ｐゴシック"/>
                      </a:defRPr>
                    </a:lvl9pPr>
                  </a:lstStyle>
                  <a:p>
                    <a:pPr algn="ctr" fontAlgn="auto"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r>
                      <a:rPr lang="de-DE" b="1" kern="0" dirty="0" smtClean="0">
                        <a:solidFill>
                          <a:srgbClr val="223FBC"/>
                        </a:solidFill>
                      </a:rPr>
                      <a:t>ΔA/A=0.003%</a:t>
                    </a:r>
                  </a:p>
                </p:txBody>
              </p:sp>
              <p:sp>
                <p:nvSpPr>
                  <p:cNvPr id="16" name="Text Box 1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536222" y="2924074"/>
                    <a:ext cx="1595437" cy="27463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1200">
                        <a:solidFill>
                          <a:schemeClr val="tx1"/>
                        </a:solidFill>
                        <a:latin typeface="Arial" pitchFamily="34" charset="0"/>
                        <a:ea typeface="ＭＳ Ｐゴシック"/>
                        <a:cs typeface="ＭＳ Ｐゴシック"/>
                      </a:defRPr>
                    </a:lvl1pPr>
                    <a:lvl2pPr marL="742950" indent="-285750" eaLnBrk="0" hangingPunct="0">
                      <a:defRPr sz="1200">
                        <a:solidFill>
                          <a:schemeClr val="tx1"/>
                        </a:solidFill>
                        <a:latin typeface="Arial" pitchFamily="34" charset="0"/>
                        <a:ea typeface="ＭＳ Ｐゴシック"/>
                        <a:cs typeface="ＭＳ Ｐゴシック"/>
                      </a:defRPr>
                    </a:lvl2pPr>
                    <a:lvl3pPr marL="1143000" indent="-228600" eaLnBrk="0" hangingPunct="0">
                      <a:defRPr sz="1200">
                        <a:solidFill>
                          <a:schemeClr val="tx1"/>
                        </a:solidFill>
                        <a:latin typeface="Arial" pitchFamily="34" charset="0"/>
                        <a:ea typeface="ＭＳ Ｐゴシック"/>
                        <a:cs typeface="ＭＳ Ｐゴシック"/>
                      </a:defRPr>
                    </a:lvl3pPr>
                    <a:lvl4pPr marL="1600200" indent="-228600" eaLnBrk="0" hangingPunct="0">
                      <a:defRPr sz="1200">
                        <a:solidFill>
                          <a:schemeClr val="tx1"/>
                        </a:solidFill>
                        <a:latin typeface="Arial" pitchFamily="34" charset="0"/>
                        <a:ea typeface="ＭＳ Ｐゴシック"/>
                        <a:cs typeface="ＭＳ Ｐゴシック"/>
                      </a:defRPr>
                    </a:lvl4pPr>
                    <a:lvl5pPr marL="2057400" indent="-228600" eaLnBrk="0" hangingPunct="0">
                      <a:defRPr sz="1200">
                        <a:solidFill>
                          <a:schemeClr val="tx1"/>
                        </a:solidFill>
                        <a:latin typeface="Arial" pitchFamily="34" charset="0"/>
                        <a:ea typeface="ＭＳ Ｐゴシック"/>
                        <a:cs typeface="ＭＳ Ｐゴシック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8B323"/>
                      </a:buClr>
                      <a:buFont typeface="Wingdings" pitchFamily="2" charset="2"/>
                      <a:buChar char="n"/>
                      <a:defRPr sz="1200">
                        <a:solidFill>
                          <a:schemeClr val="tx1"/>
                        </a:solidFill>
                        <a:latin typeface="Arial" pitchFamily="34" charset="0"/>
                        <a:ea typeface="ＭＳ Ｐゴシック"/>
                        <a:cs typeface="ＭＳ Ｐゴシック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8B323"/>
                      </a:buClr>
                      <a:buFont typeface="Wingdings" pitchFamily="2" charset="2"/>
                      <a:buChar char="n"/>
                      <a:defRPr sz="1200">
                        <a:solidFill>
                          <a:schemeClr val="tx1"/>
                        </a:solidFill>
                        <a:latin typeface="Arial" pitchFamily="34" charset="0"/>
                        <a:ea typeface="ＭＳ Ｐゴシック"/>
                        <a:cs typeface="ＭＳ Ｐゴシック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8B323"/>
                      </a:buClr>
                      <a:buFont typeface="Wingdings" pitchFamily="2" charset="2"/>
                      <a:buChar char="n"/>
                      <a:defRPr sz="1200">
                        <a:solidFill>
                          <a:schemeClr val="tx1"/>
                        </a:solidFill>
                        <a:latin typeface="Arial" pitchFamily="34" charset="0"/>
                        <a:ea typeface="ＭＳ Ｐゴシック"/>
                        <a:cs typeface="ＭＳ Ｐゴシック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F8B323"/>
                      </a:buClr>
                      <a:buFont typeface="Wingdings" pitchFamily="2" charset="2"/>
                      <a:buChar char="n"/>
                      <a:defRPr sz="1200">
                        <a:solidFill>
                          <a:schemeClr val="tx1"/>
                        </a:solidFill>
                        <a:latin typeface="Arial" pitchFamily="34" charset="0"/>
                        <a:ea typeface="ＭＳ Ｐゴシック"/>
                        <a:cs typeface="ＭＳ Ｐゴシック"/>
                      </a:defRPr>
                    </a:lvl9pPr>
                  </a:lstStyle>
                  <a:p>
                    <a:pPr algn="ctr" fontAlgn="auto"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r>
                      <a:rPr lang="de-DE" b="1" kern="0" dirty="0" smtClean="0">
                        <a:solidFill>
                          <a:srgbClr val="FF0000"/>
                        </a:solidFill>
                      </a:rPr>
                      <a:t>Δ</a:t>
                    </a:r>
                    <a:r>
                      <a:rPr lang="de-DE" b="1" kern="0" dirty="0" smtClean="0">
                        <a:solidFill>
                          <a:srgbClr val="FF0000"/>
                        </a:solidFill>
                        <a:sym typeface="Symbol"/>
                      </a:rPr>
                      <a:t></a:t>
                    </a:r>
                    <a:r>
                      <a:rPr lang="de-DE" b="1" kern="0" dirty="0" smtClean="0">
                        <a:solidFill>
                          <a:srgbClr val="FF0000"/>
                        </a:solidFill>
                      </a:rPr>
                      <a:t>=0.002</a:t>
                    </a:r>
                    <a:r>
                      <a:rPr lang="de-DE" b="1" kern="0" baseline="30000" dirty="0" smtClean="0">
                        <a:solidFill>
                          <a:srgbClr val="FF0000"/>
                        </a:solidFill>
                      </a:rPr>
                      <a:t>o</a:t>
                    </a:r>
                  </a:p>
                </p:txBody>
              </p:sp>
              <p:sp>
                <p:nvSpPr>
                  <p:cNvPr id="17" name="Rectangle 2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143100" y="1079814"/>
                    <a:ext cx="3000256" cy="3225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270000" tIns="0"/>
                  <a:lstStyle/>
                  <a:p>
                    <a:pPr defTabSz="593725">
                      <a:buClr>
                        <a:srgbClr val="FD930A"/>
                      </a:buClr>
                      <a:buSzPct val="90000"/>
                      <a:buNone/>
                    </a:pPr>
                    <a:r>
                      <a:rPr lang="en-US" sz="1400" b="0" dirty="0" smtClean="0"/>
                      <a:t>Resolution: Factor of</a:t>
                    </a:r>
                    <a:r>
                      <a:rPr lang="en-US" sz="1400" dirty="0" smtClean="0"/>
                      <a:t> </a:t>
                    </a:r>
                    <a:r>
                      <a:rPr lang="en-US" sz="1400" b="0" dirty="0" smtClean="0"/>
                      <a:t>5 improved</a:t>
                    </a:r>
                    <a:r>
                      <a:rPr lang="en-US" sz="1400" dirty="0" smtClean="0"/>
                      <a:t> primarily by ADC improvements</a:t>
                    </a:r>
                    <a:endParaRPr lang="en-US" sz="1400" b="0" dirty="0"/>
                  </a:p>
                </p:txBody>
              </p:sp>
              <p:sp>
                <p:nvSpPr>
                  <p:cNvPr id="18" name="Freeform 115"/>
                  <p:cNvSpPr>
                    <a:spLocks/>
                  </p:cNvSpPr>
                  <p:nvPr/>
                </p:nvSpPr>
                <p:spPr bwMode="auto">
                  <a:xfrm>
                    <a:off x="8661687" y="1477616"/>
                    <a:ext cx="285750" cy="311150"/>
                  </a:xfrm>
                  <a:custGeom>
                    <a:avLst/>
                    <a:gdLst>
                      <a:gd name="T0" fmla="*/ 0 w 460"/>
                      <a:gd name="T1" fmla="*/ 2147483647 h 444"/>
                      <a:gd name="T2" fmla="*/ 2147483647 w 460"/>
                      <a:gd name="T3" fmla="*/ 2147483647 h 444"/>
                      <a:gd name="T4" fmla="*/ 2147483647 w 460"/>
                      <a:gd name="T5" fmla="*/ 2147483647 h 444"/>
                      <a:gd name="T6" fmla="*/ 2147483647 w 460"/>
                      <a:gd name="T7" fmla="*/ 0 h 444"/>
                      <a:gd name="T8" fmla="*/ 2147483647 w 460"/>
                      <a:gd name="T9" fmla="*/ 2147483647 h 444"/>
                      <a:gd name="T10" fmla="*/ 2147483647 w 460"/>
                      <a:gd name="T11" fmla="*/ 2147483647 h 444"/>
                      <a:gd name="T12" fmla="*/ 0 w 460"/>
                      <a:gd name="T13" fmla="*/ 2147483647 h 44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60" h="444">
                        <a:moveTo>
                          <a:pt x="0" y="308"/>
                        </a:moveTo>
                        <a:lnTo>
                          <a:pt x="152" y="444"/>
                        </a:lnTo>
                        <a:lnTo>
                          <a:pt x="460" y="12"/>
                        </a:lnTo>
                        <a:lnTo>
                          <a:pt x="432" y="0"/>
                        </a:lnTo>
                        <a:lnTo>
                          <a:pt x="156" y="308"/>
                        </a:lnTo>
                        <a:lnTo>
                          <a:pt x="28" y="264"/>
                        </a:lnTo>
                        <a:lnTo>
                          <a:pt x="0" y="304"/>
                        </a:lnTo>
                      </a:path>
                    </a:pathLst>
                  </a:cu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EEECE1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FontTx/>
                      <a:buNone/>
                      <a:defRPr/>
                    </a:pPr>
                    <a:endParaRPr lang="de-DE" sz="1800" b="0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</p:grpSp>
          <p:cxnSp>
            <p:nvCxnSpPr>
              <p:cNvPr id="12" name="Straight Arrow Connector 11"/>
              <p:cNvCxnSpPr/>
              <p:nvPr/>
            </p:nvCxnSpPr>
            <p:spPr bwMode="auto">
              <a:xfrm>
                <a:off x="5834022" y="2386428"/>
                <a:ext cx="554903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0" name="TextBox 9"/>
            <p:cNvSpPr txBox="1"/>
            <p:nvPr/>
          </p:nvSpPr>
          <p:spPr>
            <a:xfrm>
              <a:off x="7646937" y="2458647"/>
              <a:ext cx="12170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ym typeface="Symbol"/>
                </a:rPr>
                <a:t>B=</a:t>
              </a:r>
              <a:r>
                <a:rPr lang="en-US" dirty="0" smtClean="0"/>
                <a:t>1MHz</a:t>
              </a:r>
              <a:endParaRPr lang="de-DE" dirty="0"/>
            </a:p>
          </p:txBody>
        </p:sp>
      </p:grpSp>
      <p:sp>
        <p:nvSpPr>
          <p:cNvPr id="21" name="Line 210"/>
          <p:cNvSpPr>
            <a:spLocks noChangeShapeType="1"/>
          </p:cNvSpPr>
          <p:nvPr/>
        </p:nvSpPr>
        <p:spPr bwMode="auto">
          <a:xfrm flipH="1">
            <a:off x="2710657" y="3039667"/>
            <a:ext cx="100012" cy="5397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de-DE" sz="1800" b="0" kern="0">
              <a:solidFill>
                <a:sysClr val="windowText" lastClr="000000"/>
              </a:solidFill>
            </a:endParaRPr>
          </a:p>
        </p:txBody>
      </p:sp>
      <p:sp>
        <p:nvSpPr>
          <p:cNvPr id="22" name="Rectangle 217"/>
          <p:cNvSpPr>
            <a:spLocks noChangeAspect="1" noChangeArrowheads="1"/>
          </p:cNvSpPr>
          <p:nvPr/>
        </p:nvSpPr>
        <p:spPr bwMode="auto">
          <a:xfrm>
            <a:off x="73312" y="783207"/>
            <a:ext cx="8731250" cy="61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270000" tIns="0"/>
          <a:lstStyle/>
          <a:p>
            <a:pPr marL="266700" indent="-266700" defTabSz="593725">
              <a:buClr>
                <a:srgbClr val="FD930A"/>
              </a:buClr>
              <a:buSzPct val="90000"/>
            </a:pPr>
            <a:r>
              <a:rPr lang="en-US" sz="2000" dirty="0" smtClean="0"/>
              <a:t>RF receiver developments &amp; noise limitations</a:t>
            </a:r>
          </a:p>
          <a:p>
            <a:pPr marL="266700" indent="-266700" defTabSz="593725">
              <a:buClr>
                <a:srgbClr val="FD930A"/>
              </a:buClr>
              <a:buSzPct val="90000"/>
            </a:pPr>
            <a:r>
              <a:rPr lang="en-US" sz="2000" dirty="0"/>
              <a:t>	</a:t>
            </a:r>
            <a:r>
              <a:rPr lang="en-US" sz="2000" dirty="0" smtClean="0"/>
              <a:t>		</a:t>
            </a:r>
            <a:r>
              <a:rPr lang="en-US" sz="1600" b="1" dirty="0" smtClean="0"/>
              <a:t>Noise balanced (LO/Front-end/ADC)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09825" y="1229966"/>
            <a:ext cx="6016625" cy="2538413"/>
            <a:chOff x="23814" y="4219465"/>
            <a:chExt cx="6016625" cy="2538413"/>
          </a:xfrm>
        </p:grpSpPr>
        <p:sp>
          <p:nvSpPr>
            <p:cNvPr id="25" name="Text Box 121"/>
            <p:cNvSpPr txBox="1">
              <a:spLocks noChangeArrowheads="1"/>
            </p:cNvSpPr>
            <p:nvPr/>
          </p:nvSpPr>
          <p:spPr bwMode="auto">
            <a:xfrm>
              <a:off x="2606676" y="5941903"/>
              <a:ext cx="1655763" cy="639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9pPr>
            </a:lstStyle>
            <a:p>
              <a:pPr fontAlgn="auto">
                <a:spcBef>
                  <a:spcPct val="50000"/>
                </a:spcBef>
                <a:spcAft>
                  <a:spcPts val="0"/>
                </a:spcAft>
                <a:buClr>
                  <a:srgbClr val="009900"/>
                </a:buClr>
                <a:buSzPct val="70000"/>
                <a:buFont typeface="Marlett" pitchFamily="2" charset="2"/>
                <a:buNone/>
                <a:defRPr/>
              </a:pPr>
              <a:r>
                <a:rPr lang="de-DE" b="0" kern="0" smtClean="0">
                  <a:solidFill>
                    <a:srgbClr val="280050"/>
                  </a:solidFill>
                </a:rPr>
                <a:t>Intermediate frequency [10MHz, 50MHz]:</a:t>
              </a:r>
            </a:p>
          </p:txBody>
        </p:sp>
        <p:sp>
          <p:nvSpPr>
            <p:cNvPr id="26" name="Rectangle 123"/>
            <p:cNvSpPr>
              <a:spLocks noChangeArrowheads="1"/>
            </p:cNvSpPr>
            <p:nvPr/>
          </p:nvSpPr>
          <p:spPr bwMode="auto">
            <a:xfrm>
              <a:off x="1587501" y="4579828"/>
              <a:ext cx="4148138" cy="2178050"/>
            </a:xfrm>
            <a:prstGeom prst="rect">
              <a:avLst/>
            </a:prstGeom>
            <a:solidFill>
              <a:srgbClr val="EAEAEA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en-US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Rectangle 124"/>
            <p:cNvSpPr>
              <a:spLocks noChangeArrowheads="1"/>
            </p:cNvSpPr>
            <p:nvPr/>
          </p:nvSpPr>
          <p:spPr bwMode="auto">
            <a:xfrm>
              <a:off x="1698626" y="4844940"/>
              <a:ext cx="2024063" cy="876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en-US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Rectangle 125"/>
            <p:cNvSpPr>
              <a:spLocks noChangeArrowheads="1"/>
            </p:cNvSpPr>
            <p:nvPr/>
          </p:nvSpPr>
          <p:spPr bwMode="auto">
            <a:xfrm>
              <a:off x="3933826" y="4821128"/>
              <a:ext cx="1708150" cy="9001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261748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en-US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Line 126"/>
            <p:cNvSpPr>
              <a:spLocks noChangeShapeType="1"/>
            </p:cNvSpPr>
            <p:nvPr/>
          </p:nvSpPr>
          <p:spPr bwMode="auto">
            <a:xfrm>
              <a:off x="1987551" y="5367228"/>
              <a:ext cx="2508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b="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Line 127"/>
            <p:cNvSpPr>
              <a:spLocks noChangeShapeType="1"/>
            </p:cNvSpPr>
            <p:nvPr/>
          </p:nvSpPr>
          <p:spPr bwMode="auto">
            <a:xfrm>
              <a:off x="3136901" y="5383103"/>
              <a:ext cx="150813" cy="476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b="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Line 128"/>
            <p:cNvSpPr>
              <a:spLocks noChangeShapeType="1"/>
            </p:cNvSpPr>
            <p:nvPr/>
          </p:nvSpPr>
          <p:spPr bwMode="auto">
            <a:xfrm flipH="1">
              <a:off x="3624264" y="5373578"/>
              <a:ext cx="506412" cy="31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triangl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b="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Line 129"/>
            <p:cNvSpPr>
              <a:spLocks noChangeShapeType="1"/>
            </p:cNvSpPr>
            <p:nvPr/>
          </p:nvSpPr>
          <p:spPr bwMode="auto">
            <a:xfrm flipV="1">
              <a:off x="2401889" y="5513278"/>
              <a:ext cx="1587" cy="8255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b="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AutoShape 130"/>
            <p:cNvSpPr>
              <a:spLocks noChangeArrowheads="1"/>
            </p:cNvSpPr>
            <p:nvPr/>
          </p:nvSpPr>
          <p:spPr bwMode="auto">
            <a:xfrm>
              <a:off x="1792289" y="5243403"/>
              <a:ext cx="247650" cy="236537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en-US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Text Box 132"/>
            <p:cNvSpPr txBox="1">
              <a:spLocks noChangeArrowheads="1"/>
            </p:cNvSpPr>
            <p:nvPr/>
          </p:nvSpPr>
          <p:spPr bwMode="auto">
            <a:xfrm>
              <a:off x="4402139" y="5735528"/>
              <a:ext cx="720725" cy="214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33" tIns="45717" rIns="91433" bIns="45717" anchor="ctr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de-DE" sz="800" b="0" kern="0" smtClean="0">
                  <a:solidFill>
                    <a:srgbClr val="261748"/>
                  </a:solidFill>
                </a:rPr>
                <a:t>CLK</a:t>
              </a:r>
            </a:p>
          </p:txBody>
        </p:sp>
        <p:sp>
          <p:nvSpPr>
            <p:cNvPr id="35" name="Oval 133"/>
            <p:cNvSpPr>
              <a:spLocks noChangeArrowheads="1"/>
            </p:cNvSpPr>
            <p:nvPr/>
          </p:nvSpPr>
          <p:spPr bwMode="auto">
            <a:xfrm>
              <a:off x="2244726" y="5233878"/>
              <a:ext cx="307975" cy="28257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en-US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Line 134"/>
            <p:cNvSpPr>
              <a:spLocks noChangeShapeType="1"/>
            </p:cNvSpPr>
            <p:nvPr/>
          </p:nvSpPr>
          <p:spPr bwMode="auto">
            <a:xfrm>
              <a:off x="2300289" y="5276740"/>
              <a:ext cx="200025" cy="20161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b="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Line 135"/>
            <p:cNvSpPr>
              <a:spLocks noChangeShapeType="1"/>
            </p:cNvSpPr>
            <p:nvPr/>
          </p:nvSpPr>
          <p:spPr bwMode="auto">
            <a:xfrm flipV="1">
              <a:off x="2301876" y="5270390"/>
              <a:ext cx="204788" cy="2190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b="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Oval 136"/>
            <p:cNvSpPr>
              <a:spLocks noChangeArrowheads="1"/>
            </p:cNvSpPr>
            <p:nvPr/>
          </p:nvSpPr>
          <p:spPr bwMode="auto">
            <a:xfrm>
              <a:off x="393701" y="6356240"/>
              <a:ext cx="306388" cy="284163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en-US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Freeform 137"/>
            <p:cNvSpPr>
              <a:spLocks/>
            </p:cNvSpPr>
            <p:nvPr/>
          </p:nvSpPr>
          <p:spPr bwMode="auto">
            <a:xfrm>
              <a:off x="473076" y="6457840"/>
              <a:ext cx="166688" cy="87313"/>
            </a:xfrm>
            <a:custGeom>
              <a:avLst/>
              <a:gdLst>
                <a:gd name="T0" fmla="*/ 0 w 320"/>
                <a:gd name="T1" fmla="*/ 0 h 132"/>
                <a:gd name="T2" fmla="*/ 0 w 320"/>
                <a:gd name="T3" fmla="*/ 0 h 132"/>
                <a:gd name="T4" fmla="*/ 0 w 320"/>
                <a:gd name="T5" fmla="*/ 0 h 132"/>
                <a:gd name="T6" fmla="*/ 0 w 320"/>
                <a:gd name="T7" fmla="*/ 0 h 132"/>
                <a:gd name="T8" fmla="*/ 0 w 320"/>
                <a:gd name="T9" fmla="*/ 289208437 h 132"/>
                <a:gd name="T10" fmla="*/ 0 w 320"/>
                <a:gd name="T11" fmla="*/ 289208437 h 132"/>
                <a:gd name="T12" fmla="*/ 0 w 320"/>
                <a:gd name="T13" fmla="*/ 0 h 1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20" h="132">
                  <a:moveTo>
                    <a:pt x="0" y="99"/>
                  </a:moveTo>
                  <a:cubicBezTo>
                    <a:pt x="13" y="72"/>
                    <a:pt x="27" y="46"/>
                    <a:pt x="44" y="31"/>
                  </a:cubicBezTo>
                  <a:cubicBezTo>
                    <a:pt x="61" y="16"/>
                    <a:pt x="80" y="0"/>
                    <a:pt x="100" y="7"/>
                  </a:cubicBezTo>
                  <a:cubicBezTo>
                    <a:pt x="120" y="14"/>
                    <a:pt x="145" y="52"/>
                    <a:pt x="164" y="71"/>
                  </a:cubicBezTo>
                  <a:cubicBezTo>
                    <a:pt x="183" y="90"/>
                    <a:pt x="195" y="114"/>
                    <a:pt x="212" y="123"/>
                  </a:cubicBezTo>
                  <a:cubicBezTo>
                    <a:pt x="229" y="132"/>
                    <a:pt x="246" y="132"/>
                    <a:pt x="264" y="123"/>
                  </a:cubicBezTo>
                  <a:cubicBezTo>
                    <a:pt x="282" y="114"/>
                    <a:pt x="301" y="90"/>
                    <a:pt x="320" y="67"/>
                  </a:cubicBezTo>
                </a:path>
              </a:pathLst>
            </a:custGeom>
            <a:noFill/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b="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Rectangle 138"/>
            <p:cNvSpPr>
              <a:spLocks noChangeArrowheads="1"/>
            </p:cNvSpPr>
            <p:nvPr/>
          </p:nvSpPr>
          <p:spPr bwMode="auto">
            <a:xfrm>
              <a:off x="3267076" y="5178315"/>
              <a:ext cx="358775" cy="39687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en-US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Text Box 139"/>
            <p:cNvSpPr txBox="1">
              <a:spLocks noChangeArrowheads="1"/>
            </p:cNvSpPr>
            <p:nvPr/>
          </p:nvSpPr>
          <p:spPr bwMode="auto">
            <a:xfrm>
              <a:off x="3244851" y="5159265"/>
              <a:ext cx="415925" cy="214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33" tIns="45717" rIns="91433" bIns="45717" anchor="ctr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de-DE" sz="800" b="0" kern="0" smtClean="0">
                  <a:solidFill>
                    <a:srgbClr val="261748"/>
                  </a:solidFill>
                </a:rPr>
                <a:t>BPF</a:t>
              </a:r>
            </a:p>
          </p:txBody>
        </p:sp>
        <p:sp>
          <p:nvSpPr>
            <p:cNvPr id="42" name="AutoShape 140"/>
            <p:cNvSpPr>
              <a:spLocks noChangeArrowheads="1"/>
            </p:cNvSpPr>
            <p:nvPr/>
          </p:nvSpPr>
          <p:spPr bwMode="auto">
            <a:xfrm rot="5400000">
              <a:off x="2697163" y="5170378"/>
              <a:ext cx="461963" cy="420688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en-US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Line 142"/>
            <p:cNvSpPr>
              <a:spLocks noChangeShapeType="1"/>
            </p:cNvSpPr>
            <p:nvPr/>
          </p:nvSpPr>
          <p:spPr bwMode="auto">
            <a:xfrm>
              <a:off x="4429126" y="5559315"/>
              <a:ext cx="0" cy="9429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triangl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b="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Rectangle 143"/>
            <p:cNvSpPr>
              <a:spLocks noChangeArrowheads="1"/>
            </p:cNvSpPr>
            <p:nvPr/>
          </p:nvSpPr>
          <p:spPr bwMode="auto">
            <a:xfrm>
              <a:off x="1697039" y="6338778"/>
              <a:ext cx="2006600" cy="32226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en-US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Line 144"/>
            <p:cNvSpPr>
              <a:spLocks noChangeShapeType="1"/>
            </p:cNvSpPr>
            <p:nvPr/>
          </p:nvSpPr>
          <p:spPr bwMode="auto">
            <a:xfrm>
              <a:off x="3713164" y="6503878"/>
              <a:ext cx="7302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b="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Rectangle 145"/>
            <p:cNvSpPr>
              <a:spLocks noChangeArrowheads="1"/>
            </p:cNvSpPr>
            <p:nvPr/>
          </p:nvSpPr>
          <p:spPr bwMode="auto">
            <a:xfrm>
              <a:off x="4818064" y="5098940"/>
              <a:ext cx="673100" cy="53657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en-US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Text Box 146"/>
            <p:cNvSpPr txBox="1">
              <a:spLocks noChangeArrowheads="1"/>
            </p:cNvSpPr>
            <p:nvPr/>
          </p:nvSpPr>
          <p:spPr bwMode="auto">
            <a:xfrm>
              <a:off x="4787901" y="5110053"/>
              <a:ext cx="1143000" cy="506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33" tIns="45717" rIns="91433" bIns="45717" anchor="ctr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Char char="-"/>
                <a:defRPr/>
              </a:pPr>
              <a:r>
                <a:rPr lang="de-DE" sz="800" b="0" kern="0" smtClean="0">
                  <a:solidFill>
                    <a:srgbClr val="261748"/>
                  </a:solidFill>
                </a:rPr>
                <a:t> DDC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Char char="-"/>
                <a:defRPr/>
              </a:pPr>
              <a:r>
                <a:rPr lang="de-DE" sz="800" b="0" kern="0" smtClean="0">
                  <a:solidFill>
                    <a:srgbClr val="261748"/>
                  </a:solidFill>
                </a:rPr>
                <a:t> CIC Filter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Char char="-"/>
                <a:defRPr/>
              </a:pPr>
              <a:r>
                <a:rPr lang="de-DE" sz="800" b="0" kern="0" smtClean="0">
                  <a:solidFill>
                    <a:srgbClr val="261748"/>
                  </a:solidFill>
                </a:rPr>
                <a:t> Calibration</a:t>
              </a:r>
            </a:p>
          </p:txBody>
        </p:sp>
        <p:sp>
          <p:nvSpPr>
            <p:cNvPr id="48" name="Text Box 147"/>
            <p:cNvSpPr txBox="1">
              <a:spLocks noChangeArrowheads="1"/>
            </p:cNvSpPr>
            <p:nvPr/>
          </p:nvSpPr>
          <p:spPr bwMode="auto">
            <a:xfrm>
              <a:off x="1697039" y="4881453"/>
              <a:ext cx="2097087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9pPr>
            </a:lstStyle>
            <a:p>
              <a:pPr fontAlgn="auto">
                <a:spcBef>
                  <a:spcPct val="5000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de-DE" sz="900" b="0" kern="0" dirty="0" smtClean="0">
                  <a:solidFill>
                    <a:srgbClr val="261748"/>
                  </a:solidFill>
                </a:rPr>
                <a:t>Front-End</a:t>
              </a:r>
              <a:r>
                <a:rPr lang="de-DE" sz="900" b="0" kern="0" dirty="0" smtClean="0">
                  <a:solidFill>
                    <a:srgbClr val="FF0000"/>
                  </a:solidFill>
                </a:rPr>
                <a:t> &lt;-150dBc/Hz</a:t>
              </a:r>
            </a:p>
          </p:txBody>
        </p:sp>
        <p:sp>
          <p:nvSpPr>
            <p:cNvPr id="49" name="Line 148"/>
            <p:cNvSpPr>
              <a:spLocks noChangeShapeType="1"/>
            </p:cNvSpPr>
            <p:nvPr/>
          </p:nvSpPr>
          <p:spPr bwMode="auto">
            <a:xfrm>
              <a:off x="2546351" y="5362465"/>
              <a:ext cx="163513" cy="31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b="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Text Box 149"/>
            <p:cNvSpPr txBox="1">
              <a:spLocks noChangeArrowheads="1"/>
            </p:cNvSpPr>
            <p:nvPr/>
          </p:nvSpPr>
          <p:spPr bwMode="auto">
            <a:xfrm>
              <a:off x="2670176" y="5276740"/>
              <a:ext cx="417513" cy="214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33" tIns="45717" rIns="91433" bIns="45717" anchor="ctr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de-DE" sz="800" b="0" kern="0" smtClean="0">
                  <a:solidFill>
                    <a:srgbClr val="261748"/>
                  </a:solidFill>
                </a:rPr>
                <a:t>LNA</a:t>
              </a:r>
            </a:p>
          </p:txBody>
        </p:sp>
        <p:sp>
          <p:nvSpPr>
            <p:cNvPr id="51" name="Line 150"/>
            <p:cNvSpPr>
              <a:spLocks noChangeShapeType="1"/>
            </p:cNvSpPr>
            <p:nvPr/>
          </p:nvSpPr>
          <p:spPr bwMode="auto">
            <a:xfrm flipV="1">
              <a:off x="1108076" y="5368815"/>
              <a:ext cx="1588" cy="10572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b="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Line 151"/>
            <p:cNvSpPr>
              <a:spLocks noChangeShapeType="1"/>
            </p:cNvSpPr>
            <p:nvPr/>
          </p:nvSpPr>
          <p:spPr bwMode="auto">
            <a:xfrm>
              <a:off x="903289" y="6432440"/>
              <a:ext cx="2095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b="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Text Box 152"/>
            <p:cNvSpPr txBox="1">
              <a:spLocks noChangeArrowheads="1"/>
            </p:cNvSpPr>
            <p:nvPr/>
          </p:nvSpPr>
          <p:spPr bwMode="auto">
            <a:xfrm>
              <a:off x="1658939" y="6380053"/>
              <a:ext cx="1946275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9pPr>
            </a:lstStyle>
            <a:p>
              <a:pPr fontAlgn="auto">
                <a:spcBef>
                  <a:spcPct val="5000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de-DE" sz="900" b="0" kern="0" smtClean="0">
                  <a:solidFill>
                    <a:srgbClr val="261748"/>
                  </a:solidFill>
                </a:rPr>
                <a:t>LO and CLK Generation</a:t>
              </a:r>
            </a:p>
          </p:txBody>
        </p:sp>
        <p:sp>
          <p:nvSpPr>
            <p:cNvPr id="54" name="Line 153"/>
            <p:cNvSpPr>
              <a:spLocks noChangeShapeType="1"/>
            </p:cNvSpPr>
            <p:nvPr/>
          </p:nvSpPr>
          <p:spPr bwMode="auto">
            <a:xfrm>
              <a:off x="5494340" y="5373577"/>
              <a:ext cx="507342" cy="51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b="0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55" name="Group 154"/>
            <p:cNvGrpSpPr>
              <a:grpSpLocks/>
            </p:cNvGrpSpPr>
            <p:nvPr/>
          </p:nvGrpSpPr>
          <p:grpSpPr bwMode="auto">
            <a:xfrm>
              <a:off x="3319464" y="5324365"/>
              <a:ext cx="258762" cy="201613"/>
              <a:chOff x="3920" y="1589"/>
              <a:chExt cx="324" cy="260"/>
            </a:xfrm>
          </p:grpSpPr>
          <p:sp>
            <p:nvSpPr>
              <p:cNvPr id="85" name="Freeform 155"/>
              <p:cNvSpPr>
                <a:spLocks/>
              </p:cNvSpPr>
              <p:nvPr/>
            </p:nvSpPr>
            <p:spPr bwMode="auto">
              <a:xfrm>
                <a:off x="3920" y="1589"/>
                <a:ext cx="320" cy="131"/>
              </a:xfrm>
              <a:custGeom>
                <a:avLst/>
                <a:gdLst>
                  <a:gd name="T0" fmla="*/ 0 w 320"/>
                  <a:gd name="T1" fmla="*/ 99 h 132"/>
                  <a:gd name="T2" fmla="*/ 44 w 320"/>
                  <a:gd name="T3" fmla="*/ 31 h 132"/>
                  <a:gd name="T4" fmla="*/ 100 w 320"/>
                  <a:gd name="T5" fmla="*/ 7 h 132"/>
                  <a:gd name="T6" fmla="*/ 164 w 320"/>
                  <a:gd name="T7" fmla="*/ 71 h 132"/>
                  <a:gd name="T8" fmla="*/ 212 w 320"/>
                  <a:gd name="T9" fmla="*/ 123 h 132"/>
                  <a:gd name="T10" fmla="*/ 264 w 320"/>
                  <a:gd name="T11" fmla="*/ 123 h 132"/>
                  <a:gd name="T12" fmla="*/ 320 w 320"/>
                  <a:gd name="T13" fmla="*/ 67 h 1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20" h="132">
                    <a:moveTo>
                      <a:pt x="0" y="99"/>
                    </a:moveTo>
                    <a:cubicBezTo>
                      <a:pt x="13" y="72"/>
                      <a:pt x="27" y="46"/>
                      <a:pt x="44" y="31"/>
                    </a:cubicBezTo>
                    <a:cubicBezTo>
                      <a:pt x="61" y="16"/>
                      <a:pt x="80" y="0"/>
                      <a:pt x="100" y="7"/>
                    </a:cubicBezTo>
                    <a:cubicBezTo>
                      <a:pt x="120" y="14"/>
                      <a:pt x="145" y="52"/>
                      <a:pt x="164" y="71"/>
                    </a:cubicBezTo>
                    <a:cubicBezTo>
                      <a:pt x="183" y="90"/>
                      <a:pt x="195" y="114"/>
                      <a:pt x="212" y="123"/>
                    </a:cubicBezTo>
                    <a:cubicBezTo>
                      <a:pt x="229" y="132"/>
                      <a:pt x="246" y="132"/>
                      <a:pt x="264" y="123"/>
                    </a:cubicBezTo>
                    <a:cubicBezTo>
                      <a:pt x="282" y="114"/>
                      <a:pt x="301" y="90"/>
                      <a:pt x="320" y="67"/>
                    </a:cubicBezTo>
                  </a:path>
                </a:pathLst>
              </a:custGeom>
              <a:noFill/>
              <a:ln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  <a:defRPr/>
                </a:pPr>
                <a:endParaRPr lang="de-DE" sz="1800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6" name="Freeform 156"/>
              <p:cNvSpPr>
                <a:spLocks/>
              </p:cNvSpPr>
              <p:nvPr/>
            </p:nvSpPr>
            <p:spPr bwMode="auto">
              <a:xfrm>
                <a:off x="3924" y="1652"/>
                <a:ext cx="320" cy="133"/>
              </a:xfrm>
              <a:custGeom>
                <a:avLst/>
                <a:gdLst>
                  <a:gd name="T0" fmla="*/ 0 w 320"/>
                  <a:gd name="T1" fmla="*/ 99 h 132"/>
                  <a:gd name="T2" fmla="*/ 44 w 320"/>
                  <a:gd name="T3" fmla="*/ 31 h 132"/>
                  <a:gd name="T4" fmla="*/ 100 w 320"/>
                  <a:gd name="T5" fmla="*/ 7 h 132"/>
                  <a:gd name="T6" fmla="*/ 164 w 320"/>
                  <a:gd name="T7" fmla="*/ 71 h 132"/>
                  <a:gd name="T8" fmla="*/ 212 w 320"/>
                  <a:gd name="T9" fmla="*/ 123 h 132"/>
                  <a:gd name="T10" fmla="*/ 264 w 320"/>
                  <a:gd name="T11" fmla="*/ 123 h 132"/>
                  <a:gd name="T12" fmla="*/ 320 w 320"/>
                  <a:gd name="T13" fmla="*/ 67 h 1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20" h="132">
                    <a:moveTo>
                      <a:pt x="0" y="99"/>
                    </a:moveTo>
                    <a:cubicBezTo>
                      <a:pt x="13" y="72"/>
                      <a:pt x="27" y="46"/>
                      <a:pt x="44" y="31"/>
                    </a:cubicBezTo>
                    <a:cubicBezTo>
                      <a:pt x="61" y="16"/>
                      <a:pt x="80" y="0"/>
                      <a:pt x="100" y="7"/>
                    </a:cubicBezTo>
                    <a:cubicBezTo>
                      <a:pt x="120" y="14"/>
                      <a:pt x="145" y="52"/>
                      <a:pt x="164" y="71"/>
                    </a:cubicBezTo>
                    <a:cubicBezTo>
                      <a:pt x="183" y="90"/>
                      <a:pt x="195" y="114"/>
                      <a:pt x="212" y="123"/>
                    </a:cubicBezTo>
                    <a:cubicBezTo>
                      <a:pt x="229" y="132"/>
                      <a:pt x="246" y="132"/>
                      <a:pt x="264" y="123"/>
                    </a:cubicBezTo>
                    <a:cubicBezTo>
                      <a:pt x="282" y="114"/>
                      <a:pt x="301" y="90"/>
                      <a:pt x="320" y="67"/>
                    </a:cubicBezTo>
                  </a:path>
                </a:pathLst>
              </a:custGeom>
              <a:noFill/>
              <a:ln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  <a:defRPr/>
                </a:pPr>
                <a:endParaRPr lang="de-DE" sz="1800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7" name="Freeform 157"/>
              <p:cNvSpPr>
                <a:spLocks/>
              </p:cNvSpPr>
              <p:nvPr/>
            </p:nvSpPr>
            <p:spPr bwMode="auto">
              <a:xfrm>
                <a:off x="3924" y="1718"/>
                <a:ext cx="320" cy="131"/>
              </a:xfrm>
              <a:custGeom>
                <a:avLst/>
                <a:gdLst>
                  <a:gd name="T0" fmla="*/ 0 w 320"/>
                  <a:gd name="T1" fmla="*/ 99 h 132"/>
                  <a:gd name="T2" fmla="*/ 44 w 320"/>
                  <a:gd name="T3" fmla="*/ 31 h 132"/>
                  <a:gd name="T4" fmla="*/ 100 w 320"/>
                  <a:gd name="T5" fmla="*/ 7 h 132"/>
                  <a:gd name="T6" fmla="*/ 164 w 320"/>
                  <a:gd name="T7" fmla="*/ 71 h 132"/>
                  <a:gd name="T8" fmla="*/ 212 w 320"/>
                  <a:gd name="T9" fmla="*/ 123 h 132"/>
                  <a:gd name="T10" fmla="*/ 264 w 320"/>
                  <a:gd name="T11" fmla="*/ 123 h 132"/>
                  <a:gd name="T12" fmla="*/ 320 w 320"/>
                  <a:gd name="T13" fmla="*/ 67 h 1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20" h="132">
                    <a:moveTo>
                      <a:pt x="0" y="99"/>
                    </a:moveTo>
                    <a:cubicBezTo>
                      <a:pt x="13" y="72"/>
                      <a:pt x="27" y="46"/>
                      <a:pt x="44" y="31"/>
                    </a:cubicBezTo>
                    <a:cubicBezTo>
                      <a:pt x="61" y="16"/>
                      <a:pt x="80" y="0"/>
                      <a:pt x="100" y="7"/>
                    </a:cubicBezTo>
                    <a:cubicBezTo>
                      <a:pt x="120" y="14"/>
                      <a:pt x="145" y="52"/>
                      <a:pt x="164" y="71"/>
                    </a:cubicBezTo>
                    <a:cubicBezTo>
                      <a:pt x="183" y="90"/>
                      <a:pt x="195" y="114"/>
                      <a:pt x="212" y="123"/>
                    </a:cubicBezTo>
                    <a:cubicBezTo>
                      <a:pt x="229" y="132"/>
                      <a:pt x="246" y="132"/>
                      <a:pt x="264" y="123"/>
                    </a:cubicBezTo>
                    <a:cubicBezTo>
                      <a:pt x="282" y="114"/>
                      <a:pt x="301" y="90"/>
                      <a:pt x="320" y="67"/>
                    </a:cubicBezTo>
                  </a:path>
                </a:pathLst>
              </a:custGeom>
              <a:noFill/>
              <a:ln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  <a:defRPr/>
                </a:pPr>
                <a:endParaRPr lang="de-DE" sz="1800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8" name="Line 158"/>
              <p:cNvSpPr>
                <a:spLocks noChangeShapeType="1"/>
              </p:cNvSpPr>
              <p:nvPr/>
            </p:nvSpPr>
            <p:spPr bwMode="auto">
              <a:xfrm flipH="1">
                <a:off x="4039" y="1757"/>
                <a:ext cx="50" cy="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  <a:defRPr/>
                </a:pPr>
                <a:endParaRPr lang="de-DE" sz="1800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9" name="Line 159"/>
              <p:cNvSpPr>
                <a:spLocks noChangeShapeType="1"/>
              </p:cNvSpPr>
              <p:nvPr/>
            </p:nvSpPr>
            <p:spPr bwMode="auto">
              <a:xfrm flipH="1">
                <a:off x="4067" y="1648"/>
                <a:ext cx="50" cy="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  <a:defRPr/>
                </a:pPr>
                <a:endParaRPr lang="de-DE" sz="1800" b="0" kern="0">
                  <a:solidFill>
                    <a:sysClr val="windowText" lastClr="000000"/>
                  </a:solidFill>
                </a:endParaRPr>
              </a:p>
            </p:txBody>
          </p:sp>
        </p:grpSp>
        <p:graphicFrame>
          <p:nvGraphicFramePr>
            <p:cNvPr id="56" name="Object 16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71246526"/>
                </p:ext>
              </p:extLst>
            </p:nvPr>
          </p:nvGraphicFramePr>
          <p:xfrm>
            <a:off x="254001" y="4802078"/>
            <a:ext cx="430213" cy="220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310" name="Equation" r:id="rId5" imgW="295275" imgH="104775" progId="Equation.3">
                    <p:embed/>
                  </p:oleObj>
                </mc:Choice>
                <mc:Fallback>
                  <p:oleObj name="Equation" r:id="rId5" imgW="295275" imgH="10477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4001" y="4802078"/>
                          <a:ext cx="430213" cy="220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7" name="Picture 16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64" y="4219465"/>
              <a:ext cx="1042987" cy="495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8" name="Line 162"/>
            <p:cNvSpPr>
              <a:spLocks noChangeShapeType="1"/>
            </p:cNvSpPr>
            <p:nvPr/>
          </p:nvSpPr>
          <p:spPr bwMode="auto">
            <a:xfrm flipV="1">
              <a:off x="752476" y="4663965"/>
              <a:ext cx="1588" cy="3746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b="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Line 164"/>
            <p:cNvSpPr>
              <a:spLocks noChangeShapeType="1"/>
            </p:cNvSpPr>
            <p:nvPr/>
          </p:nvSpPr>
          <p:spPr bwMode="auto">
            <a:xfrm flipV="1">
              <a:off x="1860551" y="5146565"/>
              <a:ext cx="185738" cy="4333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b="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Line 165"/>
            <p:cNvSpPr>
              <a:spLocks noChangeShapeType="1"/>
            </p:cNvSpPr>
            <p:nvPr/>
          </p:nvSpPr>
          <p:spPr bwMode="auto">
            <a:xfrm flipV="1">
              <a:off x="4597401" y="5381515"/>
              <a:ext cx="2349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b="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Line 170"/>
            <p:cNvSpPr>
              <a:spLocks noChangeShapeType="1"/>
            </p:cNvSpPr>
            <p:nvPr/>
          </p:nvSpPr>
          <p:spPr bwMode="auto">
            <a:xfrm>
              <a:off x="1104901" y="5368815"/>
              <a:ext cx="741363" cy="31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b="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Line 201"/>
            <p:cNvSpPr>
              <a:spLocks noChangeShapeType="1"/>
            </p:cNvSpPr>
            <p:nvPr/>
          </p:nvSpPr>
          <p:spPr bwMode="auto">
            <a:xfrm>
              <a:off x="695326" y="6497528"/>
              <a:ext cx="1003300" cy="63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b="0" kern="0">
                <a:solidFill>
                  <a:sysClr val="windowText" lastClr="000000"/>
                </a:solidFill>
              </a:endParaRPr>
            </a:p>
          </p:txBody>
        </p:sp>
        <p:graphicFrame>
          <p:nvGraphicFramePr>
            <p:cNvPr id="63" name="Object 20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87899199"/>
                </p:ext>
              </p:extLst>
            </p:nvPr>
          </p:nvGraphicFramePr>
          <p:xfrm>
            <a:off x="5772151" y="5067640"/>
            <a:ext cx="260350" cy="209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311" name="Equation" r:id="rId8" imgW="190500" imgH="123825" progId="Equation.3">
                    <p:embed/>
                  </p:oleObj>
                </mc:Choice>
                <mc:Fallback>
                  <p:oleObj name="Equation" r:id="rId8" imgW="190500" imgH="12382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72151" y="5067640"/>
                          <a:ext cx="260350" cy="209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4" name="Oval 203"/>
            <p:cNvSpPr>
              <a:spLocks noChangeArrowheads="1"/>
            </p:cNvSpPr>
            <p:nvPr/>
          </p:nvSpPr>
          <p:spPr bwMode="auto">
            <a:xfrm>
              <a:off x="758826" y="6451490"/>
              <a:ext cx="114300" cy="106363"/>
            </a:xfrm>
            <a:prstGeom prst="ellipse">
              <a:avLst/>
            </a:prstGeom>
            <a:solidFill>
              <a:srgbClr val="FD930A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en-US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Text Box 204"/>
            <p:cNvSpPr txBox="1">
              <a:spLocks noChangeArrowheads="1"/>
            </p:cNvSpPr>
            <p:nvPr/>
          </p:nvSpPr>
          <p:spPr bwMode="auto">
            <a:xfrm>
              <a:off x="23814" y="5699015"/>
              <a:ext cx="762000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9pPr>
            </a:lstStyle>
            <a:p>
              <a:pPr fontAlgn="auto">
                <a:spcBef>
                  <a:spcPct val="0"/>
                </a:spcBef>
                <a:spcAft>
                  <a:spcPts val="0"/>
                </a:spcAft>
                <a:buClr>
                  <a:srgbClr val="009900"/>
                </a:buClr>
                <a:buSzPct val="70000"/>
                <a:buFont typeface="Marlett" pitchFamily="2" charset="2"/>
                <a:buNone/>
                <a:defRPr/>
              </a:pPr>
              <a:r>
                <a:rPr lang="de-DE" sz="900" b="0" kern="0" smtClean="0">
                  <a:solidFill>
                    <a:srgbClr val="261748"/>
                  </a:solidFill>
                </a:rPr>
                <a:t>Reference</a:t>
              </a:r>
            </a:p>
          </p:txBody>
        </p:sp>
        <p:sp>
          <p:nvSpPr>
            <p:cNvPr id="66" name="Freeform 205"/>
            <p:cNvSpPr>
              <a:spLocks/>
            </p:cNvSpPr>
            <p:nvPr/>
          </p:nvSpPr>
          <p:spPr bwMode="auto">
            <a:xfrm>
              <a:off x="4106864" y="5157678"/>
              <a:ext cx="492125" cy="419100"/>
            </a:xfrm>
            <a:custGeom>
              <a:avLst/>
              <a:gdLst>
                <a:gd name="T0" fmla="*/ 0 w 369"/>
                <a:gd name="T1" fmla="*/ 2147483647 h 345"/>
                <a:gd name="T2" fmla="*/ 2147483647 w 369"/>
                <a:gd name="T3" fmla="*/ 0 h 345"/>
                <a:gd name="T4" fmla="*/ 2147483647 w 369"/>
                <a:gd name="T5" fmla="*/ 0 h 345"/>
                <a:gd name="T6" fmla="*/ 2147483647 w 369"/>
                <a:gd name="T7" fmla="*/ 2147483647 h 345"/>
                <a:gd name="T8" fmla="*/ 2147483647 w 369"/>
                <a:gd name="T9" fmla="*/ 2147483647 h 345"/>
                <a:gd name="T10" fmla="*/ 0 w 369"/>
                <a:gd name="T11" fmla="*/ 2147483647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9" h="345">
                  <a:moveTo>
                    <a:pt x="0" y="177"/>
                  </a:moveTo>
                  <a:lnTo>
                    <a:pt x="126" y="0"/>
                  </a:lnTo>
                  <a:lnTo>
                    <a:pt x="369" y="0"/>
                  </a:lnTo>
                  <a:lnTo>
                    <a:pt x="369" y="345"/>
                  </a:lnTo>
                  <a:lnTo>
                    <a:pt x="117" y="345"/>
                  </a:lnTo>
                  <a:lnTo>
                    <a:pt x="0" y="177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b="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Text Box 206"/>
            <p:cNvSpPr txBox="1">
              <a:spLocks noChangeArrowheads="1"/>
            </p:cNvSpPr>
            <p:nvPr/>
          </p:nvSpPr>
          <p:spPr bwMode="auto">
            <a:xfrm>
              <a:off x="4165601" y="5252928"/>
              <a:ext cx="431800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33" tIns="45717" rIns="91433" bIns="45717" anchor="ctr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ct val="60000"/>
                </a:spcAft>
                <a:buClrTx/>
                <a:buFontTx/>
                <a:buNone/>
                <a:defRPr/>
              </a:pPr>
              <a:r>
                <a:rPr lang="de-DE" sz="900" b="0" kern="0" smtClean="0">
                  <a:solidFill>
                    <a:srgbClr val="261748"/>
                  </a:solidFill>
                </a:rPr>
                <a:t>ADC</a:t>
              </a:r>
            </a:p>
          </p:txBody>
        </p:sp>
        <p:sp>
          <p:nvSpPr>
            <p:cNvPr id="68" name="Text Box 207"/>
            <p:cNvSpPr txBox="1">
              <a:spLocks noChangeArrowheads="1"/>
            </p:cNvSpPr>
            <p:nvPr/>
          </p:nvSpPr>
          <p:spPr bwMode="auto">
            <a:xfrm>
              <a:off x="1600201" y="4592528"/>
              <a:ext cx="2433638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9pPr>
            </a:lstStyle>
            <a:p>
              <a:pPr fontAlgn="auto">
                <a:spcBef>
                  <a:spcPct val="5000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de-DE" sz="1000" b="0" kern="0" smtClean="0">
                  <a:solidFill>
                    <a:srgbClr val="261748"/>
                  </a:solidFill>
                </a:rPr>
                <a:t>Single Channel Receiver</a:t>
              </a:r>
            </a:p>
          </p:txBody>
        </p:sp>
        <p:sp>
          <p:nvSpPr>
            <p:cNvPr id="69" name="Text Box 208"/>
            <p:cNvSpPr txBox="1">
              <a:spLocks noChangeArrowheads="1"/>
            </p:cNvSpPr>
            <p:nvPr/>
          </p:nvSpPr>
          <p:spPr bwMode="auto">
            <a:xfrm>
              <a:off x="3960814" y="4852878"/>
              <a:ext cx="1419225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9pPr>
            </a:lstStyle>
            <a:p>
              <a:pPr fontAlgn="auto">
                <a:spcBef>
                  <a:spcPct val="5000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de-DE" sz="900" b="0" kern="0" smtClean="0">
                  <a:solidFill>
                    <a:srgbClr val="261748"/>
                  </a:solidFill>
                </a:rPr>
                <a:t>ADC+ DDC</a:t>
              </a:r>
              <a:r>
                <a:rPr lang="de-DE" sz="900" b="0" kern="0" smtClean="0">
                  <a:solidFill>
                    <a:srgbClr val="FF0000"/>
                  </a:solidFill>
                </a:rPr>
                <a:t> -147dBc/Hz</a:t>
              </a:r>
              <a:endParaRPr lang="en-GB" sz="900" b="0" kern="0" smtClean="0">
                <a:solidFill>
                  <a:srgbClr val="FF0000"/>
                </a:solidFill>
              </a:endParaRPr>
            </a:p>
          </p:txBody>
        </p:sp>
        <p:sp>
          <p:nvSpPr>
            <p:cNvPr id="70" name="Text Box 209"/>
            <p:cNvSpPr txBox="1">
              <a:spLocks noChangeArrowheads="1"/>
            </p:cNvSpPr>
            <p:nvPr/>
          </p:nvSpPr>
          <p:spPr bwMode="auto">
            <a:xfrm>
              <a:off x="2936876" y="6378465"/>
              <a:ext cx="854075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9pPr>
            </a:lstStyle>
            <a:p>
              <a:pPr fontAlgn="auto">
                <a:spcBef>
                  <a:spcPct val="5000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de-DE" sz="900" b="0" kern="0" smtClean="0">
                  <a:solidFill>
                    <a:srgbClr val="FF0000"/>
                  </a:solidFill>
                </a:rPr>
                <a:t>-150dBc/Hz</a:t>
              </a:r>
              <a:endParaRPr lang="en-GB" sz="900" b="0" kern="0" smtClean="0">
                <a:solidFill>
                  <a:srgbClr val="FF0000"/>
                </a:solidFill>
              </a:endParaRPr>
            </a:p>
          </p:txBody>
        </p:sp>
        <p:sp>
          <p:nvSpPr>
            <p:cNvPr id="71" name="Line 112"/>
            <p:cNvSpPr>
              <a:spLocks noChangeShapeType="1"/>
            </p:cNvSpPr>
            <p:nvPr/>
          </p:nvSpPr>
          <p:spPr bwMode="auto">
            <a:xfrm flipV="1">
              <a:off x="1085851" y="5092590"/>
              <a:ext cx="2779713" cy="0"/>
            </a:xfrm>
            <a:prstGeom prst="line">
              <a:avLst/>
            </a:prstGeom>
            <a:noFill/>
            <a:ln w="19050">
              <a:solidFill>
                <a:srgbClr val="2A4BD8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en-US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" name="Text Box 209"/>
            <p:cNvSpPr txBox="1">
              <a:spLocks noChangeArrowheads="1"/>
            </p:cNvSpPr>
            <p:nvPr/>
          </p:nvSpPr>
          <p:spPr bwMode="auto">
            <a:xfrm>
              <a:off x="1055689" y="4860815"/>
              <a:ext cx="381000" cy="246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9pPr>
            </a:lstStyle>
            <a:p>
              <a:pPr fontAlgn="auto">
                <a:spcBef>
                  <a:spcPct val="5000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de-DE" sz="1000" b="0" kern="0" smtClean="0">
                  <a:solidFill>
                    <a:srgbClr val="223FBC"/>
                  </a:solidFill>
                </a:rPr>
                <a:t>AM</a:t>
              </a:r>
              <a:endParaRPr lang="en-GB" sz="1000" b="0" kern="0" smtClean="0">
                <a:solidFill>
                  <a:srgbClr val="223FBC"/>
                </a:solidFill>
              </a:endParaRPr>
            </a:p>
          </p:txBody>
        </p:sp>
        <p:sp>
          <p:nvSpPr>
            <p:cNvPr id="73" name="Oval 203"/>
            <p:cNvSpPr>
              <a:spLocks noChangeArrowheads="1"/>
            </p:cNvSpPr>
            <p:nvPr/>
          </p:nvSpPr>
          <p:spPr bwMode="auto">
            <a:xfrm>
              <a:off x="930276" y="6457840"/>
              <a:ext cx="114300" cy="106363"/>
            </a:xfrm>
            <a:prstGeom prst="ellipse">
              <a:avLst/>
            </a:prstGeom>
            <a:solidFill>
              <a:srgbClr val="3366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en-US" sz="1800" kern="0">
                <a:solidFill>
                  <a:sysClr val="windowText" lastClr="000000"/>
                </a:solidFill>
              </a:endParaRPr>
            </a:p>
          </p:txBody>
        </p:sp>
        <p:graphicFrame>
          <p:nvGraphicFramePr>
            <p:cNvPr id="74" name="Object 1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80184404"/>
                </p:ext>
              </p:extLst>
            </p:nvPr>
          </p:nvGraphicFramePr>
          <p:xfrm>
            <a:off x="347664" y="6075253"/>
            <a:ext cx="531812" cy="219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312" name="Equation" r:id="rId10" imgW="494870" imgH="215713" progId="Equation.3">
                    <p:embed/>
                  </p:oleObj>
                </mc:Choice>
                <mc:Fallback>
                  <p:oleObj name="Equation" r:id="rId10" imgW="494870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7664" y="6075253"/>
                          <a:ext cx="531812" cy="2190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5" name="Object 1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52421152"/>
                </p:ext>
              </p:extLst>
            </p:nvPr>
          </p:nvGraphicFramePr>
          <p:xfrm>
            <a:off x="354014" y="5897453"/>
            <a:ext cx="354012" cy="247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313" name="Equation" r:id="rId12" imgW="330057" imgH="241195" progId="Equation.3">
                    <p:embed/>
                  </p:oleObj>
                </mc:Choice>
                <mc:Fallback>
                  <p:oleObj name="Equation" r:id="rId12" imgW="330057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4014" y="5897453"/>
                          <a:ext cx="354012" cy="247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6" name="Object 1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22363589"/>
                </p:ext>
              </p:extLst>
            </p:nvPr>
          </p:nvGraphicFramePr>
          <p:xfrm>
            <a:off x="2432051" y="5929203"/>
            <a:ext cx="477838" cy="231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314" name="Equation" r:id="rId14" imgW="444307" imgH="228501" progId="Equation.3">
                    <p:embed/>
                  </p:oleObj>
                </mc:Choice>
                <mc:Fallback>
                  <p:oleObj name="Equation" r:id="rId14" imgW="444307" imgH="22850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32051" y="5929203"/>
                          <a:ext cx="477838" cy="2317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7" name="Object 1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63352270"/>
                </p:ext>
              </p:extLst>
            </p:nvPr>
          </p:nvGraphicFramePr>
          <p:xfrm>
            <a:off x="2425701" y="5757753"/>
            <a:ext cx="300038" cy="247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315" name="Equation" r:id="rId16" imgW="279279" imgH="241195" progId="Equation.3">
                    <p:embed/>
                  </p:oleObj>
                </mc:Choice>
                <mc:Fallback>
                  <p:oleObj name="Equation" r:id="rId16" imgW="279279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25701" y="5757753"/>
                          <a:ext cx="300038" cy="247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8" name="Object 1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12962896"/>
                </p:ext>
              </p:extLst>
            </p:nvPr>
          </p:nvGraphicFramePr>
          <p:xfrm>
            <a:off x="3771901" y="5929203"/>
            <a:ext cx="449263" cy="219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316" name="Equation" r:id="rId18" imgW="418918" imgH="215806" progId="Equation.3">
                    <p:embed/>
                  </p:oleObj>
                </mc:Choice>
                <mc:Fallback>
                  <p:oleObj name="Equation" r:id="rId18" imgW="418918" imgH="21580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71901" y="5929203"/>
                          <a:ext cx="449263" cy="2190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9" name="Object 1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54850335"/>
                </p:ext>
              </p:extLst>
            </p:nvPr>
          </p:nvGraphicFramePr>
          <p:xfrm>
            <a:off x="3746501" y="5764103"/>
            <a:ext cx="273050" cy="247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317" name="Equation" r:id="rId20" imgW="253890" imgH="241195" progId="Equation.3">
                    <p:embed/>
                  </p:oleObj>
                </mc:Choice>
                <mc:Fallback>
                  <p:oleObj name="Equation" r:id="rId20" imgW="253890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46501" y="5764103"/>
                          <a:ext cx="273050" cy="247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0" name="Line 125"/>
            <p:cNvSpPr>
              <a:spLocks noChangeShapeType="1"/>
            </p:cNvSpPr>
            <p:nvPr/>
          </p:nvSpPr>
          <p:spPr bwMode="auto">
            <a:xfrm>
              <a:off x="1177926" y="5459303"/>
              <a:ext cx="371475" cy="1587"/>
            </a:xfrm>
            <a:prstGeom prst="line">
              <a:avLst/>
            </a:prstGeom>
            <a:noFill/>
            <a:ln w="19050">
              <a:solidFill>
                <a:srgbClr val="FD930A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en-US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" name="Line 126"/>
            <p:cNvSpPr>
              <a:spLocks noChangeShapeType="1"/>
            </p:cNvSpPr>
            <p:nvPr/>
          </p:nvSpPr>
          <p:spPr bwMode="auto">
            <a:xfrm flipV="1">
              <a:off x="760414" y="6375290"/>
              <a:ext cx="777875" cy="3175"/>
            </a:xfrm>
            <a:prstGeom prst="line">
              <a:avLst/>
            </a:prstGeom>
            <a:noFill/>
            <a:ln w="19050">
              <a:solidFill>
                <a:srgbClr val="FD930A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en-US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" name="Line 127"/>
            <p:cNvSpPr>
              <a:spLocks noChangeShapeType="1"/>
            </p:cNvSpPr>
            <p:nvPr/>
          </p:nvSpPr>
          <p:spPr bwMode="auto">
            <a:xfrm flipH="1">
              <a:off x="1192214" y="5457715"/>
              <a:ext cx="1587" cy="922338"/>
            </a:xfrm>
            <a:prstGeom prst="line">
              <a:avLst/>
            </a:prstGeom>
            <a:noFill/>
            <a:ln w="19050">
              <a:solidFill>
                <a:srgbClr val="FD930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en-US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" name="Text Box 209"/>
            <p:cNvSpPr txBox="1">
              <a:spLocks noChangeArrowheads="1"/>
            </p:cNvSpPr>
            <p:nvPr/>
          </p:nvSpPr>
          <p:spPr bwMode="auto">
            <a:xfrm>
              <a:off x="1160464" y="6099065"/>
              <a:ext cx="381000" cy="246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9pPr>
            </a:lstStyle>
            <a:p>
              <a:pPr fontAlgn="auto">
                <a:spcBef>
                  <a:spcPct val="5000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de-DE" sz="1000" b="0" kern="0" smtClean="0">
                  <a:solidFill>
                    <a:srgbClr val="FD930A"/>
                  </a:solidFill>
                </a:rPr>
                <a:t>PM</a:t>
              </a:r>
              <a:endParaRPr lang="en-GB" sz="1000" b="0" kern="0" smtClean="0">
                <a:solidFill>
                  <a:srgbClr val="FD930A"/>
                </a:solidFill>
              </a:endParaRPr>
            </a:p>
          </p:txBody>
        </p:sp>
        <p:graphicFrame>
          <p:nvGraphicFramePr>
            <p:cNvPr id="84" name="Object 20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14929035"/>
                </p:ext>
              </p:extLst>
            </p:nvPr>
          </p:nvGraphicFramePr>
          <p:xfrm>
            <a:off x="5765801" y="5425153"/>
            <a:ext cx="274638" cy="257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318" name="Equation" r:id="rId22" imgW="200025" imgH="161925" progId="Equation.3">
                    <p:embed/>
                  </p:oleObj>
                </mc:Choice>
                <mc:Fallback>
                  <p:oleObj name="Equation" r:id="rId22" imgW="200025" imgH="16192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5801" y="5425153"/>
                          <a:ext cx="274638" cy="2571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0" name="Group 89"/>
          <p:cNvGrpSpPr/>
          <p:nvPr/>
        </p:nvGrpSpPr>
        <p:grpSpPr>
          <a:xfrm>
            <a:off x="642431" y="3671541"/>
            <a:ext cx="2802213" cy="2425316"/>
            <a:chOff x="548325" y="3671541"/>
            <a:chExt cx="2896319" cy="2764924"/>
          </a:xfrm>
        </p:grpSpPr>
        <p:grpSp>
          <p:nvGrpSpPr>
            <p:cNvPr id="91" name="Group 90"/>
            <p:cNvGrpSpPr/>
            <p:nvPr/>
          </p:nvGrpSpPr>
          <p:grpSpPr>
            <a:xfrm>
              <a:off x="548325" y="4193327"/>
              <a:ext cx="2896319" cy="2243138"/>
              <a:chOff x="1786847" y="1676400"/>
              <a:chExt cx="2896319" cy="2243138"/>
            </a:xfrm>
          </p:grpSpPr>
          <p:grpSp>
            <p:nvGrpSpPr>
              <p:cNvPr id="93" name="Group 110"/>
              <p:cNvGrpSpPr>
                <a:grpSpLocks/>
              </p:cNvGrpSpPr>
              <p:nvPr/>
            </p:nvGrpSpPr>
            <p:grpSpPr bwMode="auto">
              <a:xfrm>
                <a:off x="1816141" y="1676400"/>
                <a:ext cx="2867025" cy="2243138"/>
                <a:chOff x="1208" y="1012"/>
                <a:chExt cx="1806" cy="1413"/>
              </a:xfrm>
            </p:grpSpPr>
            <p:pic>
              <p:nvPicPr>
                <p:cNvPr id="95" name="Picture 114"/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08" y="1012"/>
                  <a:ext cx="1806" cy="14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96" name="Line 115"/>
                <p:cNvSpPr>
                  <a:spLocks noChangeShapeType="1"/>
                </p:cNvSpPr>
                <p:nvPr/>
              </p:nvSpPr>
              <p:spPr bwMode="auto">
                <a:xfrm flipH="1">
                  <a:off x="1519" y="1514"/>
                  <a:ext cx="1005" cy="0"/>
                </a:xfrm>
                <a:prstGeom prst="line">
                  <a:avLst/>
                </a:prstGeom>
                <a:noFill/>
                <a:ln w="38100">
                  <a:solidFill>
                    <a:srgbClr val="3399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 b="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7" name="Line 116"/>
                <p:cNvSpPr>
                  <a:spLocks noChangeShapeType="1"/>
                </p:cNvSpPr>
                <p:nvPr/>
              </p:nvSpPr>
              <p:spPr bwMode="auto">
                <a:xfrm>
                  <a:off x="1522" y="1454"/>
                  <a:ext cx="2" cy="129"/>
                </a:xfrm>
                <a:prstGeom prst="line">
                  <a:avLst/>
                </a:prstGeom>
                <a:noFill/>
                <a:ln w="38100">
                  <a:solidFill>
                    <a:srgbClr val="3399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 b="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98" name="Text Box 117"/>
                <p:cNvSpPr txBox="1">
                  <a:spLocks noChangeArrowheads="1"/>
                </p:cNvSpPr>
                <p:nvPr/>
              </p:nvSpPr>
              <p:spPr bwMode="auto">
                <a:xfrm>
                  <a:off x="1616" y="1530"/>
                  <a:ext cx="965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1200">
                      <a:solidFill>
                        <a:schemeClr val="tx1"/>
                      </a:solidFill>
                      <a:latin typeface="Arial" pitchFamily="34" charset="0"/>
                      <a:ea typeface="ＭＳ Ｐゴシック"/>
                      <a:cs typeface="ＭＳ Ｐゴシック"/>
                    </a:defRPr>
                  </a:lvl1pPr>
                  <a:lvl2pPr marL="742950" indent="-285750" eaLnBrk="0" hangingPunct="0">
                    <a:defRPr sz="1200">
                      <a:solidFill>
                        <a:schemeClr val="tx1"/>
                      </a:solidFill>
                      <a:latin typeface="Arial" pitchFamily="34" charset="0"/>
                      <a:ea typeface="ＭＳ Ｐゴシック"/>
                      <a:cs typeface="ＭＳ Ｐゴシック"/>
                    </a:defRPr>
                  </a:lvl2pPr>
                  <a:lvl3pPr marL="1143000" indent="-228600" eaLnBrk="0" hangingPunct="0">
                    <a:defRPr sz="1200">
                      <a:solidFill>
                        <a:schemeClr val="tx1"/>
                      </a:solidFill>
                      <a:latin typeface="Arial" pitchFamily="34" charset="0"/>
                      <a:ea typeface="ＭＳ Ｐゴシック"/>
                      <a:cs typeface="ＭＳ Ｐゴシック"/>
                    </a:defRPr>
                  </a:lvl3pPr>
                  <a:lvl4pPr marL="1600200" indent="-228600" eaLnBrk="0" hangingPunct="0">
                    <a:defRPr sz="1200">
                      <a:solidFill>
                        <a:schemeClr val="tx1"/>
                      </a:solidFill>
                      <a:latin typeface="Arial" pitchFamily="34" charset="0"/>
                      <a:ea typeface="ＭＳ Ｐゴシック"/>
                      <a:cs typeface="ＭＳ Ｐゴシック"/>
                    </a:defRPr>
                  </a:lvl4pPr>
                  <a:lvl5pPr marL="2057400" indent="-228600" eaLnBrk="0" hangingPunct="0">
                    <a:defRPr sz="1200">
                      <a:solidFill>
                        <a:schemeClr val="tx1"/>
                      </a:solidFill>
                      <a:latin typeface="Arial" pitchFamily="34" charset="0"/>
                      <a:ea typeface="ＭＳ Ｐゴシック"/>
                      <a:cs typeface="ＭＳ Ｐゴシック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1200">
                      <a:solidFill>
                        <a:schemeClr val="tx1"/>
                      </a:solidFill>
                      <a:latin typeface="Arial" pitchFamily="34" charset="0"/>
                      <a:ea typeface="ＭＳ Ｐゴシック"/>
                      <a:cs typeface="ＭＳ Ｐゴシック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1200">
                      <a:solidFill>
                        <a:schemeClr val="tx1"/>
                      </a:solidFill>
                      <a:latin typeface="Arial" pitchFamily="34" charset="0"/>
                      <a:ea typeface="ＭＳ Ｐゴシック"/>
                      <a:cs typeface="ＭＳ Ｐゴシック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1200">
                      <a:solidFill>
                        <a:schemeClr val="tx1"/>
                      </a:solidFill>
                      <a:latin typeface="Arial" pitchFamily="34" charset="0"/>
                      <a:ea typeface="ＭＳ Ｐゴシック"/>
                      <a:cs typeface="ＭＳ Ｐゴシック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1200">
                      <a:solidFill>
                        <a:schemeClr val="tx1"/>
                      </a:solidFill>
                      <a:latin typeface="Arial" pitchFamily="34" charset="0"/>
                      <a:ea typeface="ＭＳ Ｐゴシック"/>
                      <a:cs typeface="ＭＳ Ｐゴシック"/>
                    </a:defRPr>
                  </a:lvl9pPr>
                </a:lstStyle>
                <a:p>
                  <a:pPr algn="ctr" fontAlgn="auto">
                    <a:spcBef>
                      <a:spcPct val="5000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r>
                    <a:rPr lang="de-DE" sz="1400" kern="0" smtClean="0">
                      <a:solidFill>
                        <a:srgbClr val="3399FF"/>
                      </a:solidFill>
                    </a:rPr>
                    <a:t>&lt; 0.0018</a:t>
                  </a:r>
                  <a:r>
                    <a:rPr lang="de-DE" sz="1400" kern="0" smtClean="0">
                      <a:solidFill>
                        <a:srgbClr val="3399FF"/>
                      </a:solidFill>
                      <a:cs typeface="Arial" pitchFamily="34" charset="0"/>
                    </a:rPr>
                    <a:t>°, 4fs</a:t>
                  </a:r>
                  <a:endParaRPr lang="de-DE" sz="1400" kern="0" smtClean="0">
                    <a:solidFill>
                      <a:srgbClr val="3399FF"/>
                    </a:solidFill>
                  </a:endParaRPr>
                </a:p>
              </p:txBody>
            </p:sp>
            <p:sp>
              <p:nvSpPr>
                <p:cNvPr id="99" name="Line 118"/>
                <p:cNvSpPr>
                  <a:spLocks noChangeShapeType="1"/>
                </p:cNvSpPr>
                <p:nvPr/>
              </p:nvSpPr>
              <p:spPr bwMode="auto">
                <a:xfrm flipH="1">
                  <a:off x="1227" y="2034"/>
                  <a:ext cx="1612" cy="3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endParaRPr lang="de-DE" sz="1800" b="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00" name="Text Box 119"/>
                <p:cNvSpPr txBox="1">
                  <a:spLocks noChangeArrowheads="1"/>
                </p:cNvSpPr>
                <p:nvPr/>
              </p:nvSpPr>
              <p:spPr bwMode="auto">
                <a:xfrm>
                  <a:off x="1311" y="1867"/>
                  <a:ext cx="649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1200">
                      <a:solidFill>
                        <a:schemeClr val="tx1"/>
                      </a:solidFill>
                      <a:latin typeface="Arial" pitchFamily="34" charset="0"/>
                      <a:ea typeface="ＭＳ Ｐゴシック"/>
                      <a:cs typeface="ＭＳ Ｐゴシック"/>
                    </a:defRPr>
                  </a:lvl1pPr>
                  <a:lvl2pPr marL="742950" indent="-285750" eaLnBrk="0" hangingPunct="0">
                    <a:defRPr sz="1200">
                      <a:solidFill>
                        <a:schemeClr val="tx1"/>
                      </a:solidFill>
                      <a:latin typeface="Arial" pitchFamily="34" charset="0"/>
                      <a:ea typeface="ＭＳ Ｐゴシック"/>
                      <a:cs typeface="ＭＳ Ｐゴシック"/>
                    </a:defRPr>
                  </a:lvl2pPr>
                  <a:lvl3pPr marL="1143000" indent="-228600" eaLnBrk="0" hangingPunct="0">
                    <a:defRPr sz="1200">
                      <a:solidFill>
                        <a:schemeClr val="tx1"/>
                      </a:solidFill>
                      <a:latin typeface="Arial" pitchFamily="34" charset="0"/>
                      <a:ea typeface="ＭＳ Ｐゴシック"/>
                      <a:cs typeface="ＭＳ Ｐゴシック"/>
                    </a:defRPr>
                  </a:lvl3pPr>
                  <a:lvl4pPr marL="1600200" indent="-228600" eaLnBrk="0" hangingPunct="0">
                    <a:defRPr sz="1200">
                      <a:solidFill>
                        <a:schemeClr val="tx1"/>
                      </a:solidFill>
                      <a:latin typeface="Arial" pitchFamily="34" charset="0"/>
                      <a:ea typeface="ＭＳ Ｐゴシック"/>
                      <a:cs typeface="ＭＳ Ｐゴシック"/>
                    </a:defRPr>
                  </a:lvl4pPr>
                  <a:lvl5pPr marL="2057400" indent="-228600" eaLnBrk="0" hangingPunct="0">
                    <a:defRPr sz="1200">
                      <a:solidFill>
                        <a:schemeClr val="tx1"/>
                      </a:solidFill>
                      <a:latin typeface="Arial" pitchFamily="34" charset="0"/>
                      <a:ea typeface="ＭＳ Ｐゴシック"/>
                      <a:cs typeface="ＭＳ Ｐゴシック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1200">
                      <a:solidFill>
                        <a:schemeClr val="tx1"/>
                      </a:solidFill>
                      <a:latin typeface="Arial" pitchFamily="34" charset="0"/>
                      <a:ea typeface="ＭＳ Ｐゴシック"/>
                      <a:cs typeface="ＭＳ Ｐゴシック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1200">
                      <a:solidFill>
                        <a:schemeClr val="tx1"/>
                      </a:solidFill>
                      <a:latin typeface="Arial" pitchFamily="34" charset="0"/>
                      <a:ea typeface="ＭＳ Ｐゴシック"/>
                      <a:cs typeface="ＭＳ Ｐゴシック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1200">
                      <a:solidFill>
                        <a:schemeClr val="tx1"/>
                      </a:solidFill>
                      <a:latin typeface="Arial" pitchFamily="34" charset="0"/>
                      <a:ea typeface="ＭＳ Ｐゴシック"/>
                      <a:cs typeface="ＭＳ Ｐゴシック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1200">
                      <a:solidFill>
                        <a:schemeClr val="tx1"/>
                      </a:solidFill>
                      <a:latin typeface="Arial" pitchFamily="34" charset="0"/>
                      <a:ea typeface="ＭＳ Ｐゴシック"/>
                      <a:cs typeface="ＭＳ Ｐゴシック"/>
                    </a:defRPr>
                  </a:lvl9pPr>
                </a:lstStyle>
                <a:p>
                  <a:pPr algn="ctr" fontAlgn="auto">
                    <a:spcBef>
                      <a:spcPct val="50000"/>
                    </a:spcBef>
                    <a:spcAft>
                      <a:spcPts val="0"/>
                    </a:spcAft>
                    <a:buClrTx/>
                    <a:buFontTx/>
                    <a:buNone/>
                    <a:defRPr/>
                  </a:pPr>
                  <a:r>
                    <a:rPr lang="de-DE" b="0" kern="0" dirty="0" smtClean="0">
                      <a:solidFill>
                        <a:srgbClr val="FF0000"/>
                      </a:solidFill>
                    </a:rPr>
                    <a:t>-150dBc/Hz</a:t>
                  </a:r>
                  <a:endParaRPr lang="en-GB" b="0" kern="0" dirty="0" smtClean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94" name="Text Box 117"/>
              <p:cNvSpPr txBox="1">
                <a:spLocks noChangeArrowheads="1"/>
              </p:cNvSpPr>
              <p:nvPr/>
            </p:nvSpPr>
            <p:spPr bwMode="auto">
              <a:xfrm>
                <a:off x="1786847" y="3302931"/>
                <a:ext cx="1384328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200">
                    <a:solidFill>
                      <a:schemeClr val="tx1"/>
                    </a:solidFill>
                    <a:latin typeface="Arial" pitchFamily="34" charset="0"/>
                    <a:ea typeface="ＭＳ Ｐゴシック"/>
                    <a:cs typeface="ＭＳ Ｐゴシック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ial" pitchFamily="34" charset="0"/>
                    <a:ea typeface="ＭＳ Ｐゴシック"/>
                    <a:cs typeface="ＭＳ Ｐゴシック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ial" pitchFamily="34" charset="0"/>
                    <a:ea typeface="ＭＳ Ｐゴシック"/>
                    <a:cs typeface="ＭＳ Ｐゴシック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ial" pitchFamily="34" charset="0"/>
                    <a:ea typeface="ＭＳ Ｐゴシック"/>
                    <a:cs typeface="ＭＳ Ｐゴシック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ial" pitchFamily="34" charset="0"/>
                    <a:ea typeface="ＭＳ Ｐゴシック"/>
                    <a:cs typeface="ＭＳ Ｐゴシック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1200">
                    <a:solidFill>
                      <a:schemeClr val="tx1"/>
                    </a:solidFill>
                    <a:latin typeface="Arial" pitchFamily="34" charset="0"/>
                    <a:ea typeface="ＭＳ Ｐゴシック"/>
                    <a:cs typeface="ＭＳ Ｐゴシック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1200">
                    <a:solidFill>
                      <a:schemeClr val="tx1"/>
                    </a:solidFill>
                    <a:latin typeface="Arial" pitchFamily="34" charset="0"/>
                    <a:ea typeface="ＭＳ Ｐゴシック"/>
                    <a:cs typeface="ＭＳ Ｐゴシック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1200">
                    <a:solidFill>
                      <a:schemeClr val="tx1"/>
                    </a:solidFill>
                    <a:latin typeface="Arial" pitchFamily="34" charset="0"/>
                    <a:ea typeface="ＭＳ Ｐゴシック"/>
                    <a:cs typeface="ＭＳ Ｐゴシック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1200">
                    <a:solidFill>
                      <a:schemeClr val="tx1"/>
                    </a:solidFill>
                    <a:latin typeface="Arial" pitchFamily="34" charset="0"/>
                    <a:ea typeface="ＭＳ Ｐゴシック"/>
                    <a:cs typeface="ＭＳ Ｐゴシック"/>
                  </a:defRPr>
                </a:lvl9pPr>
              </a:lstStyle>
              <a:p>
                <a:pPr algn="ctr" fontAlgn="auto">
                  <a:spcBef>
                    <a:spcPct val="50000"/>
                  </a:spcBef>
                  <a:spcAft>
                    <a:spcPts val="0"/>
                  </a:spcAft>
                  <a:buClrTx/>
                  <a:buFontTx/>
                  <a:buNone/>
                  <a:defRPr/>
                </a:pPr>
                <a:r>
                  <a:rPr lang="de-DE" b="0" kern="0" dirty="0" smtClean="0">
                    <a:solidFill>
                      <a:srgbClr val="FF0000"/>
                    </a:solidFill>
                  </a:rPr>
                  <a:t>LO-Generation</a:t>
                </a:r>
                <a:endParaRPr lang="de-DE" b="0" kern="0" baseline="30000" dirty="0" smtClean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92" name="Straight Arrow Connector 91"/>
            <p:cNvCxnSpPr>
              <a:stCxn id="44" idx="2"/>
              <a:endCxn id="95" idx="0"/>
            </p:cNvCxnSpPr>
            <p:nvPr/>
          </p:nvCxnSpPr>
          <p:spPr bwMode="auto">
            <a:xfrm flipH="1">
              <a:off x="2011132" y="3671541"/>
              <a:ext cx="775218" cy="52178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4876" name="Group 804875"/>
          <p:cNvGrpSpPr/>
          <p:nvPr/>
        </p:nvGrpSpPr>
        <p:grpSpPr>
          <a:xfrm>
            <a:off x="3568522" y="2683166"/>
            <a:ext cx="5378915" cy="3842398"/>
            <a:chOff x="3568522" y="2683166"/>
            <a:chExt cx="5378915" cy="3842398"/>
          </a:xfrm>
        </p:grpSpPr>
        <p:grpSp>
          <p:nvGrpSpPr>
            <p:cNvPr id="101" name="Group 3"/>
            <p:cNvGrpSpPr>
              <a:grpSpLocks/>
            </p:cNvGrpSpPr>
            <p:nvPr/>
          </p:nvGrpSpPr>
          <p:grpSpPr bwMode="auto">
            <a:xfrm rot="10800000">
              <a:off x="3568522" y="4074577"/>
              <a:ext cx="5378915" cy="2216788"/>
              <a:chOff x="887837" y="2357435"/>
              <a:chExt cx="6884563" cy="2786065"/>
            </a:xfrm>
          </p:grpSpPr>
          <p:pic>
            <p:nvPicPr>
              <p:cNvPr id="102" name="Picture 5"/>
              <p:cNvPicPr>
                <a:picLocks noChangeAspect="1" noChangeArrowheads="1"/>
              </p:cNvPicPr>
              <p:nvPr/>
            </p:nvPicPr>
            <p:blipFill>
              <a:blip r:embed="rId25"/>
              <a:srcRect/>
              <a:stretch>
                <a:fillRect/>
              </a:stretch>
            </p:blipFill>
            <p:spPr bwMode="auto">
              <a:xfrm flipH="1">
                <a:off x="4019484" y="2357536"/>
                <a:ext cx="3752581" cy="2785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 cap="flat" cmpd="sng">
                    <a:solidFill>
                      <a:schemeClr val="folHlink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103" name="Picture 4"/>
              <p:cNvPicPr>
                <a:picLocks noChangeAspect="1" noChangeArrowheads="1"/>
              </p:cNvPicPr>
              <p:nvPr/>
            </p:nvPicPr>
            <p:blipFill>
              <a:blip r:embed="rId26"/>
              <a:srcRect/>
              <a:stretch>
                <a:fillRect/>
              </a:stretch>
            </p:blipFill>
            <p:spPr bwMode="auto">
              <a:xfrm flipH="1">
                <a:off x="888392" y="2357536"/>
                <a:ext cx="3588764" cy="2785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 cap="flat" cmpd="sng">
                    <a:solidFill>
                      <a:schemeClr val="folHlink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3" name="Straight Arrow Connector 2"/>
            <p:cNvCxnSpPr/>
            <p:nvPr/>
          </p:nvCxnSpPr>
          <p:spPr bwMode="auto">
            <a:xfrm>
              <a:off x="3568783" y="2683166"/>
              <a:ext cx="595517" cy="144607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6" name="Straight Arrow Connector 105"/>
            <p:cNvCxnSpPr>
              <a:endCxn id="114" idx="1"/>
            </p:cNvCxnSpPr>
            <p:nvPr/>
          </p:nvCxnSpPr>
          <p:spPr bwMode="auto">
            <a:xfrm>
              <a:off x="5099533" y="2709516"/>
              <a:ext cx="1124529" cy="140800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04865" name="TextBox 804864"/>
            <p:cNvSpPr txBox="1"/>
            <p:nvPr/>
          </p:nvSpPr>
          <p:spPr>
            <a:xfrm>
              <a:off x="4192875" y="3914973"/>
              <a:ext cx="18133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Down-converter</a:t>
              </a:r>
              <a:endParaRPr lang="de-DE" dirty="0"/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6224062" y="3932857"/>
              <a:ext cx="19159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 </a:t>
              </a:r>
              <a:r>
                <a:rPr lang="en-US" dirty="0" err="1" smtClean="0"/>
                <a:t>ch.</a:t>
              </a:r>
              <a:r>
                <a:rPr lang="en-US" dirty="0" smtClean="0"/>
                <a:t> 16bit ADC</a:t>
              </a:r>
              <a:endParaRPr lang="de-DE" dirty="0"/>
            </a:p>
          </p:txBody>
        </p:sp>
        <p:sp>
          <p:nvSpPr>
            <p:cNvPr id="804875" name="TextBox 804874"/>
            <p:cNvSpPr txBox="1"/>
            <p:nvPr/>
          </p:nvSpPr>
          <p:spPr>
            <a:xfrm>
              <a:off x="4249362" y="6156232"/>
              <a:ext cx="3724161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Integrated MicroTCA Crate system</a:t>
              </a:r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51063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>
          <a:xfrm>
            <a:off x="428770" y="149452"/>
            <a:ext cx="7283450" cy="481012"/>
          </a:xfrm>
        </p:spPr>
        <p:txBody>
          <a:bodyPr/>
          <a:lstStyle/>
          <a:p>
            <a:pPr eaLnBrk="1" hangingPunct="1"/>
            <a:r>
              <a:rPr lang="en-US" dirty="0" smtClean="0"/>
              <a:t>Microwave properties and components</a:t>
            </a:r>
            <a:endParaRPr lang="en-GB" dirty="0" smtClean="0"/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" y="2620313"/>
            <a:ext cx="4773613" cy="380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32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8963" y="1250300"/>
            <a:ext cx="3035300" cy="520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6806" name="TextBox 1"/>
          <p:cNvSpPr txBox="1">
            <a:spLocks noChangeArrowheads="1"/>
          </p:cNvSpPr>
          <p:nvPr/>
        </p:nvSpPr>
        <p:spPr bwMode="auto">
          <a:xfrm>
            <a:off x="508000" y="789925"/>
            <a:ext cx="61769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/>
            <a:r>
              <a:rPr lang="en-US" sz="2400">
                <a:solidFill>
                  <a:srgbClr val="0000FF"/>
                </a:solidFill>
              </a:rPr>
              <a:t>Reference tracking for mixer drift removal</a:t>
            </a:r>
          </a:p>
        </p:txBody>
      </p:sp>
      <p:sp>
        <p:nvSpPr>
          <p:cNvPr id="76807" name="TextBox 9"/>
          <p:cNvSpPr txBox="1">
            <a:spLocks noChangeArrowheads="1"/>
          </p:cNvSpPr>
          <p:nvPr/>
        </p:nvSpPr>
        <p:spPr bwMode="auto">
          <a:xfrm>
            <a:off x="508000" y="1239188"/>
            <a:ext cx="4992688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>
                <a:solidFill>
                  <a:srgbClr val="FF0000"/>
                </a:solidFill>
              </a:rPr>
              <a:t>Mixer phase drifts ~ 0.2</a:t>
            </a:r>
            <a:r>
              <a:rPr lang="en-US" sz="1800">
                <a:solidFill>
                  <a:srgbClr val="FF0000"/>
                </a:solidFill>
                <a:sym typeface="Symbol" pitchFamily="18" charset="2"/>
              </a:rPr>
              <a:t>/K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800">
                <a:solidFill>
                  <a:srgbClr val="FF0000"/>
                </a:solidFill>
                <a:sym typeface="Symbol" pitchFamily="18" charset="2"/>
              </a:rPr>
              <a:t>Mixer amplitude drifts ~ 0.2%/K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800">
                <a:solidFill>
                  <a:srgbClr val="FF0000"/>
                </a:solidFill>
                <a:sym typeface="Symbol" pitchFamily="18" charset="2"/>
              </a:rPr>
              <a:t>+ dependence on humidity on PCBs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800">
                <a:sym typeface="Symbol" pitchFamily="18" charset="2"/>
              </a:rPr>
              <a:t>Remark: mixer drift not equal (one PCB, temp.)</a:t>
            </a:r>
            <a:endParaRPr lang="en-US" sz="180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32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12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2"/>
          <p:cNvSpPr>
            <a:spLocks noGrp="1" noChangeArrowheads="1"/>
          </p:cNvSpPr>
          <p:nvPr>
            <p:ph type="title"/>
          </p:nvPr>
        </p:nvSpPr>
        <p:spPr>
          <a:xfrm>
            <a:off x="428770" y="149452"/>
            <a:ext cx="7283450" cy="481012"/>
          </a:xfrm>
        </p:spPr>
        <p:txBody>
          <a:bodyPr/>
          <a:lstStyle/>
          <a:p>
            <a:pPr eaLnBrk="1" hangingPunct="1"/>
            <a:r>
              <a:rPr lang="en-US" dirty="0" smtClean="0"/>
              <a:t>Microwave properties and components</a:t>
            </a:r>
            <a:endParaRPr lang="en-GB" dirty="0" smtClean="0"/>
          </a:p>
        </p:txBody>
      </p:sp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375" y="881425"/>
            <a:ext cx="7556500" cy="507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9877" name="TextBox 4"/>
          <p:cNvSpPr txBox="1">
            <a:spLocks noChangeArrowheads="1"/>
          </p:cNvSpPr>
          <p:nvPr/>
        </p:nvSpPr>
        <p:spPr bwMode="auto">
          <a:xfrm>
            <a:off x="0" y="6470650"/>
            <a:ext cx="2076450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600" b="1" dirty="0">
                <a:solidFill>
                  <a:srgbClr val="00B050"/>
                </a:solidFill>
              </a:rPr>
              <a:t>Courtesy: K. Czuba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33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29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/>
          </p:nvPr>
        </p:nvSpPr>
        <p:spPr>
          <a:xfrm>
            <a:off x="416894" y="149451"/>
            <a:ext cx="7283450" cy="481012"/>
          </a:xfrm>
        </p:spPr>
        <p:txBody>
          <a:bodyPr/>
          <a:lstStyle/>
          <a:p>
            <a:pPr eaLnBrk="1" hangingPunct="1"/>
            <a:r>
              <a:rPr lang="en-US" dirty="0" smtClean="0"/>
              <a:t>Phase drifts in coaxial cables</a:t>
            </a:r>
            <a:endParaRPr lang="en-GB" dirty="0" smtClean="0"/>
          </a:p>
        </p:txBody>
      </p:sp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213" y="1006475"/>
            <a:ext cx="8791575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0901" name="TextBox 5"/>
          <p:cNvSpPr txBox="1">
            <a:spLocks noChangeArrowheads="1"/>
          </p:cNvSpPr>
          <p:nvPr/>
        </p:nvSpPr>
        <p:spPr bwMode="auto">
          <a:xfrm>
            <a:off x="5624513" y="5926138"/>
            <a:ext cx="30464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600" b="1">
                <a:solidFill>
                  <a:srgbClr val="008000"/>
                </a:solidFill>
              </a:rPr>
              <a:t>Courtesy: K. Czuba, ISE/WUT</a:t>
            </a:r>
            <a:endParaRPr lang="de-DE" sz="1600" b="1">
              <a:solidFill>
                <a:srgbClr val="008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34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502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2"/>
          <p:cNvSpPr>
            <a:spLocks noGrp="1" noChangeArrowheads="1"/>
          </p:cNvSpPr>
          <p:nvPr>
            <p:ph type="title"/>
          </p:nvPr>
        </p:nvSpPr>
        <p:spPr>
          <a:xfrm>
            <a:off x="428770" y="161328"/>
            <a:ext cx="7283450" cy="481012"/>
          </a:xfrm>
        </p:spPr>
        <p:txBody>
          <a:bodyPr/>
          <a:lstStyle/>
          <a:p>
            <a:pPr eaLnBrk="1" hangingPunct="1"/>
            <a:r>
              <a:rPr lang="en-US" smtClean="0"/>
              <a:t>RF signals essential for electron beam synchr.</a:t>
            </a:r>
            <a:endParaRPr lang="en-GB" smtClean="0"/>
          </a:p>
        </p:txBody>
      </p:sp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2388" y="2533650"/>
            <a:ext cx="6792913" cy="406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25" name="TextBox 1"/>
          <p:cNvSpPr txBox="1">
            <a:spLocks noChangeArrowheads="1"/>
          </p:cNvSpPr>
          <p:nvPr/>
        </p:nvSpPr>
        <p:spPr bwMode="auto">
          <a:xfrm>
            <a:off x="268288" y="1168400"/>
            <a:ext cx="875665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/>
            <a:r>
              <a:rPr lang="en-US" sz="1800"/>
              <a:t> RF signal (irrelevant how they are provide) have to transported into create system</a:t>
            </a:r>
          </a:p>
          <a:p>
            <a:pPr eaLnBrk="1" hangingPunct="1"/>
            <a:r>
              <a:rPr lang="en-US" sz="1800"/>
              <a:t> Internal calibration scheme can be applied</a:t>
            </a:r>
          </a:p>
          <a:p>
            <a:pPr eaLnBrk="1" hangingPunct="1"/>
            <a:r>
              <a:rPr lang="en-US" sz="1800"/>
              <a:t> Many tap points (European XFEL ~ 100-1000)</a:t>
            </a:r>
          </a:p>
          <a:p>
            <a:pPr eaLnBrk="1" hangingPunct="1"/>
            <a:r>
              <a:rPr lang="en-US" sz="1800"/>
              <a:t> Rack and create design critical</a:t>
            </a:r>
            <a:endParaRPr lang="de-DE" sz="1800"/>
          </a:p>
        </p:txBody>
      </p:sp>
      <p:sp>
        <p:nvSpPr>
          <p:cNvPr id="81926" name="TextBox 5"/>
          <p:cNvSpPr txBox="1">
            <a:spLocks noChangeArrowheads="1"/>
          </p:cNvSpPr>
          <p:nvPr/>
        </p:nvSpPr>
        <p:spPr bwMode="auto">
          <a:xfrm>
            <a:off x="5975454" y="6256338"/>
            <a:ext cx="3044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600" b="1" dirty="0">
                <a:solidFill>
                  <a:srgbClr val="008000"/>
                </a:solidFill>
              </a:rPr>
              <a:t>Courtesy: K. Czuba, ISE/WUT</a:t>
            </a:r>
            <a:endParaRPr lang="de-DE" sz="1600" b="1" dirty="0">
              <a:solidFill>
                <a:srgbClr val="008000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2100" y="2917825"/>
            <a:ext cx="5680075" cy="289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35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362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11150" y="2732567"/>
            <a:ext cx="8696216" cy="3216288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 smtClean="0">
                <a:solidFill>
                  <a:srgbClr val="0070C0"/>
                </a:solidFill>
              </a:rPr>
              <a:t>RF controls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106734"/>
            <a:ext cx="910414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GB" dirty="0" smtClean="0"/>
              <a:t>RF Controls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36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855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305461" y="117316"/>
            <a:ext cx="8090393" cy="508000"/>
          </a:xfrm>
        </p:spPr>
        <p:txBody>
          <a:bodyPr/>
          <a:lstStyle/>
          <a:p>
            <a:r>
              <a:rPr lang="en-US" dirty="0" smtClean="0"/>
              <a:t>RF control of short RF pulses (NRF)</a:t>
            </a:r>
            <a:endParaRPr lang="en-GB" dirty="0" smtClean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665535" y="103668"/>
            <a:ext cx="478465" cy="342900"/>
          </a:xfrm>
          <a:prstGeom prst="rect">
            <a:avLst/>
          </a:prstGeom>
          <a:noFill/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37</a:t>
            </a:fld>
            <a:endParaRPr lang="en-GB" sz="2000" smtClean="0">
              <a:solidFill>
                <a:schemeClr val="bg1"/>
              </a:solidFill>
              <a:ea typeface="Geneva" pitchFamily="1" charset="-128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059" y="984446"/>
            <a:ext cx="4272753" cy="3316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41" y="4982513"/>
            <a:ext cx="3490891" cy="1816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34394" y="716659"/>
            <a:ext cx="7608317" cy="411755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dirty="0"/>
              <a:t>For RF pulse duration ~ 2-3 </a:t>
            </a:r>
            <a:r>
              <a:rPr lang="en-US" sz="2400" dirty="0" smtClean="0"/>
              <a:t>us </a:t>
            </a:r>
          </a:p>
          <a:p>
            <a:pPr lvl="1">
              <a:spcAft>
                <a:spcPts val="0"/>
              </a:spcAft>
              <a:buFont typeface="Symbol" pitchFamily="18" charset="2"/>
              <a:buChar char="Þ"/>
            </a:pPr>
            <a:r>
              <a:rPr lang="en-US" sz="1800" dirty="0">
                <a:sym typeface="Symbol"/>
              </a:rPr>
              <a:t> </a:t>
            </a:r>
            <a:r>
              <a:rPr lang="en-US" sz="1800" dirty="0" smtClean="0">
                <a:sym typeface="Symbol"/>
              </a:rPr>
              <a:t>no intra-pulse FB possible</a:t>
            </a:r>
            <a:endParaRPr lang="en-US" sz="1800" dirty="0" smtClean="0"/>
          </a:p>
          <a:p>
            <a:pPr lvl="1">
              <a:spcAft>
                <a:spcPts val="0"/>
              </a:spcAft>
              <a:buFont typeface="Symbol" pitchFamily="18" charset="2"/>
              <a:buChar char="Þ"/>
            </a:pPr>
            <a:r>
              <a:rPr lang="en-US" sz="1800" dirty="0" smtClean="0">
                <a:sym typeface="Symbol"/>
              </a:rPr>
              <a:t> feed forward control define RF stability</a:t>
            </a:r>
            <a:endParaRPr lang="en-US" sz="1100" dirty="0" smtClean="0">
              <a:sym typeface="Symbol"/>
            </a:endParaRPr>
          </a:p>
          <a:p>
            <a:pPr>
              <a:spcAft>
                <a:spcPts val="0"/>
              </a:spcAft>
            </a:pPr>
            <a:r>
              <a:rPr lang="en-US" sz="2400" dirty="0" smtClean="0">
                <a:sym typeface="Symbol"/>
              </a:rPr>
              <a:t>Main factors:</a:t>
            </a:r>
          </a:p>
          <a:p>
            <a:pPr lvl="1">
              <a:spcAft>
                <a:spcPts val="0"/>
              </a:spcAft>
            </a:pPr>
            <a:r>
              <a:rPr lang="en-US" sz="1800" dirty="0" smtClean="0">
                <a:sym typeface="Symbol"/>
              </a:rPr>
              <a:t>LLRF drive signal</a:t>
            </a:r>
          </a:p>
          <a:p>
            <a:pPr lvl="2">
              <a:spcAft>
                <a:spcPts val="0"/>
              </a:spcAft>
            </a:pPr>
            <a:r>
              <a:rPr lang="en-US" sz="1400" dirty="0" smtClean="0">
                <a:sym typeface="Symbol"/>
              </a:rPr>
              <a:t>RF reference / PLL</a:t>
            </a:r>
          </a:p>
          <a:p>
            <a:pPr lvl="2">
              <a:spcAft>
                <a:spcPts val="0"/>
              </a:spcAft>
            </a:pPr>
            <a:r>
              <a:rPr lang="en-US" sz="1400" dirty="0" smtClean="0">
                <a:sym typeface="Symbol"/>
              </a:rPr>
              <a:t>IQ modulator (vector modulator)</a:t>
            </a:r>
          </a:p>
          <a:p>
            <a:pPr lvl="2">
              <a:spcAft>
                <a:spcPts val="0"/>
              </a:spcAft>
            </a:pPr>
            <a:r>
              <a:rPr lang="en-US" sz="1400" dirty="0" smtClean="0">
                <a:sym typeface="Symbol"/>
              </a:rPr>
              <a:t>Preamplifier</a:t>
            </a:r>
          </a:p>
          <a:p>
            <a:pPr lvl="1">
              <a:spcAft>
                <a:spcPts val="0"/>
              </a:spcAft>
            </a:pPr>
            <a:r>
              <a:rPr lang="en-US" sz="1800" dirty="0">
                <a:sym typeface="Symbol"/>
              </a:rPr>
              <a:t>Temperature stability acc. Structure &lt; 0.01K </a:t>
            </a:r>
            <a:endParaRPr lang="en-US" sz="1800" dirty="0" smtClean="0">
              <a:sym typeface="Symbol"/>
            </a:endParaRPr>
          </a:p>
          <a:p>
            <a:pPr lvl="1">
              <a:spcAft>
                <a:spcPts val="0"/>
              </a:spcAft>
            </a:pPr>
            <a:r>
              <a:rPr lang="en-US" sz="1800" u="sng" dirty="0" smtClean="0">
                <a:sym typeface="Symbol"/>
              </a:rPr>
              <a:t>Stability of HV modulator</a:t>
            </a:r>
            <a:endParaRPr lang="en-US" sz="1000" dirty="0" smtClean="0">
              <a:sym typeface="Symbol"/>
            </a:endParaRPr>
          </a:p>
          <a:p>
            <a:pPr>
              <a:spcAft>
                <a:spcPts val="0"/>
              </a:spcAft>
            </a:pPr>
            <a:r>
              <a:rPr lang="en-US" sz="2400" dirty="0" smtClean="0">
                <a:sym typeface="Symbol"/>
              </a:rPr>
              <a:t>Feedback applied Pulse-to-Pulse</a:t>
            </a:r>
          </a:p>
          <a:p>
            <a:pPr lvl="1">
              <a:spcAft>
                <a:spcPts val="0"/>
              </a:spcAft>
            </a:pPr>
            <a:r>
              <a:rPr lang="en-US" sz="1800" dirty="0" smtClean="0">
                <a:sym typeface="Symbol"/>
              </a:rPr>
              <a:t>Using For/Ref/Probe signal to remove</a:t>
            </a:r>
          </a:p>
          <a:p>
            <a:pPr marL="444500" lvl="1" indent="0">
              <a:spcAft>
                <a:spcPts val="0"/>
              </a:spcAft>
              <a:buNone/>
            </a:pPr>
            <a:r>
              <a:rPr lang="en-US" sz="1800" dirty="0" smtClean="0">
                <a:sym typeface="Symbol"/>
              </a:rPr>
              <a:t>   temp. drifts of cavities/waveguides..</a:t>
            </a:r>
          </a:p>
          <a:p>
            <a:pPr lvl="1">
              <a:spcAft>
                <a:spcPts val="0"/>
              </a:spcAft>
            </a:pPr>
            <a:r>
              <a:rPr lang="en-US" sz="1800" dirty="0" smtClean="0">
                <a:sym typeface="Symbol"/>
              </a:rPr>
              <a:t>Multi-cavities  vector sum control</a:t>
            </a:r>
            <a:endParaRPr lang="en-US" sz="2000" dirty="0" smtClean="0">
              <a:sym typeface="Symbol"/>
            </a:endParaRPr>
          </a:p>
          <a:p>
            <a:pPr marL="0" indent="0">
              <a:spcAft>
                <a:spcPts val="0"/>
              </a:spcAft>
              <a:buNone/>
            </a:pPr>
            <a:endParaRPr lang="en-US" sz="2000" dirty="0" smtClean="0">
              <a:sym typeface="Symbol"/>
            </a:endParaRPr>
          </a:p>
          <a:p>
            <a:pPr>
              <a:spcAft>
                <a:spcPts val="0"/>
              </a:spcAft>
              <a:buFont typeface="Wingdings" pitchFamily="2" charset="2"/>
              <a:buChar char="§"/>
            </a:pPr>
            <a:endParaRPr lang="en-US" sz="2000" dirty="0" smtClean="0">
              <a:sym typeface="Symbo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24211" y="723196"/>
            <a:ext cx="2444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RF System @ SACLA</a:t>
            </a:r>
            <a:endParaRPr lang="de-DE" dirty="0"/>
          </a:p>
        </p:txBody>
      </p:sp>
      <p:sp>
        <p:nvSpPr>
          <p:cNvPr id="4" name="Rectangle 3"/>
          <p:cNvSpPr/>
          <p:nvPr/>
        </p:nvSpPr>
        <p:spPr bwMode="auto">
          <a:xfrm>
            <a:off x="2541349" y="5046893"/>
            <a:ext cx="1092530" cy="177548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500" y="4476996"/>
            <a:ext cx="3469691" cy="2166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Arrow Connector 16"/>
          <p:cNvCxnSpPr/>
          <p:nvPr/>
        </p:nvCxnSpPr>
        <p:spPr bwMode="auto">
          <a:xfrm flipH="1">
            <a:off x="7562141" y="3887232"/>
            <a:ext cx="516226" cy="63767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5261313" y="4144896"/>
            <a:ext cx="22383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/>
              <a:t>T. Inagaki, IPAC11, MOPC018</a:t>
            </a:r>
            <a:endParaRPr lang="en-US" sz="1200" dirty="0"/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241666" y="4793645"/>
            <a:ext cx="33118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/>
              <a:t>T. Ohshima, 8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Annual. ACC Society of Japan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3724790" y="5113020"/>
            <a:ext cx="1398140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dV</a:t>
            </a:r>
            <a:r>
              <a:rPr lang="en-US" dirty="0" smtClean="0"/>
              <a:t>/V~3</a:t>
            </a:r>
            <a:r>
              <a:rPr lang="en-US" dirty="0" smtClean="0">
                <a:sym typeface="Symbol"/>
              </a:rPr>
              <a:t></a:t>
            </a:r>
            <a:r>
              <a:rPr lang="en-US" dirty="0" smtClean="0"/>
              <a:t>10</a:t>
            </a:r>
            <a:r>
              <a:rPr lang="en-US" baseline="30000" dirty="0" smtClean="0"/>
              <a:t>-4</a:t>
            </a:r>
          </a:p>
          <a:p>
            <a:r>
              <a:rPr lang="en-US" dirty="0" smtClean="0"/>
              <a:t>d</a:t>
            </a:r>
            <a:r>
              <a:rPr lang="en-US" dirty="0" smtClean="0">
                <a:sym typeface="Symbol"/>
              </a:rPr>
              <a:t> ~ 0.03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892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9" grpId="0"/>
      <p:bldP spid="30" grpId="0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305462" y="117316"/>
            <a:ext cx="7253288" cy="508000"/>
          </a:xfrm>
        </p:spPr>
        <p:txBody>
          <a:bodyPr/>
          <a:lstStyle/>
          <a:p>
            <a:r>
              <a:rPr lang="en-US" dirty="0"/>
              <a:t>RF control of </a:t>
            </a:r>
            <a:r>
              <a:rPr lang="en-US" dirty="0" smtClean="0"/>
              <a:t>long </a:t>
            </a:r>
            <a:r>
              <a:rPr lang="en-US" dirty="0"/>
              <a:t>RF pulses </a:t>
            </a:r>
            <a:r>
              <a:rPr lang="en-US" dirty="0" smtClean="0"/>
              <a:t>(SRF</a:t>
            </a:r>
            <a:r>
              <a:rPr lang="en-US" dirty="0"/>
              <a:t>)</a:t>
            </a:r>
            <a:endParaRPr lang="en-GB" dirty="0" smtClean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665535" y="103668"/>
            <a:ext cx="478465" cy="342900"/>
          </a:xfrm>
          <a:prstGeom prst="rect">
            <a:avLst/>
          </a:prstGeom>
          <a:noFill/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38</a:t>
            </a:fld>
            <a:endParaRPr lang="en-GB" sz="2000" smtClean="0">
              <a:solidFill>
                <a:schemeClr val="bg1"/>
              </a:solidFill>
              <a:ea typeface="Geneva" pitchFamily="1" charset="-128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261558" y="1214005"/>
            <a:ext cx="3445004" cy="2254943"/>
            <a:chOff x="204196" y="3265024"/>
            <a:chExt cx="4722222" cy="3148148"/>
          </a:xfrm>
        </p:grpSpPr>
        <p:pic>
          <p:nvPicPr>
            <p:cNvPr id="37" name="Content Placeholder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4196" y="3265024"/>
              <a:ext cx="4722222" cy="3148148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2737205" y="3813847"/>
              <a:ext cx="1189751" cy="300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800" b="1" dirty="0" smtClean="0">
                  <a:solidFill>
                    <a:schemeClr val="accent3"/>
                  </a:solidFill>
                </a:rPr>
                <a:t>ADC boards</a:t>
              </a:r>
              <a:endParaRPr lang="en-US" sz="800" b="1" dirty="0">
                <a:solidFill>
                  <a:schemeClr val="accent3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16200000">
              <a:off x="1564561" y="4151211"/>
              <a:ext cx="1254012" cy="333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  <a:buNone/>
              </a:pPr>
              <a:r>
                <a:rPr lang="en-US" sz="800" b="1" dirty="0" smtClean="0">
                  <a:solidFill>
                    <a:schemeClr val="accent3"/>
                  </a:solidFill>
                </a:rPr>
                <a:t>LLRF CTRL</a:t>
              </a:r>
              <a:endParaRPr lang="en-US" sz="800" b="1" dirty="0">
                <a:solidFill>
                  <a:schemeClr val="accent3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15994925">
              <a:off x="576758" y="3953418"/>
              <a:ext cx="822866" cy="8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00"/>
                </a:lnSpc>
                <a:buNone/>
              </a:pPr>
              <a:r>
                <a:rPr lang="en-US" sz="800" b="1" dirty="0" smtClean="0">
                  <a:solidFill>
                    <a:schemeClr val="accent3"/>
                  </a:solidFill>
                </a:rPr>
                <a:t>POWER</a:t>
              </a:r>
            </a:p>
            <a:p>
              <a:pPr algn="ctr">
                <a:lnSpc>
                  <a:spcPts val="1600"/>
                </a:lnSpc>
                <a:buNone/>
              </a:pPr>
              <a:r>
                <a:rPr lang="en-US" sz="800" b="1" dirty="0" smtClean="0">
                  <a:solidFill>
                    <a:schemeClr val="accent3"/>
                  </a:solidFill>
                </a:rPr>
                <a:t>MODULE</a:t>
              </a:r>
              <a:endParaRPr lang="en-US" sz="800" b="1" dirty="0">
                <a:solidFill>
                  <a:schemeClr val="accent3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16200000">
              <a:off x="1087211" y="4348226"/>
              <a:ext cx="629771" cy="263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800" b="1" dirty="0" smtClean="0">
                  <a:solidFill>
                    <a:schemeClr val="accent3"/>
                  </a:solidFill>
                </a:rPr>
                <a:t>MCH</a:t>
              </a:r>
              <a:endParaRPr lang="en-US" sz="800" b="1" dirty="0">
                <a:solidFill>
                  <a:schemeClr val="accent3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16200000">
              <a:off x="1352541" y="4322317"/>
              <a:ext cx="591554" cy="263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800" b="1" dirty="0" smtClean="0">
                  <a:solidFill>
                    <a:schemeClr val="accent3"/>
                  </a:solidFill>
                </a:rPr>
                <a:t>CPU</a:t>
              </a:r>
              <a:endParaRPr lang="en-US" sz="800" b="1" dirty="0">
                <a:solidFill>
                  <a:schemeClr val="accent3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16200000">
              <a:off x="1581983" y="4240236"/>
              <a:ext cx="849980" cy="263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800" b="1" dirty="0" smtClean="0">
                  <a:solidFill>
                    <a:schemeClr val="accent3"/>
                  </a:solidFill>
                </a:rPr>
                <a:t>Timing</a:t>
              </a:r>
              <a:endParaRPr lang="en-US" sz="800" b="1" dirty="0">
                <a:solidFill>
                  <a:schemeClr val="accent3"/>
                </a:solidFill>
              </a:endParaRPr>
            </a:p>
          </p:txBody>
        </p:sp>
      </p:grp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5847" y="1166271"/>
            <a:ext cx="4383255" cy="2289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7" name="Content Placeholder 2"/>
          <p:cNvSpPr>
            <a:spLocks noGrp="1"/>
          </p:cNvSpPr>
          <p:nvPr>
            <p:ph idx="1"/>
          </p:nvPr>
        </p:nvSpPr>
        <p:spPr>
          <a:xfrm>
            <a:off x="64939" y="802300"/>
            <a:ext cx="4079549" cy="481678"/>
          </a:xfrm>
        </p:spPr>
        <p:txBody>
          <a:bodyPr/>
          <a:lstStyle/>
          <a:p>
            <a:r>
              <a:rPr lang="en-US" sz="2000" dirty="0">
                <a:solidFill>
                  <a:sysClr val="windowText" lastClr="000000"/>
                </a:solidFill>
              </a:rPr>
              <a:t>MTCA.4 Shelf: </a:t>
            </a:r>
            <a:r>
              <a:rPr lang="en-US" sz="2000" dirty="0" smtClean="0">
                <a:solidFill>
                  <a:sysClr val="windowText" lastClr="000000"/>
                </a:solidFill>
              </a:rPr>
              <a:t>FLASH/E-XFEL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4345848" y="794807"/>
            <a:ext cx="4319688" cy="481678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90000"/>
              <a:defRPr/>
            </a:pPr>
            <a:r>
              <a:rPr lang="en-US" sz="2000" dirty="0" smtClean="0">
                <a:solidFill>
                  <a:sysClr val="windowText" lastClr="000000"/>
                </a:solidFill>
              </a:rPr>
              <a:t>SRF-LLRF feedback </a:t>
            </a:r>
            <a:r>
              <a:rPr lang="en-US" sz="2000" dirty="0">
                <a:solidFill>
                  <a:sysClr val="windowText" lastClr="000000"/>
                </a:solidFill>
              </a:rPr>
              <a:t>control loop</a:t>
            </a:r>
          </a:p>
        </p:txBody>
      </p:sp>
      <p:sp>
        <p:nvSpPr>
          <p:cNvPr id="50" name="Content Placeholder 2"/>
          <p:cNvSpPr>
            <a:spLocks noGrp="1"/>
          </p:cNvSpPr>
          <p:nvPr>
            <p:ph idx="1"/>
          </p:nvPr>
        </p:nvSpPr>
        <p:spPr>
          <a:xfrm>
            <a:off x="3291862" y="3501187"/>
            <a:ext cx="3132689" cy="481678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90000"/>
              <a:defRPr/>
            </a:pPr>
            <a:r>
              <a:rPr lang="de-DE" sz="2000" dirty="0" smtClean="0">
                <a:solidFill>
                  <a:sysClr val="windowText" lastClr="000000"/>
                </a:solidFill>
              </a:rPr>
              <a:t>E-</a:t>
            </a:r>
            <a:r>
              <a:rPr lang="de-DE" sz="2000" dirty="0" err="1" smtClean="0">
                <a:solidFill>
                  <a:sysClr val="windowText" lastClr="000000"/>
                </a:solidFill>
              </a:rPr>
              <a:t>stability</a:t>
            </a:r>
            <a:r>
              <a:rPr lang="de-DE" sz="2000" dirty="0" smtClean="0">
                <a:solidFill>
                  <a:sysClr val="windowText" lastClr="000000"/>
                </a:solidFill>
              </a:rPr>
              <a:t> (SR-3DBC2)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p:grpSp>
        <p:nvGrpSpPr>
          <p:cNvPr id="804865" name="Group 804864"/>
          <p:cNvGrpSpPr/>
          <p:nvPr/>
        </p:nvGrpSpPr>
        <p:grpSpPr>
          <a:xfrm>
            <a:off x="133567" y="3519487"/>
            <a:ext cx="3078485" cy="2974079"/>
            <a:chOff x="133567" y="3519487"/>
            <a:chExt cx="3078485" cy="2974079"/>
          </a:xfrm>
        </p:grpSpPr>
        <p:graphicFrame>
          <p:nvGraphicFramePr>
            <p:cNvPr id="9" name="Object 44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79760923"/>
                </p:ext>
              </p:extLst>
            </p:nvPr>
          </p:nvGraphicFramePr>
          <p:xfrm>
            <a:off x="133567" y="3767461"/>
            <a:ext cx="3078485" cy="27261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138" name="Photo Editor Photo" r:id="rId6" imgW="8276190" imgH="7535327" progId="MSPhotoEd.3">
                    <p:embed/>
                  </p:oleObj>
                </mc:Choice>
                <mc:Fallback>
                  <p:oleObj name="Photo Editor Photo" r:id="rId6" imgW="8276190" imgH="7535327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3567" y="3767461"/>
                          <a:ext cx="3078485" cy="272610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Inhaltsplatzhalter 2"/>
            <p:cNvSpPr>
              <a:spLocks/>
            </p:cNvSpPr>
            <p:nvPr/>
          </p:nvSpPr>
          <p:spPr bwMode="auto">
            <a:xfrm>
              <a:off x="221236" y="3519487"/>
              <a:ext cx="2852898" cy="485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F28E00"/>
                </a:buClr>
                <a:buSzPct val="90000"/>
                <a:defRPr/>
              </a:pPr>
              <a:endParaRPr lang="en-US" sz="1800" b="0" kern="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3" name="Straight Arrow Connector 2"/>
            <p:cNvCxnSpPr/>
            <p:nvPr/>
          </p:nvCxnSpPr>
          <p:spPr bwMode="auto">
            <a:xfrm>
              <a:off x="513276" y="5819900"/>
              <a:ext cx="1063159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" name="TextBox 3"/>
            <p:cNvSpPr txBox="1"/>
            <p:nvPr/>
          </p:nvSpPr>
          <p:spPr>
            <a:xfrm>
              <a:off x="705621" y="5514831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800us</a:t>
              </a:r>
              <a:endParaRPr lang="de-DE" dirty="0"/>
            </a:p>
          </p:txBody>
        </p:sp>
      </p:grpSp>
      <p:grpSp>
        <p:nvGrpSpPr>
          <p:cNvPr id="804867" name="Group 804866"/>
          <p:cNvGrpSpPr/>
          <p:nvPr/>
        </p:nvGrpSpPr>
        <p:grpSpPr>
          <a:xfrm>
            <a:off x="3323760" y="3806638"/>
            <a:ext cx="3180593" cy="2647752"/>
            <a:chOff x="3323760" y="3806638"/>
            <a:chExt cx="3180593" cy="2647752"/>
          </a:xfrm>
        </p:grpSpPr>
        <p:graphicFrame>
          <p:nvGraphicFramePr>
            <p:cNvPr id="13" name="Object 43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98736177"/>
                </p:ext>
              </p:extLst>
            </p:nvPr>
          </p:nvGraphicFramePr>
          <p:xfrm>
            <a:off x="3323760" y="3806638"/>
            <a:ext cx="3180593" cy="26477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139" name="Photo Editor Photo" r:id="rId8" imgW="8828571" imgH="7323810" progId="MSPhotoEd.3">
                    <p:embed/>
                  </p:oleObj>
                </mc:Choice>
                <mc:Fallback>
                  <p:oleObj name="Photo Editor Photo" r:id="rId8" imgW="8828571" imgH="7323810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23760" y="3806638"/>
                          <a:ext cx="3180593" cy="26477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Rectangle 31"/>
            <p:cNvSpPr>
              <a:spLocks noChangeArrowheads="1"/>
            </p:cNvSpPr>
            <p:nvPr/>
          </p:nvSpPr>
          <p:spPr bwMode="auto">
            <a:xfrm>
              <a:off x="3648731" y="4862128"/>
              <a:ext cx="1851025" cy="6985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en-US" sz="1800" b="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Freeform 115"/>
            <p:cNvSpPr>
              <a:spLocks/>
            </p:cNvSpPr>
            <p:nvPr/>
          </p:nvSpPr>
          <p:spPr bwMode="auto">
            <a:xfrm>
              <a:off x="5214006" y="5055803"/>
              <a:ext cx="285750" cy="311150"/>
            </a:xfrm>
            <a:custGeom>
              <a:avLst/>
              <a:gdLst>
                <a:gd name="T0" fmla="*/ 0 w 460"/>
                <a:gd name="T1" fmla="*/ 2147483647 h 444"/>
                <a:gd name="T2" fmla="*/ 2147483647 w 460"/>
                <a:gd name="T3" fmla="*/ 2147483647 h 444"/>
                <a:gd name="T4" fmla="*/ 2147483647 w 460"/>
                <a:gd name="T5" fmla="*/ 2147483647 h 444"/>
                <a:gd name="T6" fmla="*/ 2147483647 w 460"/>
                <a:gd name="T7" fmla="*/ 0 h 444"/>
                <a:gd name="T8" fmla="*/ 2147483647 w 460"/>
                <a:gd name="T9" fmla="*/ 2147483647 h 444"/>
                <a:gd name="T10" fmla="*/ 2147483647 w 460"/>
                <a:gd name="T11" fmla="*/ 2147483647 h 444"/>
                <a:gd name="T12" fmla="*/ 0 w 460"/>
                <a:gd name="T13" fmla="*/ 2147483647 h 4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0" h="444">
                  <a:moveTo>
                    <a:pt x="0" y="308"/>
                  </a:moveTo>
                  <a:lnTo>
                    <a:pt x="152" y="444"/>
                  </a:lnTo>
                  <a:lnTo>
                    <a:pt x="460" y="12"/>
                  </a:lnTo>
                  <a:lnTo>
                    <a:pt x="432" y="0"/>
                  </a:lnTo>
                  <a:lnTo>
                    <a:pt x="156" y="308"/>
                  </a:lnTo>
                  <a:lnTo>
                    <a:pt x="28" y="264"/>
                  </a:lnTo>
                  <a:lnTo>
                    <a:pt x="0" y="304"/>
                  </a:lnTo>
                </a:path>
              </a:pathLst>
            </a:cu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de-DE" sz="1800" b="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Text Box 30"/>
            <p:cNvSpPr txBox="1">
              <a:spLocks noChangeArrowheads="1"/>
            </p:cNvSpPr>
            <p:nvPr/>
          </p:nvSpPr>
          <p:spPr bwMode="auto">
            <a:xfrm>
              <a:off x="3648731" y="4845258"/>
              <a:ext cx="1772659" cy="684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 b="1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 b="1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 b="1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1200" b="1">
                  <a:solidFill>
                    <a:schemeClr val="tx1"/>
                  </a:solidFill>
                  <a:latin typeface="Arial" pitchFamily="34" charset="0"/>
                  <a:ea typeface="ＭＳ Ｐゴシック"/>
                  <a:cs typeface="ＭＳ Ｐゴシック"/>
                </a:defRPr>
              </a:lvl9pPr>
            </a:lstStyle>
            <a:p>
              <a:pPr eaLnBrk="1" hangingPunct="1">
                <a:spcBef>
                  <a:spcPts val="100"/>
                </a:spcBef>
                <a:spcAft>
                  <a:spcPts val="100"/>
                </a:spcAft>
                <a:buClr>
                  <a:schemeClr val="accent2"/>
                </a:buClr>
                <a:buSzPct val="80000"/>
                <a:buFont typeface="Wingdings" pitchFamily="2" charset="2"/>
                <a:buNone/>
              </a:pPr>
              <a:r>
                <a:rPr lang="de-DE" sz="1800" b="0" dirty="0" err="1"/>
                <a:t>Energy</a:t>
              </a:r>
              <a:r>
                <a:rPr lang="de-DE" sz="1800" b="0" dirty="0"/>
                <a:t> </a:t>
              </a:r>
              <a:r>
                <a:rPr lang="de-DE" sz="1800" b="0" dirty="0" err="1"/>
                <a:t>stability</a:t>
              </a:r>
              <a:endParaRPr lang="de-DE" sz="1800" b="0" dirty="0"/>
            </a:p>
            <a:p>
              <a:pPr eaLnBrk="1" hangingPunct="1">
                <a:spcBef>
                  <a:spcPts val="100"/>
                </a:spcBef>
                <a:spcAft>
                  <a:spcPts val="100"/>
                </a:spcAft>
                <a:buClr>
                  <a:schemeClr val="accent2"/>
                </a:buClr>
                <a:buSzPct val="80000"/>
                <a:buFont typeface="Wingdings" pitchFamily="2" charset="2"/>
                <a:buNone/>
              </a:pPr>
              <a:r>
                <a:rPr lang="de-DE" sz="1800" b="0" dirty="0" err="1"/>
                <a:t>dE</a:t>
              </a:r>
              <a:r>
                <a:rPr lang="de-DE" sz="1800" b="0" dirty="0"/>
                <a:t>/E = 5E-5.</a:t>
              </a:r>
            </a:p>
          </p:txBody>
        </p:sp>
        <p:sp>
          <p:nvSpPr>
            <p:cNvPr id="804864" name="TextBox 804863"/>
            <p:cNvSpPr txBox="1"/>
            <p:nvPr/>
          </p:nvSpPr>
          <p:spPr>
            <a:xfrm>
              <a:off x="3636856" y="4031076"/>
              <a:ext cx="20304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1 RF station, 8 cav.</a:t>
              </a:r>
              <a:endParaRPr lang="de-DE" sz="1600" b="1" dirty="0"/>
            </a:p>
          </p:txBody>
        </p:sp>
      </p:grpSp>
      <p:sp>
        <p:nvSpPr>
          <p:cNvPr id="59" name="Content Placeholder 2"/>
          <p:cNvSpPr>
            <a:spLocks noGrp="1"/>
          </p:cNvSpPr>
          <p:nvPr>
            <p:ph idx="1"/>
          </p:nvPr>
        </p:nvSpPr>
        <p:spPr>
          <a:xfrm>
            <a:off x="6525599" y="3506289"/>
            <a:ext cx="3773960" cy="481678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90000"/>
              <a:defRPr/>
            </a:pPr>
            <a:r>
              <a:rPr lang="en-US" sz="2000" dirty="0" smtClean="0">
                <a:solidFill>
                  <a:sysClr val="windowText" lastClr="000000"/>
                </a:solidFill>
              </a:rPr>
              <a:t>New features obs.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p:grpSp>
        <p:nvGrpSpPr>
          <p:cNvPr id="804869" name="Group 804868"/>
          <p:cNvGrpSpPr/>
          <p:nvPr/>
        </p:nvGrpSpPr>
        <p:grpSpPr>
          <a:xfrm>
            <a:off x="6537474" y="3812231"/>
            <a:ext cx="2660680" cy="3045769"/>
            <a:chOff x="6537474" y="3812231"/>
            <a:chExt cx="2660680" cy="3045769"/>
          </a:xfrm>
        </p:grpSpPr>
        <p:pic>
          <p:nvPicPr>
            <p:cNvPr id="56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7474" y="3940098"/>
              <a:ext cx="2660680" cy="19706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7" name="TextBox 56"/>
            <p:cNvSpPr txBox="1"/>
            <p:nvPr/>
          </p:nvSpPr>
          <p:spPr>
            <a:xfrm>
              <a:off x="6660392" y="3812231"/>
              <a:ext cx="22653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Single 1nC bunch transients</a:t>
              </a:r>
              <a:endParaRPr lang="de-DE" sz="1200" b="1" dirty="0"/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073524" y="5265989"/>
              <a:ext cx="1354373" cy="1829649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7050298" y="5365127"/>
              <a:ext cx="16241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7/9-pi mode </a:t>
              </a:r>
              <a:r>
                <a:rPr lang="en-US" sz="1200" b="1" dirty="0" err="1" smtClean="0"/>
                <a:t>instabl</a:t>
              </a:r>
              <a:r>
                <a:rPr lang="en-US" sz="1200" b="1" dirty="0" smtClean="0"/>
                <a:t>.</a:t>
              </a:r>
              <a:endParaRPr lang="de-DE" sz="1200" b="1" dirty="0"/>
            </a:p>
          </p:txBody>
        </p:sp>
      </p:grpSp>
      <p:sp>
        <p:nvSpPr>
          <p:cNvPr id="49" name="Content Placeholder 2"/>
          <p:cNvSpPr>
            <a:spLocks noGrp="1"/>
          </p:cNvSpPr>
          <p:nvPr>
            <p:ph idx="1"/>
          </p:nvPr>
        </p:nvSpPr>
        <p:spPr>
          <a:xfrm>
            <a:off x="122605" y="3516103"/>
            <a:ext cx="3190612" cy="481678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90000"/>
              <a:defRPr/>
            </a:pPr>
            <a:r>
              <a:rPr lang="en-US" sz="2000" dirty="0">
                <a:solidFill>
                  <a:sysClr val="windowText" lastClr="000000"/>
                </a:solidFill>
              </a:rPr>
              <a:t>FLASH operation:</a:t>
            </a:r>
          </a:p>
        </p:txBody>
      </p:sp>
    </p:spTree>
    <p:extLst>
      <p:ext uri="{BB962C8B-B14F-4D97-AF65-F5344CB8AC3E}">
        <p14:creationId xmlns:p14="http://schemas.microsoft.com/office/powerpoint/2010/main" val="88884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uild="p"/>
      <p:bldP spid="59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11150" y="2115879"/>
            <a:ext cx="8696216" cy="3216288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 smtClean="0">
                <a:solidFill>
                  <a:srgbClr val="0070C0"/>
                </a:solidFill>
              </a:rPr>
              <a:t>Reference distribution</a:t>
            </a:r>
            <a:endParaRPr lang="en-US" sz="4800" dirty="0">
              <a:solidFill>
                <a:srgbClr val="0070C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106734"/>
            <a:ext cx="910414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39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840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Box 1"/>
          <p:cNvSpPr txBox="1">
            <a:spLocks noChangeArrowheads="1"/>
          </p:cNvSpPr>
          <p:nvPr/>
        </p:nvSpPr>
        <p:spPr bwMode="auto">
          <a:xfrm>
            <a:off x="296863" y="985838"/>
            <a:ext cx="8124340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1pPr>
            <a:lvl2pPr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pitchFamily="34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  <a:defRPr/>
            </a:pPr>
            <a:r>
              <a:rPr lang="en-US" sz="2000" dirty="0" smtClean="0"/>
              <a:t>Synchronization reach into many different physics/engineering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000" dirty="0" smtClean="0"/>
              <a:t>disciplines and requires wide range of technologies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FF"/>
                </a:solidFill>
              </a:rPr>
              <a:t>Radio Frequency: </a:t>
            </a:r>
          </a:p>
          <a:p>
            <a:pPr eaLnBrk="1" hangingPunct="1">
              <a:defRPr/>
            </a:pPr>
            <a:r>
              <a:rPr lang="en-US" sz="1800" dirty="0" smtClean="0"/>
              <a:t>	</a:t>
            </a:r>
            <a:r>
              <a:rPr lang="en-US" sz="1600" dirty="0" smtClean="0"/>
              <a:t>different types of oscillators (quartz, SAW, dielectric)</a:t>
            </a:r>
          </a:p>
          <a:p>
            <a:pPr eaLnBrk="1" hangingPunct="1">
              <a:defRPr/>
            </a:pPr>
            <a:r>
              <a:rPr lang="en-US" sz="1600" dirty="0" smtClean="0"/>
              <a:t>	phase detectors / mixer / multiplier /divider</a:t>
            </a:r>
          </a:p>
          <a:p>
            <a:pPr eaLnBrk="1" hangingPunct="1">
              <a:defRPr/>
            </a:pPr>
            <a:r>
              <a:rPr lang="en-US" sz="1600" dirty="0" smtClean="0"/>
              <a:t>	low noise amplifier / limiting amplifier / filters / direction couplers</a:t>
            </a:r>
          </a:p>
          <a:p>
            <a:pPr eaLnBrk="1" hangingPunct="1">
              <a:defRPr/>
            </a:pPr>
            <a:r>
              <a:rPr lang="en-US" sz="1600" dirty="0" smtClean="0"/>
              <a:t>	cables / connectors / PCB design / waveguides / RF structure / LLRF / HLRF 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FF"/>
                </a:solidFill>
              </a:rPr>
              <a:t>Optics &amp; Lasers: </a:t>
            </a:r>
          </a:p>
          <a:p>
            <a:pPr eaLnBrk="1" hangingPunct="1">
              <a:defRPr/>
            </a:pPr>
            <a:r>
              <a:rPr lang="en-US" sz="1800" dirty="0" smtClean="0"/>
              <a:t>	</a:t>
            </a:r>
            <a:r>
              <a:rPr lang="en-US" sz="1600" dirty="0" smtClean="0"/>
              <a:t>laser oscillator/pulse shaping/amplification/wavelength conversion</a:t>
            </a:r>
          </a:p>
          <a:p>
            <a:pPr eaLnBrk="1" hangingPunct="1">
              <a:defRPr/>
            </a:pPr>
            <a:r>
              <a:rPr lang="en-US" sz="1600" dirty="0" smtClean="0"/>
              <a:t>	fiber optics / fiber optics devices / </a:t>
            </a:r>
            <a:r>
              <a:rPr lang="en-US" sz="1600" dirty="0" err="1" smtClean="0"/>
              <a:t>opto</a:t>
            </a:r>
            <a:r>
              <a:rPr lang="en-US" sz="1600" dirty="0" smtClean="0"/>
              <a:t>-electronic devices / photo-detection</a:t>
            </a:r>
          </a:p>
          <a:p>
            <a:pPr eaLnBrk="1" hangingPunct="1">
              <a:defRPr/>
            </a:pPr>
            <a:r>
              <a:rPr lang="en-US" sz="1600" dirty="0" smtClean="0"/>
              <a:t>	laser sources (DFB/harmonic mode-lock/passive &amp; active mode)</a:t>
            </a:r>
          </a:p>
          <a:p>
            <a:pPr eaLnBrk="1" hangingPunct="1">
              <a:defRPr/>
            </a:pPr>
            <a:r>
              <a:rPr lang="en-US" sz="1600" dirty="0" smtClean="0"/>
              <a:t>	non-linear optics / </a:t>
            </a:r>
            <a:r>
              <a:rPr lang="en-US" sz="1600" dirty="0" err="1" smtClean="0"/>
              <a:t>opto</a:t>
            </a:r>
            <a:r>
              <a:rPr lang="en-US" sz="1600" dirty="0" smtClean="0"/>
              <a:t>-mechanics / free-space optics / pump-modules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FF"/>
                </a:solidFill>
              </a:rPr>
              <a:t>Environmental control:</a:t>
            </a:r>
          </a:p>
          <a:p>
            <a:pPr eaLnBrk="1" hangingPunct="1">
              <a:defRPr/>
            </a:pPr>
            <a:r>
              <a:rPr lang="en-US" sz="1600" dirty="0" smtClean="0"/>
              <a:t>	temperature / humidity / air pressure / vibration / ground motion / EMI / EMC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FF"/>
                </a:solidFill>
              </a:rPr>
              <a:t>Controls &amp; control theory:</a:t>
            </a:r>
            <a:endParaRPr lang="en-US" sz="1800" dirty="0" smtClean="0">
              <a:solidFill>
                <a:srgbClr val="0000FF"/>
              </a:solidFill>
            </a:endParaRPr>
          </a:p>
          <a:p>
            <a:pPr eaLnBrk="1" hangingPunct="1">
              <a:defRPr/>
            </a:pPr>
            <a:r>
              <a:rPr lang="en-US" sz="1600" dirty="0" smtClean="0"/>
              <a:t>	multiple feedbacks / PLL theory / automation / SISO / MIMO / …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FF"/>
                </a:solidFill>
              </a:rPr>
              <a:t>Longitudinal electron beam dynamics</a:t>
            </a:r>
            <a:endParaRPr lang="en-US" sz="2000" dirty="0">
              <a:solidFill>
                <a:srgbClr val="0000FF"/>
              </a:solidFill>
            </a:endParaRPr>
          </a:p>
          <a:p>
            <a:pPr eaLnBrk="1" hangingPunct="1">
              <a:defRPr/>
            </a:pPr>
            <a:r>
              <a:rPr lang="en-US" sz="1600" dirty="0"/>
              <a:t>	</a:t>
            </a:r>
            <a:r>
              <a:rPr lang="en-US" sz="1600" dirty="0" smtClean="0"/>
              <a:t>velocity / magnetic bunch compression/ harmonic cav./collective effects/….</a:t>
            </a:r>
          </a:p>
          <a:p>
            <a:pPr eaLnBrk="1" hangingPunct="1">
              <a:defRPr/>
            </a:pPr>
            <a:endParaRPr lang="en-US" sz="2000" dirty="0" smtClean="0">
              <a:solidFill>
                <a:srgbClr val="0000FF"/>
              </a:solidFill>
            </a:endParaRPr>
          </a:p>
        </p:txBody>
      </p:sp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>
          <a:xfrm>
            <a:off x="439387" y="137577"/>
            <a:ext cx="7982301" cy="481012"/>
          </a:xfrm>
        </p:spPr>
        <p:txBody>
          <a:bodyPr/>
          <a:lstStyle/>
          <a:p>
            <a:pPr eaLnBrk="1" hangingPunct="1"/>
            <a:r>
              <a:rPr lang="en-US" dirty="0" smtClean="0"/>
              <a:t>Scope of precision synchronization</a:t>
            </a:r>
            <a:endParaRPr lang="en-GB" dirty="0" smtClean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4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824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5788026"/>
            <a:ext cx="2689229" cy="106997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3971" name="Rectangle 2"/>
          <p:cNvSpPr>
            <a:spLocks noChangeArrowheads="1"/>
          </p:cNvSpPr>
          <p:nvPr/>
        </p:nvSpPr>
        <p:spPr bwMode="auto">
          <a:xfrm>
            <a:off x="431354" y="113828"/>
            <a:ext cx="8260626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2000" bIns="0" anchor="ctr"/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solidFill>
                  <a:schemeClr val="bg1"/>
                </a:solidFill>
              </a:rPr>
              <a:t>Synchronization </a:t>
            </a:r>
            <a:r>
              <a:rPr lang="en-US" sz="2400" b="1" dirty="0" smtClean="0">
                <a:solidFill>
                  <a:schemeClr val="bg1"/>
                </a:solidFill>
              </a:rPr>
              <a:t>- Reference distribution schemes …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23651" name="Text Box 3"/>
          <p:cNvSpPr txBox="1">
            <a:spLocks noChangeArrowheads="1"/>
          </p:cNvSpPr>
          <p:nvPr/>
        </p:nvSpPr>
        <p:spPr bwMode="auto">
          <a:xfrm>
            <a:off x="242657" y="835818"/>
            <a:ext cx="29876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dirty="0" smtClean="0"/>
              <a:t>Various approaches:</a:t>
            </a:r>
            <a:endParaRPr lang="en-GB" dirty="0" smtClean="0"/>
          </a:p>
        </p:txBody>
      </p:sp>
      <p:sp>
        <p:nvSpPr>
          <p:cNvPr id="923652" name="Text Box 4"/>
          <p:cNvSpPr txBox="1">
            <a:spLocks noChangeArrowheads="1"/>
          </p:cNvSpPr>
          <p:nvPr/>
        </p:nvSpPr>
        <p:spPr bwMode="auto">
          <a:xfrm>
            <a:off x="330200" y="1434650"/>
            <a:ext cx="18684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1600" b="1" dirty="0" smtClean="0"/>
              <a:t>1) RF distribution</a:t>
            </a:r>
            <a:endParaRPr lang="en-GB" sz="1600" b="1" dirty="0" smtClean="0"/>
          </a:p>
        </p:txBody>
      </p:sp>
      <p:grpSp>
        <p:nvGrpSpPr>
          <p:cNvPr id="17" name="Group 16"/>
          <p:cNvGrpSpPr/>
          <p:nvPr/>
        </p:nvGrpSpPr>
        <p:grpSpPr>
          <a:xfrm>
            <a:off x="731838" y="1880738"/>
            <a:ext cx="422275" cy="579437"/>
            <a:chOff x="731838" y="1880738"/>
            <a:chExt cx="422275" cy="579437"/>
          </a:xfrm>
        </p:grpSpPr>
        <p:sp>
          <p:nvSpPr>
            <p:cNvPr id="923653" name="Oval 5"/>
            <p:cNvSpPr>
              <a:spLocks noChangeArrowheads="1"/>
            </p:cNvSpPr>
            <p:nvPr/>
          </p:nvSpPr>
          <p:spPr bwMode="auto">
            <a:xfrm>
              <a:off x="784225" y="2039488"/>
              <a:ext cx="301625" cy="30162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923654" name="Text Box 6"/>
            <p:cNvSpPr txBox="1">
              <a:spLocks noChangeArrowheads="1"/>
            </p:cNvSpPr>
            <p:nvPr/>
          </p:nvSpPr>
          <p:spPr bwMode="auto">
            <a:xfrm>
              <a:off x="731838" y="1880738"/>
              <a:ext cx="422275" cy="579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Wingdings" pitchFamily="2" charset="2"/>
                <a:buNone/>
                <a:defRPr/>
              </a:pPr>
              <a:r>
                <a:rPr lang="en-US" sz="3200" dirty="0" smtClean="0"/>
                <a:t>~</a:t>
              </a:r>
              <a:endParaRPr lang="en-GB" sz="3200" dirty="0" smtClean="0"/>
            </a:p>
          </p:txBody>
        </p:sp>
      </p:grpSp>
      <p:sp>
        <p:nvSpPr>
          <p:cNvPr id="923655" name="Line 7"/>
          <p:cNvSpPr>
            <a:spLocks noChangeShapeType="1"/>
          </p:cNvSpPr>
          <p:nvPr/>
        </p:nvSpPr>
        <p:spPr bwMode="auto">
          <a:xfrm>
            <a:off x="1074738" y="2180775"/>
            <a:ext cx="6955630" cy="47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23665" name="Text Box 17"/>
          <p:cNvSpPr txBox="1">
            <a:spLocks noChangeArrowheads="1"/>
          </p:cNvSpPr>
          <p:nvPr/>
        </p:nvSpPr>
        <p:spPr bwMode="auto">
          <a:xfrm>
            <a:off x="1023938" y="1783900"/>
            <a:ext cx="14747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1200" b="1" dirty="0" smtClean="0">
                <a:solidFill>
                  <a:srgbClr val="0070C0"/>
                </a:solidFill>
              </a:rPr>
              <a:t>f ~ 100MHz …GHz</a:t>
            </a:r>
            <a:endParaRPr lang="en-GB" sz="1200" b="1" dirty="0" smtClean="0">
              <a:solidFill>
                <a:srgbClr val="0070C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516330" y="2241100"/>
            <a:ext cx="3263883" cy="107964"/>
            <a:chOff x="3516330" y="2241100"/>
            <a:chExt cx="3263883" cy="107964"/>
          </a:xfrm>
        </p:grpSpPr>
        <p:grpSp>
          <p:nvGrpSpPr>
            <p:cNvPr id="84188" name="Group 10"/>
            <p:cNvGrpSpPr>
              <a:grpSpLocks/>
            </p:cNvGrpSpPr>
            <p:nvPr/>
          </p:nvGrpSpPr>
          <p:grpSpPr bwMode="auto">
            <a:xfrm>
              <a:off x="3516330" y="2241100"/>
              <a:ext cx="331789" cy="100012"/>
              <a:chOff x="2228" y="1652"/>
              <a:chExt cx="209" cy="63"/>
            </a:xfrm>
          </p:grpSpPr>
          <p:sp>
            <p:nvSpPr>
              <p:cNvPr id="923656" name="Line 8"/>
              <p:cNvSpPr>
                <a:spLocks noChangeShapeType="1"/>
              </p:cNvSpPr>
              <p:nvPr/>
            </p:nvSpPr>
            <p:spPr bwMode="auto">
              <a:xfrm flipV="1">
                <a:off x="2228" y="1652"/>
                <a:ext cx="209" cy="2"/>
              </a:xfrm>
              <a:prstGeom prst="line">
                <a:avLst/>
              </a:prstGeom>
              <a:noFill/>
              <a:ln w="28575">
                <a:solidFill>
                  <a:srgbClr val="9C9E9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>
                  <a:solidFill>
                    <a:srgbClr val="9C9E9F"/>
                  </a:solidFill>
                </a:endParaRPr>
              </a:p>
            </p:txBody>
          </p:sp>
          <p:sp>
            <p:nvSpPr>
              <p:cNvPr id="923657" name="Line 9"/>
              <p:cNvSpPr>
                <a:spLocks noChangeShapeType="1"/>
              </p:cNvSpPr>
              <p:nvPr/>
            </p:nvSpPr>
            <p:spPr bwMode="auto">
              <a:xfrm>
                <a:off x="2431" y="1652"/>
                <a:ext cx="0" cy="63"/>
              </a:xfrm>
              <a:prstGeom prst="line">
                <a:avLst/>
              </a:prstGeom>
              <a:noFill/>
              <a:ln w="28575">
                <a:solidFill>
                  <a:srgbClr val="9C9E9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>
                  <a:solidFill>
                    <a:srgbClr val="9C9E9F"/>
                  </a:solidFill>
                </a:endParaRPr>
              </a:p>
            </p:txBody>
          </p:sp>
        </p:grpSp>
        <p:grpSp>
          <p:nvGrpSpPr>
            <p:cNvPr id="84189" name="Group 11"/>
            <p:cNvGrpSpPr>
              <a:grpSpLocks/>
            </p:cNvGrpSpPr>
            <p:nvPr/>
          </p:nvGrpSpPr>
          <p:grpSpPr bwMode="auto">
            <a:xfrm>
              <a:off x="4860936" y="2249051"/>
              <a:ext cx="342901" cy="100013"/>
              <a:chOff x="2221" y="1652"/>
              <a:chExt cx="216" cy="63"/>
            </a:xfrm>
          </p:grpSpPr>
          <p:sp>
            <p:nvSpPr>
              <p:cNvPr id="923660" name="Line 12"/>
              <p:cNvSpPr>
                <a:spLocks noChangeShapeType="1"/>
              </p:cNvSpPr>
              <p:nvPr/>
            </p:nvSpPr>
            <p:spPr bwMode="auto">
              <a:xfrm>
                <a:off x="2221" y="1652"/>
                <a:ext cx="216" cy="0"/>
              </a:xfrm>
              <a:prstGeom prst="line">
                <a:avLst/>
              </a:prstGeom>
              <a:noFill/>
              <a:ln w="28575">
                <a:solidFill>
                  <a:srgbClr val="9C9E9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>
                  <a:solidFill>
                    <a:srgbClr val="9C9E9F"/>
                  </a:solidFill>
                </a:endParaRPr>
              </a:p>
            </p:txBody>
          </p:sp>
          <p:sp>
            <p:nvSpPr>
              <p:cNvPr id="923661" name="Line 13"/>
              <p:cNvSpPr>
                <a:spLocks noChangeShapeType="1"/>
              </p:cNvSpPr>
              <p:nvPr/>
            </p:nvSpPr>
            <p:spPr bwMode="auto">
              <a:xfrm>
                <a:off x="2431" y="1652"/>
                <a:ext cx="0" cy="63"/>
              </a:xfrm>
              <a:prstGeom prst="line">
                <a:avLst/>
              </a:prstGeom>
              <a:noFill/>
              <a:ln w="28575">
                <a:solidFill>
                  <a:srgbClr val="9C9E9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>
                  <a:solidFill>
                    <a:srgbClr val="9C9E9F"/>
                  </a:solidFill>
                </a:endParaRPr>
              </a:p>
            </p:txBody>
          </p:sp>
        </p:grpSp>
        <p:grpSp>
          <p:nvGrpSpPr>
            <p:cNvPr id="84190" name="Group 14"/>
            <p:cNvGrpSpPr>
              <a:grpSpLocks/>
            </p:cNvGrpSpPr>
            <p:nvPr/>
          </p:nvGrpSpPr>
          <p:grpSpPr bwMode="auto">
            <a:xfrm>
              <a:off x="6465888" y="2243439"/>
              <a:ext cx="314325" cy="104774"/>
              <a:chOff x="2239" y="1649"/>
              <a:chExt cx="198" cy="66"/>
            </a:xfrm>
          </p:grpSpPr>
          <p:sp>
            <p:nvSpPr>
              <p:cNvPr id="923663" name="Line 15"/>
              <p:cNvSpPr>
                <a:spLocks noChangeShapeType="1"/>
              </p:cNvSpPr>
              <p:nvPr/>
            </p:nvSpPr>
            <p:spPr bwMode="auto">
              <a:xfrm>
                <a:off x="2239" y="1649"/>
                <a:ext cx="198" cy="3"/>
              </a:xfrm>
              <a:prstGeom prst="line">
                <a:avLst/>
              </a:prstGeom>
              <a:noFill/>
              <a:ln w="28575">
                <a:solidFill>
                  <a:srgbClr val="9C9E9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>
                  <a:solidFill>
                    <a:srgbClr val="9C9E9F"/>
                  </a:solidFill>
                </a:endParaRPr>
              </a:p>
            </p:txBody>
          </p:sp>
          <p:sp>
            <p:nvSpPr>
              <p:cNvPr id="923664" name="Line 16"/>
              <p:cNvSpPr>
                <a:spLocks noChangeShapeType="1"/>
              </p:cNvSpPr>
              <p:nvPr/>
            </p:nvSpPr>
            <p:spPr bwMode="auto">
              <a:xfrm>
                <a:off x="2431" y="1652"/>
                <a:ext cx="0" cy="63"/>
              </a:xfrm>
              <a:prstGeom prst="line">
                <a:avLst/>
              </a:prstGeom>
              <a:noFill/>
              <a:ln w="28575">
                <a:solidFill>
                  <a:srgbClr val="9C9E9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>
                  <a:solidFill>
                    <a:srgbClr val="9C9E9F"/>
                  </a:solidFill>
                </a:endParaRPr>
              </a:p>
            </p:txBody>
          </p:sp>
        </p:grpSp>
      </p:grpSp>
      <p:grpSp>
        <p:nvGrpSpPr>
          <p:cNvPr id="84192" name="Group 98"/>
          <p:cNvGrpSpPr>
            <a:grpSpLocks/>
          </p:cNvGrpSpPr>
          <p:nvPr/>
        </p:nvGrpSpPr>
        <p:grpSpPr bwMode="auto">
          <a:xfrm>
            <a:off x="2354263" y="1477513"/>
            <a:ext cx="4927600" cy="633412"/>
            <a:chOff x="1231" y="1159"/>
            <a:chExt cx="3085" cy="2431"/>
          </a:xfrm>
        </p:grpSpPr>
        <p:sp>
          <p:nvSpPr>
            <p:cNvPr id="84193" name="Freeform 99"/>
            <p:cNvSpPr>
              <a:spLocks/>
            </p:cNvSpPr>
            <p:nvPr/>
          </p:nvSpPr>
          <p:spPr bwMode="auto">
            <a:xfrm>
              <a:off x="1231" y="1159"/>
              <a:ext cx="1301" cy="2431"/>
            </a:xfrm>
            <a:custGeom>
              <a:avLst/>
              <a:gdLst>
                <a:gd name="T0" fmla="*/ 16 w 1301"/>
                <a:gd name="T1" fmla="*/ 2177 h 2431"/>
                <a:gd name="T2" fmla="*/ 47 w 1301"/>
                <a:gd name="T3" fmla="*/ 2353 h 2431"/>
                <a:gd name="T4" fmla="*/ 78 w 1301"/>
                <a:gd name="T5" fmla="*/ 2431 h 2431"/>
                <a:gd name="T6" fmla="*/ 109 w 1301"/>
                <a:gd name="T7" fmla="*/ 2400 h 2431"/>
                <a:gd name="T8" fmla="*/ 140 w 1301"/>
                <a:gd name="T9" fmla="*/ 2260 h 2431"/>
                <a:gd name="T10" fmla="*/ 171 w 1301"/>
                <a:gd name="T11" fmla="*/ 2032 h 2431"/>
                <a:gd name="T12" fmla="*/ 203 w 1301"/>
                <a:gd name="T13" fmla="*/ 1726 h 2431"/>
                <a:gd name="T14" fmla="*/ 234 w 1301"/>
                <a:gd name="T15" fmla="*/ 1379 h 2431"/>
                <a:gd name="T16" fmla="*/ 265 w 1301"/>
                <a:gd name="T17" fmla="*/ 1016 h 2431"/>
                <a:gd name="T18" fmla="*/ 296 w 1301"/>
                <a:gd name="T19" fmla="*/ 669 h 2431"/>
                <a:gd name="T20" fmla="*/ 327 w 1301"/>
                <a:gd name="T21" fmla="*/ 373 h 2431"/>
                <a:gd name="T22" fmla="*/ 358 w 1301"/>
                <a:gd name="T23" fmla="*/ 150 h 2431"/>
                <a:gd name="T24" fmla="*/ 389 w 1301"/>
                <a:gd name="T25" fmla="*/ 21 h 2431"/>
                <a:gd name="T26" fmla="*/ 420 w 1301"/>
                <a:gd name="T27" fmla="*/ 5 h 2431"/>
                <a:gd name="T28" fmla="*/ 451 w 1301"/>
                <a:gd name="T29" fmla="*/ 93 h 2431"/>
                <a:gd name="T30" fmla="*/ 482 w 1301"/>
                <a:gd name="T31" fmla="*/ 280 h 2431"/>
                <a:gd name="T32" fmla="*/ 514 w 1301"/>
                <a:gd name="T33" fmla="*/ 555 h 2431"/>
                <a:gd name="T34" fmla="*/ 545 w 1301"/>
                <a:gd name="T35" fmla="*/ 886 h 2431"/>
                <a:gd name="T36" fmla="*/ 576 w 1301"/>
                <a:gd name="T37" fmla="*/ 1244 h 2431"/>
                <a:gd name="T38" fmla="*/ 607 w 1301"/>
                <a:gd name="T39" fmla="*/ 1602 h 2431"/>
                <a:gd name="T40" fmla="*/ 633 w 1301"/>
                <a:gd name="T41" fmla="*/ 1928 h 2431"/>
                <a:gd name="T42" fmla="*/ 664 w 1301"/>
                <a:gd name="T43" fmla="*/ 2188 h 2431"/>
                <a:gd name="T44" fmla="*/ 695 w 1301"/>
                <a:gd name="T45" fmla="*/ 2364 h 2431"/>
                <a:gd name="T46" fmla="*/ 726 w 1301"/>
                <a:gd name="T47" fmla="*/ 2431 h 2431"/>
                <a:gd name="T48" fmla="*/ 757 w 1301"/>
                <a:gd name="T49" fmla="*/ 2395 h 2431"/>
                <a:gd name="T50" fmla="*/ 788 w 1301"/>
                <a:gd name="T51" fmla="*/ 2250 h 2431"/>
                <a:gd name="T52" fmla="*/ 819 w 1301"/>
                <a:gd name="T53" fmla="*/ 2017 h 2431"/>
                <a:gd name="T54" fmla="*/ 850 w 1301"/>
                <a:gd name="T55" fmla="*/ 1711 h 2431"/>
                <a:gd name="T56" fmla="*/ 882 w 1301"/>
                <a:gd name="T57" fmla="*/ 1358 h 2431"/>
                <a:gd name="T58" fmla="*/ 913 w 1301"/>
                <a:gd name="T59" fmla="*/ 995 h 2431"/>
                <a:gd name="T60" fmla="*/ 944 w 1301"/>
                <a:gd name="T61" fmla="*/ 648 h 2431"/>
                <a:gd name="T62" fmla="*/ 975 w 1301"/>
                <a:gd name="T63" fmla="*/ 358 h 2431"/>
                <a:gd name="T64" fmla="*/ 1006 w 1301"/>
                <a:gd name="T65" fmla="*/ 140 h 2431"/>
                <a:gd name="T66" fmla="*/ 1037 w 1301"/>
                <a:gd name="T67" fmla="*/ 21 h 2431"/>
                <a:gd name="T68" fmla="*/ 1068 w 1301"/>
                <a:gd name="T69" fmla="*/ 5 h 2431"/>
                <a:gd name="T70" fmla="*/ 1099 w 1301"/>
                <a:gd name="T71" fmla="*/ 98 h 2431"/>
                <a:gd name="T72" fmla="*/ 1130 w 1301"/>
                <a:gd name="T73" fmla="*/ 295 h 2431"/>
                <a:gd name="T74" fmla="*/ 1161 w 1301"/>
                <a:gd name="T75" fmla="*/ 570 h 2431"/>
                <a:gd name="T76" fmla="*/ 1193 w 1301"/>
                <a:gd name="T77" fmla="*/ 902 h 2431"/>
                <a:gd name="T78" fmla="*/ 1224 w 1301"/>
                <a:gd name="T79" fmla="*/ 1265 h 2431"/>
                <a:gd name="T80" fmla="*/ 1250 w 1301"/>
                <a:gd name="T81" fmla="*/ 1623 h 2431"/>
                <a:gd name="T82" fmla="*/ 1281 w 1301"/>
                <a:gd name="T83" fmla="*/ 1944 h 243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301" h="2431">
                  <a:moveTo>
                    <a:pt x="0" y="2006"/>
                  </a:moveTo>
                  <a:lnTo>
                    <a:pt x="6" y="2094"/>
                  </a:lnTo>
                  <a:lnTo>
                    <a:pt x="16" y="2177"/>
                  </a:lnTo>
                  <a:lnTo>
                    <a:pt x="26" y="2245"/>
                  </a:lnTo>
                  <a:lnTo>
                    <a:pt x="37" y="2307"/>
                  </a:lnTo>
                  <a:lnTo>
                    <a:pt x="47" y="2353"/>
                  </a:lnTo>
                  <a:lnTo>
                    <a:pt x="57" y="2390"/>
                  </a:lnTo>
                  <a:lnTo>
                    <a:pt x="68" y="2416"/>
                  </a:lnTo>
                  <a:lnTo>
                    <a:pt x="78" y="2431"/>
                  </a:lnTo>
                  <a:lnTo>
                    <a:pt x="88" y="2431"/>
                  </a:lnTo>
                  <a:lnTo>
                    <a:pt x="99" y="2421"/>
                  </a:lnTo>
                  <a:lnTo>
                    <a:pt x="109" y="2400"/>
                  </a:lnTo>
                  <a:lnTo>
                    <a:pt x="120" y="2364"/>
                  </a:lnTo>
                  <a:lnTo>
                    <a:pt x="130" y="2317"/>
                  </a:lnTo>
                  <a:lnTo>
                    <a:pt x="140" y="2260"/>
                  </a:lnTo>
                  <a:lnTo>
                    <a:pt x="151" y="2193"/>
                  </a:lnTo>
                  <a:lnTo>
                    <a:pt x="161" y="2115"/>
                  </a:lnTo>
                  <a:lnTo>
                    <a:pt x="171" y="2032"/>
                  </a:lnTo>
                  <a:lnTo>
                    <a:pt x="182" y="1939"/>
                  </a:lnTo>
                  <a:lnTo>
                    <a:pt x="192" y="1835"/>
                  </a:lnTo>
                  <a:lnTo>
                    <a:pt x="203" y="1726"/>
                  </a:lnTo>
                  <a:lnTo>
                    <a:pt x="213" y="1612"/>
                  </a:lnTo>
                  <a:lnTo>
                    <a:pt x="223" y="1498"/>
                  </a:lnTo>
                  <a:lnTo>
                    <a:pt x="234" y="1379"/>
                  </a:lnTo>
                  <a:lnTo>
                    <a:pt x="244" y="1254"/>
                  </a:lnTo>
                  <a:lnTo>
                    <a:pt x="254" y="1135"/>
                  </a:lnTo>
                  <a:lnTo>
                    <a:pt x="265" y="1016"/>
                  </a:lnTo>
                  <a:lnTo>
                    <a:pt x="275" y="897"/>
                  </a:lnTo>
                  <a:lnTo>
                    <a:pt x="285" y="778"/>
                  </a:lnTo>
                  <a:lnTo>
                    <a:pt x="296" y="669"/>
                  </a:lnTo>
                  <a:lnTo>
                    <a:pt x="306" y="560"/>
                  </a:lnTo>
                  <a:lnTo>
                    <a:pt x="317" y="461"/>
                  </a:lnTo>
                  <a:lnTo>
                    <a:pt x="327" y="373"/>
                  </a:lnTo>
                  <a:lnTo>
                    <a:pt x="337" y="285"/>
                  </a:lnTo>
                  <a:lnTo>
                    <a:pt x="348" y="212"/>
                  </a:lnTo>
                  <a:lnTo>
                    <a:pt x="358" y="150"/>
                  </a:lnTo>
                  <a:lnTo>
                    <a:pt x="368" y="93"/>
                  </a:lnTo>
                  <a:lnTo>
                    <a:pt x="379" y="52"/>
                  </a:lnTo>
                  <a:lnTo>
                    <a:pt x="389" y="21"/>
                  </a:lnTo>
                  <a:lnTo>
                    <a:pt x="399" y="5"/>
                  </a:lnTo>
                  <a:lnTo>
                    <a:pt x="410" y="0"/>
                  </a:lnTo>
                  <a:lnTo>
                    <a:pt x="420" y="5"/>
                  </a:lnTo>
                  <a:lnTo>
                    <a:pt x="431" y="21"/>
                  </a:lnTo>
                  <a:lnTo>
                    <a:pt x="441" y="52"/>
                  </a:lnTo>
                  <a:lnTo>
                    <a:pt x="451" y="93"/>
                  </a:lnTo>
                  <a:lnTo>
                    <a:pt x="462" y="145"/>
                  </a:lnTo>
                  <a:lnTo>
                    <a:pt x="472" y="207"/>
                  </a:lnTo>
                  <a:lnTo>
                    <a:pt x="482" y="280"/>
                  </a:lnTo>
                  <a:lnTo>
                    <a:pt x="493" y="363"/>
                  </a:lnTo>
                  <a:lnTo>
                    <a:pt x="503" y="456"/>
                  </a:lnTo>
                  <a:lnTo>
                    <a:pt x="514" y="555"/>
                  </a:lnTo>
                  <a:lnTo>
                    <a:pt x="524" y="658"/>
                  </a:lnTo>
                  <a:lnTo>
                    <a:pt x="534" y="767"/>
                  </a:lnTo>
                  <a:lnTo>
                    <a:pt x="545" y="886"/>
                  </a:lnTo>
                  <a:lnTo>
                    <a:pt x="555" y="1006"/>
                  </a:lnTo>
                  <a:lnTo>
                    <a:pt x="565" y="1125"/>
                  </a:lnTo>
                  <a:lnTo>
                    <a:pt x="576" y="1244"/>
                  </a:lnTo>
                  <a:lnTo>
                    <a:pt x="586" y="1368"/>
                  </a:lnTo>
                  <a:lnTo>
                    <a:pt x="596" y="1488"/>
                  </a:lnTo>
                  <a:lnTo>
                    <a:pt x="607" y="1602"/>
                  </a:lnTo>
                  <a:lnTo>
                    <a:pt x="617" y="1716"/>
                  </a:lnTo>
                  <a:lnTo>
                    <a:pt x="622" y="1825"/>
                  </a:lnTo>
                  <a:lnTo>
                    <a:pt x="633" y="1928"/>
                  </a:lnTo>
                  <a:lnTo>
                    <a:pt x="643" y="2022"/>
                  </a:lnTo>
                  <a:lnTo>
                    <a:pt x="653" y="2110"/>
                  </a:lnTo>
                  <a:lnTo>
                    <a:pt x="664" y="2188"/>
                  </a:lnTo>
                  <a:lnTo>
                    <a:pt x="674" y="2255"/>
                  </a:lnTo>
                  <a:lnTo>
                    <a:pt x="685" y="2317"/>
                  </a:lnTo>
                  <a:lnTo>
                    <a:pt x="695" y="2364"/>
                  </a:lnTo>
                  <a:lnTo>
                    <a:pt x="705" y="2395"/>
                  </a:lnTo>
                  <a:lnTo>
                    <a:pt x="716" y="2421"/>
                  </a:lnTo>
                  <a:lnTo>
                    <a:pt x="726" y="2431"/>
                  </a:lnTo>
                  <a:lnTo>
                    <a:pt x="736" y="2431"/>
                  </a:lnTo>
                  <a:lnTo>
                    <a:pt x="747" y="2421"/>
                  </a:lnTo>
                  <a:lnTo>
                    <a:pt x="757" y="2395"/>
                  </a:lnTo>
                  <a:lnTo>
                    <a:pt x="768" y="2359"/>
                  </a:lnTo>
                  <a:lnTo>
                    <a:pt x="778" y="2312"/>
                  </a:lnTo>
                  <a:lnTo>
                    <a:pt x="788" y="2250"/>
                  </a:lnTo>
                  <a:lnTo>
                    <a:pt x="799" y="2182"/>
                  </a:lnTo>
                  <a:lnTo>
                    <a:pt x="809" y="2105"/>
                  </a:lnTo>
                  <a:lnTo>
                    <a:pt x="819" y="2017"/>
                  </a:lnTo>
                  <a:lnTo>
                    <a:pt x="830" y="1918"/>
                  </a:lnTo>
                  <a:lnTo>
                    <a:pt x="840" y="1820"/>
                  </a:lnTo>
                  <a:lnTo>
                    <a:pt x="850" y="1711"/>
                  </a:lnTo>
                  <a:lnTo>
                    <a:pt x="861" y="1597"/>
                  </a:lnTo>
                  <a:lnTo>
                    <a:pt x="871" y="1477"/>
                  </a:lnTo>
                  <a:lnTo>
                    <a:pt x="882" y="1358"/>
                  </a:lnTo>
                  <a:lnTo>
                    <a:pt x="892" y="1234"/>
                  </a:lnTo>
                  <a:lnTo>
                    <a:pt x="902" y="1114"/>
                  </a:lnTo>
                  <a:lnTo>
                    <a:pt x="913" y="995"/>
                  </a:lnTo>
                  <a:lnTo>
                    <a:pt x="923" y="876"/>
                  </a:lnTo>
                  <a:lnTo>
                    <a:pt x="933" y="762"/>
                  </a:lnTo>
                  <a:lnTo>
                    <a:pt x="944" y="648"/>
                  </a:lnTo>
                  <a:lnTo>
                    <a:pt x="954" y="544"/>
                  </a:lnTo>
                  <a:lnTo>
                    <a:pt x="965" y="446"/>
                  </a:lnTo>
                  <a:lnTo>
                    <a:pt x="975" y="358"/>
                  </a:lnTo>
                  <a:lnTo>
                    <a:pt x="985" y="275"/>
                  </a:lnTo>
                  <a:lnTo>
                    <a:pt x="996" y="202"/>
                  </a:lnTo>
                  <a:lnTo>
                    <a:pt x="1006" y="140"/>
                  </a:lnTo>
                  <a:lnTo>
                    <a:pt x="1016" y="88"/>
                  </a:lnTo>
                  <a:lnTo>
                    <a:pt x="1027" y="47"/>
                  </a:lnTo>
                  <a:lnTo>
                    <a:pt x="1037" y="21"/>
                  </a:lnTo>
                  <a:lnTo>
                    <a:pt x="1047" y="0"/>
                  </a:lnTo>
                  <a:lnTo>
                    <a:pt x="1058" y="0"/>
                  </a:lnTo>
                  <a:lnTo>
                    <a:pt x="1068" y="5"/>
                  </a:lnTo>
                  <a:lnTo>
                    <a:pt x="1079" y="26"/>
                  </a:lnTo>
                  <a:lnTo>
                    <a:pt x="1089" y="57"/>
                  </a:lnTo>
                  <a:lnTo>
                    <a:pt x="1099" y="98"/>
                  </a:lnTo>
                  <a:lnTo>
                    <a:pt x="1110" y="155"/>
                  </a:lnTo>
                  <a:lnTo>
                    <a:pt x="1120" y="218"/>
                  </a:lnTo>
                  <a:lnTo>
                    <a:pt x="1130" y="295"/>
                  </a:lnTo>
                  <a:lnTo>
                    <a:pt x="1141" y="378"/>
                  </a:lnTo>
                  <a:lnTo>
                    <a:pt x="1151" y="472"/>
                  </a:lnTo>
                  <a:lnTo>
                    <a:pt x="1161" y="570"/>
                  </a:lnTo>
                  <a:lnTo>
                    <a:pt x="1172" y="679"/>
                  </a:lnTo>
                  <a:lnTo>
                    <a:pt x="1182" y="788"/>
                  </a:lnTo>
                  <a:lnTo>
                    <a:pt x="1193" y="902"/>
                  </a:lnTo>
                  <a:lnTo>
                    <a:pt x="1203" y="1021"/>
                  </a:lnTo>
                  <a:lnTo>
                    <a:pt x="1213" y="1146"/>
                  </a:lnTo>
                  <a:lnTo>
                    <a:pt x="1224" y="1265"/>
                  </a:lnTo>
                  <a:lnTo>
                    <a:pt x="1234" y="1389"/>
                  </a:lnTo>
                  <a:lnTo>
                    <a:pt x="1239" y="1508"/>
                  </a:lnTo>
                  <a:lnTo>
                    <a:pt x="1250" y="1623"/>
                  </a:lnTo>
                  <a:lnTo>
                    <a:pt x="1260" y="1737"/>
                  </a:lnTo>
                  <a:lnTo>
                    <a:pt x="1270" y="1845"/>
                  </a:lnTo>
                  <a:lnTo>
                    <a:pt x="1281" y="1944"/>
                  </a:lnTo>
                  <a:lnTo>
                    <a:pt x="1291" y="2037"/>
                  </a:lnTo>
                  <a:lnTo>
                    <a:pt x="1301" y="2125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4194" name="Freeform 100"/>
            <p:cNvSpPr>
              <a:spLocks/>
            </p:cNvSpPr>
            <p:nvPr/>
          </p:nvSpPr>
          <p:spPr bwMode="auto">
            <a:xfrm>
              <a:off x="2532" y="1159"/>
              <a:ext cx="1307" cy="2431"/>
            </a:xfrm>
            <a:custGeom>
              <a:avLst/>
              <a:gdLst>
                <a:gd name="T0" fmla="*/ 21 w 1307"/>
                <a:gd name="T1" fmla="*/ 2265 h 2431"/>
                <a:gd name="T2" fmla="*/ 52 w 1307"/>
                <a:gd name="T3" fmla="*/ 2400 h 2431"/>
                <a:gd name="T4" fmla="*/ 83 w 1307"/>
                <a:gd name="T5" fmla="*/ 2431 h 2431"/>
                <a:gd name="T6" fmla="*/ 114 w 1307"/>
                <a:gd name="T7" fmla="*/ 2353 h 2431"/>
                <a:gd name="T8" fmla="*/ 146 w 1307"/>
                <a:gd name="T9" fmla="*/ 2172 h 2431"/>
                <a:gd name="T10" fmla="*/ 177 w 1307"/>
                <a:gd name="T11" fmla="*/ 1902 h 2431"/>
                <a:gd name="T12" fmla="*/ 208 w 1307"/>
                <a:gd name="T13" fmla="*/ 1576 h 2431"/>
                <a:gd name="T14" fmla="*/ 239 w 1307"/>
                <a:gd name="T15" fmla="*/ 1218 h 2431"/>
                <a:gd name="T16" fmla="*/ 270 w 1307"/>
                <a:gd name="T17" fmla="*/ 855 h 2431"/>
                <a:gd name="T18" fmla="*/ 301 w 1307"/>
                <a:gd name="T19" fmla="*/ 529 h 2431"/>
                <a:gd name="T20" fmla="*/ 332 w 1307"/>
                <a:gd name="T21" fmla="*/ 259 h 2431"/>
                <a:gd name="T22" fmla="*/ 363 w 1307"/>
                <a:gd name="T23" fmla="*/ 78 h 2431"/>
                <a:gd name="T24" fmla="*/ 394 w 1307"/>
                <a:gd name="T25" fmla="*/ 0 h 2431"/>
                <a:gd name="T26" fmla="*/ 425 w 1307"/>
                <a:gd name="T27" fmla="*/ 31 h 2431"/>
                <a:gd name="T28" fmla="*/ 457 w 1307"/>
                <a:gd name="T29" fmla="*/ 166 h 2431"/>
                <a:gd name="T30" fmla="*/ 488 w 1307"/>
                <a:gd name="T31" fmla="*/ 394 h 2431"/>
                <a:gd name="T32" fmla="*/ 519 w 1307"/>
                <a:gd name="T33" fmla="*/ 695 h 2431"/>
                <a:gd name="T34" fmla="*/ 550 w 1307"/>
                <a:gd name="T35" fmla="*/ 1042 h 2431"/>
                <a:gd name="T36" fmla="*/ 576 w 1307"/>
                <a:gd name="T37" fmla="*/ 1410 h 2431"/>
                <a:gd name="T38" fmla="*/ 607 w 1307"/>
                <a:gd name="T39" fmla="*/ 1752 h 2431"/>
                <a:gd name="T40" fmla="*/ 638 w 1307"/>
                <a:gd name="T41" fmla="*/ 2053 h 2431"/>
                <a:gd name="T42" fmla="*/ 669 w 1307"/>
                <a:gd name="T43" fmla="*/ 2276 h 2431"/>
                <a:gd name="T44" fmla="*/ 700 w 1307"/>
                <a:gd name="T45" fmla="*/ 2405 h 2431"/>
                <a:gd name="T46" fmla="*/ 731 w 1307"/>
                <a:gd name="T47" fmla="*/ 2431 h 2431"/>
                <a:gd name="T48" fmla="*/ 762 w 1307"/>
                <a:gd name="T49" fmla="*/ 2343 h 2431"/>
                <a:gd name="T50" fmla="*/ 794 w 1307"/>
                <a:gd name="T51" fmla="*/ 2156 h 2431"/>
                <a:gd name="T52" fmla="*/ 825 w 1307"/>
                <a:gd name="T53" fmla="*/ 1887 h 2431"/>
                <a:gd name="T54" fmla="*/ 856 w 1307"/>
                <a:gd name="T55" fmla="*/ 1555 h 2431"/>
                <a:gd name="T56" fmla="*/ 887 w 1307"/>
                <a:gd name="T57" fmla="*/ 1197 h 2431"/>
                <a:gd name="T58" fmla="*/ 918 w 1307"/>
                <a:gd name="T59" fmla="*/ 835 h 2431"/>
                <a:gd name="T60" fmla="*/ 949 w 1307"/>
                <a:gd name="T61" fmla="*/ 513 h 2431"/>
                <a:gd name="T62" fmla="*/ 980 w 1307"/>
                <a:gd name="T63" fmla="*/ 249 h 2431"/>
                <a:gd name="T64" fmla="*/ 1011 w 1307"/>
                <a:gd name="T65" fmla="*/ 72 h 2431"/>
                <a:gd name="T66" fmla="*/ 1042 w 1307"/>
                <a:gd name="T67" fmla="*/ 0 h 2431"/>
                <a:gd name="T68" fmla="*/ 1073 w 1307"/>
                <a:gd name="T69" fmla="*/ 36 h 2431"/>
                <a:gd name="T70" fmla="*/ 1105 w 1307"/>
                <a:gd name="T71" fmla="*/ 176 h 2431"/>
                <a:gd name="T72" fmla="*/ 1136 w 1307"/>
                <a:gd name="T73" fmla="*/ 409 h 2431"/>
                <a:gd name="T74" fmla="*/ 1167 w 1307"/>
                <a:gd name="T75" fmla="*/ 715 h 2431"/>
                <a:gd name="T76" fmla="*/ 1193 w 1307"/>
                <a:gd name="T77" fmla="*/ 1063 h 2431"/>
                <a:gd name="T78" fmla="*/ 1224 w 1307"/>
                <a:gd name="T79" fmla="*/ 1426 h 2431"/>
                <a:gd name="T80" fmla="*/ 1255 w 1307"/>
                <a:gd name="T81" fmla="*/ 1773 h 2431"/>
                <a:gd name="T82" fmla="*/ 1286 w 1307"/>
                <a:gd name="T83" fmla="*/ 2068 h 243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307" h="2431">
                  <a:moveTo>
                    <a:pt x="0" y="2125"/>
                  </a:moveTo>
                  <a:lnTo>
                    <a:pt x="11" y="2198"/>
                  </a:lnTo>
                  <a:lnTo>
                    <a:pt x="21" y="2265"/>
                  </a:lnTo>
                  <a:lnTo>
                    <a:pt x="32" y="2322"/>
                  </a:lnTo>
                  <a:lnTo>
                    <a:pt x="42" y="2369"/>
                  </a:lnTo>
                  <a:lnTo>
                    <a:pt x="52" y="2400"/>
                  </a:lnTo>
                  <a:lnTo>
                    <a:pt x="63" y="2426"/>
                  </a:lnTo>
                  <a:lnTo>
                    <a:pt x="73" y="2431"/>
                  </a:lnTo>
                  <a:lnTo>
                    <a:pt x="83" y="2431"/>
                  </a:lnTo>
                  <a:lnTo>
                    <a:pt x="94" y="2416"/>
                  </a:lnTo>
                  <a:lnTo>
                    <a:pt x="104" y="2390"/>
                  </a:lnTo>
                  <a:lnTo>
                    <a:pt x="114" y="2353"/>
                  </a:lnTo>
                  <a:lnTo>
                    <a:pt x="125" y="2302"/>
                  </a:lnTo>
                  <a:lnTo>
                    <a:pt x="135" y="2239"/>
                  </a:lnTo>
                  <a:lnTo>
                    <a:pt x="146" y="2172"/>
                  </a:lnTo>
                  <a:lnTo>
                    <a:pt x="156" y="2089"/>
                  </a:lnTo>
                  <a:lnTo>
                    <a:pt x="166" y="2001"/>
                  </a:lnTo>
                  <a:lnTo>
                    <a:pt x="177" y="1902"/>
                  </a:lnTo>
                  <a:lnTo>
                    <a:pt x="187" y="1799"/>
                  </a:lnTo>
                  <a:lnTo>
                    <a:pt x="197" y="1690"/>
                  </a:lnTo>
                  <a:lnTo>
                    <a:pt x="208" y="1576"/>
                  </a:lnTo>
                  <a:lnTo>
                    <a:pt x="218" y="1457"/>
                  </a:lnTo>
                  <a:lnTo>
                    <a:pt x="229" y="1337"/>
                  </a:lnTo>
                  <a:lnTo>
                    <a:pt x="239" y="1218"/>
                  </a:lnTo>
                  <a:lnTo>
                    <a:pt x="249" y="1094"/>
                  </a:lnTo>
                  <a:lnTo>
                    <a:pt x="260" y="975"/>
                  </a:lnTo>
                  <a:lnTo>
                    <a:pt x="270" y="855"/>
                  </a:lnTo>
                  <a:lnTo>
                    <a:pt x="280" y="741"/>
                  </a:lnTo>
                  <a:lnTo>
                    <a:pt x="291" y="632"/>
                  </a:lnTo>
                  <a:lnTo>
                    <a:pt x="301" y="529"/>
                  </a:lnTo>
                  <a:lnTo>
                    <a:pt x="311" y="430"/>
                  </a:lnTo>
                  <a:lnTo>
                    <a:pt x="322" y="342"/>
                  </a:lnTo>
                  <a:lnTo>
                    <a:pt x="332" y="259"/>
                  </a:lnTo>
                  <a:lnTo>
                    <a:pt x="343" y="192"/>
                  </a:lnTo>
                  <a:lnTo>
                    <a:pt x="353" y="130"/>
                  </a:lnTo>
                  <a:lnTo>
                    <a:pt x="363" y="78"/>
                  </a:lnTo>
                  <a:lnTo>
                    <a:pt x="374" y="41"/>
                  </a:lnTo>
                  <a:lnTo>
                    <a:pt x="384" y="15"/>
                  </a:lnTo>
                  <a:lnTo>
                    <a:pt x="394" y="0"/>
                  </a:lnTo>
                  <a:lnTo>
                    <a:pt x="405" y="0"/>
                  </a:lnTo>
                  <a:lnTo>
                    <a:pt x="415" y="5"/>
                  </a:lnTo>
                  <a:lnTo>
                    <a:pt x="425" y="31"/>
                  </a:lnTo>
                  <a:lnTo>
                    <a:pt x="436" y="62"/>
                  </a:lnTo>
                  <a:lnTo>
                    <a:pt x="446" y="109"/>
                  </a:lnTo>
                  <a:lnTo>
                    <a:pt x="457" y="166"/>
                  </a:lnTo>
                  <a:lnTo>
                    <a:pt x="467" y="233"/>
                  </a:lnTo>
                  <a:lnTo>
                    <a:pt x="477" y="306"/>
                  </a:lnTo>
                  <a:lnTo>
                    <a:pt x="488" y="394"/>
                  </a:lnTo>
                  <a:lnTo>
                    <a:pt x="498" y="487"/>
                  </a:lnTo>
                  <a:lnTo>
                    <a:pt x="508" y="586"/>
                  </a:lnTo>
                  <a:lnTo>
                    <a:pt x="519" y="695"/>
                  </a:lnTo>
                  <a:lnTo>
                    <a:pt x="529" y="809"/>
                  </a:lnTo>
                  <a:lnTo>
                    <a:pt x="540" y="923"/>
                  </a:lnTo>
                  <a:lnTo>
                    <a:pt x="550" y="1042"/>
                  </a:lnTo>
                  <a:lnTo>
                    <a:pt x="555" y="1166"/>
                  </a:lnTo>
                  <a:lnTo>
                    <a:pt x="565" y="1286"/>
                  </a:lnTo>
                  <a:lnTo>
                    <a:pt x="576" y="1410"/>
                  </a:lnTo>
                  <a:lnTo>
                    <a:pt x="586" y="1529"/>
                  </a:lnTo>
                  <a:lnTo>
                    <a:pt x="597" y="1643"/>
                  </a:lnTo>
                  <a:lnTo>
                    <a:pt x="607" y="1752"/>
                  </a:lnTo>
                  <a:lnTo>
                    <a:pt x="617" y="1861"/>
                  </a:lnTo>
                  <a:lnTo>
                    <a:pt x="628" y="1959"/>
                  </a:lnTo>
                  <a:lnTo>
                    <a:pt x="638" y="2053"/>
                  </a:lnTo>
                  <a:lnTo>
                    <a:pt x="648" y="2136"/>
                  </a:lnTo>
                  <a:lnTo>
                    <a:pt x="659" y="2213"/>
                  </a:lnTo>
                  <a:lnTo>
                    <a:pt x="669" y="2276"/>
                  </a:lnTo>
                  <a:lnTo>
                    <a:pt x="679" y="2333"/>
                  </a:lnTo>
                  <a:lnTo>
                    <a:pt x="690" y="2374"/>
                  </a:lnTo>
                  <a:lnTo>
                    <a:pt x="700" y="2405"/>
                  </a:lnTo>
                  <a:lnTo>
                    <a:pt x="711" y="2426"/>
                  </a:lnTo>
                  <a:lnTo>
                    <a:pt x="721" y="2431"/>
                  </a:lnTo>
                  <a:lnTo>
                    <a:pt x="731" y="2431"/>
                  </a:lnTo>
                  <a:lnTo>
                    <a:pt x="742" y="2410"/>
                  </a:lnTo>
                  <a:lnTo>
                    <a:pt x="752" y="2385"/>
                  </a:lnTo>
                  <a:lnTo>
                    <a:pt x="762" y="2343"/>
                  </a:lnTo>
                  <a:lnTo>
                    <a:pt x="773" y="2291"/>
                  </a:lnTo>
                  <a:lnTo>
                    <a:pt x="783" y="2229"/>
                  </a:lnTo>
                  <a:lnTo>
                    <a:pt x="794" y="2156"/>
                  </a:lnTo>
                  <a:lnTo>
                    <a:pt x="804" y="2074"/>
                  </a:lnTo>
                  <a:lnTo>
                    <a:pt x="814" y="1985"/>
                  </a:lnTo>
                  <a:lnTo>
                    <a:pt x="825" y="1887"/>
                  </a:lnTo>
                  <a:lnTo>
                    <a:pt x="835" y="1783"/>
                  </a:lnTo>
                  <a:lnTo>
                    <a:pt x="845" y="1669"/>
                  </a:lnTo>
                  <a:lnTo>
                    <a:pt x="856" y="1555"/>
                  </a:lnTo>
                  <a:lnTo>
                    <a:pt x="866" y="1436"/>
                  </a:lnTo>
                  <a:lnTo>
                    <a:pt x="876" y="1317"/>
                  </a:lnTo>
                  <a:lnTo>
                    <a:pt x="887" y="1197"/>
                  </a:lnTo>
                  <a:lnTo>
                    <a:pt x="897" y="1073"/>
                  </a:lnTo>
                  <a:lnTo>
                    <a:pt x="908" y="954"/>
                  </a:lnTo>
                  <a:lnTo>
                    <a:pt x="918" y="835"/>
                  </a:lnTo>
                  <a:lnTo>
                    <a:pt x="928" y="720"/>
                  </a:lnTo>
                  <a:lnTo>
                    <a:pt x="939" y="612"/>
                  </a:lnTo>
                  <a:lnTo>
                    <a:pt x="949" y="513"/>
                  </a:lnTo>
                  <a:lnTo>
                    <a:pt x="959" y="415"/>
                  </a:lnTo>
                  <a:lnTo>
                    <a:pt x="970" y="327"/>
                  </a:lnTo>
                  <a:lnTo>
                    <a:pt x="980" y="249"/>
                  </a:lnTo>
                  <a:lnTo>
                    <a:pt x="991" y="181"/>
                  </a:lnTo>
                  <a:lnTo>
                    <a:pt x="1001" y="119"/>
                  </a:lnTo>
                  <a:lnTo>
                    <a:pt x="1011" y="72"/>
                  </a:lnTo>
                  <a:lnTo>
                    <a:pt x="1022" y="36"/>
                  </a:lnTo>
                  <a:lnTo>
                    <a:pt x="1032" y="10"/>
                  </a:lnTo>
                  <a:lnTo>
                    <a:pt x="1042" y="0"/>
                  </a:lnTo>
                  <a:lnTo>
                    <a:pt x="1053" y="0"/>
                  </a:lnTo>
                  <a:lnTo>
                    <a:pt x="1063" y="10"/>
                  </a:lnTo>
                  <a:lnTo>
                    <a:pt x="1073" y="36"/>
                  </a:lnTo>
                  <a:lnTo>
                    <a:pt x="1084" y="67"/>
                  </a:lnTo>
                  <a:lnTo>
                    <a:pt x="1094" y="114"/>
                  </a:lnTo>
                  <a:lnTo>
                    <a:pt x="1105" y="176"/>
                  </a:lnTo>
                  <a:lnTo>
                    <a:pt x="1115" y="244"/>
                  </a:lnTo>
                  <a:lnTo>
                    <a:pt x="1125" y="321"/>
                  </a:lnTo>
                  <a:lnTo>
                    <a:pt x="1136" y="409"/>
                  </a:lnTo>
                  <a:lnTo>
                    <a:pt x="1146" y="503"/>
                  </a:lnTo>
                  <a:lnTo>
                    <a:pt x="1156" y="606"/>
                  </a:lnTo>
                  <a:lnTo>
                    <a:pt x="1167" y="715"/>
                  </a:lnTo>
                  <a:lnTo>
                    <a:pt x="1172" y="829"/>
                  </a:lnTo>
                  <a:lnTo>
                    <a:pt x="1182" y="943"/>
                  </a:lnTo>
                  <a:lnTo>
                    <a:pt x="1193" y="1063"/>
                  </a:lnTo>
                  <a:lnTo>
                    <a:pt x="1203" y="1187"/>
                  </a:lnTo>
                  <a:lnTo>
                    <a:pt x="1213" y="1306"/>
                  </a:lnTo>
                  <a:lnTo>
                    <a:pt x="1224" y="1426"/>
                  </a:lnTo>
                  <a:lnTo>
                    <a:pt x="1234" y="1545"/>
                  </a:lnTo>
                  <a:lnTo>
                    <a:pt x="1245" y="1664"/>
                  </a:lnTo>
                  <a:lnTo>
                    <a:pt x="1255" y="1773"/>
                  </a:lnTo>
                  <a:lnTo>
                    <a:pt x="1265" y="1877"/>
                  </a:lnTo>
                  <a:lnTo>
                    <a:pt x="1276" y="1975"/>
                  </a:lnTo>
                  <a:lnTo>
                    <a:pt x="1286" y="2068"/>
                  </a:lnTo>
                  <a:lnTo>
                    <a:pt x="1296" y="2151"/>
                  </a:lnTo>
                  <a:lnTo>
                    <a:pt x="1307" y="2224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4195" name="Freeform 101"/>
            <p:cNvSpPr>
              <a:spLocks/>
            </p:cNvSpPr>
            <p:nvPr/>
          </p:nvSpPr>
          <p:spPr bwMode="auto">
            <a:xfrm>
              <a:off x="3839" y="1159"/>
              <a:ext cx="477" cy="2431"/>
            </a:xfrm>
            <a:custGeom>
              <a:avLst/>
              <a:gdLst>
                <a:gd name="T0" fmla="*/ 0 w 477"/>
                <a:gd name="T1" fmla="*/ 2224 h 2431"/>
                <a:gd name="T2" fmla="*/ 10 w 477"/>
                <a:gd name="T3" fmla="*/ 2286 h 2431"/>
                <a:gd name="T4" fmla="*/ 20 w 477"/>
                <a:gd name="T5" fmla="*/ 2338 h 2431"/>
                <a:gd name="T6" fmla="*/ 31 w 477"/>
                <a:gd name="T7" fmla="*/ 2379 h 2431"/>
                <a:gd name="T8" fmla="*/ 41 w 477"/>
                <a:gd name="T9" fmla="*/ 2410 h 2431"/>
                <a:gd name="T10" fmla="*/ 52 w 477"/>
                <a:gd name="T11" fmla="*/ 2426 h 2431"/>
                <a:gd name="T12" fmla="*/ 62 w 477"/>
                <a:gd name="T13" fmla="*/ 2431 h 2431"/>
                <a:gd name="T14" fmla="*/ 72 w 477"/>
                <a:gd name="T15" fmla="*/ 2426 h 2431"/>
                <a:gd name="T16" fmla="*/ 83 w 477"/>
                <a:gd name="T17" fmla="*/ 2410 h 2431"/>
                <a:gd name="T18" fmla="*/ 93 w 477"/>
                <a:gd name="T19" fmla="*/ 2379 h 2431"/>
                <a:gd name="T20" fmla="*/ 103 w 477"/>
                <a:gd name="T21" fmla="*/ 2338 h 2431"/>
                <a:gd name="T22" fmla="*/ 114 w 477"/>
                <a:gd name="T23" fmla="*/ 2281 h 2431"/>
                <a:gd name="T24" fmla="*/ 124 w 477"/>
                <a:gd name="T25" fmla="*/ 2219 h 2431"/>
                <a:gd name="T26" fmla="*/ 134 w 477"/>
                <a:gd name="T27" fmla="*/ 2146 h 2431"/>
                <a:gd name="T28" fmla="*/ 145 w 477"/>
                <a:gd name="T29" fmla="*/ 2058 h 2431"/>
                <a:gd name="T30" fmla="*/ 155 w 477"/>
                <a:gd name="T31" fmla="*/ 1970 h 2431"/>
                <a:gd name="T32" fmla="*/ 166 w 477"/>
                <a:gd name="T33" fmla="*/ 1871 h 2431"/>
                <a:gd name="T34" fmla="*/ 176 w 477"/>
                <a:gd name="T35" fmla="*/ 1762 h 2431"/>
                <a:gd name="T36" fmla="*/ 186 w 477"/>
                <a:gd name="T37" fmla="*/ 1654 h 2431"/>
                <a:gd name="T38" fmla="*/ 197 w 477"/>
                <a:gd name="T39" fmla="*/ 1534 h 2431"/>
                <a:gd name="T40" fmla="*/ 207 w 477"/>
                <a:gd name="T41" fmla="*/ 1415 h 2431"/>
                <a:gd name="T42" fmla="*/ 217 w 477"/>
                <a:gd name="T43" fmla="*/ 1296 h 2431"/>
                <a:gd name="T44" fmla="*/ 228 w 477"/>
                <a:gd name="T45" fmla="*/ 1177 h 2431"/>
                <a:gd name="T46" fmla="*/ 238 w 477"/>
                <a:gd name="T47" fmla="*/ 1052 h 2431"/>
                <a:gd name="T48" fmla="*/ 249 w 477"/>
                <a:gd name="T49" fmla="*/ 933 h 2431"/>
                <a:gd name="T50" fmla="*/ 259 w 477"/>
                <a:gd name="T51" fmla="*/ 819 h 2431"/>
                <a:gd name="T52" fmla="*/ 269 w 477"/>
                <a:gd name="T53" fmla="*/ 705 h 2431"/>
                <a:gd name="T54" fmla="*/ 280 w 477"/>
                <a:gd name="T55" fmla="*/ 596 h 2431"/>
                <a:gd name="T56" fmla="*/ 290 w 477"/>
                <a:gd name="T57" fmla="*/ 492 h 2431"/>
                <a:gd name="T58" fmla="*/ 300 w 477"/>
                <a:gd name="T59" fmla="*/ 399 h 2431"/>
                <a:gd name="T60" fmla="*/ 311 w 477"/>
                <a:gd name="T61" fmla="*/ 316 h 2431"/>
                <a:gd name="T62" fmla="*/ 321 w 477"/>
                <a:gd name="T63" fmla="*/ 238 h 2431"/>
                <a:gd name="T64" fmla="*/ 331 w 477"/>
                <a:gd name="T65" fmla="*/ 171 h 2431"/>
                <a:gd name="T66" fmla="*/ 342 w 477"/>
                <a:gd name="T67" fmla="*/ 114 h 2431"/>
                <a:gd name="T68" fmla="*/ 352 w 477"/>
                <a:gd name="T69" fmla="*/ 67 h 2431"/>
                <a:gd name="T70" fmla="*/ 363 w 477"/>
                <a:gd name="T71" fmla="*/ 31 h 2431"/>
                <a:gd name="T72" fmla="*/ 373 w 477"/>
                <a:gd name="T73" fmla="*/ 10 h 2431"/>
                <a:gd name="T74" fmla="*/ 383 w 477"/>
                <a:gd name="T75" fmla="*/ 0 h 2431"/>
                <a:gd name="T76" fmla="*/ 394 w 477"/>
                <a:gd name="T77" fmla="*/ 0 h 2431"/>
                <a:gd name="T78" fmla="*/ 404 w 477"/>
                <a:gd name="T79" fmla="*/ 15 h 2431"/>
                <a:gd name="T80" fmla="*/ 414 w 477"/>
                <a:gd name="T81" fmla="*/ 41 h 2431"/>
                <a:gd name="T82" fmla="*/ 425 w 477"/>
                <a:gd name="T83" fmla="*/ 78 h 2431"/>
                <a:gd name="T84" fmla="*/ 435 w 477"/>
                <a:gd name="T85" fmla="*/ 124 h 2431"/>
                <a:gd name="T86" fmla="*/ 445 w 477"/>
                <a:gd name="T87" fmla="*/ 187 h 2431"/>
                <a:gd name="T88" fmla="*/ 456 w 477"/>
                <a:gd name="T89" fmla="*/ 254 h 2431"/>
                <a:gd name="T90" fmla="*/ 466 w 477"/>
                <a:gd name="T91" fmla="*/ 337 h 2431"/>
                <a:gd name="T92" fmla="*/ 477 w 477"/>
                <a:gd name="T93" fmla="*/ 425 h 243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77" h="2431">
                  <a:moveTo>
                    <a:pt x="0" y="2224"/>
                  </a:moveTo>
                  <a:lnTo>
                    <a:pt x="10" y="2286"/>
                  </a:lnTo>
                  <a:lnTo>
                    <a:pt x="20" y="2338"/>
                  </a:lnTo>
                  <a:lnTo>
                    <a:pt x="31" y="2379"/>
                  </a:lnTo>
                  <a:lnTo>
                    <a:pt x="41" y="2410"/>
                  </a:lnTo>
                  <a:lnTo>
                    <a:pt x="52" y="2426"/>
                  </a:lnTo>
                  <a:lnTo>
                    <a:pt x="62" y="2431"/>
                  </a:lnTo>
                  <a:lnTo>
                    <a:pt x="72" y="2426"/>
                  </a:lnTo>
                  <a:lnTo>
                    <a:pt x="83" y="2410"/>
                  </a:lnTo>
                  <a:lnTo>
                    <a:pt x="93" y="2379"/>
                  </a:lnTo>
                  <a:lnTo>
                    <a:pt x="103" y="2338"/>
                  </a:lnTo>
                  <a:lnTo>
                    <a:pt x="114" y="2281"/>
                  </a:lnTo>
                  <a:lnTo>
                    <a:pt x="124" y="2219"/>
                  </a:lnTo>
                  <a:lnTo>
                    <a:pt x="134" y="2146"/>
                  </a:lnTo>
                  <a:lnTo>
                    <a:pt x="145" y="2058"/>
                  </a:lnTo>
                  <a:lnTo>
                    <a:pt x="155" y="1970"/>
                  </a:lnTo>
                  <a:lnTo>
                    <a:pt x="166" y="1871"/>
                  </a:lnTo>
                  <a:lnTo>
                    <a:pt x="176" y="1762"/>
                  </a:lnTo>
                  <a:lnTo>
                    <a:pt x="186" y="1654"/>
                  </a:lnTo>
                  <a:lnTo>
                    <a:pt x="197" y="1534"/>
                  </a:lnTo>
                  <a:lnTo>
                    <a:pt x="207" y="1415"/>
                  </a:lnTo>
                  <a:lnTo>
                    <a:pt x="217" y="1296"/>
                  </a:lnTo>
                  <a:lnTo>
                    <a:pt x="228" y="1177"/>
                  </a:lnTo>
                  <a:lnTo>
                    <a:pt x="238" y="1052"/>
                  </a:lnTo>
                  <a:lnTo>
                    <a:pt x="249" y="933"/>
                  </a:lnTo>
                  <a:lnTo>
                    <a:pt x="259" y="819"/>
                  </a:lnTo>
                  <a:lnTo>
                    <a:pt x="269" y="705"/>
                  </a:lnTo>
                  <a:lnTo>
                    <a:pt x="280" y="596"/>
                  </a:lnTo>
                  <a:lnTo>
                    <a:pt x="290" y="492"/>
                  </a:lnTo>
                  <a:lnTo>
                    <a:pt x="300" y="399"/>
                  </a:lnTo>
                  <a:lnTo>
                    <a:pt x="311" y="316"/>
                  </a:lnTo>
                  <a:lnTo>
                    <a:pt x="321" y="238"/>
                  </a:lnTo>
                  <a:lnTo>
                    <a:pt x="331" y="171"/>
                  </a:lnTo>
                  <a:lnTo>
                    <a:pt x="342" y="114"/>
                  </a:lnTo>
                  <a:lnTo>
                    <a:pt x="352" y="67"/>
                  </a:lnTo>
                  <a:lnTo>
                    <a:pt x="363" y="31"/>
                  </a:lnTo>
                  <a:lnTo>
                    <a:pt x="373" y="10"/>
                  </a:lnTo>
                  <a:lnTo>
                    <a:pt x="383" y="0"/>
                  </a:lnTo>
                  <a:lnTo>
                    <a:pt x="394" y="0"/>
                  </a:lnTo>
                  <a:lnTo>
                    <a:pt x="404" y="15"/>
                  </a:lnTo>
                  <a:lnTo>
                    <a:pt x="414" y="41"/>
                  </a:lnTo>
                  <a:lnTo>
                    <a:pt x="425" y="78"/>
                  </a:lnTo>
                  <a:lnTo>
                    <a:pt x="435" y="124"/>
                  </a:lnTo>
                  <a:lnTo>
                    <a:pt x="445" y="187"/>
                  </a:lnTo>
                  <a:lnTo>
                    <a:pt x="456" y="254"/>
                  </a:lnTo>
                  <a:lnTo>
                    <a:pt x="466" y="337"/>
                  </a:lnTo>
                  <a:lnTo>
                    <a:pt x="477" y="425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923750" name="Line 102"/>
          <p:cNvSpPr>
            <a:spLocks noChangeShapeType="1"/>
          </p:cNvSpPr>
          <p:nvPr/>
        </p:nvSpPr>
        <p:spPr bwMode="auto">
          <a:xfrm>
            <a:off x="7104063" y="1990275"/>
            <a:ext cx="401637" cy="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grpSp>
        <p:nvGrpSpPr>
          <p:cNvPr id="84170" name="Group 89"/>
          <p:cNvGrpSpPr>
            <a:grpSpLocks/>
          </p:cNvGrpSpPr>
          <p:nvPr/>
        </p:nvGrpSpPr>
        <p:grpSpPr bwMode="auto">
          <a:xfrm>
            <a:off x="2244726" y="2342700"/>
            <a:ext cx="4927600" cy="180975"/>
            <a:chOff x="1231" y="1159"/>
            <a:chExt cx="3085" cy="2431"/>
          </a:xfrm>
        </p:grpSpPr>
        <p:sp>
          <p:nvSpPr>
            <p:cNvPr id="84185" name="Freeform 86"/>
            <p:cNvSpPr>
              <a:spLocks/>
            </p:cNvSpPr>
            <p:nvPr/>
          </p:nvSpPr>
          <p:spPr bwMode="auto">
            <a:xfrm>
              <a:off x="1231" y="1159"/>
              <a:ext cx="1301" cy="2431"/>
            </a:xfrm>
            <a:custGeom>
              <a:avLst/>
              <a:gdLst>
                <a:gd name="T0" fmla="*/ 16 w 1301"/>
                <a:gd name="T1" fmla="*/ 2177 h 2431"/>
                <a:gd name="T2" fmla="*/ 47 w 1301"/>
                <a:gd name="T3" fmla="*/ 2353 h 2431"/>
                <a:gd name="T4" fmla="*/ 78 w 1301"/>
                <a:gd name="T5" fmla="*/ 2431 h 2431"/>
                <a:gd name="T6" fmla="*/ 109 w 1301"/>
                <a:gd name="T7" fmla="*/ 2400 h 2431"/>
                <a:gd name="T8" fmla="*/ 140 w 1301"/>
                <a:gd name="T9" fmla="*/ 2260 h 2431"/>
                <a:gd name="T10" fmla="*/ 171 w 1301"/>
                <a:gd name="T11" fmla="*/ 2032 h 2431"/>
                <a:gd name="T12" fmla="*/ 203 w 1301"/>
                <a:gd name="T13" fmla="*/ 1726 h 2431"/>
                <a:gd name="T14" fmla="*/ 234 w 1301"/>
                <a:gd name="T15" fmla="*/ 1379 h 2431"/>
                <a:gd name="T16" fmla="*/ 265 w 1301"/>
                <a:gd name="T17" fmla="*/ 1016 h 2431"/>
                <a:gd name="T18" fmla="*/ 296 w 1301"/>
                <a:gd name="T19" fmla="*/ 669 h 2431"/>
                <a:gd name="T20" fmla="*/ 327 w 1301"/>
                <a:gd name="T21" fmla="*/ 373 h 2431"/>
                <a:gd name="T22" fmla="*/ 358 w 1301"/>
                <a:gd name="T23" fmla="*/ 150 h 2431"/>
                <a:gd name="T24" fmla="*/ 389 w 1301"/>
                <a:gd name="T25" fmla="*/ 21 h 2431"/>
                <a:gd name="T26" fmla="*/ 420 w 1301"/>
                <a:gd name="T27" fmla="*/ 5 h 2431"/>
                <a:gd name="T28" fmla="*/ 451 w 1301"/>
                <a:gd name="T29" fmla="*/ 93 h 2431"/>
                <a:gd name="T30" fmla="*/ 482 w 1301"/>
                <a:gd name="T31" fmla="*/ 280 h 2431"/>
                <a:gd name="T32" fmla="*/ 514 w 1301"/>
                <a:gd name="T33" fmla="*/ 555 h 2431"/>
                <a:gd name="T34" fmla="*/ 545 w 1301"/>
                <a:gd name="T35" fmla="*/ 886 h 2431"/>
                <a:gd name="T36" fmla="*/ 576 w 1301"/>
                <a:gd name="T37" fmla="*/ 1244 h 2431"/>
                <a:gd name="T38" fmla="*/ 607 w 1301"/>
                <a:gd name="T39" fmla="*/ 1602 h 2431"/>
                <a:gd name="T40" fmla="*/ 633 w 1301"/>
                <a:gd name="T41" fmla="*/ 1928 h 2431"/>
                <a:gd name="T42" fmla="*/ 664 w 1301"/>
                <a:gd name="T43" fmla="*/ 2188 h 2431"/>
                <a:gd name="T44" fmla="*/ 695 w 1301"/>
                <a:gd name="T45" fmla="*/ 2364 h 2431"/>
                <a:gd name="T46" fmla="*/ 726 w 1301"/>
                <a:gd name="T47" fmla="*/ 2431 h 2431"/>
                <a:gd name="T48" fmla="*/ 757 w 1301"/>
                <a:gd name="T49" fmla="*/ 2395 h 2431"/>
                <a:gd name="T50" fmla="*/ 788 w 1301"/>
                <a:gd name="T51" fmla="*/ 2250 h 2431"/>
                <a:gd name="T52" fmla="*/ 819 w 1301"/>
                <a:gd name="T53" fmla="*/ 2017 h 2431"/>
                <a:gd name="T54" fmla="*/ 850 w 1301"/>
                <a:gd name="T55" fmla="*/ 1711 h 2431"/>
                <a:gd name="T56" fmla="*/ 882 w 1301"/>
                <a:gd name="T57" fmla="*/ 1358 h 2431"/>
                <a:gd name="T58" fmla="*/ 913 w 1301"/>
                <a:gd name="T59" fmla="*/ 995 h 2431"/>
                <a:gd name="T60" fmla="*/ 944 w 1301"/>
                <a:gd name="T61" fmla="*/ 648 h 2431"/>
                <a:gd name="T62" fmla="*/ 975 w 1301"/>
                <a:gd name="T63" fmla="*/ 358 h 2431"/>
                <a:gd name="T64" fmla="*/ 1006 w 1301"/>
                <a:gd name="T65" fmla="*/ 140 h 2431"/>
                <a:gd name="T66" fmla="*/ 1037 w 1301"/>
                <a:gd name="T67" fmla="*/ 21 h 2431"/>
                <a:gd name="T68" fmla="*/ 1068 w 1301"/>
                <a:gd name="T69" fmla="*/ 5 h 2431"/>
                <a:gd name="T70" fmla="*/ 1099 w 1301"/>
                <a:gd name="T71" fmla="*/ 98 h 2431"/>
                <a:gd name="T72" fmla="*/ 1130 w 1301"/>
                <a:gd name="T73" fmla="*/ 295 h 2431"/>
                <a:gd name="T74" fmla="*/ 1161 w 1301"/>
                <a:gd name="T75" fmla="*/ 570 h 2431"/>
                <a:gd name="T76" fmla="*/ 1193 w 1301"/>
                <a:gd name="T77" fmla="*/ 902 h 2431"/>
                <a:gd name="T78" fmla="*/ 1224 w 1301"/>
                <a:gd name="T79" fmla="*/ 1265 h 2431"/>
                <a:gd name="T80" fmla="*/ 1250 w 1301"/>
                <a:gd name="T81" fmla="*/ 1623 h 2431"/>
                <a:gd name="T82" fmla="*/ 1281 w 1301"/>
                <a:gd name="T83" fmla="*/ 1944 h 243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301" h="2431">
                  <a:moveTo>
                    <a:pt x="0" y="2006"/>
                  </a:moveTo>
                  <a:lnTo>
                    <a:pt x="6" y="2094"/>
                  </a:lnTo>
                  <a:lnTo>
                    <a:pt x="16" y="2177"/>
                  </a:lnTo>
                  <a:lnTo>
                    <a:pt x="26" y="2245"/>
                  </a:lnTo>
                  <a:lnTo>
                    <a:pt x="37" y="2307"/>
                  </a:lnTo>
                  <a:lnTo>
                    <a:pt x="47" y="2353"/>
                  </a:lnTo>
                  <a:lnTo>
                    <a:pt x="57" y="2390"/>
                  </a:lnTo>
                  <a:lnTo>
                    <a:pt x="68" y="2416"/>
                  </a:lnTo>
                  <a:lnTo>
                    <a:pt x="78" y="2431"/>
                  </a:lnTo>
                  <a:lnTo>
                    <a:pt x="88" y="2431"/>
                  </a:lnTo>
                  <a:lnTo>
                    <a:pt x="99" y="2421"/>
                  </a:lnTo>
                  <a:lnTo>
                    <a:pt x="109" y="2400"/>
                  </a:lnTo>
                  <a:lnTo>
                    <a:pt x="120" y="2364"/>
                  </a:lnTo>
                  <a:lnTo>
                    <a:pt x="130" y="2317"/>
                  </a:lnTo>
                  <a:lnTo>
                    <a:pt x="140" y="2260"/>
                  </a:lnTo>
                  <a:lnTo>
                    <a:pt x="151" y="2193"/>
                  </a:lnTo>
                  <a:lnTo>
                    <a:pt x="161" y="2115"/>
                  </a:lnTo>
                  <a:lnTo>
                    <a:pt x="171" y="2032"/>
                  </a:lnTo>
                  <a:lnTo>
                    <a:pt x="182" y="1939"/>
                  </a:lnTo>
                  <a:lnTo>
                    <a:pt x="192" y="1835"/>
                  </a:lnTo>
                  <a:lnTo>
                    <a:pt x="203" y="1726"/>
                  </a:lnTo>
                  <a:lnTo>
                    <a:pt x="213" y="1612"/>
                  </a:lnTo>
                  <a:lnTo>
                    <a:pt x="223" y="1498"/>
                  </a:lnTo>
                  <a:lnTo>
                    <a:pt x="234" y="1379"/>
                  </a:lnTo>
                  <a:lnTo>
                    <a:pt x="244" y="1254"/>
                  </a:lnTo>
                  <a:lnTo>
                    <a:pt x="254" y="1135"/>
                  </a:lnTo>
                  <a:lnTo>
                    <a:pt x="265" y="1016"/>
                  </a:lnTo>
                  <a:lnTo>
                    <a:pt x="275" y="897"/>
                  </a:lnTo>
                  <a:lnTo>
                    <a:pt x="285" y="778"/>
                  </a:lnTo>
                  <a:lnTo>
                    <a:pt x="296" y="669"/>
                  </a:lnTo>
                  <a:lnTo>
                    <a:pt x="306" y="560"/>
                  </a:lnTo>
                  <a:lnTo>
                    <a:pt x="317" y="461"/>
                  </a:lnTo>
                  <a:lnTo>
                    <a:pt x="327" y="373"/>
                  </a:lnTo>
                  <a:lnTo>
                    <a:pt x="337" y="285"/>
                  </a:lnTo>
                  <a:lnTo>
                    <a:pt x="348" y="212"/>
                  </a:lnTo>
                  <a:lnTo>
                    <a:pt x="358" y="150"/>
                  </a:lnTo>
                  <a:lnTo>
                    <a:pt x="368" y="93"/>
                  </a:lnTo>
                  <a:lnTo>
                    <a:pt x="379" y="52"/>
                  </a:lnTo>
                  <a:lnTo>
                    <a:pt x="389" y="21"/>
                  </a:lnTo>
                  <a:lnTo>
                    <a:pt x="399" y="5"/>
                  </a:lnTo>
                  <a:lnTo>
                    <a:pt x="410" y="0"/>
                  </a:lnTo>
                  <a:lnTo>
                    <a:pt x="420" y="5"/>
                  </a:lnTo>
                  <a:lnTo>
                    <a:pt x="431" y="21"/>
                  </a:lnTo>
                  <a:lnTo>
                    <a:pt x="441" y="52"/>
                  </a:lnTo>
                  <a:lnTo>
                    <a:pt x="451" y="93"/>
                  </a:lnTo>
                  <a:lnTo>
                    <a:pt x="462" y="145"/>
                  </a:lnTo>
                  <a:lnTo>
                    <a:pt x="472" y="207"/>
                  </a:lnTo>
                  <a:lnTo>
                    <a:pt x="482" y="280"/>
                  </a:lnTo>
                  <a:lnTo>
                    <a:pt x="493" y="363"/>
                  </a:lnTo>
                  <a:lnTo>
                    <a:pt x="503" y="456"/>
                  </a:lnTo>
                  <a:lnTo>
                    <a:pt x="514" y="555"/>
                  </a:lnTo>
                  <a:lnTo>
                    <a:pt x="524" y="658"/>
                  </a:lnTo>
                  <a:lnTo>
                    <a:pt x="534" y="767"/>
                  </a:lnTo>
                  <a:lnTo>
                    <a:pt x="545" y="886"/>
                  </a:lnTo>
                  <a:lnTo>
                    <a:pt x="555" y="1006"/>
                  </a:lnTo>
                  <a:lnTo>
                    <a:pt x="565" y="1125"/>
                  </a:lnTo>
                  <a:lnTo>
                    <a:pt x="576" y="1244"/>
                  </a:lnTo>
                  <a:lnTo>
                    <a:pt x="586" y="1368"/>
                  </a:lnTo>
                  <a:lnTo>
                    <a:pt x="596" y="1488"/>
                  </a:lnTo>
                  <a:lnTo>
                    <a:pt x="607" y="1602"/>
                  </a:lnTo>
                  <a:lnTo>
                    <a:pt x="617" y="1716"/>
                  </a:lnTo>
                  <a:lnTo>
                    <a:pt x="622" y="1825"/>
                  </a:lnTo>
                  <a:lnTo>
                    <a:pt x="633" y="1928"/>
                  </a:lnTo>
                  <a:lnTo>
                    <a:pt x="643" y="2022"/>
                  </a:lnTo>
                  <a:lnTo>
                    <a:pt x="653" y="2110"/>
                  </a:lnTo>
                  <a:lnTo>
                    <a:pt x="664" y="2188"/>
                  </a:lnTo>
                  <a:lnTo>
                    <a:pt x="674" y="2255"/>
                  </a:lnTo>
                  <a:lnTo>
                    <a:pt x="685" y="2317"/>
                  </a:lnTo>
                  <a:lnTo>
                    <a:pt x="695" y="2364"/>
                  </a:lnTo>
                  <a:lnTo>
                    <a:pt x="705" y="2395"/>
                  </a:lnTo>
                  <a:lnTo>
                    <a:pt x="716" y="2421"/>
                  </a:lnTo>
                  <a:lnTo>
                    <a:pt x="726" y="2431"/>
                  </a:lnTo>
                  <a:lnTo>
                    <a:pt x="736" y="2431"/>
                  </a:lnTo>
                  <a:lnTo>
                    <a:pt x="747" y="2421"/>
                  </a:lnTo>
                  <a:lnTo>
                    <a:pt x="757" y="2395"/>
                  </a:lnTo>
                  <a:lnTo>
                    <a:pt x="768" y="2359"/>
                  </a:lnTo>
                  <a:lnTo>
                    <a:pt x="778" y="2312"/>
                  </a:lnTo>
                  <a:lnTo>
                    <a:pt x="788" y="2250"/>
                  </a:lnTo>
                  <a:lnTo>
                    <a:pt x="799" y="2182"/>
                  </a:lnTo>
                  <a:lnTo>
                    <a:pt x="809" y="2105"/>
                  </a:lnTo>
                  <a:lnTo>
                    <a:pt x="819" y="2017"/>
                  </a:lnTo>
                  <a:lnTo>
                    <a:pt x="830" y="1918"/>
                  </a:lnTo>
                  <a:lnTo>
                    <a:pt x="840" y="1820"/>
                  </a:lnTo>
                  <a:lnTo>
                    <a:pt x="850" y="1711"/>
                  </a:lnTo>
                  <a:lnTo>
                    <a:pt x="861" y="1597"/>
                  </a:lnTo>
                  <a:lnTo>
                    <a:pt x="871" y="1477"/>
                  </a:lnTo>
                  <a:lnTo>
                    <a:pt x="882" y="1358"/>
                  </a:lnTo>
                  <a:lnTo>
                    <a:pt x="892" y="1234"/>
                  </a:lnTo>
                  <a:lnTo>
                    <a:pt x="902" y="1114"/>
                  </a:lnTo>
                  <a:lnTo>
                    <a:pt x="913" y="995"/>
                  </a:lnTo>
                  <a:lnTo>
                    <a:pt x="923" y="876"/>
                  </a:lnTo>
                  <a:lnTo>
                    <a:pt x="933" y="762"/>
                  </a:lnTo>
                  <a:lnTo>
                    <a:pt x="944" y="648"/>
                  </a:lnTo>
                  <a:lnTo>
                    <a:pt x="954" y="544"/>
                  </a:lnTo>
                  <a:lnTo>
                    <a:pt x="965" y="446"/>
                  </a:lnTo>
                  <a:lnTo>
                    <a:pt x="975" y="358"/>
                  </a:lnTo>
                  <a:lnTo>
                    <a:pt x="985" y="275"/>
                  </a:lnTo>
                  <a:lnTo>
                    <a:pt x="996" y="202"/>
                  </a:lnTo>
                  <a:lnTo>
                    <a:pt x="1006" y="140"/>
                  </a:lnTo>
                  <a:lnTo>
                    <a:pt x="1016" y="88"/>
                  </a:lnTo>
                  <a:lnTo>
                    <a:pt x="1027" y="47"/>
                  </a:lnTo>
                  <a:lnTo>
                    <a:pt x="1037" y="21"/>
                  </a:lnTo>
                  <a:lnTo>
                    <a:pt x="1047" y="0"/>
                  </a:lnTo>
                  <a:lnTo>
                    <a:pt x="1058" y="0"/>
                  </a:lnTo>
                  <a:lnTo>
                    <a:pt x="1068" y="5"/>
                  </a:lnTo>
                  <a:lnTo>
                    <a:pt x="1079" y="26"/>
                  </a:lnTo>
                  <a:lnTo>
                    <a:pt x="1089" y="57"/>
                  </a:lnTo>
                  <a:lnTo>
                    <a:pt x="1099" y="98"/>
                  </a:lnTo>
                  <a:lnTo>
                    <a:pt x="1110" y="155"/>
                  </a:lnTo>
                  <a:lnTo>
                    <a:pt x="1120" y="218"/>
                  </a:lnTo>
                  <a:lnTo>
                    <a:pt x="1130" y="295"/>
                  </a:lnTo>
                  <a:lnTo>
                    <a:pt x="1141" y="378"/>
                  </a:lnTo>
                  <a:lnTo>
                    <a:pt x="1151" y="472"/>
                  </a:lnTo>
                  <a:lnTo>
                    <a:pt x="1161" y="570"/>
                  </a:lnTo>
                  <a:lnTo>
                    <a:pt x="1172" y="679"/>
                  </a:lnTo>
                  <a:lnTo>
                    <a:pt x="1182" y="788"/>
                  </a:lnTo>
                  <a:lnTo>
                    <a:pt x="1193" y="902"/>
                  </a:lnTo>
                  <a:lnTo>
                    <a:pt x="1203" y="1021"/>
                  </a:lnTo>
                  <a:lnTo>
                    <a:pt x="1213" y="1146"/>
                  </a:lnTo>
                  <a:lnTo>
                    <a:pt x="1224" y="1265"/>
                  </a:lnTo>
                  <a:lnTo>
                    <a:pt x="1234" y="1389"/>
                  </a:lnTo>
                  <a:lnTo>
                    <a:pt x="1239" y="1508"/>
                  </a:lnTo>
                  <a:lnTo>
                    <a:pt x="1250" y="1623"/>
                  </a:lnTo>
                  <a:lnTo>
                    <a:pt x="1260" y="1737"/>
                  </a:lnTo>
                  <a:lnTo>
                    <a:pt x="1270" y="1845"/>
                  </a:lnTo>
                  <a:lnTo>
                    <a:pt x="1281" y="1944"/>
                  </a:lnTo>
                  <a:lnTo>
                    <a:pt x="1291" y="2037"/>
                  </a:lnTo>
                  <a:lnTo>
                    <a:pt x="1301" y="2125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4186" name="Freeform 87"/>
            <p:cNvSpPr>
              <a:spLocks/>
            </p:cNvSpPr>
            <p:nvPr/>
          </p:nvSpPr>
          <p:spPr bwMode="auto">
            <a:xfrm>
              <a:off x="2532" y="1159"/>
              <a:ext cx="1307" cy="2431"/>
            </a:xfrm>
            <a:custGeom>
              <a:avLst/>
              <a:gdLst>
                <a:gd name="T0" fmla="*/ 21 w 1307"/>
                <a:gd name="T1" fmla="*/ 2265 h 2431"/>
                <a:gd name="T2" fmla="*/ 52 w 1307"/>
                <a:gd name="T3" fmla="*/ 2400 h 2431"/>
                <a:gd name="T4" fmla="*/ 83 w 1307"/>
                <a:gd name="T5" fmla="*/ 2431 h 2431"/>
                <a:gd name="T6" fmla="*/ 114 w 1307"/>
                <a:gd name="T7" fmla="*/ 2353 h 2431"/>
                <a:gd name="T8" fmla="*/ 146 w 1307"/>
                <a:gd name="T9" fmla="*/ 2172 h 2431"/>
                <a:gd name="T10" fmla="*/ 177 w 1307"/>
                <a:gd name="T11" fmla="*/ 1902 h 2431"/>
                <a:gd name="T12" fmla="*/ 208 w 1307"/>
                <a:gd name="T13" fmla="*/ 1576 h 2431"/>
                <a:gd name="T14" fmla="*/ 239 w 1307"/>
                <a:gd name="T15" fmla="*/ 1218 h 2431"/>
                <a:gd name="T16" fmla="*/ 270 w 1307"/>
                <a:gd name="T17" fmla="*/ 855 h 2431"/>
                <a:gd name="T18" fmla="*/ 301 w 1307"/>
                <a:gd name="T19" fmla="*/ 529 h 2431"/>
                <a:gd name="T20" fmla="*/ 332 w 1307"/>
                <a:gd name="T21" fmla="*/ 259 h 2431"/>
                <a:gd name="T22" fmla="*/ 363 w 1307"/>
                <a:gd name="T23" fmla="*/ 78 h 2431"/>
                <a:gd name="T24" fmla="*/ 394 w 1307"/>
                <a:gd name="T25" fmla="*/ 0 h 2431"/>
                <a:gd name="T26" fmla="*/ 425 w 1307"/>
                <a:gd name="T27" fmla="*/ 31 h 2431"/>
                <a:gd name="T28" fmla="*/ 457 w 1307"/>
                <a:gd name="T29" fmla="*/ 166 h 2431"/>
                <a:gd name="T30" fmla="*/ 488 w 1307"/>
                <a:gd name="T31" fmla="*/ 394 h 2431"/>
                <a:gd name="T32" fmla="*/ 519 w 1307"/>
                <a:gd name="T33" fmla="*/ 695 h 2431"/>
                <a:gd name="T34" fmla="*/ 550 w 1307"/>
                <a:gd name="T35" fmla="*/ 1042 h 2431"/>
                <a:gd name="T36" fmla="*/ 576 w 1307"/>
                <a:gd name="T37" fmla="*/ 1410 h 2431"/>
                <a:gd name="T38" fmla="*/ 607 w 1307"/>
                <a:gd name="T39" fmla="*/ 1752 h 2431"/>
                <a:gd name="T40" fmla="*/ 638 w 1307"/>
                <a:gd name="T41" fmla="*/ 2053 h 2431"/>
                <a:gd name="T42" fmla="*/ 669 w 1307"/>
                <a:gd name="T43" fmla="*/ 2276 h 2431"/>
                <a:gd name="T44" fmla="*/ 700 w 1307"/>
                <a:gd name="T45" fmla="*/ 2405 h 2431"/>
                <a:gd name="T46" fmla="*/ 731 w 1307"/>
                <a:gd name="T47" fmla="*/ 2431 h 2431"/>
                <a:gd name="T48" fmla="*/ 762 w 1307"/>
                <a:gd name="T49" fmla="*/ 2343 h 2431"/>
                <a:gd name="T50" fmla="*/ 794 w 1307"/>
                <a:gd name="T51" fmla="*/ 2156 h 2431"/>
                <a:gd name="T52" fmla="*/ 825 w 1307"/>
                <a:gd name="T53" fmla="*/ 1887 h 2431"/>
                <a:gd name="T54" fmla="*/ 856 w 1307"/>
                <a:gd name="T55" fmla="*/ 1555 h 2431"/>
                <a:gd name="T56" fmla="*/ 887 w 1307"/>
                <a:gd name="T57" fmla="*/ 1197 h 2431"/>
                <a:gd name="T58" fmla="*/ 918 w 1307"/>
                <a:gd name="T59" fmla="*/ 835 h 2431"/>
                <a:gd name="T60" fmla="*/ 949 w 1307"/>
                <a:gd name="T61" fmla="*/ 513 h 2431"/>
                <a:gd name="T62" fmla="*/ 980 w 1307"/>
                <a:gd name="T63" fmla="*/ 249 h 2431"/>
                <a:gd name="T64" fmla="*/ 1011 w 1307"/>
                <a:gd name="T65" fmla="*/ 72 h 2431"/>
                <a:gd name="T66" fmla="*/ 1042 w 1307"/>
                <a:gd name="T67" fmla="*/ 0 h 2431"/>
                <a:gd name="T68" fmla="*/ 1073 w 1307"/>
                <a:gd name="T69" fmla="*/ 36 h 2431"/>
                <a:gd name="T70" fmla="*/ 1105 w 1307"/>
                <a:gd name="T71" fmla="*/ 176 h 2431"/>
                <a:gd name="T72" fmla="*/ 1136 w 1307"/>
                <a:gd name="T73" fmla="*/ 409 h 2431"/>
                <a:gd name="T74" fmla="*/ 1167 w 1307"/>
                <a:gd name="T75" fmla="*/ 715 h 2431"/>
                <a:gd name="T76" fmla="*/ 1193 w 1307"/>
                <a:gd name="T77" fmla="*/ 1063 h 2431"/>
                <a:gd name="T78" fmla="*/ 1224 w 1307"/>
                <a:gd name="T79" fmla="*/ 1426 h 2431"/>
                <a:gd name="T80" fmla="*/ 1255 w 1307"/>
                <a:gd name="T81" fmla="*/ 1773 h 2431"/>
                <a:gd name="T82" fmla="*/ 1286 w 1307"/>
                <a:gd name="T83" fmla="*/ 2068 h 243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307" h="2431">
                  <a:moveTo>
                    <a:pt x="0" y="2125"/>
                  </a:moveTo>
                  <a:lnTo>
                    <a:pt x="11" y="2198"/>
                  </a:lnTo>
                  <a:lnTo>
                    <a:pt x="21" y="2265"/>
                  </a:lnTo>
                  <a:lnTo>
                    <a:pt x="32" y="2322"/>
                  </a:lnTo>
                  <a:lnTo>
                    <a:pt x="42" y="2369"/>
                  </a:lnTo>
                  <a:lnTo>
                    <a:pt x="52" y="2400"/>
                  </a:lnTo>
                  <a:lnTo>
                    <a:pt x="63" y="2426"/>
                  </a:lnTo>
                  <a:lnTo>
                    <a:pt x="73" y="2431"/>
                  </a:lnTo>
                  <a:lnTo>
                    <a:pt x="83" y="2431"/>
                  </a:lnTo>
                  <a:lnTo>
                    <a:pt x="94" y="2416"/>
                  </a:lnTo>
                  <a:lnTo>
                    <a:pt x="104" y="2390"/>
                  </a:lnTo>
                  <a:lnTo>
                    <a:pt x="114" y="2353"/>
                  </a:lnTo>
                  <a:lnTo>
                    <a:pt x="125" y="2302"/>
                  </a:lnTo>
                  <a:lnTo>
                    <a:pt x="135" y="2239"/>
                  </a:lnTo>
                  <a:lnTo>
                    <a:pt x="146" y="2172"/>
                  </a:lnTo>
                  <a:lnTo>
                    <a:pt x="156" y="2089"/>
                  </a:lnTo>
                  <a:lnTo>
                    <a:pt x="166" y="2001"/>
                  </a:lnTo>
                  <a:lnTo>
                    <a:pt x="177" y="1902"/>
                  </a:lnTo>
                  <a:lnTo>
                    <a:pt x="187" y="1799"/>
                  </a:lnTo>
                  <a:lnTo>
                    <a:pt x="197" y="1690"/>
                  </a:lnTo>
                  <a:lnTo>
                    <a:pt x="208" y="1576"/>
                  </a:lnTo>
                  <a:lnTo>
                    <a:pt x="218" y="1457"/>
                  </a:lnTo>
                  <a:lnTo>
                    <a:pt x="229" y="1337"/>
                  </a:lnTo>
                  <a:lnTo>
                    <a:pt x="239" y="1218"/>
                  </a:lnTo>
                  <a:lnTo>
                    <a:pt x="249" y="1094"/>
                  </a:lnTo>
                  <a:lnTo>
                    <a:pt x="260" y="975"/>
                  </a:lnTo>
                  <a:lnTo>
                    <a:pt x="270" y="855"/>
                  </a:lnTo>
                  <a:lnTo>
                    <a:pt x="280" y="741"/>
                  </a:lnTo>
                  <a:lnTo>
                    <a:pt x="291" y="632"/>
                  </a:lnTo>
                  <a:lnTo>
                    <a:pt x="301" y="529"/>
                  </a:lnTo>
                  <a:lnTo>
                    <a:pt x="311" y="430"/>
                  </a:lnTo>
                  <a:lnTo>
                    <a:pt x="322" y="342"/>
                  </a:lnTo>
                  <a:lnTo>
                    <a:pt x="332" y="259"/>
                  </a:lnTo>
                  <a:lnTo>
                    <a:pt x="343" y="192"/>
                  </a:lnTo>
                  <a:lnTo>
                    <a:pt x="353" y="130"/>
                  </a:lnTo>
                  <a:lnTo>
                    <a:pt x="363" y="78"/>
                  </a:lnTo>
                  <a:lnTo>
                    <a:pt x="374" y="41"/>
                  </a:lnTo>
                  <a:lnTo>
                    <a:pt x="384" y="15"/>
                  </a:lnTo>
                  <a:lnTo>
                    <a:pt x="394" y="0"/>
                  </a:lnTo>
                  <a:lnTo>
                    <a:pt x="405" y="0"/>
                  </a:lnTo>
                  <a:lnTo>
                    <a:pt x="415" y="5"/>
                  </a:lnTo>
                  <a:lnTo>
                    <a:pt x="425" y="31"/>
                  </a:lnTo>
                  <a:lnTo>
                    <a:pt x="436" y="62"/>
                  </a:lnTo>
                  <a:lnTo>
                    <a:pt x="446" y="109"/>
                  </a:lnTo>
                  <a:lnTo>
                    <a:pt x="457" y="166"/>
                  </a:lnTo>
                  <a:lnTo>
                    <a:pt x="467" y="233"/>
                  </a:lnTo>
                  <a:lnTo>
                    <a:pt x="477" y="306"/>
                  </a:lnTo>
                  <a:lnTo>
                    <a:pt x="488" y="394"/>
                  </a:lnTo>
                  <a:lnTo>
                    <a:pt x="498" y="487"/>
                  </a:lnTo>
                  <a:lnTo>
                    <a:pt x="508" y="586"/>
                  </a:lnTo>
                  <a:lnTo>
                    <a:pt x="519" y="695"/>
                  </a:lnTo>
                  <a:lnTo>
                    <a:pt x="529" y="809"/>
                  </a:lnTo>
                  <a:lnTo>
                    <a:pt x="540" y="923"/>
                  </a:lnTo>
                  <a:lnTo>
                    <a:pt x="550" y="1042"/>
                  </a:lnTo>
                  <a:lnTo>
                    <a:pt x="555" y="1166"/>
                  </a:lnTo>
                  <a:lnTo>
                    <a:pt x="565" y="1286"/>
                  </a:lnTo>
                  <a:lnTo>
                    <a:pt x="576" y="1410"/>
                  </a:lnTo>
                  <a:lnTo>
                    <a:pt x="586" y="1529"/>
                  </a:lnTo>
                  <a:lnTo>
                    <a:pt x="597" y="1643"/>
                  </a:lnTo>
                  <a:lnTo>
                    <a:pt x="607" y="1752"/>
                  </a:lnTo>
                  <a:lnTo>
                    <a:pt x="617" y="1861"/>
                  </a:lnTo>
                  <a:lnTo>
                    <a:pt x="628" y="1959"/>
                  </a:lnTo>
                  <a:lnTo>
                    <a:pt x="638" y="2053"/>
                  </a:lnTo>
                  <a:lnTo>
                    <a:pt x="648" y="2136"/>
                  </a:lnTo>
                  <a:lnTo>
                    <a:pt x="659" y="2213"/>
                  </a:lnTo>
                  <a:lnTo>
                    <a:pt x="669" y="2276"/>
                  </a:lnTo>
                  <a:lnTo>
                    <a:pt x="679" y="2333"/>
                  </a:lnTo>
                  <a:lnTo>
                    <a:pt x="690" y="2374"/>
                  </a:lnTo>
                  <a:lnTo>
                    <a:pt x="700" y="2405"/>
                  </a:lnTo>
                  <a:lnTo>
                    <a:pt x="711" y="2426"/>
                  </a:lnTo>
                  <a:lnTo>
                    <a:pt x="721" y="2431"/>
                  </a:lnTo>
                  <a:lnTo>
                    <a:pt x="731" y="2431"/>
                  </a:lnTo>
                  <a:lnTo>
                    <a:pt x="742" y="2410"/>
                  </a:lnTo>
                  <a:lnTo>
                    <a:pt x="752" y="2385"/>
                  </a:lnTo>
                  <a:lnTo>
                    <a:pt x="762" y="2343"/>
                  </a:lnTo>
                  <a:lnTo>
                    <a:pt x="773" y="2291"/>
                  </a:lnTo>
                  <a:lnTo>
                    <a:pt x="783" y="2229"/>
                  </a:lnTo>
                  <a:lnTo>
                    <a:pt x="794" y="2156"/>
                  </a:lnTo>
                  <a:lnTo>
                    <a:pt x="804" y="2074"/>
                  </a:lnTo>
                  <a:lnTo>
                    <a:pt x="814" y="1985"/>
                  </a:lnTo>
                  <a:lnTo>
                    <a:pt x="825" y="1887"/>
                  </a:lnTo>
                  <a:lnTo>
                    <a:pt x="835" y="1783"/>
                  </a:lnTo>
                  <a:lnTo>
                    <a:pt x="845" y="1669"/>
                  </a:lnTo>
                  <a:lnTo>
                    <a:pt x="856" y="1555"/>
                  </a:lnTo>
                  <a:lnTo>
                    <a:pt x="866" y="1436"/>
                  </a:lnTo>
                  <a:lnTo>
                    <a:pt x="876" y="1317"/>
                  </a:lnTo>
                  <a:lnTo>
                    <a:pt x="887" y="1197"/>
                  </a:lnTo>
                  <a:lnTo>
                    <a:pt x="897" y="1073"/>
                  </a:lnTo>
                  <a:lnTo>
                    <a:pt x="908" y="954"/>
                  </a:lnTo>
                  <a:lnTo>
                    <a:pt x="918" y="835"/>
                  </a:lnTo>
                  <a:lnTo>
                    <a:pt x="928" y="720"/>
                  </a:lnTo>
                  <a:lnTo>
                    <a:pt x="939" y="612"/>
                  </a:lnTo>
                  <a:lnTo>
                    <a:pt x="949" y="513"/>
                  </a:lnTo>
                  <a:lnTo>
                    <a:pt x="959" y="415"/>
                  </a:lnTo>
                  <a:lnTo>
                    <a:pt x="970" y="327"/>
                  </a:lnTo>
                  <a:lnTo>
                    <a:pt x="980" y="249"/>
                  </a:lnTo>
                  <a:lnTo>
                    <a:pt x="991" y="181"/>
                  </a:lnTo>
                  <a:lnTo>
                    <a:pt x="1001" y="119"/>
                  </a:lnTo>
                  <a:lnTo>
                    <a:pt x="1011" y="72"/>
                  </a:lnTo>
                  <a:lnTo>
                    <a:pt x="1022" y="36"/>
                  </a:lnTo>
                  <a:lnTo>
                    <a:pt x="1032" y="10"/>
                  </a:lnTo>
                  <a:lnTo>
                    <a:pt x="1042" y="0"/>
                  </a:lnTo>
                  <a:lnTo>
                    <a:pt x="1053" y="0"/>
                  </a:lnTo>
                  <a:lnTo>
                    <a:pt x="1063" y="10"/>
                  </a:lnTo>
                  <a:lnTo>
                    <a:pt x="1073" y="36"/>
                  </a:lnTo>
                  <a:lnTo>
                    <a:pt x="1084" y="67"/>
                  </a:lnTo>
                  <a:lnTo>
                    <a:pt x="1094" y="114"/>
                  </a:lnTo>
                  <a:lnTo>
                    <a:pt x="1105" y="176"/>
                  </a:lnTo>
                  <a:lnTo>
                    <a:pt x="1115" y="244"/>
                  </a:lnTo>
                  <a:lnTo>
                    <a:pt x="1125" y="321"/>
                  </a:lnTo>
                  <a:lnTo>
                    <a:pt x="1136" y="409"/>
                  </a:lnTo>
                  <a:lnTo>
                    <a:pt x="1146" y="503"/>
                  </a:lnTo>
                  <a:lnTo>
                    <a:pt x="1156" y="606"/>
                  </a:lnTo>
                  <a:lnTo>
                    <a:pt x="1167" y="715"/>
                  </a:lnTo>
                  <a:lnTo>
                    <a:pt x="1172" y="829"/>
                  </a:lnTo>
                  <a:lnTo>
                    <a:pt x="1182" y="943"/>
                  </a:lnTo>
                  <a:lnTo>
                    <a:pt x="1193" y="1063"/>
                  </a:lnTo>
                  <a:lnTo>
                    <a:pt x="1203" y="1187"/>
                  </a:lnTo>
                  <a:lnTo>
                    <a:pt x="1213" y="1306"/>
                  </a:lnTo>
                  <a:lnTo>
                    <a:pt x="1224" y="1426"/>
                  </a:lnTo>
                  <a:lnTo>
                    <a:pt x="1234" y="1545"/>
                  </a:lnTo>
                  <a:lnTo>
                    <a:pt x="1245" y="1664"/>
                  </a:lnTo>
                  <a:lnTo>
                    <a:pt x="1255" y="1773"/>
                  </a:lnTo>
                  <a:lnTo>
                    <a:pt x="1265" y="1877"/>
                  </a:lnTo>
                  <a:lnTo>
                    <a:pt x="1276" y="1975"/>
                  </a:lnTo>
                  <a:lnTo>
                    <a:pt x="1286" y="2068"/>
                  </a:lnTo>
                  <a:lnTo>
                    <a:pt x="1296" y="2151"/>
                  </a:lnTo>
                  <a:lnTo>
                    <a:pt x="1307" y="2224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4187" name="Freeform 88"/>
            <p:cNvSpPr>
              <a:spLocks/>
            </p:cNvSpPr>
            <p:nvPr/>
          </p:nvSpPr>
          <p:spPr bwMode="auto">
            <a:xfrm>
              <a:off x="3839" y="1159"/>
              <a:ext cx="477" cy="2431"/>
            </a:xfrm>
            <a:custGeom>
              <a:avLst/>
              <a:gdLst>
                <a:gd name="T0" fmla="*/ 0 w 477"/>
                <a:gd name="T1" fmla="*/ 2224 h 2431"/>
                <a:gd name="T2" fmla="*/ 10 w 477"/>
                <a:gd name="T3" fmla="*/ 2286 h 2431"/>
                <a:gd name="T4" fmla="*/ 20 w 477"/>
                <a:gd name="T5" fmla="*/ 2338 h 2431"/>
                <a:gd name="T6" fmla="*/ 31 w 477"/>
                <a:gd name="T7" fmla="*/ 2379 h 2431"/>
                <a:gd name="T8" fmla="*/ 41 w 477"/>
                <a:gd name="T9" fmla="*/ 2410 h 2431"/>
                <a:gd name="T10" fmla="*/ 52 w 477"/>
                <a:gd name="T11" fmla="*/ 2426 h 2431"/>
                <a:gd name="T12" fmla="*/ 62 w 477"/>
                <a:gd name="T13" fmla="*/ 2431 h 2431"/>
                <a:gd name="T14" fmla="*/ 72 w 477"/>
                <a:gd name="T15" fmla="*/ 2426 h 2431"/>
                <a:gd name="T16" fmla="*/ 83 w 477"/>
                <a:gd name="T17" fmla="*/ 2410 h 2431"/>
                <a:gd name="T18" fmla="*/ 93 w 477"/>
                <a:gd name="T19" fmla="*/ 2379 h 2431"/>
                <a:gd name="T20" fmla="*/ 103 w 477"/>
                <a:gd name="T21" fmla="*/ 2338 h 2431"/>
                <a:gd name="T22" fmla="*/ 114 w 477"/>
                <a:gd name="T23" fmla="*/ 2281 h 2431"/>
                <a:gd name="T24" fmla="*/ 124 w 477"/>
                <a:gd name="T25" fmla="*/ 2219 h 2431"/>
                <a:gd name="T26" fmla="*/ 134 w 477"/>
                <a:gd name="T27" fmla="*/ 2146 h 2431"/>
                <a:gd name="T28" fmla="*/ 145 w 477"/>
                <a:gd name="T29" fmla="*/ 2058 h 2431"/>
                <a:gd name="T30" fmla="*/ 155 w 477"/>
                <a:gd name="T31" fmla="*/ 1970 h 2431"/>
                <a:gd name="T32" fmla="*/ 166 w 477"/>
                <a:gd name="T33" fmla="*/ 1871 h 2431"/>
                <a:gd name="T34" fmla="*/ 176 w 477"/>
                <a:gd name="T35" fmla="*/ 1762 h 2431"/>
                <a:gd name="T36" fmla="*/ 186 w 477"/>
                <a:gd name="T37" fmla="*/ 1654 h 2431"/>
                <a:gd name="T38" fmla="*/ 197 w 477"/>
                <a:gd name="T39" fmla="*/ 1534 h 2431"/>
                <a:gd name="T40" fmla="*/ 207 w 477"/>
                <a:gd name="T41" fmla="*/ 1415 h 2431"/>
                <a:gd name="T42" fmla="*/ 217 w 477"/>
                <a:gd name="T43" fmla="*/ 1296 h 2431"/>
                <a:gd name="T44" fmla="*/ 228 w 477"/>
                <a:gd name="T45" fmla="*/ 1177 h 2431"/>
                <a:gd name="T46" fmla="*/ 238 w 477"/>
                <a:gd name="T47" fmla="*/ 1052 h 2431"/>
                <a:gd name="T48" fmla="*/ 249 w 477"/>
                <a:gd name="T49" fmla="*/ 933 h 2431"/>
                <a:gd name="T50" fmla="*/ 259 w 477"/>
                <a:gd name="T51" fmla="*/ 819 h 2431"/>
                <a:gd name="T52" fmla="*/ 269 w 477"/>
                <a:gd name="T53" fmla="*/ 705 h 2431"/>
                <a:gd name="T54" fmla="*/ 280 w 477"/>
                <a:gd name="T55" fmla="*/ 596 h 2431"/>
                <a:gd name="T56" fmla="*/ 290 w 477"/>
                <a:gd name="T57" fmla="*/ 492 h 2431"/>
                <a:gd name="T58" fmla="*/ 300 w 477"/>
                <a:gd name="T59" fmla="*/ 399 h 2431"/>
                <a:gd name="T60" fmla="*/ 311 w 477"/>
                <a:gd name="T61" fmla="*/ 316 h 2431"/>
                <a:gd name="T62" fmla="*/ 321 w 477"/>
                <a:gd name="T63" fmla="*/ 238 h 2431"/>
                <a:gd name="T64" fmla="*/ 331 w 477"/>
                <a:gd name="T65" fmla="*/ 171 h 2431"/>
                <a:gd name="T66" fmla="*/ 342 w 477"/>
                <a:gd name="T67" fmla="*/ 114 h 2431"/>
                <a:gd name="T68" fmla="*/ 352 w 477"/>
                <a:gd name="T69" fmla="*/ 67 h 2431"/>
                <a:gd name="T70" fmla="*/ 363 w 477"/>
                <a:gd name="T71" fmla="*/ 31 h 2431"/>
                <a:gd name="T72" fmla="*/ 373 w 477"/>
                <a:gd name="T73" fmla="*/ 10 h 2431"/>
                <a:gd name="T74" fmla="*/ 383 w 477"/>
                <a:gd name="T75" fmla="*/ 0 h 2431"/>
                <a:gd name="T76" fmla="*/ 394 w 477"/>
                <a:gd name="T77" fmla="*/ 0 h 2431"/>
                <a:gd name="T78" fmla="*/ 404 w 477"/>
                <a:gd name="T79" fmla="*/ 15 h 2431"/>
                <a:gd name="T80" fmla="*/ 414 w 477"/>
                <a:gd name="T81" fmla="*/ 41 h 2431"/>
                <a:gd name="T82" fmla="*/ 425 w 477"/>
                <a:gd name="T83" fmla="*/ 78 h 2431"/>
                <a:gd name="T84" fmla="*/ 435 w 477"/>
                <a:gd name="T85" fmla="*/ 124 h 2431"/>
                <a:gd name="T86" fmla="*/ 445 w 477"/>
                <a:gd name="T87" fmla="*/ 187 h 2431"/>
                <a:gd name="T88" fmla="*/ 456 w 477"/>
                <a:gd name="T89" fmla="*/ 254 h 2431"/>
                <a:gd name="T90" fmla="*/ 466 w 477"/>
                <a:gd name="T91" fmla="*/ 337 h 2431"/>
                <a:gd name="T92" fmla="*/ 477 w 477"/>
                <a:gd name="T93" fmla="*/ 425 h 243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77" h="2431">
                  <a:moveTo>
                    <a:pt x="0" y="2224"/>
                  </a:moveTo>
                  <a:lnTo>
                    <a:pt x="10" y="2286"/>
                  </a:lnTo>
                  <a:lnTo>
                    <a:pt x="20" y="2338"/>
                  </a:lnTo>
                  <a:lnTo>
                    <a:pt x="31" y="2379"/>
                  </a:lnTo>
                  <a:lnTo>
                    <a:pt x="41" y="2410"/>
                  </a:lnTo>
                  <a:lnTo>
                    <a:pt x="52" y="2426"/>
                  </a:lnTo>
                  <a:lnTo>
                    <a:pt x="62" y="2431"/>
                  </a:lnTo>
                  <a:lnTo>
                    <a:pt x="72" y="2426"/>
                  </a:lnTo>
                  <a:lnTo>
                    <a:pt x="83" y="2410"/>
                  </a:lnTo>
                  <a:lnTo>
                    <a:pt x="93" y="2379"/>
                  </a:lnTo>
                  <a:lnTo>
                    <a:pt x="103" y="2338"/>
                  </a:lnTo>
                  <a:lnTo>
                    <a:pt x="114" y="2281"/>
                  </a:lnTo>
                  <a:lnTo>
                    <a:pt x="124" y="2219"/>
                  </a:lnTo>
                  <a:lnTo>
                    <a:pt x="134" y="2146"/>
                  </a:lnTo>
                  <a:lnTo>
                    <a:pt x="145" y="2058"/>
                  </a:lnTo>
                  <a:lnTo>
                    <a:pt x="155" y="1970"/>
                  </a:lnTo>
                  <a:lnTo>
                    <a:pt x="166" y="1871"/>
                  </a:lnTo>
                  <a:lnTo>
                    <a:pt x="176" y="1762"/>
                  </a:lnTo>
                  <a:lnTo>
                    <a:pt x="186" y="1654"/>
                  </a:lnTo>
                  <a:lnTo>
                    <a:pt x="197" y="1534"/>
                  </a:lnTo>
                  <a:lnTo>
                    <a:pt x="207" y="1415"/>
                  </a:lnTo>
                  <a:lnTo>
                    <a:pt x="217" y="1296"/>
                  </a:lnTo>
                  <a:lnTo>
                    <a:pt x="228" y="1177"/>
                  </a:lnTo>
                  <a:lnTo>
                    <a:pt x="238" y="1052"/>
                  </a:lnTo>
                  <a:lnTo>
                    <a:pt x="249" y="933"/>
                  </a:lnTo>
                  <a:lnTo>
                    <a:pt x="259" y="819"/>
                  </a:lnTo>
                  <a:lnTo>
                    <a:pt x="269" y="705"/>
                  </a:lnTo>
                  <a:lnTo>
                    <a:pt x="280" y="596"/>
                  </a:lnTo>
                  <a:lnTo>
                    <a:pt x="290" y="492"/>
                  </a:lnTo>
                  <a:lnTo>
                    <a:pt x="300" y="399"/>
                  </a:lnTo>
                  <a:lnTo>
                    <a:pt x="311" y="316"/>
                  </a:lnTo>
                  <a:lnTo>
                    <a:pt x="321" y="238"/>
                  </a:lnTo>
                  <a:lnTo>
                    <a:pt x="331" y="171"/>
                  </a:lnTo>
                  <a:lnTo>
                    <a:pt x="342" y="114"/>
                  </a:lnTo>
                  <a:lnTo>
                    <a:pt x="352" y="67"/>
                  </a:lnTo>
                  <a:lnTo>
                    <a:pt x="363" y="31"/>
                  </a:lnTo>
                  <a:lnTo>
                    <a:pt x="373" y="10"/>
                  </a:lnTo>
                  <a:lnTo>
                    <a:pt x="383" y="0"/>
                  </a:lnTo>
                  <a:lnTo>
                    <a:pt x="394" y="0"/>
                  </a:lnTo>
                  <a:lnTo>
                    <a:pt x="404" y="15"/>
                  </a:lnTo>
                  <a:lnTo>
                    <a:pt x="414" y="41"/>
                  </a:lnTo>
                  <a:lnTo>
                    <a:pt x="425" y="78"/>
                  </a:lnTo>
                  <a:lnTo>
                    <a:pt x="435" y="124"/>
                  </a:lnTo>
                  <a:lnTo>
                    <a:pt x="445" y="187"/>
                  </a:lnTo>
                  <a:lnTo>
                    <a:pt x="456" y="254"/>
                  </a:lnTo>
                  <a:lnTo>
                    <a:pt x="466" y="337"/>
                  </a:lnTo>
                  <a:lnTo>
                    <a:pt x="477" y="425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923745" name="Line 97"/>
          <p:cNvSpPr>
            <a:spLocks noChangeShapeType="1"/>
          </p:cNvSpPr>
          <p:nvPr/>
        </p:nvSpPr>
        <p:spPr bwMode="auto">
          <a:xfrm>
            <a:off x="7512051" y="2061712"/>
            <a:ext cx="7938" cy="250825"/>
          </a:xfrm>
          <a:prstGeom prst="line">
            <a:avLst/>
          </a:prstGeom>
          <a:noFill/>
          <a:ln w="28575">
            <a:solidFill>
              <a:srgbClr val="9C9E9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23751" name="Line 103"/>
          <p:cNvSpPr>
            <a:spLocks noChangeShapeType="1"/>
          </p:cNvSpPr>
          <p:nvPr/>
        </p:nvSpPr>
        <p:spPr bwMode="auto">
          <a:xfrm flipH="1">
            <a:off x="2168526" y="2399850"/>
            <a:ext cx="271463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grpSp>
        <p:nvGrpSpPr>
          <p:cNvPr id="19" name="Group 18"/>
          <p:cNvGrpSpPr/>
          <p:nvPr/>
        </p:nvGrpSpPr>
        <p:grpSpPr>
          <a:xfrm>
            <a:off x="1312863" y="2239512"/>
            <a:ext cx="622301" cy="422275"/>
            <a:chOff x="1312863" y="2239512"/>
            <a:chExt cx="622301" cy="422275"/>
          </a:xfrm>
        </p:grpSpPr>
        <p:grpSp>
          <p:nvGrpSpPr>
            <p:cNvPr id="84171" name="Group 90"/>
            <p:cNvGrpSpPr>
              <a:grpSpLocks/>
            </p:cNvGrpSpPr>
            <p:nvPr/>
          </p:nvGrpSpPr>
          <p:grpSpPr bwMode="auto">
            <a:xfrm>
              <a:off x="1312863" y="2239512"/>
              <a:ext cx="241300" cy="100013"/>
              <a:chOff x="2285" y="1652"/>
              <a:chExt cx="152" cy="63"/>
            </a:xfrm>
          </p:grpSpPr>
          <p:sp>
            <p:nvSpPr>
              <p:cNvPr id="923739" name="Line 91"/>
              <p:cNvSpPr>
                <a:spLocks noChangeShapeType="1"/>
              </p:cNvSpPr>
              <p:nvPr/>
            </p:nvSpPr>
            <p:spPr bwMode="auto">
              <a:xfrm flipV="1">
                <a:off x="2285" y="1652"/>
                <a:ext cx="152" cy="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923740" name="Line 92"/>
              <p:cNvSpPr>
                <a:spLocks noChangeShapeType="1"/>
              </p:cNvSpPr>
              <p:nvPr/>
            </p:nvSpPr>
            <p:spPr bwMode="auto">
              <a:xfrm>
                <a:off x="2431" y="1652"/>
                <a:ext cx="0" cy="6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</p:grpSp>
        <p:grpSp>
          <p:nvGrpSpPr>
            <p:cNvPr id="84172" name="Group 93"/>
            <p:cNvGrpSpPr>
              <a:grpSpLocks/>
            </p:cNvGrpSpPr>
            <p:nvPr/>
          </p:nvGrpSpPr>
          <p:grpSpPr bwMode="auto">
            <a:xfrm flipH="1">
              <a:off x="1603376" y="2239512"/>
              <a:ext cx="211138" cy="100013"/>
              <a:chOff x="2285" y="1652"/>
              <a:chExt cx="152" cy="63"/>
            </a:xfrm>
          </p:grpSpPr>
          <p:sp>
            <p:nvSpPr>
              <p:cNvPr id="923742" name="Line 94"/>
              <p:cNvSpPr>
                <a:spLocks noChangeShapeType="1"/>
              </p:cNvSpPr>
              <p:nvPr/>
            </p:nvSpPr>
            <p:spPr bwMode="auto">
              <a:xfrm>
                <a:off x="2285" y="1658"/>
                <a:ext cx="15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923743" name="Line 95"/>
              <p:cNvSpPr>
                <a:spLocks noChangeShapeType="1"/>
              </p:cNvSpPr>
              <p:nvPr/>
            </p:nvSpPr>
            <p:spPr bwMode="auto">
              <a:xfrm>
                <a:off x="2431" y="1652"/>
                <a:ext cx="0" cy="6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</p:grpSp>
        <p:sp>
          <p:nvSpPr>
            <p:cNvPr id="923744" name="AutoShape 96"/>
            <p:cNvSpPr>
              <a:spLocks noChangeArrowheads="1"/>
            </p:cNvSpPr>
            <p:nvPr/>
          </p:nvSpPr>
          <p:spPr bwMode="auto">
            <a:xfrm>
              <a:off x="1477963" y="2333175"/>
              <a:ext cx="190500" cy="190500"/>
            </a:xfrm>
            <a:prstGeom prst="flowChartSummingJunction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923752" name="Line 104"/>
            <p:cNvSpPr>
              <a:spLocks noChangeShapeType="1"/>
            </p:cNvSpPr>
            <p:nvPr/>
          </p:nvSpPr>
          <p:spPr bwMode="auto">
            <a:xfrm>
              <a:off x="1566863" y="2542725"/>
              <a:ext cx="0" cy="1111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923753" name="Line 105"/>
            <p:cNvSpPr>
              <a:spLocks noChangeShapeType="1"/>
            </p:cNvSpPr>
            <p:nvPr/>
          </p:nvSpPr>
          <p:spPr bwMode="auto">
            <a:xfrm>
              <a:off x="1555751" y="2661787"/>
              <a:ext cx="37941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sp>
        <p:nvSpPr>
          <p:cNvPr id="923754" name="Line 106"/>
          <p:cNvSpPr>
            <a:spLocks noChangeShapeType="1"/>
          </p:cNvSpPr>
          <p:nvPr/>
        </p:nvSpPr>
        <p:spPr bwMode="auto">
          <a:xfrm flipV="1">
            <a:off x="1938338" y="2269675"/>
            <a:ext cx="0" cy="3921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23755" name="Oval 107"/>
          <p:cNvSpPr>
            <a:spLocks noChangeArrowheads="1"/>
          </p:cNvSpPr>
          <p:nvPr/>
        </p:nvSpPr>
        <p:spPr bwMode="auto">
          <a:xfrm>
            <a:off x="1878013" y="2099812"/>
            <a:ext cx="131763" cy="14128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923756" name="Line 108"/>
          <p:cNvSpPr>
            <a:spLocks noChangeShapeType="1"/>
          </p:cNvSpPr>
          <p:nvPr/>
        </p:nvSpPr>
        <p:spPr bwMode="auto">
          <a:xfrm flipV="1">
            <a:off x="1847851" y="2090287"/>
            <a:ext cx="252413" cy="141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grpSp>
        <p:nvGrpSpPr>
          <p:cNvPr id="924073" name="Group 425"/>
          <p:cNvGrpSpPr>
            <a:grpSpLocks/>
          </p:cNvGrpSpPr>
          <p:nvPr/>
        </p:nvGrpSpPr>
        <p:grpSpPr bwMode="auto">
          <a:xfrm>
            <a:off x="7973155" y="835818"/>
            <a:ext cx="1014412" cy="682625"/>
            <a:chOff x="4931" y="785"/>
            <a:chExt cx="639" cy="430"/>
          </a:xfrm>
        </p:grpSpPr>
        <p:sp>
          <p:nvSpPr>
            <p:cNvPr id="924063" name="Text Box 415"/>
            <p:cNvSpPr txBox="1">
              <a:spLocks noChangeArrowheads="1"/>
            </p:cNvSpPr>
            <p:nvPr/>
          </p:nvSpPr>
          <p:spPr bwMode="auto">
            <a:xfrm>
              <a:off x="4974" y="798"/>
              <a:ext cx="5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Wingdings" pitchFamily="2" charset="2"/>
                <a:buNone/>
                <a:defRPr/>
              </a:pPr>
              <a:r>
                <a:rPr lang="en-GB" sz="1800" smtClean="0">
                  <a:sym typeface="Symbol" pitchFamily="18" charset="2"/>
                </a:rPr>
                <a:t>t    f</a:t>
              </a:r>
            </a:p>
          </p:txBody>
        </p:sp>
        <p:sp>
          <p:nvSpPr>
            <p:cNvPr id="924064" name="Line 416"/>
            <p:cNvSpPr>
              <a:spLocks noChangeShapeType="1"/>
            </p:cNvSpPr>
            <p:nvPr/>
          </p:nvSpPr>
          <p:spPr bwMode="auto">
            <a:xfrm>
              <a:off x="5032" y="994"/>
              <a:ext cx="11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924066" name="Line 418"/>
            <p:cNvSpPr>
              <a:spLocks noChangeShapeType="1"/>
            </p:cNvSpPr>
            <p:nvPr/>
          </p:nvSpPr>
          <p:spPr bwMode="auto">
            <a:xfrm flipV="1">
              <a:off x="5309" y="993"/>
              <a:ext cx="121" cy="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924067" name="Text Box 419"/>
            <p:cNvSpPr txBox="1">
              <a:spLocks noChangeArrowheads="1"/>
            </p:cNvSpPr>
            <p:nvPr/>
          </p:nvSpPr>
          <p:spPr bwMode="auto">
            <a:xfrm>
              <a:off x="5012" y="964"/>
              <a:ext cx="4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Wingdings" pitchFamily="2" charset="2"/>
                <a:buNone/>
                <a:defRPr/>
              </a:pPr>
              <a:r>
                <a:rPr lang="en-GB" sz="1800" smtClean="0">
                  <a:sym typeface="Symbol" pitchFamily="18" charset="2"/>
                </a:rPr>
                <a:t>t      f</a:t>
              </a:r>
            </a:p>
          </p:txBody>
        </p:sp>
        <p:sp>
          <p:nvSpPr>
            <p:cNvPr id="924068" name="Text Box 420"/>
            <p:cNvSpPr txBox="1">
              <a:spLocks noChangeArrowheads="1"/>
            </p:cNvSpPr>
            <p:nvPr/>
          </p:nvSpPr>
          <p:spPr bwMode="auto">
            <a:xfrm>
              <a:off x="5132" y="894"/>
              <a:ext cx="2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Wingdings" pitchFamily="2" charset="2"/>
                <a:buNone/>
                <a:defRPr/>
              </a:pPr>
              <a:r>
                <a:rPr lang="en-US" sz="1800" smtClean="0"/>
                <a:t>=</a:t>
              </a:r>
              <a:endParaRPr lang="en-GB" sz="1800" smtClean="0"/>
            </a:p>
          </p:txBody>
        </p:sp>
        <p:sp>
          <p:nvSpPr>
            <p:cNvPr id="924069" name="Rectangle 421"/>
            <p:cNvSpPr>
              <a:spLocks noChangeArrowheads="1"/>
            </p:cNvSpPr>
            <p:nvPr/>
          </p:nvSpPr>
          <p:spPr bwMode="auto">
            <a:xfrm>
              <a:off x="4931" y="785"/>
              <a:ext cx="639" cy="43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/>
            </a:p>
          </p:txBody>
        </p:sp>
      </p:grpSp>
      <p:sp>
        <p:nvSpPr>
          <p:cNvPr id="234" name="Line 102"/>
          <p:cNvSpPr>
            <a:spLocks noChangeShapeType="1"/>
          </p:cNvSpPr>
          <p:nvPr/>
        </p:nvSpPr>
        <p:spPr bwMode="auto">
          <a:xfrm>
            <a:off x="7816851" y="2120389"/>
            <a:ext cx="401637" cy="0"/>
          </a:xfrm>
          <a:prstGeom prst="line">
            <a:avLst/>
          </a:prstGeom>
          <a:noFill/>
          <a:ln w="28575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grpSp>
        <p:nvGrpSpPr>
          <p:cNvPr id="2" name="Group 1"/>
          <p:cNvGrpSpPr/>
          <p:nvPr/>
        </p:nvGrpSpPr>
        <p:grpSpPr>
          <a:xfrm>
            <a:off x="328613" y="2849563"/>
            <a:ext cx="7902574" cy="1296987"/>
            <a:chOff x="328613" y="2849563"/>
            <a:chExt cx="7902574" cy="1296987"/>
          </a:xfrm>
        </p:grpSpPr>
        <p:grpSp>
          <p:nvGrpSpPr>
            <p:cNvPr id="924070" name="Group 422"/>
            <p:cNvGrpSpPr>
              <a:grpSpLocks/>
            </p:cNvGrpSpPr>
            <p:nvPr/>
          </p:nvGrpSpPr>
          <p:grpSpPr bwMode="auto">
            <a:xfrm>
              <a:off x="328613" y="2849563"/>
              <a:ext cx="7567612" cy="1296987"/>
              <a:chOff x="207" y="1795"/>
              <a:chExt cx="4767" cy="817"/>
            </a:xfrm>
          </p:grpSpPr>
          <p:sp>
            <p:nvSpPr>
              <p:cNvPr id="923757" name="Text Box 109"/>
              <p:cNvSpPr txBox="1">
                <a:spLocks noChangeArrowheads="1"/>
              </p:cNvSpPr>
              <p:nvPr/>
            </p:nvSpPr>
            <p:spPr bwMode="auto">
              <a:xfrm>
                <a:off x="207" y="1795"/>
                <a:ext cx="1385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fol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marL="342900" indent="-342900"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Font typeface="Wingdings" pitchFamily="2" charset="2"/>
                  <a:buNone/>
                  <a:defRPr/>
                </a:pPr>
                <a:r>
                  <a:rPr lang="en-US" sz="1600" b="1" smtClean="0"/>
                  <a:t>2) Carrier is optically</a:t>
                </a:r>
                <a:endParaRPr lang="en-GB" sz="1600" b="1" smtClean="0"/>
              </a:p>
            </p:txBody>
          </p:sp>
          <p:sp>
            <p:nvSpPr>
              <p:cNvPr id="923758" name="Oval 110"/>
              <p:cNvSpPr>
                <a:spLocks noChangeArrowheads="1"/>
              </p:cNvSpPr>
              <p:nvPr/>
            </p:nvSpPr>
            <p:spPr bwMode="auto">
              <a:xfrm>
                <a:off x="613" y="2316"/>
                <a:ext cx="190" cy="19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923759" name="Text Box 111"/>
              <p:cNvSpPr txBox="1">
                <a:spLocks noChangeArrowheads="1"/>
              </p:cNvSpPr>
              <p:nvPr/>
            </p:nvSpPr>
            <p:spPr bwMode="auto">
              <a:xfrm>
                <a:off x="586" y="2210"/>
                <a:ext cx="266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fol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marL="342900" indent="-342900"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Font typeface="Wingdings" pitchFamily="2" charset="2"/>
                  <a:buNone/>
                  <a:defRPr/>
                </a:pPr>
                <a:r>
                  <a:rPr lang="en-US" sz="3200" dirty="0" smtClean="0"/>
                  <a:t>~</a:t>
                </a:r>
                <a:endParaRPr lang="en-GB" sz="3200" dirty="0" smtClean="0"/>
              </a:p>
            </p:txBody>
          </p:sp>
          <p:sp>
            <p:nvSpPr>
              <p:cNvPr id="923760" name="Line 112"/>
              <p:cNvSpPr>
                <a:spLocks noChangeShapeType="1"/>
              </p:cNvSpPr>
              <p:nvPr/>
            </p:nvSpPr>
            <p:spPr bwMode="auto">
              <a:xfrm>
                <a:off x="567" y="2215"/>
                <a:ext cx="440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grpSp>
            <p:nvGrpSpPr>
              <p:cNvPr id="84130" name="Group 123"/>
              <p:cNvGrpSpPr>
                <a:grpSpLocks/>
              </p:cNvGrpSpPr>
              <p:nvPr/>
            </p:nvGrpSpPr>
            <p:grpSpPr bwMode="auto">
              <a:xfrm>
                <a:off x="1449" y="1886"/>
                <a:ext cx="3104" cy="114"/>
                <a:chOff x="1231" y="1159"/>
                <a:chExt cx="3085" cy="2431"/>
              </a:xfrm>
            </p:grpSpPr>
            <p:sp>
              <p:nvSpPr>
                <p:cNvPr id="84167" name="Freeform 124"/>
                <p:cNvSpPr>
                  <a:spLocks/>
                </p:cNvSpPr>
                <p:nvPr/>
              </p:nvSpPr>
              <p:spPr bwMode="auto">
                <a:xfrm>
                  <a:off x="1231" y="1159"/>
                  <a:ext cx="1301" cy="2431"/>
                </a:xfrm>
                <a:custGeom>
                  <a:avLst/>
                  <a:gdLst>
                    <a:gd name="T0" fmla="*/ 16 w 1301"/>
                    <a:gd name="T1" fmla="*/ 2177 h 2431"/>
                    <a:gd name="T2" fmla="*/ 47 w 1301"/>
                    <a:gd name="T3" fmla="*/ 2353 h 2431"/>
                    <a:gd name="T4" fmla="*/ 78 w 1301"/>
                    <a:gd name="T5" fmla="*/ 2431 h 2431"/>
                    <a:gd name="T6" fmla="*/ 109 w 1301"/>
                    <a:gd name="T7" fmla="*/ 2400 h 2431"/>
                    <a:gd name="T8" fmla="*/ 140 w 1301"/>
                    <a:gd name="T9" fmla="*/ 2260 h 2431"/>
                    <a:gd name="T10" fmla="*/ 171 w 1301"/>
                    <a:gd name="T11" fmla="*/ 2032 h 2431"/>
                    <a:gd name="T12" fmla="*/ 203 w 1301"/>
                    <a:gd name="T13" fmla="*/ 1726 h 2431"/>
                    <a:gd name="T14" fmla="*/ 234 w 1301"/>
                    <a:gd name="T15" fmla="*/ 1379 h 2431"/>
                    <a:gd name="T16" fmla="*/ 265 w 1301"/>
                    <a:gd name="T17" fmla="*/ 1016 h 2431"/>
                    <a:gd name="T18" fmla="*/ 296 w 1301"/>
                    <a:gd name="T19" fmla="*/ 669 h 2431"/>
                    <a:gd name="T20" fmla="*/ 327 w 1301"/>
                    <a:gd name="T21" fmla="*/ 373 h 2431"/>
                    <a:gd name="T22" fmla="*/ 358 w 1301"/>
                    <a:gd name="T23" fmla="*/ 150 h 2431"/>
                    <a:gd name="T24" fmla="*/ 389 w 1301"/>
                    <a:gd name="T25" fmla="*/ 21 h 2431"/>
                    <a:gd name="T26" fmla="*/ 420 w 1301"/>
                    <a:gd name="T27" fmla="*/ 5 h 2431"/>
                    <a:gd name="T28" fmla="*/ 451 w 1301"/>
                    <a:gd name="T29" fmla="*/ 93 h 2431"/>
                    <a:gd name="T30" fmla="*/ 482 w 1301"/>
                    <a:gd name="T31" fmla="*/ 280 h 2431"/>
                    <a:gd name="T32" fmla="*/ 514 w 1301"/>
                    <a:gd name="T33" fmla="*/ 555 h 2431"/>
                    <a:gd name="T34" fmla="*/ 545 w 1301"/>
                    <a:gd name="T35" fmla="*/ 886 h 2431"/>
                    <a:gd name="T36" fmla="*/ 576 w 1301"/>
                    <a:gd name="T37" fmla="*/ 1244 h 2431"/>
                    <a:gd name="T38" fmla="*/ 607 w 1301"/>
                    <a:gd name="T39" fmla="*/ 1602 h 2431"/>
                    <a:gd name="T40" fmla="*/ 633 w 1301"/>
                    <a:gd name="T41" fmla="*/ 1928 h 2431"/>
                    <a:gd name="T42" fmla="*/ 664 w 1301"/>
                    <a:gd name="T43" fmla="*/ 2188 h 2431"/>
                    <a:gd name="T44" fmla="*/ 695 w 1301"/>
                    <a:gd name="T45" fmla="*/ 2364 h 2431"/>
                    <a:gd name="T46" fmla="*/ 726 w 1301"/>
                    <a:gd name="T47" fmla="*/ 2431 h 2431"/>
                    <a:gd name="T48" fmla="*/ 757 w 1301"/>
                    <a:gd name="T49" fmla="*/ 2395 h 2431"/>
                    <a:gd name="T50" fmla="*/ 788 w 1301"/>
                    <a:gd name="T51" fmla="*/ 2250 h 2431"/>
                    <a:gd name="T52" fmla="*/ 819 w 1301"/>
                    <a:gd name="T53" fmla="*/ 2017 h 2431"/>
                    <a:gd name="T54" fmla="*/ 850 w 1301"/>
                    <a:gd name="T55" fmla="*/ 1711 h 2431"/>
                    <a:gd name="T56" fmla="*/ 882 w 1301"/>
                    <a:gd name="T57" fmla="*/ 1358 h 2431"/>
                    <a:gd name="T58" fmla="*/ 913 w 1301"/>
                    <a:gd name="T59" fmla="*/ 995 h 2431"/>
                    <a:gd name="T60" fmla="*/ 944 w 1301"/>
                    <a:gd name="T61" fmla="*/ 648 h 2431"/>
                    <a:gd name="T62" fmla="*/ 975 w 1301"/>
                    <a:gd name="T63" fmla="*/ 358 h 2431"/>
                    <a:gd name="T64" fmla="*/ 1006 w 1301"/>
                    <a:gd name="T65" fmla="*/ 140 h 2431"/>
                    <a:gd name="T66" fmla="*/ 1037 w 1301"/>
                    <a:gd name="T67" fmla="*/ 21 h 2431"/>
                    <a:gd name="T68" fmla="*/ 1068 w 1301"/>
                    <a:gd name="T69" fmla="*/ 5 h 2431"/>
                    <a:gd name="T70" fmla="*/ 1099 w 1301"/>
                    <a:gd name="T71" fmla="*/ 98 h 2431"/>
                    <a:gd name="T72" fmla="*/ 1130 w 1301"/>
                    <a:gd name="T73" fmla="*/ 295 h 2431"/>
                    <a:gd name="T74" fmla="*/ 1161 w 1301"/>
                    <a:gd name="T75" fmla="*/ 570 h 2431"/>
                    <a:gd name="T76" fmla="*/ 1193 w 1301"/>
                    <a:gd name="T77" fmla="*/ 902 h 2431"/>
                    <a:gd name="T78" fmla="*/ 1224 w 1301"/>
                    <a:gd name="T79" fmla="*/ 1265 h 2431"/>
                    <a:gd name="T80" fmla="*/ 1250 w 1301"/>
                    <a:gd name="T81" fmla="*/ 1623 h 2431"/>
                    <a:gd name="T82" fmla="*/ 1281 w 1301"/>
                    <a:gd name="T83" fmla="*/ 1944 h 2431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1301" h="2431">
                      <a:moveTo>
                        <a:pt x="0" y="2006"/>
                      </a:moveTo>
                      <a:lnTo>
                        <a:pt x="6" y="2094"/>
                      </a:lnTo>
                      <a:lnTo>
                        <a:pt x="16" y="2177"/>
                      </a:lnTo>
                      <a:lnTo>
                        <a:pt x="26" y="2245"/>
                      </a:lnTo>
                      <a:lnTo>
                        <a:pt x="37" y="2307"/>
                      </a:lnTo>
                      <a:lnTo>
                        <a:pt x="47" y="2353"/>
                      </a:lnTo>
                      <a:lnTo>
                        <a:pt x="57" y="2390"/>
                      </a:lnTo>
                      <a:lnTo>
                        <a:pt x="68" y="2416"/>
                      </a:lnTo>
                      <a:lnTo>
                        <a:pt x="78" y="2431"/>
                      </a:lnTo>
                      <a:lnTo>
                        <a:pt x="88" y="2431"/>
                      </a:lnTo>
                      <a:lnTo>
                        <a:pt x="99" y="2421"/>
                      </a:lnTo>
                      <a:lnTo>
                        <a:pt x="109" y="2400"/>
                      </a:lnTo>
                      <a:lnTo>
                        <a:pt x="120" y="2364"/>
                      </a:lnTo>
                      <a:lnTo>
                        <a:pt x="130" y="2317"/>
                      </a:lnTo>
                      <a:lnTo>
                        <a:pt x="140" y="2260"/>
                      </a:lnTo>
                      <a:lnTo>
                        <a:pt x="151" y="2193"/>
                      </a:lnTo>
                      <a:lnTo>
                        <a:pt x="161" y="2115"/>
                      </a:lnTo>
                      <a:lnTo>
                        <a:pt x="171" y="2032"/>
                      </a:lnTo>
                      <a:lnTo>
                        <a:pt x="182" y="1939"/>
                      </a:lnTo>
                      <a:lnTo>
                        <a:pt x="192" y="1835"/>
                      </a:lnTo>
                      <a:lnTo>
                        <a:pt x="203" y="1726"/>
                      </a:lnTo>
                      <a:lnTo>
                        <a:pt x="213" y="1612"/>
                      </a:lnTo>
                      <a:lnTo>
                        <a:pt x="223" y="1498"/>
                      </a:lnTo>
                      <a:lnTo>
                        <a:pt x="234" y="1379"/>
                      </a:lnTo>
                      <a:lnTo>
                        <a:pt x="244" y="1254"/>
                      </a:lnTo>
                      <a:lnTo>
                        <a:pt x="254" y="1135"/>
                      </a:lnTo>
                      <a:lnTo>
                        <a:pt x="265" y="1016"/>
                      </a:lnTo>
                      <a:lnTo>
                        <a:pt x="275" y="897"/>
                      </a:lnTo>
                      <a:lnTo>
                        <a:pt x="285" y="778"/>
                      </a:lnTo>
                      <a:lnTo>
                        <a:pt x="296" y="669"/>
                      </a:lnTo>
                      <a:lnTo>
                        <a:pt x="306" y="560"/>
                      </a:lnTo>
                      <a:lnTo>
                        <a:pt x="317" y="461"/>
                      </a:lnTo>
                      <a:lnTo>
                        <a:pt x="327" y="373"/>
                      </a:lnTo>
                      <a:lnTo>
                        <a:pt x="337" y="285"/>
                      </a:lnTo>
                      <a:lnTo>
                        <a:pt x="348" y="212"/>
                      </a:lnTo>
                      <a:lnTo>
                        <a:pt x="358" y="150"/>
                      </a:lnTo>
                      <a:lnTo>
                        <a:pt x="368" y="93"/>
                      </a:lnTo>
                      <a:lnTo>
                        <a:pt x="379" y="52"/>
                      </a:lnTo>
                      <a:lnTo>
                        <a:pt x="389" y="21"/>
                      </a:lnTo>
                      <a:lnTo>
                        <a:pt x="399" y="5"/>
                      </a:lnTo>
                      <a:lnTo>
                        <a:pt x="410" y="0"/>
                      </a:lnTo>
                      <a:lnTo>
                        <a:pt x="420" y="5"/>
                      </a:lnTo>
                      <a:lnTo>
                        <a:pt x="431" y="21"/>
                      </a:lnTo>
                      <a:lnTo>
                        <a:pt x="441" y="52"/>
                      </a:lnTo>
                      <a:lnTo>
                        <a:pt x="451" y="93"/>
                      </a:lnTo>
                      <a:lnTo>
                        <a:pt x="462" y="145"/>
                      </a:lnTo>
                      <a:lnTo>
                        <a:pt x="472" y="207"/>
                      </a:lnTo>
                      <a:lnTo>
                        <a:pt x="482" y="280"/>
                      </a:lnTo>
                      <a:lnTo>
                        <a:pt x="493" y="363"/>
                      </a:lnTo>
                      <a:lnTo>
                        <a:pt x="503" y="456"/>
                      </a:lnTo>
                      <a:lnTo>
                        <a:pt x="514" y="555"/>
                      </a:lnTo>
                      <a:lnTo>
                        <a:pt x="524" y="658"/>
                      </a:lnTo>
                      <a:lnTo>
                        <a:pt x="534" y="767"/>
                      </a:lnTo>
                      <a:lnTo>
                        <a:pt x="545" y="886"/>
                      </a:lnTo>
                      <a:lnTo>
                        <a:pt x="555" y="1006"/>
                      </a:lnTo>
                      <a:lnTo>
                        <a:pt x="565" y="1125"/>
                      </a:lnTo>
                      <a:lnTo>
                        <a:pt x="576" y="1244"/>
                      </a:lnTo>
                      <a:lnTo>
                        <a:pt x="586" y="1368"/>
                      </a:lnTo>
                      <a:lnTo>
                        <a:pt x="596" y="1488"/>
                      </a:lnTo>
                      <a:lnTo>
                        <a:pt x="607" y="1602"/>
                      </a:lnTo>
                      <a:lnTo>
                        <a:pt x="617" y="1716"/>
                      </a:lnTo>
                      <a:lnTo>
                        <a:pt x="622" y="1825"/>
                      </a:lnTo>
                      <a:lnTo>
                        <a:pt x="633" y="1928"/>
                      </a:lnTo>
                      <a:lnTo>
                        <a:pt x="643" y="2022"/>
                      </a:lnTo>
                      <a:lnTo>
                        <a:pt x="653" y="2110"/>
                      </a:lnTo>
                      <a:lnTo>
                        <a:pt x="664" y="2188"/>
                      </a:lnTo>
                      <a:lnTo>
                        <a:pt x="674" y="2255"/>
                      </a:lnTo>
                      <a:lnTo>
                        <a:pt x="685" y="2317"/>
                      </a:lnTo>
                      <a:lnTo>
                        <a:pt x="695" y="2364"/>
                      </a:lnTo>
                      <a:lnTo>
                        <a:pt x="705" y="2395"/>
                      </a:lnTo>
                      <a:lnTo>
                        <a:pt x="716" y="2421"/>
                      </a:lnTo>
                      <a:lnTo>
                        <a:pt x="726" y="2431"/>
                      </a:lnTo>
                      <a:lnTo>
                        <a:pt x="736" y="2431"/>
                      </a:lnTo>
                      <a:lnTo>
                        <a:pt x="747" y="2421"/>
                      </a:lnTo>
                      <a:lnTo>
                        <a:pt x="757" y="2395"/>
                      </a:lnTo>
                      <a:lnTo>
                        <a:pt x="768" y="2359"/>
                      </a:lnTo>
                      <a:lnTo>
                        <a:pt x="778" y="2312"/>
                      </a:lnTo>
                      <a:lnTo>
                        <a:pt x="788" y="2250"/>
                      </a:lnTo>
                      <a:lnTo>
                        <a:pt x="799" y="2182"/>
                      </a:lnTo>
                      <a:lnTo>
                        <a:pt x="809" y="2105"/>
                      </a:lnTo>
                      <a:lnTo>
                        <a:pt x="819" y="2017"/>
                      </a:lnTo>
                      <a:lnTo>
                        <a:pt x="830" y="1918"/>
                      </a:lnTo>
                      <a:lnTo>
                        <a:pt x="840" y="1820"/>
                      </a:lnTo>
                      <a:lnTo>
                        <a:pt x="850" y="1711"/>
                      </a:lnTo>
                      <a:lnTo>
                        <a:pt x="861" y="1597"/>
                      </a:lnTo>
                      <a:lnTo>
                        <a:pt x="871" y="1477"/>
                      </a:lnTo>
                      <a:lnTo>
                        <a:pt x="882" y="1358"/>
                      </a:lnTo>
                      <a:lnTo>
                        <a:pt x="892" y="1234"/>
                      </a:lnTo>
                      <a:lnTo>
                        <a:pt x="902" y="1114"/>
                      </a:lnTo>
                      <a:lnTo>
                        <a:pt x="913" y="995"/>
                      </a:lnTo>
                      <a:lnTo>
                        <a:pt x="923" y="876"/>
                      </a:lnTo>
                      <a:lnTo>
                        <a:pt x="933" y="762"/>
                      </a:lnTo>
                      <a:lnTo>
                        <a:pt x="944" y="648"/>
                      </a:lnTo>
                      <a:lnTo>
                        <a:pt x="954" y="544"/>
                      </a:lnTo>
                      <a:lnTo>
                        <a:pt x="965" y="446"/>
                      </a:lnTo>
                      <a:lnTo>
                        <a:pt x="975" y="358"/>
                      </a:lnTo>
                      <a:lnTo>
                        <a:pt x="985" y="275"/>
                      </a:lnTo>
                      <a:lnTo>
                        <a:pt x="996" y="202"/>
                      </a:lnTo>
                      <a:lnTo>
                        <a:pt x="1006" y="140"/>
                      </a:lnTo>
                      <a:lnTo>
                        <a:pt x="1016" y="88"/>
                      </a:lnTo>
                      <a:lnTo>
                        <a:pt x="1027" y="47"/>
                      </a:lnTo>
                      <a:lnTo>
                        <a:pt x="1037" y="21"/>
                      </a:lnTo>
                      <a:lnTo>
                        <a:pt x="1047" y="0"/>
                      </a:lnTo>
                      <a:lnTo>
                        <a:pt x="1058" y="0"/>
                      </a:lnTo>
                      <a:lnTo>
                        <a:pt x="1068" y="5"/>
                      </a:lnTo>
                      <a:lnTo>
                        <a:pt x="1079" y="26"/>
                      </a:lnTo>
                      <a:lnTo>
                        <a:pt x="1089" y="57"/>
                      </a:lnTo>
                      <a:lnTo>
                        <a:pt x="1099" y="98"/>
                      </a:lnTo>
                      <a:lnTo>
                        <a:pt x="1110" y="155"/>
                      </a:lnTo>
                      <a:lnTo>
                        <a:pt x="1120" y="218"/>
                      </a:lnTo>
                      <a:lnTo>
                        <a:pt x="1130" y="295"/>
                      </a:lnTo>
                      <a:lnTo>
                        <a:pt x="1141" y="378"/>
                      </a:lnTo>
                      <a:lnTo>
                        <a:pt x="1151" y="472"/>
                      </a:lnTo>
                      <a:lnTo>
                        <a:pt x="1161" y="570"/>
                      </a:lnTo>
                      <a:lnTo>
                        <a:pt x="1172" y="679"/>
                      </a:lnTo>
                      <a:lnTo>
                        <a:pt x="1182" y="788"/>
                      </a:lnTo>
                      <a:lnTo>
                        <a:pt x="1193" y="902"/>
                      </a:lnTo>
                      <a:lnTo>
                        <a:pt x="1203" y="1021"/>
                      </a:lnTo>
                      <a:lnTo>
                        <a:pt x="1213" y="1146"/>
                      </a:lnTo>
                      <a:lnTo>
                        <a:pt x="1224" y="1265"/>
                      </a:lnTo>
                      <a:lnTo>
                        <a:pt x="1234" y="1389"/>
                      </a:lnTo>
                      <a:lnTo>
                        <a:pt x="1239" y="1508"/>
                      </a:lnTo>
                      <a:lnTo>
                        <a:pt x="1250" y="1623"/>
                      </a:lnTo>
                      <a:lnTo>
                        <a:pt x="1260" y="1737"/>
                      </a:lnTo>
                      <a:lnTo>
                        <a:pt x="1270" y="1845"/>
                      </a:lnTo>
                      <a:lnTo>
                        <a:pt x="1281" y="1944"/>
                      </a:lnTo>
                      <a:lnTo>
                        <a:pt x="1291" y="2037"/>
                      </a:lnTo>
                      <a:lnTo>
                        <a:pt x="1301" y="2125"/>
                      </a:lnTo>
                    </a:path>
                  </a:pathLst>
                </a:custGeom>
                <a:noFill/>
                <a:ln w="1587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4168" name="Freeform 125"/>
                <p:cNvSpPr>
                  <a:spLocks/>
                </p:cNvSpPr>
                <p:nvPr/>
              </p:nvSpPr>
              <p:spPr bwMode="auto">
                <a:xfrm>
                  <a:off x="2532" y="1159"/>
                  <a:ext cx="1307" cy="2431"/>
                </a:xfrm>
                <a:custGeom>
                  <a:avLst/>
                  <a:gdLst>
                    <a:gd name="T0" fmla="*/ 21 w 1307"/>
                    <a:gd name="T1" fmla="*/ 2265 h 2431"/>
                    <a:gd name="T2" fmla="*/ 52 w 1307"/>
                    <a:gd name="T3" fmla="*/ 2400 h 2431"/>
                    <a:gd name="T4" fmla="*/ 83 w 1307"/>
                    <a:gd name="T5" fmla="*/ 2431 h 2431"/>
                    <a:gd name="T6" fmla="*/ 114 w 1307"/>
                    <a:gd name="T7" fmla="*/ 2353 h 2431"/>
                    <a:gd name="T8" fmla="*/ 146 w 1307"/>
                    <a:gd name="T9" fmla="*/ 2172 h 2431"/>
                    <a:gd name="T10" fmla="*/ 177 w 1307"/>
                    <a:gd name="T11" fmla="*/ 1902 h 2431"/>
                    <a:gd name="T12" fmla="*/ 208 w 1307"/>
                    <a:gd name="T13" fmla="*/ 1576 h 2431"/>
                    <a:gd name="T14" fmla="*/ 239 w 1307"/>
                    <a:gd name="T15" fmla="*/ 1218 h 2431"/>
                    <a:gd name="T16" fmla="*/ 270 w 1307"/>
                    <a:gd name="T17" fmla="*/ 855 h 2431"/>
                    <a:gd name="T18" fmla="*/ 301 w 1307"/>
                    <a:gd name="T19" fmla="*/ 529 h 2431"/>
                    <a:gd name="T20" fmla="*/ 332 w 1307"/>
                    <a:gd name="T21" fmla="*/ 259 h 2431"/>
                    <a:gd name="T22" fmla="*/ 363 w 1307"/>
                    <a:gd name="T23" fmla="*/ 78 h 2431"/>
                    <a:gd name="T24" fmla="*/ 394 w 1307"/>
                    <a:gd name="T25" fmla="*/ 0 h 2431"/>
                    <a:gd name="T26" fmla="*/ 425 w 1307"/>
                    <a:gd name="T27" fmla="*/ 31 h 2431"/>
                    <a:gd name="T28" fmla="*/ 457 w 1307"/>
                    <a:gd name="T29" fmla="*/ 166 h 2431"/>
                    <a:gd name="T30" fmla="*/ 488 w 1307"/>
                    <a:gd name="T31" fmla="*/ 394 h 2431"/>
                    <a:gd name="T32" fmla="*/ 519 w 1307"/>
                    <a:gd name="T33" fmla="*/ 695 h 2431"/>
                    <a:gd name="T34" fmla="*/ 550 w 1307"/>
                    <a:gd name="T35" fmla="*/ 1042 h 2431"/>
                    <a:gd name="T36" fmla="*/ 576 w 1307"/>
                    <a:gd name="T37" fmla="*/ 1410 h 2431"/>
                    <a:gd name="T38" fmla="*/ 607 w 1307"/>
                    <a:gd name="T39" fmla="*/ 1752 h 2431"/>
                    <a:gd name="T40" fmla="*/ 638 w 1307"/>
                    <a:gd name="T41" fmla="*/ 2053 h 2431"/>
                    <a:gd name="T42" fmla="*/ 669 w 1307"/>
                    <a:gd name="T43" fmla="*/ 2276 h 2431"/>
                    <a:gd name="T44" fmla="*/ 700 w 1307"/>
                    <a:gd name="T45" fmla="*/ 2405 h 2431"/>
                    <a:gd name="T46" fmla="*/ 731 w 1307"/>
                    <a:gd name="T47" fmla="*/ 2431 h 2431"/>
                    <a:gd name="T48" fmla="*/ 762 w 1307"/>
                    <a:gd name="T49" fmla="*/ 2343 h 2431"/>
                    <a:gd name="T50" fmla="*/ 794 w 1307"/>
                    <a:gd name="T51" fmla="*/ 2156 h 2431"/>
                    <a:gd name="T52" fmla="*/ 825 w 1307"/>
                    <a:gd name="T53" fmla="*/ 1887 h 2431"/>
                    <a:gd name="T54" fmla="*/ 856 w 1307"/>
                    <a:gd name="T55" fmla="*/ 1555 h 2431"/>
                    <a:gd name="T56" fmla="*/ 887 w 1307"/>
                    <a:gd name="T57" fmla="*/ 1197 h 2431"/>
                    <a:gd name="T58" fmla="*/ 918 w 1307"/>
                    <a:gd name="T59" fmla="*/ 835 h 2431"/>
                    <a:gd name="T60" fmla="*/ 949 w 1307"/>
                    <a:gd name="T61" fmla="*/ 513 h 2431"/>
                    <a:gd name="T62" fmla="*/ 980 w 1307"/>
                    <a:gd name="T63" fmla="*/ 249 h 2431"/>
                    <a:gd name="T64" fmla="*/ 1011 w 1307"/>
                    <a:gd name="T65" fmla="*/ 72 h 2431"/>
                    <a:gd name="T66" fmla="*/ 1042 w 1307"/>
                    <a:gd name="T67" fmla="*/ 0 h 2431"/>
                    <a:gd name="T68" fmla="*/ 1073 w 1307"/>
                    <a:gd name="T69" fmla="*/ 36 h 2431"/>
                    <a:gd name="T70" fmla="*/ 1105 w 1307"/>
                    <a:gd name="T71" fmla="*/ 176 h 2431"/>
                    <a:gd name="T72" fmla="*/ 1136 w 1307"/>
                    <a:gd name="T73" fmla="*/ 409 h 2431"/>
                    <a:gd name="T74" fmla="*/ 1167 w 1307"/>
                    <a:gd name="T75" fmla="*/ 715 h 2431"/>
                    <a:gd name="T76" fmla="*/ 1193 w 1307"/>
                    <a:gd name="T77" fmla="*/ 1063 h 2431"/>
                    <a:gd name="T78" fmla="*/ 1224 w 1307"/>
                    <a:gd name="T79" fmla="*/ 1426 h 2431"/>
                    <a:gd name="T80" fmla="*/ 1255 w 1307"/>
                    <a:gd name="T81" fmla="*/ 1773 h 2431"/>
                    <a:gd name="T82" fmla="*/ 1286 w 1307"/>
                    <a:gd name="T83" fmla="*/ 2068 h 2431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1307" h="2431">
                      <a:moveTo>
                        <a:pt x="0" y="2125"/>
                      </a:moveTo>
                      <a:lnTo>
                        <a:pt x="11" y="2198"/>
                      </a:lnTo>
                      <a:lnTo>
                        <a:pt x="21" y="2265"/>
                      </a:lnTo>
                      <a:lnTo>
                        <a:pt x="32" y="2322"/>
                      </a:lnTo>
                      <a:lnTo>
                        <a:pt x="42" y="2369"/>
                      </a:lnTo>
                      <a:lnTo>
                        <a:pt x="52" y="2400"/>
                      </a:lnTo>
                      <a:lnTo>
                        <a:pt x="63" y="2426"/>
                      </a:lnTo>
                      <a:lnTo>
                        <a:pt x="73" y="2431"/>
                      </a:lnTo>
                      <a:lnTo>
                        <a:pt x="83" y="2431"/>
                      </a:lnTo>
                      <a:lnTo>
                        <a:pt x="94" y="2416"/>
                      </a:lnTo>
                      <a:lnTo>
                        <a:pt x="104" y="2390"/>
                      </a:lnTo>
                      <a:lnTo>
                        <a:pt x="114" y="2353"/>
                      </a:lnTo>
                      <a:lnTo>
                        <a:pt x="125" y="2302"/>
                      </a:lnTo>
                      <a:lnTo>
                        <a:pt x="135" y="2239"/>
                      </a:lnTo>
                      <a:lnTo>
                        <a:pt x="146" y="2172"/>
                      </a:lnTo>
                      <a:lnTo>
                        <a:pt x="156" y="2089"/>
                      </a:lnTo>
                      <a:lnTo>
                        <a:pt x="166" y="2001"/>
                      </a:lnTo>
                      <a:lnTo>
                        <a:pt x="177" y="1902"/>
                      </a:lnTo>
                      <a:lnTo>
                        <a:pt x="187" y="1799"/>
                      </a:lnTo>
                      <a:lnTo>
                        <a:pt x="197" y="1690"/>
                      </a:lnTo>
                      <a:lnTo>
                        <a:pt x="208" y="1576"/>
                      </a:lnTo>
                      <a:lnTo>
                        <a:pt x="218" y="1457"/>
                      </a:lnTo>
                      <a:lnTo>
                        <a:pt x="229" y="1337"/>
                      </a:lnTo>
                      <a:lnTo>
                        <a:pt x="239" y="1218"/>
                      </a:lnTo>
                      <a:lnTo>
                        <a:pt x="249" y="1094"/>
                      </a:lnTo>
                      <a:lnTo>
                        <a:pt x="260" y="975"/>
                      </a:lnTo>
                      <a:lnTo>
                        <a:pt x="270" y="855"/>
                      </a:lnTo>
                      <a:lnTo>
                        <a:pt x="280" y="741"/>
                      </a:lnTo>
                      <a:lnTo>
                        <a:pt x="291" y="632"/>
                      </a:lnTo>
                      <a:lnTo>
                        <a:pt x="301" y="529"/>
                      </a:lnTo>
                      <a:lnTo>
                        <a:pt x="311" y="430"/>
                      </a:lnTo>
                      <a:lnTo>
                        <a:pt x="322" y="342"/>
                      </a:lnTo>
                      <a:lnTo>
                        <a:pt x="332" y="259"/>
                      </a:lnTo>
                      <a:lnTo>
                        <a:pt x="343" y="192"/>
                      </a:lnTo>
                      <a:lnTo>
                        <a:pt x="353" y="130"/>
                      </a:lnTo>
                      <a:lnTo>
                        <a:pt x="363" y="78"/>
                      </a:lnTo>
                      <a:lnTo>
                        <a:pt x="374" y="41"/>
                      </a:lnTo>
                      <a:lnTo>
                        <a:pt x="384" y="15"/>
                      </a:lnTo>
                      <a:lnTo>
                        <a:pt x="394" y="0"/>
                      </a:lnTo>
                      <a:lnTo>
                        <a:pt x="405" y="0"/>
                      </a:lnTo>
                      <a:lnTo>
                        <a:pt x="415" y="5"/>
                      </a:lnTo>
                      <a:lnTo>
                        <a:pt x="425" y="31"/>
                      </a:lnTo>
                      <a:lnTo>
                        <a:pt x="436" y="62"/>
                      </a:lnTo>
                      <a:lnTo>
                        <a:pt x="446" y="109"/>
                      </a:lnTo>
                      <a:lnTo>
                        <a:pt x="457" y="166"/>
                      </a:lnTo>
                      <a:lnTo>
                        <a:pt x="467" y="233"/>
                      </a:lnTo>
                      <a:lnTo>
                        <a:pt x="477" y="306"/>
                      </a:lnTo>
                      <a:lnTo>
                        <a:pt x="488" y="394"/>
                      </a:lnTo>
                      <a:lnTo>
                        <a:pt x="498" y="487"/>
                      </a:lnTo>
                      <a:lnTo>
                        <a:pt x="508" y="586"/>
                      </a:lnTo>
                      <a:lnTo>
                        <a:pt x="519" y="695"/>
                      </a:lnTo>
                      <a:lnTo>
                        <a:pt x="529" y="809"/>
                      </a:lnTo>
                      <a:lnTo>
                        <a:pt x="540" y="923"/>
                      </a:lnTo>
                      <a:lnTo>
                        <a:pt x="550" y="1042"/>
                      </a:lnTo>
                      <a:lnTo>
                        <a:pt x="555" y="1166"/>
                      </a:lnTo>
                      <a:lnTo>
                        <a:pt x="565" y="1286"/>
                      </a:lnTo>
                      <a:lnTo>
                        <a:pt x="576" y="1410"/>
                      </a:lnTo>
                      <a:lnTo>
                        <a:pt x="586" y="1529"/>
                      </a:lnTo>
                      <a:lnTo>
                        <a:pt x="597" y="1643"/>
                      </a:lnTo>
                      <a:lnTo>
                        <a:pt x="607" y="1752"/>
                      </a:lnTo>
                      <a:lnTo>
                        <a:pt x="617" y="1861"/>
                      </a:lnTo>
                      <a:lnTo>
                        <a:pt x="628" y="1959"/>
                      </a:lnTo>
                      <a:lnTo>
                        <a:pt x="638" y="2053"/>
                      </a:lnTo>
                      <a:lnTo>
                        <a:pt x="648" y="2136"/>
                      </a:lnTo>
                      <a:lnTo>
                        <a:pt x="659" y="2213"/>
                      </a:lnTo>
                      <a:lnTo>
                        <a:pt x="669" y="2276"/>
                      </a:lnTo>
                      <a:lnTo>
                        <a:pt x="679" y="2333"/>
                      </a:lnTo>
                      <a:lnTo>
                        <a:pt x="690" y="2374"/>
                      </a:lnTo>
                      <a:lnTo>
                        <a:pt x="700" y="2405"/>
                      </a:lnTo>
                      <a:lnTo>
                        <a:pt x="711" y="2426"/>
                      </a:lnTo>
                      <a:lnTo>
                        <a:pt x="721" y="2431"/>
                      </a:lnTo>
                      <a:lnTo>
                        <a:pt x="731" y="2431"/>
                      </a:lnTo>
                      <a:lnTo>
                        <a:pt x="742" y="2410"/>
                      </a:lnTo>
                      <a:lnTo>
                        <a:pt x="752" y="2385"/>
                      </a:lnTo>
                      <a:lnTo>
                        <a:pt x="762" y="2343"/>
                      </a:lnTo>
                      <a:lnTo>
                        <a:pt x="773" y="2291"/>
                      </a:lnTo>
                      <a:lnTo>
                        <a:pt x="783" y="2229"/>
                      </a:lnTo>
                      <a:lnTo>
                        <a:pt x="794" y="2156"/>
                      </a:lnTo>
                      <a:lnTo>
                        <a:pt x="804" y="2074"/>
                      </a:lnTo>
                      <a:lnTo>
                        <a:pt x="814" y="1985"/>
                      </a:lnTo>
                      <a:lnTo>
                        <a:pt x="825" y="1887"/>
                      </a:lnTo>
                      <a:lnTo>
                        <a:pt x="835" y="1783"/>
                      </a:lnTo>
                      <a:lnTo>
                        <a:pt x="845" y="1669"/>
                      </a:lnTo>
                      <a:lnTo>
                        <a:pt x="856" y="1555"/>
                      </a:lnTo>
                      <a:lnTo>
                        <a:pt x="866" y="1436"/>
                      </a:lnTo>
                      <a:lnTo>
                        <a:pt x="876" y="1317"/>
                      </a:lnTo>
                      <a:lnTo>
                        <a:pt x="887" y="1197"/>
                      </a:lnTo>
                      <a:lnTo>
                        <a:pt x="897" y="1073"/>
                      </a:lnTo>
                      <a:lnTo>
                        <a:pt x="908" y="954"/>
                      </a:lnTo>
                      <a:lnTo>
                        <a:pt x="918" y="835"/>
                      </a:lnTo>
                      <a:lnTo>
                        <a:pt x="928" y="720"/>
                      </a:lnTo>
                      <a:lnTo>
                        <a:pt x="939" y="612"/>
                      </a:lnTo>
                      <a:lnTo>
                        <a:pt x="949" y="513"/>
                      </a:lnTo>
                      <a:lnTo>
                        <a:pt x="959" y="415"/>
                      </a:lnTo>
                      <a:lnTo>
                        <a:pt x="970" y="327"/>
                      </a:lnTo>
                      <a:lnTo>
                        <a:pt x="980" y="249"/>
                      </a:lnTo>
                      <a:lnTo>
                        <a:pt x="991" y="181"/>
                      </a:lnTo>
                      <a:lnTo>
                        <a:pt x="1001" y="119"/>
                      </a:lnTo>
                      <a:lnTo>
                        <a:pt x="1011" y="72"/>
                      </a:lnTo>
                      <a:lnTo>
                        <a:pt x="1022" y="36"/>
                      </a:lnTo>
                      <a:lnTo>
                        <a:pt x="1032" y="10"/>
                      </a:lnTo>
                      <a:lnTo>
                        <a:pt x="1042" y="0"/>
                      </a:lnTo>
                      <a:lnTo>
                        <a:pt x="1053" y="0"/>
                      </a:lnTo>
                      <a:lnTo>
                        <a:pt x="1063" y="10"/>
                      </a:lnTo>
                      <a:lnTo>
                        <a:pt x="1073" y="36"/>
                      </a:lnTo>
                      <a:lnTo>
                        <a:pt x="1084" y="67"/>
                      </a:lnTo>
                      <a:lnTo>
                        <a:pt x="1094" y="114"/>
                      </a:lnTo>
                      <a:lnTo>
                        <a:pt x="1105" y="176"/>
                      </a:lnTo>
                      <a:lnTo>
                        <a:pt x="1115" y="244"/>
                      </a:lnTo>
                      <a:lnTo>
                        <a:pt x="1125" y="321"/>
                      </a:lnTo>
                      <a:lnTo>
                        <a:pt x="1136" y="409"/>
                      </a:lnTo>
                      <a:lnTo>
                        <a:pt x="1146" y="503"/>
                      </a:lnTo>
                      <a:lnTo>
                        <a:pt x="1156" y="606"/>
                      </a:lnTo>
                      <a:lnTo>
                        <a:pt x="1167" y="715"/>
                      </a:lnTo>
                      <a:lnTo>
                        <a:pt x="1172" y="829"/>
                      </a:lnTo>
                      <a:lnTo>
                        <a:pt x="1182" y="943"/>
                      </a:lnTo>
                      <a:lnTo>
                        <a:pt x="1193" y="1063"/>
                      </a:lnTo>
                      <a:lnTo>
                        <a:pt x="1203" y="1187"/>
                      </a:lnTo>
                      <a:lnTo>
                        <a:pt x="1213" y="1306"/>
                      </a:lnTo>
                      <a:lnTo>
                        <a:pt x="1224" y="1426"/>
                      </a:lnTo>
                      <a:lnTo>
                        <a:pt x="1234" y="1545"/>
                      </a:lnTo>
                      <a:lnTo>
                        <a:pt x="1245" y="1664"/>
                      </a:lnTo>
                      <a:lnTo>
                        <a:pt x="1255" y="1773"/>
                      </a:lnTo>
                      <a:lnTo>
                        <a:pt x="1265" y="1877"/>
                      </a:lnTo>
                      <a:lnTo>
                        <a:pt x="1276" y="1975"/>
                      </a:lnTo>
                      <a:lnTo>
                        <a:pt x="1286" y="2068"/>
                      </a:lnTo>
                      <a:lnTo>
                        <a:pt x="1296" y="2151"/>
                      </a:lnTo>
                      <a:lnTo>
                        <a:pt x="1307" y="2224"/>
                      </a:lnTo>
                    </a:path>
                  </a:pathLst>
                </a:custGeom>
                <a:noFill/>
                <a:ln w="1587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4169" name="Freeform 126"/>
                <p:cNvSpPr>
                  <a:spLocks/>
                </p:cNvSpPr>
                <p:nvPr/>
              </p:nvSpPr>
              <p:spPr bwMode="auto">
                <a:xfrm>
                  <a:off x="3839" y="1159"/>
                  <a:ext cx="477" cy="2431"/>
                </a:xfrm>
                <a:custGeom>
                  <a:avLst/>
                  <a:gdLst>
                    <a:gd name="T0" fmla="*/ 0 w 477"/>
                    <a:gd name="T1" fmla="*/ 2224 h 2431"/>
                    <a:gd name="T2" fmla="*/ 10 w 477"/>
                    <a:gd name="T3" fmla="*/ 2286 h 2431"/>
                    <a:gd name="T4" fmla="*/ 20 w 477"/>
                    <a:gd name="T5" fmla="*/ 2338 h 2431"/>
                    <a:gd name="T6" fmla="*/ 31 w 477"/>
                    <a:gd name="T7" fmla="*/ 2379 h 2431"/>
                    <a:gd name="T8" fmla="*/ 41 w 477"/>
                    <a:gd name="T9" fmla="*/ 2410 h 2431"/>
                    <a:gd name="T10" fmla="*/ 52 w 477"/>
                    <a:gd name="T11" fmla="*/ 2426 h 2431"/>
                    <a:gd name="T12" fmla="*/ 62 w 477"/>
                    <a:gd name="T13" fmla="*/ 2431 h 2431"/>
                    <a:gd name="T14" fmla="*/ 72 w 477"/>
                    <a:gd name="T15" fmla="*/ 2426 h 2431"/>
                    <a:gd name="T16" fmla="*/ 83 w 477"/>
                    <a:gd name="T17" fmla="*/ 2410 h 2431"/>
                    <a:gd name="T18" fmla="*/ 93 w 477"/>
                    <a:gd name="T19" fmla="*/ 2379 h 2431"/>
                    <a:gd name="T20" fmla="*/ 103 w 477"/>
                    <a:gd name="T21" fmla="*/ 2338 h 2431"/>
                    <a:gd name="T22" fmla="*/ 114 w 477"/>
                    <a:gd name="T23" fmla="*/ 2281 h 2431"/>
                    <a:gd name="T24" fmla="*/ 124 w 477"/>
                    <a:gd name="T25" fmla="*/ 2219 h 2431"/>
                    <a:gd name="T26" fmla="*/ 134 w 477"/>
                    <a:gd name="T27" fmla="*/ 2146 h 2431"/>
                    <a:gd name="T28" fmla="*/ 145 w 477"/>
                    <a:gd name="T29" fmla="*/ 2058 h 2431"/>
                    <a:gd name="T30" fmla="*/ 155 w 477"/>
                    <a:gd name="T31" fmla="*/ 1970 h 2431"/>
                    <a:gd name="T32" fmla="*/ 166 w 477"/>
                    <a:gd name="T33" fmla="*/ 1871 h 2431"/>
                    <a:gd name="T34" fmla="*/ 176 w 477"/>
                    <a:gd name="T35" fmla="*/ 1762 h 2431"/>
                    <a:gd name="T36" fmla="*/ 186 w 477"/>
                    <a:gd name="T37" fmla="*/ 1654 h 2431"/>
                    <a:gd name="T38" fmla="*/ 197 w 477"/>
                    <a:gd name="T39" fmla="*/ 1534 h 2431"/>
                    <a:gd name="T40" fmla="*/ 207 w 477"/>
                    <a:gd name="T41" fmla="*/ 1415 h 2431"/>
                    <a:gd name="T42" fmla="*/ 217 w 477"/>
                    <a:gd name="T43" fmla="*/ 1296 h 2431"/>
                    <a:gd name="T44" fmla="*/ 228 w 477"/>
                    <a:gd name="T45" fmla="*/ 1177 h 2431"/>
                    <a:gd name="T46" fmla="*/ 238 w 477"/>
                    <a:gd name="T47" fmla="*/ 1052 h 2431"/>
                    <a:gd name="T48" fmla="*/ 249 w 477"/>
                    <a:gd name="T49" fmla="*/ 933 h 2431"/>
                    <a:gd name="T50" fmla="*/ 259 w 477"/>
                    <a:gd name="T51" fmla="*/ 819 h 2431"/>
                    <a:gd name="T52" fmla="*/ 269 w 477"/>
                    <a:gd name="T53" fmla="*/ 705 h 2431"/>
                    <a:gd name="T54" fmla="*/ 280 w 477"/>
                    <a:gd name="T55" fmla="*/ 596 h 2431"/>
                    <a:gd name="T56" fmla="*/ 290 w 477"/>
                    <a:gd name="T57" fmla="*/ 492 h 2431"/>
                    <a:gd name="T58" fmla="*/ 300 w 477"/>
                    <a:gd name="T59" fmla="*/ 399 h 2431"/>
                    <a:gd name="T60" fmla="*/ 311 w 477"/>
                    <a:gd name="T61" fmla="*/ 316 h 2431"/>
                    <a:gd name="T62" fmla="*/ 321 w 477"/>
                    <a:gd name="T63" fmla="*/ 238 h 2431"/>
                    <a:gd name="T64" fmla="*/ 331 w 477"/>
                    <a:gd name="T65" fmla="*/ 171 h 2431"/>
                    <a:gd name="T66" fmla="*/ 342 w 477"/>
                    <a:gd name="T67" fmla="*/ 114 h 2431"/>
                    <a:gd name="T68" fmla="*/ 352 w 477"/>
                    <a:gd name="T69" fmla="*/ 67 h 2431"/>
                    <a:gd name="T70" fmla="*/ 363 w 477"/>
                    <a:gd name="T71" fmla="*/ 31 h 2431"/>
                    <a:gd name="T72" fmla="*/ 373 w 477"/>
                    <a:gd name="T73" fmla="*/ 10 h 2431"/>
                    <a:gd name="T74" fmla="*/ 383 w 477"/>
                    <a:gd name="T75" fmla="*/ 0 h 2431"/>
                    <a:gd name="T76" fmla="*/ 394 w 477"/>
                    <a:gd name="T77" fmla="*/ 0 h 2431"/>
                    <a:gd name="T78" fmla="*/ 404 w 477"/>
                    <a:gd name="T79" fmla="*/ 15 h 2431"/>
                    <a:gd name="T80" fmla="*/ 414 w 477"/>
                    <a:gd name="T81" fmla="*/ 41 h 2431"/>
                    <a:gd name="T82" fmla="*/ 425 w 477"/>
                    <a:gd name="T83" fmla="*/ 78 h 2431"/>
                    <a:gd name="T84" fmla="*/ 435 w 477"/>
                    <a:gd name="T85" fmla="*/ 124 h 2431"/>
                    <a:gd name="T86" fmla="*/ 445 w 477"/>
                    <a:gd name="T87" fmla="*/ 187 h 2431"/>
                    <a:gd name="T88" fmla="*/ 456 w 477"/>
                    <a:gd name="T89" fmla="*/ 254 h 2431"/>
                    <a:gd name="T90" fmla="*/ 466 w 477"/>
                    <a:gd name="T91" fmla="*/ 337 h 2431"/>
                    <a:gd name="T92" fmla="*/ 477 w 477"/>
                    <a:gd name="T93" fmla="*/ 425 h 2431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0" t="0" r="r" b="b"/>
                  <a:pathLst>
                    <a:path w="477" h="2431">
                      <a:moveTo>
                        <a:pt x="0" y="2224"/>
                      </a:moveTo>
                      <a:lnTo>
                        <a:pt x="10" y="2286"/>
                      </a:lnTo>
                      <a:lnTo>
                        <a:pt x="20" y="2338"/>
                      </a:lnTo>
                      <a:lnTo>
                        <a:pt x="31" y="2379"/>
                      </a:lnTo>
                      <a:lnTo>
                        <a:pt x="41" y="2410"/>
                      </a:lnTo>
                      <a:lnTo>
                        <a:pt x="52" y="2426"/>
                      </a:lnTo>
                      <a:lnTo>
                        <a:pt x="62" y="2431"/>
                      </a:lnTo>
                      <a:lnTo>
                        <a:pt x="72" y="2426"/>
                      </a:lnTo>
                      <a:lnTo>
                        <a:pt x="83" y="2410"/>
                      </a:lnTo>
                      <a:lnTo>
                        <a:pt x="93" y="2379"/>
                      </a:lnTo>
                      <a:lnTo>
                        <a:pt x="103" y="2338"/>
                      </a:lnTo>
                      <a:lnTo>
                        <a:pt x="114" y="2281"/>
                      </a:lnTo>
                      <a:lnTo>
                        <a:pt x="124" y="2219"/>
                      </a:lnTo>
                      <a:lnTo>
                        <a:pt x="134" y="2146"/>
                      </a:lnTo>
                      <a:lnTo>
                        <a:pt x="145" y="2058"/>
                      </a:lnTo>
                      <a:lnTo>
                        <a:pt x="155" y="1970"/>
                      </a:lnTo>
                      <a:lnTo>
                        <a:pt x="166" y="1871"/>
                      </a:lnTo>
                      <a:lnTo>
                        <a:pt x="176" y="1762"/>
                      </a:lnTo>
                      <a:lnTo>
                        <a:pt x="186" y="1654"/>
                      </a:lnTo>
                      <a:lnTo>
                        <a:pt x="197" y="1534"/>
                      </a:lnTo>
                      <a:lnTo>
                        <a:pt x="207" y="1415"/>
                      </a:lnTo>
                      <a:lnTo>
                        <a:pt x="217" y="1296"/>
                      </a:lnTo>
                      <a:lnTo>
                        <a:pt x="228" y="1177"/>
                      </a:lnTo>
                      <a:lnTo>
                        <a:pt x="238" y="1052"/>
                      </a:lnTo>
                      <a:lnTo>
                        <a:pt x="249" y="933"/>
                      </a:lnTo>
                      <a:lnTo>
                        <a:pt x="259" y="819"/>
                      </a:lnTo>
                      <a:lnTo>
                        <a:pt x="269" y="705"/>
                      </a:lnTo>
                      <a:lnTo>
                        <a:pt x="280" y="596"/>
                      </a:lnTo>
                      <a:lnTo>
                        <a:pt x="290" y="492"/>
                      </a:lnTo>
                      <a:lnTo>
                        <a:pt x="300" y="399"/>
                      </a:lnTo>
                      <a:lnTo>
                        <a:pt x="311" y="316"/>
                      </a:lnTo>
                      <a:lnTo>
                        <a:pt x="321" y="238"/>
                      </a:lnTo>
                      <a:lnTo>
                        <a:pt x="331" y="171"/>
                      </a:lnTo>
                      <a:lnTo>
                        <a:pt x="342" y="114"/>
                      </a:lnTo>
                      <a:lnTo>
                        <a:pt x="352" y="67"/>
                      </a:lnTo>
                      <a:lnTo>
                        <a:pt x="363" y="31"/>
                      </a:lnTo>
                      <a:lnTo>
                        <a:pt x="373" y="10"/>
                      </a:lnTo>
                      <a:lnTo>
                        <a:pt x="383" y="0"/>
                      </a:lnTo>
                      <a:lnTo>
                        <a:pt x="394" y="0"/>
                      </a:lnTo>
                      <a:lnTo>
                        <a:pt x="404" y="15"/>
                      </a:lnTo>
                      <a:lnTo>
                        <a:pt x="414" y="41"/>
                      </a:lnTo>
                      <a:lnTo>
                        <a:pt x="425" y="78"/>
                      </a:lnTo>
                      <a:lnTo>
                        <a:pt x="435" y="124"/>
                      </a:lnTo>
                      <a:lnTo>
                        <a:pt x="445" y="187"/>
                      </a:lnTo>
                      <a:lnTo>
                        <a:pt x="456" y="254"/>
                      </a:lnTo>
                      <a:lnTo>
                        <a:pt x="466" y="337"/>
                      </a:lnTo>
                      <a:lnTo>
                        <a:pt x="477" y="425"/>
                      </a:lnTo>
                    </a:path>
                  </a:pathLst>
                </a:custGeom>
                <a:noFill/>
                <a:ln w="1587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84131" name="Group 127"/>
              <p:cNvGrpSpPr>
                <a:grpSpLocks/>
              </p:cNvGrpSpPr>
              <p:nvPr/>
            </p:nvGrpSpPr>
            <p:grpSpPr bwMode="auto">
              <a:xfrm rot="10800000">
                <a:off x="721" y="2506"/>
                <a:ext cx="227" cy="69"/>
                <a:chOff x="2285" y="1652"/>
                <a:chExt cx="143" cy="63"/>
              </a:xfrm>
            </p:grpSpPr>
            <p:sp>
              <p:nvSpPr>
                <p:cNvPr id="923776" name="Line 128"/>
                <p:cNvSpPr>
                  <a:spLocks noChangeShapeType="1"/>
                </p:cNvSpPr>
                <p:nvPr/>
              </p:nvSpPr>
              <p:spPr bwMode="auto">
                <a:xfrm>
                  <a:off x="2285" y="1658"/>
                  <a:ext cx="143" cy="5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923777" name="Line 129"/>
                <p:cNvSpPr>
                  <a:spLocks noChangeShapeType="1"/>
                </p:cNvSpPr>
                <p:nvPr/>
              </p:nvSpPr>
              <p:spPr bwMode="auto">
                <a:xfrm>
                  <a:off x="2428" y="1652"/>
                  <a:ext cx="0" cy="63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84132" name="Group 130"/>
              <p:cNvGrpSpPr>
                <a:grpSpLocks/>
              </p:cNvGrpSpPr>
              <p:nvPr/>
            </p:nvGrpSpPr>
            <p:grpSpPr bwMode="auto">
              <a:xfrm flipH="1">
                <a:off x="1010" y="2244"/>
                <a:ext cx="133" cy="71"/>
                <a:chOff x="2290" y="1644"/>
                <a:chExt cx="152" cy="71"/>
              </a:xfrm>
            </p:grpSpPr>
            <p:sp>
              <p:nvSpPr>
                <p:cNvPr id="923779" name="Line 131"/>
                <p:cNvSpPr>
                  <a:spLocks noChangeShapeType="1"/>
                </p:cNvSpPr>
                <p:nvPr/>
              </p:nvSpPr>
              <p:spPr bwMode="auto">
                <a:xfrm>
                  <a:off x="2290" y="1644"/>
                  <a:ext cx="15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923780" name="Line 132"/>
                <p:cNvSpPr>
                  <a:spLocks noChangeShapeType="1"/>
                </p:cNvSpPr>
                <p:nvPr/>
              </p:nvSpPr>
              <p:spPr bwMode="auto">
                <a:xfrm>
                  <a:off x="2431" y="1652"/>
                  <a:ext cx="0" cy="63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sp>
            <p:nvSpPr>
              <p:cNvPr id="923781" name="AutoShape 133"/>
              <p:cNvSpPr>
                <a:spLocks noChangeArrowheads="1"/>
              </p:cNvSpPr>
              <p:nvPr/>
            </p:nvSpPr>
            <p:spPr bwMode="auto">
              <a:xfrm>
                <a:off x="960" y="2492"/>
                <a:ext cx="120" cy="120"/>
              </a:xfrm>
              <a:prstGeom prst="flowChartSummingJunction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923782" name="Line 134"/>
              <p:cNvSpPr>
                <a:spLocks noChangeShapeType="1"/>
              </p:cNvSpPr>
              <p:nvPr/>
            </p:nvSpPr>
            <p:spPr bwMode="auto">
              <a:xfrm flipH="1">
                <a:off x="4751" y="2126"/>
                <a:ext cx="0" cy="191"/>
              </a:xfrm>
              <a:prstGeom prst="line">
                <a:avLst/>
              </a:prstGeom>
              <a:noFill/>
              <a:ln w="28575">
                <a:solidFill>
                  <a:srgbClr val="9C9E9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923783" name="Line 135"/>
              <p:cNvSpPr>
                <a:spLocks noChangeShapeType="1"/>
              </p:cNvSpPr>
              <p:nvPr/>
            </p:nvSpPr>
            <p:spPr bwMode="auto">
              <a:xfrm>
                <a:off x="4479" y="2095"/>
                <a:ext cx="253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923784" name="Line 136"/>
              <p:cNvSpPr>
                <a:spLocks noChangeShapeType="1"/>
              </p:cNvSpPr>
              <p:nvPr/>
            </p:nvSpPr>
            <p:spPr bwMode="auto">
              <a:xfrm flipH="1">
                <a:off x="1370" y="2353"/>
                <a:ext cx="171" cy="0"/>
              </a:xfrm>
              <a:prstGeom prst="line">
                <a:avLst/>
              </a:prstGeom>
              <a:noFill/>
              <a:ln w="28575">
                <a:solidFill>
                  <a:srgbClr val="FF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923786" name="Line 138"/>
              <p:cNvSpPr>
                <a:spLocks noChangeShapeType="1"/>
              </p:cNvSpPr>
              <p:nvPr/>
            </p:nvSpPr>
            <p:spPr bwMode="auto">
              <a:xfrm>
                <a:off x="1073" y="2563"/>
                <a:ext cx="16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923787" name="Line 139"/>
              <p:cNvSpPr>
                <a:spLocks noChangeShapeType="1"/>
              </p:cNvSpPr>
              <p:nvPr/>
            </p:nvSpPr>
            <p:spPr bwMode="auto">
              <a:xfrm flipH="1" flipV="1">
                <a:off x="1225" y="2271"/>
                <a:ext cx="3" cy="2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923788" name="Oval 140"/>
              <p:cNvSpPr>
                <a:spLocks noChangeArrowheads="1"/>
              </p:cNvSpPr>
              <p:nvPr/>
            </p:nvSpPr>
            <p:spPr bwMode="auto">
              <a:xfrm>
                <a:off x="1187" y="2164"/>
                <a:ext cx="83" cy="8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923789" name="Line 141"/>
              <p:cNvSpPr>
                <a:spLocks noChangeShapeType="1"/>
              </p:cNvSpPr>
              <p:nvPr/>
            </p:nvSpPr>
            <p:spPr bwMode="auto">
              <a:xfrm flipV="1">
                <a:off x="1168" y="2158"/>
                <a:ext cx="159" cy="8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grpSp>
            <p:nvGrpSpPr>
              <p:cNvPr id="84141" name="Group 147"/>
              <p:cNvGrpSpPr>
                <a:grpSpLocks/>
              </p:cNvGrpSpPr>
              <p:nvPr/>
            </p:nvGrpSpPr>
            <p:grpSpPr bwMode="auto">
              <a:xfrm>
                <a:off x="1460" y="2296"/>
                <a:ext cx="3104" cy="114"/>
                <a:chOff x="1231" y="1159"/>
                <a:chExt cx="3085" cy="2431"/>
              </a:xfrm>
            </p:grpSpPr>
            <p:sp>
              <p:nvSpPr>
                <p:cNvPr id="84160" name="Freeform 148"/>
                <p:cNvSpPr>
                  <a:spLocks/>
                </p:cNvSpPr>
                <p:nvPr/>
              </p:nvSpPr>
              <p:spPr bwMode="auto">
                <a:xfrm>
                  <a:off x="1231" y="1159"/>
                  <a:ext cx="1301" cy="2431"/>
                </a:xfrm>
                <a:custGeom>
                  <a:avLst/>
                  <a:gdLst>
                    <a:gd name="T0" fmla="*/ 16 w 1301"/>
                    <a:gd name="T1" fmla="*/ 2177 h 2431"/>
                    <a:gd name="T2" fmla="*/ 47 w 1301"/>
                    <a:gd name="T3" fmla="*/ 2353 h 2431"/>
                    <a:gd name="T4" fmla="*/ 78 w 1301"/>
                    <a:gd name="T5" fmla="*/ 2431 h 2431"/>
                    <a:gd name="T6" fmla="*/ 109 w 1301"/>
                    <a:gd name="T7" fmla="*/ 2400 h 2431"/>
                    <a:gd name="T8" fmla="*/ 140 w 1301"/>
                    <a:gd name="T9" fmla="*/ 2260 h 2431"/>
                    <a:gd name="T10" fmla="*/ 171 w 1301"/>
                    <a:gd name="T11" fmla="*/ 2032 h 2431"/>
                    <a:gd name="T12" fmla="*/ 203 w 1301"/>
                    <a:gd name="T13" fmla="*/ 1726 h 2431"/>
                    <a:gd name="T14" fmla="*/ 234 w 1301"/>
                    <a:gd name="T15" fmla="*/ 1379 h 2431"/>
                    <a:gd name="T16" fmla="*/ 265 w 1301"/>
                    <a:gd name="T17" fmla="*/ 1016 h 2431"/>
                    <a:gd name="T18" fmla="*/ 296 w 1301"/>
                    <a:gd name="T19" fmla="*/ 669 h 2431"/>
                    <a:gd name="T20" fmla="*/ 327 w 1301"/>
                    <a:gd name="T21" fmla="*/ 373 h 2431"/>
                    <a:gd name="T22" fmla="*/ 358 w 1301"/>
                    <a:gd name="T23" fmla="*/ 150 h 2431"/>
                    <a:gd name="T24" fmla="*/ 389 w 1301"/>
                    <a:gd name="T25" fmla="*/ 21 h 2431"/>
                    <a:gd name="T26" fmla="*/ 420 w 1301"/>
                    <a:gd name="T27" fmla="*/ 5 h 2431"/>
                    <a:gd name="T28" fmla="*/ 451 w 1301"/>
                    <a:gd name="T29" fmla="*/ 93 h 2431"/>
                    <a:gd name="T30" fmla="*/ 482 w 1301"/>
                    <a:gd name="T31" fmla="*/ 280 h 2431"/>
                    <a:gd name="T32" fmla="*/ 514 w 1301"/>
                    <a:gd name="T33" fmla="*/ 555 h 2431"/>
                    <a:gd name="T34" fmla="*/ 545 w 1301"/>
                    <a:gd name="T35" fmla="*/ 886 h 2431"/>
                    <a:gd name="T36" fmla="*/ 576 w 1301"/>
                    <a:gd name="T37" fmla="*/ 1244 h 2431"/>
                    <a:gd name="T38" fmla="*/ 607 w 1301"/>
                    <a:gd name="T39" fmla="*/ 1602 h 2431"/>
                    <a:gd name="T40" fmla="*/ 633 w 1301"/>
                    <a:gd name="T41" fmla="*/ 1928 h 2431"/>
                    <a:gd name="T42" fmla="*/ 664 w 1301"/>
                    <a:gd name="T43" fmla="*/ 2188 h 2431"/>
                    <a:gd name="T44" fmla="*/ 695 w 1301"/>
                    <a:gd name="T45" fmla="*/ 2364 h 2431"/>
                    <a:gd name="T46" fmla="*/ 726 w 1301"/>
                    <a:gd name="T47" fmla="*/ 2431 h 2431"/>
                    <a:gd name="T48" fmla="*/ 757 w 1301"/>
                    <a:gd name="T49" fmla="*/ 2395 h 2431"/>
                    <a:gd name="T50" fmla="*/ 788 w 1301"/>
                    <a:gd name="T51" fmla="*/ 2250 h 2431"/>
                    <a:gd name="T52" fmla="*/ 819 w 1301"/>
                    <a:gd name="T53" fmla="*/ 2017 h 2431"/>
                    <a:gd name="T54" fmla="*/ 850 w 1301"/>
                    <a:gd name="T55" fmla="*/ 1711 h 2431"/>
                    <a:gd name="T56" fmla="*/ 882 w 1301"/>
                    <a:gd name="T57" fmla="*/ 1358 h 2431"/>
                    <a:gd name="T58" fmla="*/ 913 w 1301"/>
                    <a:gd name="T59" fmla="*/ 995 h 2431"/>
                    <a:gd name="T60" fmla="*/ 944 w 1301"/>
                    <a:gd name="T61" fmla="*/ 648 h 2431"/>
                    <a:gd name="T62" fmla="*/ 975 w 1301"/>
                    <a:gd name="T63" fmla="*/ 358 h 2431"/>
                    <a:gd name="T64" fmla="*/ 1006 w 1301"/>
                    <a:gd name="T65" fmla="*/ 140 h 2431"/>
                    <a:gd name="T66" fmla="*/ 1037 w 1301"/>
                    <a:gd name="T67" fmla="*/ 21 h 2431"/>
                    <a:gd name="T68" fmla="*/ 1068 w 1301"/>
                    <a:gd name="T69" fmla="*/ 5 h 2431"/>
                    <a:gd name="T70" fmla="*/ 1099 w 1301"/>
                    <a:gd name="T71" fmla="*/ 98 h 2431"/>
                    <a:gd name="T72" fmla="*/ 1130 w 1301"/>
                    <a:gd name="T73" fmla="*/ 295 h 2431"/>
                    <a:gd name="T74" fmla="*/ 1161 w 1301"/>
                    <a:gd name="T75" fmla="*/ 570 h 2431"/>
                    <a:gd name="T76" fmla="*/ 1193 w 1301"/>
                    <a:gd name="T77" fmla="*/ 902 h 2431"/>
                    <a:gd name="T78" fmla="*/ 1224 w 1301"/>
                    <a:gd name="T79" fmla="*/ 1265 h 2431"/>
                    <a:gd name="T80" fmla="*/ 1250 w 1301"/>
                    <a:gd name="T81" fmla="*/ 1623 h 2431"/>
                    <a:gd name="T82" fmla="*/ 1281 w 1301"/>
                    <a:gd name="T83" fmla="*/ 1944 h 2431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1301" h="2431">
                      <a:moveTo>
                        <a:pt x="0" y="2006"/>
                      </a:moveTo>
                      <a:lnTo>
                        <a:pt x="6" y="2094"/>
                      </a:lnTo>
                      <a:lnTo>
                        <a:pt x="16" y="2177"/>
                      </a:lnTo>
                      <a:lnTo>
                        <a:pt x="26" y="2245"/>
                      </a:lnTo>
                      <a:lnTo>
                        <a:pt x="37" y="2307"/>
                      </a:lnTo>
                      <a:lnTo>
                        <a:pt x="47" y="2353"/>
                      </a:lnTo>
                      <a:lnTo>
                        <a:pt x="57" y="2390"/>
                      </a:lnTo>
                      <a:lnTo>
                        <a:pt x="68" y="2416"/>
                      </a:lnTo>
                      <a:lnTo>
                        <a:pt x="78" y="2431"/>
                      </a:lnTo>
                      <a:lnTo>
                        <a:pt x="88" y="2431"/>
                      </a:lnTo>
                      <a:lnTo>
                        <a:pt x="99" y="2421"/>
                      </a:lnTo>
                      <a:lnTo>
                        <a:pt x="109" y="2400"/>
                      </a:lnTo>
                      <a:lnTo>
                        <a:pt x="120" y="2364"/>
                      </a:lnTo>
                      <a:lnTo>
                        <a:pt x="130" y="2317"/>
                      </a:lnTo>
                      <a:lnTo>
                        <a:pt x="140" y="2260"/>
                      </a:lnTo>
                      <a:lnTo>
                        <a:pt x="151" y="2193"/>
                      </a:lnTo>
                      <a:lnTo>
                        <a:pt x="161" y="2115"/>
                      </a:lnTo>
                      <a:lnTo>
                        <a:pt x="171" y="2032"/>
                      </a:lnTo>
                      <a:lnTo>
                        <a:pt x="182" y="1939"/>
                      </a:lnTo>
                      <a:lnTo>
                        <a:pt x="192" y="1835"/>
                      </a:lnTo>
                      <a:lnTo>
                        <a:pt x="203" y="1726"/>
                      </a:lnTo>
                      <a:lnTo>
                        <a:pt x="213" y="1612"/>
                      </a:lnTo>
                      <a:lnTo>
                        <a:pt x="223" y="1498"/>
                      </a:lnTo>
                      <a:lnTo>
                        <a:pt x="234" y="1379"/>
                      </a:lnTo>
                      <a:lnTo>
                        <a:pt x="244" y="1254"/>
                      </a:lnTo>
                      <a:lnTo>
                        <a:pt x="254" y="1135"/>
                      </a:lnTo>
                      <a:lnTo>
                        <a:pt x="265" y="1016"/>
                      </a:lnTo>
                      <a:lnTo>
                        <a:pt x="275" y="897"/>
                      </a:lnTo>
                      <a:lnTo>
                        <a:pt x="285" y="778"/>
                      </a:lnTo>
                      <a:lnTo>
                        <a:pt x="296" y="669"/>
                      </a:lnTo>
                      <a:lnTo>
                        <a:pt x="306" y="560"/>
                      </a:lnTo>
                      <a:lnTo>
                        <a:pt x="317" y="461"/>
                      </a:lnTo>
                      <a:lnTo>
                        <a:pt x="327" y="373"/>
                      </a:lnTo>
                      <a:lnTo>
                        <a:pt x="337" y="285"/>
                      </a:lnTo>
                      <a:lnTo>
                        <a:pt x="348" y="212"/>
                      </a:lnTo>
                      <a:lnTo>
                        <a:pt x="358" y="150"/>
                      </a:lnTo>
                      <a:lnTo>
                        <a:pt x="368" y="93"/>
                      </a:lnTo>
                      <a:lnTo>
                        <a:pt x="379" y="52"/>
                      </a:lnTo>
                      <a:lnTo>
                        <a:pt x="389" y="21"/>
                      </a:lnTo>
                      <a:lnTo>
                        <a:pt x="399" y="5"/>
                      </a:lnTo>
                      <a:lnTo>
                        <a:pt x="410" y="0"/>
                      </a:lnTo>
                      <a:lnTo>
                        <a:pt x="420" y="5"/>
                      </a:lnTo>
                      <a:lnTo>
                        <a:pt x="431" y="21"/>
                      </a:lnTo>
                      <a:lnTo>
                        <a:pt x="441" y="52"/>
                      </a:lnTo>
                      <a:lnTo>
                        <a:pt x="451" y="93"/>
                      </a:lnTo>
                      <a:lnTo>
                        <a:pt x="462" y="145"/>
                      </a:lnTo>
                      <a:lnTo>
                        <a:pt x="472" y="207"/>
                      </a:lnTo>
                      <a:lnTo>
                        <a:pt x="482" y="280"/>
                      </a:lnTo>
                      <a:lnTo>
                        <a:pt x="493" y="363"/>
                      </a:lnTo>
                      <a:lnTo>
                        <a:pt x="503" y="456"/>
                      </a:lnTo>
                      <a:lnTo>
                        <a:pt x="514" y="555"/>
                      </a:lnTo>
                      <a:lnTo>
                        <a:pt x="524" y="658"/>
                      </a:lnTo>
                      <a:lnTo>
                        <a:pt x="534" y="767"/>
                      </a:lnTo>
                      <a:lnTo>
                        <a:pt x="545" y="886"/>
                      </a:lnTo>
                      <a:lnTo>
                        <a:pt x="555" y="1006"/>
                      </a:lnTo>
                      <a:lnTo>
                        <a:pt x="565" y="1125"/>
                      </a:lnTo>
                      <a:lnTo>
                        <a:pt x="576" y="1244"/>
                      </a:lnTo>
                      <a:lnTo>
                        <a:pt x="586" y="1368"/>
                      </a:lnTo>
                      <a:lnTo>
                        <a:pt x="596" y="1488"/>
                      </a:lnTo>
                      <a:lnTo>
                        <a:pt x="607" y="1602"/>
                      </a:lnTo>
                      <a:lnTo>
                        <a:pt x="617" y="1716"/>
                      </a:lnTo>
                      <a:lnTo>
                        <a:pt x="622" y="1825"/>
                      </a:lnTo>
                      <a:lnTo>
                        <a:pt x="633" y="1928"/>
                      </a:lnTo>
                      <a:lnTo>
                        <a:pt x="643" y="2022"/>
                      </a:lnTo>
                      <a:lnTo>
                        <a:pt x="653" y="2110"/>
                      </a:lnTo>
                      <a:lnTo>
                        <a:pt x="664" y="2188"/>
                      </a:lnTo>
                      <a:lnTo>
                        <a:pt x="674" y="2255"/>
                      </a:lnTo>
                      <a:lnTo>
                        <a:pt x="685" y="2317"/>
                      </a:lnTo>
                      <a:lnTo>
                        <a:pt x="695" y="2364"/>
                      </a:lnTo>
                      <a:lnTo>
                        <a:pt x="705" y="2395"/>
                      </a:lnTo>
                      <a:lnTo>
                        <a:pt x="716" y="2421"/>
                      </a:lnTo>
                      <a:lnTo>
                        <a:pt x="726" y="2431"/>
                      </a:lnTo>
                      <a:lnTo>
                        <a:pt x="736" y="2431"/>
                      </a:lnTo>
                      <a:lnTo>
                        <a:pt x="747" y="2421"/>
                      </a:lnTo>
                      <a:lnTo>
                        <a:pt x="757" y="2395"/>
                      </a:lnTo>
                      <a:lnTo>
                        <a:pt x="768" y="2359"/>
                      </a:lnTo>
                      <a:lnTo>
                        <a:pt x="778" y="2312"/>
                      </a:lnTo>
                      <a:lnTo>
                        <a:pt x="788" y="2250"/>
                      </a:lnTo>
                      <a:lnTo>
                        <a:pt x="799" y="2182"/>
                      </a:lnTo>
                      <a:lnTo>
                        <a:pt x="809" y="2105"/>
                      </a:lnTo>
                      <a:lnTo>
                        <a:pt x="819" y="2017"/>
                      </a:lnTo>
                      <a:lnTo>
                        <a:pt x="830" y="1918"/>
                      </a:lnTo>
                      <a:lnTo>
                        <a:pt x="840" y="1820"/>
                      </a:lnTo>
                      <a:lnTo>
                        <a:pt x="850" y="1711"/>
                      </a:lnTo>
                      <a:lnTo>
                        <a:pt x="861" y="1597"/>
                      </a:lnTo>
                      <a:lnTo>
                        <a:pt x="871" y="1477"/>
                      </a:lnTo>
                      <a:lnTo>
                        <a:pt x="882" y="1358"/>
                      </a:lnTo>
                      <a:lnTo>
                        <a:pt x="892" y="1234"/>
                      </a:lnTo>
                      <a:lnTo>
                        <a:pt x="902" y="1114"/>
                      </a:lnTo>
                      <a:lnTo>
                        <a:pt x="913" y="995"/>
                      </a:lnTo>
                      <a:lnTo>
                        <a:pt x="923" y="876"/>
                      </a:lnTo>
                      <a:lnTo>
                        <a:pt x="933" y="762"/>
                      </a:lnTo>
                      <a:lnTo>
                        <a:pt x="944" y="648"/>
                      </a:lnTo>
                      <a:lnTo>
                        <a:pt x="954" y="544"/>
                      </a:lnTo>
                      <a:lnTo>
                        <a:pt x="965" y="446"/>
                      </a:lnTo>
                      <a:lnTo>
                        <a:pt x="975" y="358"/>
                      </a:lnTo>
                      <a:lnTo>
                        <a:pt x="985" y="275"/>
                      </a:lnTo>
                      <a:lnTo>
                        <a:pt x="996" y="202"/>
                      </a:lnTo>
                      <a:lnTo>
                        <a:pt x="1006" y="140"/>
                      </a:lnTo>
                      <a:lnTo>
                        <a:pt x="1016" y="88"/>
                      </a:lnTo>
                      <a:lnTo>
                        <a:pt x="1027" y="47"/>
                      </a:lnTo>
                      <a:lnTo>
                        <a:pt x="1037" y="21"/>
                      </a:lnTo>
                      <a:lnTo>
                        <a:pt x="1047" y="0"/>
                      </a:lnTo>
                      <a:lnTo>
                        <a:pt x="1058" y="0"/>
                      </a:lnTo>
                      <a:lnTo>
                        <a:pt x="1068" y="5"/>
                      </a:lnTo>
                      <a:lnTo>
                        <a:pt x="1079" y="26"/>
                      </a:lnTo>
                      <a:lnTo>
                        <a:pt x="1089" y="57"/>
                      </a:lnTo>
                      <a:lnTo>
                        <a:pt x="1099" y="98"/>
                      </a:lnTo>
                      <a:lnTo>
                        <a:pt x="1110" y="155"/>
                      </a:lnTo>
                      <a:lnTo>
                        <a:pt x="1120" y="218"/>
                      </a:lnTo>
                      <a:lnTo>
                        <a:pt x="1130" y="295"/>
                      </a:lnTo>
                      <a:lnTo>
                        <a:pt x="1141" y="378"/>
                      </a:lnTo>
                      <a:lnTo>
                        <a:pt x="1151" y="472"/>
                      </a:lnTo>
                      <a:lnTo>
                        <a:pt x="1161" y="570"/>
                      </a:lnTo>
                      <a:lnTo>
                        <a:pt x="1172" y="679"/>
                      </a:lnTo>
                      <a:lnTo>
                        <a:pt x="1182" y="788"/>
                      </a:lnTo>
                      <a:lnTo>
                        <a:pt x="1193" y="902"/>
                      </a:lnTo>
                      <a:lnTo>
                        <a:pt x="1203" y="1021"/>
                      </a:lnTo>
                      <a:lnTo>
                        <a:pt x="1213" y="1146"/>
                      </a:lnTo>
                      <a:lnTo>
                        <a:pt x="1224" y="1265"/>
                      </a:lnTo>
                      <a:lnTo>
                        <a:pt x="1234" y="1389"/>
                      </a:lnTo>
                      <a:lnTo>
                        <a:pt x="1239" y="1508"/>
                      </a:lnTo>
                      <a:lnTo>
                        <a:pt x="1250" y="1623"/>
                      </a:lnTo>
                      <a:lnTo>
                        <a:pt x="1260" y="1737"/>
                      </a:lnTo>
                      <a:lnTo>
                        <a:pt x="1270" y="1845"/>
                      </a:lnTo>
                      <a:lnTo>
                        <a:pt x="1281" y="1944"/>
                      </a:lnTo>
                      <a:lnTo>
                        <a:pt x="1291" y="2037"/>
                      </a:lnTo>
                      <a:lnTo>
                        <a:pt x="1301" y="2125"/>
                      </a:lnTo>
                    </a:path>
                  </a:pathLst>
                </a:custGeom>
                <a:noFill/>
                <a:ln w="15875">
                  <a:solidFill>
                    <a:srgbClr val="FF33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4161" name="Freeform 149"/>
                <p:cNvSpPr>
                  <a:spLocks/>
                </p:cNvSpPr>
                <p:nvPr/>
              </p:nvSpPr>
              <p:spPr bwMode="auto">
                <a:xfrm>
                  <a:off x="2532" y="1159"/>
                  <a:ext cx="1307" cy="2431"/>
                </a:xfrm>
                <a:custGeom>
                  <a:avLst/>
                  <a:gdLst>
                    <a:gd name="T0" fmla="*/ 21 w 1307"/>
                    <a:gd name="T1" fmla="*/ 2265 h 2431"/>
                    <a:gd name="T2" fmla="*/ 52 w 1307"/>
                    <a:gd name="T3" fmla="*/ 2400 h 2431"/>
                    <a:gd name="T4" fmla="*/ 83 w 1307"/>
                    <a:gd name="T5" fmla="*/ 2431 h 2431"/>
                    <a:gd name="T6" fmla="*/ 114 w 1307"/>
                    <a:gd name="T7" fmla="*/ 2353 h 2431"/>
                    <a:gd name="T8" fmla="*/ 146 w 1307"/>
                    <a:gd name="T9" fmla="*/ 2172 h 2431"/>
                    <a:gd name="T10" fmla="*/ 177 w 1307"/>
                    <a:gd name="T11" fmla="*/ 1902 h 2431"/>
                    <a:gd name="T12" fmla="*/ 208 w 1307"/>
                    <a:gd name="T13" fmla="*/ 1576 h 2431"/>
                    <a:gd name="T14" fmla="*/ 239 w 1307"/>
                    <a:gd name="T15" fmla="*/ 1218 h 2431"/>
                    <a:gd name="T16" fmla="*/ 270 w 1307"/>
                    <a:gd name="T17" fmla="*/ 855 h 2431"/>
                    <a:gd name="T18" fmla="*/ 301 w 1307"/>
                    <a:gd name="T19" fmla="*/ 529 h 2431"/>
                    <a:gd name="T20" fmla="*/ 332 w 1307"/>
                    <a:gd name="T21" fmla="*/ 259 h 2431"/>
                    <a:gd name="T22" fmla="*/ 363 w 1307"/>
                    <a:gd name="T23" fmla="*/ 78 h 2431"/>
                    <a:gd name="T24" fmla="*/ 394 w 1307"/>
                    <a:gd name="T25" fmla="*/ 0 h 2431"/>
                    <a:gd name="T26" fmla="*/ 425 w 1307"/>
                    <a:gd name="T27" fmla="*/ 31 h 2431"/>
                    <a:gd name="T28" fmla="*/ 457 w 1307"/>
                    <a:gd name="T29" fmla="*/ 166 h 2431"/>
                    <a:gd name="T30" fmla="*/ 488 w 1307"/>
                    <a:gd name="T31" fmla="*/ 394 h 2431"/>
                    <a:gd name="T32" fmla="*/ 519 w 1307"/>
                    <a:gd name="T33" fmla="*/ 695 h 2431"/>
                    <a:gd name="T34" fmla="*/ 550 w 1307"/>
                    <a:gd name="T35" fmla="*/ 1042 h 2431"/>
                    <a:gd name="T36" fmla="*/ 576 w 1307"/>
                    <a:gd name="T37" fmla="*/ 1410 h 2431"/>
                    <a:gd name="T38" fmla="*/ 607 w 1307"/>
                    <a:gd name="T39" fmla="*/ 1752 h 2431"/>
                    <a:gd name="T40" fmla="*/ 638 w 1307"/>
                    <a:gd name="T41" fmla="*/ 2053 h 2431"/>
                    <a:gd name="T42" fmla="*/ 669 w 1307"/>
                    <a:gd name="T43" fmla="*/ 2276 h 2431"/>
                    <a:gd name="T44" fmla="*/ 700 w 1307"/>
                    <a:gd name="T45" fmla="*/ 2405 h 2431"/>
                    <a:gd name="T46" fmla="*/ 731 w 1307"/>
                    <a:gd name="T47" fmla="*/ 2431 h 2431"/>
                    <a:gd name="T48" fmla="*/ 762 w 1307"/>
                    <a:gd name="T49" fmla="*/ 2343 h 2431"/>
                    <a:gd name="T50" fmla="*/ 794 w 1307"/>
                    <a:gd name="T51" fmla="*/ 2156 h 2431"/>
                    <a:gd name="T52" fmla="*/ 825 w 1307"/>
                    <a:gd name="T53" fmla="*/ 1887 h 2431"/>
                    <a:gd name="T54" fmla="*/ 856 w 1307"/>
                    <a:gd name="T55" fmla="*/ 1555 h 2431"/>
                    <a:gd name="T56" fmla="*/ 887 w 1307"/>
                    <a:gd name="T57" fmla="*/ 1197 h 2431"/>
                    <a:gd name="T58" fmla="*/ 918 w 1307"/>
                    <a:gd name="T59" fmla="*/ 835 h 2431"/>
                    <a:gd name="T60" fmla="*/ 949 w 1307"/>
                    <a:gd name="T61" fmla="*/ 513 h 2431"/>
                    <a:gd name="T62" fmla="*/ 980 w 1307"/>
                    <a:gd name="T63" fmla="*/ 249 h 2431"/>
                    <a:gd name="T64" fmla="*/ 1011 w 1307"/>
                    <a:gd name="T65" fmla="*/ 72 h 2431"/>
                    <a:gd name="T66" fmla="*/ 1042 w 1307"/>
                    <a:gd name="T67" fmla="*/ 0 h 2431"/>
                    <a:gd name="T68" fmla="*/ 1073 w 1307"/>
                    <a:gd name="T69" fmla="*/ 36 h 2431"/>
                    <a:gd name="T70" fmla="*/ 1105 w 1307"/>
                    <a:gd name="T71" fmla="*/ 176 h 2431"/>
                    <a:gd name="T72" fmla="*/ 1136 w 1307"/>
                    <a:gd name="T73" fmla="*/ 409 h 2431"/>
                    <a:gd name="T74" fmla="*/ 1167 w 1307"/>
                    <a:gd name="T75" fmla="*/ 715 h 2431"/>
                    <a:gd name="T76" fmla="*/ 1193 w 1307"/>
                    <a:gd name="T77" fmla="*/ 1063 h 2431"/>
                    <a:gd name="T78" fmla="*/ 1224 w 1307"/>
                    <a:gd name="T79" fmla="*/ 1426 h 2431"/>
                    <a:gd name="T80" fmla="*/ 1255 w 1307"/>
                    <a:gd name="T81" fmla="*/ 1773 h 2431"/>
                    <a:gd name="T82" fmla="*/ 1286 w 1307"/>
                    <a:gd name="T83" fmla="*/ 2068 h 2431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1307" h="2431">
                      <a:moveTo>
                        <a:pt x="0" y="2125"/>
                      </a:moveTo>
                      <a:lnTo>
                        <a:pt x="11" y="2198"/>
                      </a:lnTo>
                      <a:lnTo>
                        <a:pt x="21" y="2265"/>
                      </a:lnTo>
                      <a:lnTo>
                        <a:pt x="32" y="2322"/>
                      </a:lnTo>
                      <a:lnTo>
                        <a:pt x="42" y="2369"/>
                      </a:lnTo>
                      <a:lnTo>
                        <a:pt x="52" y="2400"/>
                      </a:lnTo>
                      <a:lnTo>
                        <a:pt x="63" y="2426"/>
                      </a:lnTo>
                      <a:lnTo>
                        <a:pt x="73" y="2431"/>
                      </a:lnTo>
                      <a:lnTo>
                        <a:pt x="83" y="2431"/>
                      </a:lnTo>
                      <a:lnTo>
                        <a:pt x="94" y="2416"/>
                      </a:lnTo>
                      <a:lnTo>
                        <a:pt x="104" y="2390"/>
                      </a:lnTo>
                      <a:lnTo>
                        <a:pt x="114" y="2353"/>
                      </a:lnTo>
                      <a:lnTo>
                        <a:pt x="125" y="2302"/>
                      </a:lnTo>
                      <a:lnTo>
                        <a:pt x="135" y="2239"/>
                      </a:lnTo>
                      <a:lnTo>
                        <a:pt x="146" y="2172"/>
                      </a:lnTo>
                      <a:lnTo>
                        <a:pt x="156" y="2089"/>
                      </a:lnTo>
                      <a:lnTo>
                        <a:pt x="166" y="2001"/>
                      </a:lnTo>
                      <a:lnTo>
                        <a:pt x="177" y="1902"/>
                      </a:lnTo>
                      <a:lnTo>
                        <a:pt x="187" y="1799"/>
                      </a:lnTo>
                      <a:lnTo>
                        <a:pt x="197" y="1690"/>
                      </a:lnTo>
                      <a:lnTo>
                        <a:pt x="208" y="1576"/>
                      </a:lnTo>
                      <a:lnTo>
                        <a:pt x="218" y="1457"/>
                      </a:lnTo>
                      <a:lnTo>
                        <a:pt x="229" y="1337"/>
                      </a:lnTo>
                      <a:lnTo>
                        <a:pt x="239" y="1218"/>
                      </a:lnTo>
                      <a:lnTo>
                        <a:pt x="249" y="1094"/>
                      </a:lnTo>
                      <a:lnTo>
                        <a:pt x="260" y="975"/>
                      </a:lnTo>
                      <a:lnTo>
                        <a:pt x="270" y="855"/>
                      </a:lnTo>
                      <a:lnTo>
                        <a:pt x="280" y="741"/>
                      </a:lnTo>
                      <a:lnTo>
                        <a:pt x="291" y="632"/>
                      </a:lnTo>
                      <a:lnTo>
                        <a:pt x="301" y="529"/>
                      </a:lnTo>
                      <a:lnTo>
                        <a:pt x="311" y="430"/>
                      </a:lnTo>
                      <a:lnTo>
                        <a:pt x="322" y="342"/>
                      </a:lnTo>
                      <a:lnTo>
                        <a:pt x="332" y="259"/>
                      </a:lnTo>
                      <a:lnTo>
                        <a:pt x="343" y="192"/>
                      </a:lnTo>
                      <a:lnTo>
                        <a:pt x="353" y="130"/>
                      </a:lnTo>
                      <a:lnTo>
                        <a:pt x="363" y="78"/>
                      </a:lnTo>
                      <a:lnTo>
                        <a:pt x="374" y="41"/>
                      </a:lnTo>
                      <a:lnTo>
                        <a:pt x="384" y="15"/>
                      </a:lnTo>
                      <a:lnTo>
                        <a:pt x="394" y="0"/>
                      </a:lnTo>
                      <a:lnTo>
                        <a:pt x="405" y="0"/>
                      </a:lnTo>
                      <a:lnTo>
                        <a:pt x="415" y="5"/>
                      </a:lnTo>
                      <a:lnTo>
                        <a:pt x="425" y="31"/>
                      </a:lnTo>
                      <a:lnTo>
                        <a:pt x="436" y="62"/>
                      </a:lnTo>
                      <a:lnTo>
                        <a:pt x="446" y="109"/>
                      </a:lnTo>
                      <a:lnTo>
                        <a:pt x="457" y="166"/>
                      </a:lnTo>
                      <a:lnTo>
                        <a:pt x="467" y="233"/>
                      </a:lnTo>
                      <a:lnTo>
                        <a:pt x="477" y="306"/>
                      </a:lnTo>
                      <a:lnTo>
                        <a:pt x="488" y="394"/>
                      </a:lnTo>
                      <a:lnTo>
                        <a:pt x="498" y="487"/>
                      </a:lnTo>
                      <a:lnTo>
                        <a:pt x="508" y="586"/>
                      </a:lnTo>
                      <a:lnTo>
                        <a:pt x="519" y="695"/>
                      </a:lnTo>
                      <a:lnTo>
                        <a:pt x="529" y="809"/>
                      </a:lnTo>
                      <a:lnTo>
                        <a:pt x="540" y="923"/>
                      </a:lnTo>
                      <a:lnTo>
                        <a:pt x="550" y="1042"/>
                      </a:lnTo>
                      <a:lnTo>
                        <a:pt x="555" y="1166"/>
                      </a:lnTo>
                      <a:lnTo>
                        <a:pt x="565" y="1286"/>
                      </a:lnTo>
                      <a:lnTo>
                        <a:pt x="576" y="1410"/>
                      </a:lnTo>
                      <a:lnTo>
                        <a:pt x="586" y="1529"/>
                      </a:lnTo>
                      <a:lnTo>
                        <a:pt x="597" y="1643"/>
                      </a:lnTo>
                      <a:lnTo>
                        <a:pt x="607" y="1752"/>
                      </a:lnTo>
                      <a:lnTo>
                        <a:pt x="617" y="1861"/>
                      </a:lnTo>
                      <a:lnTo>
                        <a:pt x="628" y="1959"/>
                      </a:lnTo>
                      <a:lnTo>
                        <a:pt x="638" y="2053"/>
                      </a:lnTo>
                      <a:lnTo>
                        <a:pt x="648" y="2136"/>
                      </a:lnTo>
                      <a:lnTo>
                        <a:pt x="659" y="2213"/>
                      </a:lnTo>
                      <a:lnTo>
                        <a:pt x="669" y="2276"/>
                      </a:lnTo>
                      <a:lnTo>
                        <a:pt x="679" y="2333"/>
                      </a:lnTo>
                      <a:lnTo>
                        <a:pt x="690" y="2374"/>
                      </a:lnTo>
                      <a:lnTo>
                        <a:pt x="700" y="2405"/>
                      </a:lnTo>
                      <a:lnTo>
                        <a:pt x="711" y="2426"/>
                      </a:lnTo>
                      <a:lnTo>
                        <a:pt x="721" y="2431"/>
                      </a:lnTo>
                      <a:lnTo>
                        <a:pt x="731" y="2431"/>
                      </a:lnTo>
                      <a:lnTo>
                        <a:pt x="742" y="2410"/>
                      </a:lnTo>
                      <a:lnTo>
                        <a:pt x="752" y="2385"/>
                      </a:lnTo>
                      <a:lnTo>
                        <a:pt x="762" y="2343"/>
                      </a:lnTo>
                      <a:lnTo>
                        <a:pt x="773" y="2291"/>
                      </a:lnTo>
                      <a:lnTo>
                        <a:pt x="783" y="2229"/>
                      </a:lnTo>
                      <a:lnTo>
                        <a:pt x="794" y="2156"/>
                      </a:lnTo>
                      <a:lnTo>
                        <a:pt x="804" y="2074"/>
                      </a:lnTo>
                      <a:lnTo>
                        <a:pt x="814" y="1985"/>
                      </a:lnTo>
                      <a:lnTo>
                        <a:pt x="825" y="1887"/>
                      </a:lnTo>
                      <a:lnTo>
                        <a:pt x="835" y="1783"/>
                      </a:lnTo>
                      <a:lnTo>
                        <a:pt x="845" y="1669"/>
                      </a:lnTo>
                      <a:lnTo>
                        <a:pt x="856" y="1555"/>
                      </a:lnTo>
                      <a:lnTo>
                        <a:pt x="866" y="1436"/>
                      </a:lnTo>
                      <a:lnTo>
                        <a:pt x="876" y="1317"/>
                      </a:lnTo>
                      <a:lnTo>
                        <a:pt x="887" y="1197"/>
                      </a:lnTo>
                      <a:lnTo>
                        <a:pt x="897" y="1073"/>
                      </a:lnTo>
                      <a:lnTo>
                        <a:pt x="908" y="954"/>
                      </a:lnTo>
                      <a:lnTo>
                        <a:pt x="918" y="835"/>
                      </a:lnTo>
                      <a:lnTo>
                        <a:pt x="928" y="720"/>
                      </a:lnTo>
                      <a:lnTo>
                        <a:pt x="939" y="612"/>
                      </a:lnTo>
                      <a:lnTo>
                        <a:pt x="949" y="513"/>
                      </a:lnTo>
                      <a:lnTo>
                        <a:pt x="959" y="415"/>
                      </a:lnTo>
                      <a:lnTo>
                        <a:pt x="970" y="327"/>
                      </a:lnTo>
                      <a:lnTo>
                        <a:pt x="980" y="249"/>
                      </a:lnTo>
                      <a:lnTo>
                        <a:pt x="991" y="181"/>
                      </a:lnTo>
                      <a:lnTo>
                        <a:pt x="1001" y="119"/>
                      </a:lnTo>
                      <a:lnTo>
                        <a:pt x="1011" y="72"/>
                      </a:lnTo>
                      <a:lnTo>
                        <a:pt x="1022" y="36"/>
                      </a:lnTo>
                      <a:lnTo>
                        <a:pt x="1032" y="10"/>
                      </a:lnTo>
                      <a:lnTo>
                        <a:pt x="1042" y="0"/>
                      </a:lnTo>
                      <a:lnTo>
                        <a:pt x="1053" y="0"/>
                      </a:lnTo>
                      <a:lnTo>
                        <a:pt x="1063" y="10"/>
                      </a:lnTo>
                      <a:lnTo>
                        <a:pt x="1073" y="36"/>
                      </a:lnTo>
                      <a:lnTo>
                        <a:pt x="1084" y="67"/>
                      </a:lnTo>
                      <a:lnTo>
                        <a:pt x="1094" y="114"/>
                      </a:lnTo>
                      <a:lnTo>
                        <a:pt x="1105" y="176"/>
                      </a:lnTo>
                      <a:lnTo>
                        <a:pt x="1115" y="244"/>
                      </a:lnTo>
                      <a:lnTo>
                        <a:pt x="1125" y="321"/>
                      </a:lnTo>
                      <a:lnTo>
                        <a:pt x="1136" y="409"/>
                      </a:lnTo>
                      <a:lnTo>
                        <a:pt x="1146" y="503"/>
                      </a:lnTo>
                      <a:lnTo>
                        <a:pt x="1156" y="606"/>
                      </a:lnTo>
                      <a:lnTo>
                        <a:pt x="1167" y="715"/>
                      </a:lnTo>
                      <a:lnTo>
                        <a:pt x="1172" y="829"/>
                      </a:lnTo>
                      <a:lnTo>
                        <a:pt x="1182" y="943"/>
                      </a:lnTo>
                      <a:lnTo>
                        <a:pt x="1193" y="1063"/>
                      </a:lnTo>
                      <a:lnTo>
                        <a:pt x="1203" y="1187"/>
                      </a:lnTo>
                      <a:lnTo>
                        <a:pt x="1213" y="1306"/>
                      </a:lnTo>
                      <a:lnTo>
                        <a:pt x="1224" y="1426"/>
                      </a:lnTo>
                      <a:lnTo>
                        <a:pt x="1234" y="1545"/>
                      </a:lnTo>
                      <a:lnTo>
                        <a:pt x="1245" y="1664"/>
                      </a:lnTo>
                      <a:lnTo>
                        <a:pt x="1255" y="1773"/>
                      </a:lnTo>
                      <a:lnTo>
                        <a:pt x="1265" y="1877"/>
                      </a:lnTo>
                      <a:lnTo>
                        <a:pt x="1276" y="1975"/>
                      </a:lnTo>
                      <a:lnTo>
                        <a:pt x="1286" y="2068"/>
                      </a:lnTo>
                      <a:lnTo>
                        <a:pt x="1296" y="2151"/>
                      </a:lnTo>
                      <a:lnTo>
                        <a:pt x="1307" y="2224"/>
                      </a:lnTo>
                    </a:path>
                  </a:pathLst>
                </a:custGeom>
                <a:noFill/>
                <a:ln w="15875">
                  <a:solidFill>
                    <a:srgbClr val="FF33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4162" name="Freeform 150"/>
                <p:cNvSpPr>
                  <a:spLocks/>
                </p:cNvSpPr>
                <p:nvPr/>
              </p:nvSpPr>
              <p:spPr bwMode="auto">
                <a:xfrm>
                  <a:off x="3839" y="1159"/>
                  <a:ext cx="477" cy="2431"/>
                </a:xfrm>
                <a:custGeom>
                  <a:avLst/>
                  <a:gdLst>
                    <a:gd name="T0" fmla="*/ 0 w 477"/>
                    <a:gd name="T1" fmla="*/ 2224 h 2431"/>
                    <a:gd name="T2" fmla="*/ 10 w 477"/>
                    <a:gd name="T3" fmla="*/ 2286 h 2431"/>
                    <a:gd name="T4" fmla="*/ 20 w 477"/>
                    <a:gd name="T5" fmla="*/ 2338 h 2431"/>
                    <a:gd name="T6" fmla="*/ 31 w 477"/>
                    <a:gd name="T7" fmla="*/ 2379 h 2431"/>
                    <a:gd name="T8" fmla="*/ 41 w 477"/>
                    <a:gd name="T9" fmla="*/ 2410 h 2431"/>
                    <a:gd name="T10" fmla="*/ 52 w 477"/>
                    <a:gd name="T11" fmla="*/ 2426 h 2431"/>
                    <a:gd name="T12" fmla="*/ 62 w 477"/>
                    <a:gd name="T13" fmla="*/ 2431 h 2431"/>
                    <a:gd name="T14" fmla="*/ 72 w 477"/>
                    <a:gd name="T15" fmla="*/ 2426 h 2431"/>
                    <a:gd name="T16" fmla="*/ 83 w 477"/>
                    <a:gd name="T17" fmla="*/ 2410 h 2431"/>
                    <a:gd name="T18" fmla="*/ 93 w 477"/>
                    <a:gd name="T19" fmla="*/ 2379 h 2431"/>
                    <a:gd name="T20" fmla="*/ 103 w 477"/>
                    <a:gd name="T21" fmla="*/ 2338 h 2431"/>
                    <a:gd name="T22" fmla="*/ 114 w 477"/>
                    <a:gd name="T23" fmla="*/ 2281 h 2431"/>
                    <a:gd name="T24" fmla="*/ 124 w 477"/>
                    <a:gd name="T25" fmla="*/ 2219 h 2431"/>
                    <a:gd name="T26" fmla="*/ 134 w 477"/>
                    <a:gd name="T27" fmla="*/ 2146 h 2431"/>
                    <a:gd name="T28" fmla="*/ 145 w 477"/>
                    <a:gd name="T29" fmla="*/ 2058 h 2431"/>
                    <a:gd name="T30" fmla="*/ 155 w 477"/>
                    <a:gd name="T31" fmla="*/ 1970 h 2431"/>
                    <a:gd name="T32" fmla="*/ 166 w 477"/>
                    <a:gd name="T33" fmla="*/ 1871 h 2431"/>
                    <a:gd name="T34" fmla="*/ 176 w 477"/>
                    <a:gd name="T35" fmla="*/ 1762 h 2431"/>
                    <a:gd name="T36" fmla="*/ 186 w 477"/>
                    <a:gd name="T37" fmla="*/ 1654 h 2431"/>
                    <a:gd name="T38" fmla="*/ 197 w 477"/>
                    <a:gd name="T39" fmla="*/ 1534 h 2431"/>
                    <a:gd name="T40" fmla="*/ 207 w 477"/>
                    <a:gd name="T41" fmla="*/ 1415 h 2431"/>
                    <a:gd name="T42" fmla="*/ 217 w 477"/>
                    <a:gd name="T43" fmla="*/ 1296 h 2431"/>
                    <a:gd name="T44" fmla="*/ 228 w 477"/>
                    <a:gd name="T45" fmla="*/ 1177 h 2431"/>
                    <a:gd name="T46" fmla="*/ 238 w 477"/>
                    <a:gd name="T47" fmla="*/ 1052 h 2431"/>
                    <a:gd name="T48" fmla="*/ 249 w 477"/>
                    <a:gd name="T49" fmla="*/ 933 h 2431"/>
                    <a:gd name="T50" fmla="*/ 259 w 477"/>
                    <a:gd name="T51" fmla="*/ 819 h 2431"/>
                    <a:gd name="T52" fmla="*/ 269 w 477"/>
                    <a:gd name="T53" fmla="*/ 705 h 2431"/>
                    <a:gd name="T54" fmla="*/ 280 w 477"/>
                    <a:gd name="T55" fmla="*/ 596 h 2431"/>
                    <a:gd name="T56" fmla="*/ 290 w 477"/>
                    <a:gd name="T57" fmla="*/ 492 h 2431"/>
                    <a:gd name="T58" fmla="*/ 300 w 477"/>
                    <a:gd name="T59" fmla="*/ 399 h 2431"/>
                    <a:gd name="T60" fmla="*/ 311 w 477"/>
                    <a:gd name="T61" fmla="*/ 316 h 2431"/>
                    <a:gd name="T62" fmla="*/ 321 w 477"/>
                    <a:gd name="T63" fmla="*/ 238 h 2431"/>
                    <a:gd name="T64" fmla="*/ 331 w 477"/>
                    <a:gd name="T65" fmla="*/ 171 h 2431"/>
                    <a:gd name="T66" fmla="*/ 342 w 477"/>
                    <a:gd name="T67" fmla="*/ 114 h 2431"/>
                    <a:gd name="T68" fmla="*/ 352 w 477"/>
                    <a:gd name="T69" fmla="*/ 67 h 2431"/>
                    <a:gd name="T70" fmla="*/ 363 w 477"/>
                    <a:gd name="T71" fmla="*/ 31 h 2431"/>
                    <a:gd name="T72" fmla="*/ 373 w 477"/>
                    <a:gd name="T73" fmla="*/ 10 h 2431"/>
                    <a:gd name="T74" fmla="*/ 383 w 477"/>
                    <a:gd name="T75" fmla="*/ 0 h 2431"/>
                    <a:gd name="T76" fmla="*/ 394 w 477"/>
                    <a:gd name="T77" fmla="*/ 0 h 2431"/>
                    <a:gd name="T78" fmla="*/ 404 w 477"/>
                    <a:gd name="T79" fmla="*/ 15 h 2431"/>
                    <a:gd name="T80" fmla="*/ 414 w 477"/>
                    <a:gd name="T81" fmla="*/ 41 h 2431"/>
                    <a:gd name="T82" fmla="*/ 425 w 477"/>
                    <a:gd name="T83" fmla="*/ 78 h 2431"/>
                    <a:gd name="T84" fmla="*/ 435 w 477"/>
                    <a:gd name="T85" fmla="*/ 124 h 2431"/>
                    <a:gd name="T86" fmla="*/ 445 w 477"/>
                    <a:gd name="T87" fmla="*/ 187 h 2431"/>
                    <a:gd name="T88" fmla="*/ 456 w 477"/>
                    <a:gd name="T89" fmla="*/ 254 h 2431"/>
                    <a:gd name="T90" fmla="*/ 466 w 477"/>
                    <a:gd name="T91" fmla="*/ 337 h 2431"/>
                    <a:gd name="T92" fmla="*/ 477 w 477"/>
                    <a:gd name="T93" fmla="*/ 425 h 2431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0" t="0" r="r" b="b"/>
                  <a:pathLst>
                    <a:path w="477" h="2431">
                      <a:moveTo>
                        <a:pt x="0" y="2224"/>
                      </a:moveTo>
                      <a:lnTo>
                        <a:pt x="10" y="2286"/>
                      </a:lnTo>
                      <a:lnTo>
                        <a:pt x="20" y="2338"/>
                      </a:lnTo>
                      <a:lnTo>
                        <a:pt x="31" y="2379"/>
                      </a:lnTo>
                      <a:lnTo>
                        <a:pt x="41" y="2410"/>
                      </a:lnTo>
                      <a:lnTo>
                        <a:pt x="52" y="2426"/>
                      </a:lnTo>
                      <a:lnTo>
                        <a:pt x="62" y="2431"/>
                      </a:lnTo>
                      <a:lnTo>
                        <a:pt x="72" y="2426"/>
                      </a:lnTo>
                      <a:lnTo>
                        <a:pt x="83" y="2410"/>
                      </a:lnTo>
                      <a:lnTo>
                        <a:pt x="93" y="2379"/>
                      </a:lnTo>
                      <a:lnTo>
                        <a:pt x="103" y="2338"/>
                      </a:lnTo>
                      <a:lnTo>
                        <a:pt x="114" y="2281"/>
                      </a:lnTo>
                      <a:lnTo>
                        <a:pt x="124" y="2219"/>
                      </a:lnTo>
                      <a:lnTo>
                        <a:pt x="134" y="2146"/>
                      </a:lnTo>
                      <a:lnTo>
                        <a:pt x="145" y="2058"/>
                      </a:lnTo>
                      <a:lnTo>
                        <a:pt x="155" y="1970"/>
                      </a:lnTo>
                      <a:lnTo>
                        <a:pt x="166" y="1871"/>
                      </a:lnTo>
                      <a:lnTo>
                        <a:pt x="176" y="1762"/>
                      </a:lnTo>
                      <a:lnTo>
                        <a:pt x="186" y="1654"/>
                      </a:lnTo>
                      <a:lnTo>
                        <a:pt x="197" y="1534"/>
                      </a:lnTo>
                      <a:lnTo>
                        <a:pt x="207" y="1415"/>
                      </a:lnTo>
                      <a:lnTo>
                        <a:pt x="217" y="1296"/>
                      </a:lnTo>
                      <a:lnTo>
                        <a:pt x="228" y="1177"/>
                      </a:lnTo>
                      <a:lnTo>
                        <a:pt x="238" y="1052"/>
                      </a:lnTo>
                      <a:lnTo>
                        <a:pt x="249" y="933"/>
                      </a:lnTo>
                      <a:lnTo>
                        <a:pt x="259" y="819"/>
                      </a:lnTo>
                      <a:lnTo>
                        <a:pt x="269" y="705"/>
                      </a:lnTo>
                      <a:lnTo>
                        <a:pt x="280" y="596"/>
                      </a:lnTo>
                      <a:lnTo>
                        <a:pt x="290" y="492"/>
                      </a:lnTo>
                      <a:lnTo>
                        <a:pt x="300" y="399"/>
                      </a:lnTo>
                      <a:lnTo>
                        <a:pt x="311" y="316"/>
                      </a:lnTo>
                      <a:lnTo>
                        <a:pt x="321" y="238"/>
                      </a:lnTo>
                      <a:lnTo>
                        <a:pt x="331" y="171"/>
                      </a:lnTo>
                      <a:lnTo>
                        <a:pt x="342" y="114"/>
                      </a:lnTo>
                      <a:lnTo>
                        <a:pt x="352" y="67"/>
                      </a:lnTo>
                      <a:lnTo>
                        <a:pt x="363" y="31"/>
                      </a:lnTo>
                      <a:lnTo>
                        <a:pt x="373" y="10"/>
                      </a:lnTo>
                      <a:lnTo>
                        <a:pt x="383" y="0"/>
                      </a:lnTo>
                      <a:lnTo>
                        <a:pt x="394" y="0"/>
                      </a:lnTo>
                      <a:lnTo>
                        <a:pt x="404" y="15"/>
                      </a:lnTo>
                      <a:lnTo>
                        <a:pt x="414" y="41"/>
                      </a:lnTo>
                      <a:lnTo>
                        <a:pt x="425" y="78"/>
                      </a:lnTo>
                      <a:lnTo>
                        <a:pt x="435" y="124"/>
                      </a:lnTo>
                      <a:lnTo>
                        <a:pt x="445" y="187"/>
                      </a:lnTo>
                      <a:lnTo>
                        <a:pt x="456" y="254"/>
                      </a:lnTo>
                      <a:lnTo>
                        <a:pt x="466" y="337"/>
                      </a:lnTo>
                      <a:lnTo>
                        <a:pt x="477" y="425"/>
                      </a:lnTo>
                    </a:path>
                  </a:pathLst>
                </a:custGeom>
                <a:noFill/>
                <a:ln w="15875">
                  <a:solidFill>
                    <a:srgbClr val="FF33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923799" name="Line 151"/>
              <p:cNvSpPr>
                <a:spLocks noChangeShapeType="1"/>
              </p:cNvSpPr>
              <p:nvPr/>
            </p:nvSpPr>
            <p:spPr bwMode="auto">
              <a:xfrm>
                <a:off x="1455" y="1981"/>
                <a:ext cx="0" cy="19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923800" name="Line 152"/>
              <p:cNvSpPr>
                <a:spLocks noChangeShapeType="1"/>
              </p:cNvSpPr>
              <p:nvPr/>
            </p:nvSpPr>
            <p:spPr bwMode="auto">
              <a:xfrm>
                <a:off x="4568" y="1911"/>
                <a:ext cx="0" cy="25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923801" name="Line 153"/>
              <p:cNvSpPr>
                <a:spLocks noChangeShapeType="1"/>
              </p:cNvSpPr>
              <p:nvPr/>
            </p:nvSpPr>
            <p:spPr bwMode="auto">
              <a:xfrm flipH="1" flipV="1">
                <a:off x="1460" y="2168"/>
                <a:ext cx="3104" cy="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923803" name="Rectangle 155"/>
              <p:cNvSpPr>
                <a:spLocks noChangeArrowheads="1"/>
              </p:cNvSpPr>
              <p:nvPr/>
            </p:nvSpPr>
            <p:spPr bwMode="auto">
              <a:xfrm>
                <a:off x="608" y="2152"/>
                <a:ext cx="196" cy="11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342900" indent="-342900" algn="ctr">
                  <a:buFont typeface="Wingdings" pitchFamily="2" charset="2"/>
                  <a:buNone/>
                  <a:defRPr/>
                </a:pPr>
                <a:r>
                  <a:rPr lang="en-US" sz="1100" b="1" dirty="0"/>
                  <a:t>MZT</a:t>
                </a:r>
                <a:endParaRPr lang="en-GB" sz="1100" b="1" dirty="0"/>
              </a:p>
            </p:txBody>
          </p:sp>
          <p:sp>
            <p:nvSpPr>
              <p:cNvPr id="923805" name="Line 157"/>
              <p:cNvSpPr>
                <a:spLocks noChangeShapeType="1"/>
              </p:cNvSpPr>
              <p:nvPr/>
            </p:nvSpPr>
            <p:spPr bwMode="auto">
              <a:xfrm flipV="1">
                <a:off x="708" y="2260"/>
                <a:ext cx="0" cy="5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grpSp>
            <p:nvGrpSpPr>
              <p:cNvPr id="84147" name="Group 160"/>
              <p:cNvGrpSpPr>
                <a:grpSpLocks/>
              </p:cNvGrpSpPr>
              <p:nvPr/>
            </p:nvGrpSpPr>
            <p:grpSpPr bwMode="auto">
              <a:xfrm>
                <a:off x="974" y="2311"/>
                <a:ext cx="88" cy="94"/>
                <a:chOff x="1374" y="2944"/>
                <a:chExt cx="88" cy="94"/>
              </a:xfrm>
            </p:grpSpPr>
            <p:sp>
              <p:nvSpPr>
                <p:cNvPr id="923806" name="AutoShape 158"/>
                <p:cNvSpPr>
                  <a:spLocks noChangeArrowheads="1"/>
                </p:cNvSpPr>
                <p:nvPr/>
              </p:nvSpPr>
              <p:spPr bwMode="auto">
                <a:xfrm>
                  <a:off x="1380" y="2956"/>
                  <a:ext cx="76" cy="82"/>
                </a:xfrm>
                <a:prstGeom prst="triangle">
                  <a:avLst>
                    <a:gd name="adj" fmla="val 50000"/>
                  </a:avLst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923807" name="Line 159"/>
                <p:cNvSpPr>
                  <a:spLocks noChangeShapeType="1"/>
                </p:cNvSpPr>
                <p:nvPr/>
              </p:nvSpPr>
              <p:spPr bwMode="auto">
                <a:xfrm>
                  <a:off x="1374" y="2944"/>
                  <a:ext cx="8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sp>
            <p:nvSpPr>
              <p:cNvPr id="923809" name="Line 161"/>
              <p:cNvSpPr>
                <a:spLocks noChangeShapeType="1"/>
              </p:cNvSpPr>
              <p:nvPr/>
            </p:nvSpPr>
            <p:spPr bwMode="auto">
              <a:xfrm>
                <a:off x="1018" y="2399"/>
                <a:ext cx="0" cy="7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grpSp>
            <p:nvGrpSpPr>
              <p:cNvPr id="84149" name="Group 162"/>
              <p:cNvGrpSpPr>
                <a:grpSpLocks/>
              </p:cNvGrpSpPr>
              <p:nvPr/>
            </p:nvGrpSpPr>
            <p:grpSpPr bwMode="auto">
              <a:xfrm rot="-5400000">
                <a:off x="4804" y="2173"/>
                <a:ext cx="88" cy="94"/>
                <a:chOff x="1374" y="2944"/>
                <a:chExt cx="88" cy="94"/>
              </a:xfrm>
            </p:grpSpPr>
            <p:sp>
              <p:nvSpPr>
                <p:cNvPr id="923811" name="AutoShape 163"/>
                <p:cNvSpPr>
                  <a:spLocks noChangeArrowheads="1"/>
                </p:cNvSpPr>
                <p:nvPr/>
              </p:nvSpPr>
              <p:spPr bwMode="auto">
                <a:xfrm>
                  <a:off x="1381" y="2956"/>
                  <a:ext cx="76" cy="8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923812" name="Line 164"/>
                <p:cNvSpPr>
                  <a:spLocks noChangeShapeType="1"/>
                </p:cNvSpPr>
                <p:nvPr/>
              </p:nvSpPr>
              <p:spPr bwMode="auto">
                <a:xfrm>
                  <a:off x="1374" y="2944"/>
                  <a:ext cx="8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grpSp>
            <p:nvGrpSpPr>
              <p:cNvPr id="84150" name="Group 165"/>
              <p:cNvGrpSpPr>
                <a:grpSpLocks/>
              </p:cNvGrpSpPr>
              <p:nvPr/>
            </p:nvGrpSpPr>
            <p:grpSpPr bwMode="auto">
              <a:xfrm rot="5400000">
                <a:off x="473" y="2159"/>
                <a:ext cx="88" cy="94"/>
                <a:chOff x="1374" y="2944"/>
                <a:chExt cx="88" cy="94"/>
              </a:xfrm>
            </p:grpSpPr>
            <p:sp>
              <p:nvSpPr>
                <p:cNvPr id="923814" name="AutoShape 166"/>
                <p:cNvSpPr>
                  <a:spLocks noChangeArrowheads="1"/>
                </p:cNvSpPr>
                <p:nvPr/>
              </p:nvSpPr>
              <p:spPr bwMode="auto">
                <a:xfrm>
                  <a:off x="1380" y="2956"/>
                  <a:ext cx="76" cy="82"/>
                </a:xfrm>
                <a:prstGeom prst="triangle">
                  <a:avLst>
                    <a:gd name="adj" fmla="val 50000"/>
                  </a:avLst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923815" name="Line 167"/>
                <p:cNvSpPr>
                  <a:spLocks noChangeShapeType="1"/>
                </p:cNvSpPr>
                <p:nvPr/>
              </p:nvSpPr>
              <p:spPr bwMode="auto">
                <a:xfrm>
                  <a:off x="1374" y="2944"/>
                  <a:ext cx="8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sp>
            <p:nvSpPr>
              <p:cNvPr id="923816" name="Line 168"/>
              <p:cNvSpPr>
                <a:spLocks noChangeShapeType="1"/>
              </p:cNvSpPr>
              <p:nvPr/>
            </p:nvSpPr>
            <p:spPr bwMode="auto">
              <a:xfrm flipV="1">
                <a:off x="474" y="2082"/>
                <a:ext cx="51" cy="6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923817" name="Line 169"/>
              <p:cNvSpPr>
                <a:spLocks noChangeShapeType="1"/>
              </p:cNvSpPr>
              <p:nvPr/>
            </p:nvSpPr>
            <p:spPr bwMode="auto">
              <a:xfrm flipV="1">
                <a:off x="523" y="2095"/>
                <a:ext cx="51" cy="6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923955" name="Text Box 307"/>
              <p:cNvSpPr txBox="1">
                <a:spLocks noChangeArrowheads="1"/>
              </p:cNvSpPr>
              <p:nvPr/>
            </p:nvSpPr>
            <p:spPr bwMode="auto">
              <a:xfrm>
                <a:off x="668" y="1975"/>
                <a:ext cx="450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fol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marL="342900" indent="-342900"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Font typeface="Wingdings" pitchFamily="2" charset="2"/>
                  <a:buNone/>
                  <a:defRPr/>
                </a:pPr>
                <a:r>
                  <a:rPr lang="en-US" sz="1200" b="1" dirty="0" smtClean="0">
                    <a:solidFill>
                      <a:srgbClr val="FF00FF"/>
                    </a:solidFill>
                  </a:rPr>
                  <a:t>f ~ GHz</a:t>
                </a:r>
                <a:endParaRPr lang="en-GB" sz="1200" b="1" dirty="0" smtClean="0">
                  <a:solidFill>
                    <a:srgbClr val="FF00FF"/>
                  </a:solidFill>
                </a:endParaRPr>
              </a:p>
            </p:txBody>
          </p:sp>
        </p:grpSp>
        <p:sp>
          <p:nvSpPr>
            <p:cNvPr id="235" name="Line 102"/>
            <p:cNvSpPr>
              <a:spLocks noChangeShapeType="1"/>
            </p:cNvSpPr>
            <p:nvPr/>
          </p:nvSpPr>
          <p:spPr bwMode="auto">
            <a:xfrm>
              <a:off x="7829550" y="3454400"/>
              <a:ext cx="401637" cy="0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07975" y="4184650"/>
            <a:ext cx="7904955" cy="1217613"/>
            <a:chOff x="307975" y="4184650"/>
            <a:chExt cx="7904955" cy="1217613"/>
          </a:xfrm>
        </p:grpSpPr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307975" y="4184650"/>
              <a:ext cx="7588251" cy="1217613"/>
              <a:chOff x="307975" y="4184650"/>
              <a:chExt cx="7588250" cy="1217613"/>
            </a:xfrm>
          </p:grpSpPr>
          <p:grpSp>
            <p:nvGrpSpPr>
              <p:cNvPr id="83988" name="Group 3"/>
              <p:cNvGrpSpPr>
                <a:grpSpLocks/>
              </p:cNvGrpSpPr>
              <p:nvPr/>
            </p:nvGrpSpPr>
            <p:grpSpPr bwMode="auto">
              <a:xfrm>
                <a:off x="307975" y="4184650"/>
                <a:ext cx="7588250" cy="1217613"/>
                <a:chOff x="307975" y="4184650"/>
                <a:chExt cx="7588250" cy="1217613"/>
              </a:xfrm>
            </p:grpSpPr>
            <p:grpSp>
              <p:nvGrpSpPr>
                <p:cNvPr id="83992" name="Group 423"/>
                <p:cNvGrpSpPr>
                  <a:grpSpLocks/>
                </p:cNvGrpSpPr>
                <p:nvPr/>
              </p:nvGrpSpPr>
              <p:grpSpPr bwMode="auto">
                <a:xfrm>
                  <a:off x="307975" y="4184650"/>
                  <a:ext cx="7588250" cy="1217613"/>
                  <a:chOff x="194" y="2636"/>
                  <a:chExt cx="4780" cy="767"/>
                </a:xfrm>
              </p:grpSpPr>
              <p:sp>
                <p:nvSpPr>
                  <p:cNvPr id="923818" name="Text Box 17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4" y="2636"/>
                    <a:ext cx="2101" cy="21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857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marL="342900" indent="-342900" eaLnBrk="0" hangingPunct="0">
                      <a:spcBef>
                        <a:spcPct val="0"/>
                      </a:spcBef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1pPr>
                    <a:lvl2pPr eaLnBrk="0" hangingPunct="0">
                      <a:spcBef>
                        <a:spcPct val="0"/>
                      </a:spcBef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2pPr>
                    <a:lvl3pPr eaLnBrk="0" hangingPunct="0">
                      <a:spcBef>
                        <a:spcPct val="0"/>
                      </a:spcBef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3pPr>
                    <a:lvl4pPr eaLnBrk="0" hangingPunct="0">
                      <a:spcBef>
                        <a:spcPct val="0"/>
                      </a:spcBef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4pPr>
                    <a:lvl5pPr eaLnBrk="0" hangingPunct="0">
                      <a:spcBef>
                        <a:spcPct val="0"/>
                      </a:spcBef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9pPr>
                  </a:lstStyle>
                  <a:p>
                    <a:pPr eaLnBrk="1" hangingPunct="1">
                      <a:spcBef>
                        <a:spcPct val="20000"/>
                      </a:spcBef>
                      <a:buFont typeface="Wingdings" pitchFamily="2" charset="2"/>
                      <a:buNone/>
                      <a:defRPr/>
                    </a:pPr>
                    <a:r>
                      <a:rPr lang="en-US" sz="1600" b="1" dirty="0" smtClean="0"/>
                      <a:t>3) Carrier is optically + detection</a:t>
                    </a:r>
                    <a:endParaRPr lang="en-GB" sz="1600" b="1" dirty="0" smtClean="0"/>
                  </a:p>
                </p:txBody>
              </p:sp>
              <p:sp>
                <p:nvSpPr>
                  <p:cNvPr id="923821" name="Line 173"/>
                  <p:cNvSpPr>
                    <a:spLocks noChangeShapeType="1"/>
                  </p:cNvSpPr>
                  <p:nvPr/>
                </p:nvSpPr>
                <p:spPr bwMode="auto">
                  <a:xfrm>
                    <a:off x="688" y="3093"/>
                    <a:ext cx="4286" cy="5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923822" name="Text Box 17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56" y="2843"/>
                    <a:ext cx="620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857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marL="342900" indent="-342900" eaLnBrk="0" hangingPunct="0">
                      <a:spcBef>
                        <a:spcPct val="0"/>
                      </a:spcBef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1pPr>
                    <a:lvl2pPr eaLnBrk="0" hangingPunct="0">
                      <a:spcBef>
                        <a:spcPct val="0"/>
                      </a:spcBef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2pPr>
                    <a:lvl3pPr eaLnBrk="0" hangingPunct="0">
                      <a:spcBef>
                        <a:spcPct val="0"/>
                      </a:spcBef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3pPr>
                    <a:lvl4pPr eaLnBrk="0" hangingPunct="0">
                      <a:spcBef>
                        <a:spcPct val="0"/>
                      </a:spcBef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4pPr>
                    <a:lvl5pPr eaLnBrk="0" hangingPunct="0">
                      <a:spcBef>
                        <a:spcPct val="0"/>
                      </a:spcBef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112" charset="-128"/>
                      </a:defRPr>
                    </a:lvl9pPr>
                  </a:lstStyle>
                  <a:p>
                    <a:pPr eaLnBrk="1" hangingPunct="1">
                      <a:spcBef>
                        <a:spcPct val="20000"/>
                      </a:spcBef>
                      <a:buFont typeface="Wingdings" pitchFamily="2" charset="2"/>
                      <a:buNone/>
                      <a:defRPr/>
                    </a:pPr>
                    <a:r>
                      <a:rPr lang="en-US" sz="1200" b="1" dirty="0" smtClean="0">
                        <a:solidFill>
                          <a:srgbClr val="FF00FF"/>
                        </a:solidFill>
                      </a:rPr>
                      <a:t>f ~ 200 THz</a:t>
                    </a:r>
                    <a:endParaRPr lang="en-GB" sz="1200" b="1" dirty="0" smtClean="0">
                      <a:solidFill>
                        <a:srgbClr val="FF00FF"/>
                      </a:solidFill>
                    </a:endParaRPr>
                  </a:p>
                </p:txBody>
              </p:sp>
              <p:sp>
                <p:nvSpPr>
                  <p:cNvPr id="923838" name="Line 190"/>
                  <p:cNvSpPr>
                    <a:spLocks noChangeShapeType="1"/>
                  </p:cNvSpPr>
                  <p:nvPr/>
                </p:nvSpPr>
                <p:spPr bwMode="auto">
                  <a:xfrm>
                    <a:off x="4334" y="2954"/>
                    <a:ext cx="253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grpSp>
                <p:nvGrpSpPr>
                  <p:cNvPr id="84003" name="Group 196"/>
                  <p:cNvGrpSpPr>
                    <a:grpSpLocks/>
                  </p:cNvGrpSpPr>
                  <p:nvPr/>
                </p:nvGrpSpPr>
                <p:grpSpPr bwMode="auto">
                  <a:xfrm>
                    <a:off x="852" y="3127"/>
                    <a:ext cx="138" cy="66"/>
                    <a:chOff x="2299" y="1649"/>
                    <a:chExt cx="138" cy="66"/>
                  </a:xfrm>
                </p:grpSpPr>
                <p:sp>
                  <p:nvSpPr>
                    <p:cNvPr id="923845" name="Line 1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99" y="1649"/>
                      <a:ext cx="138" cy="3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p:txBody>
                </p:sp>
                <p:sp>
                  <p:nvSpPr>
                    <p:cNvPr id="923846" name="Line 1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31" y="1652"/>
                      <a:ext cx="0" cy="63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p:txBody>
                </p:sp>
              </p:grpSp>
              <p:grpSp>
                <p:nvGrpSpPr>
                  <p:cNvPr id="84004" name="Group 199"/>
                  <p:cNvGrpSpPr>
                    <a:grpSpLocks/>
                  </p:cNvGrpSpPr>
                  <p:nvPr/>
                </p:nvGrpSpPr>
                <p:grpSpPr bwMode="auto">
                  <a:xfrm flipH="1">
                    <a:off x="1021" y="3128"/>
                    <a:ext cx="112" cy="65"/>
                    <a:chOff x="2309" y="1650"/>
                    <a:chExt cx="128" cy="65"/>
                  </a:xfrm>
                </p:grpSpPr>
                <p:sp>
                  <p:nvSpPr>
                    <p:cNvPr id="923848" name="Line 2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09" y="1650"/>
                      <a:ext cx="128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p:txBody>
                </p:sp>
                <p:sp>
                  <p:nvSpPr>
                    <p:cNvPr id="923849" name="Line 2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31" y="1652"/>
                      <a:ext cx="0" cy="63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p:txBody>
                </p:sp>
              </p:grpSp>
              <p:sp>
                <p:nvSpPr>
                  <p:cNvPr id="923851" name="Line 203"/>
                  <p:cNvSpPr>
                    <a:spLocks noChangeShapeType="1"/>
                  </p:cNvSpPr>
                  <p:nvPr/>
                </p:nvSpPr>
                <p:spPr bwMode="auto">
                  <a:xfrm>
                    <a:off x="4751" y="3016"/>
                    <a:ext cx="2" cy="154"/>
                  </a:xfrm>
                  <a:prstGeom prst="line">
                    <a:avLst/>
                  </a:prstGeom>
                  <a:noFill/>
                  <a:ln w="28575">
                    <a:solidFill>
                      <a:srgbClr val="9C9E9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923852" name="Line 20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377" y="3231"/>
                    <a:ext cx="171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FF33CC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923853" name="Line 20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4" y="3297"/>
                    <a:ext cx="0" cy="99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923854" name="Line 206"/>
                  <p:cNvSpPr>
                    <a:spLocks noChangeShapeType="1"/>
                  </p:cNvSpPr>
                  <p:nvPr/>
                </p:nvSpPr>
                <p:spPr bwMode="auto">
                  <a:xfrm>
                    <a:off x="1004" y="3403"/>
                    <a:ext cx="228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923855" name="Line 20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32" y="3149"/>
                    <a:ext cx="0" cy="247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923856" name="Oval 208"/>
                  <p:cNvSpPr>
                    <a:spLocks noChangeArrowheads="1"/>
                  </p:cNvSpPr>
                  <p:nvPr/>
                </p:nvSpPr>
                <p:spPr bwMode="auto">
                  <a:xfrm>
                    <a:off x="1194" y="3042"/>
                    <a:ext cx="83" cy="89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923857" name="Line 20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75" y="3036"/>
                    <a:ext cx="159" cy="89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grpSp>
                <p:nvGrpSpPr>
                  <p:cNvPr id="84012" name="Group 273"/>
                  <p:cNvGrpSpPr>
                    <a:grpSpLocks/>
                  </p:cNvGrpSpPr>
                  <p:nvPr/>
                </p:nvGrpSpPr>
                <p:grpSpPr bwMode="auto">
                  <a:xfrm>
                    <a:off x="1586" y="2810"/>
                    <a:ext cx="2732" cy="222"/>
                    <a:chOff x="1587" y="3241"/>
                    <a:chExt cx="2732" cy="222"/>
                  </a:xfrm>
                </p:grpSpPr>
                <p:grpSp>
                  <p:nvGrpSpPr>
                    <p:cNvPr id="84049" name="Group 18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87" y="3252"/>
                      <a:ext cx="395" cy="210"/>
                      <a:chOff x="1231" y="1159"/>
                      <a:chExt cx="3085" cy="2431"/>
                    </a:xfrm>
                  </p:grpSpPr>
                  <p:sp>
                    <p:nvSpPr>
                      <p:cNvPr id="84078" name="Freeform 18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31" y="1159"/>
                        <a:ext cx="1301" cy="2431"/>
                      </a:xfrm>
                      <a:custGeom>
                        <a:avLst/>
                        <a:gdLst>
                          <a:gd name="T0" fmla="*/ 16 w 1301"/>
                          <a:gd name="T1" fmla="*/ 2177 h 2431"/>
                          <a:gd name="T2" fmla="*/ 47 w 1301"/>
                          <a:gd name="T3" fmla="*/ 2353 h 2431"/>
                          <a:gd name="T4" fmla="*/ 78 w 1301"/>
                          <a:gd name="T5" fmla="*/ 2431 h 2431"/>
                          <a:gd name="T6" fmla="*/ 109 w 1301"/>
                          <a:gd name="T7" fmla="*/ 2400 h 2431"/>
                          <a:gd name="T8" fmla="*/ 140 w 1301"/>
                          <a:gd name="T9" fmla="*/ 2260 h 2431"/>
                          <a:gd name="T10" fmla="*/ 171 w 1301"/>
                          <a:gd name="T11" fmla="*/ 2032 h 2431"/>
                          <a:gd name="T12" fmla="*/ 203 w 1301"/>
                          <a:gd name="T13" fmla="*/ 1726 h 2431"/>
                          <a:gd name="T14" fmla="*/ 234 w 1301"/>
                          <a:gd name="T15" fmla="*/ 1379 h 2431"/>
                          <a:gd name="T16" fmla="*/ 265 w 1301"/>
                          <a:gd name="T17" fmla="*/ 1016 h 2431"/>
                          <a:gd name="T18" fmla="*/ 296 w 1301"/>
                          <a:gd name="T19" fmla="*/ 669 h 2431"/>
                          <a:gd name="T20" fmla="*/ 327 w 1301"/>
                          <a:gd name="T21" fmla="*/ 373 h 2431"/>
                          <a:gd name="T22" fmla="*/ 358 w 1301"/>
                          <a:gd name="T23" fmla="*/ 150 h 2431"/>
                          <a:gd name="T24" fmla="*/ 389 w 1301"/>
                          <a:gd name="T25" fmla="*/ 21 h 2431"/>
                          <a:gd name="T26" fmla="*/ 420 w 1301"/>
                          <a:gd name="T27" fmla="*/ 5 h 2431"/>
                          <a:gd name="T28" fmla="*/ 451 w 1301"/>
                          <a:gd name="T29" fmla="*/ 93 h 2431"/>
                          <a:gd name="T30" fmla="*/ 482 w 1301"/>
                          <a:gd name="T31" fmla="*/ 280 h 2431"/>
                          <a:gd name="T32" fmla="*/ 514 w 1301"/>
                          <a:gd name="T33" fmla="*/ 555 h 2431"/>
                          <a:gd name="T34" fmla="*/ 545 w 1301"/>
                          <a:gd name="T35" fmla="*/ 886 h 2431"/>
                          <a:gd name="T36" fmla="*/ 576 w 1301"/>
                          <a:gd name="T37" fmla="*/ 1244 h 2431"/>
                          <a:gd name="T38" fmla="*/ 607 w 1301"/>
                          <a:gd name="T39" fmla="*/ 1602 h 2431"/>
                          <a:gd name="T40" fmla="*/ 633 w 1301"/>
                          <a:gd name="T41" fmla="*/ 1928 h 2431"/>
                          <a:gd name="T42" fmla="*/ 664 w 1301"/>
                          <a:gd name="T43" fmla="*/ 2188 h 2431"/>
                          <a:gd name="T44" fmla="*/ 695 w 1301"/>
                          <a:gd name="T45" fmla="*/ 2364 h 2431"/>
                          <a:gd name="T46" fmla="*/ 726 w 1301"/>
                          <a:gd name="T47" fmla="*/ 2431 h 2431"/>
                          <a:gd name="T48" fmla="*/ 757 w 1301"/>
                          <a:gd name="T49" fmla="*/ 2395 h 2431"/>
                          <a:gd name="T50" fmla="*/ 788 w 1301"/>
                          <a:gd name="T51" fmla="*/ 2250 h 2431"/>
                          <a:gd name="T52" fmla="*/ 819 w 1301"/>
                          <a:gd name="T53" fmla="*/ 2017 h 2431"/>
                          <a:gd name="T54" fmla="*/ 850 w 1301"/>
                          <a:gd name="T55" fmla="*/ 1711 h 2431"/>
                          <a:gd name="T56" fmla="*/ 882 w 1301"/>
                          <a:gd name="T57" fmla="*/ 1358 h 2431"/>
                          <a:gd name="T58" fmla="*/ 913 w 1301"/>
                          <a:gd name="T59" fmla="*/ 995 h 2431"/>
                          <a:gd name="T60" fmla="*/ 944 w 1301"/>
                          <a:gd name="T61" fmla="*/ 648 h 2431"/>
                          <a:gd name="T62" fmla="*/ 975 w 1301"/>
                          <a:gd name="T63" fmla="*/ 358 h 2431"/>
                          <a:gd name="T64" fmla="*/ 1006 w 1301"/>
                          <a:gd name="T65" fmla="*/ 140 h 2431"/>
                          <a:gd name="T66" fmla="*/ 1037 w 1301"/>
                          <a:gd name="T67" fmla="*/ 21 h 2431"/>
                          <a:gd name="T68" fmla="*/ 1068 w 1301"/>
                          <a:gd name="T69" fmla="*/ 5 h 2431"/>
                          <a:gd name="T70" fmla="*/ 1099 w 1301"/>
                          <a:gd name="T71" fmla="*/ 98 h 2431"/>
                          <a:gd name="T72" fmla="*/ 1130 w 1301"/>
                          <a:gd name="T73" fmla="*/ 295 h 2431"/>
                          <a:gd name="T74" fmla="*/ 1161 w 1301"/>
                          <a:gd name="T75" fmla="*/ 570 h 2431"/>
                          <a:gd name="T76" fmla="*/ 1193 w 1301"/>
                          <a:gd name="T77" fmla="*/ 902 h 2431"/>
                          <a:gd name="T78" fmla="*/ 1224 w 1301"/>
                          <a:gd name="T79" fmla="*/ 1265 h 2431"/>
                          <a:gd name="T80" fmla="*/ 1250 w 1301"/>
                          <a:gd name="T81" fmla="*/ 1623 h 2431"/>
                          <a:gd name="T82" fmla="*/ 1281 w 1301"/>
                          <a:gd name="T83" fmla="*/ 1944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1" h="2431">
                            <a:moveTo>
                              <a:pt x="0" y="2006"/>
                            </a:moveTo>
                            <a:lnTo>
                              <a:pt x="6" y="2094"/>
                            </a:lnTo>
                            <a:lnTo>
                              <a:pt x="16" y="2177"/>
                            </a:lnTo>
                            <a:lnTo>
                              <a:pt x="26" y="2245"/>
                            </a:lnTo>
                            <a:lnTo>
                              <a:pt x="37" y="2307"/>
                            </a:lnTo>
                            <a:lnTo>
                              <a:pt x="47" y="2353"/>
                            </a:lnTo>
                            <a:lnTo>
                              <a:pt x="57" y="2390"/>
                            </a:lnTo>
                            <a:lnTo>
                              <a:pt x="68" y="2416"/>
                            </a:lnTo>
                            <a:lnTo>
                              <a:pt x="78" y="2431"/>
                            </a:lnTo>
                            <a:lnTo>
                              <a:pt x="88" y="2431"/>
                            </a:lnTo>
                            <a:lnTo>
                              <a:pt x="99" y="2421"/>
                            </a:lnTo>
                            <a:lnTo>
                              <a:pt x="109" y="2400"/>
                            </a:lnTo>
                            <a:lnTo>
                              <a:pt x="120" y="2364"/>
                            </a:lnTo>
                            <a:lnTo>
                              <a:pt x="130" y="2317"/>
                            </a:lnTo>
                            <a:lnTo>
                              <a:pt x="140" y="2260"/>
                            </a:lnTo>
                            <a:lnTo>
                              <a:pt x="151" y="2193"/>
                            </a:lnTo>
                            <a:lnTo>
                              <a:pt x="161" y="2115"/>
                            </a:lnTo>
                            <a:lnTo>
                              <a:pt x="171" y="2032"/>
                            </a:lnTo>
                            <a:lnTo>
                              <a:pt x="182" y="1939"/>
                            </a:lnTo>
                            <a:lnTo>
                              <a:pt x="192" y="1835"/>
                            </a:lnTo>
                            <a:lnTo>
                              <a:pt x="203" y="1726"/>
                            </a:lnTo>
                            <a:lnTo>
                              <a:pt x="213" y="1612"/>
                            </a:lnTo>
                            <a:lnTo>
                              <a:pt x="223" y="1498"/>
                            </a:lnTo>
                            <a:lnTo>
                              <a:pt x="234" y="1379"/>
                            </a:lnTo>
                            <a:lnTo>
                              <a:pt x="244" y="1254"/>
                            </a:lnTo>
                            <a:lnTo>
                              <a:pt x="254" y="1135"/>
                            </a:lnTo>
                            <a:lnTo>
                              <a:pt x="265" y="1016"/>
                            </a:lnTo>
                            <a:lnTo>
                              <a:pt x="275" y="897"/>
                            </a:lnTo>
                            <a:lnTo>
                              <a:pt x="285" y="778"/>
                            </a:lnTo>
                            <a:lnTo>
                              <a:pt x="296" y="669"/>
                            </a:lnTo>
                            <a:lnTo>
                              <a:pt x="306" y="560"/>
                            </a:lnTo>
                            <a:lnTo>
                              <a:pt x="317" y="461"/>
                            </a:lnTo>
                            <a:lnTo>
                              <a:pt x="327" y="373"/>
                            </a:lnTo>
                            <a:lnTo>
                              <a:pt x="337" y="285"/>
                            </a:lnTo>
                            <a:lnTo>
                              <a:pt x="348" y="212"/>
                            </a:lnTo>
                            <a:lnTo>
                              <a:pt x="358" y="150"/>
                            </a:lnTo>
                            <a:lnTo>
                              <a:pt x="368" y="93"/>
                            </a:lnTo>
                            <a:lnTo>
                              <a:pt x="379" y="52"/>
                            </a:lnTo>
                            <a:lnTo>
                              <a:pt x="389" y="21"/>
                            </a:lnTo>
                            <a:lnTo>
                              <a:pt x="399" y="5"/>
                            </a:lnTo>
                            <a:lnTo>
                              <a:pt x="410" y="0"/>
                            </a:lnTo>
                            <a:lnTo>
                              <a:pt x="420" y="5"/>
                            </a:lnTo>
                            <a:lnTo>
                              <a:pt x="431" y="21"/>
                            </a:lnTo>
                            <a:lnTo>
                              <a:pt x="441" y="52"/>
                            </a:lnTo>
                            <a:lnTo>
                              <a:pt x="451" y="93"/>
                            </a:lnTo>
                            <a:lnTo>
                              <a:pt x="462" y="145"/>
                            </a:lnTo>
                            <a:lnTo>
                              <a:pt x="472" y="207"/>
                            </a:lnTo>
                            <a:lnTo>
                              <a:pt x="482" y="280"/>
                            </a:lnTo>
                            <a:lnTo>
                              <a:pt x="493" y="363"/>
                            </a:lnTo>
                            <a:lnTo>
                              <a:pt x="503" y="456"/>
                            </a:lnTo>
                            <a:lnTo>
                              <a:pt x="514" y="555"/>
                            </a:lnTo>
                            <a:lnTo>
                              <a:pt x="524" y="658"/>
                            </a:lnTo>
                            <a:lnTo>
                              <a:pt x="534" y="767"/>
                            </a:lnTo>
                            <a:lnTo>
                              <a:pt x="545" y="886"/>
                            </a:lnTo>
                            <a:lnTo>
                              <a:pt x="555" y="1006"/>
                            </a:lnTo>
                            <a:lnTo>
                              <a:pt x="565" y="1125"/>
                            </a:lnTo>
                            <a:lnTo>
                              <a:pt x="576" y="1244"/>
                            </a:lnTo>
                            <a:lnTo>
                              <a:pt x="586" y="1368"/>
                            </a:lnTo>
                            <a:lnTo>
                              <a:pt x="596" y="1488"/>
                            </a:lnTo>
                            <a:lnTo>
                              <a:pt x="607" y="1602"/>
                            </a:lnTo>
                            <a:lnTo>
                              <a:pt x="617" y="1716"/>
                            </a:lnTo>
                            <a:lnTo>
                              <a:pt x="622" y="1825"/>
                            </a:lnTo>
                            <a:lnTo>
                              <a:pt x="633" y="1928"/>
                            </a:lnTo>
                            <a:lnTo>
                              <a:pt x="643" y="2022"/>
                            </a:lnTo>
                            <a:lnTo>
                              <a:pt x="653" y="2110"/>
                            </a:lnTo>
                            <a:lnTo>
                              <a:pt x="664" y="2188"/>
                            </a:lnTo>
                            <a:lnTo>
                              <a:pt x="674" y="2255"/>
                            </a:lnTo>
                            <a:lnTo>
                              <a:pt x="685" y="2317"/>
                            </a:lnTo>
                            <a:lnTo>
                              <a:pt x="695" y="2364"/>
                            </a:lnTo>
                            <a:lnTo>
                              <a:pt x="705" y="2395"/>
                            </a:lnTo>
                            <a:lnTo>
                              <a:pt x="716" y="2421"/>
                            </a:lnTo>
                            <a:lnTo>
                              <a:pt x="726" y="2431"/>
                            </a:lnTo>
                            <a:lnTo>
                              <a:pt x="736" y="2431"/>
                            </a:lnTo>
                            <a:lnTo>
                              <a:pt x="747" y="2421"/>
                            </a:lnTo>
                            <a:lnTo>
                              <a:pt x="757" y="2395"/>
                            </a:lnTo>
                            <a:lnTo>
                              <a:pt x="768" y="2359"/>
                            </a:lnTo>
                            <a:lnTo>
                              <a:pt x="778" y="2312"/>
                            </a:lnTo>
                            <a:lnTo>
                              <a:pt x="788" y="2250"/>
                            </a:lnTo>
                            <a:lnTo>
                              <a:pt x="799" y="2182"/>
                            </a:lnTo>
                            <a:lnTo>
                              <a:pt x="809" y="2105"/>
                            </a:lnTo>
                            <a:lnTo>
                              <a:pt x="819" y="2017"/>
                            </a:lnTo>
                            <a:lnTo>
                              <a:pt x="830" y="1918"/>
                            </a:lnTo>
                            <a:lnTo>
                              <a:pt x="840" y="1820"/>
                            </a:lnTo>
                            <a:lnTo>
                              <a:pt x="850" y="1711"/>
                            </a:lnTo>
                            <a:lnTo>
                              <a:pt x="861" y="1597"/>
                            </a:lnTo>
                            <a:lnTo>
                              <a:pt x="871" y="1477"/>
                            </a:lnTo>
                            <a:lnTo>
                              <a:pt x="882" y="1358"/>
                            </a:lnTo>
                            <a:lnTo>
                              <a:pt x="892" y="1234"/>
                            </a:lnTo>
                            <a:lnTo>
                              <a:pt x="902" y="1114"/>
                            </a:lnTo>
                            <a:lnTo>
                              <a:pt x="913" y="995"/>
                            </a:lnTo>
                            <a:lnTo>
                              <a:pt x="923" y="876"/>
                            </a:lnTo>
                            <a:lnTo>
                              <a:pt x="933" y="762"/>
                            </a:lnTo>
                            <a:lnTo>
                              <a:pt x="944" y="648"/>
                            </a:lnTo>
                            <a:lnTo>
                              <a:pt x="954" y="544"/>
                            </a:lnTo>
                            <a:lnTo>
                              <a:pt x="965" y="446"/>
                            </a:lnTo>
                            <a:lnTo>
                              <a:pt x="975" y="358"/>
                            </a:lnTo>
                            <a:lnTo>
                              <a:pt x="985" y="275"/>
                            </a:lnTo>
                            <a:lnTo>
                              <a:pt x="996" y="202"/>
                            </a:lnTo>
                            <a:lnTo>
                              <a:pt x="1006" y="140"/>
                            </a:lnTo>
                            <a:lnTo>
                              <a:pt x="1016" y="88"/>
                            </a:lnTo>
                            <a:lnTo>
                              <a:pt x="1027" y="47"/>
                            </a:lnTo>
                            <a:lnTo>
                              <a:pt x="1037" y="21"/>
                            </a:lnTo>
                            <a:lnTo>
                              <a:pt x="1047" y="0"/>
                            </a:lnTo>
                            <a:lnTo>
                              <a:pt x="1058" y="0"/>
                            </a:lnTo>
                            <a:lnTo>
                              <a:pt x="1068" y="5"/>
                            </a:lnTo>
                            <a:lnTo>
                              <a:pt x="1079" y="26"/>
                            </a:lnTo>
                            <a:lnTo>
                              <a:pt x="1089" y="57"/>
                            </a:lnTo>
                            <a:lnTo>
                              <a:pt x="1099" y="98"/>
                            </a:lnTo>
                            <a:lnTo>
                              <a:pt x="1110" y="155"/>
                            </a:lnTo>
                            <a:lnTo>
                              <a:pt x="1120" y="218"/>
                            </a:lnTo>
                            <a:lnTo>
                              <a:pt x="1130" y="295"/>
                            </a:lnTo>
                            <a:lnTo>
                              <a:pt x="1141" y="378"/>
                            </a:lnTo>
                            <a:lnTo>
                              <a:pt x="1151" y="472"/>
                            </a:lnTo>
                            <a:lnTo>
                              <a:pt x="1161" y="570"/>
                            </a:lnTo>
                            <a:lnTo>
                              <a:pt x="1172" y="679"/>
                            </a:lnTo>
                            <a:lnTo>
                              <a:pt x="1182" y="788"/>
                            </a:lnTo>
                            <a:lnTo>
                              <a:pt x="1193" y="902"/>
                            </a:lnTo>
                            <a:lnTo>
                              <a:pt x="1203" y="1021"/>
                            </a:lnTo>
                            <a:lnTo>
                              <a:pt x="1213" y="1146"/>
                            </a:lnTo>
                            <a:lnTo>
                              <a:pt x="1224" y="1265"/>
                            </a:lnTo>
                            <a:lnTo>
                              <a:pt x="1234" y="1389"/>
                            </a:lnTo>
                            <a:lnTo>
                              <a:pt x="1239" y="1508"/>
                            </a:lnTo>
                            <a:lnTo>
                              <a:pt x="1250" y="1623"/>
                            </a:lnTo>
                            <a:lnTo>
                              <a:pt x="1260" y="1737"/>
                            </a:lnTo>
                            <a:lnTo>
                              <a:pt x="1270" y="1845"/>
                            </a:lnTo>
                            <a:lnTo>
                              <a:pt x="1281" y="1944"/>
                            </a:lnTo>
                            <a:lnTo>
                              <a:pt x="1291" y="2037"/>
                            </a:lnTo>
                            <a:lnTo>
                              <a:pt x="1301" y="21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79" name="Freeform 18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2" y="1159"/>
                        <a:ext cx="1307" cy="2431"/>
                      </a:xfrm>
                      <a:custGeom>
                        <a:avLst/>
                        <a:gdLst>
                          <a:gd name="T0" fmla="*/ 21 w 1307"/>
                          <a:gd name="T1" fmla="*/ 2265 h 2431"/>
                          <a:gd name="T2" fmla="*/ 52 w 1307"/>
                          <a:gd name="T3" fmla="*/ 2400 h 2431"/>
                          <a:gd name="T4" fmla="*/ 83 w 1307"/>
                          <a:gd name="T5" fmla="*/ 2431 h 2431"/>
                          <a:gd name="T6" fmla="*/ 114 w 1307"/>
                          <a:gd name="T7" fmla="*/ 2353 h 2431"/>
                          <a:gd name="T8" fmla="*/ 146 w 1307"/>
                          <a:gd name="T9" fmla="*/ 2172 h 2431"/>
                          <a:gd name="T10" fmla="*/ 177 w 1307"/>
                          <a:gd name="T11" fmla="*/ 1902 h 2431"/>
                          <a:gd name="T12" fmla="*/ 208 w 1307"/>
                          <a:gd name="T13" fmla="*/ 1576 h 2431"/>
                          <a:gd name="T14" fmla="*/ 239 w 1307"/>
                          <a:gd name="T15" fmla="*/ 1218 h 2431"/>
                          <a:gd name="T16" fmla="*/ 270 w 1307"/>
                          <a:gd name="T17" fmla="*/ 855 h 2431"/>
                          <a:gd name="T18" fmla="*/ 301 w 1307"/>
                          <a:gd name="T19" fmla="*/ 529 h 2431"/>
                          <a:gd name="T20" fmla="*/ 332 w 1307"/>
                          <a:gd name="T21" fmla="*/ 259 h 2431"/>
                          <a:gd name="T22" fmla="*/ 363 w 1307"/>
                          <a:gd name="T23" fmla="*/ 78 h 2431"/>
                          <a:gd name="T24" fmla="*/ 394 w 1307"/>
                          <a:gd name="T25" fmla="*/ 0 h 2431"/>
                          <a:gd name="T26" fmla="*/ 425 w 1307"/>
                          <a:gd name="T27" fmla="*/ 31 h 2431"/>
                          <a:gd name="T28" fmla="*/ 457 w 1307"/>
                          <a:gd name="T29" fmla="*/ 166 h 2431"/>
                          <a:gd name="T30" fmla="*/ 488 w 1307"/>
                          <a:gd name="T31" fmla="*/ 394 h 2431"/>
                          <a:gd name="T32" fmla="*/ 519 w 1307"/>
                          <a:gd name="T33" fmla="*/ 695 h 2431"/>
                          <a:gd name="T34" fmla="*/ 550 w 1307"/>
                          <a:gd name="T35" fmla="*/ 1042 h 2431"/>
                          <a:gd name="T36" fmla="*/ 576 w 1307"/>
                          <a:gd name="T37" fmla="*/ 1410 h 2431"/>
                          <a:gd name="T38" fmla="*/ 607 w 1307"/>
                          <a:gd name="T39" fmla="*/ 1752 h 2431"/>
                          <a:gd name="T40" fmla="*/ 638 w 1307"/>
                          <a:gd name="T41" fmla="*/ 2053 h 2431"/>
                          <a:gd name="T42" fmla="*/ 669 w 1307"/>
                          <a:gd name="T43" fmla="*/ 2276 h 2431"/>
                          <a:gd name="T44" fmla="*/ 700 w 1307"/>
                          <a:gd name="T45" fmla="*/ 2405 h 2431"/>
                          <a:gd name="T46" fmla="*/ 731 w 1307"/>
                          <a:gd name="T47" fmla="*/ 2431 h 2431"/>
                          <a:gd name="T48" fmla="*/ 762 w 1307"/>
                          <a:gd name="T49" fmla="*/ 2343 h 2431"/>
                          <a:gd name="T50" fmla="*/ 794 w 1307"/>
                          <a:gd name="T51" fmla="*/ 2156 h 2431"/>
                          <a:gd name="T52" fmla="*/ 825 w 1307"/>
                          <a:gd name="T53" fmla="*/ 1887 h 2431"/>
                          <a:gd name="T54" fmla="*/ 856 w 1307"/>
                          <a:gd name="T55" fmla="*/ 1555 h 2431"/>
                          <a:gd name="T56" fmla="*/ 887 w 1307"/>
                          <a:gd name="T57" fmla="*/ 1197 h 2431"/>
                          <a:gd name="T58" fmla="*/ 918 w 1307"/>
                          <a:gd name="T59" fmla="*/ 835 h 2431"/>
                          <a:gd name="T60" fmla="*/ 949 w 1307"/>
                          <a:gd name="T61" fmla="*/ 513 h 2431"/>
                          <a:gd name="T62" fmla="*/ 980 w 1307"/>
                          <a:gd name="T63" fmla="*/ 249 h 2431"/>
                          <a:gd name="T64" fmla="*/ 1011 w 1307"/>
                          <a:gd name="T65" fmla="*/ 72 h 2431"/>
                          <a:gd name="T66" fmla="*/ 1042 w 1307"/>
                          <a:gd name="T67" fmla="*/ 0 h 2431"/>
                          <a:gd name="T68" fmla="*/ 1073 w 1307"/>
                          <a:gd name="T69" fmla="*/ 36 h 2431"/>
                          <a:gd name="T70" fmla="*/ 1105 w 1307"/>
                          <a:gd name="T71" fmla="*/ 176 h 2431"/>
                          <a:gd name="T72" fmla="*/ 1136 w 1307"/>
                          <a:gd name="T73" fmla="*/ 409 h 2431"/>
                          <a:gd name="T74" fmla="*/ 1167 w 1307"/>
                          <a:gd name="T75" fmla="*/ 715 h 2431"/>
                          <a:gd name="T76" fmla="*/ 1193 w 1307"/>
                          <a:gd name="T77" fmla="*/ 1063 h 2431"/>
                          <a:gd name="T78" fmla="*/ 1224 w 1307"/>
                          <a:gd name="T79" fmla="*/ 1426 h 2431"/>
                          <a:gd name="T80" fmla="*/ 1255 w 1307"/>
                          <a:gd name="T81" fmla="*/ 1773 h 2431"/>
                          <a:gd name="T82" fmla="*/ 1286 w 1307"/>
                          <a:gd name="T83" fmla="*/ 2068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7" h="2431">
                            <a:moveTo>
                              <a:pt x="0" y="2125"/>
                            </a:moveTo>
                            <a:lnTo>
                              <a:pt x="11" y="2198"/>
                            </a:lnTo>
                            <a:lnTo>
                              <a:pt x="21" y="2265"/>
                            </a:lnTo>
                            <a:lnTo>
                              <a:pt x="32" y="2322"/>
                            </a:lnTo>
                            <a:lnTo>
                              <a:pt x="42" y="2369"/>
                            </a:lnTo>
                            <a:lnTo>
                              <a:pt x="52" y="2400"/>
                            </a:lnTo>
                            <a:lnTo>
                              <a:pt x="63" y="2426"/>
                            </a:lnTo>
                            <a:lnTo>
                              <a:pt x="73" y="2431"/>
                            </a:lnTo>
                            <a:lnTo>
                              <a:pt x="83" y="2431"/>
                            </a:lnTo>
                            <a:lnTo>
                              <a:pt x="94" y="2416"/>
                            </a:lnTo>
                            <a:lnTo>
                              <a:pt x="104" y="2390"/>
                            </a:lnTo>
                            <a:lnTo>
                              <a:pt x="114" y="2353"/>
                            </a:lnTo>
                            <a:lnTo>
                              <a:pt x="125" y="2302"/>
                            </a:lnTo>
                            <a:lnTo>
                              <a:pt x="135" y="2239"/>
                            </a:lnTo>
                            <a:lnTo>
                              <a:pt x="146" y="2172"/>
                            </a:lnTo>
                            <a:lnTo>
                              <a:pt x="156" y="2089"/>
                            </a:lnTo>
                            <a:lnTo>
                              <a:pt x="166" y="2001"/>
                            </a:lnTo>
                            <a:lnTo>
                              <a:pt x="177" y="1902"/>
                            </a:lnTo>
                            <a:lnTo>
                              <a:pt x="187" y="1799"/>
                            </a:lnTo>
                            <a:lnTo>
                              <a:pt x="197" y="1690"/>
                            </a:lnTo>
                            <a:lnTo>
                              <a:pt x="208" y="1576"/>
                            </a:lnTo>
                            <a:lnTo>
                              <a:pt x="218" y="1457"/>
                            </a:lnTo>
                            <a:lnTo>
                              <a:pt x="229" y="1337"/>
                            </a:lnTo>
                            <a:lnTo>
                              <a:pt x="239" y="1218"/>
                            </a:lnTo>
                            <a:lnTo>
                              <a:pt x="249" y="1094"/>
                            </a:lnTo>
                            <a:lnTo>
                              <a:pt x="260" y="975"/>
                            </a:lnTo>
                            <a:lnTo>
                              <a:pt x="270" y="855"/>
                            </a:lnTo>
                            <a:lnTo>
                              <a:pt x="280" y="741"/>
                            </a:lnTo>
                            <a:lnTo>
                              <a:pt x="291" y="632"/>
                            </a:lnTo>
                            <a:lnTo>
                              <a:pt x="301" y="529"/>
                            </a:lnTo>
                            <a:lnTo>
                              <a:pt x="311" y="430"/>
                            </a:lnTo>
                            <a:lnTo>
                              <a:pt x="322" y="342"/>
                            </a:lnTo>
                            <a:lnTo>
                              <a:pt x="332" y="259"/>
                            </a:lnTo>
                            <a:lnTo>
                              <a:pt x="343" y="192"/>
                            </a:lnTo>
                            <a:lnTo>
                              <a:pt x="353" y="130"/>
                            </a:lnTo>
                            <a:lnTo>
                              <a:pt x="363" y="78"/>
                            </a:lnTo>
                            <a:lnTo>
                              <a:pt x="374" y="41"/>
                            </a:lnTo>
                            <a:lnTo>
                              <a:pt x="384" y="15"/>
                            </a:lnTo>
                            <a:lnTo>
                              <a:pt x="394" y="0"/>
                            </a:lnTo>
                            <a:lnTo>
                              <a:pt x="405" y="0"/>
                            </a:lnTo>
                            <a:lnTo>
                              <a:pt x="415" y="5"/>
                            </a:lnTo>
                            <a:lnTo>
                              <a:pt x="425" y="31"/>
                            </a:lnTo>
                            <a:lnTo>
                              <a:pt x="436" y="62"/>
                            </a:lnTo>
                            <a:lnTo>
                              <a:pt x="446" y="109"/>
                            </a:lnTo>
                            <a:lnTo>
                              <a:pt x="457" y="166"/>
                            </a:lnTo>
                            <a:lnTo>
                              <a:pt x="467" y="233"/>
                            </a:lnTo>
                            <a:lnTo>
                              <a:pt x="477" y="306"/>
                            </a:lnTo>
                            <a:lnTo>
                              <a:pt x="488" y="394"/>
                            </a:lnTo>
                            <a:lnTo>
                              <a:pt x="498" y="487"/>
                            </a:lnTo>
                            <a:lnTo>
                              <a:pt x="508" y="586"/>
                            </a:lnTo>
                            <a:lnTo>
                              <a:pt x="519" y="695"/>
                            </a:lnTo>
                            <a:lnTo>
                              <a:pt x="529" y="809"/>
                            </a:lnTo>
                            <a:lnTo>
                              <a:pt x="540" y="923"/>
                            </a:lnTo>
                            <a:lnTo>
                              <a:pt x="550" y="1042"/>
                            </a:lnTo>
                            <a:lnTo>
                              <a:pt x="555" y="1166"/>
                            </a:lnTo>
                            <a:lnTo>
                              <a:pt x="565" y="1286"/>
                            </a:lnTo>
                            <a:lnTo>
                              <a:pt x="576" y="1410"/>
                            </a:lnTo>
                            <a:lnTo>
                              <a:pt x="586" y="1529"/>
                            </a:lnTo>
                            <a:lnTo>
                              <a:pt x="597" y="1643"/>
                            </a:lnTo>
                            <a:lnTo>
                              <a:pt x="607" y="1752"/>
                            </a:lnTo>
                            <a:lnTo>
                              <a:pt x="617" y="1861"/>
                            </a:lnTo>
                            <a:lnTo>
                              <a:pt x="628" y="1959"/>
                            </a:lnTo>
                            <a:lnTo>
                              <a:pt x="638" y="2053"/>
                            </a:lnTo>
                            <a:lnTo>
                              <a:pt x="648" y="2136"/>
                            </a:lnTo>
                            <a:lnTo>
                              <a:pt x="659" y="2213"/>
                            </a:lnTo>
                            <a:lnTo>
                              <a:pt x="669" y="2276"/>
                            </a:lnTo>
                            <a:lnTo>
                              <a:pt x="679" y="2333"/>
                            </a:lnTo>
                            <a:lnTo>
                              <a:pt x="690" y="2374"/>
                            </a:lnTo>
                            <a:lnTo>
                              <a:pt x="700" y="2405"/>
                            </a:lnTo>
                            <a:lnTo>
                              <a:pt x="711" y="2426"/>
                            </a:lnTo>
                            <a:lnTo>
                              <a:pt x="721" y="2431"/>
                            </a:lnTo>
                            <a:lnTo>
                              <a:pt x="731" y="2431"/>
                            </a:lnTo>
                            <a:lnTo>
                              <a:pt x="742" y="2410"/>
                            </a:lnTo>
                            <a:lnTo>
                              <a:pt x="752" y="2385"/>
                            </a:lnTo>
                            <a:lnTo>
                              <a:pt x="762" y="2343"/>
                            </a:lnTo>
                            <a:lnTo>
                              <a:pt x="773" y="2291"/>
                            </a:lnTo>
                            <a:lnTo>
                              <a:pt x="783" y="2229"/>
                            </a:lnTo>
                            <a:lnTo>
                              <a:pt x="794" y="2156"/>
                            </a:lnTo>
                            <a:lnTo>
                              <a:pt x="804" y="2074"/>
                            </a:lnTo>
                            <a:lnTo>
                              <a:pt x="814" y="1985"/>
                            </a:lnTo>
                            <a:lnTo>
                              <a:pt x="825" y="1887"/>
                            </a:lnTo>
                            <a:lnTo>
                              <a:pt x="835" y="1783"/>
                            </a:lnTo>
                            <a:lnTo>
                              <a:pt x="845" y="1669"/>
                            </a:lnTo>
                            <a:lnTo>
                              <a:pt x="856" y="1555"/>
                            </a:lnTo>
                            <a:lnTo>
                              <a:pt x="866" y="1436"/>
                            </a:lnTo>
                            <a:lnTo>
                              <a:pt x="876" y="1317"/>
                            </a:lnTo>
                            <a:lnTo>
                              <a:pt x="887" y="1197"/>
                            </a:lnTo>
                            <a:lnTo>
                              <a:pt x="897" y="1073"/>
                            </a:lnTo>
                            <a:lnTo>
                              <a:pt x="908" y="954"/>
                            </a:lnTo>
                            <a:lnTo>
                              <a:pt x="918" y="835"/>
                            </a:lnTo>
                            <a:lnTo>
                              <a:pt x="928" y="720"/>
                            </a:lnTo>
                            <a:lnTo>
                              <a:pt x="939" y="612"/>
                            </a:lnTo>
                            <a:lnTo>
                              <a:pt x="949" y="513"/>
                            </a:lnTo>
                            <a:lnTo>
                              <a:pt x="959" y="415"/>
                            </a:lnTo>
                            <a:lnTo>
                              <a:pt x="970" y="327"/>
                            </a:lnTo>
                            <a:lnTo>
                              <a:pt x="980" y="249"/>
                            </a:lnTo>
                            <a:lnTo>
                              <a:pt x="991" y="181"/>
                            </a:lnTo>
                            <a:lnTo>
                              <a:pt x="1001" y="119"/>
                            </a:lnTo>
                            <a:lnTo>
                              <a:pt x="1011" y="72"/>
                            </a:lnTo>
                            <a:lnTo>
                              <a:pt x="1022" y="36"/>
                            </a:lnTo>
                            <a:lnTo>
                              <a:pt x="1032" y="10"/>
                            </a:lnTo>
                            <a:lnTo>
                              <a:pt x="1042" y="0"/>
                            </a:lnTo>
                            <a:lnTo>
                              <a:pt x="1053" y="0"/>
                            </a:lnTo>
                            <a:lnTo>
                              <a:pt x="1063" y="10"/>
                            </a:lnTo>
                            <a:lnTo>
                              <a:pt x="1073" y="36"/>
                            </a:lnTo>
                            <a:lnTo>
                              <a:pt x="1084" y="67"/>
                            </a:lnTo>
                            <a:lnTo>
                              <a:pt x="1094" y="114"/>
                            </a:lnTo>
                            <a:lnTo>
                              <a:pt x="1105" y="176"/>
                            </a:lnTo>
                            <a:lnTo>
                              <a:pt x="1115" y="244"/>
                            </a:lnTo>
                            <a:lnTo>
                              <a:pt x="1125" y="321"/>
                            </a:lnTo>
                            <a:lnTo>
                              <a:pt x="1136" y="409"/>
                            </a:lnTo>
                            <a:lnTo>
                              <a:pt x="1146" y="503"/>
                            </a:lnTo>
                            <a:lnTo>
                              <a:pt x="1156" y="606"/>
                            </a:lnTo>
                            <a:lnTo>
                              <a:pt x="1167" y="715"/>
                            </a:lnTo>
                            <a:lnTo>
                              <a:pt x="1172" y="829"/>
                            </a:lnTo>
                            <a:lnTo>
                              <a:pt x="1182" y="943"/>
                            </a:lnTo>
                            <a:lnTo>
                              <a:pt x="1193" y="1063"/>
                            </a:lnTo>
                            <a:lnTo>
                              <a:pt x="1203" y="1187"/>
                            </a:lnTo>
                            <a:lnTo>
                              <a:pt x="1213" y="1306"/>
                            </a:lnTo>
                            <a:lnTo>
                              <a:pt x="1224" y="1426"/>
                            </a:lnTo>
                            <a:lnTo>
                              <a:pt x="1234" y="1545"/>
                            </a:lnTo>
                            <a:lnTo>
                              <a:pt x="1245" y="1664"/>
                            </a:lnTo>
                            <a:lnTo>
                              <a:pt x="1255" y="1773"/>
                            </a:lnTo>
                            <a:lnTo>
                              <a:pt x="1265" y="1877"/>
                            </a:lnTo>
                            <a:lnTo>
                              <a:pt x="1276" y="1975"/>
                            </a:lnTo>
                            <a:lnTo>
                              <a:pt x="1286" y="2068"/>
                            </a:lnTo>
                            <a:lnTo>
                              <a:pt x="1296" y="2151"/>
                            </a:lnTo>
                            <a:lnTo>
                              <a:pt x="1307" y="2224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80" name="Freeform 18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39" y="1159"/>
                        <a:ext cx="477" cy="2431"/>
                      </a:xfrm>
                      <a:custGeom>
                        <a:avLst/>
                        <a:gdLst>
                          <a:gd name="T0" fmla="*/ 0 w 477"/>
                          <a:gd name="T1" fmla="*/ 2224 h 2431"/>
                          <a:gd name="T2" fmla="*/ 10 w 477"/>
                          <a:gd name="T3" fmla="*/ 2286 h 2431"/>
                          <a:gd name="T4" fmla="*/ 20 w 477"/>
                          <a:gd name="T5" fmla="*/ 2338 h 2431"/>
                          <a:gd name="T6" fmla="*/ 31 w 477"/>
                          <a:gd name="T7" fmla="*/ 2379 h 2431"/>
                          <a:gd name="T8" fmla="*/ 41 w 477"/>
                          <a:gd name="T9" fmla="*/ 2410 h 2431"/>
                          <a:gd name="T10" fmla="*/ 52 w 477"/>
                          <a:gd name="T11" fmla="*/ 2426 h 2431"/>
                          <a:gd name="T12" fmla="*/ 62 w 477"/>
                          <a:gd name="T13" fmla="*/ 2431 h 2431"/>
                          <a:gd name="T14" fmla="*/ 72 w 477"/>
                          <a:gd name="T15" fmla="*/ 2426 h 2431"/>
                          <a:gd name="T16" fmla="*/ 83 w 477"/>
                          <a:gd name="T17" fmla="*/ 2410 h 2431"/>
                          <a:gd name="T18" fmla="*/ 93 w 477"/>
                          <a:gd name="T19" fmla="*/ 2379 h 2431"/>
                          <a:gd name="T20" fmla="*/ 103 w 477"/>
                          <a:gd name="T21" fmla="*/ 2338 h 2431"/>
                          <a:gd name="T22" fmla="*/ 114 w 477"/>
                          <a:gd name="T23" fmla="*/ 2281 h 2431"/>
                          <a:gd name="T24" fmla="*/ 124 w 477"/>
                          <a:gd name="T25" fmla="*/ 2219 h 2431"/>
                          <a:gd name="T26" fmla="*/ 134 w 477"/>
                          <a:gd name="T27" fmla="*/ 2146 h 2431"/>
                          <a:gd name="T28" fmla="*/ 145 w 477"/>
                          <a:gd name="T29" fmla="*/ 2058 h 2431"/>
                          <a:gd name="T30" fmla="*/ 155 w 477"/>
                          <a:gd name="T31" fmla="*/ 1970 h 2431"/>
                          <a:gd name="T32" fmla="*/ 166 w 477"/>
                          <a:gd name="T33" fmla="*/ 1871 h 2431"/>
                          <a:gd name="T34" fmla="*/ 176 w 477"/>
                          <a:gd name="T35" fmla="*/ 1762 h 2431"/>
                          <a:gd name="T36" fmla="*/ 186 w 477"/>
                          <a:gd name="T37" fmla="*/ 1654 h 2431"/>
                          <a:gd name="T38" fmla="*/ 197 w 477"/>
                          <a:gd name="T39" fmla="*/ 1534 h 2431"/>
                          <a:gd name="T40" fmla="*/ 207 w 477"/>
                          <a:gd name="T41" fmla="*/ 1415 h 2431"/>
                          <a:gd name="T42" fmla="*/ 217 w 477"/>
                          <a:gd name="T43" fmla="*/ 1296 h 2431"/>
                          <a:gd name="T44" fmla="*/ 228 w 477"/>
                          <a:gd name="T45" fmla="*/ 1177 h 2431"/>
                          <a:gd name="T46" fmla="*/ 238 w 477"/>
                          <a:gd name="T47" fmla="*/ 1052 h 2431"/>
                          <a:gd name="T48" fmla="*/ 249 w 477"/>
                          <a:gd name="T49" fmla="*/ 933 h 2431"/>
                          <a:gd name="T50" fmla="*/ 259 w 477"/>
                          <a:gd name="T51" fmla="*/ 819 h 2431"/>
                          <a:gd name="T52" fmla="*/ 269 w 477"/>
                          <a:gd name="T53" fmla="*/ 705 h 2431"/>
                          <a:gd name="T54" fmla="*/ 280 w 477"/>
                          <a:gd name="T55" fmla="*/ 596 h 2431"/>
                          <a:gd name="T56" fmla="*/ 290 w 477"/>
                          <a:gd name="T57" fmla="*/ 492 h 2431"/>
                          <a:gd name="T58" fmla="*/ 300 w 477"/>
                          <a:gd name="T59" fmla="*/ 399 h 2431"/>
                          <a:gd name="T60" fmla="*/ 311 w 477"/>
                          <a:gd name="T61" fmla="*/ 316 h 2431"/>
                          <a:gd name="T62" fmla="*/ 321 w 477"/>
                          <a:gd name="T63" fmla="*/ 238 h 2431"/>
                          <a:gd name="T64" fmla="*/ 331 w 477"/>
                          <a:gd name="T65" fmla="*/ 171 h 2431"/>
                          <a:gd name="T66" fmla="*/ 342 w 477"/>
                          <a:gd name="T67" fmla="*/ 114 h 2431"/>
                          <a:gd name="T68" fmla="*/ 352 w 477"/>
                          <a:gd name="T69" fmla="*/ 67 h 2431"/>
                          <a:gd name="T70" fmla="*/ 363 w 477"/>
                          <a:gd name="T71" fmla="*/ 31 h 2431"/>
                          <a:gd name="T72" fmla="*/ 373 w 477"/>
                          <a:gd name="T73" fmla="*/ 10 h 2431"/>
                          <a:gd name="T74" fmla="*/ 383 w 477"/>
                          <a:gd name="T75" fmla="*/ 0 h 2431"/>
                          <a:gd name="T76" fmla="*/ 394 w 477"/>
                          <a:gd name="T77" fmla="*/ 0 h 2431"/>
                          <a:gd name="T78" fmla="*/ 404 w 477"/>
                          <a:gd name="T79" fmla="*/ 15 h 2431"/>
                          <a:gd name="T80" fmla="*/ 414 w 477"/>
                          <a:gd name="T81" fmla="*/ 41 h 2431"/>
                          <a:gd name="T82" fmla="*/ 425 w 477"/>
                          <a:gd name="T83" fmla="*/ 78 h 2431"/>
                          <a:gd name="T84" fmla="*/ 435 w 477"/>
                          <a:gd name="T85" fmla="*/ 124 h 2431"/>
                          <a:gd name="T86" fmla="*/ 445 w 477"/>
                          <a:gd name="T87" fmla="*/ 187 h 2431"/>
                          <a:gd name="T88" fmla="*/ 456 w 477"/>
                          <a:gd name="T89" fmla="*/ 254 h 2431"/>
                          <a:gd name="T90" fmla="*/ 466 w 477"/>
                          <a:gd name="T91" fmla="*/ 337 h 2431"/>
                          <a:gd name="T92" fmla="*/ 477 w 477"/>
                          <a:gd name="T93" fmla="*/ 425 h 2431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</a:gdLst>
                        <a:ahLst/>
                        <a:cxnLst>
                          <a:cxn ang="T94">
                            <a:pos x="T0" y="T1"/>
                          </a:cxn>
                          <a:cxn ang="T95">
                            <a:pos x="T2" y="T3"/>
                          </a:cxn>
                          <a:cxn ang="T96">
                            <a:pos x="T4" y="T5"/>
                          </a:cxn>
                          <a:cxn ang="T97">
                            <a:pos x="T6" y="T7"/>
                          </a:cxn>
                          <a:cxn ang="T98">
                            <a:pos x="T8" y="T9"/>
                          </a:cxn>
                          <a:cxn ang="T99">
                            <a:pos x="T10" y="T11"/>
                          </a:cxn>
                          <a:cxn ang="T100">
                            <a:pos x="T12" y="T13"/>
                          </a:cxn>
                          <a:cxn ang="T101">
                            <a:pos x="T14" y="T15"/>
                          </a:cxn>
                          <a:cxn ang="T102">
                            <a:pos x="T16" y="T17"/>
                          </a:cxn>
                          <a:cxn ang="T103">
                            <a:pos x="T18" y="T19"/>
                          </a:cxn>
                          <a:cxn ang="T104">
                            <a:pos x="T20" y="T21"/>
                          </a:cxn>
                          <a:cxn ang="T105">
                            <a:pos x="T22" y="T23"/>
                          </a:cxn>
                          <a:cxn ang="T106">
                            <a:pos x="T24" y="T25"/>
                          </a:cxn>
                          <a:cxn ang="T107">
                            <a:pos x="T26" y="T27"/>
                          </a:cxn>
                          <a:cxn ang="T108">
                            <a:pos x="T28" y="T29"/>
                          </a:cxn>
                          <a:cxn ang="T109">
                            <a:pos x="T30" y="T31"/>
                          </a:cxn>
                          <a:cxn ang="T110">
                            <a:pos x="T32" y="T33"/>
                          </a:cxn>
                          <a:cxn ang="T111">
                            <a:pos x="T34" y="T35"/>
                          </a:cxn>
                          <a:cxn ang="T112">
                            <a:pos x="T36" y="T37"/>
                          </a:cxn>
                          <a:cxn ang="T113">
                            <a:pos x="T38" y="T39"/>
                          </a:cxn>
                          <a:cxn ang="T114">
                            <a:pos x="T40" y="T41"/>
                          </a:cxn>
                          <a:cxn ang="T115">
                            <a:pos x="T42" y="T43"/>
                          </a:cxn>
                          <a:cxn ang="T116">
                            <a:pos x="T44" y="T45"/>
                          </a:cxn>
                          <a:cxn ang="T117">
                            <a:pos x="T46" y="T47"/>
                          </a:cxn>
                          <a:cxn ang="T118">
                            <a:pos x="T48" y="T49"/>
                          </a:cxn>
                          <a:cxn ang="T119">
                            <a:pos x="T50" y="T51"/>
                          </a:cxn>
                          <a:cxn ang="T120">
                            <a:pos x="T52" y="T53"/>
                          </a:cxn>
                          <a:cxn ang="T121">
                            <a:pos x="T54" y="T55"/>
                          </a:cxn>
                          <a:cxn ang="T122">
                            <a:pos x="T56" y="T57"/>
                          </a:cxn>
                          <a:cxn ang="T123">
                            <a:pos x="T58" y="T59"/>
                          </a:cxn>
                          <a:cxn ang="T124">
                            <a:pos x="T60" y="T61"/>
                          </a:cxn>
                          <a:cxn ang="T125">
                            <a:pos x="T62" y="T63"/>
                          </a:cxn>
                          <a:cxn ang="T126">
                            <a:pos x="T64" y="T65"/>
                          </a:cxn>
                          <a:cxn ang="T127">
                            <a:pos x="T66" y="T67"/>
                          </a:cxn>
                          <a:cxn ang="T128">
                            <a:pos x="T68" y="T69"/>
                          </a:cxn>
                          <a:cxn ang="T129">
                            <a:pos x="T70" y="T71"/>
                          </a:cxn>
                          <a:cxn ang="T130">
                            <a:pos x="T72" y="T73"/>
                          </a:cxn>
                          <a:cxn ang="T131">
                            <a:pos x="T74" y="T75"/>
                          </a:cxn>
                          <a:cxn ang="T132">
                            <a:pos x="T76" y="T77"/>
                          </a:cxn>
                          <a:cxn ang="T133">
                            <a:pos x="T78" y="T79"/>
                          </a:cxn>
                          <a:cxn ang="T134">
                            <a:pos x="T80" y="T81"/>
                          </a:cxn>
                          <a:cxn ang="T135">
                            <a:pos x="T82" y="T83"/>
                          </a:cxn>
                          <a:cxn ang="T136">
                            <a:pos x="T84" y="T85"/>
                          </a:cxn>
                          <a:cxn ang="T137">
                            <a:pos x="T86" y="T87"/>
                          </a:cxn>
                          <a:cxn ang="T138">
                            <a:pos x="T88" y="T89"/>
                          </a:cxn>
                          <a:cxn ang="T139">
                            <a:pos x="T90" y="T91"/>
                          </a:cxn>
                          <a:cxn ang="T140">
                            <a:pos x="T92" y="T93"/>
                          </a:cxn>
                        </a:cxnLst>
                        <a:rect l="0" t="0" r="r" b="b"/>
                        <a:pathLst>
                          <a:path w="477" h="2431">
                            <a:moveTo>
                              <a:pt x="0" y="2224"/>
                            </a:moveTo>
                            <a:lnTo>
                              <a:pt x="10" y="2286"/>
                            </a:lnTo>
                            <a:lnTo>
                              <a:pt x="20" y="2338"/>
                            </a:lnTo>
                            <a:lnTo>
                              <a:pt x="31" y="2379"/>
                            </a:lnTo>
                            <a:lnTo>
                              <a:pt x="41" y="2410"/>
                            </a:lnTo>
                            <a:lnTo>
                              <a:pt x="52" y="2426"/>
                            </a:lnTo>
                            <a:lnTo>
                              <a:pt x="62" y="2431"/>
                            </a:lnTo>
                            <a:lnTo>
                              <a:pt x="72" y="2426"/>
                            </a:lnTo>
                            <a:lnTo>
                              <a:pt x="83" y="2410"/>
                            </a:lnTo>
                            <a:lnTo>
                              <a:pt x="93" y="2379"/>
                            </a:lnTo>
                            <a:lnTo>
                              <a:pt x="103" y="2338"/>
                            </a:lnTo>
                            <a:lnTo>
                              <a:pt x="114" y="2281"/>
                            </a:lnTo>
                            <a:lnTo>
                              <a:pt x="124" y="2219"/>
                            </a:lnTo>
                            <a:lnTo>
                              <a:pt x="134" y="2146"/>
                            </a:lnTo>
                            <a:lnTo>
                              <a:pt x="145" y="2058"/>
                            </a:lnTo>
                            <a:lnTo>
                              <a:pt x="155" y="1970"/>
                            </a:lnTo>
                            <a:lnTo>
                              <a:pt x="166" y="1871"/>
                            </a:lnTo>
                            <a:lnTo>
                              <a:pt x="176" y="1762"/>
                            </a:lnTo>
                            <a:lnTo>
                              <a:pt x="186" y="1654"/>
                            </a:lnTo>
                            <a:lnTo>
                              <a:pt x="197" y="1534"/>
                            </a:lnTo>
                            <a:lnTo>
                              <a:pt x="207" y="1415"/>
                            </a:lnTo>
                            <a:lnTo>
                              <a:pt x="217" y="1296"/>
                            </a:lnTo>
                            <a:lnTo>
                              <a:pt x="228" y="1177"/>
                            </a:lnTo>
                            <a:lnTo>
                              <a:pt x="238" y="1052"/>
                            </a:lnTo>
                            <a:lnTo>
                              <a:pt x="249" y="933"/>
                            </a:lnTo>
                            <a:lnTo>
                              <a:pt x="259" y="819"/>
                            </a:lnTo>
                            <a:lnTo>
                              <a:pt x="269" y="705"/>
                            </a:lnTo>
                            <a:lnTo>
                              <a:pt x="280" y="596"/>
                            </a:lnTo>
                            <a:lnTo>
                              <a:pt x="290" y="492"/>
                            </a:lnTo>
                            <a:lnTo>
                              <a:pt x="300" y="399"/>
                            </a:lnTo>
                            <a:lnTo>
                              <a:pt x="311" y="316"/>
                            </a:lnTo>
                            <a:lnTo>
                              <a:pt x="321" y="238"/>
                            </a:lnTo>
                            <a:lnTo>
                              <a:pt x="331" y="171"/>
                            </a:lnTo>
                            <a:lnTo>
                              <a:pt x="342" y="114"/>
                            </a:lnTo>
                            <a:lnTo>
                              <a:pt x="352" y="67"/>
                            </a:lnTo>
                            <a:lnTo>
                              <a:pt x="363" y="31"/>
                            </a:lnTo>
                            <a:lnTo>
                              <a:pt x="373" y="10"/>
                            </a:lnTo>
                            <a:lnTo>
                              <a:pt x="383" y="0"/>
                            </a:lnTo>
                            <a:lnTo>
                              <a:pt x="394" y="0"/>
                            </a:lnTo>
                            <a:lnTo>
                              <a:pt x="404" y="15"/>
                            </a:lnTo>
                            <a:lnTo>
                              <a:pt x="414" y="41"/>
                            </a:lnTo>
                            <a:lnTo>
                              <a:pt x="425" y="78"/>
                            </a:lnTo>
                            <a:lnTo>
                              <a:pt x="435" y="124"/>
                            </a:lnTo>
                            <a:lnTo>
                              <a:pt x="445" y="187"/>
                            </a:lnTo>
                            <a:lnTo>
                              <a:pt x="456" y="254"/>
                            </a:lnTo>
                            <a:lnTo>
                              <a:pt x="466" y="337"/>
                            </a:lnTo>
                            <a:lnTo>
                              <a:pt x="477" y="4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84050" name="Group 21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921" y="3251"/>
                      <a:ext cx="395" cy="210"/>
                      <a:chOff x="1231" y="1159"/>
                      <a:chExt cx="3085" cy="2431"/>
                    </a:xfrm>
                  </p:grpSpPr>
                  <p:sp>
                    <p:nvSpPr>
                      <p:cNvPr id="84075" name="Freeform 21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31" y="1159"/>
                        <a:ext cx="1301" cy="2431"/>
                      </a:xfrm>
                      <a:custGeom>
                        <a:avLst/>
                        <a:gdLst>
                          <a:gd name="T0" fmla="*/ 16 w 1301"/>
                          <a:gd name="T1" fmla="*/ 2177 h 2431"/>
                          <a:gd name="T2" fmla="*/ 47 w 1301"/>
                          <a:gd name="T3" fmla="*/ 2353 h 2431"/>
                          <a:gd name="T4" fmla="*/ 78 w 1301"/>
                          <a:gd name="T5" fmla="*/ 2431 h 2431"/>
                          <a:gd name="T6" fmla="*/ 109 w 1301"/>
                          <a:gd name="T7" fmla="*/ 2400 h 2431"/>
                          <a:gd name="T8" fmla="*/ 140 w 1301"/>
                          <a:gd name="T9" fmla="*/ 2260 h 2431"/>
                          <a:gd name="T10" fmla="*/ 171 w 1301"/>
                          <a:gd name="T11" fmla="*/ 2032 h 2431"/>
                          <a:gd name="T12" fmla="*/ 203 w 1301"/>
                          <a:gd name="T13" fmla="*/ 1726 h 2431"/>
                          <a:gd name="T14" fmla="*/ 234 w 1301"/>
                          <a:gd name="T15" fmla="*/ 1379 h 2431"/>
                          <a:gd name="T16" fmla="*/ 265 w 1301"/>
                          <a:gd name="T17" fmla="*/ 1016 h 2431"/>
                          <a:gd name="T18" fmla="*/ 296 w 1301"/>
                          <a:gd name="T19" fmla="*/ 669 h 2431"/>
                          <a:gd name="T20" fmla="*/ 327 w 1301"/>
                          <a:gd name="T21" fmla="*/ 373 h 2431"/>
                          <a:gd name="T22" fmla="*/ 358 w 1301"/>
                          <a:gd name="T23" fmla="*/ 150 h 2431"/>
                          <a:gd name="T24" fmla="*/ 389 w 1301"/>
                          <a:gd name="T25" fmla="*/ 21 h 2431"/>
                          <a:gd name="T26" fmla="*/ 420 w 1301"/>
                          <a:gd name="T27" fmla="*/ 5 h 2431"/>
                          <a:gd name="T28" fmla="*/ 451 w 1301"/>
                          <a:gd name="T29" fmla="*/ 93 h 2431"/>
                          <a:gd name="T30" fmla="*/ 482 w 1301"/>
                          <a:gd name="T31" fmla="*/ 280 h 2431"/>
                          <a:gd name="T32" fmla="*/ 514 w 1301"/>
                          <a:gd name="T33" fmla="*/ 555 h 2431"/>
                          <a:gd name="T34" fmla="*/ 545 w 1301"/>
                          <a:gd name="T35" fmla="*/ 886 h 2431"/>
                          <a:gd name="T36" fmla="*/ 576 w 1301"/>
                          <a:gd name="T37" fmla="*/ 1244 h 2431"/>
                          <a:gd name="T38" fmla="*/ 607 w 1301"/>
                          <a:gd name="T39" fmla="*/ 1602 h 2431"/>
                          <a:gd name="T40" fmla="*/ 633 w 1301"/>
                          <a:gd name="T41" fmla="*/ 1928 h 2431"/>
                          <a:gd name="T42" fmla="*/ 664 w 1301"/>
                          <a:gd name="T43" fmla="*/ 2188 h 2431"/>
                          <a:gd name="T44" fmla="*/ 695 w 1301"/>
                          <a:gd name="T45" fmla="*/ 2364 h 2431"/>
                          <a:gd name="T46" fmla="*/ 726 w 1301"/>
                          <a:gd name="T47" fmla="*/ 2431 h 2431"/>
                          <a:gd name="T48" fmla="*/ 757 w 1301"/>
                          <a:gd name="T49" fmla="*/ 2395 h 2431"/>
                          <a:gd name="T50" fmla="*/ 788 w 1301"/>
                          <a:gd name="T51" fmla="*/ 2250 h 2431"/>
                          <a:gd name="T52" fmla="*/ 819 w 1301"/>
                          <a:gd name="T53" fmla="*/ 2017 h 2431"/>
                          <a:gd name="T54" fmla="*/ 850 w 1301"/>
                          <a:gd name="T55" fmla="*/ 1711 h 2431"/>
                          <a:gd name="T56" fmla="*/ 882 w 1301"/>
                          <a:gd name="T57" fmla="*/ 1358 h 2431"/>
                          <a:gd name="T58" fmla="*/ 913 w 1301"/>
                          <a:gd name="T59" fmla="*/ 995 h 2431"/>
                          <a:gd name="T60" fmla="*/ 944 w 1301"/>
                          <a:gd name="T61" fmla="*/ 648 h 2431"/>
                          <a:gd name="T62" fmla="*/ 975 w 1301"/>
                          <a:gd name="T63" fmla="*/ 358 h 2431"/>
                          <a:gd name="T64" fmla="*/ 1006 w 1301"/>
                          <a:gd name="T65" fmla="*/ 140 h 2431"/>
                          <a:gd name="T66" fmla="*/ 1037 w 1301"/>
                          <a:gd name="T67" fmla="*/ 21 h 2431"/>
                          <a:gd name="T68" fmla="*/ 1068 w 1301"/>
                          <a:gd name="T69" fmla="*/ 5 h 2431"/>
                          <a:gd name="T70" fmla="*/ 1099 w 1301"/>
                          <a:gd name="T71" fmla="*/ 98 h 2431"/>
                          <a:gd name="T72" fmla="*/ 1130 w 1301"/>
                          <a:gd name="T73" fmla="*/ 295 h 2431"/>
                          <a:gd name="T74" fmla="*/ 1161 w 1301"/>
                          <a:gd name="T75" fmla="*/ 570 h 2431"/>
                          <a:gd name="T76" fmla="*/ 1193 w 1301"/>
                          <a:gd name="T77" fmla="*/ 902 h 2431"/>
                          <a:gd name="T78" fmla="*/ 1224 w 1301"/>
                          <a:gd name="T79" fmla="*/ 1265 h 2431"/>
                          <a:gd name="T80" fmla="*/ 1250 w 1301"/>
                          <a:gd name="T81" fmla="*/ 1623 h 2431"/>
                          <a:gd name="T82" fmla="*/ 1281 w 1301"/>
                          <a:gd name="T83" fmla="*/ 1944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1" h="2431">
                            <a:moveTo>
                              <a:pt x="0" y="2006"/>
                            </a:moveTo>
                            <a:lnTo>
                              <a:pt x="6" y="2094"/>
                            </a:lnTo>
                            <a:lnTo>
                              <a:pt x="16" y="2177"/>
                            </a:lnTo>
                            <a:lnTo>
                              <a:pt x="26" y="2245"/>
                            </a:lnTo>
                            <a:lnTo>
                              <a:pt x="37" y="2307"/>
                            </a:lnTo>
                            <a:lnTo>
                              <a:pt x="47" y="2353"/>
                            </a:lnTo>
                            <a:lnTo>
                              <a:pt x="57" y="2390"/>
                            </a:lnTo>
                            <a:lnTo>
                              <a:pt x="68" y="2416"/>
                            </a:lnTo>
                            <a:lnTo>
                              <a:pt x="78" y="2431"/>
                            </a:lnTo>
                            <a:lnTo>
                              <a:pt x="88" y="2431"/>
                            </a:lnTo>
                            <a:lnTo>
                              <a:pt x="99" y="2421"/>
                            </a:lnTo>
                            <a:lnTo>
                              <a:pt x="109" y="2400"/>
                            </a:lnTo>
                            <a:lnTo>
                              <a:pt x="120" y="2364"/>
                            </a:lnTo>
                            <a:lnTo>
                              <a:pt x="130" y="2317"/>
                            </a:lnTo>
                            <a:lnTo>
                              <a:pt x="140" y="2260"/>
                            </a:lnTo>
                            <a:lnTo>
                              <a:pt x="151" y="2193"/>
                            </a:lnTo>
                            <a:lnTo>
                              <a:pt x="161" y="2115"/>
                            </a:lnTo>
                            <a:lnTo>
                              <a:pt x="171" y="2032"/>
                            </a:lnTo>
                            <a:lnTo>
                              <a:pt x="182" y="1939"/>
                            </a:lnTo>
                            <a:lnTo>
                              <a:pt x="192" y="1835"/>
                            </a:lnTo>
                            <a:lnTo>
                              <a:pt x="203" y="1726"/>
                            </a:lnTo>
                            <a:lnTo>
                              <a:pt x="213" y="1612"/>
                            </a:lnTo>
                            <a:lnTo>
                              <a:pt x="223" y="1498"/>
                            </a:lnTo>
                            <a:lnTo>
                              <a:pt x="234" y="1379"/>
                            </a:lnTo>
                            <a:lnTo>
                              <a:pt x="244" y="1254"/>
                            </a:lnTo>
                            <a:lnTo>
                              <a:pt x="254" y="1135"/>
                            </a:lnTo>
                            <a:lnTo>
                              <a:pt x="265" y="1016"/>
                            </a:lnTo>
                            <a:lnTo>
                              <a:pt x="275" y="897"/>
                            </a:lnTo>
                            <a:lnTo>
                              <a:pt x="285" y="778"/>
                            </a:lnTo>
                            <a:lnTo>
                              <a:pt x="296" y="669"/>
                            </a:lnTo>
                            <a:lnTo>
                              <a:pt x="306" y="560"/>
                            </a:lnTo>
                            <a:lnTo>
                              <a:pt x="317" y="461"/>
                            </a:lnTo>
                            <a:lnTo>
                              <a:pt x="327" y="373"/>
                            </a:lnTo>
                            <a:lnTo>
                              <a:pt x="337" y="285"/>
                            </a:lnTo>
                            <a:lnTo>
                              <a:pt x="348" y="212"/>
                            </a:lnTo>
                            <a:lnTo>
                              <a:pt x="358" y="150"/>
                            </a:lnTo>
                            <a:lnTo>
                              <a:pt x="368" y="93"/>
                            </a:lnTo>
                            <a:lnTo>
                              <a:pt x="379" y="52"/>
                            </a:lnTo>
                            <a:lnTo>
                              <a:pt x="389" y="21"/>
                            </a:lnTo>
                            <a:lnTo>
                              <a:pt x="399" y="5"/>
                            </a:lnTo>
                            <a:lnTo>
                              <a:pt x="410" y="0"/>
                            </a:lnTo>
                            <a:lnTo>
                              <a:pt x="420" y="5"/>
                            </a:lnTo>
                            <a:lnTo>
                              <a:pt x="431" y="21"/>
                            </a:lnTo>
                            <a:lnTo>
                              <a:pt x="441" y="52"/>
                            </a:lnTo>
                            <a:lnTo>
                              <a:pt x="451" y="93"/>
                            </a:lnTo>
                            <a:lnTo>
                              <a:pt x="462" y="145"/>
                            </a:lnTo>
                            <a:lnTo>
                              <a:pt x="472" y="207"/>
                            </a:lnTo>
                            <a:lnTo>
                              <a:pt x="482" y="280"/>
                            </a:lnTo>
                            <a:lnTo>
                              <a:pt x="493" y="363"/>
                            </a:lnTo>
                            <a:lnTo>
                              <a:pt x="503" y="456"/>
                            </a:lnTo>
                            <a:lnTo>
                              <a:pt x="514" y="555"/>
                            </a:lnTo>
                            <a:lnTo>
                              <a:pt x="524" y="658"/>
                            </a:lnTo>
                            <a:lnTo>
                              <a:pt x="534" y="767"/>
                            </a:lnTo>
                            <a:lnTo>
                              <a:pt x="545" y="886"/>
                            </a:lnTo>
                            <a:lnTo>
                              <a:pt x="555" y="1006"/>
                            </a:lnTo>
                            <a:lnTo>
                              <a:pt x="565" y="1125"/>
                            </a:lnTo>
                            <a:lnTo>
                              <a:pt x="576" y="1244"/>
                            </a:lnTo>
                            <a:lnTo>
                              <a:pt x="586" y="1368"/>
                            </a:lnTo>
                            <a:lnTo>
                              <a:pt x="596" y="1488"/>
                            </a:lnTo>
                            <a:lnTo>
                              <a:pt x="607" y="1602"/>
                            </a:lnTo>
                            <a:lnTo>
                              <a:pt x="617" y="1716"/>
                            </a:lnTo>
                            <a:lnTo>
                              <a:pt x="622" y="1825"/>
                            </a:lnTo>
                            <a:lnTo>
                              <a:pt x="633" y="1928"/>
                            </a:lnTo>
                            <a:lnTo>
                              <a:pt x="643" y="2022"/>
                            </a:lnTo>
                            <a:lnTo>
                              <a:pt x="653" y="2110"/>
                            </a:lnTo>
                            <a:lnTo>
                              <a:pt x="664" y="2188"/>
                            </a:lnTo>
                            <a:lnTo>
                              <a:pt x="674" y="2255"/>
                            </a:lnTo>
                            <a:lnTo>
                              <a:pt x="685" y="2317"/>
                            </a:lnTo>
                            <a:lnTo>
                              <a:pt x="695" y="2364"/>
                            </a:lnTo>
                            <a:lnTo>
                              <a:pt x="705" y="2395"/>
                            </a:lnTo>
                            <a:lnTo>
                              <a:pt x="716" y="2421"/>
                            </a:lnTo>
                            <a:lnTo>
                              <a:pt x="726" y="2431"/>
                            </a:lnTo>
                            <a:lnTo>
                              <a:pt x="736" y="2431"/>
                            </a:lnTo>
                            <a:lnTo>
                              <a:pt x="747" y="2421"/>
                            </a:lnTo>
                            <a:lnTo>
                              <a:pt x="757" y="2395"/>
                            </a:lnTo>
                            <a:lnTo>
                              <a:pt x="768" y="2359"/>
                            </a:lnTo>
                            <a:lnTo>
                              <a:pt x="778" y="2312"/>
                            </a:lnTo>
                            <a:lnTo>
                              <a:pt x="788" y="2250"/>
                            </a:lnTo>
                            <a:lnTo>
                              <a:pt x="799" y="2182"/>
                            </a:lnTo>
                            <a:lnTo>
                              <a:pt x="809" y="2105"/>
                            </a:lnTo>
                            <a:lnTo>
                              <a:pt x="819" y="2017"/>
                            </a:lnTo>
                            <a:lnTo>
                              <a:pt x="830" y="1918"/>
                            </a:lnTo>
                            <a:lnTo>
                              <a:pt x="840" y="1820"/>
                            </a:lnTo>
                            <a:lnTo>
                              <a:pt x="850" y="1711"/>
                            </a:lnTo>
                            <a:lnTo>
                              <a:pt x="861" y="1597"/>
                            </a:lnTo>
                            <a:lnTo>
                              <a:pt x="871" y="1477"/>
                            </a:lnTo>
                            <a:lnTo>
                              <a:pt x="882" y="1358"/>
                            </a:lnTo>
                            <a:lnTo>
                              <a:pt x="892" y="1234"/>
                            </a:lnTo>
                            <a:lnTo>
                              <a:pt x="902" y="1114"/>
                            </a:lnTo>
                            <a:lnTo>
                              <a:pt x="913" y="995"/>
                            </a:lnTo>
                            <a:lnTo>
                              <a:pt x="923" y="876"/>
                            </a:lnTo>
                            <a:lnTo>
                              <a:pt x="933" y="762"/>
                            </a:lnTo>
                            <a:lnTo>
                              <a:pt x="944" y="648"/>
                            </a:lnTo>
                            <a:lnTo>
                              <a:pt x="954" y="544"/>
                            </a:lnTo>
                            <a:lnTo>
                              <a:pt x="965" y="446"/>
                            </a:lnTo>
                            <a:lnTo>
                              <a:pt x="975" y="358"/>
                            </a:lnTo>
                            <a:lnTo>
                              <a:pt x="985" y="275"/>
                            </a:lnTo>
                            <a:lnTo>
                              <a:pt x="996" y="202"/>
                            </a:lnTo>
                            <a:lnTo>
                              <a:pt x="1006" y="140"/>
                            </a:lnTo>
                            <a:lnTo>
                              <a:pt x="1016" y="88"/>
                            </a:lnTo>
                            <a:lnTo>
                              <a:pt x="1027" y="47"/>
                            </a:lnTo>
                            <a:lnTo>
                              <a:pt x="1037" y="21"/>
                            </a:lnTo>
                            <a:lnTo>
                              <a:pt x="1047" y="0"/>
                            </a:lnTo>
                            <a:lnTo>
                              <a:pt x="1058" y="0"/>
                            </a:lnTo>
                            <a:lnTo>
                              <a:pt x="1068" y="5"/>
                            </a:lnTo>
                            <a:lnTo>
                              <a:pt x="1079" y="26"/>
                            </a:lnTo>
                            <a:lnTo>
                              <a:pt x="1089" y="57"/>
                            </a:lnTo>
                            <a:lnTo>
                              <a:pt x="1099" y="98"/>
                            </a:lnTo>
                            <a:lnTo>
                              <a:pt x="1110" y="155"/>
                            </a:lnTo>
                            <a:lnTo>
                              <a:pt x="1120" y="218"/>
                            </a:lnTo>
                            <a:lnTo>
                              <a:pt x="1130" y="295"/>
                            </a:lnTo>
                            <a:lnTo>
                              <a:pt x="1141" y="378"/>
                            </a:lnTo>
                            <a:lnTo>
                              <a:pt x="1151" y="472"/>
                            </a:lnTo>
                            <a:lnTo>
                              <a:pt x="1161" y="570"/>
                            </a:lnTo>
                            <a:lnTo>
                              <a:pt x="1172" y="679"/>
                            </a:lnTo>
                            <a:lnTo>
                              <a:pt x="1182" y="788"/>
                            </a:lnTo>
                            <a:lnTo>
                              <a:pt x="1193" y="902"/>
                            </a:lnTo>
                            <a:lnTo>
                              <a:pt x="1203" y="1021"/>
                            </a:lnTo>
                            <a:lnTo>
                              <a:pt x="1213" y="1146"/>
                            </a:lnTo>
                            <a:lnTo>
                              <a:pt x="1224" y="1265"/>
                            </a:lnTo>
                            <a:lnTo>
                              <a:pt x="1234" y="1389"/>
                            </a:lnTo>
                            <a:lnTo>
                              <a:pt x="1239" y="1508"/>
                            </a:lnTo>
                            <a:lnTo>
                              <a:pt x="1250" y="1623"/>
                            </a:lnTo>
                            <a:lnTo>
                              <a:pt x="1260" y="1737"/>
                            </a:lnTo>
                            <a:lnTo>
                              <a:pt x="1270" y="1845"/>
                            </a:lnTo>
                            <a:lnTo>
                              <a:pt x="1281" y="1944"/>
                            </a:lnTo>
                            <a:lnTo>
                              <a:pt x="1291" y="2037"/>
                            </a:lnTo>
                            <a:lnTo>
                              <a:pt x="1301" y="21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76" name="Freeform 21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2" y="1159"/>
                        <a:ext cx="1307" cy="2431"/>
                      </a:xfrm>
                      <a:custGeom>
                        <a:avLst/>
                        <a:gdLst>
                          <a:gd name="T0" fmla="*/ 21 w 1307"/>
                          <a:gd name="T1" fmla="*/ 2265 h 2431"/>
                          <a:gd name="T2" fmla="*/ 52 w 1307"/>
                          <a:gd name="T3" fmla="*/ 2400 h 2431"/>
                          <a:gd name="T4" fmla="*/ 83 w 1307"/>
                          <a:gd name="T5" fmla="*/ 2431 h 2431"/>
                          <a:gd name="T6" fmla="*/ 114 w 1307"/>
                          <a:gd name="T7" fmla="*/ 2353 h 2431"/>
                          <a:gd name="T8" fmla="*/ 146 w 1307"/>
                          <a:gd name="T9" fmla="*/ 2172 h 2431"/>
                          <a:gd name="T10" fmla="*/ 177 w 1307"/>
                          <a:gd name="T11" fmla="*/ 1902 h 2431"/>
                          <a:gd name="T12" fmla="*/ 208 w 1307"/>
                          <a:gd name="T13" fmla="*/ 1576 h 2431"/>
                          <a:gd name="T14" fmla="*/ 239 w 1307"/>
                          <a:gd name="T15" fmla="*/ 1218 h 2431"/>
                          <a:gd name="T16" fmla="*/ 270 w 1307"/>
                          <a:gd name="T17" fmla="*/ 855 h 2431"/>
                          <a:gd name="T18" fmla="*/ 301 w 1307"/>
                          <a:gd name="T19" fmla="*/ 529 h 2431"/>
                          <a:gd name="T20" fmla="*/ 332 w 1307"/>
                          <a:gd name="T21" fmla="*/ 259 h 2431"/>
                          <a:gd name="T22" fmla="*/ 363 w 1307"/>
                          <a:gd name="T23" fmla="*/ 78 h 2431"/>
                          <a:gd name="T24" fmla="*/ 394 w 1307"/>
                          <a:gd name="T25" fmla="*/ 0 h 2431"/>
                          <a:gd name="T26" fmla="*/ 425 w 1307"/>
                          <a:gd name="T27" fmla="*/ 31 h 2431"/>
                          <a:gd name="T28" fmla="*/ 457 w 1307"/>
                          <a:gd name="T29" fmla="*/ 166 h 2431"/>
                          <a:gd name="T30" fmla="*/ 488 w 1307"/>
                          <a:gd name="T31" fmla="*/ 394 h 2431"/>
                          <a:gd name="T32" fmla="*/ 519 w 1307"/>
                          <a:gd name="T33" fmla="*/ 695 h 2431"/>
                          <a:gd name="T34" fmla="*/ 550 w 1307"/>
                          <a:gd name="T35" fmla="*/ 1042 h 2431"/>
                          <a:gd name="T36" fmla="*/ 576 w 1307"/>
                          <a:gd name="T37" fmla="*/ 1410 h 2431"/>
                          <a:gd name="T38" fmla="*/ 607 w 1307"/>
                          <a:gd name="T39" fmla="*/ 1752 h 2431"/>
                          <a:gd name="T40" fmla="*/ 638 w 1307"/>
                          <a:gd name="T41" fmla="*/ 2053 h 2431"/>
                          <a:gd name="T42" fmla="*/ 669 w 1307"/>
                          <a:gd name="T43" fmla="*/ 2276 h 2431"/>
                          <a:gd name="T44" fmla="*/ 700 w 1307"/>
                          <a:gd name="T45" fmla="*/ 2405 h 2431"/>
                          <a:gd name="T46" fmla="*/ 731 w 1307"/>
                          <a:gd name="T47" fmla="*/ 2431 h 2431"/>
                          <a:gd name="T48" fmla="*/ 762 w 1307"/>
                          <a:gd name="T49" fmla="*/ 2343 h 2431"/>
                          <a:gd name="T50" fmla="*/ 794 w 1307"/>
                          <a:gd name="T51" fmla="*/ 2156 h 2431"/>
                          <a:gd name="T52" fmla="*/ 825 w 1307"/>
                          <a:gd name="T53" fmla="*/ 1887 h 2431"/>
                          <a:gd name="T54" fmla="*/ 856 w 1307"/>
                          <a:gd name="T55" fmla="*/ 1555 h 2431"/>
                          <a:gd name="T56" fmla="*/ 887 w 1307"/>
                          <a:gd name="T57" fmla="*/ 1197 h 2431"/>
                          <a:gd name="T58" fmla="*/ 918 w 1307"/>
                          <a:gd name="T59" fmla="*/ 835 h 2431"/>
                          <a:gd name="T60" fmla="*/ 949 w 1307"/>
                          <a:gd name="T61" fmla="*/ 513 h 2431"/>
                          <a:gd name="T62" fmla="*/ 980 w 1307"/>
                          <a:gd name="T63" fmla="*/ 249 h 2431"/>
                          <a:gd name="T64" fmla="*/ 1011 w 1307"/>
                          <a:gd name="T65" fmla="*/ 72 h 2431"/>
                          <a:gd name="T66" fmla="*/ 1042 w 1307"/>
                          <a:gd name="T67" fmla="*/ 0 h 2431"/>
                          <a:gd name="T68" fmla="*/ 1073 w 1307"/>
                          <a:gd name="T69" fmla="*/ 36 h 2431"/>
                          <a:gd name="T70" fmla="*/ 1105 w 1307"/>
                          <a:gd name="T71" fmla="*/ 176 h 2431"/>
                          <a:gd name="T72" fmla="*/ 1136 w 1307"/>
                          <a:gd name="T73" fmla="*/ 409 h 2431"/>
                          <a:gd name="T74" fmla="*/ 1167 w 1307"/>
                          <a:gd name="T75" fmla="*/ 715 h 2431"/>
                          <a:gd name="T76" fmla="*/ 1193 w 1307"/>
                          <a:gd name="T77" fmla="*/ 1063 h 2431"/>
                          <a:gd name="T78" fmla="*/ 1224 w 1307"/>
                          <a:gd name="T79" fmla="*/ 1426 h 2431"/>
                          <a:gd name="T80" fmla="*/ 1255 w 1307"/>
                          <a:gd name="T81" fmla="*/ 1773 h 2431"/>
                          <a:gd name="T82" fmla="*/ 1286 w 1307"/>
                          <a:gd name="T83" fmla="*/ 2068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7" h="2431">
                            <a:moveTo>
                              <a:pt x="0" y="2125"/>
                            </a:moveTo>
                            <a:lnTo>
                              <a:pt x="11" y="2198"/>
                            </a:lnTo>
                            <a:lnTo>
                              <a:pt x="21" y="2265"/>
                            </a:lnTo>
                            <a:lnTo>
                              <a:pt x="32" y="2322"/>
                            </a:lnTo>
                            <a:lnTo>
                              <a:pt x="42" y="2369"/>
                            </a:lnTo>
                            <a:lnTo>
                              <a:pt x="52" y="2400"/>
                            </a:lnTo>
                            <a:lnTo>
                              <a:pt x="63" y="2426"/>
                            </a:lnTo>
                            <a:lnTo>
                              <a:pt x="73" y="2431"/>
                            </a:lnTo>
                            <a:lnTo>
                              <a:pt x="83" y="2431"/>
                            </a:lnTo>
                            <a:lnTo>
                              <a:pt x="94" y="2416"/>
                            </a:lnTo>
                            <a:lnTo>
                              <a:pt x="104" y="2390"/>
                            </a:lnTo>
                            <a:lnTo>
                              <a:pt x="114" y="2353"/>
                            </a:lnTo>
                            <a:lnTo>
                              <a:pt x="125" y="2302"/>
                            </a:lnTo>
                            <a:lnTo>
                              <a:pt x="135" y="2239"/>
                            </a:lnTo>
                            <a:lnTo>
                              <a:pt x="146" y="2172"/>
                            </a:lnTo>
                            <a:lnTo>
                              <a:pt x="156" y="2089"/>
                            </a:lnTo>
                            <a:lnTo>
                              <a:pt x="166" y="2001"/>
                            </a:lnTo>
                            <a:lnTo>
                              <a:pt x="177" y="1902"/>
                            </a:lnTo>
                            <a:lnTo>
                              <a:pt x="187" y="1799"/>
                            </a:lnTo>
                            <a:lnTo>
                              <a:pt x="197" y="1690"/>
                            </a:lnTo>
                            <a:lnTo>
                              <a:pt x="208" y="1576"/>
                            </a:lnTo>
                            <a:lnTo>
                              <a:pt x="218" y="1457"/>
                            </a:lnTo>
                            <a:lnTo>
                              <a:pt x="229" y="1337"/>
                            </a:lnTo>
                            <a:lnTo>
                              <a:pt x="239" y="1218"/>
                            </a:lnTo>
                            <a:lnTo>
                              <a:pt x="249" y="1094"/>
                            </a:lnTo>
                            <a:lnTo>
                              <a:pt x="260" y="975"/>
                            </a:lnTo>
                            <a:lnTo>
                              <a:pt x="270" y="855"/>
                            </a:lnTo>
                            <a:lnTo>
                              <a:pt x="280" y="741"/>
                            </a:lnTo>
                            <a:lnTo>
                              <a:pt x="291" y="632"/>
                            </a:lnTo>
                            <a:lnTo>
                              <a:pt x="301" y="529"/>
                            </a:lnTo>
                            <a:lnTo>
                              <a:pt x="311" y="430"/>
                            </a:lnTo>
                            <a:lnTo>
                              <a:pt x="322" y="342"/>
                            </a:lnTo>
                            <a:lnTo>
                              <a:pt x="332" y="259"/>
                            </a:lnTo>
                            <a:lnTo>
                              <a:pt x="343" y="192"/>
                            </a:lnTo>
                            <a:lnTo>
                              <a:pt x="353" y="130"/>
                            </a:lnTo>
                            <a:lnTo>
                              <a:pt x="363" y="78"/>
                            </a:lnTo>
                            <a:lnTo>
                              <a:pt x="374" y="41"/>
                            </a:lnTo>
                            <a:lnTo>
                              <a:pt x="384" y="15"/>
                            </a:lnTo>
                            <a:lnTo>
                              <a:pt x="394" y="0"/>
                            </a:lnTo>
                            <a:lnTo>
                              <a:pt x="405" y="0"/>
                            </a:lnTo>
                            <a:lnTo>
                              <a:pt x="415" y="5"/>
                            </a:lnTo>
                            <a:lnTo>
                              <a:pt x="425" y="31"/>
                            </a:lnTo>
                            <a:lnTo>
                              <a:pt x="436" y="62"/>
                            </a:lnTo>
                            <a:lnTo>
                              <a:pt x="446" y="109"/>
                            </a:lnTo>
                            <a:lnTo>
                              <a:pt x="457" y="166"/>
                            </a:lnTo>
                            <a:lnTo>
                              <a:pt x="467" y="233"/>
                            </a:lnTo>
                            <a:lnTo>
                              <a:pt x="477" y="306"/>
                            </a:lnTo>
                            <a:lnTo>
                              <a:pt x="488" y="394"/>
                            </a:lnTo>
                            <a:lnTo>
                              <a:pt x="498" y="487"/>
                            </a:lnTo>
                            <a:lnTo>
                              <a:pt x="508" y="586"/>
                            </a:lnTo>
                            <a:lnTo>
                              <a:pt x="519" y="695"/>
                            </a:lnTo>
                            <a:lnTo>
                              <a:pt x="529" y="809"/>
                            </a:lnTo>
                            <a:lnTo>
                              <a:pt x="540" y="923"/>
                            </a:lnTo>
                            <a:lnTo>
                              <a:pt x="550" y="1042"/>
                            </a:lnTo>
                            <a:lnTo>
                              <a:pt x="555" y="1166"/>
                            </a:lnTo>
                            <a:lnTo>
                              <a:pt x="565" y="1286"/>
                            </a:lnTo>
                            <a:lnTo>
                              <a:pt x="576" y="1410"/>
                            </a:lnTo>
                            <a:lnTo>
                              <a:pt x="586" y="1529"/>
                            </a:lnTo>
                            <a:lnTo>
                              <a:pt x="597" y="1643"/>
                            </a:lnTo>
                            <a:lnTo>
                              <a:pt x="607" y="1752"/>
                            </a:lnTo>
                            <a:lnTo>
                              <a:pt x="617" y="1861"/>
                            </a:lnTo>
                            <a:lnTo>
                              <a:pt x="628" y="1959"/>
                            </a:lnTo>
                            <a:lnTo>
                              <a:pt x="638" y="2053"/>
                            </a:lnTo>
                            <a:lnTo>
                              <a:pt x="648" y="2136"/>
                            </a:lnTo>
                            <a:lnTo>
                              <a:pt x="659" y="2213"/>
                            </a:lnTo>
                            <a:lnTo>
                              <a:pt x="669" y="2276"/>
                            </a:lnTo>
                            <a:lnTo>
                              <a:pt x="679" y="2333"/>
                            </a:lnTo>
                            <a:lnTo>
                              <a:pt x="690" y="2374"/>
                            </a:lnTo>
                            <a:lnTo>
                              <a:pt x="700" y="2405"/>
                            </a:lnTo>
                            <a:lnTo>
                              <a:pt x="711" y="2426"/>
                            </a:lnTo>
                            <a:lnTo>
                              <a:pt x="721" y="2431"/>
                            </a:lnTo>
                            <a:lnTo>
                              <a:pt x="731" y="2431"/>
                            </a:lnTo>
                            <a:lnTo>
                              <a:pt x="742" y="2410"/>
                            </a:lnTo>
                            <a:lnTo>
                              <a:pt x="752" y="2385"/>
                            </a:lnTo>
                            <a:lnTo>
                              <a:pt x="762" y="2343"/>
                            </a:lnTo>
                            <a:lnTo>
                              <a:pt x="773" y="2291"/>
                            </a:lnTo>
                            <a:lnTo>
                              <a:pt x="783" y="2229"/>
                            </a:lnTo>
                            <a:lnTo>
                              <a:pt x="794" y="2156"/>
                            </a:lnTo>
                            <a:lnTo>
                              <a:pt x="804" y="2074"/>
                            </a:lnTo>
                            <a:lnTo>
                              <a:pt x="814" y="1985"/>
                            </a:lnTo>
                            <a:lnTo>
                              <a:pt x="825" y="1887"/>
                            </a:lnTo>
                            <a:lnTo>
                              <a:pt x="835" y="1783"/>
                            </a:lnTo>
                            <a:lnTo>
                              <a:pt x="845" y="1669"/>
                            </a:lnTo>
                            <a:lnTo>
                              <a:pt x="856" y="1555"/>
                            </a:lnTo>
                            <a:lnTo>
                              <a:pt x="866" y="1436"/>
                            </a:lnTo>
                            <a:lnTo>
                              <a:pt x="876" y="1317"/>
                            </a:lnTo>
                            <a:lnTo>
                              <a:pt x="887" y="1197"/>
                            </a:lnTo>
                            <a:lnTo>
                              <a:pt x="897" y="1073"/>
                            </a:lnTo>
                            <a:lnTo>
                              <a:pt x="908" y="954"/>
                            </a:lnTo>
                            <a:lnTo>
                              <a:pt x="918" y="835"/>
                            </a:lnTo>
                            <a:lnTo>
                              <a:pt x="928" y="720"/>
                            </a:lnTo>
                            <a:lnTo>
                              <a:pt x="939" y="612"/>
                            </a:lnTo>
                            <a:lnTo>
                              <a:pt x="949" y="513"/>
                            </a:lnTo>
                            <a:lnTo>
                              <a:pt x="959" y="415"/>
                            </a:lnTo>
                            <a:lnTo>
                              <a:pt x="970" y="327"/>
                            </a:lnTo>
                            <a:lnTo>
                              <a:pt x="980" y="249"/>
                            </a:lnTo>
                            <a:lnTo>
                              <a:pt x="991" y="181"/>
                            </a:lnTo>
                            <a:lnTo>
                              <a:pt x="1001" y="119"/>
                            </a:lnTo>
                            <a:lnTo>
                              <a:pt x="1011" y="72"/>
                            </a:lnTo>
                            <a:lnTo>
                              <a:pt x="1022" y="36"/>
                            </a:lnTo>
                            <a:lnTo>
                              <a:pt x="1032" y="10"/>
                            </a:lnTo>
                            <a:lnTo>
                              <a:pt x="1042" y="0"/>
                            </a:lnTo>
                            <a:lnTo>
                              <a:pt x="1053" y="0"/>
                            </a:lnTo>
                            <a:lnTo>
                              <a:pt x="1063" y="10"/>
                            </a:lnTo>
                            <a:lnTo>
                              <a:pt x="1073" y="36"/>
                            </a:lnTo>
                            <a:lnTo>
                              <a:pt x="1084" y="67"/>
                            </a:lnTo>
                            <a:lnTo>
                              <a:pt x="1094" y="114"/>
                            </a:lnTo>
                            <a:lnTo>
                              <a:pt x="1105" y="176"/>
                            </a:lnTo>
                            <a:lnTo>
                              <a:pt x="1115" y="244"/>
                            </a:lnTo>
                            <a:lnTo>
                              <a:pt x="1125" y="321"/>
                            </a:lnTo>
                            <a:lnTo>
                              <a:pt x="1136" y="409"/>
                            </a:lnTo>
                            <a:lnTo>
                              <a:pt x="1146" y="503"/>
                            </a:lnTo>
                            <a:lnTo>
                              <a:pt x="1156" y="606"/>
                            </a:lnTo>
                            <a:lnTo>
                              <a:pt x="1167" y="715"/>
                            </a:lnTo>
                            <a:lnTo>
                              <a:pt x="1172" y="829"/>
                            </a:lnTo>
                            <a:lnTo>
                              <a:pt x="1182" y="943"/>
                            </a:lnTo>
                            <a:lnTo>
                              <a:pt x="1193" y="1063"/>
                            </a:lnTo>
                            <a:lnTo>
                              <a:pt x="1203" y="1187"/>
                            </a:lnTo>
                            <a:lnTo>
                              <a:pt x="1213" y="1306"/>
                            </a:lnTo>
                            <a:lnTo>
                              <a:pt x="1224" y="1426"/>
                            </a:lnTo>
                            <a:lnTo>
                              <a:pt x="1234" y="1545"/>
                            </a:lnTo>
                            <a:lnTo>
                              <a:pt x="1245" y="1664"/>
                            </a:lnTo>
                            <a:lnTo>
                              <a:pt x="1255" y="1773"/>
                            </a:lnTo>
                            <a:lnTo>
                              <a:pt x="1265" y="1877"/>
                            </a:lnTo>
                            <a:lnTo>
                              <a:pt x="1276" y="1975"/>
                            </a:lnTo>
                            <a:lnTo>
                              <a:pt x="1286" y="2068"/>
                            </a:lnTo>
                            <a:lnTo>
                              <a:pt x="1296" y="2151"/>
                            </a:lnTo>
                            <a:lnTo>
                              <a:pt x="1307" y="2224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77" name="Freeform 21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39" y="1159"/>
                        <a:ext cx="477" cy="2431"/>
                      </a:xfrm>
                      <a:custGeom>
                        <a:avLst/>
                        <a:gdLst>
                          <a:gd name="T0" fmla="*/ 0 w 477"/>
                          <a:gd name="T1" fmla="*/ 2224 h 2431"/>
                          <a:gd name="T2" fmla="*/ 10 w 477"/>
                          <a:gd name="T3" fmla="*/ 2286 h 2431"/>
                          <a:gd name="T4" fmla="*/ 20 w 477"/>
                          <a:gd name="T5" fmla="*/ 2338 h 2431"/>
                          <a:gd name="T6" fmla="*/ 31 w 477"/>
                          <a:gd name="T7" fmla="*/ 2379 h 2431"/>
                          <a:gd name="T8" fmla="*/ 41 w 477"/>
                          <a:gd name="T9" fmla="*/ 2410 h 2431"/>
                          <a:gd name="T10" fmla="*/ 52 w 477"/>
                          <a:gd name="T11" fmla="*/ 2426 h 2431"/>
                          <a:gd name="T12" fmla="*/ 62 w 477"/>
                          <a:gd name="T13" fmla="*/ 2431 h 2431"/>
                          <a:gd name="T14" fmla="*/ 72 w 477"/>
                          <a:gd name="T15" fmla="*/ 2426 h 2431"/>
                          <a:gd name="T16" fmla="*/ 83 w 477"/>
                          <a:gd name="T17" fmla="*/ 2410 h 2431"/>
                          <a:gd name="T18" fmla="*/ 93 w 477"/>
                          <a:gd name="T19" fmla="*/ 2379 h 2431"/>
                          <a:gd name="T20" fmla="*/ 103 w 477"/>
                          <a:gd name="T21" fmla="*/ 2338 h 2431"/>
                          <a:gd name="T22" fmla="*/ 114 w 477"/>
                          <a:gd name="T23" fmla="*/ 2281 h 2431"/>
                          <a:gd name="T24" fmla="*/ 124 w 477"/>
                          <a:gd name="T25" fmla="*/ 2219 h 2431"/>
                          <a:gd name="T26" fmla="*/ 134 w 477"/>
                          <a:gd name="T27" fmla="*/ 2146 h 2431"/>
                          <a:gd name="T28" fmla="*/ 145 w 477"/>
                          <a:gd name="T29" fmla="*/ 2058 h 2431"/>
                          <a:gd name="T30" fmla="*/ 155 w 477"/>
                          <a:gd name="T31" fmla="*/ 1970 h 2431"/>
                          <a:gd name="T32" fmla="*/ 166 w 477"/>
                          <a:gd name="T33" fmla="*/ 1871 h 2431"/>
                          <a:gd name="T34" fmla="*/ 176 w 477"/>
                          <a:gd name="T35" fmla="*/ 1762 h 2431"/>
                          <a:gd name="T36" fmla="*/ 186 w 477"/>
                          <a:gd name="T37" fmla="*/ 1654 h 2431"/>
                          <a:gd name="T38" fmla="*/ 197 w 477"/>
                          <a:gd name="T39" fmla="*/ 1534 h 2431"/>
                          <a:gd name="T40" fmla="*/ 207 w 477"/>
                          <a:gd name="T41" fmla="*/ 1415 h 2431"/>
                          <a:gd name="T42" fmla="*/ 217 w 477"/>
                          <a:gd name="T43" fmla="*/ 1296 h 2431"/>
                          <a:gd name="T44" fmla="*/ 228 w 477"/>
                          <a:gd name="T45" fmla="*/ 1177 h 2431"/>
                          <a:gd name="T46" fmla="*/ 238 w 477"/>
                          <a:gd name="T47" fmla="*/ 1052 h 2431"/>
                          <a:gd name="T48" fmla="*/ 249 w 477"/>
                          <a:gd name="T49" fmla="*/ 933 h 2431"/>
                          <a:gd name="T50" fmla="*/ 259 w 477"/>
                          <a:gd name="T51" fmla="*/ 819 h 2431"/>
                          <a:gd name="T52" fmla="*/ 269 w 477"/>
                          <a:gd name="T53" fmla="*/ 705 h 2431"/>
                          <a:gd name="T54" fmla="*/ 280 w 477"/>
                          <a:gd name="T55" fmla="*/ 596 h 2431"/>
                          <a:gd name="T56" fmla="*/ 290 w 477"/>
                          <a:gd name="T57" fmla="*/ 492 h 2431"/>
                          <a:gd name="T58" fmla="*/ 300 w 477"/>
                          <a:gd name="T59" fmla="*/ 399 h 2431"/>
                          <a:gd name="T60" fmla="*/ 311 w 477"/>
                          <a:gd name="T61" fmla="*/ 316 h 2431"/>
                          <a:gd name="T62" fmla="*/ 321 w 477"/>
                          <a:gd name="T63" fmla="*/ 238 h 2431"/>
                          <a:gd name="T64" fmla="*/ 331 w 477"/>
                          <a:gd name="T65" fmla="*/ 171 h 2431"/>
                          <a:gd name="T66" fmla="*/ 342 w 477"/>
                          <a:gd name="T67" fmla="*/ 114 h 2431"/>
                          <a:gd name="T68" fmla="*/ 352 w 477"/>
                          <a:gd name="T69" fmla="*/ 67 h 2431"/>
                          <a:gd name="T70" fmla="*/ 363 w 477"/>
                          <a:gd name="T71" fmla="*/ 31 h 2431"/>
                          <a:gd name="T72" fmla="*/ 373 w 477"/>
                          <a:gd name="T73" fmla="*/ 10 h 2431"/>
                          <a:gd name="T74" fmla="*/ 383 w 477"/>
                          <a:gd name="T75" fmla="*/ 0 h 2431"/>
                          <a:gd name="T76" fmla="*/ 394 w 477"/>
                          <a:gd name="T77" fmla="*/ 0 h 2431"/>
                          <a:gd name="T78" fmla="*/ 404 w 477"/>
                          <a:gd name="T79" fmla="*/ 15 h 2431"/>
                          <a:gd name="T80" fmla="*/ 414 w 477"/>
                          <a:gd name="T81" fmla="*/ 41 h 2431"/>
                          <a:gd name="T82" fmla="*/ 425 w 477"/>
                          <a:gd name="T83" fmla="*/ 78 h 2431"/>
                          <a:gd name="T84" fmla="*/ 435 w 477"/>
                          <a:gd name="T85" fmla="*/ 124 h 2431"/>
                          <a:gd name="T86" fmla="*/ 445 w 477"/>
                          <a:gd name="T87" fmla="*/ 187 h 2431"/>
                          <a:gd name="T88" fmla="*/ 456 w 477"/>
                          <a:gd name="T89" fmla="*/ 254 h 2431"/>
                          <a:gd name="T90" fmla="*/ 466 w 477"/>
                          <a:gd name="T91" fmla="*/ 337 h 2431"/>
                          <a:gd name="T92" fmla="*/ 477 w 477"/>
                          <a:gd name="T93" fmla="*/ 425 h 2431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</a:gdLst>
                        <a:ahLst/>
                        <a:cxnLst>
                          <a:cxn ang="T94">
                            <a:pos x="T0" y="T1"/>
                          </a:cxn>
                          <a:cxn ang="T95">
                            <a:pos x="T2" y="T3"/>
                          </a:cxn>
                          <a:cxn ang="T96">
                            <a:pos x="T4" y="T5"/>
                          </a:cxn>
                          <a:cxn ang="T97">
                            <a:pos x="T6" y="T7"/>
                          </a:cxn>
                          <a:cxn ang="T98">
                            <a:pos x="T8" y="T9"/>
                          </a:cxn>
                          <a:cxn ang="T99">
                            <a:pos x="T10" y="T11"/>
                          </a:cxn>
                          <a:cxn ang="T100">
                            <a:pos x="T12" y="T13"/>
                          </a:cxn>
                          <a:cxn ang="T101">
                            <a:pos x="T14" y="T15"/>
                          </a:cxn>
                          <a:cxn ang="T102">
                            <a:pos x="T16" y="T17"/>
                          </a:cxn>
                          <a:cxn ang="T103">
                            <a:pos x="T18" y="T19"/>
                          </a:cxn>
                          <a:cxn ang="T104">
                            <a:pos x="T20" y="T21"/>
                          </a:cxn>
                          <a:cxn ang="T105">
                            <a:pos x="T22" y="T23"/>
                          </a:cxn>
                          <a:cxn ang="T106">
                            <a:pos x="T24" y="T25"/>
                          </a:cxn>
                          <a:cxn ang="T107">
                            <a:pos x="T26" y="T27"/>
                          </a:cxn>
                          <a:cxn ang="T108">
                            <a:pos x="T28" y="T29"/>
                          </a:cxn>
                          <a:cxn ang="T109">
                            <a:pos x="T30" y="T31"/>
                          </a:cxn>
                          <a:cxn ang="T110">
                            <a:pos x="T32" y="T33"/>
                          </a:cxn>
                          <a:cxn ang="T111">
                            <a:pos x="T34" y="T35"/>
                          </a:cxn>
                          <a:cxn ang="T112">
                            <a:pos x="T36" y="T37"/>
                          </a:cxn>
                          <a:cxn ang="T113">
                            <a:pos x="T38" y="T39"/>
                          </a:cxn>
                          <a:cxn ang="T114">
                            <a:pos x="T40" y="T41"/>
                          </a:cxn>
                          <a:cxn ang="T115">
                            <a:pos x="T42" y="T43"/>
                          </a:cxn>
                          <a:cxn ang="T116">
                            <a:pos x="T44" y="T45"/>
                          </a:cxn>
                          <a:cxn ang="T117">
                            <a:pos x="T46" y="T47"/>
                          </a:cxn>
                          <a:cxn ang="T118">
                            <a:pos x="T48" y="T49"/>
                          </a:cxn>
                          <a:cxn ang="T119">
                            <a:pos x="T50" y="T51"/>
                          </a:cxn>
                          <a:cxn ang="T120">
                            <a:pos x="T52" y="T53"/>
                          </a:cxn>
                          <a:cxn ang="T121">
                            <a:pos x="T54" y="T55"/>
                          </a:cxn>
                          <a:cxn ang="T122">
                            <a:pos x="T56" y="T57"/>
                          </a:cxn>
                          <a:cxn ang="T123">
                            <a:pos x="T58" y="T59"/>
                          </a:cxn>
                          <a:cxn ang="T124">
                            <a:pos x="T60" y="T61"/>
                          </a:cxn>
                          <a:cxn ang="T125">
                            <a:pos x="T62" y="T63"/>
                          </a:cxn>
                          <a:cxn ang="T126">
                            <a:pos x="T64" y="T65"/>
                          </a:cxn>
                          <a:cxn ang="T127">
                            <a:pos x="T66" y="T67"/>
                          </a:cxn>
                          <a:cxn ang="T128">
                            <a:pos x="T68" y="T69"/>
                          </a:cxn>
                          <a:cxn ang="T129">
                            <a:pos x="T70" y="T71"/>
                          </a:cxn>
                          <a:cxn ang="T130">
                            <a:pos x="T72" y="T73"/>
                          </a:cxn>
                          <a:cxn ang="T131">
                            <a:pos x="T74" y="T75"/>
                          </a:cxn>
                          <a:cxn ang="T132">
                            <a:pos x="T76" y="T77"/>
                          </a:cxn>
                          <a:cxn ang="T133">
                            <a:pos x="T78" y="T79"/>
                          </a:cxn>
                          <a:cxn ang="T134">
                            <a:pos x="T80" y="T81"/>
                          </a:cxn>
                          <a:cxn ang="T135">
                            <a:pos x="T82" y="T83"/>
                          </a:cxn>
                          <a:cxn ang="T136">
                            <a:pos x="T84" y="T85"/>
                          </a:cxn>
                          <a:cxn ang="T137">
                            <a:pos x="T86" y="T87"/>
                          </a:cxn>
                          <a:cxn ang="T138">
                            <a:pos x="T88" y="T89"/>
                          </a:cxn>
                          <a:cxn ang="T139">
                            <a:pos x="T90" y="T91"/>
                          </a:cxn>
                          <a:cxn ang="T140">
                            <a:pos x="T92" y="T93"/>
                          </a:cxn>
                        </a:cxnLst>
                        <a:rect l="0" t="0" r="r" b="b"/>
                        <a:pathLst>
                          <a:path w="477" h="2431">
                            <a:moveTo>
                              <a:pt x="0" y="2224"/>
                            </a:moveTo>
                            <a:lnTo>
                              <a:pt x="10" y="2286"/>
                            </a:lnTo>
                            <a:lnTo>
                              <a:pt x="20" y="2338"/>
                            </a:lnTo>
                            <a:lnTo>
                              <a:pt x="31" y="2379"/>
                            </a:lnTo>
                            <a:lnTo>
                              <a:pt x="41" y="2410"/>
                            </a:lnTo>
                            <a:lnTo>
                              <a:pt x="52" y="2426"/>
                            </a:lnTo>
                            <a:lnTo>
                              <a:pt x="62" y="2431"/>
                            </a:lnTo>
                            <a:lnTo>
                              <a:pt x="72" y="2426"/>
                            </a:lnTo>
                            <a:lnTo>
                              <a:pt x="83" y="2410"/>
                            </a:lnTo>
                            <a:lnTo>
                              <a:pt x="93" y="2379"/>
                            </a:lnTo>
                            <a:lnTo>
                              <a:pt x="103" y="2338"/>
                            </a:lnTo>
                            <a:lnTo>
                              <a:pt x="114" y="2281"/>
                            </a:lnTo>
                            <a:lnTo>
                              <a:pt x="124" y="2219"/>
                            </a:lnTo>
                            <a:lnTo>
                              <a:pt x="134" y="2146"/>
                            </a:lnTo>
                            <a:lnTo>
                              <a:pt x="145" y="2058"/>
                            </a:lnTo>
                            <a:lnTo>
                              <a:pt x="155" y="1970"/>
                            </a:lnTo>
                            <a:lnTo>
                              <a:pt x="166" y="1871"/>
                            </a:lnTo>
                            <a:lnTo>
                              <a:pt x="176" y="1762"/>
                            </a:lnTo>
                            <a:lnTo>
                              <a:pt x="186" y="1654"/>
                            </a:lnTo>
                            <a:lnTo>
                              <a:pt x="197" y="1534"/>
                            </a:lnTo>
                            <a:lnTo>
                              <a:pt x="207" y="1415"/>
                            </a:lnTo>
                            <a:lnTo>
                              <a:pt x="217" y="1296"/>
                            </a:lnTo>
                            <a:lnTo>
                              <a:pt x="228" y="1177"/>
                            </a:lnTo>
                            <a:lnTo>
                              <a:pt x="238" y="1052"/>
                            </a:lnTo>
                            <a:lnTo>
                              <a:pt x="249" y="933"/>
                            </a:lnTo>
                            <a:lnTo>
                              <a:pt x="259" y="819"/>
                            </a:lnTo>
                            <a:lnTo>
                              <a:pt x="269" y="705"/>
                            </a:lnTo>
                            <a:lnTo>
                              <a:pt x="280" y="596"/>
                            </a:lnTo>
                            <a:lnTo>
                              <a:pt x="290" y="492"/>
                            </a:lnTo>
                            <a:lnTo>
                              <a:pt x="300" y="399"/>
                            </a:lnTo>
                            <a:lnTo>
                              <a:pt x="311" y="316"/>
                            </a:lnTo>
                            <a:lnTo>
                              <a:pt x="321" y="238"/>
                            </a:lnTo>
                            <a:lnTo>
                              <a:pt x="331" y="171"/>
                            </a:lnTo>
                            <a:lnTo>
                              <a:pt x="342" y="114"/>
                            </a:lnTo>
                            <a:lnTo>
                              <a:pt x="352" y="67"/>
                            </a:lnTo>
                            <a:lnTo>
                              <a:pt x="363" y="31"/>
                            </a:lnTo>
                            <a:lnTo>
                              <a:pt x="373" y="10"/>
                            </a:lnTo>
                            <a:lnTo>
                              <a:pt x="383" y="0"/>
                            </a:lnTo>
                            <a:lnTo>
                              <a:pt x="394" y="0"/>
                            </a:lnTo>
                            <a:lnTo>
                              <a:pt x="404" y="15"/>
                            </a:lnTo>
                            <a:lnTo>
                              <a:pt x="414" y="41"/>
                            </a:lnTo>
                            <a:lnTo>
                              <a:pt x="425" y="78"/>
                            </a:lnTo>
                            <a:lnTo>
                              <a:pt x="435" y="124"/>
                            </a:lnTo>
                            <a:lnTo>
                              <a:pt x="445" y="187"/>
                            </a:lnTo>
                            <a:lnTo>
                              <a:pt x="456" y="254"/>
                            </a:lnTo>
                            <a:lnTo>
                              <a:pt x="466" y="337"/>
                            </a:lnTo>
                            <a:lnTo>
                              <a:pt x="477" y="4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84051" name="Group 2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55" y="3250"/>
                      <a:ext cx="395" cy="210"/>
                      <a:chOff x="1231" y="1159"/>
                      <a:chExt cx="3085" cy="2431"/>
                    </a:xfrm>
                  </p:grpSpPr>
                  <p:sp>
                    <p:nvSpPr>
                      <p:cNvPr id="84072" name="Freeform 21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31" y="1159"/>
                        <a:ext cx="1301" cy="2431"/>
                      </a:xfrm>
                      <a:custGeom>
                        <a:avLst/>
                        <a:gdLst>
                          <a:gd name="T0" fmla="*/ 16 w 1301"/>
                          <a:gd name="T1" fmla="*/ 2177 h 2431"/>
                          <a:gd name="T2" fmla="*/ 47 w 1301"/>
                          <a:gd name="T3" fmla="*/ 2353 h 2431"/>
                          <a:gd name="T4" fmla="*/ 78 w 1301"/>
                          <a:gd name="T5" fmla="*/ 2431 h 2431"/>
                          <a:gd name="T6" fmla="*/ 109 w 1301"/>
                          <a:gd name="T7" fmla="*/ 2400 h 2431"/>
                          <a:gd name="T8" fmla="*/ 140 w 1301"/>
                          <a:gd name="T9" fmla="*/ 2260 h 2431"/>
                          <a:gd name="T10" fmla="*/ 171 w 1301"/>
                          <a:gd name="T11" fmla="*/ 2032 h 2431"/>
                          <a:gd name="T12" fmla="*/ 203 w 1301"/>
                          <a:gd name="T13" fmla="*/ 1726 h 2431"/>
                          <a:gd name="T14" fmla="*/ 234 w 1301"/>
                          <a:gd name="T15" fmla="*/ 1379 h 2431"/>
                          <a:gd name="T16" fmla="*/ 265 w 1301"/>
                          <a:gd name="T17" fmla="*/ 1016 h 2431"/>
                          <a:gd name="T18" fmla="*/ 296 w 1301"/>
                          <a:gd name="T19" fmla="*/ 669 h 2431"/>
                          <a:gd name="T20" fmla="*/ 327 w 1301"/>
                          <a:gd name="T21" fmla="*/ 373 h 2431"/>
                          <a:gd name="T22" fmla="*/ 358 w 1301"/>
                          <a:gd name="T23" fmla="*/ 150 h 2431"/>
                          <a:gd name="T24" fmla="*/ 389 w 1301"/>
                          <a:gd name="T25" fmla="*/ 21 h 2431"/>
                          <a:gd name="T26" fmla="*/ 420 w 1301"/>
                          <a:gd name="T27" fmla="*/ 5 h 2431"/>
                          <a:gd name="T28" fmla="*/ 451 w 1301"/>
                          <a:gd name="T29" fmla="*/ 93 h 2431"/>
                          <a:gd name="T30" fmla="*/ 482 w 1301"/>
                          <a:gd name="T31" fmla="*/ 280 h 2431"/>
                          <a:gd name="T32" fmla="*/ 514 w 1301"/>
                          <a:gd name="T33" fmla="*/ 555 h 2431"/>
                          <a:gd name="T34" fmla="*/ 545 w 1301"/>
                          <a:gd name="T35" fmla="*/ 886 h 2431"/>
                          <a:gd name="T36" fmla="*/ 576 w 1301"/>
                          <a:gd name="T37" fmla="*/ 1244 h 2431"/>
                          <a:gd name="T38" fmla="*/ 607 w 1301"/>
                          <a:gd name="T39" fmla="*/ 1602 h 2431"/>
                          <a:gd name="T40" fmla="*/ 633 w 1301"/>
                          <a:gd name="T41" fmla="*/ 1928 h 2431"/>
                          <a:gd name="T42" fmla="*/ 664 w 1301"/>
                          <a:gd name="T43" fmla="*/ 2188 h 2431"/>
                          <a:gd name="T44" fmla="*/ 695 w 1301"/>
                          <a:gd name="T45" fmla="*/ 2364 h 2431"/>
                          <a:gd name="T46" fmla="*/ 726 w 1301"/>
                          <a:gd name="T47" fmla="*/ 2431 h 2431"/>
                          <a:gd name="T48" fmla="*/ 757 w 1301"/>
                          <a:gd name="T49" fmla="*/ 2395 h 2431"/>
                          <a:gd name="T50" fmla="*/ 788 w 1301"/>
                          <a:gd name="T51" fmla="*/ 2250 h 2431"/>
                          <a:gd name="T52" fmla="*/ 819 w 1301"/>
                          <a:gd name="T53" fmla="*/ 2017 h 2431"/>
                          <a:gd name="T54" fmla="*/ 850 w 1301"/>
                          <a:gd name="T55" fmla="*/ 1711 h 2431"/>
                          <a:gd name="T56" fmla="*/ 882 w 1301"/>
                          <a:gd name="T57" fmla="*/ 1358 h 2431"/>
                          <a:gd name="T58" fmla="*/ 913 w 1301"/>
                          <a:gd name="T59" fmla="*/ 995 h 2431"/>
                          <a:gd name="T60" fmla="*/ 944 w 1301"/>
                          <a:gd name="T61" fmla="*/ 648 h 2431"/>
                          <a:gd name="T62" fmla="*/ 975 w 1301"/>
                          <a:gd name="T63" fmla="*/ 358 h 2431"/>
                          <a:gd name="T64" fmla="*/ 1006 w 1301"/>
                          <a:gd name="T65" fmla="*/ 140 h 2431"/>
                          <a:gd name="T66" fmla="*/ 1037 w 1301"/>
                          <a:gd name="T67" fmla="*/ 21 h 2431"/>
                          <a:gd name="T68" fmla="*/ 1068 w 1301"/>
                          <a:gd name="T69" fmla="*/ 5 h 2431"/>
                          <a:gd name="T70" fmla="*/ 1099 w 1301"/>
                          <a:gd name="T71" fmla="*/ 98 h 2431"/>
                          <a:gd name="T72" fmla="*/ 1130 w 1301"/>
                          <a:gd name="T73" fmla="*/ 295 h 2431"/>
                          <a:gd name="T74" fmla="*/ 1161 w 1301"/>
                          <a:gd name="T75" fmla="*/ 570 h 2431"/>
                          <a:gd name="T76" fmla="*/ 1193 w 1301"/>
                          <a:gd name="T77" fmla="*/ 902 h 2431"/>
                          <a:gd name="T78" fmla="*/ 1224 w 1301"/>
                          <a:gd name="T79" fmla="*/ 1265 h 2431"/>
                          <a:gd name="T80" fmla="*/ 1250 w 1301"/>
                          <a:gd name="T81" fmla="*/ 1623 h 2431"/>
                          <a:gd name="T82" fmla="*/ 1281 w 1301"/>
                          <a:gd name="T83" fmla="*/ 1944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1" h="2431">
                            <a:moveTo>
                              <a:pt x="0" y="2006"/>
                            </a:moveTo>
                            <a:lnTo>
                              <a:pt x="6" y="2094"/>
                            </a:lnTo>
                            <a:lnTo>
                              <a:pt x="16" y="2177"/>
                            </a:lnTo>
                            <a:lnTo>
                              <a:pt x="26" y="2245"/>
                            </a:lnTo>
                            <a:lnTo>
                              <a:pt x="37" y="2307"/>
                            </a:lnTo>
                            <a:lnTo>
                              <a:pt x="47" y="2353"/>
                            </a:lnTo>
                            <a:lnTo>
                              <a:pt x="57" y="2390"/>
                            </a:lnTo>
                            <a:lnTo>
                              <a:pt x="68" y="2416"/>
                            </a:lnTo>
                            <a:lnTo>
                              <a:pt x="78" y="2431"/>
                            </a:lnTo>
                            <a:lnTo>
                              <a:pt x="88" y="2431"/>
                            </a:lnTo>
                            <a:lnTo>
                              <a:pt x="99" y="2421"/>
                            </a:lnTo>
                            <a:lnTo>
                              <a:pt x="109" y="2400"/>
                            </a:lnTo>
                            <a:lnTo>
                              <a:pt x="120" y="2364"/>
                            </a:lnTo>
                            <a:lnTo>
                              <a:pt x="130" y="2317"/>
                            </a:lnTo>
                            <a:lnTo>
                              <a:pt x="140" y="2260"/>
                            </a:lnTo>
                            <a:lnTo>
                              <a:pt x="151" y="2193"/>
                            </a:lnTo>
                            <a:lnTo>
                              <a:pt x="161" y="2115"/>
                            </a:lnTo>
                            <a:lnTo>
                              <a:pt x="171" y="2032"/>
                            </a:lnTo>
                            <a:lnTo>
                              <a:pt x="182" y="1939"/>
                            </a:lnTo>
                            <a:lnTo>
                              <a:pt x="192" y="1835"/>
                            </a:lnTo>
                            <a:lnTo>
                              <a:pt x="203" y="1726"/>
                            </a:lnTo>
                            <a:lnTo>
                              <a:pt x="213" y="1612"/>
                            </a:lnTo>
                            <a:lnTo>
                              <a:pt x="223" y="1498"/>
                            </a:lnTo>
                            <a:lnTo>
                              <a:pt x="234" y="1379"/>
                            </a:lnTo>
                            <a:lnTo>
                              <a:pt x="244" y="1254"/>
                            </a:lnTo>
                            <a:lnTo>
                              <a:pt x="254" y="1135"/>
                            </a:lnTo>
                            <a:lnTo>
                              <a:pt x="265" y="1016"/>
                            </a:lnTo>
                            <a:lnTo>
                              <a:pt x="275" y="897"/>
                            </a:lnTo>
                            <a:lnTo>
                              <a:pt x="285" y="778"/>
                            </a:lnTo>
                            <a:lnTo>
                              <a:pt x="296" y="669"/>
                            </a:lnTo>
                            <a:lnTo>
                              <a:pt x="306" y="560"/>
                            </a:lnTo>
                            <a:lnTo>
                              <a:pt x="317" y="461"/>
                            </a:lnTo>
                            <a:lnTo>
                              <a:pt x="327" y="373"/>
                            </a:lnTo>
                            <a:lnTo>
                              <a:pt x="337" y="285"/>
                            </a:lnTo>
                            <a:lnTo>
                              <a:pt x="348" y="212"/>
                            </a:lnTo>
                            <a:lnTo>
                              <a:pt x="358" y="150"/>
                            </a:lnTo>
                            <a:lnTo>
                              <a:pt x="368" y="93"/>
                            </a:lnTo>
                            <a:lnTo>
                              <a:pt x="379" y="52"/>
                            </a:lnTo>
                            <a:lnTo>
                              <a:pt x="389" y="21"/>
                            </a:lnTo>
                            <a:lnTo>
                              <a:pt x="399" y="5"/>
                            </a:lnTo>
                            <a:lnTo>
                              <a:pt x="410" y="0"/>
                            </a:lnTo>
                            <a:lnTo>
                              <a:pt x="420" y="5"/>
                            </a:lnTo>
                            <a:lnTo>
                              <a:pt x="431" y="21"/>
                            </a:lnTo>
                            <a:lnTo>
                              <a:pt x="441" y="52"/>
                            </a:lnTo>
                            <a:lnTo>
                              <a:pt x="451" y="93"/>
                            </a:lnTo>
                            <a:lnTo>
                              <a:pt x="462" y="145"/>
                            </a:lnTo>
                            <a:lnTo>
                              <a:pt x="472" y="207"/>
                            </a:lnTo>
                            <a:lnTo>
                              <a:pt x="482" y="280"/>
                            </a:lnTo>
                            <a:lnTo>
                              <a:pt x="493" y="363"/>
                            </a:lnTo>
                            <a:lnTo>
                              <a:pt x="503" y="456"/>
                            </a:lnTo>
                            <a:lnTo>
                              <a:pt x="514" y="555"/>
                            </a:lnTo>
                            <a:lnTo>
                              <a:pt x="524" y="658"/>
                            </a:lnTo>
                            <a:lnTo>
                              <a:pt x="534" y="767"/>
                            </a:lnTo>
                            <a:lnTo>
                              <a:pt x="545" y="886"/>
                            </a:lnTo>
                            <a:lnTo>
                              <a:pt x="555" y="1006"/>
                            </a:lnTo>
                            <a:lnTo>
                              <a:pt x="565" y="1125"/>
                            </a:lnTo>
                            <a:lnTo>
                              <a:pt x="576" y="1244"/>
                            </a:lnTo>
                            <a:lnTo>
                              <a:pt x="586" y="1368"/>
                            </a:lnTo>
                            <a:lnTo>
                              <a:pt x="596" y="1488"/>
                            </a:lnTo>
                            <a:lnTo>
                              <a:pt x="607" y="1602"/>
                            </a:lnTo>
                            <a:lnTo>
                              <a:pt x="617" y="1716"/>
                            </a:lnTo>
                            <a:lnTo>
                              <a:pt x="622" y="1825"/>
                            </a:lnTo>
                            <a:lnTo>
                              <a:pt x="633" y="1928"/>
                            </a:lnTo>
                            <a:lnTo>
                              <a:pt x="643" y="2022"/>
                            </a:lnTo>
                            <a:lnTo>
                              <a:pt x="653" y="2110"/>
                            </a:lnTo>
                            <a:lnTo>
                              <a:pt x="664" y="2188"/>
                            </a:lnTo>
                            <a:lnTo>
                              <a:pt x="674" y="2255"/>
                            </a:lnTo>
                            <a:lnTo>
                              <a:pt x="685" y="2317"/>
                            </a:lnTo>
                            <a:lnTo>
                              <a:pt x="695" y="2364"/>
                            </a:lnTo>
                            <a:lnTo>
                              <a:pt x="705" y="2395"/>
                            </a:lnTo>
                            <a:lnTo>
                              <a:pt x="716" y="2421"/>
                            </a:lnTo>
                            <a:lnTo>
                              <a:pt x="726" y="2431"/>
                            </a:lnTo>
                            <a:lnTo>
                              <a:pt x="736" y="2431"/>
                            </a:lnTo>
                            <a:lnTo>
                              <a:pt x="747" y="2421"/>
                            </a:lnTo>
                            <a:lnTo>
                              <a:pt x="757" y="2395"/>
                            </a:lnTo>
                            <a:lnTo>
                              <a:pt x="768" y="2359"/>
                            </a:lnTo>
                            <a:lnTo>
                              <a:pt x="778" y="2312"/>
                            </a:lnTo>
                            <a:lnTo>
                              <a:pt x="788" y="2250"/>
                            </a:lnTo>
                            <a:lnTo>
                              <a:pt x="799" y="2182"/>
                            </a:lnTo>
                            <a:lnTo>
                              <a:pt x="809" y="2105"/>
                            </a:lnTo>
                            <a:lnTo>
                              <a:pt x="819" y="2017"/>
                            </a:lnTo>
                            <a:lnTo>
                              <a:pt x="830" y="1918"/>
                            </a:lnTo>
                            <a:lnTo>
                              <a:pt x="840" y="1820"/>
                            </a:lnTo>
                            <a:lnTo>
                              <a:pt x="850" y="1711"/>
                            </a:lnTo>
                            <a:lnTo>
                              <a:pt x="861" y="1597"/>
                            </a:lnTo>
                            <a:lnTo>
                              <a:pt x="871" y="1477"/>
                            </a:lnTo>
                            <a:lnTo>
                              <a:pt x="882" y="1358"/>
                            </a:lnTo>
                            <a:lnTo>
                              <a:pt x="892" y="1234"/>
                            </a:lnTo>
                            <a:lnTo>
                              <a:pt x="902" y="1114"/>
                            </a:lnTo>
                            <a:lnTo>
                              <a:pt x="913" y="995"/>
                            </a:lnTo>
                            <a:lnTo>
                              <a:pt x="923" y="876"/>
                            </a:lnTo>
                            <a:lnTo>
                              <a:pt x="933" y="762"/>
                            </a:lnTo>
                            <a:lnTo>
                              <a:pt x="944" y="648"/>
                            </a:lnTo>
                            <a:lnTo>
                              <a:pt x="954" y="544"/>
                            </a:lnTo>
                            <a:lnTo>
                              <a:pt x="965" y="446"/>
                            </a:lnTo>
                            <a:lnTo>
                              <a:pt x="975" y="358"/>
                            </a:lnTo>
                            <a:lnTo>
                              <a:pt x="985" y="275"/>
                            </a:lnTo>
                            <a:lnTo>
                              <a:pt x="996" y="202"/>
                            </a:lnTo>
                            <a:lnTo>
                              <a:pt x="1006" y="140"/>
                            </a:lnTo>
                            <a:lnTo>
                              <a:pt x="1016" y="88"/>
                            </a:lnTo>
                            <a:lnTo>
                              <a:pt x="1027" y="47"/>
                            </a:lnTo>
                            <a:lnTo>
                              <a:pt x="1037" y="21"/>
                            </a:lnTo>
                            <a:lnTo>
                              <a:pt x="1047" y="0"/>
                            </a:lnTo>
                            <a:lnTo>
                              <a:pt x="1058" y="0"/>
                            </a:lnTo>
                            <a:lnTo>
                              <a:pt x="1068" y="5"/>
                            </a:lnTo>
                            <a:lnTo>
                              <a:pt x="1079" y="26"/>
                            </a:lnTo>
                            <a:lnTo>
                              <a:pt x="1089" y="57"/>
                            </a:lnTo>
                            <a:lnTo>
                              <a:pt x="1099" y="98"/>
                            </a:lnTo>
                            <a:lnTo>
                              <a:pt x="1110" y="155"/>
                            </a:lnTo>
                            <a:lnTo>
                              <a:pt x="1120" y="218"/>
                            </a:lnTo>
                            <a:lnTo>
                              <a:pt x="1130" y="295"/>
                            </a:lnTo>
                            <a:lnTo>
                              <a:pt x="1141" y="378"/>
                            </a:lnTo>
                            <a:lnTo>
                              <a:pt x="1151" y="472"/>
                            </a:lnTo>
                            <a:lnTo>
                              <a:pt x="1161" y="570"/>
                            </a:lnTo>
                            <a:lnTo>
                              <a:pt x="1172" y="679"/>
                            </a:lnTo>
                            <a:lnTo>
                              <a:pt x="1182" y="788"/>
                            </a:lnTo>
                            <a:lnTo>
                              <a:pt x="1193" y="902"/>
                            </a:lnTo>
                            <a:lnTo>
                              <a:pt x="1203" y="1021"/>
                            </a:lnTo>
                            <a:lnTo>
                              <a:pt x="1213" y="1146"/>
                            </a:lnTo>
                            <a:lnTo>
                              <a:pt x="1224" y="1265"/>
                            </a:lnTo>
                            <a:lnTo>
                              <a:pt x="1234" y="1389"/>
                            </a:lnTo>
                            <a:lnTo>
                              <a:pt x="1239" y="1508"/>
                            </a:lnTo>
                            <a:lnTo>
                              <a:pt x="1250" y="1623"/>
                            </a:lnTo>
                            <a:lnTo>
                              <a:pt x="1260" y="1737"/>
                            </a:lnTo>
                            <a:lnTo>
                              <a:pt x="1270" y="1845"/>
                            </a:lnTo>
                            <a:lnTo>
                              <a:pt x="1281" y="1944"/>
                            </a:lnTo>
                            <a:lnTo>
                              <a:pt x="1291" y="2037"/>
                            </a:lnTo>
                            <a:lnTo>
                              <a:pt x="1301" y="21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73" name="Freeform 21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2" y="1159"/>
                        <a:ext cx="1307" cy="2431"/>
                      </a:xfrm>
                      <a:custGeom>
                        <a:avLst/>
                        <a:gdLst>
                          <a:gd name="T0" fmla="*/ 21 w 1307"/>
                          <a:gd name="T1" fmla="*/ 2265 h 2431"/>
                          <a:gd name="T2" fmla="*/ 52 w 1307"/>
                          <a:gd name="T3" fmla="*/ 2400 h 2431"/>
                          <a:gd name="T4" fmla="*/ 83 w 1307"/>
                          <a:gd name="T5" fmla="*/ 2431 h 2431"/>
                          <a:gd name="T6" fmla="*/ 114 w 1307"/>
                          <a:gd name="T7" fmla="*/ 2353 h 2431"/>
                          <a:gd name="T8" fmla="*/ 146 w 1307"/>
                          <a:gd name="T9" fmla="*/ 2172 h 2431"/>
                          <a:gd name="T10" fmla="*/ 177 w 1307"/>
                          <a:gd name="T11" fmla="*/ 1902 h 2431"/>
                          <a:gd name="T12" fmla="*/ 208 w 1307"/>
                          <a:gd name="T13" fmla="*/ 1576 h 2431"/>
                          <a:gd name="T14" fmla="*/ 239 w 1307"/>
                          <a:gd name="T15" fmla="*/ 1218 h 2431"/>
                          <a:gd name="T16" fmla="*/ 270 w 1307"/>
                          <a:gd name="T17" fmla="*/ 855 h 2431"/>
                          <a:gd name="T18" fmla="*/ 301 w 1307"/>
                          <a:gd name="T19" fmla="*/ 529 h 2431"/>
                          <a:gd name="T20" fmla="*/ 332 w 1307"/>
                          <a:gd name="T21" fmla="*/ 259 h 2431"/>
                          <a:gd name="T22" fmla="*/ 363 w 1307"/>
                          <a:gd name="T23" fmla="*/ 78 h 2431"/>
                          <a:gd name="T24" fmla="*/ 394 w 1307"/>
                          <a:gd name="T25" fmla="*/ 0 h 2431"/>
                          <a:gd name="T26" fmla="*/ 425 w 1307"/>
                          <a:gd name="T27" fmla="*/ 31 h 2431"/>
                          <a:gd name="T28" fmla="*/ 457 w 1307"/>
                          <a:gd name="T29" fmla="*/ 166 h 2431"/>
                          <a:gd name="T30" fmla="*/ 488 w 1307"/>
                          <a:gd name="T31" fmla="*/ 394 h 2431"/>
                          <a:gd name="T32" fmla="*/ 519 w 1307"/>
                          <a:gd name="T33" fmla="*/ 695 h 2431"/>
                          <a:gd name="T34" fmla="*/ 550 w 1307"/>
                          <a:gd name="T35" fmla="*/ 1042 h 2431"/>
                          <a:gd name="T36" fmla="*/ 576 w 1307"/>
                          <a:gd name="T37" fmla="*/ 1410 h 2431"/>
                          <a:gd name="T38" fmla="*/ 607 w 1307"/>
                          <a:gd name="T39" fmla="*/ 1752 h 2431"/>
                          <a:gd name="T40" fmla="*/ 638 w 1307"/>
                          <a:gd name="T41" fmla="*/ 2053 h 2431"/>
                          <a:gd name="T42" fmla="*/ 669 w 1307"/>
                          <a:gd name="T43" fmla="*/ 2276 h 2431"/>
                          <a:gd name="T44" fmla="*/ 700 w 1307"/>
                          <a:gd name="T45" fmla="*/ 2405 h 2431"/>
                          <a:gd name="T46" fmla="*/ 731 w 1307"/>
                          <a:gd name="T47" fmla="*/ 2431 h 2431"/>
                          <a:gd name="T48" fmla="*/ 762 w 1307"/>
                          <a:gd name="T49" fmla="*/ 2343 h 2431"/>
                          <a:gd name="T50" fmla="*/ 794 w 1307"/>
                          <a:gd name="T51" fmla="*/ 2156 h 2431"/>
                          <a:gd name="T52" fmla="*/ 825 w 1307"/>
                          <a:gd name="T53" fmla="*/ 1887 h 2431"/>
                          <a:gd name="T54" fmla="*/ 856 w 1307"/>
                          <a:gd name="T55" fmla="*/ 1555 h 2431"/>
                          <a:gd name="T56" fmla="*/ 887 w 1307"/>
                          <a:gd name="T57" fmla="*/ 1197 h 2431"/>
                          <a:gd name="T58" fmla="*/ 918 w 1307"/>
                          <a:gd name="T59" fmla="*/ 835 h 2431"/>
                          <a:gd name="T60" fmla="*/ 949 w 1307"/>
                          <a:gd name="T61" fmla="*/ 513 h 2431"/>
                          <a:gd name="T62" fmla="*/ 980 w 1307"/>
                          <a:gd name="T63" fmla="*/ 249 h 2431"/>
                          <a:gd name="T64" fmla="*/ 1011 w 1307"/>
                          <a:gd name="T65" fmla="*/ 72 h 2431"/>
                          <a:gd name="T66" fmla="*/ 1042 w 1307"/>
                          <a:gd name="T67" fmla="*/ 0 h 2431"/>
                          <a:gd name="T68" fmla="*/ 1073 w 1307"/>
                          <a:gd name="T69" fmla="*/ 36 h 2431"/>
                          <a:gd name="T70" fmla="*/ 1105 w 1307"/>
                          <a:gd name="T71" fmla="*/ 176 h 2431"/>
                          <a:gd name="T72" fmla="*/ 1136 w 1307"/>
                          <a:gd name="T73" fmla="*/ 409 h 2431"/>
                          <a:gd name="T74" fmla="*/ 1167 w 1307"/>
                          <a:gd name="T75" fmla="*/ 715 h 2431"/>
                          <a:gd name="T76" fmla="*/ 1193 w 1307"/>
                          <a:gd name="T77" fmla="*/ 1063 h 2431"/>
                          <a:gd name="T78" fmla="*/ 1224 w 1307"/>
                          <a:gd name="T79" fmla="*/ 1426 h 2431"/>
                          <a:gd name="T80" fmla="*/ 1255 w 1307"/>
                          <a:gd name="T81" fmla="*/ 1773 h 2431"/>
                          <a:gd name="T82" fmla="*/ 1286 w 1307"/>
                          <a:gd name="T83" fmla="*/ 2068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7" h="2431">
                            <a:moveTo>
                              <a:pt x="0" y="2125"/>
                            </a:moveTo>
                            <a:lnTo>
                              <a:pt x="11" y="2198"/>
                            </a:lnTo>
                            <a:lnTo>
                              <a:pt x="21" y="2265"/>
                            </a:lnTo>
                            <a:lnTo>
                              <a:pt x="32" y="2322"/>
                            </a:lnTo>
                            <a:lnTo>
                              <a:pt x="42" y="2369"/>
                            </a:lnTo>
                            <a:lnTo>
                              <a:pt x="52" y="2400"/>
                            </a:lnTo>
                            <a:lnTo>
                              <a:pt x="63" y="2426"/>
                            </a:lnTo>
                            <a:lnTo>
                              <a:pt x="73" y="2431"/>
                            </a:lnTo>
                            <a:lnTo>
                              <a:pt x="83" y="2431"/>
                            </a:lnTo>
                            <a:lnTo>
                              <a:pt x="94" y="2416"/>
                            </a:lnTo>
                            <a:lnTo>
                              <a:pt x="104" y="2390"/>
                            </a:lnTo>
                            <a:lnTo>
                              <a:pt x="114" y="2353"/>
                            </a:lnTo>
                            <a:lnTo>
                              <a:pt x="125" y="2302"/>
                            </a:lnTo>
                            <a:lnTo>
                              <a:pt x="135" y="2239"/>
                            </a:lnTo>
                            <a:lnTo>
                              <a:pt x="146" y="2172"/>
                            </a:lnTo>
                            <a:lnTo>
                              <a:pt x="156" y="2089"/>
                            </a:lnTo>
                            <a:lnTo>
                              <a:pt x="166" y="2001"/>
                            </a:lnTo>
                            <a:lnTo>
                              <a:pt x="177" y="1902"/>
                            </a:lnTo>
                            <a:lnTo>
                              <a:pt x="187" y="1799"/>
                            </a:lnTo>
                            <a:lnTo>
                              <a:pt x="197" y="1690"/>
                            </a:lnTo>
                            <a:lnTo>
                              <a:pt x="208" y="1576"/>
                            </a:lnTo>
                            <a:lnTo>
                              <a:pt x="218" y="1457"/>
                            </a:lnTo>
                            <a:lnTo>
                              <a:pt x="229" y="1337"/>
                            </a:lnTo>
                            <a:lnTo>
                              <a:pt x="239" y="1218"/>
                            </a:lnTo>
                            <a:lnTo>
                              <a:pt x="249" y="1094"/>
                            </a:lnTo>
                            <a:lnTo>
                              <a:pt x="260" y="975"/>
                            </a:lnTo>
                            <a:lnTo>
                              <a:pt x="270" y="855"/>
                            </a:lnTo>
                            <a:lnTo>
                              <a:pt x="280" y="741"/>
                            </a:lnTo>
                            <a:lnTo>
                              <a:pt x="291" y="632"/>
                            </a:lnTo>
                            <a:lnTo>
                              <a:pt x="301" y="529"/>
                            </a:lnTo>
                            <a:lnTo>
                              <a:pt x="311" y="430"/>
                            </a:lnTo>
                            <a:lnTo>
                              <a:pt x="322" y="342"/>
                            </a:lnTo>
                            <a:lnTo>
                              <a:pt x="332" y="259"/>
                            </a:lnTo>
                            <a:lnTo>
                              <a:pt x="343" y="192"/>
                            </a:lnTo>
                            <a:lnTo>
                              <a:pt x="353" y="130"/>
                            </a:lnTo>
                            <a:lnTo>
                              <a:pt x="363" y="78"/>
                            </a:lnTo>
                            <a:lnTo>
                              <a:pt x="374" y="41"/>
                            </a:lnTo>
                            <a:lnTo>
                              <a:pt x="384" y="15"/>
                            </a:lnTo>
                            <a:lnTo>
                              <a:pt x="394" y="0"/>
                            </a:lnTo>
                            <a:lnTo>
                              <a:pt x="405" y="0"/>
                            </a:lnTo>
                            <a:lnTo>
                              <a:pt x="415" y="5"/>
                            </a:lnTo>
                            <a:lnTo>
                              <a:pt x="425" y="31"/>
                            </a:lnTo>
                            <a:lnTo>
                              <a:pt x="436" y="62"/>
                            </a:lnTo>
                            <a:lnTo>
                              <a:pt x="446" y="109"/>
                            </a:lnTo>
                            <a:lnTo>
                              <a:pt x="457" y="166"/>
                            </a:lnTo>
                            <a:lnTo>
                              <a:pt x="467" y="233"/>
                            </a:lnTo>
                            <a:lnTo>
                              <a:pt x="477" y="306"/>
                            </a:lnTo>
                            <a:lnTo>
                              <a:pt x="488" y="394"/>
                            </a:lnTo>
                            <a:lnTo>
                              <a:pt x="498" y="487"/>
                            </a:lnTo>
                            <a:lnTo>
                              <a:pt x="508" y="586"/>
                            </a:lnTo>
                            <a:lnTo>
                              <a:pt x="519" y="695"/>
                            </a:lnTo>
                            <a:lnTo>
                              <a:pt x="529" y="809"/>
                            </a:lnTo>
                            <a:lnTo>
                              <a:pt x="540" y="923"/>
                            </a:lnTo>
                            <a:lnTo>
                              <a:pt x="550" y="1042"/>
                            </a:lnTo>
                            <a:lnTo>
                              <a:pt x="555" y="1166"/>
                            </a:lnTo>
                            <a:lnTo>
                              <a:pt x="565" y="1286"/>
                            </a:lnTo>
                            <a:lnTo>
                              <a:pt x="576" y="1410"/>
                            </a:lnTo>
                            <a:lnTo>
                              <a:pt x="586" y="1529"/>
                            </a:lnTo>
                            <a:lnTo>
                              <a:pt x="597" y="1643"/>
                            </a:lnTo>
                            <a:lnTo>
                              <a:pt x="607" y="1752"/>
                            </a:lnTo>
                            <a:lnTo>
                              <a:pt x="617" y="1861"/>
                            </a:lnTo>
                            <a:lnTo>
                              <a:pt x="628" y="1959"/>
                            </a:lnTo>
                            <a:lnTo>
                              <a:pt x="638" y="2053"/>
                            </a:lnTo>
                            <a:lnTo>
                              <a:pt x="648" y="2136"/>
                            </a:lnTo>
                            <a:lnTo>
                              <a:pt x="659" y="2213"/>
                            </a:lnTo>
                            <a:lnTo>
                              <a:pt x="669" y="2276"/>
                            </a:lnTo>
                            <a:lnTo>
                              <a:pt x="679" y="2333"/>
                            </a:lnTo>
                            <a:lnTo>
                              <a:pt x="690" y="2374"/>
                            </a:lnTo>
                            <a:lnTo>
                              <a:pt x="700" y="2405"/>
                            </a:lnTo>
                            <a:lnTo>
                              <a:pt x="711" y="2426"/>
                            </a:lnTo>
                            <a:lnTo>
                              <a:pt x="721" y="2431"/>
                            </a:lnTo>
                            <a:lnTo>
                              <a:pt x="731" y="2431"/>
                            </a:lnTo>
                            <a:lnTo>
                              <a:pt x="742" y="2410"/>
                            </a:lnTo>
                            <a:lnTo>
                              <a:pt x="752" y="2385"/>
                            </a:lnTo>
                            <a:lnTo>
                              <a:pt x="762" y="2343"/>
                            </a:lnTo>
                            <a:lnTo>
                              <a:pt x="773" y="2291"/>
                            </a:lnTo>
                            <a:lnTo>
                              <a:pt x="783" y="2229"/>
                            </a:lnTo>
                            <a:lnTo>
                              <a:pt x="794" y="2156"/>
                            </a:lnTo>
                            <a:lnTo>
                              <a:pt x="804" y="2074"/>
                            </a:lnTo>
                            <a:lnTo>
                              <a:pt x="814" y="1985"/>
                            </a:lnTo>
                            <a:lnTo>
                              <a:pt x="825" y="1887"/>
                            </a:lnTo>
                            <a:lnTo>
                              <a:pt x="835" y="1783"/>
                            </a:lnTo>
                            <a:lnTo>
                              <a:pt x="845" y="1669"/>
                            </a:lnTo>
                            <a:lnTo>
                              <a:pt x="856" y="1555"/>
                            </a:lnTo>
                            <a:lnTo>
                              <a:pt x="866" y="1436"/>
                            </a:lnTo>
                            <a:lnTo>
                              <a:pt x="876" y="1317"/>
                            </a:lnTo>
                            <a:lnTo>
                              <a:pt x="887" y="1197"/>
                            </a:lnTo>
                            <a:lnTo>
                              <a:pt x="897" y="1073"/>
                            </a:lnTo>
                            <a:lnTo>
                              <a:pt x="908" y="954"/>
                            </a:lnTo>
                            <a:lnTo>
                              <a:pt x="918" y="835"/>
                            </a:lnTo>
                            <a:lnTo>
                              <a:pt x="928" y="720"/>
                            </a:lnTo>
                            <a:lnTo>
                              <a:pt x="939" y="612"/>
                            </a:lnTo>
                            <a:lnTo>
                              <a:pt x="949" y="513"/>
                            </a:lnTo>
                            <a:lnTo>
                              <a:pt x="959" y="415"/>
                            </a:lnTo>
                            <a:lnTo>
                              <a:pt x="970" y="327"/>
                            </a:lnTo>
                            <a:lnTo>
                              <a:pt x="980" y="249"/>
                            </a:lnTo>
                            <a:lnTo>
                              <a:pt x="991" y="181"/>
                            </a:lnTo>
                            <a:lnTo>
                              <a:pt x="1001" y="119"/>
                            </a:lnTo>
                            <a:lnTo>
                              <a:pt x="1011" y="72"/>
                            </a:lnTo>
                            <a:lnTo>
                              <a:pt x="1022" y="36"/>
                            </a:lnTo>
                            <a:lnTo>
                              <a:pt x="1032" y="10"/>
                            </a:lnTo>
                            <a:lnTo>
                              <a:pt x="1042" y="0"/>
                            </a:lnTo>
                            <a:lnTo>
                              <a:pt x="1053" y="0"/>
                            </a:lnTo>
                            <a:lnTo>
                              <a:pt x="1063" y="10"/>
                            </a:lnTo>
                            <a:lnTo>
                              <a:pt x="1073" y="36"/>
                            </a:lnTo>
                            <a:lnTo>
                              <a:pt x="1084" y="67"/>
                            </a:lnTo>
                            <a:lnTo>
                              <a:pt x="1094" y="114"/>
                            </a:lnTo>
                            <a:lnTo>
                              <a:pt x="1105" y="176"/>
                            </a:lnTo>
                            <a:lnTo>
                              <a:pt x="1115" y="244"/>
                            </a:lnTo>
                            <a:lnTo>
                              <a:pt x="1125" y="321"/>
                            </a:lnTo>
                            <a:lnTo>
                              <a:pt x="1136" y="409"/>
                            </a:lnTo>
                            <a:lnTo>
                              <a:pt x="1146" y="503"/>
                            </a:lnTo>
                            <a:lnTo>
                              <a:pt x="1156" y="606"/>
                            </a:lnTo>
                            <a:lnTo>
                              <a:pt x="1167" y="715"/>
                            </a:lnTo>
                            <a:lnTo>
                              <a:pt x="1172" y="829"/>
                            </a:lnTo>
                            <a:lnTo>
                              <a:pt x="1182" y="943"/>
                            </a:lnTo>
                            <a:lnTo>
                              <a:pt x="1193" y="1063"/>
                            </a:lnTo>
                            <a:lnTo>
                              <a:pt x="1203" y="1187"/>
                            </a:lnTo>
                            <a:lnTo>
                              <a:pt x="1213" y="1306"/>
                            </a:lnTo>
                            <a:lnTo>
                              <a:pt x="1224" y="1426"/>
                            </a:lnTo>
                            <a:lnTo>
                              <a:pt x="1234" y="1545"/>
                            </a:lnTo>
                            <a:lnTo>
                              <a:pt x="1245" y="1664"/>
                            </a:lnTo>
                            <a:lnTo>
                              <a:pt x="1255" y="1773"/>
                            </a:lnTo>
                            <a:lnTo>
                              <a:pt x="1265" y="1877"/>
                            </a:lnTo>
                            <a:lnTo>
                              <a:pt x="1276" y="1975"/>
                            </a:lnTo>
                            <a:lnTo>
                              <a:pt x="1286" y="2068"/>
                            </a:lnTo>
                            <a:lnTo>
                              <a:pt x="1296" y="2151"/>
                            </a:lnTo>
                            <a:lnTo>
                              <a:pt x="1307" y="2224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74" name="Freeform 21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39" y="1159"/>
                        <a:ext cx="477" cy="2431"/>
                      </a:xfrm>
                      <a:custGeom>
                        <a:avLst/>
                        <a:gdLst>
                          <a:gd name="T0" fmla="*/ 0 w 477"/>
                          <a:gd name="T1" fmla="*/ 2224 h 2431"/>
                          <a:gd name="T2" fmla="*/ 10 w 477"/>
                          <a:gd name="T3" fmla="*/ 2286 h 2431"/>
                          <a:gd name="T4" fmla="*/ 20 w 477"/>
                          <a:gd name="T5" fmla="*/ 2338 h 2431"/>
                          <a:gd name="T6" fmla="*/ 31 w 477"/>
                          <a:gd name="T7" fmla="*/ 2379 h 2431"/>
                          <a:gd name="T8" fmla="*/ 41 w 477"/>
                          <a:gd name="T9" fmla="*/ 2410 h 2431"/>
                          <a:gd name="T10" fmla="*/ 52 w 477"/>
                          <a:gd name="T11" fmla="*/ 2426 h 2431"/>
                          <a:gd name="T12" fmla="*/ 62 w 477"/>
                          <a:gd name="T13" fmla="*/ 2431 h 2431"/>
                          <a:gd name="T14" fmla="*/ 72 w 477"/>
                          <a:gd name="T15" fmla="*/ 2426 h 2431"/>
                          <a:gd name="T16" fmla="*/ 83 w 477"/>
                          <a:gd name="T17" fmla="*/ 2410 h 2431"/>
                          <a:gd name="T18" fmla="*/ 93 w 477"/>
                          <a:gd name="T19" fmla="*/ 2379 h 2431"/>
                          <a:gd name="T20" fmla="*/ 103 w 477"/>
                          <a:gd name="T21" fmla="*/ 2338 h 2431"/>
                          <a:gd name="T22" fmla="*/ 114 w 477"/>
                          <a:gd name="T23" fmla="*/ 2281 h 2431"/>
                          <a:gd name="T24" fmla="*/ 124 w 477"/>
                          <a:gd name="T25" fmla="*/ 2219 h 2431"/>
                          <a:gd name="T26" fmla="*/ 134 w 477"/>
                          <a:gd name="T27" fmla="*/ 2146 h 2431"/>
                          <a:gd name="T28" fmla="*/ 145 w 477"/>
                          <a:gd name="T29" fmla="*/ 2058 h 2431"/>
                          <a:gd name="T30" fmla="*/ 155 w 477"/>
                          <a:gd name="T31" fmla="*/ 1970 h 2431"/>
                          <a:gd name="T32" fmla="*/ 166 w 477"/>
                          <a:gd name="T33" fmla="*/ 1871 h 2431"/>
                          <a:gd name="T34" fmla="*/ 176 w 477"/>
                          <a:gd name="T35" fmla="*/ 1762 h 2431"/>
                          <a:gd name="T36" fmla="*/ 186 w 477"/>
                          <a:gd name="T37" fmla="*/ 1654 h 2431"/>
                          <a:gd name="T38" fmla="*/ 197 w 477"/>
                          <a:gd name="T39" fmla="*/ 1534 h 2431"/>
                          <a:gd name="T40" fmla="*/ 207 w 477"/>
                          <a:gd name="T41" fmla="*/ 1415 h 2431"/>
                          <a:gd name="T42" fmla="*/ 217 w 477"/>
                          <a:gd name="T43" fmla="*/ 1296 h 2431"/>
                          <a:gd name="T44" fmla="*/ 228 w 477"/>
                          <a:gd name="T45" fmla="*/ 1177 h 2431"/>
                          <a:gd name="T46" fmla="*/ 238 w 477"/>
                          <a:gd name="T47" fmla="*/ 1052 h 2431"/>
                          <a:gd name="T48" fmla="*/ 249 w 477"/>
                          <a:gd name="T49" fmla="*/ 933 h 2431"/>
                          <a:gd name="T50" fmla="*/ 259 w 477"/>
                          <a:gd name="T51" fmla="*/ 819 h 2431"/>
                          <a:gd name="T52" fmla="*/ 269 w 477"/>
                          <a:gd name="T53" fmla="*/ 705 h 2431"/>
                          <a:gd name="T54" fmla="*/ 280 w 477"/>
                          <a:gd name="T55" fmla="*/ 596 h 2431"/>
                          <a:gd name="T56" fmla="*/ 290 w 477"/>
                          <a:gd name="T57" fmla="*/ 492 h 2431"/>
                          <a:gd name="T58" fmla="*/ 300 w 477"/>
                          <a:gd name="T59" fmla="*/ 399 h 2431"/>
                          <a:gd name="T60" fmla="*/ 311 w 477"/>
                          <a:gd name="T61" fmla="*/ 316 h 2431"/>
                          <a:gd name="T62" fmla="*/ 321 w 477"/>
                          <a:gd name="T63" fmla="*/ 238 h 2431"/>
                          <a:gd name="T64" fmla="*/ 331 w 477"/>
                          <a:gd name="T65" fmla="*/ 171 h 2431"/>
                          <a:gd name="T66" fmla="*/ 342 w 477"/>
                          <a:gd name="T67" fmla="*/ 114 h 2431"/>
                          <a:gd name="T68" fmla="*/ 352 w 477"/>
                          <a:gd name="T69" fmla="*/ 67 h 2431"/>
                          <a:gd name="T70" fmla="*/ 363 w 477"/>
                          <a:gd name="T71" fmla="*/ 31 h 2431"/>
                          <a:gd name="T72" fmla="*/ 373 w 477"/>
                          <a:gd name="T73" fmla="*/ 10 h 2431"/>
                          <a:gd name="T74" fmla="*/ 383 w 477"/>
                          <a:gd name="T75" fmla="*/ 0 h 2431"/>
                          <a:gd name="T76" fmla="*/ 394 w 477"/>
                          <a:gd name="T77" fmla="*/ 0 h 2431"/>
                          <a:gd name="T78" fmla="*/ 404 w 477"/>
                          <a:gd name="T79" fmla="*/ 15 h 2431"/>
                          <a:gd name="T80" fmla="*/ 414 w 477"/>
                          <a:gd name="T81" fmla="*/ 41 h 2431"/>
                          <a:gd name="T82" fmla="*/ 425 w 477"/>
                          <a:gd name="T83" fmla="*/ 78 h 2431"/>
                          <a:gd name="T84" fmla="*/ 435 w 477"/>
                          <a:gd name="T85" fmla="*/ 124 h 2431"/>
                          <a:gd name="T86" fmla="*/ 445 w 477"/>
                          <a:gd name="T87" fmla="*/ 187 h 2431"/>
                          <a:gd name="T88" fmla="*/ 456 w 477"/>
                          <a:gd name="T89" fmla="*/ 254 h 2431"/>
                          <a:gd name="T90" fmla="*/ 466 w 477"/>
                          <a:gd name="T91" fmla="*/ 337 h 2431"/>
                          <a:gd name="T92" fmla="*/ 477 w 477"/>
                          <a:gd name="T93" fmla="*/ 425 h 2431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</a:gdLst>
                        <a:ahLst/>
                        <a:cxnLst>
                          <a:cxn ang="T94">
                            <a:pos x="T0" y="T1"/>
                          </a:cxn>
                          <a:cxn ang="T95">
                            <a:pos x="T2" y="T3"/>
                          </a:cxn>
                          <a:cxn ang="T96">
                            <a:pos x="T4" y="T5"/>
                          </a:cxn>
                          <a:cxn ang="T97">
                            <a:pos x="T6" y="T7"/>
                          </a:cxn>
                          <a:cxn ang="T98">
                            <a:pos x="T8" y="T9"/>
                          </a:cxn>
                          <a:cxn ang="T99">
                            <a:pos x="T10" y="T11"/>
                          </a:cxn>
                          <a:cxn ang="T100">
                            <a:pos x="T12" y="T13"/>
                          </a:cxn>
                          <a:cxn ang="T101">
                            <a:pos x="T14" y="T15"/>
                          </a:cxn>
                          <a:cxn ang="T102">
                            <a:pos x="T16" y="T17"/>
                          </a:cxn>
                          <a:cxn ang="T103">
                            <a:pos x="T18" y="T19"/>
                          </a:cxn>
                          <a:cxn ang="T104">
                            <a:pos x="T20" y="T21"/>
                          </a:cxn>
                          <a:cxn ang="T105">
                            <a:pos x="T22" y="T23"/>
                          </a:cxn>
                          <a:cxn ang="T106">
                            <a:pos x="T24" y="T25"/>
                          </a:cxn>
                          <a:cxn ang="T107">
                            <a:pos x="T26" y="T27"/>
                          </a:cxn>
                          <a:cxn ang="T108">
                            <a:pos x="T28" y="T29"/>
                          </a:cxn>
                          <a:cxn ang="T109">
                            <a:pos x="T30" y="T31"/>
                          </a:cxn>
                          <a:cxn ang="T110">
                            <a:pos x="T32" y="T33"/>
                          </a:cxn>
                          <a:cxn ang="T111">
                            <a:pos x="T34" y="T35"/>
                          </a:cxn>
                          <a:cxn ang="T112">
                            <a:pos x="T36" y="T37"/>
                          </a:cxn>
                          <a:cxn ang="T113">
                            <a:pos x="T38" y="T39"/>
                          </a:cxn>
                          <a:cxn ang="T114">
                            <a:pos x="T40" y="T41"/>
                          </a:cxn>
                          <a:cxn ang="T115">
                            <a:pos x="T42" y="T43"/>
                          </a:cxn>
                          <a:cxn ang="T116">
                            <a:pos x="T44" y="T45"/>
                          </a:cxn>
                          <a:cxn ang="T117">
                            <a:pos x="T46" y="T47"/>
                          </a:cxn>
                          <a:cxn ang="T118">
                            <a:pos x="T48" y="T49"/>
                          </a:cxn>
                          <a:cxn ang="T119">
                            <a:pos x="T50" y="T51"/>
                          </a:cxn>
                          <a:cxn ang="T120">
                            <a:pos x="T52" y="T53"/>
                          </a:cxn>
                          <a:cxn ang="T121">
                            <a:pos x="T54" y="T55"/>
                          </a:cxn>
                          <a:cxn ang="T122">
                            <a:pos x="T56" y="T57"/>
                          </a:cxn>
                          <a:cxn ang="T123">
                            <a:pos x="T58" y="T59"/>
                          </a:cxn>
                          <a:cxn ang="T124">
                            <a:pos x="T60" y="T61"/>
                          </a:cxn>
                          <a:cxn ang="T125">
                            <a:pos x="T62" y="T63"/>
                          </a:cxn>
                          <a:cxn ang="T126">
                            <a:pos x="T64" y="T65"/>
                          </a:cxn>
                          <a:cxn ang="T127">
                            <a:pos x="T66" y="T67"/>
                          </a:cxn>
                          <a:cxn ang="T128">
                            <a:pos x="T68" y="T69"/>
                          </a:cxn>
                          <a:cxn ang="T129">
                            <a:pos x="T70" y="T71"/>
                          </a:cxn>
                          <a:cxn ang="T130">
                            <a:pos x="T72" y="T73"/>
                          </a:cxn>
                          <a:cxn ang="T131">
                            <a:pos x="T74" y="T75"/>
                          </a:cxn>
                          <a:cxn ang="T132">
                            <a:pos x="T76" y="T77"/>
                          </a:cxn>
                          <a:cxn ang="T133">
                            <a:pos x="T78" y="T79"/>
                          </a:cxn>
                          <a:cxn ang="T134">
                            <a:pos x="T80" y="T81"/>
                          </a:cxn>
                          <a:cxn ang="T135">
                            <a:pos x="T82" y="T83"/>
                          </a:cxn>
                          <a:cxn ang="T136">
                            <a:pos x="T84" y="T85"/>
                          </a:cxn>
                          <a:cxn ang="T137">
                            <a:pos x="T86" y="T87"/>
                          </a:cxn>
                          <a:cxn ang="T138">
                            <a:pos x="T88" y="T89"/>
                          </a:cxn>
                          <a:cxn ang="T139">
                            <a:pos x="T90" y="T91"/>
                          </a:cxn>
                          <a:cxn ang="T140">
                            <a:pos x="T92" y="T93"/>
                          </a:cxn>
                        </a:cxnLst>
                        <a:rect l="0" t="0" r="r" b="b"/>
                        <a:pathLst>
                          <a:path w="477" h="2431">
                            <a:moveTo>
                              <a:pt x="0" y="2224"/>
                            </a:moveTo>
                            <a:lnTo>
                              <a:pt x="10" y="2286"/>
                            </a:lnTo>
                            <a:lnTo>
                              <a:pt x="20" y="2338"/>
                            </a:lnTo>
                            <a:lnTo>
                              <a:pt x="31" y="2379"/>
                            </a:lnTo>
                            <a:lnTo>
                              <a:pt x="41" y="2410"/>
                            </a:lnTo>
                            <a:lnTo>
                              <a:pt x="52" y="2426"/>
                            </a:lnTo>
                            <a:lnTo>
                              <a:pt x="62" y="2431"/>
                            </a:lnTo>
                            <a:lnTo>
                              <a:pt x="72" y="2426"/>
                            </a:lnTo>
                            <a:lnTo>
                              <a:pt x="83" y="2410"/>
                            </a:lnTo>
                            <a:lnTo>
                              <a:pt x="93" y="2379"/>
                            </a:lnTo>
                            <a:lnTo>
                              <a:pt x="103" y="2338"/>
                            </a:lnTo>
                            <a:lnTo>
                              <a:pt x="114" y="2281"/>
                            </a:lnTo>
                            <a:lnTo>
                              <a:pt x="124" y="2219"/>
                            </a:lnTo>
                            <a:lnTo>
                              <a:pt x="134" y="2146"/>
                            </a:lnTo>
                            <a:lnTo>
                              <a:pt x="145" y="2058"/>
                            </a:lnTo>
                            <a:lnTo>
                              <a:pt x="155" y="1970"/>
                            </a:lnTo>
                            <a:lnTo>
                              <a:pt x="166" y="1871"/>
                            </a:lnTo>
                            <a:lnTo>
                              <a:pt x="176" y="1762"/>
                            </a:lnTo>
                            <a:lnTo>
                              <a:pt x="186" y="1654"/>
                            </a:lnTo>
                            <a:lnTo>
                              <a:pt x="197" y="1534"/>
                            </a:lnTo>
                            <a:lnTo>
                              <a:pt x="207" y="1415"/>
                            </a:lnTo>
                            <a:lnTo>
                              <a:pt x="217" y="1296"/>
                            </a:lnTo>
                            <a:lnTo>
                              <a:pt x="228" y="1177"/>
                            </a:lnTo>
                            <a:lnTo>
                              <a:pt x="238" y="1052"/>
                            </a:lnTo>
                            <a:lnTo>
                              <a:pt x="249" y="933"/>
                            </a:lnTo>
                            <a:lnTo>
                              <a:pt x="259" y="819"/>
                            </a:lnTo>
                            <a:lnTo>
                              <a:pt x="269" y="705"/>
                            </a:lnTo>
                            <a:lnTo>
                              <a:pt x="280" y="596"/>
                            </a:lnTo>
                            <a:lnTo>
                              <a:pt x="290" y="492"/>
                            </a:lnTo>
                            <a:lnTo>
                              <a:pt x="300" y="399"/>
                            </a:lnTo>
                            <a:lnTo>
                              <a:pt x="311" y="316"/>
                            </a:lnTo>
                            <a:lnTo>
                              <a:pt x="321" y="238"/>
                            </a:lnTo>
                            <a:lnTo>
                              <a:pt x="331" y="171"/>
                            </a:lnTo>
                            <a:lnTo>
                              <a:pt x="342" y="114"/>
                            </a:lnTo>
                            <a:lnTo>
                              <a:pt x="352" y="67"/>
                            </a:lnTo>
                            <a:lnTo>
                              <a:pt x="363" y="31"/>
                            </a:lnTo>
                            <a:lnTo>
                              <a:pt x="373" y="10"/>
                            </a:lnTo>
                            <a:lnTo>
                              <a:pt x="383" y="0"/>
                            </a:lnTo>
                            <a:lnTo>
                              <a:pt x="394" y="0"/>
                            </a:lnTo>
                            <a:lnTo>
                              <a:pt x="404" y="15"/>
                            </a:lnTo>
                            <a:lnTo>
                              <a:pt x="414" y="41"/>
                            </a:lnTo>
                            <a:lnTo>
                              <a:pt x="425" y="78"/>
                            </a:lnTo>
                            <a:lnTo>
                              <a:pt x="435" y="124"/>
                            </a:lnTo>
                            <a:lnTo>
                              <a:pt x="445" y="187"/>
                            </a:lnTo>
                            <a:lnTo>
                              <a:pt x="456" y="254"/>
                            </a:lnTo>
                            <a:lnTo>
                              <a:pt x="466" y="337"/>
                            </a:lnTo>
                            <a:lnTo>
                              <a:pt x="477" y="4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84052" name="Group 2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90" y="3242"/>
                      <a:ext cx="395" cy="210"/>
                      <a:chOff x="1231" y="1159"/>
                      <a:chExt cx="3085" cy="2431"/>
                    </a:xfrm>
                  </p:grpSpPr>
                  <p:sp>
                    <p:nvSpPr>
                      <p:cNvPr id="84069" name="Freeform 21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31" y="1159"/>
                        <a:ext cx="1301" cy="2431"/>
                      </a:xfrm>
                      <a:custGeom>
                        <a:avLst/>
                        <a:gdLst>
                          <a:gd name="T0" fmla="*/ 16 w 1301"/>
                          <a:gd name="T1" fmla="*/ 2177 h 2431"/>
                          <a:gd name="T2" fmla="*/ 47 w 1301"/>
                          <a:gd name="T3" fmla="*/ 2353 h 2431"/>
                          <a:gd name="T4" fmla="*/ 78 w 1301"/>
                          <a:gd name="T5" fmla="*/ 2431 h 2431"/>
                          <a:gd name="T6" fmla="*/ 109 w 1301"/>
                          <a:gd name="T7" fmla="*/ 2400 h 2431"/>
                          <a:gd name="T8" fmla="*/ 140 w 1301"/>
                          <a:gd name="T9" fmla="*/ 2260 h 2431"/>
                          <a:gd name="T10" fmla="*/ 171 w 1301"/>
                          <a:gd name="T11" fmla="*/ 2032 h 2431"/>
                          <a:gd name="T12" fmla="*/ 203 w 1301"/>
                          <a:gd name="T13" fmla="*/ 1726 h 2431"/>
                          <a:gd name="T14" fmla="*/ 234 w 1301"/>
                          <a:gd name="T15" fmla="*/ 1379 h 2431"/>
                          <a:gd name="T16" fmla="*/ 265 w 1301"/>
                          <a:gd name="T17" fmla="*/ 1016 h 2431"/>
                          <a:gd name="T18" fmla="*/ 296 w 1301"/>
                          <a:gd name="T19" fmla="*/ 669 h 2431"/>
                          <a:gd name="T20" fmla="*/ 327 w 1301"/>
                          <a:gd name="T21" fmla="*/ 373 h 2431"/>
                          <a:gd name="T22" fmla="*/ 358 w 1301"/>
                          <a:gd name="T23" fmla="*/ 150 h 2431"/>
                          <a:gd name="T24" fmla="*/ 389 w 1301"/>
                          <a:gd name="T25" fmla="*/ 21 h 2431"/>
                          <a:gd name="T26" fmla="*/ 420 w 1301"/>
                          <a:gd name="T27" fmla="*/ 5 h 2431"/>
                          <a:gd name="T28" fmla="*/ 451 w 1301"/>
                          <a:gd name="T29" fmla="*/ 93 h 2431"/>
                          <a:gd name="T30" fmla="*/ 482 w 1301"/>
                          <a:gd name="T31" fmla="*/ 280 h 2431"/>
                          <a:gd name="T32" fmla="*/ 514 w 1301"/>
                          <a:gd name="T33" fmla="*/ 555 h 2431"/>
                          <a:gd name="T34" fmla="*/ 545 w 1301"/>
                          <a:gd name="T35" fmla="*/ 886 h 2431"/>
                          <a:gd name="T36" fmla="*/ 576 w 1301"/>
                          <a:gd name="T37" fmla="*/ 1244 h 2431"/>
                          <a:gd name="T38" fmla="*/ 607 w 1301"/>
                          <a:gd name="T39" fmla="*/ 1602 h 2431"/>
                          <a:gd name="T40" fmla="*/ 633 w 1301"/>
                          <a:gd name="T41" fmla="*/ 1928 h 2431"/>
                          <a:gd name="T42" fmla="*/ 664 w 1301"/>
                          <a:gd name="T43" fmla="*/ 2188 h 2431"/>
                          <a:gd name="T44" fmla="*/ 695 w 1301"/>
                          <a:gd name="T45" fmla="*/ 2364 h 2431"/>
                          <a:gd name="T46" fmla="*/ 726 w 1301"/>
                          <a:gd name="T47" fmla="*/ 2431 h 2431"/>
                          <a:gd name="T48" fmla="*/ 757 w 1301"/>
                          <a:gd name="T49" fmla="*/ 2395 h 2431"/>
                          <a:gd name="T50" fmla="*/ 788 w 1301"/>
                          <a:gd name="T51" fmla="*/ 2250 h 2431"/>
                          <a:gd name="T52" fmla="*/ 819 w 1301"/>
                          <a:gd name="T53" fmla="*/ 2017 h 2431"/>
                          <a:gd name="T54" fmla="*/ 850 w 1301"/>
                          <a:gd name="T55" fmla="*/ 1711 h 2431"/>
                          <a:gd name="T56" fmla="*/ 882 w 1301"/>
                          <a:gd name="T57" fmla="*/ 1358 h 2431"/>
                          <a:gd name="T58" fmla="*/ 913 w 1301"/>
                          <a:gd name="T59" fmla="*/ 995 h 2431"/>
                          <a:gd name="T60" fmla="*/ 944 w 1301"/>
                          <a:gd name="T61" fmla="*/ 648 h 2431"/>
                          <a:gd name="T62" fmla="*/ 975 w 1301"/>
                          <a:gd name="T63" fmla="*/ 358 h 2431"/>
                          <a:gd name="T64" fmla="*/ 1006 w 1301"/>
                          <a:gd name="T65" fmla="*/ 140 h 2431"/>
                          <a:gd name="T66" fmla="*/ 1037 w 1301"/>
                          <a:gd name="T67" fmla="*/ 21 h 2431"/>
                          <a:gd name="T68" fmla="*/ 1068 w 1301"/>
                          <a:gd name="T69" fmla="*/ 5 h 2431"/>
                          <a:gd name="T70" fmla="*/ 1099 w 1301"/>
                          <a:gd name="T71" fmla="*/ 98 h 2431"/>
                          <a:gd name="T72" fmla="*/ 1130 w 1301"/>
                          <a:gd name="T73" fmla="*/ 295 h 2431"/>
                          <a:gd name="T74" fmla="*/ 1161 w 1301"/>
                          <a:gd name="T75" fmla="*/ 570 h 2431"/>
                          <a:gd name="T76" fmla="*/ 1193 w 1301"/>
                          <a:gd name="T77" fmla="*/ 902 h 2431"/>
                          <a:gd name="T78" fmla="*/ 1224 w 1301"/>
                          <a:gd name="T79" fmla="*/ 1265 h 2431"/>
                          <a:gd name="T80" fmla="*/ 1250 w 1301"/>
                          <a:gd name="T81" fmla="*/ 1623 h 2431"/>
                          <a:gd name="T82" fmla="*/ 1281 w 1301"/>
                          <a:gd name="T83" fmla="*/ 1944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1" h="2431">
                            <a:moveTo>
                              <a:pt x="0" y="2006"/>
                            </a:moveTo>
                            <a:lnTo>
                              <a:pt x="6" y="2094"/>
                            </a:lnTo>
                            <a:lnTo>
                              <a:pt x="16" y="2177"/>
                            </a:lnTo>
                            <a:lnTo>
                              <a:pt x="26" y="2245"/>
                            </a:lnTo>
                            <a:lnTo>
                              <a:pt x="37" y="2307"/>
                            </a:lnTo>
                            <a:lnTo>
                              <a:pt x="47" y="2353"/>
                            </a:lnTo>
                            <a:lnTo>
                              <a:pt x="57" y="2390"/>
                            </a:lnTo>
                            <a:lnTo>
                              <a:pt x="68" y="2416"/>
                            </a:lnTo>
                            <a:lnTo>
                              <a:pt x="78" y="2431"/>
                            </a:lnTo>
                            <a:lnTo>
                              <a:pt x="88" y="2431"/>
                            </a:lnTo>
                            <a:lnTo>
                              <a:pt x="99" y="2421"/>
                            </a:lnTo>
                            <a:lnTo>
                              <a:pt x="109" y="2400"/>
                            </a:lnTo>
                            <a:lnTo>
                              <a:pt x="120" y="2364"/>
                            </a:lnTo>
                            <a:lnTo>
                              <a:pt x="130" y="2317"/>
                            </a:lnTo>
                            <a:lnTo>
                              <a:pt x="140" y="2260"/>
                            </a:lnTo>
                            <a:lnTo>
                              <a:pt x="151" y="2193"/>
                            </a:lnTo>
                            <a:lnTo>
                              <a:pt x="161" y="2115"/>
                            </a:lnTo>
                            <a:lnTo>
                              <a:pt x="171" y="2032"/>
                            </a:lnTo>
                            <a:lnTo>
                              <a:pt x="182" y="1939"/>
                            </a:lnTo>
                            <a:lnTo>
                              <a:pt x="192" y="1835"/>
                            </a:lnTo>
                            <a:lnTo>
                              <a:pt x="203" y="1726"/>
                            </a:lnTo>
                            <a:lnTo>
                              <a:pt x="213" y="1612"/>
                            </a:lnTo>
                            <a:lnTo>
                              <a:pt x="223" y="1498"/>
                            </a:lnTo>
                            <a:lnTo>
                              <a:pt x="234" y="1379"/>
                            </a:lnTo>
                            <a:lnTo>
                              <a:pt x="244" y="1254"/>
                            </a:lnTo>
                            <a:lnTo>
                              <a:pt x="254" y="1135"/>
                            </a:lnTo>
                            <a:lnTo>
                              <a:pt x="265" y="1016"/>
                            </a:lnTo>
                            <a:lnTo>
                              <a:pt x="275" y="897"/>
                            </a:lnTo>
                            <a:lnTo>
                              <a:pt x="285" y="778"/>
                            </a:lnTo>
                            <a:lnTo>
                              <a:pt x="296" y="669"/>
                            </a:lnTo>
                            <a:lnTo>
                              <a:pt x="306" y="560"/>
                            </a:lnTo>
                            <a:lnTo>
                              <a:pt x="317" y="461"/>
                            </a:lnTo>
                            <a:lnTo>
                              <a:pt x="327" y="373"/>
                            </a:lnTo>
                            <a:lnTo>
                              <a:pt x="337" y="285"/>
                            </a:lnTo>
                            <a:lnTo>
                              <a:pt x="348" y="212"/>
                            </a:lnTo>
                            <a:lnTo>
                              <a:pt x="358" y="150"/>
                            </a:lnTo>
                            <a:lnTo>
                              <a:pt x="368" y="93"/>
                            </a:lnTo>
                            <a:lnTo>
                              <a:pt x="379" y="52"/>
                            </a:lnTo>
                            <a:lnTo>
                              <a:pt x="389" y="21"/>
                            </a:lnTo>
                            <a:lnTo>
                              <a:pt x="399" y="5"/>
                            </a:lnTo>
                            <a:lnTo>
                              <a:pt x="410" y="0"/>
                            </a:lnTo>
                            <a:lnTo>
                              <a:pt x="420" y="5"/>
                            </a:lnTo>
                            <a:lnTo>
                              <a:pt x="431" y="21"/>
                            </a:lnTo>
                            <a:lnTo>
                              <a:pt x="441" y="52"/>
                            </a:lnTo>
                            <a:lnTo>
                              <a:pt x="451" y="93"/>
                            </a:lnTo>
                            <a:lnTo>
                              <a:pt x="462" y="145"/>
                            </a:lnTo>
                            <a:lnTo>
                              <a:pt x="472" y="207"/>
                            </a:lnTo>
                            <a:lnTo>
                              <a:pt x="482" y="280"/>
                            </a:lnTo>
                            <a:lnTo>
                              <a:pt x="493" y="363"/>
                            </a:lnTo>
                            <a:lnTo>
                              <a:pt x="503" y="456"/>
                            </a:lnTo>
                            <a:lnTo>
                              <a:pt x="514" y="555"/>
                            </a:lnTo>
                            <a:lnTo>
                              <a:pt x="524" y="658"/>
                            </a:lnTo>
                            <a:lnTo>
                              <a:pt x="534" y="767"/>
                            </a:lnTo>
                            <a:lnTo>
                              <a:pt x="545" y="886"/>
                            </a:lnTo>
                            <a:lnTo>
                              <a:pt x="555" y="1006"/>
                            </a:lnTo>
                            <a:lnTo>
                              <a:pt x="565" y="1125"/>
                            </a:lnTo>
                            <a:lnTo>
                              <a:pt x="576" y="1244"/>
                            </a:lnTo>
                            <a:lnTo>
                              <a:pt x="586" y="1368"/>
                            </a:lnTo>
                            <a:lnTo>
                              <a:pt x="596" y="1488"/>
                            </a:lnTo>
                            <a:lnTo>
                              <a:pt x="607" y="1602"/>
                            </a:lnTo>
                            <a:lnTo>
                              <a:pt x="617" y="1716"/>
                            </a:lnTo>
                            <a:lnTo>
                              <a:pt x="622" y="1825"/>
                            </a:lnTo>
                            <a:lnTo>
                              <a:pt x="633" y="1928"/>
                            </a:lnTo>
                            <a:lnTo>
                              <a:pt x="643" y="2022"/>
                            </a:lnTo>
                            <a:lnTo>
                              <a:pt x="653" y="2110"/>
                            </a:lnTo>
                            <a:lnTo>
                              <a:pt x="664" y="2188"/>
                            </a:lnTo>
                            <a:lnTo>
                              <a:pt x="674" y="2255"/>
                            </a:lnTo>
                            <a:lnTo>
                              <a:pt x="685" y="2317"/>
                            </a:lnTo>
                            <a:lnTo>
                              <a:pt x="695" y="2364"/>
                            </a:lnTo>
                            <a:lnTo>
                              <a:pt x="705" y="2395"/>
                            </a:lnTo>
                            <a:lnTo>
                              <a:pt x="716" y="2421"/>
                            </a:lnTo>
                            <a:lnTo>
                              <a:pt x="726" y="2431"/>
                            </a:lnTo>
                            <a:lnTo>
                              <a:pt x="736" y="2431"/>
                            </a:lnTo>
                            <a:lnTo>
                              <a:pt x="747" y="2421"/>
                            </a:lnTo>
                            <a:lnTo>
                              <a:pt x="757" y="2395"/>
                            </a:lnTo>
                            <a:lnTo>
                              <a:pt x="768" y="2359"/>
                            </a:lnTo>
                            <a:lnTo>
                              <a:pt x="778" y="2312"/>
                            </a:lnTo>
                            <a:lnTo>
                              <a:pt x="788" y="2250"/>
                            </a:lnTo>
                            <a:lnTo>
                              <a:pt x="799" y="2182"/>
                            </a:lnTo>
                            <a:lnTo>
                              <a:pt x="809" y="2105"/>
                            </a:lnTo>
                            <a:lnTo>
                              <a:pt x="819" y="2017"/>
                            </a:lnTo>
                            <a:lnTo>
                              <a:pt x="830" y="1918"/>
                            </a:lnTo>
                            <a:lnTo>
                              <a:pt x="840" y="1820"/>
                            </a:lnTo>
                            <a:lnTo>
                              <a:pt x="850" y="1711"/>
                            </a:lnTo>
                            <a:lnTo>
                              <a:pt x="861" y="1597"/>
                            </a:lnTo>
                            <a:lnTo>
                              <a:pt x="871" y="1477"/>
                            </a:lnTo>
                            <a:lnTo>
                              <a:pt x="882" y="1358"/>
                            </a:lnTo>
                            <a:lnTo>
                              <a:pt x="892" y="1234"/>
                            </a:lnTo>
                            <a:lnTo>
                              <a:pt x="902" y="1114"/>
                            </a:lnTo>
                            <a:lnTo>
                              <a:pt x="913" y="995"/>
                            </a:lnTo>
                            <a:lnTo>
                              <a:pt x="923" y="876"/>
                            </a:lnTo>
                            <a:lnTo>
                              <a:pt x="933" y="762"/>
                            </a:lnTo>
                            <a:lnTo>
                              <a:pt x="944" y="648"/>
                            </a:lnTo>
                            <a:lnTo>
                              <a:pt x="954" y="544"/>
                            </a:lnTo>
                            <a:lnTo>
                              <a:pt x="965" y="446"/>
                            </a:lnTo>
                            <a:lnTo>
                              <a:pt x="975" y="358"/>
                            </a:lnTo>
                            <a:lnTo>
                              <a:pt x="985" y="275"/>
                            </a:lnTo>
                            <a:lnTo>
                              <a:pt x="996" y="202"/>
                            </a:lnTo>
                            <a:lnTo>
                              <a:pt x="1006" y="140"/>
                            </a:lnTo>
                            <a:lnTo>
                              <a:pt x="1016" y="88"/>
                            </a:lnTo>
                            <a:lnTo>
                              <a:pt x="1027" y="47"/>
                            </a:lnTo>
                            <a:lnTo>
                              <a:pt x="1037" y="21"/>
                            </a:lnTo>
                            <a:lnTo>
                              <a:pt x="1047" y="0"/>
                            </a:lnTo>
                            <a:lnTo>
                              <a:pt x="1058" y="0"/>
                            </a:lnTo>
                            <a:lnTo>
                              <a:pt x="1068" y="5"/>
                            </a:lnTo>
                            <a:lnTo>
                              <a:pt x="1079" y="26"/>
                            </a:lnTo>
                            <a:lnTo>
                              <a:pt x="1089" y="57"/>
                            </a:lnTo>
                            <a:lnTo>
                              <a:pt x="1099" y="98"/>
                            </a:lnTo>
                            <a:lnTo>
                              <a:pt x="1110" y="155"/>
                            </a:lnTo>
                            <a:lnTo>
                              <a:pt x="1120" y="218"/>
                            </a:lnTo>
                            <a:lnTo>
                              <a:pt x="1130" y="295"/>
                            </a:lnTo>
                            <a:lnTo>
                              <a:pt x="1141" y="378"/>
                            </a:lnTo>
                            <a:lnTo>
                              <a:pt x="1151" y="472"/>
                            </a:lnTo>
                            <a:lnTo>
                              <a:pt x="1161" y="570"/>
                            </a:lnTo>
                            <a:lnTo>
                              <a:pt x="1172" y="679"/>
                            </a:lnTo>
                            <a:lnTo>
                              <a:pt x="1182" y="788"/>
                            </a:lnTo>
                            <a:lnTo>
                              <a:pt x="1193" y="902"/>
                            </a:lnTo>
                            <a:lnTo>
                              <a:pt x="1203" y="1021"/>
                            </a:lnTo>
                            <a:lnTo>
                              <a:pt x="1213" y="1146"/>
                            </a:lnTo>
                            <a:lnTo>
                              <a:pt x="1224" y="1265"/>
                            </a:lnTo>
                            <a:lnTo>
                              <a:pt x="1234" y="1389"/>
                            </a:lnTo>
                            <a:lnTo>
                              <a:pt x="1239" y="1508"/>
                            </a:lnTo>
                            <a:lnTo>
                              <a:pt x="1250" y="1623"/>
                            </a:lnTo>
                            <a:lnTo>
                              <a:pt x="1260" y="1737"/>
                            </a:lnTo>
                            <a:lnTo>
                              <a:pt x="1270" y="1845"/>
                            </a:lnTo>
                            <a:lnTo>
                              <a:pt x="1281" y="1944"/>
                            </a:lnTo>
                            <a:lnTo>
                              <a:pt x="1291" y="2037"/>
                            </a:lnTo>
                            <a:lnTo>
                              <a:pt x="1301" y="21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70" name="Freeform 22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2" y="1159"/>
                        <a:ext cx="1307" cy="2431"/>
                      </a:xfrm>
                      <a:custGeom>
                        <a:avLst/>
                        <a:gdLst>
                          <a:gd name="T0" fmla="*/ 21 w 1307"/>
                          <a:gd name="T1" fmla="*/ 2265 h 2431"/>
                          <a:gd name="T2" fmla="*/ 52 w 1307"/>
                          <a:gd name="T3" fmla="*/ 2400 h 2431"/>
                          <a:gd name="T4" fmla="*/ 83 w 1307"/>
                          <a:gd name="T5" fmla="*/ 2431 h 2431"/>
                          <a:gd name="T6" fmla="*/ 114 w 1307"/>
                          <a:gd name="T7" fmla="*/ 2353 h 2431"/>
                          <a:gd name="T8" fmla="*/ 146 w 1307"/>
                          <a:gd name="T9" fmla="*/ 2172 h 2431"/>
                          <a:gd name="T10" fmla="*/ 177 w 1307"/>
                          <a:gd name="T11" fmla="*/ 1902 h 2431"/>
                          <a:gd name="T12" fmla="*/ 208 w 1307"/>
                          <a:gd name="T13" fmla="*/ 1576 h 2431"/>
                          <a:gd name="T14" fmla="*/ 239 w 1307"/>
                          <a:gd name="T15" fmla="*/ 1218 h 2431"/>
                          <a:gd name="T16" fmla="*/ 270 w 1307"/>
                          <a:gd name="T17" fmla="*/ 855 h 2431"/>
                          <a:gd name="T18" fmla="*/ 301 w 1307"/>
                          <a:gd name="T19" fmla="*/ 529 h 2431"/>
                          <a:gd name="T20" fmla="*/ 332 w 1307"/>
                          <a:gd name="T21" fmla="*/ 259 h 2431"/>
                          <a:gd name="T22" fmla="*/ 363 w 1307"/>
                          <a:gd name="T23" fmla="*/ 78 h 2431"/>
                          <a:gd name="T24" fmla="*/ 394 w 1307"/>
                          <a:gd name="T25" fmla="*/ 0 h 2431"/>
                          <a:gd name="T26" fmla="*/ 425 w 1307"/>
                          <a:gd name="T27" fmla="*/ 31 h 2431"/>
                          <a:gd name="T28" fmla="*/ 457 w 1307"/>
                          <a:gd name="T29" fmla="*/ 166 h 2431"/>
                          <a:gd name="T30" fmla="*/ 488 w 1307"/>
                          <a:gd name="T31" fmla="*/ 394 h 2431"/>
                          <a:gd name="T32" fmla="*/ 519 w 1307"/>
                          <a:gd name="T33" fmla="*/ 695 h 2431"/>
                          <a:gd name="T34" fmla="*/ 550 w 1307"/>
                          <a:gd name="T35" fmla="*/ 1042 h 2431"/>
                          <a:gd name="T36" fmla="*/ 576 w 1307"/>
                          <a:gd name="T37" fmla="*/ 1410 h 2431"/>
                          <a:gd name="T38" fmla="*/ 607 w 1307"/>
                          <a:gd name="T39" fmla="*/ 1752 h 2431"/>
                          <a:gd name="T40" fmla="*/ 638 w 1307"/>
                          <a:gd name="T41" fmla="*/ 2053 h 2431"/>
                          <a:gd name="T42" fmla="*/ 669 w 1307"/>
                          <a:gd name="T43" fmla="*/ 2276 h 2431"/>
                          <a:gd name="T44" fmla="*/ 700 w 1307"/>
                          <a:gd name="T45" fmla="*/ 2405 h 2431"/>
                          <a:gd name="T46" fmla="*/ 731 w 1307"/>
                          <a:gd name="T47" fmla="*/ 2431 h 2431"/>
                          <a:gd name="T48" fmla="*/ 762 w 1307"/>
                          <a:gd name="T49" fmla="*/ 2343 h 2431"/>
                          <a:gd name="T50" fmla="*/ 794 w 1307"/>
                          <a:gd name="T51" fmla="*/ 2156 h 2431"/>
                          <a:gd name="T52" fmla="*/ 825 w 1307"/>
                          <a:gd name="T53" fmla="*/ 1887 h 2431"/>
                          <a:gd name="T54" fmla="*/ 856 w 1307"/>
                          <a:gd name="T55" fmla="*/ 1555 h 2431"/>
                          <a:gd name="T56" fmla="*/ 887 w 1307"/>
                          <a:gd name="T57" fmla="*/ 1197 h 2431"/>
                          <a:gd name="T58" fmla="*/ 918 w 1307"/>
                          <a:gd name="T59" fmla="*/ 835 h 2431"/>
                          <a:gd name="T60" fmla="*/ 949 w 1307"/>
                          <a:gd name="T61" fmla="*/ 513 h 2431"/>
                          <a:gd name="T62" fmla="*/ 980 w 1307"/>
                          <a:gd name="T63" fmla="*/ 249 h 2431"/>
                          <a:gd name="T64" fmla="*/ 1011 w 1307"/>
                          <a:gd name="T65" fmla="*/ 72 h 2431"/>
                          <a:gd name="T66" fmla="*/ 1042 w 1307"/>
                          <a:gd name="T67" fmla="*/ 0 h 2431"/>
                          <a:gd name="T68" fmla="*/ 1073 w 1307"/>
                          <a:gd name="T69" fmla="*/ 36 h 2431"/>
                          <a:gd name="T70" fmla="*/ 1105 w 1307"/>
                          <a:gd name="T71" fmla="*/ 176 h 2431"/>
                          <a:gd name="T72" fmla="*/ 1136 w 1307"/>
                          <a:gd name="T73" fmla="*/ 409 h 2431"/>
                          <a:gd name="T74" fmla="*/ 1167 w 1307"/>
                          <a:gd name="T75" fmla="*/ 715 h 2431"/>
                          <a:gd name="T76" fmla="*/ 1193 w 1307"/>
                          <a:gd name="T77" fmla="*/ 1063 h 2431"/>
                          <a:gd name="T78" fmla="*/ 1224 w 1307"/>
                          <a:gd name="T79" fmla="*/ 1426 h 2431"/>
                          <a:gd name="T80" fmla="*/ 1255 w 1307"/>
                          <a:gd name="T81" fmla="*/ 1773 h 2431"/>
                          <a:gd name="T82" fmla="*/ 1286 w 1307"/>
                          <a:gd name="T83" fmla="*/ 2068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7" h="2431">
                            <a:moveTo>
                              <a:pt x="0" y="2125"/>
                            </a:moveTo>
                            <a:lnTo>
                              <a:pt x="11" y="2198"/>
                            </a:lnTo>
                            <a:lnTo>
                              <a:pt x="21" y="2265"/>
                            </a:lnTo>
                            <a:lnTo>
                              <a:pt x="32" y="2322"/>
                            </a:lnTo>
                            <a:lnTo>
                              <a:pt x="42" y="2369"/>
                            </a:lnTo>
                            <a:lnTo>
                              <a:pt x="52" y="2400"/>
                            </a:lnTo>
                            <a:lnTo>
                              <a:pt x="63" y="2426"/>
                            </a:lnTo>
                            <a:lnTo>
                              <a:pt x="73" y="2431"/>
                            </a:lnTo>
                            <a:lnTo>
                              <a:pt x="83" y="2431"/>
                            </a:lnTo>
                            <a:lnTo>
                              <a:pt x="94" y="2416"/>
                            </a:lnTo>
                            <a:lnTo>
                              <a:pt x="104" y="2390"/>
                            </a:lnTo>
                            <a:lnTo>
                              <a:pt x="114" y="2353"/>
                            </a:lnTo>
                            <a:lnTo>
                              <a:pt x="125" y="2302"/>
                            </a:lnTo>
                            <a:lnTo>
                              <a:pt x="135" y="2239"/>
                            </a:lnTo>
                            <a:lnTo>
                              <a:pt x="146" y="2172"/>
                            </a:lnTo>
                            <a:lnTo>
                              <a:pt x="156" y="2089"/>
                            </a:lnTo>
                            <a:lnTo>
                              <a:pt x="166" y="2001"/>
                            </a:lnTo>
                            <a:lnTo>
                              <a:pt x="177" y="1902"/>
                            </a:lnTo>
                            <a:lnTo>
                              <a:pt x="187" y="1799"/>
                            </a:lnTo>
                            <a:lnTo>
                              <a:pt x="197" y="1690"/>
                            </a:lnTo>
                            <a:lnTo>
                              <a:pt x="208" y="1576"/>
                            </a:lnTo>
                            <a:lnTo>
                              <a:pt x="218" y="1457"/>
                            </a:lnTo>
                            <a:lnTo>
                              <a:pt x="229" y="1337"/>
                            </a:lnTo>
                            <a:lnTo>
                              <a:pt x="239" y="1218"/>
                            </a:lnTo>
                            <a:lnTo>
                              <a:pt x="249" y="1094"/>
                            </a:lnTo>
                            <a:lnTo>
                              <a:pt x="260" y="975"/>
                            </a:lnTo>
                            <a:lnTo>
                              <a:pt x="270" y="855"/>
                            </a:lnTo>
                            <a:lnTo>
                              <a:pt x="280" y="741"/>
                            </a:lnTo>
                            <a:lnTo>
                              <a:pt x="291" y="632"/>
                            </a:lnTo>
                            <a:lnTo>
                              <a:pt x="301" y="529"/>
                            </a:lnTo>
                            <a:lnTo>
                              <a:pt x="311" y="430"/>
                            </a:lnTo>
                            <a:lnTo>
                              <a:pt x="322" y="342"/>
                            </a:lnTo>
                            <a:lnTo>
                              <a:pt x="332" y="259"/>
                            </a:lnTo>
                            <a:lnTo>
                              <a:pt x="343" y="192"/>
                            </a:lnTo>
                            <a:lnTo>
                              <a:pt x="353" y="130"/>
                            </a:lnTo>
                            <a:lnTo>
                              <a:pt x="363" y="78"/>
                            </a:lnTo>
                            <a:lnTo>
                              <a:pt x="374" y="41"/>
                            </a:lnTo>
                            <a:lnTo>
                              <a:pt x="384" y="15"/>
                            </a:lnTo>
                            <a:lnTo>
                              <a:pt x="394" y="0"/>
                            </a:lnTo>
                            <a:lnTo>
                              <a:pt x="405" y="0"/>
                            </a:lnTo>
                            <a:lnTo>
                              <a:pt x="415" y="5"/>
                            </a:lnTo>
                            <a:lnTo>
                              <a:pt x="425" y="31"/>
                            </a:lnTo>
                            <a:lnTo>
                              <a:pt x="436" y="62"/>
                            </a:lnTo>
                            <a:lnTo>
                              <a:pt x="446" y="109"/>
                            </a:lnTo>
                            <a:lnTo>
                              <a:pt x="457" y="166"/>
                            </a:lnTo>
                            <a:lnTo>
                              <a:pt x="467" y="233"/>
                            </a:lnTo>
                            <a:lnTo>
                              <a:pt x="477" y="306"/>
                            </a:lnTo>
                            <a:lnTo>
                              <a:pt x="488" y="394"/>
                            </a:lnTo>
                            <a:lnTo>
                              <a:pt x="498" y="487"/>
                            </a:lnTo>
                            <a:lnTo>
                              <a:pt x="508" y="586"/>
                            </a:lnTo>
                            <a:lnTo>
                              <a:pt x="519" y="695"/>
                            </a:lnTo>
                            <a:lnTo>
                              <a:pt x="529" y="809"/>
                            </a:lnTo>
                            <a:lnTo>
                              <a:pt x="540" y="923"/>
                            </a:lnTo>
                            <a:lnTo>
                              <a:pt x="550" y="1042"/>
                            </a:lnTo>
                            <a:lnTo>
                              <a:pt x="555" y="1166"/>
                            </a:lnTo>
                            <a:lnTo>
                              <a:pt x="565" y="1286"/>
                            </a:lnTo>
                            <a:lnTo>
                              <a:pt x="576" y="1410"/>
                            </a:lnTo>
                            <a:lnTo>
                              <a:pt x="586" y="1529"/>
                            </a:lnTo>
                            <a:lnTo>
                              <a:pt x="597" y="1643"/>
                            </a:lnTo>
                            <a:lnTo>
                              <a:pt x="607" y="1752"/>
                            </a:lnTo>
                            <a:lnTo>
                              <a:pt x="617" y="1861"/>
                            </a:lnTo>
                            <a:lnTo>
                              <a:pt x="628" y="1959"/>
                            </a:lnTo>
                            <a:lnTo>
                              <a:pt x="638" y="2053"/>
                            </a:lnTo>
                            <a:lnTo>
                              <a:pt x="648" y="2136"/>
                            </a:lnTo>
                            <a:lnTo>
                              <a:pt x="659" y="2213"/>
                            </a:lnTo>
                            <a:lnTo>
                              <a:pt x="669" y="2276"/>
                            </a:lnTo>
                            <a:lnTo>
                              <a:pt x="679" y="2333"/>
                            </a:lnTo>
                            <a:lnTo>
                              <a:pt x="690" y="2374"/>
                            </a:lnTo>
                            <a:lnTo>
                              <a:pt x="700" y="2405"/>
                            </a:lnTo>
                            <a:lnTo>
                              <a:pt x="711" y="2426"/>
                            </a:lnTo>
                            <a:lnTo>
                              <a:pt x="721" y="2431"/>
                            </a:lnTo>
                            <a:lnTo>
                              <a:pt x="731" y="2431"/>
                            </a:lnTo>
                            <a:lnTo>
                              <a:pt x="742" y="2410"/>
                            </a:lnTo>
                            <a:lnTo>
                              <a:pt x="752" y="2385"/>
                            </a:lnTo>
                            <a:lnTo>
                              <a:pt x="762" y="2343"/>
                            </a:lnTo>
                            <a:lnTo>
                              <a:pt x="773" y="2291"/>
                            </a:lnTo>
                            <a:lnTo>
                              <a:pt x="783" y="2229"/>
                            </a:lnTo>
                            <a:lnTo>
                              <a:pt x="794" y="2156"/>
                            </a:lnTo>
                            <a:lnTo>
                              <a:pt x="804" y="2074"/>
                            </a:lnTo>
                            <a:lnTo>
                              <a:pt x="814" y="1985"/>
                            </a:lnTo>
                            <a:lnTo>
                              <a:pt x="825" y="1887"/>
                            </a:lnTo>
                            <a:lnTo>
                              <a:pt x="835" y="1783"/>
                            </a:lnTo>
                            <a:lnTo>
                              <a:pt x="845" y="1669"/>
                            </a:lnTo>
                            <a:lnTo>
                              <a:pt x="856" y="1555"/>
                            </a:lnTo>
                            <a:lnTo>
                              <a:pt x="866" y="1436"/>
                            </a:lnTo>
                            <a:lnTo>
                              <a:pt x="876" y="1317"/>
                            </a:lnTo>
                            <a:lnTo>
                              <a:pt x="887" y="1197"/>
                            </a:lnTo>
                            <a:lnTo>
                              <a:pt x="897" y="1073"/>
                            </a:lnTo>
                            <a:lnTo>
                              <a:pt x="908" y="954"/>
                            </a:lnTo>
                            <a:lnTo>
                              <a:pt x="918" y="835"/>
                            </a:lnTo>
                            <a:lnTo>
                              <a:pt x="928" y="720"/>
                            </a:lnTo>
                            <a:lnTo>
                              <a:pt x="939" y="612"/>
                            </a:lnTo>
                            <a:lnTo>
                              <a:pt x="949" y="513"/>
                            </a:lnTo>
                            <a:lnTo>
                              <a:pt x="959" y="415"/>
                            </a:lnTo>
                            <a:lnTo>
                              <a:pt x="970" y="327"/>
                            </a:lnTo>
                            <a:lnTo>
                              <a:pt x="980" y="249"/>
                            </a:lnTo>
                            <a:lnTo>
                              <a:pt x="991" y="181"/>
                            </a:lnTo>
                            <a:lnTo>
                              <a:pt x="1001" y="119"/>
                            </a:lnTo>
                            <a:lnTo>
                              <a:pt x="1011" y="72"/>
                            </a:lnTo>
                            <a:lnTo>
                              <a:pt x="1022" y="36"/>
                            </a:lnTo>
                            <a:lnTo>
                              <a:pt x="1032" y="10"/>
                            </a:lnTo>
                            <a:lnTo>
                              <a:pt x="1042" y="0"/>
                            </a:lnTo>
                            <a:lnTo>
                              <a:pt x="1053" y="0"/>
                            </a:lnTo>
                            <a:lnTo>
                              <a:pt x="1063" y="10"/>
                            </a:lnTo>
                            <a:lnTo>
                              <a:pt x="1073" y="36"/>
                            </a:lnTo>
                            <a:lnTo>
                              <a:pt x="1084" y="67"/>
                            </a:lnTo>
                            <a:lnTo>
                              <a:pt x="1094" y="114"/>
                            </a:lnTo>
                            <a:lnTo>
                              <a:pt x="1105" y="176"/>
                            </a:lnTo>
                            <a:lnTo>
                              <a:pt x="1115" y="244"/>
                            </a:lnTo>
                            <a:lnTo>
                              <a:pt x="1125" y="321"/>
                            </a:lnTo>
                            <a:lnTo>
                              <a:pt x="1136" y="409"/>
                            </a:lnTo>
                            <a:lnTo>
                              <a:pt x="1146" y="503"/>
                            </a:lnTo>
                            <a:lnTo>
                              <a:pt x="1156" y="606"/>
                            </a:lnTo>
                            <a:lnTo>
                              <a:pt x="1167" y="715"/>
                            </a:lnTo>
                            <a:lnTo>
                              <a:pt x="1172" y="829"/>
                            </a:lnTo>
                            <a:lnTo>
                              <a:pt x="1182" y="943"/>
                            </a:lnTo>
                            <a:lnTo>
                              <a:pt x="1193" y="1063"/>
                            </a:lnTo>
                            <a:lnTo>
                              <a:pt x="1203" y="1187"/>
                            </a:lnTo>
                            <a:lnTo>
                              <a:pt x="1213" y="1306"/>
                            </a:lnTo>
                            <a:lnTo>
                              <a:pt x="1224" y="1426"/>
                            </a:lnTo>
                            <a:lnTo>
                              <a:pt x="1234" y="1545"/>
                            </a:lnTo>
                            <a:lnTo>
                              <a:pt x="1245" y="1664"/>
                            </a:lnTo>
                            <a:lnTo>
                              <a:pt x="1255" y="1773"/>
                            </a:lnTo>
                            <a:lnTo>
                              <a:pt x="1265" y="1877"/>
                            </a:lnTo>
                            <a:lnTo>
                              <a:pt x="1276" y="1975"/>
                            </a:lnTo>
                            <a:lnTo>
                              <a:pt x="1286" y="2068"/>
                            </a:lnTo>
                            <a:lnTo>
                              <a:pt x="1296" y="2151"/>
                            </a:lnTo>
                            <a:lnTo>
                              <a:pt x="1307" y="2224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71" name="Freeform 22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39" y="1159"/>
                        <a:ext cx="477" cy="2431"/>
                      </a:xfrm>
                      <a:custGeom>
                        <a:avLst/>
                        <a:gdLst>
                          <a:gd name="T0" fmla="*/ 0 w 477"/>
                          <a:gd name="T1" fmla="*/ 2224 h 2431"/>
                          <a:gd name="T2" fmla="*/ 10 w 477"/>
                          <a:gd name="T3" fmla="*/ 2286 h 2431"/>
                          <a:gd name="T4" fmla="*/ 20 w 477"/>
                          <a:gd name="T5" fmla="*/ 2338 h 2431"/>
                          <a:gd name="T6" fmla="*/ 31 w 477"/>
                          <a:gd name="T7" fmla="*/ 2379 h 2431"/>
                          <a:gd name="T8" fmla="*/ 41 w 477"/>
                          <a:gd name="T9" fmla="*/ 2410 h 2431"/>
                          <a:gd name="T10" fmla="*/ 52 w 477"/>
                          <a:gd name="T11" fmla="*/ 2426 h 2431"/>
                          <a:gd name="T12" fmla="*/ 62 w 477"/>
                          <a:gd name="T13" fmla="*/ 2431 h 2431"/>
                          <a:gd name="T14" fmla="*/ 72 w 477"/>
                          <a:gd name="T15" fmla="*/ 2426 h 2431"/>
                          <a:gd name="T16" fmla="*/ 83 w 477"/>
                          <a:gd name="T17" fmla="*/ 2410 h 2431"/>
                          <a:gd name="T18" fmla="*/ 93 w 477"/>
                          <a:gd name="T19" fmla="*/ 2379 h 2431"/>
                          <a:gd name="T20" fmla="*/ 103 w 477"/>
                          <a:gd name="T21" fmla="*/ 2338 h 2431"/>
                          <a:gd name="T22" fmla="*/ 114 w 477"/>
                          <a:gd name="T23" fmla="*/ 2281 h 2431"/>
                          <a:gd name="T24" fmla="*/ 124 w 477"/>
                          <a:gd name="T25" fmla="*/ 2219 h 2431"/>
                          <a:gd name="T26" fmla="*/ 134 w 477"/>
                          <a:gd name="T27" fmla="*/ 2146 h 2431"/>
                          <a:gd name="T28" fmla="*/ 145 w 477"/>
                          <a:gd name="T29" fmla="*/ 2058 h 2431"/>
                          <a:gd name="T30" fmla="*/ 155 w 477"/>
                          <a:gd name="T31" fmla="*/ 1970 h 2431"/>
                          <a:gd name="T32" fmla="*/ 166 w 477"/>
                          <a:gd name="T33" fmla="*/ 1871 h 2431"/>
                          <a:gd name="T34" fmla="*/ 176 w 477"/>
                          <a:gd name="T35" fmla="*/ 1762 h 2431"/>
                          <a:gd name="T36" fmla="*/ 186 w 477"/>
                          <a:gd name="T37" fmla="*/ 1654 h 2431"/>
                          <a:gd name="T38" fmla="*/ 197 w 477"/>
                          <a:gd name="T39" fmla="*/ 1534 h 2431"/>
                          <a:gd name="T40" fmla="*/ 207 w 477"/>
                          <a:gd name="T41" fmla="*/ 1415 h 2431"/>
                          <a:gd name="T42" fmla="*/ 217 w 477"/>
                          <a:gd name="T43" fmla="*/ 1296 h 2431"/>
                          <a:gd name="T44" fmla="*/ 228 w 477"/>
                          <a:gd name="T45" fmla="*/ 1177 h 2431"/>
                          <a:gd name="T46" fmla="*/ 238 w 477"/>
                          <a:gd name="T47" fmla="*/ 1052 h 2431"/>
                          <a:gd name="T48" fmla="*/ 249 w 477"/>
                          <a:gd name="T49" fmla="*/ 933 h 2431"/>
                          <a:gd name="T50" fmla="*/ 259 w 477"/>
                          <a:gd name="T51" fmla="*/ 819 h 2431"/>
                          <a:gd name="T52" fmla="*/ 269 w 477"/>
                          <a:gd name="T53" fmla="*/ 705 h 2431"/>
                          <a:gd name="T54" fmla="*/ 280 w 477"/>
                          <a:gd name="T55" fmla="*/ 596 h 2431"/>
                          <a:gd name="T56" fmla="*/ 290 w 477"/>
                          <a:gd name="T57" fmla="*/ 492 h 2431"/>
                          <a:gd name="T58" fmla="*/ 300 w 477"/>
                          <a:gd name="T59" fmla="*/ 399 h 2431"/>
                          <a:gd name="T60" fmla="*/ 311 w 477"/>
                          <a:gd name="T61" fmla="*/ 316 h 2431"/>
                          <a:gd name="T62" fmla="*/ 321 w 477"/>
                          <a:gd name="T63" fmla="*/ 238 h 2431"/>
                          <a:gd name="T64" fmla="*/ 331 w 477"/>
                          <a:gd name="T65" fmla="*/ 171 h 2431"/>
                          <a:gd name="T66" fmla="*/ 342 w 477"/>
                          <a:gd name="T67" fmla="*/ 114 h 2431"/>
                          <a:gd name="T68" fmla="*/ 352 w 477"/>
                          <a:gd name="T69" fmla="*/ 67 h 2431"/>
                          <a:gd name="T70" fmla="*/ 363 w 477"/>
                          <a:gd name="T71" fmla="*/ 31 h 2431"/>
                          <a:gd name="T72" fmla="*/ 373 w 477"/>
                          <a:gd name="T73" fmla="*/ 10 h 2431"/>
                          <a:gd name="T74" fmla="*/ 383 w 477"/>
                          <a:gd name="T75" fmla="*/ 0 h 2431"/>
                          <a:gd name="T76" fmla="*/ 394 w 477"/>
                          <a:gd name="T77" fmla="*/ 0 h 2431"/>
                          <a:gd name="T78" fmla="*/ 404 w 477"/>
                          <a:gd name="T79" fmla="*/ 15 h 2431"/>
                          <a:gd name="T80" fmla="*/ 414 w 477"/>
                          <a:gd name="T81" fmla="*/ 41 h 2431"/>
                          <a:gd name="T82" fmla="*/ 425 w 477"/>
                          <a:gd name="T83" fmla="*/ 78 h 2431"/>
                          <a:gd name="T84" fmla="*/ 435 w 477"/>
                          <a:gd name="T85" fmla="*/ 124 h 2431"/>
                          <a:gd name="T86" fmla="*/ 445 w 477"/>
                          <a:gd name="T87" fmla="*/ 187 h 2431"/>
                          <a:gd name="T88" fmla="*/ 456 w 477"/>
                          <a:gd name="T89" fmla="*/ 254 h 2431"/>
                          <a:gd name="T90" fmla="*/ 466 w 477"/>
                          <a:gd name="T91" fmla="*/ 337 h 2431"/>
                          <a:gd name="T92" fmla="*/ 477 w 477"/>
                          <a:gd name="T93" fmla="*/ 425 h 2431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</a:gdLst>
                        <a:ahLst/>
                        <a:cxnLst>
                          <a:cxn ang="T94">
                            <a:pos x="T0" y="T1"/>
                          </a:cxn>
                          <a:cxn ang="T95">
                            <a:pos x="T2" y="T3"/>
                          </a:cxn>
                          <a:cxn ang="T96">
                            <a:pos x="T4" y="T5"/>
                          </a:cxn>
                          <a:cxn ang="T97">
                            <a:pos x="T6" y="T7"/>
                          </a:cxn>
                          <a:cxn ang="T98">
                            <a:pos x="T8" y="T9"/>
                          </a:cxn>
                          <a:cxn ang="T99">
                            <a:pos x="T10" y="T11"/>
                          </a:cxn>
                          <a:cxn ang="T100">
                            <a:pos x="T12" y="T13"/>
                          </a:cxn>
                          <a:cxn ang="T101">
                            <a:pos x="T14" y="T15"/>
                          </a:cxn>
                          <a:cxn ang="T102">
                            <a:pos x="T16" y="T17"/>
                          </a:cxn>
                          <a:cxn ang="T103">
                            <a:pos x="T18" y="T19"/>
                          </a:cxn>
                          <a:cxn ang="T104">
                            <a:pos x="T20" y="T21"/>
                          </a:cxn>
                          <a:cxn ang="T105">
                            <a:pos x="T22" y="T23"/>
                          </a:cxn>
                          <a:cxn ang="T106">
                            <a:pos x="T24" y="T25"/>
                          </a:cxn>
                          <a:cxn ang="T107">
                            <a:pos x="T26" y="T27"/>
                          </a:cxn>
                          <a:cxn ang="T108">
                            <a:pos x="T28" y="T29"/>
                          </a:cxn>
                          <a:cxn ang="T109">
                            <a:pos x="T30" y="T31"/>
                          </a:cxn>
                          <a:cxn ang="T110">
                            <a:pos x="T32" y="T33"/>
                          </a:cxn>
                          <a:cxn ang="T111">
                            <a:pos x="T34" y="T35"/>
                          </a:cxn>
                          <a:cxn ang="T112">
                            <a:pos x="T36" y="T37"/>
                          </a:cxn>
                          <a:cxn ang="T113">
                            <a:pos x="T38" y="T39"/>
                          </a:cxn>
                          <a:cxn ang="T114">
                            <a:pos x="T40" y="T41"/>
                          </a:cxn>
                          <a:cxn ang="T115">
                            <a:pos x="T42" y="T43"/>
                          </a:cxn>
                          <a:cxn ang="T116">
                            <a:pos x="T44" y="T45"/>
                          </a:cxn>
                          <a:cxn ang="T117">
                            <a:pos x="T46" y="T47"/>
                          </a:cxn>
                          <a:cxn ang="T118">
                            <a:pos x="T48" y="T49"/>
                          </a:cxn>
                          <a:cxn ang="T119">
                            <a:pos x="T50" y="T51"/>
                          </a:cxn>
                          <a:cxn ang="T120">
                            <a:pos x="T52" y="T53"/>
                          </a:cxn>
                          <a:cxn ang="T121">
                            <a:pos x="T54" y="T55"/>
                          </a:cxn>
                          <a:cxn ang="T122">
                            <a:pos x="T56" y="T57"/>
                          </a:cxn>
                          <a:cxn ang="T123">
                            <a:pos x="T58" y="T59"/>
                          </a:cxn>
                          <a:cxn ang="T124">
                            <a:pos x="T60" y="T61"/>
                          </a:cxn>
                          <a:cxn ang="T125">
                            <a:pos x="T62" y="T63"/>
                          </a:cxn>
                          <a:cxn ang="T126">
                            <a:pos x="T64" y="T65"/>
                          </a:cxn>
                          <a:cxn ang="T127">
                            <a:pos x="T66" y="T67"/>
                          </a:cxn>
                          <a:cxn ang="T128">
                            <a:pos x="T68" y="T69"/>
                          </a:cxn>
                          <a:cxn ang="T129">
                            <a:pos x="T70" y="T71"/>
                          </a:cxn>
                          <a:cxn ang="T130">
                            <a:pos x="T72" y="T73"/>
                          </a:cxn>
                          <a:cxn ang="T131">
                            <a:pos x="T74" y="T75"/>
                          </a:cxn>
                          <a:cxn ang="T132">
                            <a:pos x="T76" y="T77"/>
                          </a:cxn>
                          <a:cxn ang="T133">
                            <a:pos x="T78" y="T79"/>
                          </a:cxn>
                          <a:cxn ang="T134">
                            <a:pos x="T80" y="T81"/>
                          </a:cxn>
                          <a:cxn ang="T135">
                            <a:pos x="T82" y="T83"/>
                          </a:cxn>
                          <a:cxn ang="T136">
                            <a:pos x="T84" y="T85"/>
                          </a:cxn>
                          <a:cxn ang="T137">
                            <a:pos x="T86" y="T87"/>
                          </a:cxn>
                          <a:cxn ang="T138">
                            <a:pos x="T88" y="T89"/>
                          </a:cxn>
                          <a:cxn ang="T139">
                            <a:pos x="T90" y="T91"/>
                          </a:cxn>
                          <a:cxn ang="T140">
                            <a:pos x="T92" y="T93"/>
                          </a:cxn>
                        </a:cxnLst>
                        <a:rect l="0" t="0" r="r" b="b"/>
                        <a:pathLst>
                          <a:path w="477" h="2431">
                            <a:moveTo>
                              <a:pt x="0" y="2224"/>
                            </a:moveTo>
                            <a:lnTo>
                              <a:pt x="10" y="2286"/>
                            </a:lnTo>
                            <a:lnTo>
                              <a:pt x="20" y="2338"/>
                            </a:lnTo>
                            <a:lnTo>
                              <a:pt x="31" y="2379"/>
                            </a:lnTo>
                            <a:lnTo>
                              <a:pt x="41" y="2410"/>
                            </a:lnTo>
                            <a:lnTo>
                              <a:pt x="52" y="2426"/>
                            </a:lnTo>
                            <a:lnTo>
                              <a:pt x="62" y="2431"/>
                            </a:lnTo>
                            <a:lnTo>
                              <a:pt x="72" y="2426"/>
                            </a:lnTo>
                            <a:lnTo>
                              <a:pt x="83" y="2410"/>
                            </a:lnTo>
                            <a:lnTo>
                              <a:pt x="93" y="2379"/>
                            </a:lnTo>
                            <a:lnTo>
                              <a:pt x="103" y="2338"/>
                            </a:lnTo>
                            <a:lnTo>
                              <a:pt x="114" y="2281"/>
                            </a:lnTo>
                            <a:lnTo>
                              <a:pt x="124" y="2219"/>
                            </a:lnTo>
                            <a:lnTo>
                              <a:pt x="134" y="2146"/>
                            </a:lnTo>
                            <a:lnTo>
                              <a:pt x="145" y="2058"/>
                            </a:lnTo>
                            <a:lnTo>
                              <a:pt x="155" y="1970"/>
                            </a:lnTo>
                            <a:lnTo>
                              <a:pt x="166" y="1871"/>
                            </a:lnTo>
                            <a:lnTo>
                              <a:pt x="176" y="1762"/>
                            </a:lnTo>
                            <a:lnTo>
                              <a:pt x="186" y="1654"/>
                            </a:lnTo>
                            <a:lnTo>
                              <a:pt x="197" y="1534"/>
                            </a:lnTo>
                            <a:lnTo>
                              <a:pt x="207" y="1415"/>
                            </a:lnTo>
                            <a:lnTo>
                              <a:pt x="217" y="1296"/>
                            </a:lnTo>
                            <a:lnTo>
                              <a:pt x="228" y="1177"/>
                            </a:lnTo>
                            <a:lnTo>
                              <a:pt x="238" y="1052"/>
                            </a:lnTo>
                            <a:lnTo>
                              <a:pt x="249" y="933"/>
                            </a:lnTo>
                            <a:lnTo>
                              <a:pt x="259" y="819"/>
                            </a:lnTo>
                            <a:lnTo>
                              <a:pt x="269" y="705"/>
                            </a:lnTo>
                            <a:lnTo>
                              <a:pt x="280" y="596"/>
                            </a:lnTo>
                            <a:lnTo>
                              <a:pt x="290" y="492"/>
                            </a:lnTo>
                            <a:lnTo>
                              <a:pt x="300" y="399"/>
                            </a:lnTo>
                            <a:lnTo>
                              <a:pt x="311" y="316"/>
                            </a:lnTo>
                            <a:lnTo>
                              <a:pt x="321" y="238"/>
                            </a:lnTo>
                            <a:lnTo>
                              <a:pt x="331" y="171"/>
                            </a:lnTo>
                            <a:lnTo>
                              <a:pt x="342" y="114"/>
                            </a:lnTo>
                            <a:lnTo>
                              <a:pt x="352" y="67"/>
                            </a:lnTo>
                            <a:lnTo>
                              <a:pt x="363" y="31"/>
                            </a:lnTo>
                            <a:lnTo>
                              <a:pt x="373" y="10"/>
                            </a:lnTo>
                            <a:lnTo>
                              <a:pt x="383" y="0"/>
                            </a:lnTo>
                            <a:lnTo>
                              <a:pt x="394" y="0"/>
                            </a:lnTo>
                            <a:lnTo>
                              <a:pt x="404" y="15"/>
                            </a:lnTo>
                            <a:lnTo>
                              <a:pt x="414" y="41"/>
                            </a:lnTo>
                            <a:lnTo>
                              <a:pt x="425" y="78"/>
                            </a:lnTo>
                            <a:lnTo>
                              <a:pt x="435" y="124"/>
                            </a:lnTo>
                            <a:lnTo>
                              <a:pt x="445" y="187"/>
                            </a:lnTo>
                            <a:lnTo>
                              <a:pt x="456" y="254"/>
                            </a:lnTo>
                            <a:lnTo>
                              <a:pt x="466" y="337"/>
                            </a:lnTo>
                            <a:lnTo>
                              <a:pt x="477" y="4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84053" name="Group 2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18" y="3241"/>
                      <a:ext cx="395" cy="210"/>
                      <a:chOff x="1231" y="1159"/>
                      <a:chExt cx="3085" cy="2431"/>
                    </a:xfrm>
                  </p:grpSpPr>
                  <p:sp>
                    <p:nvSpPr>
                      <p:cNvPr id="84066" name="Freeform 22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31" y="1159"/>
                        <a:ext cx="1301" cy="2431"/>
                      </a:xfrm>
                      <a:custGeom>
                        <a:avLst/>
                        <a:gdLst>
                          <a:gd name="T0" fmla="*/ 16 w 1301"/>
                          <a:gd name="T1" fmla="*/ 2177 h 2431"/>
                          <a:gd name="T2" fmla="*/ 47 w 1301"/>
                          <a:gd name="T3" fmla="*/ 2353 h 2431"/>
                          <a:gd name="T4" fmla="*/ 78 w 1301"/>
                          <a:gd name="T5" fmla="*/ 2431 h 2431"/>
                          <a:gd name="T6" fmla="*/ 109 w 1301"/>
                          <a:gd name="T7" fmla="*/ 2400 h 2431"/>
                          <a:gd name="T8" fmla="*/ 140 w 1301"/>
                          <a:gd name="T9" fmla="*/ 2260 h 2431"/>
                          <a:gd name="T10" fmla="*/ 171 w 1301"/>
                          <a:gd name="T11" fmla="*/ 2032 h 2431"/>
                          <a:gd name="T12" fmla="*/ 203 w 1301"/>
                          <a:gd name="T13" fmla="*/ 1726 h 2431"/>
                          <a:gd name="T14" fmla="*/ 234 w 1301"/>
                          <a:gd name="T15" fmla="*/ 1379 h 2431"/>
                          <a:gd name="T16" fmla="*/ 265 w 1301"/>
                          <a:gd name="T17" fmla="*/ 1016 h 2431"/>
                          <a:gd name="T18" fmla="*/ 296 w 1301"/>
                          <a:gd name="T19" fmla="*/ 669 h 2431"/>
                          <a:gd name="T20" fmla="*/ 327 w 1301"/>
                          <a:gd name="T21" fmla="*/ 373 h 2431"/>
                          <a:gd name="T22" fmla="*/ 358 w 1301"/>
                          <a:gd name="T23" fmla="*/ 150 h 2431"/>
                          <a:gd name="T24" fmla="*/ 389 w 1301"/>
                          <a:gd name="T25" fmla="*/ 21 h 2431"/>
                          <a:gd name="T26" fmla="*/ 420 w 1301"/>
                          <a:gd name="T27" fmla="*/ 5 h 2431"/>
                          <a:gd name="T28" fmla="*/ 451 w 1301"/>
                          <a:gd name="T29" fmla="*/ 93 h 2431"/>
                          <a:gd name="T30" fmla="*/ 482 w 1301"/>
                          <a:gd name="T31" fmla="*/ 280 h 2431"/>
                          <a:gd name="T32" fmla="*/ 514 w 1301"/>
                          <a:gd name="T33" fmla="*/ 555 h 2431"/>
                          <a:gd name="T34" fmla="*/ 545 w 1301"/>
                          <a:gd name="T35" fmla="*/ 886 h 2431"/>
                          <a:gd name="T36" fmla="*/ 576 w 1301"/>
                          <a:gd name="T37" fmla="*/ 1244 h 2431"/>
                          <a:gd name="T38" fmla="*/ 607 w 1301"/>
                          <a:gd name="T39" fmla="*/ 1602 h 2431"/>
                          <a:gd name="T40" fmla="*/ 633 w 1301"/>
                          <a:gd name="T41" fmla="*/ 1928 h 2431"/>
                          <a:gd name="T42" fmla="*/ 664 w 1301"/>
                          <a:gd name="T43" fmla="*/ 2188 h 2431"/>
                          <a:gd name="T44" fmla="*/ 695 w 1301"/>
                          <a:gd name="T45" fmla="*/ 2364 h 2431"/>
                          <a:gd name="T46" fmla="*/ 726 w 1301"/>
                          <a:gd name="T47" fmla="*/ 2431 h 2431"/>
                          <a:gd name="T48" fmla="*/ 757 w 1301"/>
                          <a:gd name="T49" fmla="*/ 2395 h 2431"/>
                          <a:gd name="T50" fmla="*/ 788 w 1301"/>
                          <a:gd name="T51" fmla="*/ 2250 h 2431"/>
                          <a:gd name="T52" fmla="*/ 819 w 1301"/>
                          <a:gd name="T53" fmla="*/ 2017 h 2431"/>
                          <a:gd name="T54" fmla="*/ 850 w 1301"/>
                          <a:gd name="T55" fmla="*/ 1711 h 2431"/>
                          <a:gd name="T56" fmla="*/ 882 w 1301"/>
                          <a:gd name="T57" fmla="*/ 1358 h 2431"/>
                          <a:gd name="T58" fmla="*/ 913 w 1301"/>
                          <a:gd name="T59" fmla="*/ 995 h 2431"/>
                          <a:gd name="T60" fmla="*/ 944 w 1301"/>
                          <a:gd name="T61" fmla="*/ 648 h 2431"/>
                          <a:gd name="T62" fmla="*/ 975 w 1301"/>
                          <a:gd name="T63" fmla="*/ 358 h 2431"/>
                          <a:gd name="T64" fmla="*/ 1006 w 1301"/>
                          <a:gd name="T65" fmla="*/ 140 h 2431"/>
                          <a:gd name="T66" fmla="*/ 1037 w 1301"/>
                          <a:gd name="T67" fmla="*/ 21 h 2431"/>
                          <a:gd name="T68" fmla="*/ 1068 w 1301"/>
                          <a:gd name="T69" fmla="*/ 5 h 2431"/>
                          <a:gd name="T70" fmla="*/ 1099 w 1301"/>
                          <a:gd name="T71" fmla="*/ 98 h 2431"/>
                          <a:gd name="T72" fmla="*/ 1130 w 1301"/>
                          <a:gd name="T73" fmla="*/ 295 h 2431"/>
                          <a:gd name="T74" fmla="*/ 1161 w 1301"/>
                          <a:gd name="T75" fmla="*/ 570 h 2431"/>
                          <a:gd name="T76" fmla="*/ 1193 w 1301"/>
                          <a:gd name="T77" fmla="*/ 902 h 2431"/>
                          <a:gd name="T78" fmla="*/ 1224 w 1301"/>
                          <a:gd name="T79" fmla="*/ 1265 h 2431"/>
                          <a:gd name="T80" fmla="*/ 1250 w 1301"/>
                          <a:gd name="T81" fmla="*/ 1623 h 2431"/>
                          <a:gd name="T82" fmla="*/ 1281 w 1301"/>
                          <a:gd name="T83" fmla="*/ 1944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1" h="2431">
                            <a:moveTo>
                              <a:pt x="0" y="2006"/>
                            </a:moveTo>
                            <a:lnTo>
                              <a:pt x="6" y="2094"/>
                            </a:lnTo>
                            <a:lnTo>
                              <a:pt x="16" y="2177"/>
                            </a:lnTo>
                            <a:lnTo>
                              <a:pt x="26" y="2245"/>
                            </a:lnTo>
                            <a:lnTo>
                              <a:pt x="37" y="2307"/>
                            </a:lnTo>
                            <a:lnTo>
                              <a:pt x="47" y="2353"/>
                            </a:lnTo>
                            <a:lnTo>
                              <a:pt x="57" y="2390"/>
                            </a:lnTo>
                            <a:lnTo>
                              <a:pt x="68" y="2416"/>
                            </a:lnTo>
                            <a:lnTo>
                              <a:pt x="78" y="2431"/>
                            </a:lnTo>
                            <a:lnTo>
                              <a:pt x="88" y="2431"/>
                            </a:lnTo>
                            <a:lnTo>
                              <a:pt x="99" y="2421"/>
                            </a:lnTo>
                            <a:lnTo>
                              <a:pt x="109" y="2400"/>
                            </a:lnTo>
                            <a:lnTo>
                              <a:pt x="120" y="2364"/>
                            </a:lnTo>
                            <a:lnTo>
                              <a:pt x="130" y="2317"/>
                            </a:lnTo>
                            <a:lnTo>
                              <a:pt x="140" y="2260"/>
                            </a:lnTo>
                            <a:lnTo>
                              <a:pt x="151" y="2193"/>
                            </a:lnTo>
                            <a:lnTo>
                              <a:pt x="161" y="2115"/>
                            </a:lnTo>
                            <a:lnTo>
                              <a:pt x="171" y="2032"/>
                            </a:lnTo>
                            <a:lnTo>
                              <a:pt x="182" y="1939"/>
                            </a:lnTo>
                            <a:lnTo>
                              <a:pt x="192" y="1835"/>
                            </a:lnTo>
                            <a:lnTo>
                              <a:pt x="203" y="1726"/>
                            </a:lnTo>
                            <a:lnTo>
                              <a:pt x="213" y="1612"/>
                            </a:lnTo>
                            <a:lnTo>
                              <a:pt x="223" y="1498"/>
                            </a:lnTo>
                            <a:lnTo>
                              <a:pt x="234" y="1379"/>
                            </a:lnTo>
                            <a:lnTo>
                              <a:pt x="244" y="1254"/>
                            </a:lnTo>
                            <a:lnTo>
                              <a:pt x="254" y="1135"/>
                            </a:lnTo>
                            <a:lnTo>
                              <a:pt x="265" y="1016"/>
                            </a:lnTo>
                            <a:lnTo>
                              <a:pt x="275" y="897"/>
                            </a:lnTo>
                            <a:lnTo>
                              <a:pt x="285" y="778"/>
                            </a:lnTo>
                            <a:lnTo>
                              <a:pt x="296" y="669"/>
                            </a:lnTo>
                            <a:lnTo>
                              <a:pt x="306" y="560"/>
                            </a:lnTo>
                            <a:lnTo>
                              <a:pt x="317" y="461"/>
                            </a:lnTo>
                            <a:lnTo>
                              <a:pt x="327" y="373"/>
                            </a:lnTo>
                            <a:lnTo>
                              <a:pt x="337" y="285"/>
                            </a:lnTo>
                            <a:lnTo>
                              <a:pt x="348" y="212"/>
                            </a:lnTo>
                            <a:lnTo>
                              <a:pt x="358" y="150"/>
                            </a:lnTo>
                            <a:lnTo>
                              <a:pt x="368" y="93"/>
                            </a:lnTo>
                            <a:lnTo>
                              <a:pt x="379" y="52"/>
                            </a:lnTo>
                            <a:lnTo>
                              <a:pt x="389" y="21"/>
                            </a:lnTo>
                            <a:lnTo>
                              <a:pt x="399" y="5"/>
                            </a:lnTo>
                            <a:lnTo>
                              <a:pt x="410" y="0"/>
                            </a:lnTo>
                            <a:lnTo>
                              <a:pt x="420" y="5"/>
                            </a:lnTo>
                            <a:lnTo>
                              <a:pt x="431" y="21"/>
                            </a:lnTo>
                            <a:lnTo>
                              <a:pt x="441" y="52"/>
                            </a:lnTo>
                            <a:lnTo>
                              <a:pt x="451" y="93"/>
                            </a:lnTo>
                            <a:lnTo>
                              <a:pt x="462" y="145"/>
                            </a:lnTo>
                            <a:lnTo>
                              <a:pt x="472" y="207"/>
                            </a:lnTo>
                            <a:lnTo>
                              <a:pt x="482" y="280"/>
                            </a:lnTo>
                            <a:lnTo>
                              <a:pt x="493" y="363"/>
                            </a:lnTo>
                            <a:lnTo>
                              <a:pt x="503" y="456"/>
                            </a:lnTo>
                            <a:lnTo>
                              <a:pt x="514" y="555"/>
                            </a:lnTo>
                            <a:lnTo>
                              <a:pt x="524" y="658"/>
                            </a:lnTo>
                            <a:lnTo>
                              <a:pt x="534" y="767"/>
                            </a:lnTo>
                            <a:lnTo>
                              <a:pt x="545" y="886"/>
                            </a:lnTo>
                            <a:lnTo>
                              <a:pt x="555" y="1006"/>
                            </a:lnTo>
                            <a:lnTo>
                              <a:pt x="565" y="1125"/>
                            </a:lnTo>
                            <a:lnTo>
                              <a:pt x="576" y="1244"/>
                            </a:lnTo>
                            <a:lnTo>
                              <a:pt x="586" y="1368"/>
                            </a:lnTo>
                            <a:lnTo>
                              <a:pt x="596" y="1488"/>
                            </a:lnTo>
                            <a:lnTo>
                              <a:pt x="607" y="1602"/>
                            </a:lnTo>
                            <a:lnTo>
                              <a:pt x="617" y="1716"/>
                            </a:lnTo>
                            <a:lnTo>
                              <a:pt x="622" y="1825"/>
                            </a:lnTo>
                            <a:lnTo>
                              <a:pt x="633" y="1928"/>
                            </a:lnTo>
                            <a:lnTo>
                              <a:pt x="643" y="2022"/>
                            </a:lnTo>
                            <a:lnTo>
                              <a:pt x="653" y="2110"/>
                            </a:lnTo>
                            <a:lnTo>
                              <a:pt x="664" y="2188"/>
                            </a:lnTo>
                            <a:lnTo>
                              <a:pt x="674" y="2255"/>
                            </a:lnTo>
                            <a:lnTo>
                              <a:pt x="685" y="2317"/>
                            </a:lnTo>
                            <a:lnTo>
                              <a:pt x="695" y="2364"/>
                            </a:lnTo>
                            <a:lnTo>
                              <a:pt x="705" y="2395"/>
                            </a:lnTo>
                            <a:lnTo>
                              <a:pt x="716" y="2421"/>
                            </a:lnTo>
                            <a:lnTo>
                              <a:pt x="726" y="2431"/>
                            </a:lnTo>
                            <a:lnTo>
                              <a:pt x="736" y="2431"/>
                            </a:lnTo>
                            <a:lnTo>
                              <a:pt x="747" y="2421"/>
                            </a:lnTo>
                            <a:lnTo>
                              <a:pt x="757" y="2395"/>
                            </a:lnTo>
                            <a:lnTo>
                              <a:pt x="768" y="2359"/>
                            </a:lnTo>
                            <a:lnTo>
                              <a:pt x="778" y="2312"/>
                            </a:lnTo>
                            <a:lnTo>
                              <a:pt x="788" y="2250"/>
                            </a:lnTo>
                            <a:lnTo>
                              <a:pt x="799" y="2182"/>
                            </a:lnTo>
                            <a:lnTo>
                              <a:pt x="809" y="2105"/>
                            </a:lnTo>
                            <a:lnTo>
                              <a:pt x="819" y="2017"/>
                            </a:lnTo>
                            <a:lnTo>
                              <a:pt x="830" y="1918"/>
                            </a:lnTo>
                            <a:lnTo>
                              <a:pt x="840" y="1820"/>
                            </a:lnTo>
                            <a:lnTo>
                              <a:pt x="850" y="1711"/>
                            </a:lnTo>
                            <a:lnTo>
                              <a:pt x="861" y="1597"/>
                            </a:lnTo>
                            <a:lnTo>
                              <a:pt x="871" y="1477"/>
                            </a:lnTo>
                            <a:lnTo>
                              <a:pt x="882" y="1358"/>
                            </a:lnTo>
                            <a:lnTo>
                              <a:pt x="892" y="1234"/>
                            </a:lnTo>
                            <a:lnTo>
                              <a:pt x="902" y="1114"/>
                            </a:lnTo>
                            <a:lnTo>
                              <a:pt x="913" y="995"/>
                            </a:lnTo>
                            <a:lnTo>
                              <a:pt x="923" y="876"/>
                            </a:lnTo>
                            <a:lnTo>
                              <a:pt x="933" y="762"/>
                            </a:lnTo>
                            <a:lnTo>
                              <a:pt x="944" y="648"/>
                            </a:lnTo>
                            <a:lnTo>
                              <a:pt x="954" y="544"/>
                            </a:lnTo>
                            <a:lnTo>
                              <a:pt x="965" y="446"/>
                            </a:lnTo>
                            <a:lnTo>
                              <a:pt x="975" y="358"/>
                            </a:lnTo>
                            <a:lnTo>
                              <a:pt x="985" y="275"/>
                            </a:lnTo>
                            <a:lnTo>
                              <a:pt x="996" y="202"/>
                            </a:lnTo>
                            <a:lnTo>
                              <a:pt x="1006" y="140"/>
                            </a:lnTo>
                            <a:lnTo>
                              <a:pt x="1016" y="88"/>
                            </a:lnTo>
                            <a:lnTo>
                              <a:pt x="1027" y="47"/>
                            </a:lnTo>
                            <a:lnTo>
                              <a:pt x="1037" y="21"/>
                            </a:lnTo>
                            <a:lnTo>
                              <a:pt x="1047" y="0"/>
                            </a:lnTo>
                            <a:lnTo>
                              <a:pt x="1058" y="0"/>
                            </a:lnTo>
                            <a:lnTo>
                              <a:pt x="1068" y="5"/>
                            </a:lnTo>
                            <a:lnTo>
                              <a:pt x="1079" y="26"/>
                            </a:lnTo>
                            <a:lnTo>
                              <a:pt x="1089" y="57"/>
                            </a:lnTo>
                            <a:lnTo>
                              <a:pt x="1099" y="98"/>
                            </a:lnTo>
                            <a:lnTo>
                              <a:pt x="1110" y="155"/>
                            </a:lnTo>
                            <a:lnTo>
                              <a:pt x="1120" y="218"/>
                            </a:lnTo>
                            <a:lnTo>
                              <a:pt x="1130" y="295"/>
                            </a:lnTo>
                            <a:lnTo>
                              <a:pt x="1141" y="378"/>
                            </a:lnTo>
                            <a:lnTo>
                              <a:pt x="1151" y="472"/>
                            </a:lnTo>
                            <a:lnTo>
                              <a:pt x="1161" y="570"/>
                            </a:lnTo>
                            <a:lnTo>
                              <a:pt x="1172" y="679"/>
                            </a:lnTo>
                            <a:lnTo>
                              <a:pt x="1182" y="788"/>
                            </a:lnTo>
                            <a:lnTo>
                              <a:pt x="1193" y="902"/>
                            </a:lnTo>
                            <a:lnTo>
                              <a:pt x="1203" y="1021"/>
                            </a:lnTo>
                            <a:lnTo>
                              <a:pt x="1213" y="1146"/>
                            </a:lnTo>
                            <a:lnTo>
                              <a:pt x="1224" y="1265"/>
                            </a:lnTo>
                            <a:lnTo>
                              <a:pt x="1234" y="1389"/>
                            </a:lnTo>
                            <a:lnTo>
                              <a:pt x="1239" y="1508"/>
                            </a:lnTo>
                            <a:lnTo>
                              <a:pt x="1250" y="1623"/>
                            </a:lnTo>
                            <a:lnTo>
                              <a:pt x="1260" y="1737"/>
                            </a:lnTo>
                            <a:lnTo>
                              <a:pt x="1270" y="1845"/>
                            </a:lnTo>
                            <a:lnTo>
                              <a:pt x="1281" y="1944"/>
                            </a:lnTo>
                            <a:lnTo>
                              <a:pt x="1291" y="2037"/>
                            </a:lnTo>
                            <a:lnTo>
                              <a:pt x="1301" y="21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67" name="Freeform 22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2" y="1159"/>
                        <a:ext cx="1307" cy="2431"/>
                      </a:xfrm>
                      <a:custGeom>
                        <a:avLst/>
                        <a:gdLst>
                          <a:gd name="T0" fmla="*/ 21 w 1307"/>
                          <a:gd name="T1" fmla="*/ 2265 h 2431"/>
                          <a:gd name="T2" fmla="*/ 52 w 1307"/>
                          <a:gd name="T3" fmla="*/ 2400 h 2431"/>
                          <a:gd name="T4" fmla="*/ 83 w 1307"/>
                          <a:gd name="T5" fmla="*/ 2431 h 2431"/>
                          <a:gd name="T6" fmla="*/ 114 w 1307"/>
                          <a:gd name="T7" fmla="*/ 2353 h 2431"/>
                          <a:gd name="T8" fmla="*/ 146 w 1307"/>
                          <a:gd name="T9" fmla="*/ 2172 h 2431"/>
                          <a:gd name="T10" fmla="*/ 177 w 1307"/>
                          <a:gd name="T11" fmla="*/ 1902 h 2431"/>
                          <a:gd name="T12" fmla="*/ 208 w 1307"/>
                          <a:gd name="T13" fmla="*/ 1576 h 2431"/>
                          <a:gd name="T14" fmla="*/ 239 w 1307"/>
                          <a:gd name="T15" fmla="*/ 1218 h 2431"/>
                          <a:gd name="T16" fmla="*/ 270 w 1307"/>
                          <a:gd name="T17" fmla="*/ 855 h 2431"/>
                          <a:gd name="T18" fmla="*/ 301 w 1307"/>
                          <a:gd name="T19" fmla="*/ 529 h 2431"/>
                          <a:gd name="T20" fmla="*/ 332 w 1307"/>
                          <a:gd name="T21" fmla="*/ 259 h 2431"/>
                          <a:gd name="T22" fmla="*/ 363 w 1307"/>
                          <a:gd name="T23" fmla="*/ 78 h 2431"/>
                          <a:gd name="T24" fmla="*/ 394 w 1307"/>
                          <a:gd name="T25" fmla="*/ 0 h 2431"/>
                          <a:gd name="T26" fmla="*/ 425 w 1307"/>
                          <a:gd name="T27" fmla="*/ 31 h 2431"/>
                          <a:gd name="T28" fmla="*/ 457 w 1307"/>
                          <a:gd name="T29" fmla="*/ 166 h 2431"/>
                          <a:gd name="T30" fmla="*/ 488 w 1307"/>
                          <a:gd name="T31" fmla="*/ 394 h 2431"/>
                          <a:gd name="T32" fmla="*/ 519 w 1307"/>
                          <a:gd name="T33" fmla="*/ 695 h 2431"/>
                          <a:gd name="T34" fmla="*/ 550 w 1307"/>
                          <a:gd name="T35" fmla="*/ 1042 h 2431"/>
                          <a:gd name="T36" fmla="*/ 576 w 1307"/>
                          <a:gd name="T37" fmla="*/ 1410 h 2431"/>
                          <a:gd name="T38" fmla="*/ 607 w 1307"/>
                          <a:gd name="T39" fmla="*/ 1752 h 2431"/>
                          <a:gd name="T40" fmla="*/ 638 w 1307"/>
                          <a:gd name="T41" fmla="*/ 2053 h 2431"/>
                          <a:gd name="T42" fmla="*/ 669 w 1307"/>
                          <a:gd name="T43" fmla="*/ 2276 h 2431"/>
                          <a:gd name="T44" fmla="*/ 700 w 1307"/>
                          <a:gd name="T45" fmla="*/ 2405 h 2431"/>
                          <a:gd name="T46" fmla="*/ 731 w 1307"/>
                          <a:gd name="T47" fmla="*/ 2431 h 2431"/>
                          <a:gd name="T48" fmla="*/ 762 w 1307"/>
                          <a:gd name="T49" fmla="*/ 2343 h 2431"/>
                          <a:gd name="T50" fmla="*/ 794 w 1307"/>
                          <a:gd name="T51" fmla="*/ 2156 h 2431"/>
                          <a:gd name="T52" fmla="*/ 825 w 1307"/>
                          <a:gd name="T53" fmla="*/ 1887 h 2431"/>
                          <a:gd name="T54" fmla="*/ 856 w 1307"/>
                          <a:gd name="T55" fmla="*/ 1555 h 2431"/>
                          <a:gd name="T56" fmla="*/ 887 w 1307"/>
                          <a:gd name="T57" fmla="*/ 1197 h 2431"/>
                          <a:gd name="T58" fmla="*/ 918 w 1307"/>
                          <a:gd name="T59" fmla="*/ 835 h 2431"/>
                          <a:gd name="T60" fmla="*/ 949 w 1307"/>
                          <a:gd name="T61" fmla="*/ 513 h 2431"/>
                          <a:gd name="T62" fmla="*/ 980 w 1307"/>
                          <a:gd name="T63" fmla="*/ 249 h 2431"/>
                          <a:gd name="T64" fmla="*/ 1011 w 1307"/>
                          <a:gd name="T65" fmla="*/ 72 h 2431"/>
                          <a:gd name="T66" fmla="*/ 1042 w 1307"/>
                          <a:gd name="T67" fmla="*/ 0 h 2431"/>
                          <a:gd name="T68" fmla="*/ 1073 w 1307"/>
                          <a:gd name="T69" fmla="*/ 36 h 2431"/>
                          <a:gd name="T70" fmla="*/ 1105 w 1307"/>
                          <a:gd name="T71" fmla="*/ 176 h 2431"/>
                          <a:gd name="T72" fmla="*/ 1136 w 1307"/>
                          <a:gd name="T73" fmla="*/ 409 h 2431"/>
                          <a:gd name="T74" fmla="*/ 1167 w 1307"/>
                          <a:gd name="T75" fmla="*/ 715 h 2431"/>
                          <a:gd name="T76" fmla="*/ 1193 w 1307"/>
                          <a:gd name="T77" fmla="*/ 1063 h 2431"/>
                          <a:gd name="T78" fmla="*/ 1224 w 1307"/>
                          <a:gd name="T79" fmla="*/ 1426 h 2431"/>
                          <a:gd name="T80" fmla="*/ 1255 w 1307"/>
                          <a:gd name="T81" fmla="*/ 1773 h 2431"/>
                          <a:gd name="T82" fmla="*/ 1286 w 1307"/>
                          <a:gd name="T83" fmla="*/ 2068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7" h="2431">
                            <a:moveTo>
                              <a:pt x="0" y="2125"/>
                            </a:moveTo>
                            <a:lnTo>
                              <a:pt x="11" y="2198"/>
                            </a:lnTo>
                            <a:lnTo>
                              <a:pt x="21" y="2265"/>
                            </a:lnTo>
                            <a:lnTo>
                              <a:pt x="32" y="2322"/>
                            </a:lnTo>
                            <a:lnTo>
                              <a:pt x="42" y="2369"/>
                            </a:lnTo>
                            <a:lnTo>
                              <a:pt x="52" y="2400"/>
                            </a:lnTo>
                            <a:lnTo>
                              <a:pt x="63" y="2426"/>
                            </a:lnTo>
                            <a:lnTo>
                              <a:pt x="73" y="2431"/>
                            </a:lnTo>
                            <a:lnTo>
                              <a:pt x="83" y="2431"/>
                            </a:lnTo>
                            <a:lnTo>
                              <a:pt x="94" y="2416"/>
                            </a:lnTo>
                            <a:lnTo>
                              <a:pt x="104" y="2390"/>
                            </a:lnTo>
                            <a:lnTo>
                              <a:pt x="114" y="2353"/>
                            </a:lnTo>
                            <a:lnTo>
                              <a:pt x="125" y="2302"/>
                            </a:lnTo>
                            <a:lnTo>
                              <a:pt x="135" y="2239"/>
                            </a:lnTo>
                            <a:lnTo>
                              <a:pt x="146" y="2172"/>
                            </a:lnTo>
                            <a:lnTo>
                              <a:pt x="156" y="2089"/>
                            </a:lnTo>
                            <a:lnTo>
                              <a:pt x="166" y="2001"/>
                            </a:lnTo>
                            <a:lnTo>
                              <a:pt x="177" y="1902"/>
                            </a:lnTo>
                            <a:lnTo>
                              <a:pt x="187" y="1799"/>
                            </a:lnTo>
                            <a:lnTo>
                              <a:pt x="197" y="1690"/>
                            </a:lnTo>
                            <a:lnTo>
                              <a:pt x="208" y="1576"/>
                            </a:lnTo>
                            <a:lnTo>
                              <a:pt x="218" y="1457"/>
                            </a:lnTo>
                            <a:lnTo>
                              <a:pt x="229" y="1337"/>
                            </a:lnTo>
                            <a:lnTo>
                              <a:pt x="239" y="1218"/>
                            </a:lnTo>
                            <a:lnTo>
                              <a:pt x="249" y="1094"/>
                            </a:lnTo>
                            <a:lnTo>
                              <a:pt x="260" y="975"/>
                            </a:lnTo>
                            <a:lnTo>
                              <a:pt x="270" y="855"/>
                            </a:lnTo>
                            <a:lnTo>
                              <a:pt x="280" y="741"/>
                            </a:lnTo>
                            <a:lnTo>
                              <a:pt x="291" y="632"/>
                            </a:lnTo>
                            <a:lnTo>
                              <a:pt x="301" y="529"/>
                            </a:lnTo>
                            <a:lnTo>
                              <a:pt x="311" y="430"/>
                            </a:lnTo>
                            <a:lnTo>
                              <a:pt x="322" y="342"/>
                            </a:lnTo>
                            <a:lnTo>
                              <a:pt x="332" y="259"/>
                            </a:lnTo>
                            <a:lnTo>
                              <a:pt x="343" y="192"/>
                            </a:lnTo>
                            <a:lnTo>
                              <a:pt x="353" y="130"/>
                            </a:lnTo>
                            <a:lnTo>
                              <a:pt x="363" y="78"/>
                            </a:lnTo>
                            <a:lnTo>
                              <a:pt x="374" y="41"/>
                            </a:lnTo>
                            <a:lnTo>
                              <a:pt x="384" y="15"/>
                            </a:lnTo>
                            <a:lnTo>
                              <a:pt x="394" y="0"/>
                            </a:lnTo>
                            <a:lnTo>
                              <a:pt x="405" y="0"/>
                            </a:lnTo>
                            <a:lnTo>
                              <a:pt x="415" y="5"/>
                            </a:lnTo>
                            <a:lnTo>
                              <a:pt x="425" y="31"/>
                            </a:lnTo>
                            <a:lnTo>
                              <a:pt x="436" y="62"/>
                            </a:lnTo>
                            <a:lnTo>
                              <a:pt x="446" y="109"/>
                            </a:lnTo>
                            <a:lnTo>
                              <a:pt x="457" y="166"/>
                            </a:lnTo>
                            <a:lnTo>
                              <a:pt x="467" y="233"/>
                            </a:lnTo>
                            <a:lnTo>
                              <a:pt x="477" y="306"/>
                            </a:lnTo>
                            <a:lnTo>
                              <a:pt x="488" y="394"/>
                            </a:lnTo>
                            <a:lnTo>
                              <a:pt x="498" y="487"/>
                            </a:lnTo>
                            <a:lnTo>
                              <a:pt x="508" y="586"/>
                            </a:lnTo>
                            <a:lnTo>
                              <a:pt x="519" y="695"/>
                            </a:lnTo>
                            <a:lnTo>
                              <a:pt x="529" y="809"/>
                            </a:lnTo>
                            <a:lnTo>
                              <a:pt x="540" y="923"/>
                            </a:lnTo>
                            <a:lnTo>
                              <a:pt x="550" y="1042"/>
                            </a:lnTo>
                            <a:lnTo>
                              <a:pt x="555" y="1166"/>
                            </a:lnTo>
                            <a:lnTo>
                              <a:pt x="565" y="1286"/>
                            </a:lnTo>
                            <a:lnTo>
                              <a:pt x="576" y="1410"/>
                            </a:lnTo>
                            <a:lnTo>
                              <a:pt x="586" y="1529"/>
                            </a:lnTo>
                            <a:lnTo>
                              <a:pt x="597" y="1643"/>
                            </a:lnTo>
                            <a:lnTo>
                              <a:pt x="607" y="1752"/>
                            </a:lnTo>
                            <a:lnTo>
                              <a:pt x="617" y="1861"/>
                            </a:lnTo>
                            <a:lnTo>
                              <a:pt x="628" y="1959"/>
                            </a:lnTo>
                            <a:lnTo>
                              <a:pt x="638" y="2053"/>
                            </a:lnTo>
                            <a:lnTo>
                              <a:pt x="648" y="2136"/>
                            </a:lnTo>
                            <a:lnTo>
                              <a:pt x="659" y="2213"/>
                            </a:lnTo>
                            <a:lnTo>
                              <a:pt x="669" y="2276"/>
                            </a:lnTo>
                            <a:lnTo>
                              <a:pt x="679" y="2333"/>
                            </a:lnTo>
                            <a:lnTo>
                              <a:pt x="690" y="2374"/>
                            </a:lnTo>
                            <a:lnTo>
                              <a:pt x="700" y="2405"/>
                            </a:lnTo>
                            <a:lnTo>
                              <a:pt x="711" y="2426"/>
                            </a:lnTo>
                            <a:lnTo>
                              <a:pt x="721" y="2431"/>
                            </a:lnTo>
                            <a:lnTo>
                              <a:pt x="731" y="2431"/>
                            </a:lnTo>
                            <a:lnTo>
                              <a:pt x="742" y="2410"/>
                            </a:lnTo>
                            <a:lnTo>
                              <a:pt x="752" y="2385"/>
                            </a:lnTo>
                            <a:lnTo>
                              <a:pt x="762" y="2343"/>
                            </a:lnTo>
                            <a:lnTo>
                              <a:pt x="773" y="2291"/>
                            </a:lnTo>
                            <a:lnTo>
                              <a:pt x="783" y="2229"/>
                            </a:lnTo>
                            <a:lnTo>
                              <a:pt x="794" y="2156"/>
                            </a:lnTo>
                            <a:lnTo>
                              <a:pt x="804" y="2074"/>
                            </a:lnTo>
                            <a:lnTo>
                              <a:pt x="814" y="1985"/>
                            </a:lnTo>
                            <a:lnTo>
                              <a:pt x="825" y="1887"/>
                            </a:lnTo>
                            <a:lnTo>
                              <a:pt x="835" y="1783"/>
                            </a:lnTo>
                            <a:lnTo>
                              <a:pt x="845" y="1669"/>
                            </a:lnTo>
                            <a:lnTo>
                              <a:pt x="856" y="1555"/>
                            </a:lnTo>
                            <a:lnTo>
                              <a:pt x="866" y="1436"/>
                            </a:lnTo>
                            <a:lnTo>
                              <a:pt x="876" y="1317"/>
                            </a:lnTo>
                            <a:lnTo>
                              <a:pt x="887" y="1197"/>
                            </a:lnTo>
                            <a:lnTo>
                              <a:pt x="897" y="1073"/>
                            </a:lnTo>
                            <a:lnTo>
                              <a:pt x="908" y="954"/>
                            </a:lnTo>
                            <a:lnTo>
                              <a:pt x="918" y="835"/>
                            </a:lnTo>
                            <a:lnTo>
                              <a:pt x="928" y="720"/>
                            </a:lnTo>
                            <a:lnTo>
                              <a:pt x="939" y="612"/>
                            </a:lnTo>
                            <a:lnTo>
                              <a:pt x="949" y="513"/>
                            </a:lnTo>
                            <a:lnTo>
                              <a:pt x="959" y="415"/>
                            </a:lnTo>
                            <a:lnTo>
                              <a:pt x="970" y="327"/>
                            </a:lnTo>
                            <a:lnTo>
                              <a:pt x="980" y="249"/>
                            </a:lnTo>
                            <a:lnTo>
                              <a:pt x="991" y="181"/>
                            </a:lnTo>
                            <a:lnTo>
                              <a:pt x="1001" y="119"/>
                            </a:lnTo>
                            <a:lnTo>
                              <a:pt x="1011" y="72"/>
                            </a:lnTo>
                            <a:lnTo>
                              <a:pt x="1022" y="36"/>
                            </a:lnTo>
                            <a:lnTo>
                              <a:pt x="1032" y="10"/>
                            </a:lnTo>
                            <a:lnTo>
                              <a:pt x="1042" y="0"/>
                            </a:lnTo>
                            <a:lnTo>
                              <a:pt x="1053" y="0"/>
                            </a:lnTo>
                            <a:lnTo>
                              <a:pt x="1063" y="10"/>
                            </a:lnTo>
                            <a:lnTo>
                              <a:pt x="1073" y="36"/>
                            </a:lnTo>
                            <a:lnTo>
                              <a:pt x="1084" y="67"/>
                            </a:lnTo>
                            <a:lnTo>
                              <a:pt x="1094" y="114"/>
                            </a:lnTo>
                            <a:lnTo>
                              <a:pt x="1105" y="176"/>
                            </a:lnTo>
                            <a:lnTo>
                              <a:pt x="1115" y="244"/>
                            </a:lnTo>
                            <a:lnTo>
                              <a:pt x="1125" y="321"/>
                            </a:lnTo>
                            <a:lnTo>
                              <a:pt x="1136" y="409"/>
                            </a:lnTo>
                            <a:lnTo>
                              <a:pt x="1146" y="503"/>
                            </a:lnTo>
                            <a:lnTo>
                              <a:pt x="1156" y="606"/>
                            </a:lnTo>
                            <a:lnTo>
                              <a:pt x="1167" y="715"/>
                            </a:lnTo>
                            <a:lnTo>
                              <a:pt x="1172" y="829"/>
                            </a:lnTo>
                            <a:lnTo>
                              <a:pt x="1182" y="943"/>
                            </a:lnTo>
                            <a:lnTo>
                              <a:pt x="1193" y="1063"/>
                            </a:lnTo>
                            <a:lnTo>
                              <a:pt x="1203" y="1187"/>
                            </a:lnTo>
                            <a:lnTo>
                              <a:pt x="1213" y="1306"/>
                            </a:lnTo>
                            <a:lnTo>
                              <a:pt x="1224" y="1426"/>
                            </a:lnTo>
                            <a:lnTo>
                              <a:pt x="1234" y="1545"/>
                            </a:lnTo>
                            <a:lnTo>
                              <a:pt x="1245" y="1664"/>
                            </a:lnTo>
                            <a:lnTo>
                              <a:pt x="1255" y="1773"/>
                            </a:lnTo>
                            <a:lnTo>
                              <a:pt x="1265" y="1877"/>
                            </a:lnTo>
                            <a:lnTo>
                              <a:pt x="1276" y="1975"/>
                            </a:lnTo>
                            <a:lnTo>
                              <a:pt x="1286" y="2068"/>
                            </a:lnTo>
                            <a:lnTo>
                              <a:pt x="1296" y="2151"/>
                            </a:lnTo>
                            <a:lnTo>
                              <a:pt x="1307" y="2224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68" name="Freeform 2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39" y="1159"/>
                        <a:ext cx="477" cy="2431"/>
                      </a:xfrm>
                      <a:custGeom>
                        <a:avLst/>
                        <a:gdLst>
                          <a:gd name="T0" fmla="*/ 0 w 477"/>
                          <a:gd name="T1" fmla="*/ 2224 h 2431"/>
                          <a:gd name="T2" fmla="*/ 10 w 477"/>
                          <a:gd name="T3" fmla="*/ 2286 h 2431"/>
                          <a:gd name="T4" fmla="*/ 20 w 477"/>
                          <a:gd name="T5" fmla="*/ 2338 h 2431"/>
                          <a:gd name="T6" fmla="*/ 31 w 477"/>
                          <a:gd name="T7" fmla="*/ 2379 h 2431"/>
                          <a:gd name="T8" fmla="*/ 41 w 477"/>
                          <a:gd name="T9" fmla="*/ 2410 h 2431"/>
                          <a:gd name="T10" fmla="*/ 52 w 477"/>
                          <a:gd name="T11" fmla="*/ 2426 h 2431"/>
                          <a:gd name="T12" fmla="*/ 62 w 477"/>
                          <a:gd name="T13" fmla="*/ 2431 h 2431"/>
                          <a:gd name="T14" fmla="*/ 72 w 477"/>
                          <a:gd name="T15" fmla="*/ 2426 h 2431"/>
                          <a:gd name="T16" fmla="*/ 83 w 477"/>
                          <a:gd name="T17" fmla="*/ 2410 h 2431"/>
                          <a:gd name="T18" fmla="*/ 93 w 477"/>
                          <a:gd name="T19" fmla="*/ 2379 h 2431"/>
                          <a:gd name="T20" fmla="*/ 103 w 477"/>
                          <a:gd name="T21" fmla="*/ 2338 h 2431"/>
                          <a:gd name="T22" fmla="*/ 114 w 477"/>
                          <a:gd name="T23" fmla="*/ 2281 h 2431"/>
                          <a:gd name="T24" fmla="*/ 124 w 477"/>
                          <a:gd name="T25" fmla="*/ 2219 h 2431"/>
                          <a:gd name="T26" fmla="*/ 134 w 477"/>
                          <a:gd name="T27" fmla="*/ 2146 h 2431"/>
                          <a:gd name="T28" fmla="*/ 145 w 477"/>
                          <a:gd name="T29" fmla="*/ 2058 h 2431"/>
                          <a:gd name="T30" fmla="*/ 155 w 477"/>
                          <a:gd name="T31" fmla="*/ 1970 h 2431"/>
                          <a:gd name="T32" fmla="*/ 166 w 477"/>
                          <a:gd name="T33" fmla="*/ 1871 h 2431"/>
                          <a:gd name="T34" fmla="*/ 176 w 477"/>
                          <a:gd name="T35" fmla="*/ 1762 h 2431"/>
                          <a:gd name="T36" fmla="*/ 186 w 477"/>
                          <a:gd name="T37" fmla="*/ 1654 h 2431"/>
                          <a:gd name="T38" fmla="*/ 197 w 477"/>
                          <a:gd name="T39" fmla="*/ 1534 h 2431"/>
                          <a:gd name="T40" fmla="*/ 207 w 477"/>
                          <a:gd name="T41" fmla="*/ 1415 h 2431"/>
                          <a:gd name="T42" fmla="*/ 217 w 477"/>
                          <a:gd name="T43" fmla="*/ 1296 h 2431"/>
                          <a:gd name="T44" fmla="*/ 228 w 477"/>
                          <a:gd name="T45" fmla="*/ 1177 h 2431"/>
                          <a:gd name="T46" fmla="*/ 238 w 477"/>
                          <a:gd name="T47" fmla="*/ 1052 h 2431"/>
                          <a:gd name="T48" fmla="*/ 249 w 477"/>
                          <a:gd name="T49" fmla="*/ 933 h 2431"/>
                          <a:gd name="T50" fmla="*/ 259 w 477"/>
                          <a:gd name="T51" fmla="*/ 819 h 2431"/>
                          <a:gd name="T52" fmla="*/ 269 w 477"/>
                          <a:gd name="T53" fmla="*/ 705 h 2431"/>
                          <a:gd name="T54" fmla="*/ 280 w 477"/>
                          <a:gd name="T55" fmla="*/ 596 h 2431"/>
                          <a:gd name="T56" fmla="*/ 290 w 477"/>
                          <a:gd name="T57" fmla="*/ 492 h 2431"/>
                          <a:gd name="T58" fmla="*/ 300 w 477"/>
                          <a:gd name="T59" fmla="*/ 399 h 2431"/>
                          <a:gd name="T60" fmla="*/ 311 w 477"/>
                          <a:gd name="T61" fmla="*/ 316 h 2431"/>
                          <a:gd name="T62" fmla="*/ 321 w 477"/>
                          <a:gd name="T63" fmla="*/ 238 h 2431"/>
                          <a:gd name="T64" fmla="*/ 331 w 477"/>
                          <a:gd name="T65" fmla="*/ 171 h 2431"/>
                          <a:gd name="T66" fmla="*/ 342 w 477"/>
                          <a:gd name="T67" fmla="*/ 114 h 2431"/>
                          <a:gd name="T68" fmla="*/ 352 w 477"/>
                          <a:gd name="T69" fmla="*/ 67 h 2431"/>
                          <a:gd name="T70" fmla="*/ 363 w 477"/>
                          <a:gd name="T71" fmla="*/ 31 h 2431"/>
                          <a:gd name="T72" fmla="*/ 373 w 477"/>
                          <a:gd name="T73" fmla="*/ 10 h 2431"/>
                          <a:gd name="T74" fmla="*/ 383 w 477"/>
                          <a:gd name="T75" fmla="*/ 0 h 2431"/>
                          <a:gd name="T76" fmla="*/ 394 w 477"/>
                          <a:gd name="T77" fmla="*/ 0 h 2431"/>
                          <a:gd name="T78" fmla="*/ 404 w 477"/>
                          <a:gd name="T79" fmla="*/ 15 h 2431"/>
                          <a:gd name="T80" fmla="*/ 414 w 477"/>
                          <a:gd name="T81" fmla="*/ 41 h 2431"/>
                          <a:gd name="T82" fmla="*/ 425 w 477"/>
                          <a:gd name="T83" fmla="*/ 78 h 2431"/>
                          <a:gd name="T84" fmla="*/ 435 w 477"/>
                          <a:gd name="T85" fmla="*/ 124 h 2431"/>
                          <a:gd name="T86" fmla="*/ 445 w 477"/>
                          <a:gd name="T87" fmla="*/ 187 h 2431"/>
                          <a:gd name="T88" fmla="*/ 456 w 477"/>
                          <a:gd name="T89" fmla="*/ 254 h 2431"/>
                          <a:gd name="T90" fmla="*/ 466 w 477"/>
                          <a:gd name="T91" fmla="*/ 337 h 2431"/>
                          <a:gd name="T92" fmla="*/ 477 w 477"/>
                          <a:gd name="T93" fmla="*/ 425 h 2431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</a:gdLst>
                        <a:ahLst/>
                        <a:cxnLst>
                          <a:cxn ang="T94">
                            <a:pos x="T0" y="T1"/>
                          </a:cxn>
                          <a:cxn ang="T95">
                            <a:pos x="T2" y="T3"/>
                          </a:cxn>
                          <a:cxn ang="T96">
                            <a:pos x="T4" y="T5"/>
                          </a:cxn>
                          <a:cxn ang="T97">
                            <a:pos x="T6" y="T7"/>
                          </a:cxn>
                          <a:cxn ang="T98">
                            <a:pos x="T8" y="T9"/>
                          </a:cxn>
                          <a:cxn ang="T99">
                            <a:pos x="T10" y="T11"/>
                          </a:cxn>
                          <a:cxn ang="T100">
                            <a:pos x="T12" y="T13"/>
                          </a:cxn>
                          <a:cxn ang="T101">
                            <a:pos x="T14" y="T15"/>
                          </a:cxn>
                          <a:cxn ang="T102">
                            <a:pos x="T16" y="T17"/>
                          </a:cxn>
                          <a:cxn ang="T103">
                            <a:pos x="T18" y="T19"/>
                          </a:cxn>
                          <a:cxn ang="T104">
                            <a:pos x="T20" y="T21"/>
                          </a:cxn>
                          <a:cxn ang="T105">
                            <a:pos x="T22" y="T23"/>
                          </a:cxn>
                          <a:cxn ang="T106">
                            <a:pos x="T24" y="T25"/>
                          </a:cxn>
                          <a:cxn ang="T107">
                            <a:pos x="T26" y="T27"/>
                          </a:cxn>
                          <a:cxn ang="T108">
                            <a:pos x="T28" y="T29"/>
                          </a:cxn>
                          <a:cxn ang="T109">
                            <a:pos x="T30" y="T31"/>
                          </a:cxn>
                          <a:cxn ang="T110">
                            <a:pos x="T32" y="T33"/>
                          </a:cxn>
                          <a:cxn ang="T111">
                            <a:pos x="T34" y="T35"/>
                          </a:cxn>
                          <a:cxn ang="T112">
                            <a:pos x="T36" y="T37"/>
                          </a:cxn>
                          <a:cxn ang="T113">
                            <a:pos x="T38" y="T39"/>
                          </a:cxn>
                          <a:cxn ang="T114">
                            <a:pos x="T40" y="T41"/>
                          </a:cxn>
                          <a:cxn ang="T115">
                            <a:pos x="T42" y="T43"/>
                          </a:cxn>
                          <a:cxn ang="T116">
                            <a:pos x="T44" y="T45"/>
                          </a:cxn>
                          <a:cxn ang="T117">
                            <a:pos x="T46" y="T47"/>
                          </a:cxn>
                          <a:cxn ang="T118">
                            <a:pos x="T48" y="T49"/>
                          </a:cxn>
                          <a:cxn ang="T119">
                            <a:pos x="T50" y="T51"/>
                          </a:cxn>
                          <a:cxn ang="T120">
                            <a:pos x="T52" y="T53"/>
                          </a:cxn>
                          <a:cxn ang="T121">
                            <a:pos x="T54" y="T55"/>
                          </a:cxn>
                          <a:cxn ang="T122">
                            <a:pos x="T56" y="T57"/>
                          </a:cxn>
                          <a:cxn ang="T123">
                            <a:pos x="T58" y="T59"/>
                          </a:cxn>
                          <a:cxn ang="T124">
                            <a:pos x="T60" y="T61"/>
                          </a:cxn>
                          <a:cxn ang="T125">
                            <a:pos x="T62" y="T63"/>
                          </a:cxn>
                          <a:cxn ang="T126">
                            <a:pos x="T64" y="T65"/>
                          </a:cxn>
                          <a:cxn ang="T127">
                            <a:pos x="T66" y="T67"/>
                          </a:cxn>
                          <a:cxn ang="T128">
                            <a:pos x="T68" y="T69"/>
                          </a:cxn>
                          <a:cxn ang="T129">
                            <a:pos x="T70" y="T71"/>
                          </a:cxn>
                          <a:cxn ang="T130">
                            <a:pos x="T72" y="T73"/>
                          </a:cxn>
                          <a:cxn ang="T131">
                            <a:pos x="T74" y="T75"/>
                          </a:cxn>
                          <a:cxn ang="T132">
                            <a:pos x="T76" y="T77"/>
                          </a:cxn>
                          <a:cxn ang="T133">
                            <a:pos x="T78" y="T79"/>
                          </a:cxn>
                          <a:cxn ang="T134">
                            <a:pos x="T80" y="T81"/>
                          </a:cxn>
                          <a:cxn ang="T135">
                            <a:pos x="T82" y="T83"/>
                          </a:cxn>
                          <a:cxn ang="T136">
                            <a:pos x="T84" y="T85"/>
                          </a:cxn>
                          <a:cxn ang="T137">
                            <a:pos x="T86" y="T87"/>
                          </a:cxn>
                          <a:cxn ang="T138">
                            <a:pos x="T88" y="T89"/>
                          </a:cxn>
                          <a:cxn ang="T139">
                            <a:pos x="T90" y="T91"/>
                          </a:cxn>
                          <a:cxn ang="T140">
                            <a:pos x="T92" y="T93"/>
                          </a:cxn>
                        </a:cxnLst>
                        <a:rect l="0" t="0" r="r" b="b"/>
                        <a:pathLst>
                          <a:path w="477" h="2431">
                            <a:moveTo>
                              <a:pt x="0" y="2224"/>
                            </a:moveTo>
                            <a:lnTo>
                              <a:pt x="10" y="2286"/>
                            </a:lnTo>
                            <a:lnTo>
                              <a:pt x="20" y="2338"/>
                            </a:lnTo>
                            <a:lnTo>
                              <a:pt x="31" y="2379"/>
                            </a:lnTo>
                            <a:lnTo>
                              <a:pt x="41" y="2410"/>
                            </a:lnTo>
                            <a:lnTo>
                              <a:pt x="52" y="2426"/>
                            </a:lnTo>
                            <a:lnTo>
                              <a:pt x="62" y="2431"/>
                            </a:lnTo>
                            <a:lnTo>
                              <a:pt x="72" y="2426"/>
                            </a:lnTo>
                            <a:lnTo>
                              <a:pt x="83" y="2410"/>
                            </a:lnTo>
                            <a:lnTo>
                              <a:pt x="93" y="2379"/>
                            </a:lnTo>
                            <a:lnTo>
                              <a:pt x="103" y="2338"/>
                            </a:lnTo>
                            <a:lnTo>
                              <a:pt x="114" y="2281"/>
                            </a:lnTo>
                            <a:lnTo>
                              <a:pt x="124" y="2219"/>
                            </a:lnTo>
                            <a:lnTo>
                              <a:pt x="134" y="2146"/>
                            </a:lnTo>
                            <a:lnTo>
                              <a:pt x="145" y="2058"/>
                            </a:lnTo>
                            <a:lnTo>
                              <a:pt x="155" y="1970"/>
                            </a:lnTo>
                            <a:lnTo>
                              <a:pt x="166" y="1871"/>
                            </a:lnTo>
                            <a:lnTo>
                              <a:pt x="176" y="1762"/>
                            </a:lnTo>
                            <a:lnTo>
                              <a:pt x="186" y="1654"/>
                            </a:lnTo>
                            <a:lnTo>
                              <a:pt x="197" y="1534"/>
                            </a:lnTo>
                            <a:lnTo>
                              <a:pt x="207" y="1415"/>
                            </a:lnTo>
                            <a:lnTo>
                              <a:pt x="217" y="1296"/>
                            </a:lnTo>
                            <a:lnTo>
                              <a:pt x="228" y="1177"/>
                            </a:lnTo>
                            <a:lnTo>
                              <a:pt x="238" y="1052"/>
                            </a:lnTo>
                            <a:lnTo>
                              <a:pt x="249" y="933"/>
                            </a:lnTo>
                            <a:lnTo>
                              <a:pt x="259" y="819"/>
                            </a:lnTo>
                            <a:lnTo>
                              <a:pt x="269" y="705"/>
                            </a:lnTo>
                            <a:lnTo>
                              <a:pt x="280" y="596"/>
                            </a:lnTo>
                            <a:lnTo>
                              <a:pt x="290" y="492"/>
                            </a:lnTo>
                            <a:lnTo>
                              <a:pt x="300" y="399"/>
                            </a:lnTo>
                            <a:lnTo>
                              <a:pt x="311" y="316"/>
                            </a:lnTo>
                            <a:lnTo>
                              <a:pt x="321" y="238"/>
                            </a:lnTo>
                            <a:lnTo>
                              <a:pt x="331" y="171"/>
                            </a:lnTo>
                            <a:lnTo>
                              <a:pt x="342" y="114"/>
                            </a:lnTo>
                            <a:lnTo>
                              <a:pt x="352" y="67"/>
                            </a:lnTo>
                            <a:lnTo>
                              <a:pt x="363" y="31"/>
                            </a:lnTo>
                            <a:lnTo>
                              <a:pt x="373" y="10"/>
                            </a:lnTo>
                            <a:lnTo>
                              <a:pt x="383" y="0"/>
                            </a:lnTo>
                            <a:lnTo>
                              <a:pt x="394" y="0"/>
                            </a:lnTo>
                            <a:lnTo>
                              <a:pt x="404" y="15"/>
                            </a:lnTo>
                            <a:lnTo>
                              <a:pt x="414" y="41"/>
                            </a:lnTo>
                            <a:lnTo>
                              <a:pt x="425" y="78"/>
                            </a:lnTo>
                            <a:lnTo>
                              <a:pt x="435" y="124"/>
                            </a:lnTo>
                            <a:lnTo>
                              <a:pt x="445" y="187"/>
                            </a:lnTo>
                            <a:lnTo>
                              <a:pt x="456" y="254"/>
                            </a:lnTo>
                            <a:lnTo>
                              <a:pt x="466" y="337"/>
                            </a:lnTo>
                            <a:lnTo>
                              <a:pt x="477" y="4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84054" name="Group 2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54" y="3241"/>
                      <a:ext cx="395" cy="210"/>
                      <a:chOff x="1231" y="1159"/>
                      <a:chExt cx="3085" cy="2431"/>
                    </a:xfrm>
                  </p:grpSpPr>
                  <p:sp>
                    <p:nvSpPr>
                      <p:cNvPr id="84063" name="Freeform 22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31" y="1159"/>
                        <a:ext cx="1301" cy="2431"/>
                      </a:xfrm>
                      <a:custGeom>
                        <a:avLst/>
                        <a:gdLst>
                          <a:gd name="T0" fmla="*/ 16 w 1301"/>
                          <a:gd name="T1" fmla="*/ 2177 h 2431"/>
                          <a:gd name="T2" fmla="*/ 47 w 1301"/>
                          <a:gd name="T3" fmla="*/ 2353 h 2431"/>
                          <a:gd name="T4" fmla="*/ 78 w 1301"/>
                          <a:gd name="T5" fmla="*/ 2431 h 2431"/>
                          <a:gd name="T6" fmla="*/ 109 w 1301"/>
                          <a:gd name="T7" fmla="*/ 2400 h 2431"/>
                          <a:gd name="T8" fmla="*/ 140 w 1301"/>
                          <a:gd name="T9" fmla="*/ 2260 h 2431"/>
                          <a:gd name="T10" fmla="*/ 171 w 1301"/>
                          <a:gd name="T11" fmla="*/ 2032 h 2431"/>
                          <a:gd name="T12" fmla="*/ 203 w 1301"/>
                          <a:gd name="T13" fmla="*/ 1726 h 2431"/>
                          <a:gd name="T14" fmla="*/ 234 w 1301"/>
                          <a:gd name="T15" fmla="*/ 1379 h 2431"/>
                          <a:gd name="T16" fmla="*/ 265 w 1301"/>
                          <a:gd name="T17" fmla="*/ 1016 h 2431"/>
                          <a:gd name="T18" fmla="*/ 296 w 1301"/>
                          <a:gd name="T19" fmla="*/ 669 h 2431"/>
                          <a:gd name="T20" fmla="*/ 327 w 1301"/>
                          <a:gd name="T21" fmla="*/ 373 h 2431"/>
                          <a:gd name="T22" fmla="*/ 358 w 1301"/>
                          <a:gd name="T23" fmla="*/ 150 h 2431"/>
                          <a:gd name="T24" fmla="*/ 389 w 1301"/>
                          <a:gd name="T25" fmla="*/ 21 h 2431"/>
                          <a:gd name="T26" fmla="*/ 420 w 1301"/>
                          <a:gd name="T27" fmla="*/ 5 h 2431"/>
                          <a:gd name="T28" fmla="*/ 451 w 1301"/>
                          <a:gd name="T29" fmla="*/ 93 h 2431"/>
                          <a:gd name="T30" fmla="*/ 482 w 1301"/>
                          <a:gd name="T31" fmla="*/ 280 h 2431"/>
                          <a:gd name="T32" fmla="*/ 514 w 1301"/>
                          <a:gd name="T33" fmla="*/ 555 h 2431"/>
                          <a:gd name="T34" fmla="*/ 545 w 1301"/>
                          <a:gd name="T35" fmla="*/ 886 h 2431"/>
                          <a:gd name="T36" fmla="*/ 576 w 1301"/>
                          <a:gd name="T37" fmla="*/ 1244 h 2431"/>
                          <a:gd name="T38" fmla="*/ 607 w 1301"/>
                          <a:gd name="T39" fmla="*/ 1602 h 2431"/>
                          <a:gd name="T40" fmla="*/ 633 w 1301"/>
                          <a:gd name="T41" fmla="*/ 1928 h 2431"/>
                          <a:gd name="T42" fmla="*/ 664 w 1301"/>
                          <a:gd name="T43" fmla="*/ 2188 h 2431"/>
                          <a:gd name="T44" fmla="*/ 695 w 1301"/>
                          <a:gd name="T45" fmla="*/ 2364 h 2431"/>
                          <a:gd name="T46" fmla="*/ 726 w 1301"/>
                          <a:gd name="T47" fmla="*/ 2431 h 2431"/>
                          <a:gd name="T48" fmla="*/ 757 w 1301"/>
                          <a:gd name="T49" fmla="*/ 2395 h 2431"/>
                          <a:gd name="T50" fmla="*/ 788 w 1301"/>
                          <a:gd name="T51" fmla="*/ 2250 h 2431"/>
                          <a:gd name="T52" fmla="*/ 819 w 1301"/>
                          <a:gd name="T53" fmla="*/ 2017 h 2431"/>
                          <a:gd name="T54" fmla="*/ 850 w 1301"/>
                          <a:gd name="T55" fmla="*/ 1711 h 2431"/>
                          <a:gd name="T56" fmla="*/ 882 w 1301"/>
                          <a:gd name="T57" fmla="*/ 1358 h 2431"/>
                          <a:gd name="T58" fmla="*/ 913 w 1301"/>
                          <a:gd name="T59" fmla="*/ 995 h 2431"/>
                          <a:gd name="T60" fmla="*/ 944 w 1301"/>
                          <a:gd name="T61" fmla="*/ 648 h 2431"/>
                          <a:gd name="T62" fmla="*/ 975 w 1301"/>
                          <a:gd name="T63" fmla="*/ 358 h 2431"/>
                          <a:gd name="T64" fmla="*/ 1006 w 1301"/>
                          <a:gd name="T65" fmla="*/ 140 h 2431"/>
                          <a:gd name="T66" fmla="*/ 1037 w 1301"/>
                          <a:gd name="T67" fmla="*/ 21 h 2431"/>
                          <a:gd name="T68" fmla="*/ 1068 w 1301"/>
                          <a:gd name="T69" fmla="*/ 5 h 2431"/>
                          <a:gd name="T70" fmla="*/ 1099 w 1301"/>
                          <a:gd name="T71" fmla="*/ 98 h 2431"/>
                          <a:gd name="T72" fmla="*/ 1130 w 1301"/>
                          <a:gd name="T73" fmla="*/ 295 h 2431"/>
                          <a:gd name="T74" fmla="*/ 1161 w 1301"/>
                          <a:gd name="T75" fmla="*/ 570 h 2431"/>
                          <a:gd name="T76" fmla="*/ 1193 w 1301"/>
                          <a:gd name="T77" fmla="*/ 902 h 2431"/>
                          <a:gd name="T78" fmla="*/ 1224 w 1301"/>
                          <a:gd name="T79" fmla="*/ 1265 h 2431"/>
                          <a:gd name="T80" fmla="*/ 1250 w 1301"/>
                          <a:gd name="T81" fmla="*/ 1623 h 2431"/>
                          <a:gd name="T82" fmla="*/ 1281 w 1301"/>
                          <a:gd name="T83" fmla="*/ 1944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1" h="2431">
                            <a:moveTo>
                              <a:pt x="0" y="2006"/>
                            </a:moveTo>
                            <a:lnTo>
                              <a:pt x="6" y="2094"/>
                            </a:lnTo>
                            <a:lnTo>
                              <a:pt x="16" y="2177"/>
                            </a:lnTo>
                            <a:lnTo>
                              <a:pt x="26" y="2245"/>
                            </a:lnTo>
                            <a:lnTo>
                              <a:pt x="37" y="2307"/>
                            </a:lnTo>
                            <a:lnTo>
                              <a:pt x="47" y="2353"/>
                            </a:lnTo>
                            <a:lnTo>
                              <a:pt x="57" y="2390"/>
                            </a:lnTo>
                            <a:lnTo>
                              <a:pt x="68" y="2416"/>
                            </a:lnTo>
                            <a:lnTo>
                              <a:pt x="78" y="2431"/>
                            </a:lnTo>
                            <a:lnTo>
                              <a:pt x="88" y="2431"/>
                            </a:lnTo>
                            <a:lnTo>
                              <a:pt x="99" y="2421"/>
                            </a:lnTo>
                            <a:lnTo>
                              <a:pt x="109" y="2400"/>
                            </a:lnTo>
                            <a:lnTo>
                              <a:pt x="120" y="2364"/>
                            </a:lnTo>
                            <a:lnTo>
                              <a:pt x="130" y="2317"/>
                            </a:lnTo>
                            <a:lnTo>
                              <a:pt x="140" y="2260"/>
                            </a:lnTo>
                            <a:lnTo>
                              <a:pt x="151" y="2193"/>
                            </a:lnTo>
                            <a:lnTo>
                              <a:pt x="161" y="2115"/>
                            </a:lnTo>
                            <a:lnTo>
                              <a:pt x="171" y="2032"/>
                            </a:lnTo>
                            <a:lnTo>
                              <a:pt x="182" y="1939"/>
                            </a:lnTo>
                            <a:lnTo>
                              <a:pt x="192" y="1835"/>
                            </a:lnTo>
                            <a:lnTo>
                              <a:pt x="203" y="1726"/>
                            </a:lnTo>
                            <a:lnTo>
                              <a:pt x="213" y="1612"/>
                            </a:lnTo>
                            <a:lnTo>
                              <a:pt x="223" y="1498"/>
                            </a:lnTo>
                            <a:lnTo>
                              <a:pt x="234" y="1379"/>
                            </a:lnTo>
                            <a:lnTo>
                              <a:pt x="244" y="1254"/>
                            </a:lnTo>
                            <a:lnTo>
                              <a:pt x="254" y="1135"/>
                            </a:lnTo>
                            <a:lnTo>
                              <a:pt x="265" y="1016"/>
                            </a:lnTo>
                            <a:lnTo>
                              <a:pt x="275" y="897"/>
                            </a:lnTo>
                            <a:lnTo>
                              <a:pt x="285" y="778"/>
                            </a:lnTo>
                            <a:lnTo>
                              <a:pt x="296" y="669"/>
                            </a:lnTo>
                            <a:lnTo>
                              <a:pt x="306" y="560"/>
                            </a:lnTo>
                            <a:lnTo>
                              <a:pt x="317" y="461"/>
                            </a:lnTo>
                            <a:lnTo>
                              <a:pt x="327" y="373"/>
                            </a:lnTo>
                            <a:lnTo>
                              <a:pt x="337" y="285"/>
                            </a:lnTo>
                            <a:lnTo>
                              <a:pt x="348" y="212"/>
                            </a:lnTo>
                            <a:lnTo>
                              <a:pt x="358" y="150"/>
                            </a:lnTo>
                            <a:lnTo>
                              <a:pt x="368" y="93"/>
                            </a:lnTo>
                            <a:lnTo>
                              <a:pt x="379" y="52"/>
                            </a:lnTo>
                            <a:lnTo>
                              <a:pt x="389" y="21"/>
                            </a:lnTo>
                            <a:lnTo>
                              <a:pt x="399" y="5"/>
                            </a:lnTo>
                            <a:lnTo>
                              <a:pt x="410" y="0"/>
                            </a:lnTo>
                            <a:lnTo>
                              <a:pt x="420" y="5"/>
                            </a:lnTo>
                            <a:lnTo>
                              <a:pt x="431" y="21"/>
                            </a:lnTo>
                            <a:lnTo>
                              <a:pt x="441" y="52"/>
                            </a:lnTo>
                            <a:lnTo>
                              <a:pt x="451" y="93"/>
                            </a:lnTo>
                            <a:lnTo>
                              <a:pt x="462" y="145"/>
                            </a:lnTo>
                            <a:lnTo>
                              <a:pt x="472" y="207"/>
                            </a:lnTo>
                            <a:lnTo>
                              <a:pt x="482" y="280"/>
                            </a:lnTo>
                            <a:lnTo>
                              <a:pt x="493" y="363"/>
                            </a:lnTo>
                            <a:lnTo>
                              <a:pt x="503" y="456"/>
                            </a:lnTo>
                            <a:lnTo>
                              <a:pt x="514" y="555"/>
                            </a:lnTo>
                            <a:lnTo>
                              <a:pt x="524" y="658"/>
                            </a:lnTo>
                            <a:lnTo>
                              <a:pt x="534" y="767"/>
                            </a:lnTo>
                            <a:lnTo>
                              <a:pt x="545" y="886"/>
                            </a:lnTo>
                            <a:lnTo>
                              <a:pt x="555" y="1006"/>
                            </a:lnTo>
                            <a:lnTo>
                              <a:pt x="565" y="1125"/>
                            </a:lnTo>
                            <a:lnTo>
                              <a:pt x="576" y="1244"/>
                            </a:lnTo>
                            <a:lnTo>
                              <a:pt x="586" y="1368"/>
                            </a:lnTo>
                            <a:lnTo>
                              <a:pt x="596" y="1488"/>
                            </a:lnTo>
                            <a:lnTo>
                              <a:pt x="607" y="1602"/>
                            </a:lnTo>
                            <a:lnTo>
                              <a:pt x="617" y="1716"/>
                            </a:lnTo>
                            <a:lnTo>
                              <a:pt x="622" y="1825"/>
                            </a:lnTo>
                            <a:lnTo>
                              <a:pt x="633" y="1928"/>
                            </a:lnTo>
                            <a:lnTo>
                              <a:pt x="643" y="2022"/>
                            </a:lnTo>
                            <a:lnTo>
                              <a:pt x="653" y="2110"/>
                            </a:lnTo>
                            <a:lnTo>
                              <a:pt x="664" y="2188"/>
                            </a:lnTo>
                            <a:lnTo>
                              <a:pt x="674" y="2255"/>
                            </a:lnTo>
                            <a:lnTo>
                              <a:pt x="685" y="2317"/>
                            </a:lnTo>
                            <a:lnTo>
                              <a:pt x="695" y="2364"/>
                            </a:lnTo>
                            <a:lnTo>
                              <a:pt x="705" y="2395"/>
                            </a:lnTo>
                            <a:lnTo>
                              <a:pt x="716" y="2421"/>
                            </a:lnTo>
                            <a:lnTo>
                              <a:pt x="726" y="2431"/>
                            </a:lnTo>
                            <a:lnTo>
                              <a:pt x="736" y="2431"/>
                            </a:lnTo>
                            <a:lnTo>
                              <a:pt x="747" y="2421"/>
                            </a:lnTo>
                            <a:lnTo>
                              <a:pt x="757" y="2395"/>
                            </a:lnTo>
                            <a:lnTo>
                              <a:pt x="768" y="2359"/>
                            </a:lnTo>
                            <a:lnTo>
                              <a:pt x="778" y="2312"/>
                            </a:lnTo>
                            <a:lnTo>
                              <a:pt x="788" y="2250"/>
                            </a:lnTo>
                            <a:lnTo>
                              <a:pt x="799" y="2182"/>
                            </a:lnTo>
                            <a:lnTo>
                              <a:pt x="809" y="2105"/>
                            </a:lnTo>
                            <a:lnTo>
                              <a:pt x="819" y="2017"/>
                            </a:lnTo>
                            <a:lnTo>
                              <a:pt x="830" y="1918"/>
                            </a:lnTo>
                            <a:lnTo>
                              <a:pt x="840" y="1820"/>
                            </a:lnTo>
                            <a:lnTo>
                              <a:pt x="850" y="1711"/>
                            </a:lnTo>
                            <a:lnTo>
                              <a:pt x="861" y="1597"/>
                            </a:lnTo>
                            <a:lnTo>
                              <a:pt x="871" y="1477"/>
                            </a:lnTo>
                            <a:lnTo>
                              <a:pt x="882" y="1358"/>
                            </a:lnTo>
                            <a:lnTo>
                              <a:pt x="892" y="1234"/>
                            </a:lnTo>
                            <a:lnTo>
                              <a:pt x="902" y="1114"/>
                            </a:lnTo>
                            <a:lnTo>
                              <a:pt x="913" y="995"/>
                            </a:lnTo>
                            <a:lnTo>
                              <a:pt x="923" y="876"/>
                            </a:lnTo>
                            <a:lnTo>
                              <a:pt x="933" y="762"/>
                            </a:lnTo>
                            <a:lnTo>
                              <a:pt x="944" y="648"/>
                            </a:lnTo>
                            <a:lnTo>
                              <a:pt x="954" y="544"/>
                            </a:lnTo>
                            <a:lnTo>
                              <a:pt x="965" y="446"/>
                            </a:lnTo>
                            <a:lnTo>
                              <a:pt x="975" y="358"/>
                            </a:lnTo>
                            <a:lnTo>
                              <a:pt x="985" y="275"/>
                            </a:lnTo>
                            <a:lnTo>
                              <a:pt x="996" y="202"/>
                            </a:lnTo>
                            <a:lnTo>
                              <a:pt x="1006" y="140"/>
                            </a:lnTo>
                            <a:lnTo>
                              <a:pt x="1016" y="88"/>
                            </a:lnTo>
                            <a:lnTo>
                              <a:pt x="1027" y="47"/>
                            </a:lnTo>
                            <a:lnTo>
                              <a:pt x="1037" y="21"/>
                            </a:lnTo>
                            <a:lnTo>
                              <a:pt x="1047" y="0"/>
                            </a:lnTo>
                            <a:lnTo>
                              <a:pt x="1058" y="0"/>
                            </a:lnTo>
                            <a:lnTo>
                              <a:pt x="1068" y="5"/>
                            </a:lnTo>
                            <a:lnTo>
                              <a:pt x="1079" y="26"/>
                            </a:lnTo>
                            <a:lnTo>
                              <a:pt x="1089" y="57"/>
                            </a:lnTo>
                            <a:lnTo>
                              <a:pt x="1099" y="98"/>
                            </a:lnTo>
                            <a:lnTo>
                              <a:pt x="1110" y="155"/>
                            </a:lnTo>
                            <a:lnTo>
                              <a:pt x="1120" y="218"/>
                            </a:lnTo>
                            <a:lnTo>
                              <a:pt x="1130" y="295"/>
                            </a:lnTo>
                            <a:lnTo>
                              <a:pt x="1141" y="378"/>
                            </a:lnTo>
                            <a:lnTo>
                              <a:pt x="1151" y="472"/>
                            </a:lnTo>
                            <a:lnTo>
                              <a:pt x="1161" y="570"/>
                            </a:lnTo>
                            <a:lnTo>
                              <a:pt x="1172" y="679"/>
                            </a:lnTo>
                            <a:lnTo>
                              <a:pt x="1182" y="788"/>
                            </a:lnTo>
                            <a:lnTo>
                              <a:pt x="1193" y="902"/>
                            </a:lnTo>
                            <a:lnTo>
                              <a:pt x="1203" y="1021"/>
                            </a:lnTo>
                            <a:lnTo>
                              <a:pt x="1213" y="1146"/>
                            </a:lnTo>
                            <a:lnTo>
                              <a:pt x="1224" y="1265"/>
                            </a:lnTo>
                            <a:lnTo>
                              <a:pt x="1234" y="1389"/>
                            </a:lnTo>
                            <a:lnTo>
                              <a:pt x="1239" y="1508"/>
                            </a:lnTo>
                            <a:lnTo>
                              <a:pt x="1250" y="1623"/>
                            </a:lnTo>
                            <a:lnTo>
                              <a:pt x="1260" y="1737"/>
                            </a:lnTo>
                            <a:lnTo>
                              <a:pt x="1270" y="1845"/>
                            </a:lnTo>
                            <a:lnTo>
                              <a:pt x="1281" y="1944"/>
                            </a:lnTo>
                            <a:lnTo>
                              <a:pt x="1291" y="2037"/>
                            </a:lnTo>
                            <a:lnTo>
                              <a:pt x="1301" y="21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64" name="Freeform 22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2" y="1159"/>
                        <a:ext cx="1307" cy="2431"/>
                      </a:xfrm>
                      <a:custGeom>
                        <a:avLst/>
                        <a:gdLst>
                          <a:gd name="T0" fmla="*/ 21 w 1307"/>
                          <a:gd name="T1" fmla="*/ 2265 h 2431"/>
                          <a:gd name="T2" fmla="*/ 52 w 1307"/>
                          <a:gd name="T3" fmla="*/ 2400 h 2431"/>
                          <a:gd name="T4" fmla="*/ 83 w 1307"/>
                          <a:gd name="T5" fmla="*/ 2431 h 2431"/>
                          <a:gd name="T6" fmla="*/ 114 w 1307"/>
                          <a:gd name="T7" fmla="*/ 2353 h 2431"/>
                          <a:gd name="T8" fmla="*/ 146 w 1307"/>
                          <a:gd name="T9" fmla="*/ 2172 h 2431"/>
                          <a:gd name="T10" fmla="*/ 177 w 1307"/>
                          <a:gd name="T11" fmla="*/ 1902 h 2431"/>
                          <a:gd name="T12" fmla="*/ 208 w 1307"/>
                          <a:gd name="T13" fmla="*/ 1576 h 2431"/>
                          <a:gd name="T14" fmla="*/ 239 w 1307"/>
                          <a:gd name="T15" fmla="*/ 1218 h 2431"/>
                          <a:gd name="T16" fmla="*/ 270 w 1307"/>
                          <a:gd name="T17" fmla="*/ 855 h 2431"/>
                          <a:gd name="T18" fmla="*/ 301 w 1307"/>
                          <a:gd name="T19" fmla="*/ 529 h 2431"/>
                          <a:gd name="T20" fmla="*/ 332 w 1307"/>
                          <a:gd name="T21" fmla="*/ 259 h 2431"/>
                          <a:gd name="T22" fmla="*/ 363 w 1307"/>
                          <a:gd name="T23" fmla="*/ 78 h 2431"/>
                          <a:gd name="T24" fmla="*/ 394 w 1307"/>
                          <a:gd name="T25" fmla="*/ 0 h 2431"/>
                          <a:gd name="T26" fmla="*/ 425 w 1307"/>
                          <a:gd name="T27" fmla="*/ 31 h 2431"/>
                          <a:gd name="T28" fmla="*/ 457 w 1307"/>
                          <a:gd name="T29" fmla="*/ 166 h 2431"/>
                          <a:gd name="T30" fmla="*/ 488 w 1307"/>
                          <a:gd name="T31" fmla="*/ 394 h 2431"/>
                          <a:gd name="T32" fmla="*/ 519 w 1307"/>
                          <a:gd name="T33" fmla="*/ 695 h 2431"/>
                          <a:gd name="T34" fmla="*/ 550 w 1307"/>
                          <a:gd name="T35" fmla="*/ 1042 h 2431"/>
                          <a:gd name="T36" fmla="*/ 576 w 1307"/>
                          <a:gd name="T37" fmla="*/ 1410 h 2431"/>
                          <a:gd name="T38" fmla="*/ 607 w 1307"/>
                          <a:gd name="T39" fmla="*/ 1752 h 2431"/>
                          <a:gd name="T40" fmla="*/ 638 w 1307"/>
                          <a:gd name="T41" fmla="*/ 2053 h 2431"/>
                          <a:gd name="T42" fmla="*/ 669 w 1307"/>
                          <a:gd name="T43" fmla="*/ 2276 h 2431"/>
                          <a:gd name="T44" fmla="*/ 700 w 1307"/>
                          <a:gd name="T45" fmla="*/ 2405 h 2431"/>
                          <a:gd name="T46" fmla="*/ 731 w 1307"/>
                          <a:gd name="T47" fmla="*/ 2431 h 2431"/>
                          <a:gd name="T48" fmla="*/ 762 w 1307"/>
                          <a:gd name="T49" fmla="*/ 2343 h 2431"/>
                          <a:gd name="T50" fmla="*/ 794 w 1307"/>
                          <a:gd name="T51" fmla="*/ 2156 h 2431"/>
                          <a:gd name="T52" fmla="*/ 825 w 1307"/>
                          <a:gd name="T53" fmla="*/ 1887 h 2431"/>
                          <a:gd name="T54" fmla="*/ 856 w 1307"/>
                          <a:gd name="T55" fmla="*/ 1555 h 2431"/>
                          <a:gd name="T56" fmla="*/ 887 w 1307"/>
                          <a:gd name="T57" fmla="*/ 1197 h 2431"/>
                          <a:gd name="T58" fmla="*/ 918 w 1307"/>
                          <a:gd name="T59" fmla="*/ 835 h 2431"/>
                          <a:gd name="T60" fmla="*/ 949 w 1307"/>
                          <a:gd name="T61" fmla="*/ 513 h 2431"/>
                          <a:gd name="T62" fmla="*/ 980 w 1307"/>
                          <a:gd name="T63" fmla="*/ 249 h 2431"/>
                          <a:gd name="T64" fmla="*/ 1011 w 1307"/>
                          <a:gd name="T65" fmla="*/ 72 h 2431"/>
                          <a:gd name="T66" fmla="*/ 1042 w 1307"/>
                          <a:gd name="T67" fmla="*/ 0 h 2431"/>
                          <a:gd name="T68" fmla="*/ 1073 w 1307"/>
                          <a:gd name="T69" fmla="*/ 36 h 2431"/>
                          <a:gd name="T70" fmla="*/ 1105 w 1307"/>
                          <a:gd name="T71" fmla="*/ 176 h 2431"/>
                          <a:gd name="T72" fmla="*/ 1136 w 1307"/>
                          <a:gd name="T73" fmla="*/ 409 h 2431"/>
                          <a:gd name="T74" fmla="*/ 1167 w 1307"/>
                          <a:gd name="T75" fmla="*/ 715 h 2431"/>
                          <a:gd name="T76" fmla="*/ 1193 w 1307"/>
                          <a:gd name="T77" fmla="*/ 1063 h 2431"/>
                          <a:gd name="T78" fmla="*/ 1224 w 1307"/>
                          <a:gd name="T79" fmla="*/ 1426 h 2431"/>
                          <a:gd name="T80" fmla="*/ 1255 w 1307"/>
                          <a:gd name="T81" fmla="*/ 1773 h 2431"/>
                          <a:gd name="T82" fmla="*/ 1286 w 1307"/>
                          <a:gd name="T83" fmla="*/ 2068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7" h="2431">
                            <a:moveTo>
                              <a:pt x="0" y="2125"/>
                            </a:moveTo>
                            <a:lnTo>
                              <a:pt x="11" y="2198"/>
                            </a:lnTo>
                            <a:lnTo>
                              <a:pt x="21" y="2265"/>
                            </a:lnTo>
                            <a:lnTo>
                              <a:pt x="32" y="2322"/>
                            </a:lnTo>
                            <a:lnTo>
                              <a:pt x="42" y="2369"/>
                            </a:lnTo>
                            <a:lnTo>
                              <a:pt x="52" y="2400"/>
                            </a:lnTo>
                            <a:lnTo>
                              <a:pt x="63" y="2426"/>
                            </a:lnTo>
                            <a:lnTo>
                              <a:pt x="73" y="2431"/>
                            </a:lnTo>
                            <a:lnTo>
                              <a:pt x="83" y="2431"/>
                            </a:lnTo>
                            <a:lnTo>
                              <a:pt x="94" y="2416"/>
                            </a:lnTo>
                            <a:lnTo>
                              <a:pt x="104" y="2390"/>
                            </a:lnTo>
                            <a:lnTo>
                              <a:pt x="114" y="2353"/>
                            </a:lnTo>
                            <a:lnTo>
                              <a:pt x="125" y="2302"/>
                            </a:lnTo>
                            <a:lnTo>
                              <a:pt x="135" y="2239"/>
                            </a:lnTo>
                            <a:lnTo>
                              <a:pt x="146" y="2172"/>
                            </a:lnTo>
                            <a:lnTo>
                              <a:pt x="156" y="2089"/>
                            </a:lnTo>
                            <a:lnTo>
                              <a:pt x="166" y="2001"/>
                            </a:lnTo>
                            <a:lnTo>
                              <a:pt x="177" y="1902"/>
                            </a:lnTo>
                            <a:lnTo>
                              <a:pt x="187" y="1799"/>
                            </a:lnTo>
                            <a:lnTo>
                              <a:pt x="197" y="1690"/>
                            </a:lnTo>
                            <a:lnTo>
                              <a:pt x="208" y="1576"/>
                            </a:lnTo>
                            <a:lnTo>
                              <a:pt x="218" y="1457"/>
                            </a:lnTo>
                            <a:lnTo>
                              <a:pt x="229" y="1337"/>
                            </a:lnTo>
                            <a:lnTo>
                              <a:pt x="239" y="1218"/>
                            </a:lnTo>
                            <a:lnTo>
                              <a:pt x="249" y="1094"/>
                            </a:lnTo>
                            <a:lnTo>
                              <a:pt x="260" y="975"/>
                            </a:lnTo>
                            <a:lnTo>
                              <a:pt x="270" y="855"/>
                            </a:lnTo>
                            <a:lnTo>
                              <a:pt x="280" y="741"/>
                            </a:lnTo>
                            <a:lnTo>
                              <a:pt x="291" y="632"/>
                            </a:lnTo>
                            <a:lnTo>
                              <a:pt x="301" y="529"/>
                            </a:lnTo>
                            <a:lnTo>
                              <a:pt x="311" y="430"/>
                            </a:lnTo>
                            <a:lnTo>
                              <a:pt x="322" y="342"/>
                            </a:lnTo>
                            <a:lnTo>
                              <a:pt x="332" y="259"/>
                            </a:lnTo>
                            <a:lnTo>
                              <a:pt x="343" y="192"/>
                            </a:lnTo>
                            <a:lnTo>
                              <a:pt x="353" y="130"/>
                            </a:lnTo>
                            <a:lnTo>
                              <a:pt x="363" y="78"/>
                            </a:lnTo>
                            <a:lnTo>
                              <a:pt x="374" y="41"/>
                            </a:lnTo>
                            <a:lnTo>
                              <a:pt x="384" y="15"/>
                            </a:lnTo>
                            <a:lnTo>
                              <a:pt x="394" y="0"/>
                            </a:lnTo>
                            <a:lnTo>
                              <a:pt x="405" y="0"/>
                            </a:lnTo>
                            <a:lnTo>
                              <a:pt x="415" y="5"/>
                            </a:lnTo>
                            <a:lnTo>
                              <a:pt x="425" y="31"/>
                            </a:lnTo>
                            <a:lnTo>
                              <a:pt x="436" y="62"/>
                            </a:lnTo>
                            <a:lnTo>
                              <a:pt x="446" y="109"/>
                            </a:lnTo>
                            <a:lnTo>
                              <a:pt x="457" y="166"/>
                            </a:lnTo>
                            <a:lnTo>
                              <a:pt x="467" y="233"/>
                            </a:lnTo>
                            <a:lnTo>
                              <a:pt x="477" y="306"/>
                            </a:lnTo>
                            <a:lnTo>
                              <a:pt x="488" y="394"/>
                            </a:lnTo>
                            <a:lnTo>
                              <a:pt x="498" y="487"/>
                            </a:lnTo>
                            <a:lnTo>
                              <a:pt x="508" y="586"/>
                            </a:lnTo>
                            <a:lnTo>
                              <a:pt x="519" y="695"/>
                            </a:lnTo>
                            <a:lnTo>
                              <a:pt x="529" y="809"/>
                            </a:lnTo>
                            <a:lnTo>
                              <a:pt x="540" y="923"/>
                            </a:lnTo>
                            <a:lnTo>
                              <a:pt x="550" y="1042"/>
                            </a:lnTo>
                            <a:lnTo>
                              <a:pt x="555" y="1166"/>
                            </a:lnTo>
                            <a:lnTo>
                              <a:pt x="565" y="1286"/>
                            </a:lnTo>
                            <a:lnTo>
                              <a:pt x="576" y="1410"/>
                            </a:lnTo>
                            <a:lnTo>
                              <a:pt x="586" y="1529"/>
                            </a:lnTo>
                            <a:lnTo>
                              <a:pt x="597" y="1643"/>
                            </a:lnTo>
                            <a:lnTo>
                              <a:pt x="607" y="1752"/>
                            </a:lnTo>
                            <a:lnTo>
                              <a:pt x="617" y="1861"/>
                            </a:lnTo>
                            <a:lnTo>
                              <a:pt x="628" y="1959"/>
                            </a:lnTo>
                            <a:lnTo>
                              <a:pt x="638" y="2053"/>
                            </a:lnTo>
                            <a:lnTo>
                              <a:pt x="648" y="2136"/>
                            </a:lnTo>
                            <a:lnTo>
                              <a:pt x="659" y="2213"/>
                            </a:lnTo>
                            <a:lnTo>
                              <a:pt x="669" y="2276"/>
                            </a:lnTo>
                            <a:lnTo>
                              <a:pt x="679" y="2333"/>
                            </a:lnTo>
                            <a:lnTo>
                              <a:pt x="690" y="2374"/>
                            </a:lnTo>
                            <a:lnTo>
                              <a:pt x="700" y="2405"/>
                            </a:lnTo>
                            <a:lnTo>
                              <a:pt x="711" y="2426"/>
                            </a:lnTo>
                            <a:lnTo>
                              <a:pt x="721" y="2431"/>
                            </a:lnTo>
                            <a:lnTo>
                              <a:pt x="731" y="2431"/>
                            </a:lnTo>
                            <a:lnTo>
                              <a:pt x="742" y="2410"/>
                            </a:lnTo>
                            <a:lnTo>
                              <a:pt x="752" y="2385"/>
                            </a:lnTo>
                            <a:lnTo>
                              <a:pt x="762" y="2343"/>
                            </a:lnTo>
                            <a:lnTo>
                              <a:pt x="773" y="2291"/>
                            </a:lnTo>
                            <a:lnTo>
                              <a:pt x="783" y="2229"/>
                            </a:lnTo>
                            <a:lnTo>
                              <a:pt x="794" y="2156"/>
                            </a:lnTo>
                            <a:lnTo>
                              <a:pt x="804" y="2074"/>
                            </a:lnTo>
                            <a:lnTo>
                              <a:pt x="814" y="1985"/>
                            </a:lnTo>
                            <a:lnTo>
                              <a:pt x="825" y="1887"/>
                            </a:lnTo>
                            <a:lnTo>
                              <a:pt x="835" y="1783"/>
                            </a:lnTo>
                            <a:lnTo>
                              <a:pt x="845" y="1669"/>
                            </a:lnTo>
                            <a:lnTo>
                              <a:pt x="856" y="1555"/>
                            </a:lnTo>
                            <a:lnTo>
                              <a:pt x="866" y="1436"/>
                            </a:lnTo>
                            <a:lnTo>
                              <a:pt x="876" y="1317"/>
                            </a:lnTo>
                            <a:lnTo>
                              <a:pt x="887" y="1197"/>
                            </a:lnTo>
                            <a:lnTo>
                              <a:pt x="897" y="1073"/>
                            </a:lnTo>
                            <a:lnTo>
                              <a:pt x="908" y="954"/>
                            </a:lnTo>
                            <a:lnTo>
                              <a:pt x="918" y="835"/>
                            </a:lnTo>
                            <a:lnTo>
                              <a:pt x="928" y="720"/>
                            </a:lnTo>
                            <a:lnTo>
                              <a:pt x="939" y="612"/>
                            </a:lnTo>
                            <a:lnTo>
                              <a:pt x="949" y="513"/>
                            </a:lnTo>
                            <a:lnTo>
                              <a:pt x="959" y="415"/>
                            </a:lnTo>
                            <a:lnTo>
                              <a:pt x="970" y="327"/>
                            </a:lnTo>
                            <a:lnTo>
                              <a:pt x="980" y="249"/>
                            </a:lnTo>
                            <a:lnTo>
                              <a:pt x="991" y="181"/>
                            </a:lnTo>
                            <a:lnTo>
                              <a:pt x="1001" y="119"/>
                            </a:lnTo>
                            <a:lnTo>
                              <a:pt x="1011" y="72"/>
                            </a:lnTo>
                            <a:lnTo>
                              <a:pt x="1022" y="36"/>
                            </a:lnTo>
                            <a:lnTo>
                              <a:pt x="1032" y="10"/>
                            </a:lnTo>
                            <a:lnTo>
                              <a:pt x="1042" y="0"/>
                            </a:lnTo>
                            <a:lnTo>
                              <a:pt x="1053" y="0"/>
                            </a:lnTo>
                            <a:lnTo>
                              <a:pt x="1063" y="10"/>
                            </a:lnTo>
                            <a:lnTo>
                              <a:pt x="1073" y="36"/>
                            </a:lnTo>
                            <a:lnTo>
                              <a:pt x="1084" y="67"/>
                            </a:lnTo>
                            <a:lnTo>
                              <a:pt x="1094" y="114"/>
                            </a:lnTo>
                            <a:lnTo>
                              <a:pt x="1105" y="176"/>
                            </a:lnTo>
                            <a:lnTo>
                              <a:pt x="1115" y="244"/>
                            </a:lnTo>
                            <a:lnTo>
                              <a:pt x="1125" y="321"/>
                            </a:lnTo>
                            <a:lnTo>
                              <a:pt x="1136" y="409"/>
                            </a:lnTo>
                            <a:lnTo>
                              <a:pt x="1146" y="503"/>
                            </a:lnTo>
                            <a:lnTo>
                              <a:pt x="1156" y="606"/>
                            </a:lnTo>
                            <a:lnTo>
                              <a:pt x="1167" y="715"/>
                            </a:lnTo>
                            <a:lnTo>
                              <a:pt x="1172" y="829"/>
                            </a:lnTo>
                            <a:lnTo>
                              <a:pt x="1182" y="943"/>
                            </a:lnTo>
                            <a:lnTo>
                              <a:pt x="1193" y="1063"/>
                            </a:lnTo>
                            <a:lnTo>
                              <a:pt x="1203" y="1187"/>
                            </a:lnTo>
                            <a:lnTo>
                              <a:pt x="1213" y="1306"/>
                            </a:lnTo>
                            <a:lnTo>
                              <a:pt x="1224" y="1426"/>
                            </a:lnTo>
                            <a:lnTo>
                              <a:pt x="1234" y="1545"/>
                            </a:lnTo>
                            <a:lnTo>
                              <a:pt x="1245" y="1664"/>
                            </a:lnTo>
                            <a:lnTo>
                              <a:pt x="1255" y="1773"/>
                            </a:lnTo>
                            <a:lnTo>
                              <a:pt x="1265" y="1877"/>
                            </a:lnTo>
                            <a:lnTo>
                              <a:pt x="1276" y="1975"/>
                            </a:lnTo>
                            <a:lnTo>
                              <a:pt x="1286" y="2068"/>
                            </a:lnTo>
                            <a:lnTo>
                              <a:pt x="1296" y="2151"/>
                            </a:lnTo>
                            <a:lnTo>
                              <a:pt x="1307" y="2224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65" name="Freeform 22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39" y="1159"/>
                        <a:ext cx="477" cy="2431"/>
                      </a:xfrm>
                      <a:custGeom>
                        <a:avLst/>
                        <a:gdLst>
                          <a:gd name="T0" fmla="*/ 0 w 477"/>
                          <a:gd name="T1" fmla="*/ 2224 h 2431"/>
                          <a:gd name="T2" fmla="*/ 10 w 477"/>
                          <a:gd name="T3" fmla="*/ 2286 h 2431"/>
                          <a:gd name="T4" fmla="*/ 20 w 477"/>
                          <a:gd name="T5" fmla="*/ 2338 h 2431"/>
                          <a:gd name="T6" fmla="*/ 31 w 477"/>
                          <a:gd name="T7" fmla="*/ 2379 h 2431"/>
                          <a:gd name="T8" fmla="*/ 41 w 477"/>
                          <a:gd name="T9" fmla="*/ 2410 h 2431"/>
                          <a:gd name="T10" fmla="*/ 52 w 477"/>
                          <a:gd name="T11" fmla="*/ 2426 h 2431"/>
                          <a:gd name="T12" fmla="*/ 62 w 477"/>
                          <a:gd name="T13" fmla="*/ 2431 h 2431"/>
                          <a:gd name="T14" fmla="*/ 72 w 477"/>
                          <a:gd name="T15" fmla="*/ 2426 h 2431"/>
                          <a:gd name="T16" fmla="*/ 83 w 477"/>
                          <a:gd name="T17" fmla="*/ 2410 h 2431"/>
                          <a:gd name="T18" fmla="*/ 93 w 477"/>
                          <a:gd name="T19" fmla="*/ 2379 h 2431"/>
                          <a:gd name="T20" fmla="*/ 103 w 477"/>
                          <a:gd name="T21" fmla="*/ 2338 h 2431"/>
                          <a:gd name="T22" fmla="*/ 114 w 477"/>
                          <a:gd name="T23" fmla="*/ 2281 h 2431"/>
                          <a:gd name="T24" fmla="*/ 124 w 477"/>
                          <a:gd name="T25" fmla="*/ 2219 h 2431"/>
                          <a:gd name="T26" fmla="*/ 134 w 477"/>
                          <a:gd name="T27" fmla="*/ 2146 h 2431"/>
                          <a:gd name="T28" fmla="*/ 145 w 477"/>
                          <a:gd name="T29" fmla="*/ 2058 h 2431"/>
                          <a:gd name="T30" fmla="*/ 155 w 477"/>
                          <a:gd name="T31" fmla="*/ 1970 h 2431"/>
                          <a:gd name="T32" fmla="*/ 166 w 477"/>
                          <a:gd name="T33" fmla="*/ 1871 h 2431"/>
                          <a:gd name="T34" fmla="*/ 176 w 477"/>
                          <a:gd name="T35" fmla="*/ 1762 h 2431"/>
                          <a:gd name="T36" fmla="*/ 186 w 477"/>
                          <a:gd name="T37" fmla="*/ 1654 h 2431"/>
                          <a:gd name="T38" fmla="*/ 197 w 477"/>
                          <a:gd name="T39" fmla="*/ 1534 h 2431"/>
                          <a:gd name="T40" fmla="*/ 207 w 477"/>
                          <a:gd name="T41" fmla="*/ 1415 h 2431"/>
                          <a:gd name="T42" fmla="*/ 217 w 477"/>
                          <a:gd name="T43" fmla="*/ 1296 h 2431"/>
                          <a:gd name="T44" fmla="*/ 228 w 477"/>
                          <a:gd name="T45" fmla="*/ 1177 h 2431"/>
                          <a:gd name="T46" fmla="*/ 238 w 477"/>
                          <a:gd name="T47" fmla="*/ 1052 h 2431"/>
                          <a:gd name="T48" fmla="*/ 249 w 477"/>
                          <a:gd name="T49" fmla="*/ 933 h 2431"/>
                          <a:gd name="T50" fmla="*/ 259 w 477"/>
                          <a:gd name="T51" fmla="*/ 819 h 2431"/>
                          <a:gd name="T52" fmla="*/ 269 w 477"/>
                          <a:gd name="T53" fmla="*/ 705 h 2431"/>
                          <a:gd name="T54" fmla="*/ 280 w 477"/>
                          <a:gd name="T55" fmla="*/ 596 h 2431"/>
                          <a:gd name="T56" fmla="*/ 290 w 477"/>
                          <a:gd name="T57" fmla="*/ 492 h 2431"/>
                          <a:gd name="T58" fmla="*/ 300 w 477"/>
                          <a:gd name="T59" fmla="*/ 399 h 2431"/>
                          <a:gd name="T60" fmla="*/ 311 w 477"/>
                          <a:gd name="T61" fmla="*/ 316 h 2431"/>
                          <a:gd name="T62" fmla="*/ 321 w 477"/>
                          <a:gd name="T63" fmla="*/ 238 h 2431"/>
                          <a:gd name="T64" fmla="*/ 331 w 477"/>
                          <a:gd name="T65" fmla="*/ 171 h 2431"/>
                          <a:gd name="T66" fmla="*/ 342 w 477"/>
                          <a:gd name="T67" fmla="*/ 114 h 2431"/>
                          <a:gd name="T68" fmla="*/ 352 w 477"/>
                          <a:gd name="T69" fmla="*/ 67 h 2431"/>
                          <a:gd name="T70" fmla="*/ 363 w 477"/>
                          <a:gd name="T71" fmla="*/ 31 h 2431"/>
                          <a:gd name="T72" fmla="*/ 373 w 477"/>
                          <a:gd name="T73" fmla="*/ 10 h 2431"/>
                          <a:gd name="T74" fmla="*/ 383 w 477"/>
                          <a:gd name="T75" fmla="*/ 0 h 2431"/>
                          <a:gd name="T76" fmla="*/ 394 w 477"/>
                          <a:gd name="T77" fmla="*/ 0 h 2431"/>
                          <a:gd name="T78" fmla="*/ 404 w 477"/>
                          <a:gd name="T79" fmla="*/ 15 h 2431"/>
                          <a:gd name="T80" fmla="*/ 414 w 477"/>
                          <a:gd name="T81" fmla="*/ 41 h 2431"/>
                          <a:gd name="T82" fmla="*/ 425 w 477"/>
                          <a:gd name="T83" fmla="*/ 78 h 2431"/>
                          <a:gd name="T84" fmla="*/ 435 w 477"/>
                          <a:gd name="T85" fmla="*/ 124 h 2431"/>
                          <a:gd name="T86" fmla="*/ 445 w 477"/>
                          <a:gd name="T87" fmla="*/ 187 h 2431"/>
                          <a:gd name="T88" fmla="*/ 456 w 477"/>
                          <a:gd name="T89" fmla="*/ 254 h 2431"/>
                          <a:gd name="T90" fmla="*/ 466 w 477"/>
                          <a:gd name="T91" fmla="*/ 337 h 2431"/>
                          <a:gd name="T92" fmla="*/ 477 w 477"/>
                          <a:gd name="T93" fmla="*/ 425 h 2431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</a:gdLst>
                        <a:ahLst/>
                        <a:cxnLst>
                          <a:cxn ang="T94">
                            <a:pos x="T0" y="T1"/>
                          </a:cxn>
                          <a:cxn ang="T95">
                            <a:pos x="T2" y="T3"/>
                          </a:cxn>
                          <a:cxn ang="T96">
                            <a:pos x="T4" y="T5"/>
                          </a:cxn>
                          <a:cxn ang="T97">
                            <a:pos x="T6" y="T7"/>
                          </a:cxn>
                          <a:cxn ang="T98">
                            <a:pos x="T8" y="T9"/>
                          </a:cxn>
                          <a:cxn ang="T99">
                            <a:pos x="T10" y="T11"/>
                          </a:cxn>
                          <a:cxn ang="T100">
                            <a:pos x="T12" y="T13"/>
                          </a:cxn>
                          <a:cxn ang="T101">
                            <a:pos x="T14" y="T15"/>
                          </a:cxn>
                          <a:cxn ang="T102">
                            <a:pos x="T16" y="T17"/>
                          </a:cxn>
                          <a:cxn ang="T103">
                            <a:pos x="T18" y="T19"/>
                          </a:cxn>
                          <a:cxn ang="T104">
                            <a:pos x="T20" y="T21"/>
                          </a:cxn>
                          <a:cxn ang="T105">
                            <a:pos x="T22" y="T23"/>
                          </a:cxn>
                          <a:cxn ang="T106">
                            <a:pos x="T24" y="T25"/>
                          </a:cxn>
                          <a:cxn ang="T107">
                            <a:pos x="T26" y="T27"/>
                          </a:cxn>
                          <a:cxn ang="T108">
                            <a:pos x="T28" y="T29"/>
                          </a:cxn>
                          <a:cxn ang="T109">
                            <a:pos x="T30" y="T31"/>
                          </a:cxn>
                          <a:cxn ang="T110">
                            <a:pos x="T32" y="T33"/>
                          </a:cxn>
                          <a:cxn ang="T111">
                            <a:pos x="T34" y="T35"/>
                          </a:cxn>
                          <a:cxn ang="T112">
                            <a:pos x="T36" y="T37"/>
                          </a:cxn>
                          <a:cxn ang="T113">
                            <a:pos x="T38" y="T39"/>
                          </a:cxn>
                          <a:cxn ang="T114">
                            <a:pos x="T40" y="T41"/>
                          </a:cxn>
                          <a:cxn ang="T115">
                            <a:pos x="T42" y="T43"/>
                          </a:cxn>
                          <a:cxn ang="T116">
                            <a:pos x="T44" y="T45"/>
                          </a:cxn>
                          <a:cxn ang="T117">
                            <a:pos x="T46" y="T47"/>
                          </a:cxn>
                          <a:cxn ang="T118">
                            <a:pos x="T48" y="T49"/>
                          </a:cxn>
                          <a:cxn ang="T119">
                            <a:pos x="T50" y="T51"/>
                          </a:cxn>
                          <a:cxn ang="T120">
                            <a:pos x="T52" y="T53"/>
                          </a:cxn>
                          <a:cxn ang="T121">
                            <a:pos x="T54" y="T55"/>
                          </a:cxn>
                          <a:cxn ang="T122">
                            <a:pos x="T56" y="T57"/>
                          </a:cxn>
                          <a:cxn ang="T123">
                            <a:pos x="T58" y="T59"/>
                          </a:cxn>
                          <a:cxn ang="T124">
                            <a:pos x="T60" y="T61"/>
                          </a:cxn>
                          <a:cxn ang="T125">
                            <a:pos x="T62" y="T63"/>
                          </a:cxn>
                          <a:cxn ang="T126">
                            <a:pos x="T64" y="T65"/>
                          </a:cxn>
                          <a:cxn ang="T127">
                            <a:pos x="T66" y="T67"/>
                          </a:cxn>
                          <a:cxn ang="T128">
                            <a:pos x="T68" y="T69"/>
                          </a:cxn>
                          <a:cxn ang="T129">
                            <a:pos x="T70" y="T71"/>
                          </a:cxn>
                          <a:cxn ang="T130">
                            <a:pos x="T72" y="T73"/>
                          </a:cxn>
                          <a:cxn ang="T131">
                            <a:pos x="T74" y="T75"/>
                          </a:cxn>
                          <a:cxn ang="T132">
                            <a:pos x="T76" y="T77"/>
                          </a:cxn>
                          <a:cxn ang="T133">
                            <a:pos x="T78" y="T79"/>
                          </a:cxn>
                          <a:cxn ang="T134">
                            <a:pos x="T80" y="T81"/>
                          </a:cxn>
                          <a:cxn ang="T135">
                            <a:pos x="T82" y="T83"/>
                          </a:cxn>
                          <a:cxn ang="T136">
                            <a:pos x="T84" y="T85"/>
                          </a:cxn>
                          <a:cxn ang="T137">
                            <a:pos x="T86" y="T87"/>
                          </a:cxn>
                          <a:cxn ang="T138">
                            <a:pos x="T88" y="T89"/>
                          </a:cxn>
                          <a:cxn ang="T139">
                            <a:pos x="T90" y="T91"/>
                          </a:cxn>
                          <a:cxn ang="T140">
                            <a:pos x="T92" y="T93"/>
                          </a:cxn>
                        </a:cxnLst>
                        <a:rect l="0" t="0" r="r" b="b"/>
                        <a:pathLst>
                          <a:path w="477" h="2431">
                            <a:moveTo>
                              <a:pt x="0" y="2224"/>
                            </a:moveTo>
                            <a:lnTo>
                              <a:pt x="10" y="2286"/>
                            </a:lnTo>
                            <a:lnTo>
                              <a:pt x="20" y="2338"/>
                            </a:lnTo>
                            <a:lnTo>
                              <a:pt x="31" y="2379"/>
                            </a:lnTo>
                            <a:lnTo>
                              <a:pt x="41" y="2410"/>
                            </a:lnTo>
                            <a:lnTo>
                              <a:pt x="52" y="2426"/>
                            </a:lnTo>
                            <a:lnTo>
                              <a:pt x="62" y="2431"/>
                            </a:lnTo>
                            <a:lnTo>
                              <a:pt x="72" y="2426"/>
                            </a:lnTo>
                            <a:lnTo>
                              <a:pt x="83" y="2410"/>
                            </a:lnTo>
                            <a:lnTo>
                              <a:pt x="93" y="2379"/>
                            </a:lnTo>
                            <a:lnTo>
                              <a:pt x="103" y="2338"/>
                            </a:lnTo>
                            <a:lnTo>
                              <a:pt x="114" y="2281"/>
                            </a:lnTo>
                            <a:lnTo>
                              <a:pt x="124" y="2219"/>
                            </a:lnTo>
                            <a:lnTo>
                              <a:pt x="134" y="2146"/>
                            </a:lnTo>
                            <a:lnTo>
                              <a:pt x="145" y="2058"/>
                            </a:lnTo>
                            <a:lnTo>
                              <a:pt x="155" y="1970"/>
                            </a:lnTo>
                            <a:lnTo>
                              <a:pt x="166" y="1871"/>
                            </a:lnTo>
                            <a:lnTo>
                              <a:pt x="176" y="1762"/>
                            </a:lnTo>
                            <a:lnTo>
                              <a:pt x="186" y="1654"/>
                            </a:lnTo>
                            <a:lnTo>
                              <a:pt x="197" y="1534"/>
                            </a:lnTo>
                            <a:lnTo>
                              <a:pt x="207" y="1415"/>
                            </a:lnTo>
                            <a:lnTo>
                              <a:pt x="217" y="1296"/>
                            </a:lnTo>
                            <a:lnTo>
                              <a:pt x="228" y="1177"/>
                            </a:lnTo>
                            <a:lnTo>
                              <a:pt x="238" y="1052"/>
                            </a:lnTo>
                            <a:lnTo>
                              <a:pt x="249" y="933"/>
                            </a:lnTo>
                            <a:lnTo>
                              <a:pt x="259" y="819"/>
                            </a:lnTo>
                            <a:lnTo>
                              <a:pt x="269" y="705"/>
                            </a:lnTo>
                            <a:lnTo>
                              <a:pt x="280" y="596"/>
                            </a:lnTo>
                            <a:lnTo>
                              <a:pt x="290" y="492"/>
                            </a:lnTo>
                            <a:lnTo>
                              <a:pt x="300" y="399"/>
                            </a:lnTo>
                            <a:lnTo>
                              <a:pt x="311" y="316"/>
                            </a:lnTo>
                            <a:lnTo>
                              <a:pt x="321" y="238"/>
                            </a:lnTo>
                            <a:lnTo>
                              <a:pt x="331" y="171"/>
                            </a:lnTo>
                            <a:lnTo>
                              <a:pt x="342" y="114"/>
                            </a:lnTo>
                            <a:lnTo>
                              <a:pt x="352" y="67"/>
                            </a:lnTo>
                            <a:lnTo>
                              <a:pt x="363" y="31"/>
                            </a:lnTo>
                            <a:lnTo>
                              <a:pt x="373" y="10"/>
                            </a:lnTo>
                            <a:lnTo>
                              <a:pt x="383" y="0"/>
                            </a:lnTo>
                            <a:lnTo>
                              <a:pt x="394" y="0"/>
                            </a:lnTo>
                            <a:lnTo>
                              <a:pt x="404" y="15"/>
                            </a:lnTo>
                            <a:lnTo>
                              <a:pt x="414" y="41"/>
                            </a:lnTo>
                            <a:lnTo>
                              <a:pt x="425" y="78"/>
                            </a:lnTo>
                            <a:lnTo>
                              <a:pt x="435" y="124"/>
                            </a:lnTo>
                            <a:lnTo>
                              <a:pt x="445" y="187"/>
                            </a:lnTo>
                            <a:lnTo>
                              <a:pt x="456" y="254"/>
                            </a:lnTo>
                            <a:lnTo>
                              <a:pt x="466" y="337"/>
                            </a:lnTo>
                            <a:lnTo>
                              <a:pt x="477" y="4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84055" name="Group 23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89" y="3247"/>
                      <a:ext cx="395" cy="210"/>
                      <a:chOff x="1231" y="1159"/>
                      <a:chExt cx="3085" cy="2431"/>
                    </a:xfrm>
                  </p:grpSpPr>
                  <p:sp>
                    <p:nvSpPr>
                      <p:cNvPr id="84060" name="Freeform 23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31" y="1159"/>
                        <a:ext cx="1301" cy="2431"/>
                      </a:xfrm>
                      <a:custGeom>
                        <a:avLst/>
                        <a:gdLst>
                          <a:gd name="T0" fmla="*/ 16 w 1301"/>
                          <a:gd name="T1" fmla="*/ 2177 h 2431"/>
                          <a:gd name="T2" fmla="*/ 47 w 1301"/>
                          <a:gd name="T3" fmla="*/ 2353 h 2431"/>
                          <a:gd name="T4" fmla="*/ 78 w 1301"/>
                          <a:gd name="T5" fmla="*/ 2431 h 2431"/>
                          <a:gd name="T6" fmla="*/ 109 w 1301"/>
                          <a:gd name="T7" fmla="*/ 2400 h 2431"/>
                          <a:gd name="T8" fmla="*/ 140 w 1301"/>
                          <a:gd name="T9" fmla="*/ 2260 h 2431"/>
                          <a:gd name="T10" fmla="*/ 171 w 1301"/>
                          <a:gd name="T11" fmla="*/ 2032 h 2431"/>
                          <a:gd name="T12" fmla="*/ 203 w 1301"/>
                          <a:gd name="T13" fmla="*/ 1726 h 2431"/>
                          <a:gd name="T14" fmla="*/ 234 w 1301"/>
                          <a:gd name="T15" fmla="*/ 1379 h 2431"/>
                          <a:gd name="T16" fmla="*/ 265 w 1301"/>
                          <a:gd name="T17" fmla="*/ 1016 h 2431"/>
                          <a:gd name="T18" fmla="*/ 296 w 1301"/>
                          <a:gd name="T19" fmla="*/ 669 h 2431"/>
                          <a:gd name="T20" fmla="*/ 327 w 1301"/>
                          <a:gd name="T21" fmla="*/ 373 h 2431"/>
                          <a:gd name="T22" fmla="*/ 358 w 1301"/>
                          <a:gd name="T23" fmla="*/ 150 h 2431"/>
                          <a:gd name="T24" fmla="*/ 389 w 1301"/>
                          <a:gd name="T25" fmla="*/ 21 h 2431"/>
                          <a:gd name="T26" fmla="*/ 420 w 1301"/>
                          <a:gd name="T27" fmla="*/ 5 h 2431"/>
                          <a:gd name="T28" fmla="*/ 451 w 1301"/>
                          <a:gd name="T29" fmla="*/ 93 h 2431"/>
                          <a:gd name="T30" fmla="*/ 482 w 1301"/>
                          <a:gd name="T31" fmla="*/ 280 h 2431"/>
                          <a:gd name="T32" fmla="*/ 514 w 1301"/>
                          <a:gd name="T33" fmla="*/ 555 h 2431"/>
                          <a:gd name="T34" fmla="*/ 545 w 1301"/>
                          <a:gd name="T35" fmla="*/ 886 h 2431"/>
                          <a:gd name="T36" fmla="*/ 576 w 1301"/>
                          <a:gd name="T37" fmla="*/ 1244 h 2431"/>
                          <a:gd name="T38" fmla="*/ 607 w 1301"/>
                          <a:gd name="T39" fmla="*/ 1602 h 2431"/>
                          <a:gd name="T40" fmla="*/ 633 w 1301"/>
                          <a:gd name="T41" fmla="*/ 1928 h 2431"/>
                          <a:gd name="T42" fmla="*/ 664 w 1301"/>
                          <a:gd name="T43" fmla="*/ 2188 h 2431"/>
                          <a:gd name="T44" fmla="*/ 695 w 1301"/>
                          <a:gd name="T45" fmla="*/ 2364 h 2431"/>
                          <a:gd name="T46" fmla="*/ 726 w 1301"/>
                          <a:gd name="T47" fmla="*/ 2431 h 2431"/>
                          <a:gd name="T48" fmla="*/ 757 w 1301"/>
                          <a:gd name="T49" fmla="*/ 2395 h 2431"/>
                          <a:gd name="T50" fmla="*/ 788 w 1301"/>
                          <a:gd name="T51" fmla="*/ 2250 h 2431"/>
                          <a:gd name="T52" fmla="*/ 819 w 1301"/>
                          <a:gd name="T53" fmla="*/ 2017 h 2431"/>
                          <a:gd name="T54" fmla="*/ 850 w 1301"/>
                          <a:gd name="T55" fmla="*/ 1711 h 2431"/>
                          <a:gd name="T56" fmla="*/ 882 w 1301"/>
                          <a:gd name="T57" fmla="*/ 1358 h 2431"/>
                          <a:gd name="T58" fmla="*/ 913 w 1301"/>
                          <a:gd name="T59" fmla="*/ 995 h 2431"/>
                          <a:gd name="T60" fmla="*/ 944 w 1301"/>
                          <a:gd name="T61" fmla="*/ 648 h 2431"/>
                          <a:gd name="T62" fmla="*/ 975 w 1301"/>
                          <a:gd name="T63" fmla="*/ 358 h 2431"/>
                          <a:gd name="T64" fmla="*/ 1006 w 1301"/>
                          <a:gd name="T65" fmla="*/ 140 h 2431"/>
                          <a:gd name="T66" fmla="*/ 1037 w 1301"/>
                          <a:gd name="T67" fmla="*/ 21 h 2431"/>
                          <a:gd name="T68" fmla="*/ 1068 w 1301"/>
                          <a:gd name="T69" fmla="*/ 5 h 2431"/>
                          <a:gd name="T70" fmla="*/ 1099 w 1301"/>
                          <a:gd name="T71" fmla="*/ 98 h 2431"/>
                          <a:gd name="T72" fmla="*/ 1130 w 1301"/>
                          <a:gd name="T73" fmla="*/ 295 h 2431"/>
                          <a:gd name="T74" fmla="*/ 1161 w 1301"/>
                          <a:gd name="T75" fmla="*/ 570 h 2431"/>
                          <a:gd name="T76" fmla="*/ 1193 w 1301"/>
                          <a:gd name="T77" fmla="*/ 902 h 2431"/>
                          <a:gd name="T78" fmla="*/ 1224 w 1301"/>
                          <a:gd name="T79" fmla="*/ 1265 h 2431"/>
                          <a:gd name="T80" fmla="*/ 1250 w 1301"/>
                          <a:gd name="T81" fmla="*/ 1623 h 2431"/>
                          <a:gd name="T82" fmla="*/ 1281 w 1301"/>
                          <a:gd name="T83" fmla="*/ 1944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1" h="2431">
                            <a:moveTo>
                              <a:pt x="0" y="2006"/>
                            </a:moveTo>
                            <a:lnTo>
                              <a:pt x="6" y="2094"/>
                            </a:lnTo>
                            <a:lnTo>
                              <a:pt x="16" y="2177"/>
                            </a:lnTo>
                            <a:lnTo>
                              <a:pt x="26" y="2245"/>
                            </a:lnTo>
                            <a:lnTo>
                              <a:pt x="37" y="2307"/>
                            </a:lnTo>
                            <a:lnTo>
                              <a:pt x="47" y="2353"/>
                            </a:lnTo>
                            <a:lnTo>
                              <a:pt x="57" y="2390"/>
                            </a:lnTo>
                            <a:lnTo>
                              <a:pt x="68" y="2416"/>
                            </a:lnTo>
                            <a:lnTo>
                              <a:pt x="78" y="2431"/>
                            </a:lnTo>
                            <a:lnTo>
                              <a:pt x="88" y="2431"/>
                            </a:lnTo>
                            <a:lnTo>
                              <a:pt x="99" y="2421"/>
                            </a:lnTo>
                            <a:lnTo>
                              <a:pt x="109" y="2400"/>
                            </a:lnTo>
                            <a:lnTo>
                              <a:pt x="120" y="2364"/>
                            </a:lnTo>
                            <a:lnTo>
                              <a:pt x="130" y="2317"/>
                            </a:lnTo>
                            <a:lnTo>
                              <a:pt x="140" y="2260"/>
                            </a:lnTo>
                            <a:lnTo>
                              <a:pt x="151" y="2193"/>
                            </a:lnTo>
                            <a:lnTo>
                              <a:pt x="161" y="2115"/>
                            </a:lnTo>
                            <a:lnTo>
                              <a:pt x="171" y="2032"/>
                            </a:lnTo>
                            <a:lnTo>
                              <a:pt x="182" y="1939"/>
                            </a:lnTo>
                            <a:lnTo>
                              <a:pt x="192" y="1835"/>
                            </a:lnTo>
                            <a:lnTo>
                              <a:pt x="203" y="1726"/>
                            </a:lnTo>
                            <a:lnTo>
                              <a:pt x="213" y="1612"/>
                            </a:lnTo>
                            <a:lnTo>
                              <a:pt x="223" y="1498"/>
                            </a:lnTo>
                            <a:lnTo>
                              <a:pt x="234" y="1379"/>
                            </a:lnTo>
                            <a:lnTo>
                              <a:pt x="244" y="1254"/>
                            </a:lnTo>
                            <a:lnTo>
                              <a:pt x="254" y="1135"/>
                            </a:lnTo>
                            <a:lnTo>
                              <a:pt x="265" y="1016"/>
                            </a:lnTo>
                            <a:lnTo>
                              <a:pt x="275" y="897"/>
                            </a:lnTo>
                            <a:lnTo>
                              <a:pt x="285" y="778"/>
                            </a:lnTo>
                            <a:lnTo>
                              <a:pt x="296" y="669"/>
                            </a:lnTo>
                            <a:lnTo>
                              <a:pt x="306" y="560"/>
                            </a:lnTo>
                            <a:lnTo>
                              <a:pt x="317" y="461"/>
                            </a:lnTo>
                            <a:lnTo>
                              <a:pt x="327" y="373"/>
                            </a:lnTo>
                            <a:lnTo>
                              <a:pt x="337" y="285"/>
                            </a:lnTo>
                            <a:lnTo>
                              <a:pt x="348" y="212"/>
                            </a:lnTo>
                            <a:lnTo>
                              <a:pt x="358" y="150"/>
                            </a:lnTo>
                            <a:lnTo>
                              <a:pt x="368" y="93"/>
                            </a:lnTo>
                            <a:lnTo>
                              <a:pt x="379" y="52"/>
                            </a:lnTo>
                            <a:lnTo>
                              <a:pt x="389" y="21"/>
                            </a:lnTo>
                            <a:lnTo>
                              <a:pt x="399" y="5"/>
                            </a:lnTo>
                            <a:lnTo>
                              <a:pt x="410" y="0"/>
                            </a:lnTo>
                            <a:lnTo>
                              <a:pt x="420" y="5"/>
                            </a:lnTo>
                            <a:lnTo>
                              <a:pt x="431" y="21"/>
                            </a:lnTo>
                            <a:lnTo>
                              <a:pt x="441" y="52"/>
                            </a:lnTo>
                            <a:lnTo>
                              <a:pt x="451" y="93"/>
                            </a:lnTo>
                            <a:lnTo>
                              <a:pt x="462" y="145"/>
                            </a:lnTo>
                            <a:lnTo>
                              <a:pt x="472" y="207"/>
                            </a:lnTo>
                            <a:lnTo>
                              <a:pt x="482" y="280"/>
                            </a:lnTo>
                            <a:lnTo>
                              <a:pt x="493" y="363"/>
                            </a:lnTo>
                            <a:lnTo>
                              <a:pt x="503" y="456"/>
                            </a:lnTo>
                            <a:lnTo>
                              <a:pt x="514" y="555"/>
                            </a:lnTo>
                            <a:lnTo>
                              <a:pt x="524" y="658"/>
                            </a:lnTo>
                            <a:lnTo>
                              <a:pt x="534" y="767"/>
                            </a:lnTo>
                            <a:lnTo>
                              <a:pt x="545" y="886"/>
                            </a:lnTo>
                            <a:lnTo>
                              <a:pt x="555" y="1006"/>
                            </a:lnTo>
                            <a:lnTo>
                              <a:pt x="565" y="1125"/>
                            </a:lnTo>
                            <a:lnTo>
                              <a:pt x="576" y="1244"/>
                            </a:lnTo>
                            <a:lnTo>
                              <a:pt x="586" y="1368"/>
                            </a:lnTo>
                            <a:lnTo>
                              <a:pt x="596" y="1488"/>
                            </a:lnTo>
                            <a:lnTo>
                              <a:pt x="607" y="1602"/>
                            </a:lnTo>
                            <a:lnTo>
                              <a:pt x="617" y="1716"/>
                            </a:lnTo>
                            <a:lnTo>
                              <a:pt x="622" y="1825"/>
                            </a:lnTo>
                            <a:lnTo>
                              <a:pt x="633" y="1928"/>
                            </a:lnTo>
                            <a:lnTo>
                              <a:pt x="643" y="2022"/>
                            </a:lnTo>
                            <a:lnTo>
                              <a:pt x="653" y="2110"/>
                            </a:lnTo>
                            <a:lnTo>
                              <a:pt x="664" y="2188"/>
                            </a:lnTo>
                            <a:lnTo>
                              <a:pt x="674" y="2255"/>
                            </a:lnTo>
                            <a:lnTo>
                              <a:pt x="685" y="2317"/>
                            </a:lnTo>
                            <a:lnTo>
                              <a:pt x="695" y="2364"/>
                            </a:lnTo>
                            <a:lnTo>
                              <a:pt x="705" y="2395"/>
                            </a:lnTo>
                            <a:lnTo>
                              <a:pt x="716" y="2421"/>
                            </a:lnTo>
                            <a:lnTo>
                              <a:pt x="726" y="2431"/>
                            </a:lnTo>
                            <a:lnTo>
                              <a:pt x="736" y="2431"/>
                            </a:lnTo>
                            <a:lnTo>
                              <a:pt x="747" y="2421"/>
                            </a:lnTo>
                            <a:lnTo>
                              <a:pt x="757" y="2395"/>
                            </a:lnTo>
                            <a:lnTo>
                              <a:pt x="768" y="2359"/>
                            </a:lnTo>
                            <a:lnTo>
                              <a:pt x="778" y="2312"/>
                            </a:lnTo>
                            <a:lnTo>
                              <a:pt x="788" y="2250"/>
                            </a:lnTo>
                            <a:lnTo>
                              <a:pt x="799" y="2182"/>
                            </a:lnTo>
                            <a:lnTo>
                              <a:pt x="809" y="2105"/>
                            </a:lnTo>
                            <a:lnTo>
                              <a:pt x="819" y="2017"/>
                            </a:lnTo>
                            <a:lnTo>
                              <a:pt x="830" y="1918"/>
                            </a:lnTo>
                            <a:lnTo>
                              <a:pt x="840" y="1820"/>
                            </a:lnTo>
                            <a:lnTo>
                              <a:pt x="850" y="1711"/>
                            </a:lnTo>
                            <a:lnTo>
                              <a:pt x="861" y="1597"/>
                            </a:lnTo>
                            <a:lnTo>
                              <a:pt x="871" y="1477"/>
                            </a:lnTo>
                            <a:lnTo>
                              <a:pt x="882" y="1358"/>
                            </a:lnTo>
                            <a:lnTo>
                              <a:pt x="892" y="1234"/>
                            </a:lnTo>
                            <a:lnTo>
                              <a:pt x="902" y="1114"/>
                            </a:lnTo>
                            <a:lnTo>
                              <a:pt x="913" y="995"/>
                            </a:lnTo>
                            <a:lnTo>
                              <a:pt x="923" y="876"/>
                            </a:lnTo>
                            <a:lnTo>
                              <a:pt x="933" y="762"/>
                            </a:lnTo>
                            <a:lnTo>
                              <a:pt x="944" y="648"/>
                            </a:lnTo>
                            <a:lnTo>
                              <a:pt x="954" y="544"/>
                            </a:lnTo>
                            <a:lnTo>
                              <a:pt x="965" y="446"/>
                            </a:lnTo>
                            <a:lnTo>
                              <a:pt x="975" y="358"/>
                            </a:lnTo>
                            <a:lnTo>
                              <a:pt x="985" y="275"/>
                            </a:lnTo>
                            <a:lnTo>
                              <a:pt x="996" y="202"/>
                            </a:lnTo>
                            <a:lnTo>
                              <a:pt x="1006" y="140"/>
                            </a:lnTo>
                            <a:lnTo>
                              <a:pt x="1016" y="88"/>
                            </a:lnTo>
                            <a:lnTo>
                              <a:pt x="1027" y="47"/>
                            </a:lnTo>
                            <a:lnTo>
                              <a:pt x="1037" y="21"/>
                            </a:lnTo>
                            <a:lnTo>
                              <a:pt x="1047" y="0"/>
                            </a:lnTo>
                            <a:lnTo>
                              <a:pt x="1058" y="0"/>
                            </a:lnTo>
                            <a:lnTo>
                              <a:pt x="1068" y="5"/>
                            </a:lnTo>
                            <a:lnTo>
                              <a:pt x="1079" y="26"/>
                            </a:lnTo>
                            <a:lnTo>
                              <a:pt x="1089" y="57"/>
                            </a:lnTo>
                            <a:lnTo>
                              <a:pt x="1099" y="98"/>
                            </a:lnTo>
                            <a:lnTo>
                              <a:pt x="1110" y="155"/>
                            </a:lnTo>
                            <a:lnTo>
                              <a:pt x="1120" y="218"/>
                            </a:lnTo>
                            <a:lnTo>
                              <a:pt x="1130" y="295"/>
                            </a:lnTo>
                            <a:lnTo>
                              <a:pt x="1141" y="378"/>
                            </a:lnTo>
                            <a:lnTo>
                              <a:pt x="1151" y="472"/>
                            </a:lnTo>
                            <a:lnTo>
                              <a:pt x="1161" y="570"/>
                            </a:lnTo>
                            <a:lnTo>
                              <a:pt x="1172" y="679"/>
                            </a:lnTo>
                            <a:lnTo>
                              <a:pt x="1182" y="788"/>
                            </a:lnTo>
                            <a:lnTo>
                              <a:pt x="1193" y="902"/>
                            </a:lnTo>
                            <a:lnTo>
                              <a:pt x="1203" y="1021"/>
                            </a:lnTo>
                            <a:lnTo>
                              <a:pt x="1213" y="1146"/>
                            </a:lnTo>
                            <a:lnTo>
                              <a:pt x="1224" y="1265"/>
                            </a:lnTo>
                            <a:lnTo>
                              <a:pt x="1234" y="1389"/>
                            </a:lnTo>
                            <a:lnTo>
                              <a:pt x="1239" y="1508"/>
                            </a:lnTo>
                            <a:lnTo>
                              <a:pt x="1250" y="1623"/>
                            </a:lnTo>
                            <a:lnTo>
                              <a:pt x="1260" y="1737"/>
                            </a:lnTo>
                            <a:lnTo>
                              <a:pt x="1270" y="1845"/>
                            </a:lnTo>
                            <a:lnTo>
                              <a:pt x="1281" y="1944"/>
                            </a:lnTo>
                            <a:lnTo>
                              <a:pt x="1291" y="2037"/>
                            </a:lnTo>
                            <a:lnTo>
                              <a:pt x="1301" y="21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61" name="Freeform 23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2" y="1159"/>
                        <a:ext cx="1307" cy="2431"/>
                      </a:xfrm>
                      <a:custGeom>
                        <a:avLst/>
                        <a:gdLst>
                          <a:gd name="T0" fmla="*/ 21 w 1307"/>
                          <a:gd name="T1" fmla="*/ 2265 h 2431"/>
                          <a:gd name="T2" fmla="*/ 52 w 1307"/>
                          <a:gd name="T3" fmla="*/ 2400 h 2431"/>
                          <a:gd name="T4" fmla="*/ 83 w 1307"/>
                          <a:gd name="T5" fmla="*/ 2431 h 2431"/>
                          <a:gd name="T6" fmla="*/ 114 w 1307"/>
                          <a:gd name="T7" fmla="*/ 2353 h 2431"/>
                          <a:gd name="T8" fmla="*/ 146 w 1307"/>
                          <a:gd name="T9" fmla="*/ 2172 h 2431"/>
                          <a:gd name="T10" fmla="*/ 177 w 1307"/>
                          <a:gd name="T11" fmla="*/ 1902 h 2431"/>
                          <a:gd name="T12" fmla="*/ 208 w 1307"/>
                          <a:gd name="T13" fmla="*/ 1576 h 2431"/>
                          <a:gd name="T14" fmla="*/ 239 w 1307"/>
                          <a:gd name="T15" fmla="*/ 1218 h 2431"/>
                          <a:gd name="T16" fmla="*/ 270 w 1307"/>
                          <a:gd name="T17" fmla="*/ 855 h 2431"/>
                          <a:gd name="T18" fmla="*/ 301 w 1307"/>
                          <a:gd name="T19" fmla="*/ 529 h 2431"/>
                          <a:gd name="T20" fmla="*/ 332 w 1307"/>
                          <a:gd name="T21" fmla="*/ 259 h 2431"/>
                          <a:gd name="T22" fmla="*/ 363 w 1307"/>
                          <a:gd name="T23" fmla="*/ 78 h 2431"/>
                          <a:gd name="T24" fmla="*/ 394 w 1307"/>
                          <a:gd name="T25" fmla="*/ 0 h 2431"/>
                          <a:gd name="T26" fmla="*/ 425 w 1307"/>
                          <a:gd name="T27" fmla="*/ 31 h 2431"/>
                          <a:gd name="T28" fmla="*/ 457 w 1307"/>
                          <a:gd name="T29" fmla="*/ 166 h 2431"/>
                          <a:gd name="T30" fmla="*/ 488 w 1307"/>
                          <a:gd name="T31" fmla="*/ 394 h 2431"/>
                          <a:gd name="T32" fmla="*/ 519 w 1307"/>
                          <a:gd name="T33" fmla="*/ 695 h 2431"/>
                          <a:gd name="T34" fmla="*/ 550 w 1307"/>
                          <a:gd name="T35" fmla="*/ 1042 h 2431"/>
                          <a:gd name="T36" fmla="*/ 576 w 1307"/>
                          <a:gd name="T37" fmla="*/ 1410 h 2431"/>
                          <a:gd name="T38" fmla="*/ 607 w 1307"/>
                          <a:gd name="T39" fmla="*/ 1752 h 2431"/>
                          <a:gd name="T40" fmla="*/ 638 w 1307"/>
                          <a:gd name="T41" fmla="*/ 2053 h 2431"/>
                          <a:gd name="T42" fmla="*/ 669 w 1307"/>
                          <a:gd name="T43" fmla="*/ 2276 h 2431"/>
                          <a:gd name="T44" fmla="*/ 700 w 1307"/>
                          <a:gd name="T45" fmla="*/ 2405 h 2431"/>
                          <a:gd name="T46" fmla="*/ 731 w 1307"/>
                          <a:gd name="T47" fmla="*/ 2431 h 2431"/>
                          <a:gd name="T48" fmla="*/ 762 w 1307"/>
                          <a:gd name="T49" fmla="*/ 2343 h 2431"/>
                          <a:gd name="T50" fmla="*/ 794 w 1307"/>
                          <a:gd name="T51" fmla="*/ 2156 h 2431"/>
                          <a:gd name="T52" fmla="*/ 825 w 1307"/>
                          <a:gd name="T53" fmla="*/ 1887 h 2431"/>
                          <a:gd name="T54" fmla="*/ 856 w 1307"/>
                          <a:gd name="T55" fmla="*/ 1555 h 2431"/>
                          <a:gd name="T56" fmla="*/ 887 w 1307"/>
                          <a:gd name="T57" fmla="*/ 1197 h 2431"/>
                          <a:gd name="T58" fmla="*/ 918 w 1307"/>
                          <a:gd name="T59" fmla="*/ 835 h 2431"/>
                          <a:gd name="T60" fmla="*/ 949 w 1307"/>
                          <a:gd name="T61" fmla="*/ 513 h 2431"/>
                          <a:gd name="T62" fmla="*/ 980 w 1307"/>
                          <a:gd name="T63" fmla="*/ 249 h 2431"/>
                          <a:gd name="T64" fmla="*/ 1011 w 1307"/>
                          <a:gd name="T65" fmla="*/ 72 h 2431"/>
                          <a:gd name="T66" fmla="*/ 1042 w 1307"/>
                          <a:gd name="T67" fmla="*/ 0 h 2431"/>
                          <a:gd name="T68" fmla="*/ 1073 w 1307"/>
                          <a:gd name="T69" fmla="*/ 36 h 2431"/>
                          <a:gd name="T70" fmla="*/ 1105 w 1307"/>
                          <a:gd name="T71" fmla="*/ 176 h 2431"/>
                          <a:gd name="T72" fmla="*/ 1136 w 1307"/>
                          <a:gd name="T73" fmla="*/ 409 h 2431"/>
                          <a:gd name="T74" fmla="*/ 1167 w 1307"/>
                          <a:gd name="T75" fmla="*/ 715 h 2431"/>
                          <a:gd name="T76" fmla="*/ 1193 w 1307"/>
                          <a:gd name="T77" fmla="*/ 1063 h 2431"/>
                          <a:gd name="T78" fmla="*/ 1224 w 1307"/>
                          <a:gd name="T79" fmla="*/ 1426 h 2431"/>
                          <a:gd name="T80" fmla="*/ 1255 w 1307"/>
                          <a:gd name="T81" fmla="*/ 1773 h 2431"/>
                          <a:gd name="T82" fmla="*/ 1286 w 1307"/>
                          <a:gd name="T83" fmla="*/ 2068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7" h="2431">
                            <a:moveTo>
                              <a:pt x="0" y="2125"/>
                            </a:moveTo>
                            <a:lnTo>
                              <a:pt x="11" y="2198"/>
                            </a:lnTo>
                            <a:lnTo>
                              <a:pt x="21" y="2265"/>
                            </a:lnTo>
                            <a:lnTo>
                              <a:pt x="32" y="2322"/>
                            </a:lnTo>
                            <a:lnTo>
                              <a:pt x="42" y="2369"/>
                            </a:lnTo>
                            <a:lnTo>
                              <a:pt x="52" y="2400"/>
                            </a:lnTo>
                            <a:lnTo>
                              <a:pt x="63" y="2426"/>
                            </a:lnTo>
                            <a:lnTo>
                              <a:pt x="73" y="2431"/>
                            </a:lnTo>
                            <a:lnTo>
                              <a:pt x="83" y="2431"/>
                            </a:lnTo>
                            <a:lnTo>
                              <a:pt x="94" y="2416"/>
                            </a:lnTo>
                            <a:lnTo>
                              <a:pt x="104" y="2390"/>
                            </a:lnTo>
                            <a:lnTo>
                              <a:pt x="114" y="2353"/>
                            </a:lnTo>
                            <a:lnTo>
                              <a:pt x="125" y="2302"/>
                            </a:lnTo>
                            <a:lnTo>
                              <a:pt x="135" y="2239"/>
                            </a:lnTo>
                            <a:lnTo>
                              <a:pt x="146" y="2172"/>
                            </a:lnTo>
                            <a:lnTo>
                              <a:pt x="156" y="2089"/>
                            </a:lnTo>
                            <a:lnTo>
                              <a:pt x="166" y="2001"/>
                            </a:lnTo>
                            <a:lnTo>
                              <a:pt x="177" y="1902"/>
                            </a:lnTo>
                            <a:lnTo>
                              <a:pt x="187" y="1799"/>
                            </a:lnTo>
                            <a:lnTo>
                              <a:pt x="197" y="1690"/>
                            </a:lnTo>
                            <a:lnTo>
                              <a:pt x="208" y="1576"/>
                            </a:lnTo>
                            <a:lnTo>
                              <a:pt x="218" y="1457"/>
                            </a:lnTo>
                            <a:lnTo>
                              <a:pt x="229" y="1337"/>
                            </a:lnTo>
                            <a:lnTo>
                              <a:pt x="239" y="1218"/>
                            </a:lnTo>
                            <a:lnTo>
                              <a:pt x="249" y="1094"/>
                            </a:lnTo>
                            <a:lnTo>
                              <a:pt x="260" y="975"/>
                            </a:lnTo>
                            <a:lnTo>
                              <a:pt x="270" y="855"/>
                            </a:lnTo>
                            <a:lnTo>
                              <a:pt x="280" y="741"/>
                            </a:lnTo>
                            <a:lnTo>
                              <a:pt x="291" y="632"/>
                            </a:lnTo>
                            <a:lnTo>
                              <a:pt x="301" y="529"/>
                            </a:lnTo>
                            <a:lnTo>
                              <a:pt x="311" y="430"/>
                            </a:lnTo>
                            <a:lnTo>
                              <a:pt x="322" y="342"/>
                            </a:lnTo>
                            <a:lnTo>
                              <a:pt x="332" y="259"/>
                            </a:lnTo>
                            <a:lnTo>
                              <a:pt x="343" y="192"/>
                            </a:lnTo>
                            <a:lnTo>
                              <a:pt x="353" y="130"/>
                            </a:lnTo>
                            <a:lnTo>
                              <a:pt x="363" y="78"/>
                            </a:lnTo>
                            <a:lnTo>
                              <a:pt x="374" y="41"/>
                            </a:lnTo>
                            <a:lnTo>
                              <a:pt x="384" y="15"/>
                            </a:lnTo>
                            <a:lnTo>
                              <a:pt x="394" y="0"/>
                            </a:lnTo>
                            <a:lnTo>
                              <a:pt x="405" y="0"/>
                            </a:lnTo>
                            <a:lnTo>
                              <a:pt x="415" y="5"/>
                            </a:lnTo>
                            <a:lnTo>
                              <a:pt x="425" y="31"/>
                            </a:lnTo>
                            <a:lnTo>
                              <a:pt x="436" y="62"/>
                            </a:lnTo>
                            <a:lnTo>
                              <a:pt x="446" y="109"/>
                            </a:lnTo>
                            <a:lnTo>
                              <a:pt x="457" y="166"/>
                            </a:lnTo>
                            <a:lnTo>
                              <a:pt x="467" y="233"/>
                            </a:lnTo>
                            <a:lnTo>
                              <a:pt x="477" y="306"/>
                            </a:lnTo>
                            <a:lnTo>
                              <a:pt x="488" y="394"/>
                            </a:lnTo>
                            <a:lnTo>
                              <a:pt x="498" y="487"/>
                            </a:lnTo>
                            <a:lnTo>
                              <a:pt x="508" y="586"/>
                            </a:lnTo>
                            <a:lnTo>
                              <a:pt x="519" y="695"/>
                            </a:lnTo>
                            <a:lnTo>
                              <a:pt x="529" y="809"/>
                            </a:lnTo>
                            <a:lnTo>
                              <a:pt x="540" y="923"/>
                            </a:lnTo>
                            <a:lnTo>
                              <a:pt x="550" y="1042"/>
                            </a:lnTo>
                            <a:lnTo>
                              <a:pt x="555" y="1166"/>
                            </a:lnTo>
                            <a:lnTo>
                              <a:pt x="565" y="1286"/>
                            </a:lnTo>
                            <a:lnTo>
                              <a:pt x="576" y="1410"/>
                            </a:lnTo>
                            <a:lnTo>
                              <a:pt x="586" y="1529"/>
                            </a:lnTo>
                            <a:lnTo>
                              <a:pt x="597" y="1643"/>
                            </a:lnTo>
                            <a:lnTo>
                              <a:pt x="607" y="1752"/>
                            </a:lnTo>
                            <a:lnTo>
                              <a:pt x="617" y="1861"/>
                            </a:lnTo>
                            <a:lnTo>
                              <a:pt x="628" y="1959"/>
                            </a:lnTo>
                            <a:lnTo>
                              <a:pt x="638" y="2053"/>
                            </a:lnTo>
                            <a:lnTo>
                              <a:pt x="648" y="2136"/>
                            </a:lnTo>
                            <a:lnTo>
                              <a:pt x="659" y="2213"/>
                            </a:lnTo>
                            <a:lnTo>
                              <a:pt x="669" y="2276"/>
                            </a:lnTo>
                            <a:lnTo>
                              <a:pt x="679" y="2333"/>
                            </a:lnTo>
                            <a:lnTo>
                              <a:pt x="690" y="2374"/>
                            </a:lnTo>
                            <a:lnTo>
                              <a:pt x="700" y="2405"/>
                            </a:lnTo>
                            <a:lnTo>
                              <a:pt x="711" y="2426"/>
                            </a:lnTo>
                            <a:lnTo>
                              <a:pt x="721" y="2431"/>
                            </a:lnTo>
                            <a:lnTo>
                              <a:pt x="731" y="2431"/>
                            </a:lnTo>
                            <a:lnTo>
                              <a:pt x="742" y="2410"/>
                            </a:lnTo>
                            <a:lnTo>
                              <a:pt x="752" y="2385"/>
                            </a:lnTo>
                            <a:lnTo>
                              <a:pt x="762" y="2343"/>
                            </a:lnTo>
                            <a:lnTo>
                              <a:pt x="773" y="2291"/>
                            </a:lnTo>
                            <a:lnTo>
                              <a:pt x="783" y="2229"/>
                            </a:lnTo>
                            <a:lnTo>
                              <a:pt x="794" y="2156"/>
                            </a:lnTo>
                            <a:lnTo>
                              <a:pt x="804" y="2074"/>
                            </a:lnTo>
                            <a:lnTo>
                              <a:pt x="814" y="1985"/>
                            </a:lnTo>
                            <a:lnTo>
                              <a:pt x="825" y="1887"/>
                            </a:lnTo>
                            <a:lnTo>
                              <a:pt x="835" y="1783"/>
                            </a:lnTo>
                            <a:lnTo>
                              <a:pt x="845" y="1669"/>
                            </a:lnTo>
                            <a:lnTo>
                              <a:pt x="856" y="1555"/>
                            </a:lnTo>
                            <a:lnTo>
                              <a:pt x="866" y="1436"/>
                            </a:lnTo>
                            <a:lnTo>
                              <a:pt x="876" y="1317"/>
                            </a:lnTo>
                            <a:lnTo>
                              <a:pt x="887" y="1197"/>
                            </a:lnTo>
                            <a:lnTo>
                              <a:pt x="897" y="1073"/>
                            </a:lnTo>
                            <a:lnTo>
                              <a:pt x="908" y="954"/>
                            </a:lnTo>
                            <a:lnTo>
                              <a:pt x="918" y="835"/>
                            </a:lnTo>
                            <a:lnTo>
                              <a:pt x="928" y="720"/>
                            </a:lnTo>
                            <a:lnTo>
                              <a:pt x="939" y="612"/>
                            </a:lnTo>
                            <a:lnTo>
                              <a:pt x="949" y="513"/>
                            </a:lnTo>
                            <a:lnTo>
                              <a:pt x="959" y="415"/>
                            </a:lnTo>
                            <a:lnTo>
                              <a:pt x="970" y="327"/>
                            </a:lnTo>
                            <a:lnTo>
                              <a:pt x="980" y="249"/>
                            </a:lnTo>
                            <a:lnTo>
                              <a:pt x="991" y="181"/>
                            </a:lnTo>
                            <a:lnTo>
                              <a:pt x="1001" y="119"/>
                            </a:lnTo>
                            <a:lnTo>
                              <a:pt x="1011" y="72"/>
                            </a:lnTo>
                            <a:lnTo>
                              <a:pt x="1022" y="36"/>
                            </a:lnTo>
                            <a:lnTo>
                              <a:pt x="1032" y="10"/>
                            </a:lnTo>
                            <a:lnTo>
                              <a:pt x="1042" y="0"/>
                            </a:lnTo>
                            <a:lnTo>
                              <a:pt x="1053" y="0"/>
                            </a:lnTo>
                            <a:lnTo>
                              <a:pt x="1063" y="10"/>
                            </a:lnTo>
                            <a:lnTo>
                              <a:pt x="1073" y="36"/>
                            </a:lnTo>
                            <a:lnTo>
                              <a:pt x="1084" y="67"/>
                            </a:lnTo>
                            <a:lnTo>
                              <a:pt x="1094" y="114"/>
                            </a:lnTo>
                            <a:lnTo>
                              <a:pt x="1105" y="176"/>
                            </a:lnTo>
                            <a:lnTo>
                              <a:pt x="1115" y="244"/>
                            </a:lnTo>
                            <a:lnTo>
                              <a:pt x="1125" y="321"/>
                            </a:lnTo>
                            <a:lnTo>
                              <a:pt x="1136" y="409"/>
                            </a:lnTo>
                            <a:lnTo>
                              <a:pt x="1146" y="503"/>
                            </a:lnTo>
                            <a:lnTo>
                              <a:pt x="1156" y="606"/>
                            </a:lnTo>
                            <a:lnTo>
                              <a:pt x="1167" y="715"/>
                            </a:lnTo>
                            <a:lnTo>
                              <a:pt x="1172" y="829"/>
                            </a:lnTo>
                            <a:lnTo>
                              <a:pt x="1182" y="943"/>
                            </a:lnTo>
                            <a:lnTo>
                              <a:pt x="1193" y="1063"/>
                            </a:lnTo>
                            <a:lnTo>
                              <a:pt x="1203" y="1187"/>
                            </a:lnTo>
                            <a:lnTo>
                              <a:pt x="1213" y="1306"/>
                            </a:lnTo>
                            <a:lnTo>
                              <a:pt x="1224" y="1426"/>
                            </a:lnTo>
                            <a:lnTo>
                              <a:pt x="1234" y="1545"/>
                            </a:lnTo>
                            <a:lnTo>
                              <a:pt x="1245" y="1664"/>
                            </a:lnTo>
                            <a:lnTo>
                              <a:pt x="1255" y="1773"/>
                            </a:lnTo>
                            <a:lnTo>
                              <a:pt x="1265" y="1877"/>
                            </a:lnTo>
                            <a:lnTo>
                              <a:pt x="1276" y="1975"/>
                            </a:lnTo>
                            <a:lnTo>
                              <a:pt x="1286" y="2068"/>
                            </a:lnTo>
                            <a:lnTo>
                              <a:pt x="1296" y="2151"/>
                            </a:lnTo>
                            <a:lnTo>
                              <a:pt x="1307" y="2224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62" name="Freeform 23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39" y="1159"/>
                        <a:ext cx="477" cy="2431"/>
                      </a:xfrm>
                      <a:custGeom>
                        <a:avLst/>
                        <a:gdLst>
                          <a:gd name="T0" fmla="*/ 0 w 477"/>
                          <a:gd name="T1" fmla="*/ 2224 h 2431"/>
                          <a:gd name="T2" fmla="*/ 10 w 477"/>
                          <a:gd name="T3" fmla="*/ 2286 h 2431"/>
                          <a:gd name="T4" fmla="*/ 20 w 477"/>
                          <a:gd name="T5" fmla="*/ 2338 h 2431"/>
                          <a:gd name="T6" fmla="*/ 31 w 477"/>
                          <a:gd name="T7" fmla="*/ 2379 h 2431"/>
                          <a:gd name="T8" fmla="*/ 41 w 477"/>
                          <a:gd name="T9" fmla="*/ 2410 h 2431"/>
                          <a:gd name="T10" fmla="*/ 52 w 477"/>
                          <a:gd name="T11" fmla="*/ 2426 h 2431"/>
                          <a:gd name="T12" fmla="*/ 62 w 477"/>
                          <a:gd name="T13" fmla="*/ 2431 h 2431"/>
                          <a:gd name="T14" fmla="*/ 72 w 477"/>
                          <a:gd name="T15" fmla="*/ 2426 h 2431"/>
                          <a:gd name="T16" fmla="*/ 83 w 477"/>
                          <a:gd name="T17" fmla="*/ 2410 h 2431"/>
                          <a:gd name="T18" fmla="*/ 93 w 477"/>
                          <a:gd name="T19" fmla="*/ 2379 h 2431"/>
                          <a:gd name="T20" fmla="*/ 103 w 477"/>
                          <a:gd name="T21" fmla="*/ 2338 h 2431"/>
                          <a:gd name="T22" fmla="*/ 114 w 477"/>
                          <a:gd name="T23" fmla="*/ 2281 h 2431"/>
                          <a:gd name="T24" fmla="*/ 124 w 477"/>
                          <a:gd name="T25" fmla="*/ 2219 h 2431"/>
                          <a:gd name="T26" fmla="*/ 134 w 477"/>
                          <a:gd name="T27" fmla="*/ 2146 h 2431"/>
                          <a:gd name="T28" fmla="*/ 145 w 477"/>
                          <a:gd name="T29" fmla="*/ 2058 h 2431"/>
                          <a:gd name="T30" fmla="*/ 155 w 477"/>
                          <a:gd name="T31" fmla="*/ 1970 h 2431"/>
                          <a:gd name="T32" fmla="*/ 166 w 477"/>
                          <a:gd name="T33" fmla="*/ 1871 h 2431"/>
                          <a:gd name="T34" fmla="*/ 176 w 477"/>
                          <a:gd name="T35" fmla="*/ 1762 h 2431"/>
                          <a:gd name="T36" fmla="*/ 186 w 477"/>
                          <a:gd name="T37" fmla="*/ 1654 h 2431"/>
                          <a:gd name="T38" fmla="*/ 197 w 477"/>
                          <a:gd name="T39" fmla="*/ 1534 h 2431"/>
                          <a:gd name="T40" fmla="*/ 207 w 477"/>
                          <a:gd name="T41" fmla="*/ 1415 h 2431"/>
                          <a:gd name="T42" fmla="*/ 217 w 477"/>
                          <a:gd name="T43" fmla="*/ 1296 h 2431"/>
                          <a:gd name="T44" fmla="*/ 228 w 477"/>
                          <a:gd name="T45" fmla="*/ 1177 h 2431"/>
                          <a:gd name="T46" fmla="*/ 238 w 477"/>
                          <a:gd name="T47" fmla="*/ 1052 h 2431"/>
                          <a:gd name="T48" fmla="*/ 249 w 477"/>
                          <a:gd name="T49" fmla="*/ 933 h 2431"/>
                          <a:gd name="T50" fmla="*/ 259 w 477"/>
                          <a:gd name="T51" fmla="*/ 819 h 2431"/>
                          <a:gd name="T52" fmla="*/ 269 w 477"/>
                          <a:gd name="T53" fmla="*/ 705 h 2431"/>
                          <a:gd name="T54" fmla="*/ 280 w 477"/>
                          <a:gd name="T55" fmla="*/ 596 h 2431"/>
                          <a:gd name="T56" fmla="*/ 290 w 477"/>
                          <a:gd name="T57" fmla="*/ 492 h 2431"/>
                          <a:gd name="T58" fmla="*/ 300 w 477"/>
                          <a:gd name="T59" fmla="*/ 399 h 2431"/>
                          <a:gd name="T60" fmla="*/ 311 w 477"/>
                          <a:gd name="T61" fmla="*/ 316 h 2431"/>
                          <a:gd name="T62" fmla="*/ 321 w 477"/>
                          <a:gd name="T63" fmla="*/ 238 h 2431"/>
                          <a:gd name="T64" fmla="*/ 331 w 477"/>
                          <a:gd name="T65" fmla="*/ 171 h 2431"/>
                          <a:gd name="T66" fmla="*/ 342 w 477"/>
                          <a:gd name="T67" fmla="*/ 114 h 2431"/>
                          <a:gd name="T68" fmla="*/ 352 w 477"/>
                          <a:gd name="T69" fmla="*/ 67 h 2431"/>
                          <a:gd name="T70" fmla="*/ 363 w 477"/>
                          <a:gd name="T71" fmla="*/ 31 h 2431"/>
                          <a:gd name="T72" fmla="*/ 373 w 477"/>
                          <a:gd name="T73" fmla="*/ 10 h 2431"/>
                          <a:gd name="T74" fmla="*/ 383 w 477"/>
                          <a:gd name="T75" fmla="*/ 0 h 2431"/>
                          <a:gd name="T76" fmla="*/ 394 w 477"/>
                          <a:gd name="T77" fmla="*/ 0 h 2431"/>
                          <a:gd name="T78" fmla="*/ 404 w 477"/>
                          <a:gd name="T79" fmla="*/ 15 h 2431"/>
                          <a:gd name="T80" fmla="*/ 414 w 477"/>
                          <a:gd name="T81" fmla="*/ 41 h 2431"/>
                          <a:gd name="T82" fmla="*/ 425 w 477"/>
                          <a:gd name="T83" fmla="*/ 78 h 2431"/>
                          <a:gd name="T84" fmla="*/ 435 w 477"/>
                          <a:gd name="T85" fmla="*/ 124 h 2431"/>
                          <a:gd name="T86" fmla="*/ 445 w 477"/>
                          <a:gd name="T87" fmla="*/ 187 h 2431"/>
                          <a:gd name="T88" fmla="*/ 456 w 477"/>
                          <a:gd name="T89" fmla="*/ 254 h 2431"/>
                          <a:gd name="T90" fmla="*/ 466 w 477"/>
                          <a:gd name="T91" fmla="*/ 337 h 2431"/>
                          <a:gd name="T92" fmla="*/ 477 w 477"/>
                          <a:gd name="T93" fmla="*/ 425 h 2431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</a:gdLst>
                        <a:ahLst/>
                        <a:cxnLst>
                          <a:cxn ang="T94">
                            <a:pos x="T0" y="T1"/>
                          </a:cxn>
                          <a:cxn ang="T95">
                            <a:pos x="T2" y="T3"/>
                          </a:cxn>
                          <a:cxn ang="T96">
                            <a:pos x="T4" y="T5"/>
                          </a:cxn>
                          <a:cxn ang="T97">
                            <a:pos x="T6" y="T7"/>
                          </a:cxn>
                          <a:cxn ang="T98">
                            <a:pos x="T8" y="T9"/>
                          </a:cxn>
                          <a:cxn ang="T99">
                            <a:pos x="T10" y="T11"/>
                          </a:cxn>
                          <a:cxn ang="T100">
                            <a:pos x="T12" y="T13"/>
                          </a:cxn>
                          <a:cxn ang="T101">
                            <a:pos x="T14" y="T15"/>
                          </a:cxn>
                          <a:cxn ang="T102">
                            <a:pos x="T16" y="T17"/>
                          </a:cxn>
                          <a:cxn ang="T103">
                            <a:pos x="T18" y="T19"/>
                          </a:cxn>
                          <a:cxn ang="T104">
                            <a:pos x="T20" y="T21"/>
                          </a:cxn>
                          <a:cxn ang="T105">
                            <a:pos x="T22" y="T23"/>
                          </a:cxn>
                          <a:cxn ang="T106">
                            <a:pos x="T24" y="T25"/>
                          </a:cxn>
                          <a:cxn ang="T107">
                            <a:pos x="T26" y="T27"/>
                          </a:cxn>
                          <a:cxn ang="T108">
                            <a:pos x="T28" y="T29"/>
                          </a:cxn>
                          <a:cxn ang="T109">
                            <a:pos x="T30" y="T31"/>
                          </a:cxn>
                          <a:cxn ang="T110">
                            <a:pos x="T32" y="T33"/>
                          </a:cxn>
                          <a:cxn ang="T111">
                            <a:pos x="T34" y="T35"/>
                          </a:cxn>
                          <a:cxn ang="T112">
                            <a:pos x="T36" y="T37"/>
                          </a:cxn>
                          <a:cxn ang="T113">
                            <a:pos x="T38" y="T39"/>
                          </a:cxn>
                          <a:cxn ang="T114">
                            <a:pos x="T40" y="T41"/>
                          </a:cxn>
                          <a:cxn ang="T115">
                            <a:pos x="T42" y="T43"/>
                          </a:cxn>
                          <a:cxn ang="T116">
                            <a:pos x="T44" y="T45"/>
                          </a:cxn>
                          <a:cxn ang="T117">
                            <a:pos x="T46" y="T47"/>
                          </a:cxn>
                          <a:cxn ang="T118">
                            <a:pos x="T48" y="T49"/>
                          </a:cxn>
                          <a:cxn ang="T119">
                            <a:pos x="T50" y="T51"/>
                          </a:cxn>
                          <a:cxn ang="T120">
                            <a:pos x="T52" y="T53"/>
                          </a:cxn>
                          <a:cxn ang="T121">
                            <a:pos x="T54" y="T55"/>
                          </a:cxn>
                          <a:cxn ang="T122">
                            <a:pos x="T56" y="T57"/>
                          </a:cxn>
                          <a:cxn ang="T123">
                            <a:pos x="T58" y="T59"/>
                          </a:cxn>
                          <a:cxn ang="T124">
                            <a:pos x="T60" y="T61"/>
                          </a:cxn>
                          <a:cxn ang="T125">
                            <a:pos x="T62" y="T63"/>
                          </a:cxn>
                          <a:cxn ang="T126">
                            <a:pos x="T64" y="T65"/>
                          </a:cxn>
                          <a:cxn ang="T127">
                            <a:pos x="T66" y="T67"/>
                          </a:cxn>
                          <a:cxn ang="T128">
                            <a:pos x="T68" y="T69"/>
                          </a:cxn>
                          <a:cxn ang="T129">
                            <a:pos x="T70" y="T71"/>
                          </a:cxn>
                          <a:cxn ang="T130">
                            <a:pos x="T72" y="T73"/>
                          </a:cxn>
                          <a:cxn ang="T131">
                            <a:pos x="T74" y="T75"/>
                          </a:cxn>
                          <a:cxn ang="T132">
                            <a:pos x="T76" y="T77"/>
                          </a:cxn>
                          <a:cxn ang="T133">
                            <a:pos x="T78" y="T79"/>
                          </a:cxn>
                          <a:cxn ang="T134">
                            <a:pos x="T80" y="T81"/>
                          </a:cxn>
                          <a:cxn ang="T135">
                            <a:pos x="T82" y="T83"/>
                          </a:cxn>
                          <a:cxn ang="T136">
                            <a:pos x="T84" y="T85"/>
                          </a:cxn>
                          <a:cxn ang="T137">
                            <a:pos x="T86" y="T87"/>
                          </a:cxn>
                          <a:cxn ang="T138">
                            <a:pos x="T88" y="T89"/>
                          </a:cxn>
                          <a:cxn ang="T139">
                            <a:pos x="T90" y="T91"/>
                          </a:cxn>
                          <a:cxn ang="T140">
                            <a:pos x="T92" y="T93"/>
                          </a:cxn>
                        </a:cxnLst>
                        <a:rect l="0" t="0" r="r" b="b"/>
                        <a:pathLst>
                          <a:path w="477" h="2431">
                            <a:moveTo>
                              <a:pt x="0" y="2224"/>
                            </a:moveTo>
                            <a:lnTo>
                              <a:pt x="10" y="2286"/>
                            </a:lnTo>
                            <a:lnTo>
                              <a:pt x="20" y="2338"/>
                            </a:lnTo>
                            <a:lnTo>
                              <a:pt x="31" y="2379"/>
                            </a:lnTo>
                            <a:lnTo>
                              <a:pt x="41" y="2410"/>
                            </a:lnTo>
                            <a:lnTo>
                              <a:pt x="52" y="2426"/>
                            </a:lnTo>
                            <a:lnTo>
                              <a:pt x="62" y="2431"/>
                            </a:lnTo>
                            <a:lnTo>
                              <a:pt x="72" y="2426"/>
                            </a:lnTo>
                            <a:lnTo>
                              <a:pt x="83" y="2410"/>
                            </a:lnTo>
                            <a:lnTo>
                              <a:pt x="93" y="2379"/>
                            </a:lnTo>
                            <a:lnTo>
                              <a:pt x="103" y="2338"/>
                            </a:lnTo>
                            <a:lnTo>
                              <a:pt x="114" y="2281"/>
                            </a:lnTo>
                            <a:lnTo>
                              <a:pt x="124" y="2219"/>
                            </a:lnTo>
                            <a:lnTo>
                              <a:pt x="134" y="2146"/>
                            </a:lnTo>
                            <a:lnTo>
                              <a:pt x="145" y="2058"/>
                            </a:lnTo>
                            <a:lnTo>
                              <a:pt x="155" y="1970"/>
                            </a:lnTo>
                            <a:lnTo>
                              <a:pt x="166" y="1871"/>
                            </a:lnTo>
                            <a:lnTo>
                              <a:pt x="176" y="1762"/>
                            </a:lnTo>
                            <a:lnTo>
                              <a:pt x="186" y="1654"/>
                            </a:lnTo>
                            <a:lnTo>
                              <a:pt x="197" y="1534"/>
                            </a:lnTo>
                            <a:lnTo>
                              <a:pt x="207" y="1415"/>
                            </a:lnTo>
                            <a:lnTo>
                              <a:pt x="217" y="1296"/>
                            </a:lnTo>
                            <a:lnTo>
                              <a:pt x="228" y="1177"/>
                            </a:lnTo>
                            <a:lnTo>
                              <a:pt x="238" y="1052"/>
                            </a:lnTo>
                            <a:lnTo>
                              <a:pt x="249" y="933"/>
                            </a:lnTo>
                            <a:lnTo>
                              <a:pt x="259" y="819"/>
                            </a:lnTo>
                            <a:lnTo>
                              <a:pt x="269" y="705"/>
                            </a:lnTo>
                            <a:lnTo>
                              <a:pt x="280" y="596"/>
                            </a:lnTo>
                            <a:lnTo>
                              <a:pt x="290" y="492"/>
                            </a:lnTo>
                            <a:lnTo>
                              <a:pt x="300" y="399"/>
                            </a:lnTo>
                            <a:lnTo>
                              <a:pt x="311" y="316"/>
                            </a:lnTo>
                            <a:lnTo>
                              <a:pt x="321" y="238"/>
                            </a:lnTo>
                            <a:lnTo>
                              <a:pt x="331" y="171"/>
                            </a:lnTo>
                            <a:lnTo>
                              <a:pt x="342" y="114"/>
                            </a:lnTo>
                            <a:lnTo>
                              <a:pt x="352" y="67"/>
                            </a:lnTo>
                            <a:lnTo>
                              <a:pt x="363" y="31"/>
                            </a:lnTo>
                            <a:lnTo>
                              <a:pt x="373" y="10"/>
                            </a:lnTo>
                            <a:lnTo>
                              <a:pt x="383" y="0"/>
                            </a:lnTo>
                            <a:lnTo>
                              <a:pt x="394" y="0"/>
                            </a:lnTo>
                            <a:lnTo>
                              <a:pt x="404" y="15"/>
                            </a:lnTo>
                            <a:lnTo>
                              <a:pt x="414" y="41"/>
                            </a:lnTo>
                            <a:lnTo>
                              <a:pt x="425" y="78"/>
                            </a:lnTo>
                            <a:lnTo>
                              <a:pt x="435" y="124"/>
                            </a:lnTo>
                            <a:lnTo>
                              <a:pt x="445" y="187"/>
                            </a:lnTo>
                            <a:lnTo>
                              <a:pt x="456" y="254"/>
                            </a:lnTo>
                            <a:lnTo>
                              <a:pt x="466" y="337"/>
                            </a:lnTo>
                            <a:lnTo>
                              <a:pt x="477" y="4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84056" name="Group 23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924" y="3253"/>
                      <a:ext cx="395" cy="210"/>
                      <a:chOff x="1231" y="1159"/>
                      <a:chExt cx="3085" cy="2431"/>
                    </a:xfrm>
                  </p:grpSpPr>
                  <p:sp>
                    <p:nvSpPr>
                      <p:cNvPr id="84057" name="Freeform 23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31" y="1159"/>
                        <a:ext cx="1301" cy="2431"/>
                      </a:xfrm>
                      <a:custGeom>
                        <a:avLst/>
                        <a:gdLst>
                          <a:gd name="T0" fmla="*/ 16 w 1301"/>
                          <a:gd name="T1" fmla="*/ 2177 h 2431"/>
                          <a:gd name="T2" fmla="*/ 47 w 1301"/>
                          <a:gd name="T3" fmla="*/ 2353 h 2431"/>
                          <a:gd name="T4" fmla="*/ 78 w 1301"/>
                          <a:gd name="T5" fmla="*/ 2431 h 2431"/>
                          <a:gd name="T6" fmla="*/ 109 w 1301"/>
                          <a:gd name="T7" fmla="*/ 2400 h 2431"/>
                          <a:gd name="T8" fmla="*/ 140 w 1301"/>
                          <a:gd name="T9" fmla="*/ 2260 h 2431"/>
                          <a:gd name="T10" fmla="*/ 171 w 1301"/>
                          <a:gd name="T11" fmla="*/ 2032 h 2431"/>
                          <a:gd name="T12" fmla="*/ 203 w 1301"/>
                          <a:gd name="T13" fmla="*/ 1726 h 2431"/>
                          <a:gd name="T14" fmla="*/ 234 w 1301"/>
                          <a:gd name="T15" fmla="*/ 1379 h 2431"/>
                          <a:gd name="T16" fmla="*/ 265 w 1301"/>
                          <a:gd name="T17" fmla="*/ 1016 h 2431"/>
                          <a:gd name="T18" fmla="*/ 296 w 1301"/>
                          <a:gd name="T19" fmla="*/ 669 h 2431"/>
                          <a:gd name="T20" fmla="*/ 327 w 1301"/>
                          <a:gd name="T21" fmla="*/ 373 h 2431"/>
                          <a:gd name="T22" fmla="*/ 358 w 1301"/>
                          <a:gd name="T23" fmla="*/ 150 h 2431"/>
                          <a:gd name="T24" fmla="*/ 389 w 1301"/>
                          <a:gd name="T25" fmla="*/ 21 h 2431"/>
                          <a:gd name="T26" fmla="*/ 420 w 1301"/>
                          <a:gd name="T27" fmla="*/ 5 h 2431"/>
                          <a:gd name="T28" fmla="*/ 451 w 1301"/>
                          <a:gd name="T29" fmla="*/ 93 h 2431"/>
                          <a:gd name="T30" fmla="*/ 482 w 1301"/>
                          <a:gd name="T31" fmla="*/ 280 h 2431"/>
                          <a:gd name="T32" fmla="*/ 514 w 1301"/>
                          <a:gd name="T33" fmla="*/ 555 h 2431"/>
                          <a:gd name="T34" fmla="*/ 545 w 1301"/>
                          <a:gd name="T35" fmla="*/ 886 h 2431"/>
                          <a:gd name="T36" fmla="*/ 576 w 1301"/>
                          <a:gd name="T37" fmla="*/ 1244 h 2431"/>
                          <a:gd name="T38" fmla="*/ 607 w 1301"/>
                          <a:gd name="T39" fmla="*/ 1602 h 2431"/>
                          <a:gd name="T40" fmla="*/ 633 w 1301"/>
                          <a:gd name="T41" fmla="*/ 1928 h 2431"/>
                          <a:gd name="T42" fmla="*/ 664 w 1301"/>
                          <a:gd name="T43" fmla="*/ 2188 h 2431"/>
                          <a:gd name="T44" fmla="*/ 695 w 1301"/>
                          <a:gd name="T45" fmla="*/ 2364 h 2431"/>
                          <a:gd name="T46" fmla="*/ 726 w 1301"/>
                          <a:gd name="T47" fmla="*/ 2431 h 2431"/>
                          <a:gd name="T48" fmla="*/ 757 w 1301"/>
                          <a:gd name="T49" fmla="*/ 2395 h 2431"/>
                          <a:gd name="T50" fmla="*/ 788 w 1301"/>
                          <a:gd name="T51" fmla="*/ 2250 h 2431"/>
                          <a:gd name="T52" fmla="*/ 819 w 1301"/>
                          <a:gd name="T53" fmla="*/ 2017 h 2431"/>
                          <a:gd name="T54" fmla="*/ 850 w 1301"/>
                          <a:gd name="T55" fmla="*/ 1711 h 2431"/>
                          <a:gd name="T56" fmla="*/ 882 w 1301"/>
                          <a:gd name="T57" fmla="*/ 1358 h 2431"/>
                          <a:gd name="T58" fmla="*/ 913 w 1301"/>
                          <a:gd name="T59" fmla="*/ 995 h 2431"/>
                          <a:gd name="T60" fmla="*/ 944 w 1301"/>
                          <a:gd name="T61" fmla="*/ 648 h 2431"/>
                          <a:gd name="T62" fmla="*/ 975 w 1301"/>
                          <a:gd name="T63" fmla="*/ 358 h 2431"/>
                          <a:gd name="T64" fmla="*/ 1006 w 1301"/>
                          <a:gd name="T65" fmla="*/ 140 h 2431"/>
                          <a:gd name="T66" fmla="*/ 1037 w 1301"/>
                          <a:gd name="T67" fmla="*/ 21 h 2431"/>
                          <a:gd name="T68" fmla="*/ 1068 w 1301"/>
                          <a:gd name="T69" fmla="*/ 5 h 2431"/>
                          <a:gd name="T70" fmla="*/ 1099 w 1301"/>
                          <a:gd name="T71" fmla="*/ 98 h 2431"/>
                          <a:gd name="T72" fmla="*/ 1130 w 1301"/>
                          <a:gd name="T73" fmla="*/ 295 h 2431"/>
                          <a:gd name="T74" fmla="*/ 1161 w 1301"/>
                          <a:gd name="T75" fmla="*/ 570 h 2431"/>
                          <a:gd name="T76" fmla="*/ 1193 w 1301"/>
                          <a:gd name="T77" fmla="*/ 902 h 2431"/>
                          <a:gd name="T78" fmla="*/ 1224 w 1301"/>
                          <a:gd name="T79" fmla="*/ 1265 h 2431"/>
                          <a:gd name="T80" fmla="*/ 1250 w 1301"/>
                          <a:gd name="T81" fmla="*/ 1623 h 2431"/>
                          <a:gd name="T82" fmla="*/ 1281 w 1301"/>
                          <a:gd name="T83" fmla="*/ 1944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1" h="2431">
                            <a:moveTo>
                              <a:pt x="0" y="2006"/>
                            </a:moveTo>
                            <a:lnTo>
                              <a:pt x="6" y="2094"/>
                            </a:lnTo>
                            <a:lnTo>
                              <a:pt x="16" y="2177"/>
                            </a:lnTo>
                            <a:lnTo>
                              <a:pt x="26" y="2245"/>
                            </a:lnTo>
                            <a:lnTo>
                              <a:pt x="37" y="2307"/>
                            </a:lnTo>
                            <a:lnTo>
                              <a:pt x="47" y="2353"/>
                            </a:lnTo>
                            <a:lnTo>
                              <a:pt x="57" y="2390"/>
                            </a:lnTo>
                            <a:lnTo>
                              <a:pt x="68" y="2416"/>
                            </a:lnTo>
                            <a:lnTo>
                              <a:pt x="78" y="2431"/>
                            </a:lnTo>
                            <a:lnTo>
                              <a:pt x="88" y="2431"/>
                            </a:lnTo>
                            <a:lnTo>
                              <a:pt x="99" y="2421"/>
                            </a:lnTo>
                            <a:lnTo>
                              <a:pt x="109" y="2400"/>
                            </a:lnTo>
                            <a:lnTo>
                              <a:pt x="120" y="2364"/>
                            </a:lnTo>
                            <a:lnTo>
                              <a:pt x="130" y="2317"/>
                            </a:lnTo>
                            <a:lnTo>
                              <a:pt x="140" y="2260"/>
                            </a:lnTo>
                            <a:lnTo>
                              <a:pt x="151" y="2193"/>
                            </a:lnTo>
                            <a:lnTo>
                              <a:pt x="161" y="2115"/>
                            </a:lnTo>
                            <a:lnTo>
                              <a:pt x="171" y="2032"/>
                            </a:lnTo>
                            <a:lnTo>
                              <a:pt x="182" y="1939"/>
                            </a:lnTo>
                            <a:lnTo>
                              <a:pt x="192" y="1835"/>
                            </a:lnTo>
                            <a:lnTo>
                              <a:pt x="203" y="1726"/>
                            </a:lnTo>
                            <a:lnTo>
                              <a:pt x="213" y="1612"/>
                            </a:lnTo>
                            <a:lnTo>
                              <a:pt x="223" y="1498"/>
                            </a:lnTo>
                            <a:lnTo>
                              <a:pt x="234" y="1379"/>
                            </a:lnTo>
                            <a:lnTo>
                              <a:pt x="244" y="1254"/>
                            </a:lnTo>
                            <a:lnTo>
                              <a:pt x="254" y="1135"/>
                            </a:lnTo>
                            <a:lnTo>
                              <a:pt x="265" y="1016"/>
                            </a:lnTo>
                            <a:lnTo>
                              <a:pt x="275" y="897"/>
                            </a:lnTo>
                            <a:lnTo>
                              <a:pt x="285" y="778"/>
                            </a:lnTo>
                            <a:lnTo>
                              <a:pt x="296" y="669"/>
                            </a:lnTo>
                            <a:lnTo>
                              <a:pt x="306" y="560"/>
                            </a:lnTo>
                            <a:lnTo>
                              <a:pt x="317" y="461"/>
                            </a:lnTo>
                            <a:lnTo>
                              <a:pt x="327" y="373"/>
                            </a:lnTo>
                            <a:lnTo>
                              <a:pt x="337" y="285"/>
                            </a:lnTo>
                            <a:lnTo>
                              <a:pt x="348" y="212"/>
                            </a:lnTo>
                            <a:lnTo>
                              <a:pt x="358" y="150"/>
                            </a:lnTo>
                            <a:lnTo>
                              <a:pt x="368" y="93"/>
                            </a:lnTo>
                            <a:lnTo>
                              <a:pt x="379" y="52"/>
                            </a:lnTo>
                            <a:lnTo>
                              <a:pt x="389" y="21"/>
                            </a:lnTo>
                            <a:lnTo>
                              <a:pt x="399" y="5"/>
                            </a:lnTo>
                            <a:lnTo>
                              <a:pt x="410" y="0"/>
                            </a:lnTo>
                            <a:lnTo>
                              <a:pt x="420" y="5"/>
                            </a:lnTo>
                            <a:lnTo>
                              <a:pt x="431" y="21"/>
                            </a:lnTo>
                            <a:lnTo>
                              <a:pt x="441" y="52"/>
                            </a:lnTo>
                            <a:lnTo>
                              <a:pt x="451" y="93"/>
                            </a:lnTo>
                            <a:lnTo>
                              <a:pt x="462" y="145"/>
                            </a:lnTo>
                            <a:lnTo>
                              <a:pt x="472" y="207"/>
                            </a:lnTo>
                            <a:lnTo>
                              <a:pt x="482" y="280"/>
                            </a:lnTo>
                            <a:lnTo>
                              <a:pt x="493" y="363"/>
                            </a:lnTo>
                            <a:lnTo>
                              <a:pt x="503" y="456"/>
                            </a:lnTo>
                            <a:lnTo>
                              <a:pt x="514" y="555"/>
                            </a:lnTo>
                            <a:lnTo>
                              <a:pt x="524" y="658"/>
                            </a:lnTo>
                            <a:lnTo>
                              <a:pt x="534" y="767"/>
                            </a:lnTo>
                            <a:lnTo>
                              <a:pt x="545" y="886"/>
                            </a:lnTo>
                            <a:lnTo>
                              <a:pt x="555" y="1006"/>
                            </a:lnTo>
                            <a:lnTo>
                              <a:pt x="565" y="1125"/>
                            </a:lnTo>
                            <a:lnTo>
                              <a:pt x="576" y="1244"/>
                            </a:lnTo>
                            <a:lnTo>
                              <a:pt x="586" y="1368"/>
                            </a:lnTo>
                            <a:lnTo>
                              <a:pt x="596" y="1488"/>
                            </a:lnTo>
                            <a:lnTo>
                              <a:pt x="607" y="1602"/>
                            </a:lnTo>
                            <a:lnTo>
                              <a:pt x="617" y="1716"/>
                            </a:lnTo>
                            <a:lnTo>
                              <a:pt x="622" y="1825"/>
                            </a:lnTo>
                            <a:lnTo>
                              <a:pt x="633" y="1928"/>
                            </a:lnTo>
                            <a:lnTo>
                              <a:pt x="643" y="2022"/>
                            </a:lnTo>
                            <a:lnTo>
                              <a:pt x="653" y="2110"/>
                            </a:lnTo>
                            <a:lnTo>
                              <a:pt x="664" y="2188"/>
                            </a:lnTo>
                            <a:lnTo>
                              <a:pt x="674" y="2255"/>
                            </a:lnTo>
                            <a:lnTo>
                              <a:pt x="685" y="2317"/>
                            </a:lnTo>
                            <a:lnTo>
                              <a:pt x="695" y="2364"/>
                            </a:lnTo>
                            <a:lnTo>
                              <a:pt x="705" y="2395"/>
                            </a:lnTo>
                            <a:lnTo>
                              <a:pt x="716" y="2421"/>
                            </a:lnTo>
                            <a:lnTo>
                              <a:pt x="726" y="2431"/>
                            </a:lnTo>
                            <a:lnTo>
                              <a:pt x="736" y="2431"/>
                            </a:lnTo>
                            <a:lnTo>
                              <a:pt x="747" y="2421"/>
                            </a:lnTo>
                            <a:lnTo>
                              <a:pt x="757" y="2395"/>
                            </a:lnTo>
                            <a:lnTo>
                              <a:pt x="768" y="2359"/>
                            </a:lnTo>
                            <a:lnTo>
                              <a:pt x="778" y="2312"/>
                            </a:lnTo>
                            <a:lnTo>
                              <a:pt x="788" y="2250"/>
                            </a:lnTo>
                            <a:lnTo>
                              <a:pt x="799" y="2182"/>
                            </a:lnTo>
                            <a:lnTo>
                              <a:pt x="809" y="2105"/>
                            </a:lnTo>
                            <a:lnTo>
                              <a:pt x="819" y="2017"/>
                            </a:lnTo>
                            <a:lnTo>
                              <a:pt x="830" y="1918"/>
                            </a:lnTo>
                            <a:lnTo>
                              <a:pt x="840" y="1820"/>
                            </a:lnTo>
                            <a:lnTo>
                              <a:pt x="850" y="1711"/>
                            </a:lnTo>
                            <a:lnTo>
                              <a:pt x="861" y="1597"/>
                            </a:lnTo>
                            <a:lnTo>
                              <a:pt x="871" y="1477"/>
                            </a:lnTo>
                            <a:lnTo>
                              <a:pt x="882" y="1358"/>
                            </a:lnTo>
                            <a:lnTo>
                              <a:pt x="892" y="1234"/>
                            </a:lnTo>
                            <a:lnTo>
                              <a:pt x="902" y="1114"/>
                            </a:lnTo>
                            <a:lnTo>
                              <a:pt x="913" y="995"/>
                            </a:lnTo>
                            <a:lnTo>
                              <a:pt x="923" y="876"/>
                            </a:lnTo>
                            <a:lnTo>
                              <a:pt x="933" y="762"/>
                            </a:lnTo>
                            <a:lnTo>
                              <a:pt x="944" y="648"/>
                            </a:lnTo>
                            <a:lnTo>
                              <a:pt x="954" y="544"/>
                            </a:lnTo>
                            <a:lnTo>
                              <a:pt x="965" y="446"/>
                            </a:lnTo>
                            <a:lnTo>
                              <a:pt x="975" y="358"/>
                            </a:lnTo>
                            <a:lnTo>
                              <a:pt x="985" y="275"/>
                            </a:lnTo>
                            <a:lnTo>
                              <a:pt x="996" y="202"/>
                            </a:lnTo>
                            <a:lnTo>
                              <a:pt x="1006" y="140"/>
                            </a:lnTo>
                            <a:lnTo>
                              <a:pt x="1016" y="88"/>
                            </a:lnTo>
                            <a:lnTo>
                              <a:pt x="1027" y="47"/>
                            </a:lnTo>
                            <a:lnTo>
                              <a:pt x="1037" y="21"/>
                            </a:lnTo>
                            <a:lnTo>
                              <a:pt x="1047" y="0"/>
                            </a:lnTo>
                            <a:lnTo>
                              <a:pt x="1058" y="0"/>
                            </a:lnTo>
                            <a:lnTo>
                              <a:pt x="1068" y="5"/>
                            </a:lnTo>
                            <a:lnTo>
                              <a:pt x="1079" y="26"/>
                            </a:lnTo>
                            <a:lnTo>
                              <a:pt x="1089" y="57"/>
                            </a:lnTo>
                            <a:lnTo>
                              <a:pt x="1099" y="98"/>
                            </a:lnTo>
                            <a:lnTo>
                              <a:pt x="1110" y="155"/>
                            </a:lnTo>
                            <a:lnTo>
                              <a:pt x="1120" y="218"/>
                            </a:lnTo>
                            <a:lnTo>
                              <a:pt x="1130" y="295"/>
                            </a:lnTo>
                            <a:lnTo>
                              <a:pt x="1141" y="378"/>
                            </a:lnTo>
                            <a:lnTo>
                              <a:pt x="1151" y="472"/>
                            </a:lnTo>
                            <a:lnTo>
                              <a:pt x="1161" y="570"/>
                            </a:lnTo>
                            <a:lnTo>
                              <a:pt x="1172" y="679"/>
                            </a:lnTo>
                            <a:lnTo>
                              <a:pt x="1182" y="788"/>
                            </a:lnTo>
                            <a:lnTo>
                              <a:pt x="1193" y="902"/>
                            </a:lnTo>
                            <a:lnTo>
                              <a:pt x="1203" y="1021"/>
                            </a:lnTo>
                            <a:lnTo>
                              <a:pt x="1213" y="1146"/>
                            </a:lnTo>
                            <a:lnTo>
                              <a:pt x="1224" y="1265"/>
                            </a:lnTo>
                            <a:lnTo>
                              <a:pt x="1234" y="1389"/>
                            </a:lnTo>
                            <a:lnTo>
                              <a:pt x="1239" y="1508"/>
                            </a:lnTo>
                            <a:lnTo>
                              <a:pt x="1250" y="1623"/>
                            </a:lnTo>
                            <a:lnTo>
                              <a:pt x="1260" y="1737"/>
                            </a:lnTo>
                            <a:lnTo>
                              <a:pt x="1270" y="1845"/>
                            </a:lnTo>
                            <a:lnTo>
                              <a:pt x="1281" y="1944"/>
                            </a:lnTo>
                            <a:lnTo>
                              <a:pt x="1291" y="2037"/>
                            </a:lnTo>
                            <a:lnTo>
                              <a:pt x="1301" y="21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58" name="Freeform 23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2" y="1159"/>
                        <a:ext cx="1307" cy="2431"/>
                      </a:xfrm>
                      <a:custGeom>
                        <a:avLst/>
                        <a:gdLst>
                          <a:gd name="T0" fmla="*/ 21 w 1307"/>
                          <a:gd name="T1" fmla="*/ 2265 h 2431"/>
                          <a:gd name="T2" fmla="*/ 52 w 1307"/>
                          <a:gd name="T3" fmla="*/ 2400 h 2431"/>
                          <a:gd name="T4" fmla="*/ 83 w 1307"/>
                          <a:gd name="T5" fmla="*/ 2431 h 2431"/>
                          <a:gd name="T6" fmla="*/ 114 w 1307"/>
                          <a:gd name="T7" fmla="*/ 2353 h 2431"/>
                          <a:gd name="T8" fmla="*/ 146 w 1307"/>
                          <a:gd name="T9" fmla="*/ 2172 h 2431"/>
                          <a:gd name="T10" fmla="*/ 177 w 1307"/>
                          <a:gd name="T11" fmla="*/ 1902 h 2431"/>
                          <a:gd name="T12" fmla="*/ 208 w 1307"/>
                          <a:gd name="T13" fmla="*/ 1576 h 2431"/>
                          <a:gd name="T14" fmla="*/ 239 w 1307"/>
                          <a:gd name="T15" fmla="*/ 1218 h 2431"/>
                          <a:gd name="T16" fmla="*/ 270 w 1307"/>
                          <a:gd name="T17" fmla="*/ 855 h 2431"/>
                          <a:gd name="T18" fmla="*/ 301 w 1307"/>
                          <a:gd name="T19" fmla="*/ 529 h 2431"/>
                          <a:gd name="T20" fmla="*/ 332 w 1307"/>
                          <a:gd name="T21" fmla="*/ 259 h 2431"/>
                          <a:gd name="T22" fmla="*/ 363 w 1307"/>
                          <a:gd name="T23" fmla="*/ 78 h 2431"/>
                          <a:gd name="T24" fmla="*/ 394 w 1307"/>
                          <a:gd name="T25" fmla="*/ 0 h 2431"/>
                          <a:gd name="T26" fmla="*/ 425 w 1307"/>
                          <a:gd name="T27" fmla="*/ 31 h 2431"/>
                          <a:gd name="T28" fmla="*/ 457 w 1307"/>
                          <a:gd name="T29" fmla="*/ 166 h 2431"/>
                          <a:gd name="T30" fmla="*/ 488 w 1307"/>
                          <a:gd name="T31" fmla="*/ 394 h 2431"/>
                          <a:gd name="T32" fmla="*/ 519 w 1307"/>
                          <a:gd name="T33" fmla="*/ 695 h 2431"/>
                          <a:gd name="T34" fmla="*/ 550 w 1307"/>
                          <a:gd name="T35" fmla="*/ 1042 h 2431"/>
                          <a:gd name="T36" fmla="*/ 576 w 1307"/>
                          <a:gd name="T37" fmla="*/ 1410 h 2431"/>
                          <a:gd name="T38" fmla="*/ 607 w 1307"/>
                          <a:gd name="T39" fmla="*/ 1752 h 2431"/>
                          <a:gd name="T40" fmla="*/ 638 w 1307"/>
                          <a:gd name="T41" fmla="*/ 2053 h 2431"/>
                          <a:gd name="T42" fmla="*/ 669 w 1307"/>
                          <a:gd name="T43" fmla="*/ 2276 h 2431"/>
                          <a:gd name="T44" fmla="*/ 700 w 1307"/>
                          <a:gd name="T45" fmla="*/ 2405 h 2431"/>
                          <a:gd name="T46" fmla="*/ 731 w 1307"/>
                          <a:gd name="T47" fmla="*/ 2431 h 2431"/>
                          <a:gd name="T48" fmla="*/ 762 w 1307"/>
                          <a:gd name="T49" fmla="*/ 2343 h 2431"/>
                          <a:gd name="T50" fmla="*/ 794 w 1307"/>
                          <a:gd name="T51" fmla="*/ 2156 h 2431"/>
                          <a:gd name="T52" fmla="*/ 825 w 1307"/>
                          <a:gd name="T53" fmla="*/ 1887 h 2431"/>
                          <a:gd name="T54" fmla="*/ 856 w 1307"/>
                          <a:gd name="T55" fmla="*/ 1555 h 2431"/>
                          <a:gd name="T56" fmla="*/ 887 w 1307"/>
                          <a:gd name="T57" fmla="*/ 1197 h 2431"/>
                          <a:gd name="T58" fmla="*/ 918 w 1307"/>
                          <a:gd name="T59" fmla="*/ 835 h 2431"/>
                          <a:gd name="T60" fmla="*/ 949 w 1307"/>
                          <a:gd name="T61" fmla="*/ 513 h 2431"/>
                          <a:gd name="T62" fmla="*/ 980 w 1307"/>
                          <a:gd name="T63" fmla="*/ 249 h 2431"/>
                          <a:gd name="T64" fmla="*/ 1011 w 1307"/>
                          <a:gd name="T65" fmla="*/ 72 h 2431"/>
                          <a:gd name="T66" fmla="*/ 1042 w 1307"/>
                          <a:gd name="T67" fmla="*/ 0 h 2431"/>
                          <a:gd name="T68" fmla="*/ 1073 w 1307"/>
                          <a:gd name="T69" fmla="*/ 36 h 2431"/>
                          <a:gd name="T70" fmla="*/ 1105 w 1307"/>
                          <a:gd name="T71" fmla="*/ 176 h 2431"/>
                          <a:gd name="T72" fmla="*/ 1136 w 1307"/>
                          <a:gd name="T73" fmla="*/ 409 h 2431"/>
                          <a:gd name="T74" fmla="*/ 1167 w 1307"/>
                          <a:gd name="T75" fmla="*/ 715 h 2431"/>
                          <a:gd name="T76" fmla="*/ 1193 w 1307"/>
                          <a:gd name="T77" fmla="*/ 1063 h 2431"/>
                          <a:gd name="T78" fmla="*/ 1224 w 1307"/>
                          <a:gd name="T79" fmla="*/ 1426 h 2431"/>
                          <a:gd name="T80" fmla="*/ 1255 w 1307"/>
                          <a:gd name="T81" fmla="*/ 1773 h 2431"/>
                          <a:gd name="T82" fmla="*/ 1286 w 1307"/>
                          <a:gd name="T83" fmla="*/ 2068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7" h="2431">
                            <a:moveTo>
                              <a:pt x="0" y="2125"/>
                            </a:moveTo>
                            <a:lnTo>
                              <a:pt x="11" y="2198"/>
                            </a:lnTo>
                            <a:lnTo>
                              <a:pt x="21" y="2265"/>
                            </a:lnTo>
                            <a:lnTo>
                              <a:pt x="32" y="2322"/>
                            </a:lnTo>
                            <a:lnTo>
                              <a:pt x="42" y="2369"/>
                            </a:lnTo>
                            <a:lnTo>
                              <a:pt x="52" y="2400"/>
                            </a:lnTo>
                            <a:lnTo>
                              <a:pt x="63" y="2426"/>
                            </a:lnTo>
                            <a:lnTo>
                              <a:pt x="73" y="2431"/>
                            </a:lnTo>
                            <a:lnTo>
                              <a:pt x="83" y="2431"/>
                            </a:lnTo>
                            <a:lnTo>
                              <a:pt x="94" y="2416"/>
                            </a:lnTo>
                            <a:lnTo>
                              <a:pt x="104" y="2390"/>
                            </a:lnTo>
                            <a:lnTo>
                              <a:pt x="114" y="2353"/>
                            </a:lnTo>
                            <a:lnTo>
                              <a:pt x="125" y="2302"/>
                            </a:lnTo>
                            <a:lnTo>
                              <a:pt x="135" y="2239"/>
                            </a:lnTo>
                            <a:lnTo>
                              <a:pt x="146" y="2172"/>
                            </a:lnTo>
                            <a:lnTo>
                              <a:pt x="156" y="2089"/>
                            </a:lnTo>
                            <a:lnTo>
                              <a:pt x="166" y="2001"/>
                            </a:lnTo>
                            <a:lnTo>
                              <a:pt x="177" y="1902"/>
                            </a:lnTo>
                            <a:lnTo>
                              <a:pt x="187" y="1799"/>
                            </a:lnTo>
                            <a:lnTo>
                              <a:pt x="197" y="1690"/>
                            </a:lnTo>
                            <a:lnTo>
                              <a:pt x="208" y="1576"/>
                            </a:lnTo>
                            <a:lnTo>
                              <a:pt x="218" y="1457"/>
                            </a:lnTo>
                            <a:lnTo>
                              <a:pt x="229" y="1337"/>
                            </a:lnTo>
                            <a:lnTo>
                              <a:pt x="239" y="1218"/>
                            </a:lnTo>
                            <a:lnTo>
                              <a:pt x="249" y="1094"/>
                            </a:lnTo>
                            <a:lnTo>
                              <a:pt x="260" y="975"/>
                            </a:lnTo>
                            <a:lnTo>
                              <a:pt x="270" y="855"/>
                            </a:lnTo>
                            <a:lnTo>
                              <a:pt x="280" y="741"/>
                            </a:lnTo>
                            <a:lnTo>
                              <a:pt x="291" y="632"/>
                            </a:lnTo>
                            <a:lnTo>
                              <a:pt x="301" y="529"/>
                            </a:lnTo>
                            <a:lnTo>
                              <a:pt x="311" y="430"/>
                            </a:lnTo>
                            <a:lnTo>
                              <a:pt x="322" y="342"/>
                            </a:lnTo>
                            <a:lnTo>
                              <a:pt x="332" y="259"/>
                            </a:lnTo>
                            <a:lnTo>
                              <a:pt x="343" y="192"/>
                            </a:lnTo>
                            <a:lnTo>
                              <a:pt x="353" y="130"/>
                            </a:lnTo>
                            <a:lnTo>
                              <a:pt x="363" y="78"/>
                            </a:lnTo>
                            <a:lnTo>
                              <a:pt x="374" y="41"/>
                            </a:lnTo>
                            <a:lnTo>
                              <a:pt x="384" y="15"/>
                            </a:lnTo>
                            <a:lnTo>
                              <a:pt x="394" y="0"/>
                            </a:lnTo>
                            <a:lnTo>
                              <a:pt x="405" y="0"/>
                            </a:lnTo>
                            <a:lnTo>
                              <a:pt x="415" y="5"/>
                            </a:lnTo>
                            <a:lnTo>
                              <a:pt x="425" y="31"/>
                            </a:lnTo>
                            <a:lnTo>
                              <a:pt x="436" y="62"/>
                            </a:lnTo>
                            <a:lnTo>
                              <a:pt x="446" y="109"/>
                            </a:lnTo>
                            <a:lnTo>
                              <a:pt x="457" y="166"/>
                            </a:lnTo>
                            <a:lnTo>
                              <a:pt x="467" y="233"/>
                            </a:lnTo>
                            <a:lnTo>
                              <a:pt x="477" y="306"/>
                            </a:lnTo>
                            <a:lnTo>
                              <a:pt x="488" y="394"/>
                            </a:lnTo>
                            <a:lnTo>
                              <a:pt x="498" y="487"/>
                            </a:lnTo>
                            <a:lnTo>
                              <a:pt x="508" y="586"/>
                            </a:lnTo>
                            <a:lnTo>
                              <a:pt x="519" y="695"/>
                            </a:lnTo>
                            <a:lnTo>
                              <a:pt x="529" y="809"/>
                            </a:lnTo>
                            <a:lnTo>
                              <a:pt x="540" y="923"/>
                            </a:lnTo>
                            <a:lnTo>
                              <a:pt x="550" y="1042"/>
                            </a:lnTo>
                            <a:lnTo>
                              <a:pt x="555" y="1166"/>
                            </a:lnTo>
                            <a:lnTo>
                              <a:pt x="565" y="1286"/>
                            </a:lnTo>
                            <a:lnTo>
                              <a:pt x="576" y="1410"/>
                            </a:lnTo>
                            <a:lnTo>
                              <a:pt x="586" y="1529"/>
                            </a:lnTo>
                            <a:lnTo>
                              <a:pt x="597" y="1643"/>
                            </a:lnTo>
                            <a:lnTo>
                              <a:pt x="607" y="1752"/>
                            </a:lnTo>
                            <a:lnTo>
                              <a:pt x="617" y="1861"/>
                            </a:lnTo>
                            <a:lnTo>
                              <a:pt x="628" y="1959"/>
                            </a:lnTo>
                            <a:lnTo>
                              <a:pt x="638" y="2053"/>
                            </a:lnTo>
                            <a:lnTo>
                              <a:pt x="648" y="2136"/>
                            </a:lnTo>
                            <a:lnTo>
                              <a:pt x="659" y="2213"/>
                            </a:lnTo>
                            <a:lnTo>
                              <a:pt x="669" y="2276"/>
                            </a:lnTo>
                            <a:lnTo>
                              <a:pt x="679" y="2333"/>
                            </a:lnTo>
                            <a:lnTo>
                              <a:pt x="690" y="2374"/>
                            </a:lnTo>
                            <a:lnTo>
                              <a:pt x="700" y="2405"/>
                            </a:lnTo>
                            <a:lnTo>
                              <a:pt x="711" y="2426"/>
                            </a:lnTo>
                            <a:lnTo>
                              <a:pt x="721" y="2431"/>
                            </a:lnTo>
                            <a:lnTo>
                              <a:pt x="731" y="2431"/>
                            </a:lnTo>
                            <a:lnTo>
                              <a:pt x="742" y="2410"/>
                            </a:lnTo>
                            <a:lnTo>
                              <a:pt x="752" y="2385"/>
                            </a:lnTo>
                            <a:lnTo>
                              <a:pt x="762" y="2343"/>
                            </a:lnTo>
                            <a:lnTo>
                              <a:pt x="773" y="2291"/>
                            </a:lnTo>
                            <a:lnTo>
                              <a:pt x="783" y="2229"/>
                            </a:lnTo>
                            <a:lnTo>
                              <a:pt x="794" y="2156"/>
                            </a:lnTo>
                            <a:lnTo>
                              <a:pt x="804" y="2074"/>
                            </a:lnTo>
                            <a:lnTo>
                              <a:pt x="814" y="1985"/>
                            </a:lnTo>
                            <a:lnTo>
                              <a:pt x="825" y="1887"/>
                            </a:lnTo>
                            <a:lnTo>
                              <a:pt x="835" y="1783"/>
                            </a:lnTo>
                            <a:lnTo>
                              <a:pt x="845" y="1669"/>
                            </a:lnTo>
                            <a:lnTo>
                              <a:pt x="856" y="1555"/>
                            </a:lnTo>
                            <a:lnTo>
                              <a:pt x="866" y="1436"/>
                            </a:lnTo>
                            <a:lnTo>
                              <a:pt x="876" y="1317"/>
                            </a:lnTo>
                            <a:lnTo>
                              <a:pt x="887" y="1197"/>
                            </a:lnTo>
                            <a:lnTo>
                              <a:pt x="897" y="1073"/>
                            </a:lnTo>
                            <a:lnTo>
                              <a:pt x="908" y="954"/>
                            </a:lnTo>
                            <a:lnTo>
                              <a:pt x="918" y="835"/>
                            </a:lnTo>
                            <a:lnTo>
                              <a:pt x="928" y="720"/>
                            </a:lnTo>
                            <a:lnTo>
                              <a:pt x="939" y="612"/>
                            </a:lnTo>
                            <a:lnTo>
                              <a:pt x="949" y="513"/>
                            </a:lnTo>
                            <a:lnTo>
                              <a:pt x="959" y="415"/>
                            </a:lnTo>
                            <a:lnTo>
                              <a:pt x="970" y="327"/>
                            </a:lnTo>
                            <a:lnTo>
                              <a:pt x="980" y="249"/>
                            </a:lnTo>
                            <a:lnTo>
                              <a:pt x="991" y="181"/>
                            </a:lnTo>
                            <a:lnTo>
                              <a:pt x="1001" y="119"/>
                            </a:lnTo>
                            <a:lnTo>
                              <a:pt x="1011" y="72"/>
                            </a:lnTo>
                            <a:lnTo>
                              <a:pt x="1022" y="36"/>
                            </a:lnTo>
                            <a:lnTo>
                              <a:pt x="1032" y="10"/>
                            </a:lnTo>
                            <a:lnTo>
                              <a:pt x="1042" y="0"/>
                            </a:lnTo>
                            <a:lnTo>
                              <a:pt x="1053" y="0"/>
                            </a:lnTo>
                            <a:lnTo>
                              <a:pt x="1063" y="10"/>
                            </a:lnTo>
                            <a:lnTo>
                              <a:pt x="1073" y="36"/>
                            </a:lnTo>
                            <a:lnTo>
                              <a:pt x="1084" y="67"/>
                            </a:lnTo>
                            <a:lnTo>
                              <a:pt x="1094" y="114"/>
                            </a:lnTo>
                            <a:lnTo>
                              <a:pt x="1105" y="176"/>
                            </a:lnTo>
                            <a:lnTo>
                              <a:pt x="1115" y="244"/>
                            </a:lnTo>
                            <a:lnTo>
                              <a:pt x="1125" y="321"/>
                            </a:lnTo>
                            <a:lnTo>
                              <a:pt x="1136" y="409"/>
                            </a:lnTo>
                            <a:lnTo>
                              <a:pt x="1146" y="503"/>
                            </a:lnTo>
                            <a:lnTo>
                              <a:pt x="1156" y="606"/>
                            </a:lnTo>
                            <a:lnTo>
                              <a:pt x="1167" y="715"/>
                            </a:lnTo>
                            <a:lnTo>
                              <a:pt x="1172" y="829"/>
                            </a:lnTo>
                            <a:lnTo>
                              <a:pt x="1182" y="943"/>
                            </a:lnTo>
                            <a:lnTo>
                              <a:pt x="1193" y="1063"/>
                            </a:lnTo>
                            <a:lnTo>
                              <a:pt x="1203" y="1187"/>
                            </a:lnTo>
                            <a:lnTo>
                              <a:pt x="1213" y="1306"/>
                            </a:lnTo>
                            <a:lnTo>
                              <a:pt x="1224" y="1426"/>
                            </a:lnTo>
                            <a:lnTo>
                              <a:pt x="1234" y="1545"/>
                            </a:lnTo>
                            <a:lnTo>
                              <a:pt x="1245" y="1664"/>
                            </a:lnTo>
                            <a:lnTo>
                              <a:pt x="1255" y="1773"/>
                            </a:lnTo>
                            <a:lnTo>
                              <a:pt x="1265" y="1877"/>
                            </a:lnTo>
                            <a:lnTo>
                              <a:pt x="1276" y="1975"/>
                            </a:lnTo>
                            <a:lnTo>
                              <a:pt x="1286" y="2068"/>
                            </a:lnTo>
                            <a:lnTo>
                              <a:pt x="1296" y="2151"/>
                            </a:lnTo>
                            <a:lnTo>
                              <a:pt x="1307" y="2224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59" name="Freeform 23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39" y="1159"/>
                        <a:ext cx="477" cy="2431"/>
                      </a:xfrm>
                      <a:custGeom>
                        <a:avLst/>
                        <a:gdLst>
                          <a:gd name="T0" fmla="*/ 0 w 477"/>
                          <a:gd name="T1" fmla="*/ 2224 h 2431"/>
                          <a:gd name="T2" fmla="*/ 10 w 477"/>
                          <a:gd name="T3" fmla="*/ 2286 h 2431"/>
                          <a:gd name="T4" fmla="*/ 20 w 477"/>
                          <a:gd name="T5" fmla="*/ 2338 h 2431"/>
                          <a:gd name="T6" fmla="*/ 31 w 477"/>
                          <a:gd name="T7" fmla="*/ 2379 h 2431"/>
                          <a:gd name="T8" fmla="*/ 41 w 477"/>
                          <a:gd name="T9" fmla="*/ 2410 h 2431"/>
                          <a:gd name="T10" fmla="*/ 52 w 477"/>
                          <a:gd name="T11" fmla="*/ 2426 h 2431"/>
                          <a:gd name="T12" fmla="*/ 62 w 477"/>
                          <a:gd name="T13" fmla="*/ 2431 h 2431"/>
                          <a:gd name="T14" fmla="*/ 72 w 477"/>
                          <a:gd name="T15" fmla="*/ 2426 h 2431"/>
                          <a:gd name="T16" fmla="*/ 83 w 477"/>
                          <a:gd name="T17" fmla="*/ 2410 h 2431"/>
                          <a:gd name="T18" fmla="*/ 93 w 477"/>
                          <a:gd name="T19" fmla="*/ 2379 h 2431"/>
                          <a:gd name="T20" fmla="*/ 103 w 477"/>
                          <a:gd name="T21" fmla="*/ 2338 h 2431"/>
                          <a:gd name="T22" fmla="*/ 114 w 477"/>
                          <a:gd name="T23" fmla="*/ 2281 h 2431"/>
                          <a:gd name="T24" fmla="*/ 124 w 477"/>
                          <a:gd name="T25" fmla="*/ 2219 h 2431"/>
                          <a:gd name="T26" fmla="*/ 134 w 477"/>
                          <a:gd name="T27" fmla="*/ 2146 h 2431"/>
                          <a:gd name="T28" fmla="*/ 145 w 477"/>
                          <a:gd name="T29" fmla="*/ 2058 h 2431"/>
                          <a:gd name="T30" fmla="*/ 155 w 477"/>
                          <a:gd name="T31" fmla="*/ 1970 h 2431"/>
                          <a:gd name="T32" fmla="*/ 166 w 477"/>
                          <a:gd name="T33" fmla="*/ 1871 h 2431"/>
                          <a:gd name="T34" fmla="*/ 176 w 477"/>
                          <a:gd name="T35" fmla="*/ 1762 h 2431"/>
                          <a:gd name="T36" fmla="*/ 186 w 477"/>
                          <a:gd name="T37" fmla="*/ 1654 h 2431"/>
                          <a:gd name="T38" fmla="*/ 197 w 477"/>
                          <a:gd name="T39" fmla="*/ 1534 h 2431"/>
                          <a:gd name="T40" fmla="*/ 207 w 477"/>
                          <a:gd name="T41" fmla="*/ 1415 h 2431"/>
                          <a:gd name="T42" fmla="*/ 217 w 477"/>
                          <a:gd name="T43" fmla="*/ 1296 h 2431"/>
                          <a:gd name="T44" fmla="*/ 228 w 477"/>
                          <a:gd name="T45" fmla="*/ 1177 h 2431"/>
                          <a:gd name="T46" fmla="*/ 238 w 477"/>
                          <a:gd name="T47" fmla="*/ 1052 h 2431"/>
                          <a:gd name="T48" fmla="*/ 249 w 477"/>
                          <a:gd name="T49" fmla="*/ 933 h 2431"/>
                          <a:gd name="T50" fmla="*/ 259 w 477"/>
                          <a:gd name="T51" fmla="*/ 819 h 2431"/>
                          <a:gd name="T52" fmla="*/ 269 w 477"/>
                          <a:gd name="T53" fmla="*/ 705 h 2431"/>
                          <a:gd name="T54" fmla="*/ 280 w 477"/>
                          <a:gd name="T55" fmla="*/ 596 h 2431"/>
                          <a:gd name="T56" fmla="*/ 290 w 477"/>
                          <a:gd name="T57" fmla="*/ 492 h 2431"/>
                          <a:gd name="T58" fmla="*/ 300 w 477"/>
                          <a:gd name="T59" fmla="*/ 399 h 2431"/>
                          <a:gd name="T60" fmla="*/ 311 w 477"/>
                          <a:gd name="T61" fmla="*/ 316 h 2431"/>
                          <a:gd name="T62" fmla="*/ 321 w 477"/>
                          <a:gd name="T63" fmla="*/ 238 h 2431"/>
                          <a:gd name="T64" fmla="*/ 331 w 477"/>
                          <a:gd name="T65" fmla="*/ 171 h 2431"/>
                          <a:gd name="T66" fmla="*/ 342 w 477"/>
                          <a:gd name="T67" fmla="*/ 114 h 2431"/>
                          <a:gd name="T68" fmla="*/ 352 w 477"/>
                          <a:gd name="T69" fmla="*/ 67 h 2431"/>
                          <a:gd name="T70" fmla="*/ 363 w 477"/>
                          <a:gd name="T71" fmla="*/ 31 h 2431"/>
                          <a:gd name="T72" fmla="*/ 373 w 477"/>
                          <a:gd name="T73" fmla="*/ 10 h 2431"/>
                          <a:gd name="T74" fmla="*/ 383 w 477"/>
                          <a:gd name="T75" fmla="*/ 0 h 2431"/>
                          <a:gd name="T76" fmla="*/ 394 w 477"/>
                          <a:gd name="T77" fmla="*/ 0 h 2431"/>
                          <a:gd name="T78" fmla="*/ 404 w 477"/>
                          <a:gd name="T79" fmla="*/ 15 h 2431"/>
                          <a:gd name="T80" fmla="*/ 414 w 477"/>
                          <a:gd name="T81" fmla="*/ 41 h 2431"/>
                          <a:gd name="T82" fmla="*/ 425 w 477"/>
                          <a:gd name="T83" fmla="*/ 78 h 2431"/>
                          <a:gd name="T84" fmla="*/ 435 w 477"/>
                          <a:gd name="T85" fmla="*/ 124 h 2431"/>
                          <a:gd name="T86" fmla="*/ 445 w 477"/>
                          <a:gd name="T87" fmla="*/ 187 h 2431"/>
                          <a:gd name="T88" fmla="*/ 456 w 477"/>
                          <a:gd name="T89" fmla="*/ 254 h 2431"/>
                          <a:gd name="T90" fmla="*/ 466 w 477"/>
                          <a:gd name="T91" fmla="*/ 337 h 2431"/>
                          <a:gd name="T92" fmla="*/ 477 w 477"/>
                          <a:gd name="T93" fmla="*/ 425 h 2431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</a:gdLst>
                        <a:ahLst/>
                        <a:cxnLst>
                          <a:cxn ang="T94">
                            <a:pos x="T0" y="T1"/>
                          </a:cxn>
                          <a:cxn ang="T95">
                            <a:pos x="T2" y="T3"/>
                          </a:cxn>
                          <a:cxn ang="T96">
                            <a:pos x="T4" y="T5"/>
                          </a:cxn>
                          <a:cxn ang="T97">
                            <a:pos x="T6" y="T7"/>
                          </a:cxn>
                          <a:cxn ang="T98">
                            <a:pos x="T8" y="T9"/>
                          </a:cxn>
                          <a:cxn ang="T99">
                            <a:pos x="T10" y="T11"/>
                          </a:cxn>
                          <a:cxn ang="T100">
                            <a:pos x="T12" y="T13"/>
                          </a:cxn>
                          <a:cxn ang="T101">
                            <a:pos x="T14" y="T15"/>
                          </a:cxn>
                          <a:cxn ang="T102">
                            <a:pos x="T16" y="T17"/>
                          </a:cxn>
                          <a:cxn ang="T103">
                            <a:pos x="T18" y="T19"/>
                          </a:cxn>
                          <a:cxn ang="T104">
                            <a:pos x="T20" y="T21"/>
                          </a:cxn>
                          <a:cxn ang="T105">
                            <a:pos x="T22" y="T23"/>
                          </a:cxn>
                          <a:cxn ang="T106">
                            <a:pos x="T24" y="T25"/>
                          </a:cxn>
                          <a:cxn ang="T107">
                            <a:pos x="T26" y="T27"/>
                          </a:cxn>
                          <a:cxn ang="T108">
                            <a:pos x="T28" y="T29"/>
                          </a:cxn>
                          <a:cxn ang="T109">
                            <a:pos x="T30" y="T31"/>
                          </a:cxn>
                          <a:cxn ang="T110">
                            <a:pos x="T32" y="T33"/>
                          </a:cxn>
                          <a:cxn ang="T111">
                            <a:pos x="T34" y="T35"/>
                          </a:cxn>
                          <a:cxn ang="T112">
                            <a:pos x="T36" y="T37"/>
                          </a:cxn>
                          <a:cxn ang="T113">
                            <a:pos x="T38" y="T39"/>
                          </a:cxn>
                          <a:cxn ang="T114">
                            <a:pos x="T40" y="T41"/>
                          </a:cxn>
                          <a:cxn ang="T115">
                            <a:pos x="T42" y="T43"/>
                          </a:cxn>
                          <a:cxn ang="T116">
                            <a:pos x="T44" y="T45"/>
                          </a:cxn>
                          <a:cxn ang="T117">
                            <a:pos x="T46" y="T47"/>
                          </a:cxn>
                          <a:cxn ang="T118">
                            <a:pos x="T48" y="T49"/>
                          </a:cxn>
                          <a:cxn ang="T119">
                            <a:pos x="T50" y="T51"/>
                          </a:cxn>
                          <a:cxn ang="T120">
                            <a:pos x="T52" y="T53"/>
                          </a:cxn>
                          <a:cxn ang="T121">
                            <a:pos x="T54" y="T55"/>
                          </a:cxn>
                          <a:cxn ang="T122">
                            <a:pos x="T56" y="T57"/>
                          </a:cxn>
                          <a:cxn ang="T123">
                            <a:pos x="T58" y="T59"/>
                          </a:cxn>
                          <a:cxn ang="T124">
                            <a:pos x="T60" y="T61"/>
                          </a:cxn>
                          <a:cxn ang="T125">
                            <a:pos x="T62" y="T63"/>
                          </a:cxn>
                          <a:cxn ang="T126">
                            <a:pos x="T64" y="T65"/>
                          </a:cxn>
                          <a:cxn ang="T127">
                            <a:pos x="T66" y="T67"/>
                          </a:cxn>
                          <a:cxn ang="T128">
                            <a:pos x="T68" y="T69"/>
                          </a:cxn>
                          <a:cxn ang="T129">
                            <a:pos x="T70" y="T71"/>
                          </a:cxn>
                          <a:cxn ang="T130">
                            <a:pos x="T72" y="T73"/>
                          </a:cxn>
                          <a:cxn ang="T131">
                            <a:pos x="T74" y="T75"/>
                          </a:cxn>
                          <a:cxn ang="T132">
                            <a:pos x="T76" y="T77"/>
                          </a:cxn>
                          <a:cxn ang="T133">
                            <a:pos x="T78" y="T79"/>
                          </a:cxn>
                          <a:cxn ang="T134">
                            <a:pos x="T80" y="T81"/>
                          </a:cxn>
                          <a:cxn ang="T135">
                            <a:pos x="T82" y="T83"/>
                          </a:cxn>
                          <a:cxn ang="T136">
                            <a:pos x="T84" y="T85"/>
                          </a:cxn>
                          <a:cxn ang="T137">
                            <a:pos x="T86" y="T87"/>
                          </a:cxn>
                          <a:cxn ang="T138">
                            <a:pos x="T88" y="T89"/>
                          </a:cxn>
                          <a:cxn ang="T139">
                            <a:pos x="T90" y="T91"/>
                          </a:cxn>
                          <a:cxn ang="T140">
                            <a:pos x="T92" y="T93"/>
                          </a:cxn>
                        </a:cxnLst>
                        <a:rect l="0" t="0" r="r" b="b"/>
                        <a:pathLst>
                          <a:path w="477" h="2431">
                            <a:moveTo>
                              <a:pt x="0" y="2224"/>
                            </a:moveTo>
                            <a:lnTo>
                              <a:pt x="10" y="2286"/>
                            </a:lnTo>
                            <a:lnTo>
                              <a:pt x="20" y="2338"/>
                            </a:lnTo>
                            <a:lnTo>
                              <a:pt x="31" y="2379"/>
                            </a:lnTo>
                            <a:lnTo>
                              <a:pt x="41" y="2410"/>
                            </a:lnTo>
                            <a:lnTo>
                              <a:pt x="52" y="2426"/>
                            </a:lnTo>
                            <a:lnTo>
                              <a:pt x="62" y="2431"/>
                            </a:lnTo>
                            <a:lnTo>
                              <a:pt x="72" y="2426"/>
                            </a:lnTo>
                            <a:lnTo>
                              <a:pt x="83" y="2410"/>
                            </a:lnTo>
                            <a:lnTo>
                              <a:pt x="93" y="2379"/>
                            </a:lnTo>
                            <a:lnTo>
                              <a:pt x="103" y="2338"/>
                            </a:lnTo>
                            <a:lnTo>
                              <a:pt x="114" y="2281"/>
                            </a:lnTo>
                            <a:lnTo>
                              <a:pt x="124" y="2219"/>
                            </a:lnTo>
                            <a:lnTo>
                              <a:pt x="134" y="2146"/>
                            </a:lnTo>
                            <a:lnTo>
                              <a:pt x="145" y="2058"/>
                            </a:lnTo>
                            <a:lnTo>
                              <a:pt x="155" y="1970"/>
                            </a:lnTo>
                            <a:lnTo>
                              <a:pt x="166" y="1871"/>
                            </a:lnTo>
                            <a:lnTo>
                              <a:pt x="176" y="1762"/>
                            </a:lnTo>
                            <a:lnTo>
                              <a:pt x="186" y="1654"/>
                            </a:lnTo>
                            <a:lnTo>
                              <a:pt x="197" y="1534"/>
                            </a:lnTo>
                            <a:lnTo>
                              <a:pt x="207" y="1415"/>
                            </a:lnTo>
                            <a:lnTo>
                              <a:pt x="217" y="1296"/>
                            </a:lnTo>
                            <a:lnTo>
                              <a:pt x="228" y="1177"/>
                            </a:lnTo>
                            <a:lnTo>
                              <a:pt x="238" y="1052"/>
                            </a:lnTo>
                            <a:lnTo>
                              <a:pt x="249" y="933"/>
                            </a:lnTo>
                            <a:lnTo>
                              <a:pt x="259" y="819"/>
                            </a:lnTo>
                            <a:lnTo>
                              <a:pt x="269" y="705"/>
                            </a:lnTo>
                            <a:lnTo>
                              <a:pt x="280" y="596"/>
                            </a:lnTo>
                            <a:lnTo>
                              <a:pt x="290" y="492"/>
                            </a:lnTo>
                            <a:lnTo>
                              <a:pt x="300" y="399"/>
                            </a:lnTo>
                            <a:lnTo>
                              <a:pt x="311" y="316"/>
                            </a:lnTo>
                            <a:lnTo>
                              <a:pt x="321" y="238"/>
                            </a:lnTo>
                            <a:lnTo>
                              <a:pt x="331" y="171"/>
                            </a:lnTo>
                            <a:lnTo>
                              <a:pt x="342" y="114"/>
                            </a:lnTo>
                            <a:lnTo>
                              <a:pt x="352" y="67"/>
                            </a:lnTo>
                            <a:lnTo>
                              <a:pt x="363" y="31"/>
                            </a:lnTo>
                            <a:lnTo>
                              <a:pt x="373" y="10"/>
                            </a:lnTo>
                            <a:lnTo>
                              <a:pt x="383" y="0"/>
                            </a:lnTo>
                            <a:lnTo>
                              <a:pt x="394" y="0"/>
                            </a:lnTo>
                            <a:lnTo>
                              <a:pt x="404" y="15"/>
                            </a:lnTo>
                            <a:lnTo>
                              <a:pt x="414" y="41"/>
                            </a:lnTo>
                            <a:lnTo>
                              <a:pt x="425" y="78"/>
                            </a:lnTo>
                            <a:lnTo>
                              <a:pt x="435" y="124"/>
                            </a:lnTo>
                            <a:lnTo>
                              <a:pt x="445" y="187"/>
                            </a:lnTo>
                            <a:lnTo>
                              <a:pt x="456" y="254"/>
                            </a:lnTo>
                            <a:lnTo>
                              <a:pt x="466" y="337"/>
                            </a:lnTo>
                            <a:lnTo>
                              <a:pt x="477" y="4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  <p:grpSp>
                <p:nvGrpSpPr>
                  <p:cNvPr id="84013" name="Group 238"/>
                  <p:cNvGrpSpPr>
                    <a:grpSpLocks/>
                  </p:cNvGrpSpPr>
                  <p:nvPr/>
                </p:nvGrpSpPr>
                <p:grpSpPr bwMode="auto">
                  <a:xfrm>
                    <a:off x="960" y="3203"/>
                    <a:ext cx="88" cy="94"/>
                    <a:chOff x="1374" y="2944"/>
                    <a:chExt cx="88" cy="94"/>
                  </a:xfrm>
                </p:grpSpPr>
                <p:sp>
                  <p:nvSpPr>
                    <p:cNvPr id="923887" name="AutoShape 2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80" y="2956"/>
                      <a:ext cx="76" cy="82"/>
                    </a:xfrm>
                    <a:prstGeom prst="triangle">
                      <a:avLst>
                        <a:gd name="adj" fmla="val 50000"/>
                      </a:avLst>
                    </a:prstGeom>
                    <a:noFill/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de-DE"/>
                    </a:p>
                  </p:txBody>
                </p:sp>
                <p:sp>
                  <p:nvSpPr>
                    <p:cNvPr id="923888" name="Line 2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74" y="2944"/>
                      <a:ext cx="8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p:txBody>
                </p:sp>
              </p:grpSp>
              <p:grpSp>
                <p:nvGrpSpPr>
                  <p:cNvPr id="84014" name="Group 274"/>
                  <p:cNvGrpSpPr>
                    <a:grpSpLocks/>
                  </p:cNvGrpSpPr>
                  <p:nvPr/>
                </p:nvGrpSpPr>
                <p:grpSpPr bwMode="auto">
                  <a:xfrm>
                    <a:off x="1592" y="3150"/>
                    <a:ext cx="2732" cy="89"/>
                    <a:chOff x="1587" y="3241"/>
                    <a:chExt cx="2732" cy="222"/>
                  </a:xfrm>
                </p:grpSpPr>
                <p:grpSp>
                  <p:nvGrpSpPr>
                    <p:cNvPr id="84015" name="Group 27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87" y="3252"/>
                      <a:ext cx="395" cy="210"/>
                      <a:chOff x="1231" y="1159"/>
                      <a:chExt cx="3085" cy="2431"/>
                    </a:xfrm>
                  </p:grpSpPr>
                  <p:sp>
                    <p:nvSpPr>
                      <p:cNvPr id="84044" name="Freeform 27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31" y="1159"/>
                        <a:ext cx="1301" cy="2431"/>
                      </a:xfrm>
                      <a:custGeom>
                        <a:avLst/>
                        <a:gdLst>
                          <a:gd name="T0" fmla="*/ 16 w 1301"/>
                          <a:gd name="T1" fmla="*/ 2177 h 2431"/>
                          <a:gd name="T2" fmla="*/ 47 w 1301"/>
                          <a:gd name="T3" fmla="*/ 2353 h 2431"/>
                          <a:gd name="T4" fmla="*/ 78 w 1301"/>
                          <a:gd name="T5" fmla="*/ 2431 h 2431"/>
                          <a:gd name="T6" fmla="*/ 109 w 1301"/>
                          <a:gd name="T7" fmla="*/ 2400 h 2431"/>
                          <a:gd name="T8" fmla="*/ 140 w 1301"/>
                          <a:gd name="T9" fmla="*/ 2260 h 2431"/>
                          <a:gd name="T10" fmla="*/ 171 w 1301"/>
                          <a:gd name="T11" fmla="*/ 2032 h 2431"/>
                          <a:gd name="T12" fmla="*/ 203 w 1301"/>
                          <a:gd name="T13" fmla="*/ 1726 h 2431"/>
                          <a:gd name="T14" fmla="*/ 234 w 1301"/>
                          <a:gd name="T15" fmla="*/ 1379 h 2431"/>
                          <a:gd name="T16" fmla="*/ 265 w 1301"/>
                          <a:gd name="T17" fmla="*/ 1016 h 2431"/>
                          <a:gd name="T18" fmla="*/ 296 w 1301"/>
                          <a:gd name="T19" fmla="*/ 669 h 2431"/>
                          <a:gd name="T20" fmla="*/ 327 w 1301"/>
                          <a:gd name="T21" fmla="*/ 373 h 2431"/>
                          <a:gd name="T22" fmla="*/ 358 w 1301"/>
                          <a:gd name="T23" fmla="*/ 150 h 2431"/>
                          <a:gd name="T24" fmla="*/ 389 w 1301"/>
                          <a:gd name="T25" fmla="*/ 21 h 2431"/>
                          <a:gd name="T26" fmla="*/ 420 w 1301"/>
                          <a:gd name="T27" fmla="*/ 5 h 2431"/>
                          <a:gd name="T28" fmla="*/ 451 w 1301"/>
                          <a:gd name="T29" fmla="*/ 93 h 2431"/>
                          <a:gd name="T30" fmla="*/ 482 w 1301"/>
                          <a:gd name="T31" fmla="*/ 280 h 2431"/>
                          <a:gd name="T32" fmla="*/ 514 w 1301"/>
                          <a:gd name="T33" fmla="*/ 555 h 2431"/>
                          <a:gd name="T34" fmla="*/ 545 w 1301"/>
                          <a:gd name="T35" fmla="*/ 886 h 2431"/>
                          <a:gd name="T36" fmla="*/ 576 w 1301"/>
                          <a:gd name="T37" fmla="*/ 1244 h 2431"/>
                          <a:gd name="T38" fmla="*/ 607 w 1301"/>
                          <a:gd name="T39" fmla="*/ 1602 h 2431"/>
                          <a:gd name="T40" fmla="*/ 633 w 1301"/>
                          <a:gd name="T41" fmla="*/ 1928 h 2431"/>
                          <a:gd name="T42" fmla="*/ 664 w 1301"/>
                          <a:gd name="T43" fmla="*/ 2188 h 2431"/>
                          <a:gd name="T44" fmla="*/ 695 w 1301"/>
                          <a:gd name="T45" fmla="*/ 2364 h 2431"/>
                          <a:gd name="T46" fmla="*/ 726 w 1301"/>
                          <a:gd name="T47" fmla="*/ 2431 h 2431"/>
                          <a:gd name="T48" fmla="*/ 757 w 1301"/>
                          <a:gd name="T49" fmla="*/ 2395 h 2431"/>
                          <a:gd name="T50" fmla="*/ 788 w 1301"/>
                          <a:gd name="T51" fmla="*/ 2250 h 2431"/>
                          <a:gd name="T52" fmla="*/ 819 w 1301"/>
                          <a:gd name="T53" fmla="*/ 2017 h 2431"/>
                          <a:gd name="T54" fmla="*/ 850 w 1301"/>
                          <a:gd name="T55" fmla="*/ 1711 h 2431"/>
                          <a:gd name="T56" fmla="*/ 882 w 1301"/>
                          <a:gd name="T57" fmla="*/ 1358 h 2431"/>
                          <a:gd name="T58" fmla="*/ 913 w 1301"/>
                          <a:gd name="T59" fmla="*/ 995 h 2431"/>
                          <a:gd name="T60" fmla="*/ 944 w 1301"/>
                          <a:gd name="T61" fmla="*/ 648 h 2431"/>
                          <a:gd name="T62" fmla="*/ 975 w 1301"/>
                          <a:gd name="T63" fmla="*/ 358 h 2431"/>
                          <a:gd name="T64" fmla="*/ 1006 w 1301"/>
                          <a:gd name="T65" fmla="*/ 140 h 2431"/>
                          <a:gd name="T66" fmla="*/ 1037 w 1301"/>
                          <a:gd name="T67" fmla="*/ 21 h 2431"/>
                          <a:gd name="T68" fmla="*/ 1068 w 1301"/>
                          <a:gd name="T69" fmla="*/ 5 h 2431"/>
                          <a:gd name="T70" fmla="*/ 1099 w 1301"/>
                          <a:gd name="T71" fmla="*/ 98 h 2431"/>
                          <a:gd name="T72" fmla="*/ 1130 w 1301"/>
                          <a:gd name="T73" fmla="*/ 295 h 2431"/>
                          <a:gd name="T74" fmla="*/ 1161 w 1301"/>
                          <a:gd name="T75" fmla="*/ 570 h 2431"/>
                          <a:gd name="T76" fmla="*/ 1193 w 1301"/>
                          <a:gd name="T77" fmla="*/ 902 h 2431"/>
                          <a:gd name="T78" fmla="*/ 1224 w 1301"/>
                          <a:gd name="T79" fmla="*/ 1265 h 2431"/>
                          <a:gd name="T80" fmla="*/ 1250 w 1301"/>
                          <a:gd name="T81" fmla="*/ 1623 h 2431"/>
                          <a:gd name="T82" fmla="*/ 1281 w 1301"/>
                          <a:gd name="T83" fmla="*/ 1944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1" h="2431">
                            <a:moveTo>
                              <a:pt x="0" y="2006"/>
                            </a:moveTo>
                            <a:lnTo>
                              <a:pt x="6" y="2094"/>
                            </a:lnTo>
                            <a:lnTo>
                              <a:pt x="16" y="2177"/>
                            </a:lnTo>
                            <a:lnTo>
                              <a:pt x="26" y="2245"/>
                            </a:lnTo>
                            <a:lnTo>
                              <a:pt x="37" y="2307"/>
                            </a:lnTo>
                            <a:lnTo>
                              <a:pt x="47" y="2353"/>
                            </a:lnTo>
                            <a:lnTo>
                              <a:pt x="57" y="2390"/>
                            </a:lnTo>
                            <a:lnTo>
                              <a:pt x="68" y="2416"/>
                            </a:lnTo>
                            <a:lnTo>
                              <a:pt x="78" y="2431"/>
                            </a:lnTo>
                            <a:lnTo>
                              <a:pt x="88" y="2431"/>
                            </a:lnTo>
                            <a:lnTo>
                              <a:pt x="99" y="2421"/>
                            </a:lnTo>
                            <a:lnTo>
                              <a:pt x="109" y="2400"/>
                            </a:lnTo>
                            <a:lnTo>
                              <a:pt x="120" y="2364"/>
                            </a:lnTo>
                            <a:lnTo>
                              <a:pt x="130" y="2317"/>
                            </a:lnTo>
                            <a:lnTo>
                              <a:pt x="140" y="2260"/>
                            </a:lnTo>
                            <a:lnTo>
                              <a:pt x="151" y="2193"/>
                            </a:lnTo>
                            <a:lnTo>
                              <a:pt x="161" y="2115"/>
                            </a:lnTo>
                            <a:lnTo>
                              <a:pt x="171" y="2032"/>
                            </a:lnTo>
                            <a:lnTo>
                              <a:pt x="182" y="1939"/>
                            </a:lnTo>
                            <a:lnTo>
                              <a:pt x="192" y="1835"/>
                            </a:lnTo>
                            <a:lnTo>
                              <a:pt x="203" y="1726"/>
                            </a:lnTo>
                            <a:lnTo>
                              <a:pt x="213" y="1612"/>
                            </a:lnTo>
                            <a:lnTo>
                              <a:pt x="223" y="1498"/>
                            </a:lnTo>
                            <a:lnTo>
                              <a:pt x="234" y="1379"/>
                            </a:lnTo>
                            <a:lnTo>
                              <a:pt x="244" y="1254"/>
                            </a:lnTo>
                            <a:lnTo>
                              <a:pt x="254" y="1135"/>
                            </a:lnTo>
                            <a:lnTo>
                              <a:pt x="265" y="1016"/>
                            </a:lnTo>
                            <a:lnTo>
                              <a:pt x="275" y="897"/>
                            </a:lnTo>
                            <a:lnTo>
                              <a:pt x="285" y="778"/>
                            </a:lnTo>
                            <a:lnTo>
                              <a:pt x="296" y="669"/>
                            </a:lnTo>
                            <a:lnTo>
                              <a:pt x="306" y="560"/>
                            </a:lnTo>
                            <a:lnTo>
                              <a:pt x="317" y="461"/>
                            </a:lnTo>
                            <a:lnTo>
                              <a:pt x="327" y="373"/>
                            </a:lnTo>
                            <a:lnTo>
                              <a:pt x="337" y="285"/>
                            </a:lnTo>
                            <a:lnTo>
                              <a:pt x="348" y="212"/>
                            </a:lnTo>
                            <a:lnTo>
                              <a:pt x="358" y="150"/>
                            </a:lnTo>
                            <a:lnTo>
                              <a:pt x="368" y="93"/>
                            </a:lnTo>
                            <a:lnTo>
                              <a:pt x="379" y="52"/>
                            </a:lnTo>
                            <a:lnTo>
                              <a:pt x="389" y="21"/>
                            </a:lnTo>
                            <a:lnTo>
                              <a:pt x="399" y="5"/>
                            </a:lnTo>
                            <a:lnTo>
                              <a:pt x="410" y="0"/>
                            </a:lnTo>
                            <a:lnTo>
                              <a:pt x="420" y="5"/>
                            </a:lnTo>
                            <a:lnTo>
                              <a:pt x="431" y="21"/>
                            </a:lnTo>
                            <a:lnTo>
                              <a:pt x="441" y="52"/>
                            </a:lnTo>
                            <a:lnTo>
                              <a:pt x="451" y="93"/>
                            </a:lnTo>
                            <a:lnTo>
                              <a:pt x="462" y="145"/>
                            </a:lnTo>
                            <a:lnTo>
                              <a:pt x="472" y="207"/>
                            </a:lnTo>
                            <a:lnTo>
                              <a:pt x="482" y="280"/>
                            </a:lnTo>
                            <a:lnTo>
                              <a:pt x="493" y="363"/>
                            </a:lnTo>
                            <a:lnTo>
                              <a:pt x="503" y="456"/>
                            </a:lnTo>
                            <a:lnTo>
                              <a:pt x="514" y="555"/>
                            </a:lnTo>
                            <a:lnTo>
                              <a:pt x="524" y="658"/>
                            </a:lnTo>
                            <a:lnTo>
                              <a:pt x="534" y="767"/>
                            </a:lnTo>
                            <a:lnTo>
                              <a:pt x="545" y="886"/>
                            </a:lnTo>
                            <a:lnTo>
                              <a:pt x="555" y="1006"/>
                            </a:lnTo>
                            <a:lnTo>
                              <a:pt x="565" y="1125"/>
                            </a:lnTo>
                            <a:lnTo>
                              <a:pt x="576" y="1244"/>
                            </a:lnTo>
                            <a:lnTo>
                              <a:pt x="586" y="1368"/>
                            </a:lnTo>
                            <a:lnTo>
                              <a:pt x="596" y="1488"/>
                            </a:lnTo>
                            <a:lnTo>
                              <a:pt x="607" y="1602"/>
                            </a:lnTo>
                            <a:lnTo>
                              <a:pt x="617" y="1716"/>
                            </a:lnTo>
                            <a:lnTo>
                              <a:pt x="622" y="1825"/>
                            </a:lnTo>
                            <a:lnTo>
                              <a:pt x="633" y="1928"/>
                            </a:lnTo>
                            <a:lnTo>
                              <a:pt x="643" y="2022"/>
                            </a:lnTo>
                            <a:lnTo>
                              <a:pt x="653" y="2110"/>
                            </a:lnTo>
                            <a:lnTo>
                              <a:pt x="664" y="2188"/>
                            </a:lnTo>
                            <a:lnTo>
                              <a:pt x="674" y="2255"/>
                            </a:lnTo>
                            <a:lnTo>
                              <a:pt x="685" y="2317"/>
                            </a:lnTo>
                            <a:lnTo>
                              <a:pt x="695" y="2364"/>
                            </a:lnTo>
                            <a:lnTo>
                              <a:pt x="705" y="2395"/>
                            </a:lnTo>
                            <a:lnTo>
                              <a:pt x="716" y="2421"/>
                            </a:lnTo>
                            <a:lnTo>
                              <a:pt x="726" y="2431"/>
                            </a:lnTo>
                            <a:lnTo>
                              <a:pt x="736" y="2431"/>
                            </a:lnTo>
                            <a:lnTo>
                              <a:pt x="747" y="2421"/>
                            </a:lnTo>
                            <a:lnTo>
                              <a:pt x="757" y="2395"/>
                            </a:lnTo>
                            <a:lnTo>
                              <a:pt x="768" y="2359"/>
                            </a:lnTo>
                            <a:lnTo>
                              <a:pt x="778" y="2312"/>
                            </a:lnTo>
                            <a:lnTo>
                              <a:pt x="788" y="2250"/>
                            </a:lnTo>
                            <a:lnTo>
                              <a:pt x="799" y="2182"/>
                            </a:lnTo>
                            <a:lnTo>
                              <a:pt x="809" y="2105"/>
                            </a:lnTo>
                            <a:lnTo>
                              <a:pt x="819" y="2017"/>
                            </a:lnTo>
                            <a:lnTo>
                              <a:pt x="830" y="1918"/>
                            </a:lnTo>
                            <a:lnTo>
                              <a:pt x="840" y="1820"/>
                            </a:lnTo>
                            <a:lnTo>
                              <a:pt x="850" y="1711"/>
                            </a:lnTo>
                            <a:lnTo>
                              <a:pt x="861" y="1597"/>
                            </a:lnTo>
                            <a:lnTo>
                              <a:pt x="871" y="1477"/>
                            </a:lnTo>
                            <a:lnTo>
                              <a:pt x="882" y="1358"/>
                            </a:lnTo>
                            <a:lnTo>
                              <a:pt x="892" y="1234"/>
                            </a:lnTo>
                            <a:lnTo>
                              <a:pt x="902" y="1114"/>
                            </a:lnTo>
                            <a:lnTo>
                              <a:pt x="913" y="995"/>
                            </a:lnTo>
                            <a:lnTo>
                              <a:pt x="923" y="876"/>
                            </a:lnTo>
                            <a:lnTo>
                              <a:pt x="933" y="762"/>
                            </a:lnTo>
                            <a:lnTo>
                              <a:pt x="944" y="648"/>
                            </a:lnTo>
                            <a:lnTo>
                              <a:pt x="954" y="544"/>
                            </a:lnTo>
                            <a:lnTo>
                              <a:pt x="965" y="446"/>
                            </a:lnTo>
                            <a:lnTo>
                              <a:pt x="975" y="358"/>
                            </a:lnTo>
                            <a:lnTo>
                              <a:pt x="985" y="275"/>
                            </a:lnTo>
                            <a:lnTo>
                              <a:pt x="996" y="202"/>
                            </a:lnTo>
                            <a:lnTo>
                              <a:pt x="1006" y="140"/>
                            </a:lnTo>
                            <a:lnTo>
                              <a:pt x="1016" y="88"/>
                            </a:lnTo>
                            <a:lnTo>
                              <a:pt x="1027" y="47"/>
                            </a:lnTo>
                            <a:lnTo>
                              <a:pt x="1037" y="21"/>
                            </a:lnTo>
                            <a:lnTo>
                              <a:pt x="1047" y="0"/>
                            </a:lnTo>
                            <a:lnTo>
                              <a:pt x="1058" y="0"/>
                            </a:lnTo>
                            <a:lnTo>
                              <a:pt x="1068" y="5"/>
                            </a:lnTo>
                            <a:lnTo>
                              <a:pt x="1079" y="26"/>
                            </a:lnTo>
                            <a:lnTo>
                              <a:pt x="1089" y="57"/>
                            </a:lnTo>
                            <a:lnTo>
                              <a:pt x="1099" y="98"/>
                            </a:lnTo>
                            <a:lnTo>
                              <a:pt x="1110" y="155"/>
                            </a:lnTo>
                            <a:lnTo>
                              <a:pt x="1120" y="218"/>
                            </a:lnTo>
                            <a:lnTo>
                              <a:pt x="1130" y="295"/>
                            </a:lnTo>
                            <a:lnTo>
                              <a:pt x="1141" y="378"/>
                            </a:lnTo>
                            <a:lnTo>
                              <a:pt x="1151" y="472"/>
                            </a:lnTo>
                            <a:lnTo>
                              <a:pt x="1161" y="570"/>
                            </a:lnTo>
                            <a:lnTo>
                              <a:pt x="1172" y="679"/>
                            </a:lnTo>
                            <a:lnTo>
                              <a:pt x="1182" y="788"/>
                            </a:lnTo>
                            <a:lnTo>
                              <a:pt x="1193" y="902"/>
                            </a:lnTo>
                            <a:lnTo>
                              <a:pt x="1203" y="1021"/>
                            </a:lnTo>
                            <a:lnTo>
                              <a:pt x="1213" y="1146"/>
                            </a:lnTo>
                            <a:lnTo>
                              <a:pt x="1224" y="1265"/>
                            </a:lnTo>
                            <a:lnTo>
                              <a:pt x="1234" y="1389"/>
                            </a:lnTo>
                            <a:lnTo>
                              <a:pt x="1239" y="1508"/>
                            </a:lnTo>
                            <a:lnTo>
                              <a:pt x="1250" y="1623"/>
                            </a:lnTo>
                            <a:lnTo>
                              <a:pt x="1260" y="1737"/>
                            </a:lnTo>
                            <a:lnTo>
                              <a:pt x="1270" y="1845"/>
                            </a:lnTo>
                            <a:lnTo>
                              <a:pt x="1281" y="1944"/>
                            </a:lnTo>
                            <a:lnTo>
                              <a:pt x="1291" y="2037"/>
                            </a:lnTo>
                            <a:lnTo>
                              <a:pt x="1301" y="21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45" name="Freeform 27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2" y="1159"/>
                        <a:ext cx="1307" cy="2431"/>
                      </a:xfrm>
                      <a:custGeom>
                        <a:avLst/>
                        <a:gdLst>
                          <a:gd name="T0" fmla="*/ 21 w 1307"/>
                          <a:gd name="T1" fmla="*/ 2265 h 2431"/>
                          <a:gd name="T2" fmla="*/ 52 w 1307"/>
                          <a:gd name="T3" fmla="*/ 2400 h 2431"/>
                          <a:gd name="T4" fmla="*/ 83 w 1307"/>
                          <a:gd name="T5" fmla="*/ 2431 h 2431"/>
                          <a:gd name="T6" fmla="*/ 114 w 1307"/>
                          <a:gd name="T7" fmla="*/ 2353 h 2431"/>
                          <a:gd name="T8" fmla="*/ 146 w 1307"/>
                          <a:gd name="T9" fmla="*/ 2172 h 2431"/>
                          <a:gd name="T10" fmla="*/ 177 w 1307"/>
                          <a:gd name="T11" fmla="*/ 1902 h 2431"/>
                          <a:gd name="T12" fmla="*/ 208 w 1307"/>
                          <a:gd name="T13" fmla="*/ 1576 h 2431"/>
                          <a:gd name="T14" fmla="*/ 239 w 1307"/>
                          <a:gd name="T15" fmla="*/ 1218 h 2431"/>
                          <a:gd name="T16" fmla="*/ 270 w 1307"/>
                          <a:gd name="T17" fmla="*/ 855 h 2431"/>
                          <a:gd name="T18" fmla="*/ 301 w 1307"/>
                          <a:gd name="T19" fmla="*/ 529 h 2431"/>
                          <a:gd name="T20" fmla="*/ 332 w 1307"/>
                          <a:gd name="T21" fmla="*/ 259 h 2431"/>
                          <a:gd name="T22" fmla="*/ 363 w 1307"/>
                          <a:gd name="T23" fmla="*/ 78 h 2431"/>
                          <a:gd name="T24" fmla="*/ 394 w 1307"/>
                          <a:gd name="T25" fmla="*/ 0 h 2431"/>
                          <a:gd name="T26" fmla="*/ 425 w 1307"/>
                          <a:gd name="T27" fmla="*/ 31 h 2431"/>
                          <a:gd name="T28" fmla="*/ 457 w 1307"/>
                          <a:gd name="T29" fmla="*/ 166 h 2431"/>
                          <a:gd name="T30" fmla="*/ 488 w 1307"/>
                          <a:gd name="T31" fmla="*/ 394 h 2431"/>
                          <a:gd name="T32" fmla="*/ 519 w 1307"/>
                          <a:gd name="T33" fmla="*/ 695 h 2431"/>
                          <a:gd name="T34" fmla="*/ 550 w 1307"/>
                          <a:gd name="T35" fmla="*/ 1042 h 2431"/>
                          <a:gd name="T36" fmla="*/ 576 w 1307"/>
                          <a:gd name="T37" fmla="*/ 1410 h 2431"/>
                          <a:gd name="T38" fmla="*/ 607 w 1307"/>
                          <a:gd name="T39" fmla="*/ 1752 h 2431"/>
                          <a:gd name="T40" fmla="*/ 638 w 1307"/>
                          <a:gd name="T41" fmla="*/ 2053 h 2431"/>
                          <a:gd name="T42" fmla="*/ 669 w 1307"/>
                          <a:gd name="T43" fmla="*/ 2276 h 2431"/>
                          <a:gd name="T44" fmla="*/ 700 w 1307"/>
                          <a:gd name="T45" fmla="*/ 2405 h 2431"/>
                          <a:gd name="T46" fmla="*/ 731 w 1307"/>
                          <a:gd name="T47" fmla="*/ 2431 h 2431"/>
                          <a:gd name="T48" fmla="*/ 762 w 1307"/>
                          <a:gd name="T49" fmla="*/ 2343 h 2431"/>
                          <a:gd name="T50" fmla="*/ 794 w 1307"/>
                          <a:gd name="T51" fmla="*/ 2156 h 2431"/>
                          <a:gd name="T52" fmla="*/ 825 w 1307"/>
                          <a:gd name="T53" fmla="*/ 1887 h 2431"/>
                          <a:gd name="T54" fmla="*/ 856 w 1307"/>
                          <a:gd name="T55" fmla="*/ 1555 h 2431"/>
                          <a:gd name="T56" fmla="*/ 887 w 1307"/>
                          <a:gd name="T57" fmla="*/ 1197 h 2431"/>
                          <a:gd name="T58" fmla="*/ 918 w 1307"/>
                          <a:gd name="T59" fmla="*/ 835 h 2431"/>
                          <a:gd name="T60" fmla="*/ 949 w 1307"/>
                          <a:gd name="T61" fmla="*/ 513 h 2431"/>
                          <a:gd name="T62" fmla="*/ 980 w 1307"/>
                          <a:gd name="T63" fmla="*/ 249 h 2431"/>
                          <a:gd name="T64" fmla="*/ 1011 w 1307"/>
                          <a:gd name="T65" fmla="*/ 72 h 2431"/>
                          <a:gd name="T66" fmla="*/ 1042 w 1307"/>
                          <a:gd name="T67" fmla="*/ 0 h 2431"/>
                          <a:gd name="T68" fmla="*/ 1073 w 1307"/>
                          <a:gd name="T69" fmla="*/ 36 h 2431"/>
                          <a:gd name="T70" fmla="*/ 1105 w 1307"/>
                          <a:gd name="T71" fmla="*/ 176 h 2431"/>
                          <a:gd name="T72" fmla="*/ 1136 w 1307"/>
                          <a:gd name="T73" fmla="*/ 409 h 2431"/>
                          <a:gd name="T74" fmla="*/ 1167 w 1307"/>
                          <a:gd name="T75" fmla="*/ 715 h 2431"/>
                          <a:gd name="T76" fmla="*/ 1193 w 1307"/>
                          <a:gd name="T77" fmla="*/ 1063 h 2431"/>
                          <a:gd name="T78" fmla="*/ 1224 w 1307"/>
                          <a:gd name="T79" fmla="*/ 1426 h 2431"/>
                          <a:gd name="T80" fmla="*/ 1255 w 1307"/>
                          <a:gd name="T81" fmla="*/ 1773 h 2431"/>
                          <a:gd name="T82" fmla="*/ 1286 w 1307"/>
                          <a:gd name="T83" fmla="*/ 2068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7" h="2431">
                            <a:moveTo>
                              <a:pt x="0" y="2125"/>
                            </a:moveTo>
                            <a:lnTo>
                              <a:pt x="11" y="2198"/>
                            </a:lnTo>
                            <a:lnTo>
                              <a:pt x="21" y="2265"/>
                            </a:lnTo>
                            <a:lnTo>
                              <a:pt x="32" y="2322"/>
                            </a:lnTo>
                            <a:lnTo>
                              <a:pt x="42" y="2369"/>
                            </a:lnTo>
                            <a:lnTo>
                              <a:pt x="52" y="2400"/>
                            </a:lnTo>
                            <a:lnTo>
                              <a:pt x="63" y="2426"/>
                            </a:lnTo>
                            <a:lnTo>
                              <a:pt x="73" y="2431"/>
                            </a:lnTo>
                            <a:lnTo>
                              <a:pt x="83" y="2431"/>
                            </a:lnTo>
                            <a:lnTo>
                              <a:pt x="94" y="2416"/>
                            </a:lnTo>
                            <a:lnTo>
                              <a:pt x="104" y="2390"/>
                            </a:lnTo>
                            <a:lnTo>
                              <a:pt x="114" y="2353"/>
                            </a:lnTo>
                            <a:lnTo>
                              <a:pt x="125" y="2302"/>
                            </a:lnTo>
                            <a:lnTo>
                              <a:pt x="135" y="2239"/>
                            </a:lnTo>
                            <a:lnTo>
                              <a:pt x="146" y="2172"/>
                            </a:lnTo>
                            <a:lnTo>
                              <a:pt x="156" y="2089"/>
                            </a:lnTo>
                            <a:lnTo>
                              <a:pt x="166" y="2001"/>
                            </a:lnTo>
                            <a:lnTo>
                              <a:pt x="177" y="1902"/>
                            </a:lnTo>
                            <a:lnTo>
                              <a:pt x="187" y="1799"/>
                            </a:lnTo>
                            <a:lnTo>
                              <a:pt x="197" y="1690"/>
                            </a:lnTo>
                            <a:lnTo>
                              <a:pt x="208" y="1576"/>
                            </a:lnTo>
                            <a:lnTo>
                              <a:pt x="218" y="1457"/>
                            </a:lnTo>
                            <a:lnTo>
                              <a:pt x="229" y="1337"/>
                            </a:lnTo>
                            <a:lnTo>
                              <a:pt x="239" y="1218"/>
                            </a:lnTo>
                            <a:lnTo>
                              <a:pt x="249" y="1094"/>
                            </a:lnTo>
                            <a:lnTo>
                              <a:pt x="260" y="975"/>
                            </a:lnTo>
                            <a:lnTo>
                              <a:pt x="270" y="855"/>
                            </a:lnTo>
                            <a:lnTo>
                              <a:pt x="280" y="741"/>
                            </a:lnTo>
                            <a:lnTo>
                              <a:pt x="291" y="632"/>
                            </a:lnTo>
                            <a:lnTo>
                              <a:pt x="301" y="529"/>
                            </a:lnTo>
                            <a:lnTo>
                              <a:pt x="311" y="430"/>
                            </a:lnTo>
                            <a:lnTo>
                              <a:pt x="322" y="342"/>
                            </a:lnTo>
                            <a:lnTo>
                              <a:pt x="332" y="259"/>
                            </a:lnTo>
                            <a:lnTo>
                              <a:pt x="343" y="192"/>
                            </a:lnTo>
                            <a:lnTo>
                              <a:pt x="353" y="130"/>
                            </a:lnTo>
                            <a:lnTo>
                              <a:pt x="363" y="78"/>
                            </a:lnTo>
                            <a:lnTo>
                              <a:pt x="374" y="41"/>
                            </a:lnTo>
                            <a:lnTo>
                              <a:pt x="384" y="15"/>
                            </a:lnTo>
                            <a:lnTo>
                              <a:pt x="394" y="0"/>
                            </a:lnTo>
                            <a:lnTo>
                              <a:pt x="405" y="0"/>
                            </a:lnTo>
                            <a:lnTo>
                              <a:pt x="415" y="5"/>
                            </a:lnTo>
                            <a:lnTo>
                              <a:pt x="425" y="31"/>
                            </a:lnTo>
                            <a:lnTo>
                              <a:pt x="436" y="62"/>
                            </a:lnTo>
                            <a:lnTo>
                              <a:pt x="446" y="109"/>
                            </a:lnTo>
                            <a:lnTo>
                              <a:pt x="457" y="166"/>
                            </a:lnTo>
                            <a:lnTo>
                              <a:pt x="467" y="233"/>
                            </a:lnTo>
                            <a:lnTo>
                              <a:pt x="477" y="306"/>
                            </a:lnTo>
                            <a:lnTo>
                              <a:pt x="488" y="394"/>
                            </a:lnTo>
                            <a:lnTo>
                              <a:pt x="498" y="487"/>
                            </a:lnTo>
                            <a:lnTo>
                              <a:pt x="508" y="586"/>
                            </a:lnTo>
                            <a:lnTo>
                              <a:pt x="519" y="695"/>
                            </a:lnTo>
                            <a:lnTo>
                              <a:pt x="529" y="809"/>
                            </a:lnTo>
                            <a:lnTo>
                              <a:pt x="540" y="923"/>
                            </a:lnTo>
                            <a:lnTo>
                              <a:pt x="550" y="1042"/>
                            </a:lnTo>
                            <a:lnTo>
                              <a:pt x="555" y="1166"/>
                            </a:lnTo>
                            <a:lnTo>
                              <a:pt x="565" y="1286"/>
                            </a:lnTo>
                            <a:lnTo>
                              <a:pt x="576" y="1410"/>
                            </a:lnTo>
                            <a:lnTo>
                              <a:pt x="586" y="1529"/>
                            </a:lnTo>
                            <a:lnTo>
                              <a:pt x="597" y="1643"/>
                            </a:lnTo>
                            <a:lnTo>
                              <a:pt x="607" y="1752"/>
                            </a:lnTo>
                            <a:lnTo>
                              <a:pt x="617" y="1861"/>
                            </a:lnTo>
                            <a:lnTo>
                              <a:pt x="628" y="1959"/>
                            </a:lnTo>
                            <a:lnTo>
                              <a:pt x="638" y="2053"/>
                            </a:lnTo>
                            <a:lnTo>
                              <a:pt x="648" y="2136"/>
                            </a:lnTo>
                            <a:lnTo>
                              <a:pt x="659" y="2213"/>
                            </a:lnTo>
                            <a:lnTo>
                              <a:pt x="669" y="2276"/>
                            </a:lnTo>
                            <a:lnTo>
                              <a:pt x="679" y="2333"/>
                            </a:lnTo>
                            <a:lnTo>
                              <a:pt x="690" y="2374"/>
                            </a:lnTo>
                            <a:lnTo>
                              <a:pt x="700" y="2405"/>
                            </a:lnTo>
                            <a:lnTo>
                              <a:pt x="711" y="2426"/>
                            </a:lnTo>
                            <a:lnTo>
                              <a:pt x="721" y="2431"/>
                            </a:lnTo>
                            <a:lnTo>
                              <a:pt x="731" y="2431"/>
                            </a:lnTo>
                            <a:lnTo>
                              <a:pt x="742" y="2410"/>
                            </a:lnTo>
                            <a:lnTo>
                              <a:pt x="752" y="2385"/>
                            </a:lnTo>
                            <a:lnTo>
                              <a:pt x="762" y="2343"/>
                            </a:lnTo>
                            <a:lnTo>
                              <a:pt x="773" y="2291"/>
                            </a:lnTo>
                            <a:lnTo>
                              <a:pt x="783" y="2229"/>
                            </a:lnTo>
                            <a:lnTo>
                              <a:pt x="794" y="2156"/>
                            </a:lnTo>
                            <a:lnTo>
                              <a:pt x="804" y="2074"/>
                            </a:lnTo>
                            <a:lnTo>
                              <a:pt x="814" y="1985"/>
                            </a:lnTo>
                            <a:lnTo>
                              <a:pt x="825" y="1887"/>
                            </a:lnTo>
                            <a:lnTo>
                              <a:pt x="835" y="1783"/>
                            </a:lnTo>
                            <a:lnTo>
                              <a:pt x="845" y="1669"/>
                            </a:lnTo>
                            <a:lnTo>
                              <a:pt x="856" y="1555"/>
                            </a:lnTo>
                            <a:lnTo>
                              <a:pt x="866" y="1436"/>
                            </a:lnTo>
                            <a:lnTo>
                              <a:pt x="876" y="1317"/>
                            </a:lnTo>
                            <a:lnTo>
                              <a:pt x="887" y="1197"/>
                            </a:lnTo>
                            <a:lnTo>
                              <a:pt x="897" y="1073"/>
                            </a:lnTo>
                            <a:lnTo>
                              <a:pt x="908" y="954"/>
                            </a:lnTo>
                            <a:lnTo>
                              <a:pt x="918" y="835"/>
                            </a:lnTo>
                            <a:lnTo>
                              <a:pt x="928" y="720"/>
                            </a:lnTo>
                            <a:lnTo>
                              <a:pt x="939" y="612"/>
                            </a:lnTo>
                            <a:lnTo>
                              <a:pt x="949" y="513"/>
                            </a:lnTo>
                            <a:lnTo>
                              <a:pt x="959" y="415"/>
                            </a:lnTo>
                            <a:lnTo>
                              <a:pt x="970" y="327"/>
                            </a:lnTo>
                            <a:lnTo>
                              <a:pt x="980" y="249"/>
                            </a:lnTo>
                            <a:lnTo>
                              <a:pt x="991" y="181"/>
                            </a:lnTo>
                            <a:lnTo>
                              <a:pt x="1001" y="119"/>
                            </a:lnTo>
                            <a:lnTo>
                              <a:pt x="1011" y="72"/>
                            </a:lnTo>
                            <a:lnTo>
                              <a:pt x="1022" y="36"/>
                            </a:lnTo>
                            <a:lnTo>
                              <a:pt x="1032" y="10"/>
                            </a:lnTo>
                            <a:lnTo>
                              <a:pt x="1042" y="0"/>
                            </a:lnTo>
                            <a:lnTo>
                              <a:pt x="1053" y="0"/>
                            </a:lnTo>
                            <a:lnTo>
                              <a:pt x="1063" y="10"/>
                            </a:lnTo>
                            <a:lnTo>
                              <a:pt x="1073" y="36"/>
                            </a:lnTo>
                            <a:lnTo>
                              <a:pt x="1084" y="67"/>
                            </a:lnTo>
                            <a:lnTo>
                              <a:pt x="1094" y="114"/>
                            </a:lnTo>
                            <a:lnTo>
                              <a:pt x="1105" y="176"/>
                            </a:lnTo>
                            <a:lnTo>
                              <a:pt x="1115" y="244"/>
                            </a:lnTo>
                            <a:lnTo>
                              <a:pt x="1125" y="321"/>
                            </a:lnTo>
                            <a:lnTo>
                              <a:pt x="1136" y="409"/>
                            </a:lnTo>
                            <a:lnTo>
                              <a:pt x="1146" y="503"/>
                            </a:lnTo>
                            <a:lnTo>
                              <a:pt x="1156" y="606"/>
                            </a:lnTo>
                            <a:lnTo>
                              <a:pt x="1167" y="715"/>
                            </a:lnTo>
                            <a:lnTo>
                              <a:pt x="1172" y="829"/>
                            </a:lnTo>
                            <a:lnTo>
                              <a:pt x="1182" y="943"/>
                            </a:lnTo>
                            <a:lnTo>
                              <a:pt x="1193" y="1063"/>
                            </a:lnTo>
                            <a:lnTo>
                              <a:pt x="1203" y="1187"/>
                            </a:lnTo>
                            <a:lnTo>
                              <a:pt x="1213" y="1306"/>
                            </a:lnTo>
                            <a:lnTo>
                              <a:pt x="1224" y="1426"/>
                            </a:lnTo>
                            <a:lnTo>
                              <a:pt x="1234" y="1545"/>
                            </a:lnTo>
                            <a:lnTo>
                              <a:pt x="1245" y="1664"/>
                            </a:lnTo>
                            <a:lnTo>
                              <a:pt x="1255" y="1773"/>
                            </a:lnTo>
                            <a:lnTo>
                              <a:pt x="1265" y="1877"/>
                            </a:lnTo>
                            <a:lnTo>
                              <a:pt x="1276" y="1975"/>
                            </a:lnTo>
                            <a:lnTo>
                              <a:pt x="1286" y="2068"/>
                            </a:lnTo>
                            <a:lnTo>
                              <a:pt x="1296" y="2151"/>
                            </a:lnTo>
                            <a:lnTo>
                              <a:pt x="1307" y="2224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46" name="Freeform 27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39" y="1159"/>
                        <a:ext cx="477" cy="2431"/>
                      </a:xfrm>
                      <a:custGeom>
                        <a:avLst/>
                        <a:gdLst>
                          <a:gd name="T0" fmla="*/ 0 w 477"/>
                          <a:gd name="T1" fmla="*/ 2224 h 2431"/>
                          <a:gd name="T2" fmla="*/ 10 w 477"/>
                          <a:gd name="T3" fmla="*/ 2286 h 2431"/>
                          <a:gd name="T4" fmla="*/ 20 w 477"/>
                          <a:gd name="T5" fmla="*/ 2338 h 2431"/>
                          <a:gd name="T6" fmla="*/ 31 w 477"/>
                          <a:gd name="T7" fmla="*/ 2379 h 2431"/>
                          <a:gd name="T8" fmla="*/ 41 w 477"/>
                          <a:gd name="T9" fmla="*/ 2410 h 2431"/>
                          <a:gd name="T10" fmla="*/ 52 w 477"/>
                          <a:gd name="T11" fmla="*/ 2426 h 2431"/>
                          <a:gd name="T12" fmla="*/ 62 w 477"/>
                          <a:gd name="T13" fmla="*/ 2431 h 2431"/>
                          <a:gd name="T14" fmla="*/ 72 w 477"/>
                          <a:gd name="T15" fmla="*/ 2426 h 2431"/>
                          <a:gd name="T16" fmla="*/ 83 w 477"/>
                          <a:gd name="T17" fmla="*/ 2410 h 2431"/>
                          <a:gd name="T18" fmla="*/ 93 w 477"/>
                          <a:gd name="T19" fmla="*/ 2379 h 2431"/>
                          <a:gd name="T20" fmla="*/ 103 w 477"/>
                          <a:gd name="T21" fmla="*/ 2338 h 2431"/>
                          <a:gd name="T22" fmla="*/ 114 w 477"/>
                          <a:gd name="T23" fmla="*/ 2281 h 2431"/>
                          <a:gd name="T24" fmla="*/ 124 w 477"/>
                          <a:gd name="T25" fmla="*/ 2219 h 2431"/>
                          <a:gd name="T26" fmla="*/ 134 w 477"/>
                          <a:gd name="T27" fmla="*/ 2146 h 2431"/>
                          <a:gd name="T28" fmla="*/ 145 w 477"/>
                          <a:gd name="T29" fmla="*/ 2058 h 2431"/>
                          <a:gd name="T30" fmla="*/ 155 w 477"/>
                          <a:gd name="T31" fmla="*/ 1970 h 2431"/>
                          <a:gd name="T32" fmla="*/ 166 w 477"/>
                          <a:gd name="T33" fmla="*/ 1871 h 2431"/>
                          <a:gd name="T34" fmla="*/ 176 w 477"/>
                          <a:gd name="T35" fmla="*/ 1762 h 2431"/>
                          <a:gd name="T36" fmla="*/ 186 w 477"/>
                          <a:gd name="T37" fmla="*/ 1654 h 2431"/>
                          <a:gd name="T38" fmla="*/ 197 w 477"/>
                          <a:gd name="T39" fmla="*/ 1534 h 2431"/>
                          <a:gd name="T40" fmla="*/ 207 w 477"/>
                          <a:gd name="T41" fmla="*/ 1415 h 2431"/>
                          <a:gd name="T42" fmla="*/ 217 w 477"/>
                          <a:gd name="T43" fmla="*/ 1296 h 2431"/>
                          <a:gd name="T44" fmla="*/ 228 w 477"/>
                          <a:gd name="T45" fmla="*/ 1177 h 2431"/>
                          <a:gd name="T46" fmla="*/ 238 w 477"/>
                          <a:gd name="T47" fmla="*/ 1052 h 2431"/>
                          <a:gd name="T48" fmla="*/ 249 w 477"/>
                          <a:gd name="T49" fmla="*/ 933 h 2431"/>
                          <a:gd name="T50" fmla="*/ 259 w 477"/>
                          <a:gd name="T51" fmla="*/ 819 h 2431"/>
                          <a:gd name="T52" fmla="*/ 269 w 477"/>
                          <a:gd name="T53" fmla="*/ 705 h 2431"/>
                          <a:gd name="T54" fmla="*/ 280 w 477"/>
                          <a:gd name="T55" fmla="*/ 596 h 2431"/>
                          <a:gd name="T56" fmla="*/ 290 w 477"/>
                          <a:gd name="T57" fmla="*/ 492 h 2431"/>
                          <a:gd name="T58" fmla="*/ 300 w 477"/>
                          <a:gd name="T59" fmla="*/ 399 h 2431"/>
                          <a:gd name="T60" fmla="*/ 311 w 477"/>
                          <a:gd name="T61" fmla="*/ 316 h 2431"/>
                          <a:gd name="T62" fmla="*/ 321 w 477"/>
                          <a:gd name="T63" fmla="*/ 238 h 2431"/>
                          <a:gd name="T64" fmla="*/ 331 w 477"/>
                          <a:gd name="T65" fmla="*/ 171 h 2431"/>
                          <a:gd name="T66" fmla="*/ 342 w 477"/>
                          <a:gd name="T67" fmla="*/ 114 h 2431"/>
                          <a:gd name="T68" fmla="*/ 352 w 477"/>
                          <a:gd name="T69" fmla="*/ 67 h 2431"/>
                          <a:gd name="T70" fmla="*/ 363 w 477"/>
                          <a:gd name="T71" fmla="*/ 31 h 2431"/>
                          <a:gd name="T72" fmla="*/ 373 w 477"/>
                          <a:gd name="T73" fmla="*/ 10 h 2431"/>
                          <a:gd name="T74" fmla="*/ 383 w 477"/>
                          <a:gd name="T75" fmla="*/ 0 h 2431"/>
                          <a:gd name="T76" fmla="*/ 394 w 477"/>
                          <a:gd name="T77" fmla="*/ 0 h 2431"/>
                          <a:gd name="T78" fmla="*/ 404 w 477"/>
                          <a:gd name="T79" fmla="*/ 15 h 2431"/>
                          <a:gd name="T80" fmla="*/ 414 w 477"/>
                          <a:gd name="T81" fmla="*/ 41 h 2431"/>
                          <a:gd name="T82" fmla="*/ 425 w 477"/>
                          <a:gd name="T83" fmla="*/ 78 h 2431"/>
                          <a:gd name="T84" fmla="*/ 435 w 477"/>
                          <a:gd name="T85" fmla="*/ 124 h 2431"/>
                          <a:gd name="T86" fmla="*/ 445 w 477"/>
                          <a:gd name="T87" fmla="*/ 187 h 2431"/>
                          <a:gd name="T88" fmla="*/ 456 w 477"/>
                          <a:gd name="T89" fmla="*/ 254 h 2431"/>
                          <a:gd name="T90" fmla="*/ 466 w 477"/>
                          <a:gd name="T91" fmla="*/ 337 h 2431"/>
                          <a:gd name="T92" fmla="*/ 477 w 477"/>
                          <a:gd name="T93" fmla="*/ 425 h 2431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</a:gdLst>
                        <a:ahLst/>
                        <a:cxnLst>
                          <a:cxn ang="T94">
                            <a:pos x="T0" y="T1"/>
                          </a:cxn>
                          <a:cxn ang="T95">
                            <a:pos x="T2" y="T3"/>
                          </a:cxn>
                          <a:cxn ang="T96">
                            <a:pos x="T4" y="T5"/>
                          </a:cxn>
                          <a:cxn ang="T97">
                            <a:pos x="T6" y="T7"/>
                          </a:cxn>
                          <a:cxn ang="T98">
                            <a:pos x="T8" y="T9"/>
                          </a:cxn>
                          <a:cxn ang="T99">
                            <a:pos x="T10" y="T11"/>
                          </a:cxn>
                          <a:cxn ang="T100">
                            <a:pos x="T12" y="T13"/>
                          </a:cxn>
                          <a:cxn ang="T101">
                            <a:pos x="T14" y="T15"/>
                          </a:cxn>
                          <a:cxn ang="T102">
                            <a:pos x="T16" y="T17"/>
                          </a:cxn>
                          <a:cxn ang="T103">
                            <a:pos x="T18" y="T19"/>
                          </a:cxn>
                          <a:cxn ang="T104">
                            <a:pos x="T20" y="T21"/>
                          </a:cxn>
                          <a:cxn ang="T105">
                            <a:pos x="T22" y="T23"/>
                          </a:cxn>
                          <a:cxn ang="T106">
                            <a:pos x="T24" y="T25"/>
                          </a:cxn>
                          <a:cxn ang="T107">
                            <a:pos x="T26" y="T27"/>
                          </a:cxn>
                          <a:cxn ang="T108">
                            <a:pos x="T28" y="T29"/>
                          </a:cxn>
                          <a:cxn ang="T109">
                            <a:pos x="T30" y="T31"/>
                          </a:cxn>
                          <a:cxn ang="T110">
                            <a:pos x="T32" y="T33"/>
                          </a:cxn>
                          <a:cxn ang="T111">
                            <a:pos x="T34" y="T35"/>
                          </a:cxn>
                          <a:cxn ang="T112">
                            <a:pos x="T36" y="T37"/>
                          </a:cxn>
                          <a:cxn ang="T113">
                            <a:pos x="T38" y="T39"/>
                          </a:cxn>
                          <a:cxn ang="T114">
                            <a:pos x="T40" y="T41"/>
                          </a:cxn>
                          <a:cxn ang="T115">
                            <a:pos x="T42" y="T43"/>
                          </a:cxn>
                          <a:cxn ang="T116">
                            <a:pos x="T44" y="T45"/>
                          </a:cxn>
                          <a:cxn ang="T117">
                            <a:pos x="T46" y="T47"/>
                          </a:cxn>
                          <a:cxn ang="T118">
                            <a:pos x="T48" y="T49"/>
                          </a:cxn>
                          <a:cxn ang="T119">
                            <a:pos x="T50" y="T51"/>
                          </a:cxn>
                          <a:cxn ang="T120">
                            <a:pos x="T52" y="T53"/>
                          </a:cxn>
                          <a:cxn ang="T121">
                            <a:pos x="T54" y="T55"/>
                          </a:cxn>
                          <a:cxn ang="T122">
                            <a:pos x="T56" y="T57"/>
                          </a:cxn>
                          <a:cxn ang="T123">
                            <a:pos x="T58" y="T59"/>
                          </a:cxn>
                          <a:cxn ang="T124">
                            <a:pos x="T60" y="T61"/>
                          </a:cxn>
                          <a:cxn ang="T125">
                            <a:pos x="T62" y="T63"/>
                          </a:cxn>
                          <a:cxn ang="T126">
                            <a:pos x="T64" y="T65"/>
                          </a:cxn>
                          <a:cxn ang="T127">
                            <a:pos x="T66" y="T67"/>
                          </a:cxn>
                          <a:cxn ang="T128">
                            <a:pos x="T68" y="T69"/>
                          </a:cxn>
                          <a:cxn ang="T129">
                            <a:pos x="T70" y="T71"/>
                          </a:cxn>
                          <a:cxn ang="T130">
                            <a:pos x="T72" y="T73"/>
                          </a:cxn>
                          <a:cxn ang="T131">
                            <a:pos x="T74" y="T75"/>
                          </a:cxn>
                          <a:cxn ang="T132">
                            <a:pos x="T76" y="T77"/>
                          </a:cxn>
                          <a:cxn ang="T133">
                            <a:pos x="T78" y="T79"/>
                          </a:cxn>
                          <a:cxn ang="T134">
                            <a:pos x="T80" y="T81"/>
                          </a:cxn>
                          <a:cxn ang="T135">
                            <a:pos x="T82" y="T83"/>
                          </a:cxn>
                          <a:cxn ang="T136">
                            <a:pos x="T84" y="T85"/>
                          </a:cxn>
                          <a:cxn ang="T137">
                            <a:pos x="T86" y="T87"/>
                          </a:cxn>
                          <a:cxn ang="T138">
                            <a:pos x="T88" y="T89"/>
                          </a:cxn>
                          <a:cxn ang="T139">
                            <a:pos x="T90" y="T91"/>
                          </a:cxn>
                          <a:cxn ang="T140">
                            <a:pos x="T92" y="T93"/>
                          </a:cxn>
                        </a:cxnLst>
                        <a:rect l="0" t="0" r="r" b="b"/>
                        <a:pathLst>
                          <a:path w="477" h="2431">
                            <a:moveTo>
                              <a:pt x="0" y="2224"/>
                            </a:moveTo>
                            <a:lnTo>
                              <a:pt x="10" y="2286"/>
                            </a:lnTo>
                            <a:lnTo>
                              <a:pt x="20" y="2338"/>
                            </a:lnTo>
                            <a:lnTo>
                              <a:pt x="31" y="2379"/>
                            </a:lnTo>
                            <a:lnTo>
                              <a:pt x="41" y="2410"/>
                            </a:lnTo>
                            <a:lnTo>
                              <a:pt x="52" y="2426"/>
                            </a:lnTo>
                            <a:lnTo>
                              <a:pt x="62" y="2431"/>
                            </a:lnTo>
                            <a:lnTo>
                              <a:pt x="72" y="2426"/>
                            </a:lnTo>
                            <a:lnTo>
                              <a:pt x="83" y="2410"/>
                            </a:lnTo>
                            <a:lnTo>
                              <a:pt x="93" y="2379"/>
                            </a:lnTo>
                            <a:lnTo>
                              <a:pt x="103" y="2338"/>
                            </a:lnTo>
                            <a:lnTo>
                              <a:pt x="114" y="2281"/>
                            </a:lnTo>
                            <a:lnTo>
                              <a:pt x="124" y="2219"/>
                            </a:lnTo>
                            <a:lnTo>
                              <a:pt x="134" y="2146"/>
                            </a:lnTo>
                            <a:lnTo>
                              <a:pt x="145" y="2058"/>
                            </a:lnTo>
                            <a:lnTo>
                              <a:pt x="155" y="1970"/>
                            </a:lnTo>
                            <a:lnTo>
                              <a:pt x="166" y="1871"/>
                            </a:lnTo>
                            <a:lnTo>
                              <a:pt x="176" y="1762"/>
                            </a:lnTo>
                            <a:lnTo>
                              <a:pt x="186" y="1654"/>
                            </a:lnTo>
                            <a:lnTo>
                              <a:pt x="197" y="1534"/>
                            </a:lnTo>
                            <a:lnTo>
                              <a:pt x="207" y="1415"/>
                            </a:lnTo>
                            <a:lnTo>
                              <a:pt x="217" y="1296"/>
                            </a:lnTo>
                            <a:lnTo>
                              <a:pt x="228" y="1177"/>
                            </a:lnTo>
                            <a:lnTo>
                              <a:pt x="238" y="1052"/>
                            </a:lnTo>
                            <a:lnTo>
                              <a:pt x="249" y="933"/>
                            </a:lnTo>
                            <a:lnTo>
                              <a:pt x="259" y="819"/>
                            </a:lnTo>
                            <a:lnTo>
                              <a:pt x="269" y="705"/>
                            </a:lnTo>
                            <a:lnTo>
                              <a:pt x="280" y="596"/>
                            </a:lnTo>
                            <a:lnTo>
                              <a:pt x="290" y="492"/>
                            </a:lnTo>
                            <a:lnTo>
                              <a:pt x="300" y="399"/>
                            </a:lnTo>
                            <a:lnTo>
                              <a:pt x="311" y="316"/>
                            </a:lnTo>
                            <a:lnTo>
                              <a:pt x="321" y="238"/>
                            </a:lnTo>
                            <a:lnTo>
                              <a:pt x="331" y="171"/>
                            </a:lnTo>
                            <a:lnTo>
                              <a:pt x="342" y="114"/>
                            </a:lnTo>
                            <a:lnTo>
                              <a:pt x="352" y="67"/>
                            </a:lnTo>
                            <a:lnTo>
                              <a:pt x="363" y="31"/>
                            </a:lnTo>
                            <a:lnTo>
                              <a:pt x="373" y="10"/>
                            </a:lnTo>
                            <a:lnTo>
                              <a:pt x="383" y="0"/>
                            </a:lnTo>
                            <a:lnTo>
                              <a:pt x="394" y="0"/>
                            </a:lnTo>
                            <a:lnTo>
                              <a:pt x="404" y="15"/>
                            </a:lnTo>
                            <a:lnTo>
                              <a:pt x="414" y="41"/>
                            </a:lnTo>
                            <a:lnTo>
                              <a:pt x="425" y="78"/>
                            </a:lnTo>
                            <a:lnTo>
                              <a:pt x="435" y="124"/>
                            </a:lnTo>
                            <a:lnTo>
                              <a:pt x="445" y="187"/>
                            </a:lnTo>
                            <a:lnTo>
                              <a:pt x="456" y="254"/>
                            </a:lnTo>
                            <a:lnTo>
                              <a:pt x="466" y="337"/>
                            </a:lnTo>
                            <a:lnTo>
                              <a:pt x="477" y="4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84016" name="Group 27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921" y="3251"/>
                      <a:ext cx="395" cy="210"/>
                      <a:chOff x="1231" y="1159"/>
                      <a:chExt cx="3085" cy="2431"/>
                    </a:xfrm>
                  </p:grpSpPr>
                  <p:sp>
                    <p:nvSpPr>
                      <p:cNvPr id="84041" name="Freeform 28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31" y="1159"/>
                        <a:ext cx="1301" cy="2431"/>
                      </a:xfrm>
                      <a:custGeom>
                        <a:avLst/>
                        <a:gdLst>
                          <a:gd name="T0" fmla="*/ 16 w 1301"/>
                          <a:gd name="T1" fmla="*/ 2177 h 2431"/>
                          <a:gd name="T2" fmla="*/ 47 w 1301"/>
                          <a:gd name="T3" fmla="*/ 2353 h 2431"/>
                          <a:gd name="T4" fmla="*/ 78 w 1301"/>
                          <a:gd name="T5" fmla="*/ 2431 h 2431"/>
                          <a:gd name="T6" fmla="*/ 109 w 1301"/>
                          <a:gd name="T7" fmla="*/ 2400 h 2431"/>
                          <a:gd name="T8" fmla="*/ 140 w 1301"/>
                          <a:gd name="T9" fmla="*/ 2260 h 2431"/>
                          <a:gd name="T10" fmla="*/ 171 w 1301"/>
                          <a:gd name="T11" fmla="*/ 2032 h 2431"/>
                          <a:gd name="T12" fmla="*/ 203 w 1301"/>
                          <a:gd name="T13" fmla="*/ 1726 h 2431"/>
                          <a:gd name="T14" fmla="*/ 234 w 1301"/>
                          <a:gd name="T15" fmla="*/ 1379 h 2431"/>
                          <a:gd name="T16" fmla="*/ 265 w 1301"/>
                          <a:gd name="T17" fmla="*/ 1016 h 2431"/>
                          <a:gd name="T18" fmla="*/ 296 w 1301"/>
                          <a:gd name="T19" fmla="*/ 669 h 2431"/>
                          <a:gd name="T20" fmla="*/ 327 w 1301"/>
                          <a:gd name="T21" fmla="*/ 373 h 2431"/>
                          <a:gd name="T22" fmla="*/ 358 w 1301"/>
                          <a:gd name="T23" fmla="*/ 150 h 2431"/>
                          <a:gd name="T24" fmla="*/ 389 w 1301"/>
                          <a:gd name="T25" fmla="*/ 21 h 2431"/>
                          <a:gd name="T26" fmla="*/ 420 w 1301"/>
                          <a:gd name="T27" fmla="*/ 5 h 2431"/>
                          <a:gd name="T28" fmla="*/ 451 w 1301"/>
                          <a:gd name="T29" fmla="*/ 93 h 2431"/>
                          <a:gd name="T30" fmla="*/ 482 w 1301"/>
                          <a:gd name="T31" fmla="*/ 280 h 2431"/>
                          <a:gd name="T32" fmla="*/ 514 w 1301"/>
                          <a:gd name="T33" fmla="*/ 555 h 2431"/>
                          <a:gd name="T34" fmla="*/ 545 w 1301"/>
                          <a:gd name="T35" fmla="*/ 886 h 2431"/>
                          <a:gd name="T36" fmla="*/ 576 w 1301"/>
                          <a:gd name="T37" fmla="*/ 1244 h 2431"/>
                          <a:gd name="T38" fmla="*/ 607 w 1301"/>
                          <a:gd name="T39" fmla="*/ 1602 h 2431"/>
                          <a:gd name="T40" fmla="*/ 633 w 1301"/>
                          <a:gd name="T41" fmla="*/ 1928 h 2431"/>
                          <a:gd name="T42" fmla="*/ 664 w 1301"/>
                          <a:gd name="T43" fmla="*/ 2188 h 2431"/>
                          <a:gd name="T44" fmla="*/ 695 w 1301"/>
                          <a:gd name="T45" fmla="*/ 2364 h 2431"/>
                          <a:gd name="T46" fmla="*/ 726 w 1301"/>
                          <a:gd name="T47" fmla="*/ 2431 h 2431"/>
                          <a:gd name="T48" fmla="*/ 757 w 1301"/>
                          <a:gd name="T49" fmla="*/ 2395 h 2431"/>
                          <a:gd name="T50" fmla="*/ 788 w 1301"/>
                          <a:gd name="T51" fmla="*/ 2250 h 2431"/>
                          <a:gd name="T52" fmla="*/ 819 w 1301"/>
                          <a:gd name="T53" fmla="*/ 2017 h 2431"/>
                          <a:gd name="T54" fmla="*/ 850 w 1301"/>
                          <a:gd name="T55" fmla="*/ 1711 h 2431"/>
                          <a:gd name="T56" fmla="*/ 882 w 1301"/>
                          <a:gd name="T57" fmla="*/ 1358 h 2431"/>
                          <a:gd name="T58" fmla="*/ 913 w 1301"/>
                          <a:gd name="T59" fmla="*/ 995 h 2431"/>
                          <a:gd name="T60" fmla="*/ 944 w 1301"/>
                          <a:gd name="T61" fmla="*/ 648 h 2431"/>
                          <a:gd name="T62" fmla="*/ 975 w 1301"/>
                          <a:gd name="T63" fmla="*/ 358 h 2431"/>
                          <a:gd name="T64" fmla="*/ 1006 w 1301"/>
                          <a:gd name="T65" fmla="*/ 140 h 2431"/>
                          <a:gd name="T66" fmla="*/ 1037 w 1301"/>
                          <a:gd name="T67" fmla="*/ 21 h 2431"/>
                          <a:gd name="T68" fmla="*/ 1068 w 1301"/>
                          <a:gd name="T69" fmla="*/ 5 h 2431"/>
                          <a:gd name="T70" fmla="*/ 1099 w 1301"/>
                          <a:gd name="T71" fmla="*/ 98 h 2431"/>
                          <a:gd name="T72" fmla="*/ 1130 w 1301"/>
                          <a:gd name="T73" fmla="*/ 295 h 2431"/>
                          <a:gd name="T74" fmla="*/ 1161 w 1301"/>
                          <a:gd name="T75" fmla="*/ 570 h 2431"/>
                          <a:gd name="T76" fmla="*/ 1193 w 1301"/>
                          <a:gd name="T77" fmla="*/ 902 h 2431"/>
                          <a:gd name="T78" fmla="*/ 1224 w 1301"/>
                          <a:gd name="T79" fmla="*/ 1265 h 2431"/>
                          <a:gd name="T80" fmla="*/ 1250 w 1301"/>
                          <a:gd name="T81" fmla="*/ 1623 h 2431"/>
                          <a:gd name="T82" fmla="*/ 1281 w 1301"/>
                          <a:gd name="T83" fmla="*/ 1944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1" h="2431">
                            <a:moveTo>
                              <a:pt x="0" y="2006"/>
                            </a:moveTo>
                            <a:lnTo>
                              <a:pt x="6" y="2094"/>
                            </a:lnTo>
                            <a:lnTo>
                              <a:pt x="16" y="2177"/>
                            </a:lnTo>
                            <a:lnTo>
                              <a:pt x="26" y="2245"/>
                            </a:lnTo>
                            <a:lnTo>
                              <a:pt x="37" y="2307"/>
                            </a:lnTo>
                            <a:lnTo>
                              <a:pt x="47" y="2353"/>
                            </a:lnTo>
                            <a:lnTo>
                              <a:pt x="57" y="2390"/>
                            </a:lnTo>
                            <a:lnTo>
                              <a:pt x="68" y="2416"/>
                            </a:lnTo>
                            <a:lnTo>
                              <a:pt x="78" y="2431"/>
                            </a:lnTo>
                            <a:lnTo>
                              <a:pt x="88" y="2431"/>
                            </a:lnTo>
                            <a:lnTo>
                              <a:pt x="99" y="2421"/>
                            </a:lnTo>
                            <a:lnTo>
                              <a:pt x="109" y="2400"/>
                            </a:lnTo>
                            <a:lnTo>
                              <a:pt x="120" y="2364"/>
                            </a:lnTo>
                            <a:lnTo>
                              <a:pt x="130" y="2317"/>
                            </a:lnTo>
                            <a:lnTo>
                              <a:pt x="140" y="2260"/>
                            </a:lnTo>
                            <a:lnTo>
                              <a:pt x="151" y="2193"/>
                            </a:lnTo>
                            <a:lnTo>
                              <a:pt x="161" y="2115"/>
                            </a:lnTo>
                            <a:lnTo>
                              <a:pt x="171" y="2032"/>
                            </a:lnTo>
                            <a:lnTo>
                              <a:pt x="182" y="1939"/>
                            </a:lnTo>
                            <a:lnTo>
                              <a:pt x="192" y="1835"/>
                            </a:lnTo>
                            <a:lnTo>
                              <a:pt x="203" y="1726"/>
                            </a:lnTo>
                            <a:lnTo>
                              <a:pt x="213" y="1612"/>
                            </a:lnTo>
                            <a:lnTo>
                              <a:pt x="223" y="1498"/>
                            </a:lnTo>
                            <a:lnTo>
                              <a:pt x="234" y="1379"/>
                            </a:lnTo>
                            <a:lnTo>
                              <a:pt x="244" y="1254"/>
                            </a:lnTo>
                            <a:lnTo>
                              <a:pt x="254" y="1135"/>
                            </a:lnTo>
                            <a:lnTo>
                              <a:pt x="265" y="1016"/>
                            </a:lnTo>
                            <a:lnTo>
                              <a:pt x="275" y="897"/>
                            </a:lnTo>
                            <a:lnTo>
                              <a:pt x="285" y="778"/>
                            </a:lnTo>
                            <a:lnTo>
                              <a:pt x="296" y="669"/>
                            </a:lnTo>
                            <a:lnTo>
                              <a:pt x="306" y="560"/>
                            </a:lnTo>
                            <a:lnTo>
                              <a:pt x="317" y="461"/>
                            </a:lnTo>
                            <a:lnTo>
                              <a:pt x="327" y="373"/>
                            </a:lnTo>
                            <a:lnTo>
                              <a:pt x="337" y="285"/>
                            </a:lnTo>
                            <a:lnTo>
                              <a:pt x="348" y="212"/>
                            </a:lnTo>
                            <a:lnTo>
                              <a:pt x="358" y="150"/>
                            </a:lnTo>
                            <a:lnTo>
                              <a:pt x="368" y="93"/>
                            </a:lnTo>
                            <a:lnTo>
                              <a:pt x="379" y="52"/>
                            </a:lnTo>
                            <a:lnTo>
                              <a:pt x="389" y="21"/>
                            </a:lnTo>
                            <a:lnTo>
                              <a:pt x="399" y="5"/>
                            </a:lnTo>
                            <a:lnTo>
                              <a:pt x="410" y="0"/>
                            </a:lnTo>
                            <a:lnTo>
                              <a:pt x="420" y="5"/>
                            </a:lnTo>
                            <a:lnTo>
                              <a:pt x="431" y="21"/>
                            </a:lnTo>
                            <a:lnTo>
                              <a:pt x="441" y="52"/>
                            </a:lnTo>
                            <a:lnTo>
                              <a:pt x="451" y="93"/>
                            </a:lnTo>
                            <a:lnTo>
                              <a:pt x="462" y="145"/>
                            </a:lnTo>
                            <a:lnTo>
                              <a:pt x="472" y="207"/>
                            </a:lnTo>
                            <a:lnTo>
                              <a:pt x="482" y="280"/>
                            </a:lnTo>
                            <a:lnTo>
                              <a:pt x="493" y="363"/>
                            </a:lnTo>
                            <a:lnTo>
                              <a:pt x="503" y="456"/>
                            </a:lnTo>
                            <a:lnTo>
                              <a:pt x="514" y="555"/>
                            </a:lnTo>
                            <a:lnTo>
                              <a:pt x="524" y="658"/>
                            </a:lnTo>
                            <a:lnTo>
                              <a:pt x="534" y="767"/>
                            </a:lnTo>
                            <a:lnTo>
                              <a:pt x="545" y="886"/>
                            </a:lnTo>
                            <a:lnTo>
                              <a:pt x="555" y="1006"/>
                            </a:lnTo>
                            <a:lnTo>
                              <a:pt x="565" y="1125"/>
                            </a:lnTo>
                            <a:lnTo>
                              <a:pt x="576" y="1244"/>
                            </a:lnTo>
                            <a:lnTo>
                              <a:pt x="586" y="1368"/>
                            </a:lnTo>
                            <a:lnTo>
                              <a:pt x="596" y="1488"/>
                            </a:lnTo>
                            <a:lnTo>
                              <a:pt x="607" y="1602"/>
                            </a:lnTo>
                            <a:lnTo>
                              <a:pt x="617" y="1716"/>
                            </a:lnTo>
                            <a:lnTo>
                              <a:pt x="622" y="1825"/>
                            </a:lnTo>
                            <a:lnTo>
                              <a:pt x="633" y="1928"/>
                            </a:lnTo>
                            <a:lnTo>
                              <a:pt x="643" y="2022"/>
                            </a:lnTo>
                            <a:lnTo>
                              <a:pt x="653" y="2110"/>
                            </a:lnTo>
                            <a:lnTo>
                              <a:pt x="664" y="2188"/>
                            </a:lnTo>
                            <a:lnTo>
                              <a:pt x="674" y="2255"/>
                            </a:lnTo>
                            <a:lnTo>
                              <a:pt x="685" y="2317"/>
                            </a:lnTo>
                            <a:lnTo>
                              <a:pt x="695" y="2364"/>
                            </a:lnTo>
                            <a:lnTo>
                              <a:pt x="705" y="2395"/>
                            </a:lnTo>
                            <a:lnTo>
                              <a:pt x="716" y="2421"/>
                            </a:lnTo>
                            <a:lnTo>
                              <a:pt x="726" y="2431"/>
                            </a:lnTo>
                            <a:lnTo>
                              <a:pt x="736" y="2431"/>
                            </a:lnTo>
                            <a:lnTo>
                              <a:pt x="747" y="2421"/>
                            </a:lnTo>
                            <a:lnTo>
                              <a:pt x="757" y="2395"/>
                            </a:lnTo>
                            <a:lnTo>
                              <a:pt x="768" y="2359"/>
                            </a:lnTo>
                            <a:lnTo>
                              <a:pt x="778" y="2312"/>
                            </a:lnTo>
                            <a:lnTo>
                              <a:pt x="788" y="2250"/>
                            </a:lnTo>
                            <a:lnTo>
                              <a:pt x="799" y="2182"/>
                            </a:lnTo>
                            <a:lnTo>
                              <a:pt x="809" y="2105"/>
                            </a:lnTo>
                            <a:lnTo>
                              <a:pt x="819" y="2017"/>
                            </a:lnTo>
                            <a:lnTo>
                              <a:pt x="830" y="1918"/>
                            </a:lnTo>
                            <a:lnTo>
                              <a:pt x="840" y="1820"/>
                            </a:lnTo>
                            <a:lnTo>
                              <a:pt x="850" y="1711"/>
                            </a:lnTo>
                            <a:lnTo>
                              <a:pt x="861" y="1597"/>
                            </a:lnTo>
                            <a:lnTo>
                              <a:pt x="871" y="1477"/>
                            </a:lnTo>
                            <a:lnTo>
                              <a:pt x="882" y="1358"/>
                            </a:lnTo>
                            <a:lnTo>
                              <a:pt x="892" y="1234"/>
                            </a:lnTo>
                            <a:lnTo>
                              <a:pt x="902" y="1114"/>
                            </a:lnTo>
                            <a:lnTo>
                              <a:pt x="913" y="995"/>
                            </a:lnTo>
                            <a:lnTo>
                              <a:pt x="923" y="876"/>
                            </a:lnTo>
                            <a:lnTo>
                              <a:pt x="933" y="762"/>
                            </a:lnTo>
                            <a:lnTo>
                              <a:pt x="944" y="648"/>
                            </a:lnTo>
                            <a:lnTo>
                              <a:pt x="954" y="544"/>
                            </a:lnTo>
                            <a:lnTo>
                              <a:pt x="965" y="446"/>
                            </a:lnTo>
                            <a:lnTo>
                              <a:pt x="975" y="358"/>
                            </a:lnTo>
                            <a:lnTo>
                              <a:pt x="985" y="275"/>
                            </a:lnTo>
                            <a:lnTo>
                              <a:pt x="996" y="202"/>
                            </a:lnTo>
                            <a:lnTo>
                              <a:pt x="1006" y="140"/>
                            </a:lnTo>
                            <a:lnTo>
                              <a:pt x="1016" y="88"/>
                            </a:lnTo>
                            <a:lnTo>
                              <a:pt x="1027" y="47"/>
                            </a:lnTo>
                            <a:lnTo>
                              <a:pt x="1037" y="21"/>
                            </a:lnTo>
                            <a:lnTo>
                              <a:pt x="1047" y="0"/>
                            </a:lnTo>
                            <a:lnTo>
                              <a:pt x="1058" y="0"/>
                            </a:lnTo>
                            <a:lnTo>
                              <a:pt x="1068" y="5"/>
                            </a:lnTo>
                            <a:lnTo>
                              <a:pt x="1079" y="26"/>
                            </a:lnTo>
                            <a:lnTo>
                              <a:pt x="1089" y="57"/>
                            </a:lnTo>
                            <a:lnTo>
                              <a:pt x="1099" y="98"/>
                            </a:lnTo>
                            <a:lnTo>
                              <a:pt x="1110" y="155"/>
                            </a:lnTo>
                            <a:lnTo>
                              <a:pt x="1120" y="218"/>
                            </a:lnTo>
                            <a:lnTo>
                              <a:pt x="1130" y="295"/>
                            </a:lnTo>
                            <a:lnTo>
                              <a:pt x="1141" y="378"/>
                            </a:lnTo>
                            <a:lnTo>
                              <a:pt x="1151" y="472"/>
                            </a:lnTo>
                            <a:lnTo>
                              <a:pt x="1161" y="570"/>
                            </a:lnTo>
                            <a:lnTo>
                              <a:pt x="1172" y="679"/>
                            </a:lnTo>
                            <a:lnTo>
                              <a:pt x="1182" y="788"/>
                            </a:lnTo>
                            <a:lnTo>
                              <a:pt x="1193" y="902"/>
                            </a:lnTo>
                            <a:lnTo>
                              <a:pt x="1203" y="1021"/>
                            </a:lnTo>
                            <a:lnTo>
                              <a:pt x="1213" y="1146"/>
                            </a:lnTo>
                            <a:lnTo>
                              <a:pt x="1224" y="1265"/>
                            </a:lnTo>
                            <a:lnTo>
                              <a:pt x="1234" y="1389"/>
                            </a:lnTo>
                            <a:lnTo>
                              <a:pt x="1239" y="1508"/>
                            </a:lnTo>
                            <a:lnTo>
                              <a:pt x="1250" y="1623"/>
                            </a:lnTo>
                            <a:lnTo>
                              <a:pt x="1260" y="1737"/>
                            </a:lnTo>
                            <a:lnTo>
                              <a:pt x="1270" y="1845"/>
                            </a:lnTo>
                            <a:lnTo>
                              <a:pt x="1281" y="1944"/>
                            </a:lnTo>
                            <a:lnTo>
                              <a:pt x="1291" y="2037"/>
                            </a:lnTo>
                            <a:lnTo>
                              <a:pt x="1301" y="21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42" name="Freeform 2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2" y="1159"/>
                        <a:ext cx="1307" cy="2431"/>
                      </a:xfrm>
                      <a:custGeom>
                        <a:avLst/>
                        <a:gdLst>
                          <a:gd name="T0" fmla="*/ 21 w 1307"/>
                          <a:gd name="T1" fmla="*/ 2265 h 2431"/>
                          <a:gd name="T2" fmla="*/ 52 w 1307"/>
                          <a:gd name="T3" fmla="*/ 2400 h 2431"/>
                          <a:gd name="T4" fmla="*/ 83 w 1307"/>
                          <a:gd name="T5" fmla="*/ 2431 h 2431"/>
                          <a:gd name="T6" fmla="*/ 114 w 1307"/>
                          <a:gd name="T7" fmla="*/ 2353 h 2431"/>
                          <a:gd name="T8" fmla="*/ 146 w 1307"/>
                          <a:gd name="T9" fmla="*/ 2172 h 2431"/>
                          <a:gd name="T10" fmla="*/ 177 w 1307"/>
                          <a:gd name="T11" fmla="*/ 1902 h 2431"/>
                          <a:gd name="T12" fmla="*/ 208 w 1307"/>
                          <a:gd name="T13" fmla="*/ 1576 h 2431"/>
                          <a:gd name="T14" fmla="*/ 239 w 1307"/>
                          <a:gd name="T15" fmla="*/ 1218 h 2431"/>
                          <a:gd name="T16" fmla="*/ 270 w 1307"/>
                          <a:gd name="T17" fmla="*/ 855 h 2431"/>
                          <a:gd name="T18" fmla="*/ 301 w 1307"/>
                          <a:gd name="T19" fmla="*/ 529 h 2431"/>
                          <a:gd name="T20" fmla="*/ 332 w 1307"/>
                          <a:gd name="T21" fmla="*/ 259 h 2431"/>
                          <a:gd name="T22" fmla="*/ 363 w 1307"/>
                          <a:gd name="T23" fmla="*/ 78 h 2431"/>
                          <a:gd name="T24" fmla="*/ 394 w 1307"/>
                          <a:gd name="T25" fmla="*/ 0 h 2431"/>
                          <a:gd name="T26" fmla="*/ 425 w 1307"/>
                          <a:gd name="T27" fmla="*/ 31 h 2431"/>
                          <a:gd name="T28" fmla="*/ 457 w 1307"/>
                          <a:gd name="T29" fmla="*/ 166 h 2431"/>
                          <a:gd name="T30" fmla="*/ 488 w 1307"/>
                          <a:gd name="T31" fmla="*/ 394 h 2431"/>
                          <a:gd name="T32" fmla="*/ 519 w 1307"/>
                          <a:gd name="T33" fmla="*/ 695 h 2431"/>
                          <a:gd name="T34" fmla="*/ 550 w 1307"/>
                          <a:gd name="T35" fmla="*/ 1042 h 2431"/>
                          <a:gd name="T36" fmla="*/ 576 w 1307"/>
                          <a:gd name="T37" fmla="*/ 1410 h 2431"/>
                          <a:gd name="T38" fmla="*/ 607 w 1307"/>
                          <a:gd name="T39" fmla="*/ 1752 h 2431"/>
                          <a:gd name="T40" fmla="*/ 638 w 1307"/>
                          <a:gd name="T41" fmla="*/ 2053 h 2431"/>
                          <a:gd name="T42" fmla="*/ 669 w 1307"/>
                          <a:gd name="T43" fmla="*/ 2276 h 2431"/>
                          <a:gd name="T44" fmla="*/ 700 w 1307"/>
                          <a:gd name="T45" fmla="*/ 2405 h 2431"/>
                          <a:gd name="T46" fmla="*/ 731 w 1307"/>
                          <a:gd name="T47" fmla="*/ 2431 h 2431"/>
                          <a:gd name="T48" fmla="*/ 762 w 1307"/>
                          <a:gd name="T49" fmla="*/ 2343 h 2431"/>
                          <a:gd name="T50" fmla="*/ 794 w 1307"/>
                          <a:gd name="T51" fmla="*/ 2156 h 2431"/>
                          <a:gd name="T52" fmla="*/ 825 w 1307"/>
                          <a:gd name="T53" fmla="*/ 1887 h 2431"/>
                          <a:gd name="T54" fmla="*/ 856 w 1307"/>
                          <a:gd name="T55" fmla="*/ 1555 h 2431"/>
                          <a:gd name="T56" fmla="*/ 887 w 1307"/>
                          <a:gd name="T57" fmla="*/ 1197 h 2431"/>
                          <a:gd name="T58" fmla="*/ 918 w 1307"/>
                          <a:gd name="T59" fmla="*/ 835 h 2431"/>
                          <a:gd name="T60" fmla="*/ 949 w 1307"/>
                          <a:gd name="T61" fmla="*/ 513 h 2431"/>
                          <a:gd name="T62" fmla="*/ 980 w 1307"/>
                          <a:gd name="T63" fmla="*/ 249 h 2431"/>
                          <a:gd name="T64" fmla="*/ 1011 w 1307"/>
                          <a:gd name="T65" fmla="*/ 72 h 2431"/>
                          <a:gd name="T66" fmla="*/ 1042 w 1307"/>
                          <a:gd name="T67" fmla="*/ 0 h 2431"/>
                          <a:gd name="T68" fmla="*/ 1073 w 1307"/>
                          <a:gd name="T69" fmla="*/ 36 h 2431"/>
                          <a:gd name="T70" fmla="*/ 1105 w 1307"/>
                          <a:gd name="T71" fmla="*/ 176 h 2431"/>
                          <a:gd name="T72" fmla="*/ 1136 w 1307"/>
                          <a:gd name="T73" fmla="*/ 409 h 2431"/>
                          <a:gd name="T74" fmla="*/ 1167 w 1307"/>
                          <a:gd name="T75" fmla="*/ 715 h 2431"/>
                          <a:gd name="T76" fmla="*/ 1193 w 1307"/>
                          <a:gd name="T77" fmla="*/ 1063 h 2431"/>
                          <a:gd name="T78" fmla="*/ 1224 w 1307"/>
                          <a:gd name="T79" fmla="*/ 1426 h 2431"/>
                          <a:gd name="T80" fmla="*/ 1255 w 1307"/>
                          <a:gd name="T81" fmla="*/ 1773 h 2431"/>
                          <a:gd name="T82" fmla="*/ 1286 w 1307"/>
                          <a:gd name="T83" fmla="*/ 2068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7" h="2431">
                            <a:moveTo>
                              <a:pt x="0" y="2125"/>
                            </a:moveTo>
                            <a:lnTo>
                              <a:pt x="11" y="2198"/>
                            </a:lnTo>
                            <a:lnTo>
                              <a:pt x="21" y="2265"/>
                            </a:lnTo>
                            <a:lnTo>
                              <a:pt x="32" y="2322"/>
                            </a:lnTo>
                            <a:lnTo>
                              <a:pt x="42" y="2369"/>
                            </a:lnTo>
                            <a:lnTo>
                              <a:pt x="52" y="2400"/>
                            </a:lnTo>
                            <a:lnTo>
                              <a:pt x="63" y="2426"/>
                            </a:lnTo>
                            <a:lnTo>
                              <a:pt x="73" y="2431"/>
                            </a:lnTo>
                            <a:lnTo>
                              <a:pt x="83" y="2431"/>
                            </a:lnTo>
                            <a:lnTo>
                              <a:pt x="94" y="2416"/>
                            </a:lnTo>
                            <a:lnTo>
                              <a:pt x="104" y="2390"/>
                            </a:lnTo>
                            <a:lnTo>
                              <a:pt x="114" y="2353"/>
                            </a:lnTo>
                            <a:lnTo>
                              <a:pt x="125" y="2302"/>
                            </a:lnTo>
                            <a:lnTo>
                              <a:pt x="135" y="2239"/>
                            </a:lnTo>
                            <a:lnTo>
                              <a:pt x="146" y="2172"/>
                            </a:lnTo>
                            <a:lnTo>
                              <a:pt x="156" y="2089"/>
                            </a:lnTo>
                            <a:lnTo>
                              <a:pt x="166" y="2001"/>
                            </a:lnTo>
                            <a:lnTo>
                              <a:pt x="177" y="1902"/>
                            </a:lnTo>
                            <a:lnTo>
                              <a:pt x="187" y="1799"/>
                            </a:lnTo>
                            <a:lnTo>
                              <a:pt x="197" y="1690"/>
                            </a:lnTo>
                            <a:lnTo>
                              <a:pt x="208" y="1576"/>
                            </a:lnTo>
                            <a:lnTo>
                              <a:pt x="218" y="1457"/>
                            </a:lnTo>
                            <a:lnTo>
                              <a:pt x="229" y="1337"/>
                            </a:lnTo>
                            <a:lnTo>
                              <a:pt x="239" y="1218"/>
                            </a:lnTo>
                            <a:lnTo>
                              <a:pt x="249" y="1094"/>
                            </a:lnTo>
                            <a:lnTo>
                              <a:pt x="260" y="975"/>
                            </a:lnTo>
                            <a:lnTo>
                              <a:pt x="270" y="855"/>
                            </a:lnTo>
                            <a:lnTo>
                              <a:pt x="280" y="741"/>
                            </a:lnTo>
                            <a:lnTo>
                              <a:pt x="291" y="632"/>
                            </a:lnTo>
                            <a:lnTo>
                              <a:pt x="301" y="529"/>
                            </a:lnTo>
                            <a:lnTo>
                              <a:pt x="311" y="430"/>
                            </a:lnTo>
                            <a:lnTo>
                              <a:pt x="322" y="342"/>
                            </a:lnTo>
                            <a:lnTo>
                              <a:pt x="332" y="259"/>
                            </a:lnTo>
                            <a:lnTo>
                              <a:pt x="343" y="192"/>
                            </a:lnTo>
                            <a:lnTo>
                              <a:pt x="353" y="130"/>
                            </a:lnTo>
                            <a:lnTo>
                              <a:pt x="363" y="78"/>
                            </a:lnTo>
                            <a:lnTo>
                              <a:pt x="374" y="41"/>
                            </a:lnTo>
                            <a:lnTo>
                              <a:pt x="384" y="15"/>
                            </a:lnTo>
                            <a:lnTo>
                              <a:pt x="394" y="0"/>
                            </a:lnTo>
                            <a:lnTo>
                              <a:pt x="405" y="0"/>
                            </a:lnTo>
                            <a:lnTo>
                              <a:pt x="415" y="5"/>
                            </a:lnTo>
                            <a:lnTo>
                              <a:pt x="425" y="31"/>
                            </a:lnTo>
                            <a:lnTo>
                              <a:pt x="436" y="62"/>
                            </a:lnTo>
                            <a:lnTo>
                              <a:pt x="446" y="109"/>
                            </a:lnTo>
                            <a:lnTo>
                              <a:pt x="457" y="166"/>
                            </a:lnTo>
                            <a:lnTo>
                              <a:pt x="467" y="233"/>
                            </a:lnTo>
                            <a:lnTo>
                              <a:pt x="477" y="306"/>
                            </a:lnTo>
                            <a:lnTo>
                              <a:pt x="488" y="394"/>
                            </a:lnTo>
                            <a:lnTo>
                              <a:pt x="498" y="487"/>
                            </a:lnTo>
                            <a:lnTo>
                              <a:pt x="508" y="586"/>
                            </a:lnTo>
                            <a:lnTo>
                              <a:pt x="519" y="695"/>
                            </a:lnTo>
                            <a:lnTo>
                              <a:pt x="529" y="809"/>
                            </a:lnTo>
                            <a:lnTo>
                              <a:pt x="540" y="923"/>
                            </a:lnTo>
                            <a:lnTo>
                              <a:pt x="550" y="1042"/>
                            </a:lnTo>
                            <a:lnTo>
                              <a:pt x="555" y="1166"/>
                            </a:lnTo>
                            <a:lnTo>
                              <a:pt x="565" y="1286"/>
                            </a:lnTo>
                            <a:lnTo>
                              <a:pt x="576" y="1410"/>
                            </a:lnTo>
                            <a:lnTo>
                              <a:pt x="586" y="1529"/>
                            </a:lnTo>
                            <a:lnTo>
                              <a:pt x="597" y="1643"/>
                            </a:lnTo>
                            <a:lnTo>
                              <a:pt x="607" y="1752"/>
                            </a:lnTo>
                            <a:lnTo>
                              <a:pt x="617" y="1861"/>
                            </a:lnTo>
                            <a:lnTo>
                              <a:pt x="628" y="1959"/>
                            </a:lnTo>
                            <a:lnTo>
                              <a:pt x="638" y="2053"/>
                            </a:lnTo>
                            <a:lnTo>
                              <a:pt x="648" y="2136"/>
                            </a:lnTo>
                            <a:lnTo>
                              <a:pt x="659" y="2213"/>
                            </a:lnTo>
                            <a:lnTo>
                              <a:pt x="669" y="2276"/>
                            </a:lnTo>
                            <a:lnTo>
                              <a:pt x="679" y="2333"/>
                            </a:lnTo>
                            <a:lnTo>
                              <a:pt x="690" y="2374"/>
                            </a:lnTo>
                            <a:lnTo>
                              <a:pt x="700" y="2405"/>
                            </a:lnTo>
                            <a:lnTo>
                              <a:pt x="711" y="2426"/>
                            </a:lnTo>
                            <a:lnTo>
                              <a:pt x="721" y="2431"/>
                            </a:lnTo>
                            <a:lnTo>
                              <a:pt x="731" y="2431"/>
                            </a:lnTo>
                            <a:lnTo>
                              <a:pt x="742" y="2410"/>
                            </a:lnTo>
                            <a:lnTo>
                              <a:pt x="752" y="2385"/>
                            </a:lnTo>
                            <a:lnTo>
                              <a:pt x="762" y="2343"/>
                            </a:lnTo>
                            <a:lnTo>
                              <a:pt x="773" y="2291"/>
                            </a:lnTo>
                            <a:lnTo>
                              <a:pt x="783" y="2229"/>
                            </a:lnTo>
                            <a:lnTo>
                              <a:pt x="794" y="2156"/>
                            </a:lnTo>
                            <a:lnTo>
                              <a:pt x="804" y="2074"/>
                            </a:lnTo>
                            <a:lnTo>
                              <a:pt x="814" y="1985"/>
                            </a:lnTo>
                            <a:lnTo>
                              <a:pt x="825" y="1887"/>
                            </a:lnTo>
                            <a:lnTo>
                              <a:pt x="835" y="1783"/>
                            </a:lnTo>
                            <a:lnTo>
                              <a:pt x="845" y="1669"/>
                            </a:lnTo>
                            <a:lnTo>
                              <a:pt x="856" y="1555"/>
                            </a:lnTo>
                            <a:lnTo>
                              <a:pt x="866" y="1436"/>
                            </a:lnTo>
                            <a:lnTo>
                              <a:pt x="876" y="1317"/>
                            </a:lnTo>
                            <a:lnTo>
                              <a:pt x="887" y="1197"/>
                            </a:lnTo>
                            <a:lnTo>
                              <a:pt x="897" y="1073"/>
                            </a:lnTo>
                            <a:lnTo>
                              <a:pt x="908" y="954"/>
                            </a:lnTo>
                            <a:lnTo>
                              <a:pt x="918" y="835"/>
                            </a:lnTo>
                            <a:lnTo>
                              <a:pt x="928" y="720"/>
                            </a:lnTo>
                            <a:lnTo>
                              <a:pt x="939" y="612"/>
                            </a:lnTo>
                            <a:lnTo>
                              <a:pt x="949" y="513"/>
                            </a:lnTo>
                            <a:lnTo>
                              <a:pt x="959" y="415"/>
                            </a:lnTo>
                            <a:lnTo>
                              <a:pt x="970" y="327"/>
                            </a:lnTo>
                            <a:lnTo>
                              <a:pt x="980" y="249"/>
                            </a:lnTo>
                            <a:lnTo>
                              <a:pt x="991" y="181"/>
                            </a:lnTo>
                            <a:lnTo>
                              <a:pt x="1001" y="119"/>
                            </a:lnTo>
                            <a:lnTo>
                              <a:pt x="1011" y="72"/>
                            </a:lnTo>
                            <a:lnTo>
                              <a:pt x="1022" y="36"/>
                            </a:lnTo>
                            <a:lnTo>
                              <a:pt x="1032" y="10"/>
                            </a:lnTo>
                            <a:lnTo>
                              <a:pt x="1042" y="0"/>
                            </a:lnTo>
                            <a:lnTo>
                              <a:pt x="1053" y="0"/>
                            </a:lnTo>
                            <a:lnTo>
                              <a:pt x="1063" y="10"/>
                            </a:lnTo>
                            <a:lnTo>
                              <a:pt x="1073" y="36"/>
                            </a:lnTo>
                            <a:lnTo>
                              <a:pt x="1084" y="67"/>
                            </a:lnTo>
                            <a:lnTo>
                              <a:pt x="1094" y="114"/>
                            </a:lnTo>
                            <a:lnTo>
                              <a:pt x="1105" y="176"/>
                            </a:lnTo>
                            <a:lnTo>
                              <a:pt x="1115" y="244"/>
                            </a:lnTo>
                            <a:lnTo>
                              <a:pt x="1125" y="321"/>
                            </a:lnTo>
                            <a:lnTo>
                              <a:pt x="1136" y="409"/>
                            </a:lnTo>
                            <a:lnTo>
                              <a:pt x="1146" y="503"/>
                            </a:lnTo>
                            <a:lnTo>
                              <a:pt x="1156" y="606"/>
                            </a:lnTo>
                            <a:lnTo>
                              <a:pt x="1167" y="715"/>
                            </a:lnTo>
                            <a:lnTo>
                              <a:pt x="1172" y="829"/>
                            </a:lnTo>
                            <a:lnTo>
                              <a:pt x="1182" y="943"/>
                            </a:lnTo>
                            <a:lnTo>
                              <a:pt x="1193" y="1063"/>
                            </a:lnTo>
                            <a:lnTo>
                              <a:pt x="1203" y="1187"/>
                            </a:lnTo>
                            <a:lnTo>
                              <a:pt x="1213" y="1306"/>
                            </a:lnTo>
                            <a:lnTo>
                              <a:pt x="1224" y="1426"/>
                            </a:lnTo>
                            <a:lnTo>
                              <a:pt x="1234" y="1545"/>
                            </a:lnTo>
                            <a:lnTo>
                              <a:pt x="1245" y="1664"/>
                            </a:lnTo>
                            <a:lnTo>
                              <a:pt x="1255" y="1773"/>
                            </a:lnTo>
                            <a:lnTo>
                              <a:pt x="1265" y="1877"/>
                            </a:lnTo>
                            <a:lnTo>
                              <a:pt x="1276" y="1975"/>
                            </a:lnTo>
                            <a:lnTo>
                              <a:pt x="1286" y="2068"/>
                            </a:lnTo>
                            <a:lnTo>
                              <a:pt x="1296" y="2151"/>
                            </a:lnTo>
                            <a:lnTo>
                              <a:pt x="1307" y="2224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43" name="Freeform 2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39" y="1159"/>
                        <a:ext cx="477" cy="2431"/>
                      </a:xfrm>
                      <a:custGeom>
                        <a:avLst/>
                        <a:gdLst>
                          <a:gd name="T0" fmla="*/ 0 w 477"/>
                          <a:gd name="T1" fmla="*/ 2224 h 2431"/>
                          <a:gd name="T2" fmla="*/ 10 w 477"/>
                          <a:gd name="T3" fmla="*/ 2286 h 2431"/>
                          <a:gd name="T4" fmla="*/ 20 w 477"/>
                          <a:gd name="T5" fmla="*/ 2338 h 2431"/>
                          <a:gd name="T6" fmla="*/ 31 w 477"/>
                          <a:gd name="T7" fmla="*/ 2379 h 2431"/>
                          <a:gd name="T8" fmla="*/ 41 w 477"/>
                          <a:gd name="T9" fmla="*/ 2410 h 2431"/>
                          <a:gd name="T10" fmla="*/ 52 w 477"/>
                          <a:gd name="T11" fmla="*/ 2426 h 2431"/>
                          <a:gd name="T12" fmla="*/ 62 w 477"/>
                          <a:gd name="T13" fmla="*/ 2431 h 2431"/>
                          <a:gd name="T14" fmla="*/ 72 w 477"/>
                          <a:gd name="T15" fmla="*/ 2426 h 2431"/>
                          <a:gd name="T16" fmla="*/ 83 w 477"/>
                          <a:gd name="T17" fmla="*/ 2410 h 2431"/>
                          <a:gd name="T18" fmla="*/ 93 w 477"/>
                          <a:gd name="T19" fmla="*/ 2379 h 2431"/>
                          <a:gd name="T20" fmla="*/ 103 w 477"/>
                          <a:gd name="T21" fmla="*/ 2338 h 2431"/>
                          <a:gd name="T22" fmla="*/ 114 w 477"/>
                          <a:gd name="T23" fmla="*/ 2281 h 2431"/>
                          <a:gd name="T24" fmla="*/ 124 w 477"/>
                          <a:gd name="T25" fmla="*/ 2219 h 2431"/>
                          <a:gd name="T26" fmla="*/ 134 w 477"/>
                          <a:gd name="T27" fmla="*/ 2146 h 2431"/>
                          <a:gd name="T28" fmla="*/ 145 w 477"/>
                          <a:gd name="T29" fmla="*/ 2058 h 2431"/>
                          <a:gd name="T30" fmla="*/ 155 w 477"/>
                          <a:gd name="T31" fmla="*/ 1970 h 2431"/>
                          <a:gd name="T32" fmla="*/ 166 w 477"/>
                          <a:gd name="T33" fmla="*/ 1871 h 2431"/>
                          <a:gd name="T34" fmla="*/ 176 w 477"/>
                          <a:gd name="T35" fmla="*/ 1762 h 2431"/>
                          <a:gd name="T36" fmla="*/ 186 w 477"/>
                          <a:gd name="T37" fmla="*/ 1654 h 2431"/>
                          <a:gd name="T38" fmla="*/ 197 w 477"/>
                          <a:gd name="T39" fmla="*/ 1534 h 2431"/>
                          <a:gd name="T40" fmla="*/ 207 w 477"/>
                          <a:gd name="T41" fmla="*/ 1415 h 2431"/>
                          <a:gd name="T42" fmla="*/ 217 w 477"/>
                          <a:gd name="T43" fmla="*/ 1296 h 2431"/>
                          <a:gd name="T44" fmla="*/ 228 w 477"/>
                          <a:gd name="T45" fmla="*/ 1177 h 2431"/>
                          <a:gd name="T46" fmla="*/ 238 w 477"/>
                          <a:gd name="T47" fmla="*/ 1052 h 2431"/>
                          <a:gd name="T48" fmla="*/ 249 w 477"/>
                          <a:gd name="T49" fmla="*/ 933 h 2431"/>
                          <a:gd name="T50" fmla="*/ 259 w 477"/>
                          <a:gd name="T51" fmla="*/ 819 h 2431"/>
                          <a:gd name="T52" fmla="*/ 269 w 477"/>
                          <a:gd name="T53" fmla="*/ 705 h 2431"/>
                          <a:gd name="T54" fmla="*/ 280 w 477"/>
                          <a:gd name="T55" fmla="*/ 596 h 2431"/>
                          <a:gd name="T56" fmla="*/ 290 w 477"/>
                          <a:gd name="T57" fmla="*/ 492 h 2431"/>
                          <a:gd name="T58" fmla="*/ 300 w 477"/>
                          <a:gd name="T59" fmla="*/ 399 h 2431"/>
                          <a:gd name="T60" fmla="*/ 311 w 477"/>
                          <a:gd name="T61" fmla="*/ 316 h 2431"/>
                          <a:gd name="T62" fmla="*/ 321 w 477"/>
                          <a:gd name="T63" fmla="*/ 238 h 2431"/>
                          <a:gd name="T64" fmla="*/ 331 w 477"/>
                          <a:gd name="T65" fmla="*/ 171 h 2431"/>
                          <a:gd name="T66" fmla="*/ 342 w 477"/>
                          <a:gd name="T67" fmla="*/ 114 h 2431"/>
                          <a:gd name="T68" fmla="*/ 352 w 477"/>
                          <a:gd name="T69" fmla="*/ 67 h 2431"/>
                          <a:gd name="T70" fmla="*/ 363 w 477"/>
                          <a:gd name="T71" fmla="*/ 31 h 2431"/>
                          <a:gd name="T72" fmla="*/ 373 w 477"/>
                          <a:gd name="T73" fmla="*/ 10 h 2431"/>
                          <a:gd name="T74" fmla="*/ 383 w 477"/>
                          <a:gd name="T75" fmla="*/ 0 h 2431"/>
                          <a:gd name="T76" fmla="*/ 394 w 477"/>
                          <a:gd name="T77" fmla="*/ 0 h 2431"/>
                          <a:gd name="T78" fmla="*/ 404 w 477"/>
                          <a:gd name="T79" fmla="*/ 15 h 2431"/>
                          <a:gd name="T80" fmla="*/ 414 w 477"/>
                          <a:gd name="T81" fmla="*/ 41 h 2431"/>
                          <a:gd name="T82" fmla="*/ 425 w 477"/>
                          <a:gd name="T83" fmla="*/ 78 h 2431"/>
                          <a:gd name="T84" fmla="*/ 435 w 477"/>
                          <a:gd name="T85" fmla="*/ 124 h 2431"/>
                          <a:gd name="T86" fmla="*/ 445 w 477"/>
                          <a:gd name="T87" fmla="*/ 187 h 2431"/>
                          <a:gd name="T88" fmla="*/ 456 w 477"/>
                          <a:gd name="T89" fmla="*/ 254 h 2431"/>
                          <a:gd name="T90" fmla="*/ 466 w 477"/>
                          <a:gd name="T91" fmla="*/ 337 h 2431"/>
                          <a:gd name="T92" fmla="*/ 477 w 477"/>
                          <a:gd name="T93" fmla="*/ 425 h 2431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</a:gdLst>
                        <a:ahLst/>
                        <a:cxnLst>
                          <a:cxn ang="T94">
                            <a:pos x="T0" y="T1"/>
                          </a:cxn>
                          <a:cxn ang="T95">
                            <a:pos x="T2" y="T3"/>
                          </a:cxn>
                          <a:cxn ang="T96">
                            <a:pos x="T4" y="T5"/>
                          </a:cxn>
                          <a:cxn ang="T97">
                            <a:pos x="T6" y="T7"/>
                          </a:cxn>
                          <a:cxn ang="T98">
                            <a:pos x="T8" y="T9"/>
                          </a:cxn>
                          <a:cxn ang="T99">
                            <a:pos x="T10" y="T11"/>
                          </a:cxn>
                          <a:cxn ang="T100">
                            <a:pos x="T12" y="T13"/>
                          </a:cxn>
                          <a:cxn ang="T101">
                            <a:pos x="T14" y="T15"/>
                          </a:cxn>
                          <a:cxn ang="T102">
                            <a:pos x="T16" y="T17"/>
                          </a:cxn>
                          <a:cxn ang="T103">
                            <a:pos x="T18" y="T19"/>
                          </a:cxn>
                          <a:cxn ang="T104">
                            <a:pos x="T20" y="T21"/>
                          </a:cxn>
                          <a:cxn ang="T105">
                            <a:pos x="T22" y="T23"/>
                          </a:cxn>
                          <a:cxn ang="T106">
                            <a:pos x="T24" y="T25"/>
                          </a:cxn>
                          <a:cxn ang="T107">
                            <a:pos x="T26" y="T27"/>
                          </a:cxn>
                          <a:cxn ang="T108">
                            <a:pos x="T28" y="T29"/>
                          </a:cxn>
                          <a:cxn ang="T109">
                            <a:pos x="T30" y="T31"/>
                          </a:cxn>
                          <a:cxn ang="T110">
                            <a:pos x="T32" y="T33"/>
                          </a:cxn>
                          <a:cxn ang="T111">
                            <a:pos x="T34" y="T35"/>
                          </a:cxn>
                          <a:cxn ang="T112">
                            <a:pos x="T36" y="T37"/>
                          </a:cxn>
                          <a:cxn ang="T113">
                            <a:pos x="T38" y="T39"/>
                          </a:cxn>
                          <a:cxn ang="T114">
                            <a:pos x="T40" y="T41"/>
                          </a:cxn>
                          <a:cxn ang="T115">
                            <a:pos x="T42" y="T43"/>
                          </a:cxn>
                          <a:cxn ang="T116">
                            <a:pos x="T44" y="T45"/>
                          </a:cxn>
                          <a:cxn ang="T117">
                            <a:pos x="T46" y="T47"/>
                          </a:cxn>
                          <a:cxn ang="T118">
                            <a:pos x="T48" y="T49"/>
                          </a:cxn>
                          <a:cxn ang="T119">
                            <a:pos x="T50" y="T51"/>
                          </a:cxn>
                          <a:cxn ang="T120">
                            <a:pos x="T52" y="T53"/>
                          </a:cxn>
                          <a:cxn ang="T121">
                            <a:pos x="T54" y="T55"/>
                          </a:cxn>
                          <a:cxn ang="T122">
                            <a:pos x="T56" y="T57"/>
                          </a:cxn>
                          <a:cxn ang="T123">
                            <a:pos x="T58" y="T59"/>
                          </a:cxn>
                          <a:cxn ang="T124">
                            <a:pos x="T60" y="T61"/>
                          </a:cxn>
                          <a:cxn ang="T125">
                            <a:pos x="T62" y="T63"/>
                          </a:cxn>
                          <a:cxn ang="T126">
                            <a:pos x="T64" y="T65"/>
                          </a:cxn>
                          <a:cxn ang="T127">
                            <a:pos x="T66" y="T67"/>
                          </a:cxn>
                          <a:cxn ang="T128">
                            <a:pos x="T68" y="T69"/>
                          </a:cxn>
                          <a:cxn ang="T129">
                            <a:pos x="T70" y="T71"/>
                          </a:cxn>
                          <a:cxn ang="T130">
                            <a:pos x="T72" y="T73"/>
                          </a:cxn>
                          <a:cxn ang="T131">
                            <a:pos x="T74" y="T75"/>
                          </a:cxn>
                          <a:cxn ang="T132">
                            <a:pos x="T76" y="T77"/>
                          </a:cxn>
                          <a:cxn ang="T133">
                            <a:pos x="T78" y="T79"/>
                          </a:cxn>
                          <a:cxn ang="T134">
                            <a:pos x="T80" y="T81"/>
                          </a:cxn>
                          <a:cxn ang="T135">
                            <a:pos x="T82" y="T83"/>
                          </a:cxn>
                          <a:cxn ang="T136">
                            <a:pos x="T84" y="T85"/>
                          </a:cxn>
                          <a:cxn ang="T137">
                            <a:pos x="T86" y="T87"/>
                          </a:cxn>
                          <a:cxn ang="T138">
                            <a:pos x="T88" y="T89"/>
                          </a:cxn>
                          <a:cxn ang="T139">
                            <a:pos x="T90" y="T91"/>
                          </a:cxn>
                          <a:cxn ang="T140">
                            <a:pos x="T92" y="T93"/>
                          </a:cxn>
                        </a:cxnLst>
                        <a:rect l="0" t="0" r="r" b="b"/>
                        <a:pathLst>
                          <a:path w="477" h="2431">
                            <a:moveTo>
                              <a:pt x="0" y="2224"/>
                            </a:moveTo>
                            <a:lnTo>
                              <a:pt x="10" y="2286"/>
                            </a:lnTo>
                            <a:lnTo>
                              <a:pt x="20" y="2338"/>
                            </a:lnTo>
                            <a:lnTo>
                              <a:pt x="31" y="2379"/>
                            </a:lnTo>
                            <a:lnTo>
                              <a:pt x="41" y="2410"/>
                            </a:lnTo>
                            <a:lnTo>
                              <a:pt x="52" y="2426"/>
                            </a:lnTo>
                            <a:lnTo>
                              <a:pt x="62" y="2431"/>
                            </a:lnTo>
                            <a:lnTo>
                              <a:pt x="72" y="2426"/>
                            </a:lnTo>
                            <a:lnTo>
                              <a:pt x="83" y="2410"/>
                            </a:lnTo>
                            <a:lnTo>
                              <a:pt x="93" y="2379"/>
                            </a:lnTo>
                            <a:lnTo>
                              <a:pt x="103" y="2338"/>
                            </a:lnTo>
                            <a:lnTo>
                              <a:pt x="114" y="2281"/>
                            </a:lnTo>
                            <a:lnTo>
                              <a:pt x="124" y="2219"/>
                            </a:lnTo>
                            <a:lnTo>
                              <a:pt x="134" y="2146"/>
                            </a:lnTo>
                            <a:lnTo>
                              <a:pt x="145" y="2058"/>
                            </a:lnTo>
                            <a:lnTo>
                              <a:pt x="155" y="1970"/>
                            </a:lnTo>
                            <a:lnTo>
                              <a:pt x="166" y="1871"/>
                            </a:lnTo>
                            <a:lnTo>
                              <a:pt x="176" y="1762"/>
                            </a:lnTo>
                            <a:lnTo>
                              <a:pt x="186" y="1654"/>
                            </a:lnTo>
                            <a:lnTo>
                              <a:pt x="197" y="1534"/>
                            </a:lnTo>
                            <a:lnTo>
                              <a:pt x="207" y="1415"/>
                            </a:lnTo>
                            <a:lnTo>
                              <a:pt x="217" y="1296"/>
                            </a:lnTo>
                            <a:lnTo>
                              <a:pt x="228" y="1177"/>
                            </a:lnTo>
                            <a:lnTo>
                              <a:pt x="238" y="1052"/>
                            </a:lnTo>
                            <a:lnTo>
                              <a:pt x="249" y="933"/>
                            </a:lnTo>
                            <a:lnTo>
                              <a:pt x="259" y="819"/>
                            </a:lnTo>
                            <a:lnTo>
                              <a:pt x="269" y="705"/>
                            </a:lnTo>
                            <a:lnTo>
                              <a:pt x="280" y="596"/>
                            </a:lnTo>
                            <a:lnTo>
                              <a:pt x="290" y="492"/>
                            </a:lnTo>
                            <a:lnTo>
                              <a:pt x="300" y="399"/>
                            </a:lnTo>
                            <a:lnTo>
                              <a:pt x="311" y="316"/>
                            </a:lnTo>
                            <a:lnTo>
                              <a:pt x="321" y="238"/>
                            </a:lnTo>
                            <a:lnTo>
                              <a:pt x="331" y="171"/>
                            </a:lnTo>
                            <a:lnTo>
                              <a:pt x="342" y="114"/>
                            </a:lnTo>
                            <a:lnTo>
                              <a:pt x="352" y="67"/>
                            </a:lnTo>
                            <a:lnTo>
                              <a:pt x="363" y="31"/>
                            </a:lnTo>
                            <a:lnTo>
                              <a:pt x="373" y="10"/>
                            </a:lnTo>
                            <a:lnTo>
                              <a:pt x="383" y="0"/>
                            </a:lnTo>
                            <a:lnTo>
                              <a:pt x="394" y="0"/>
                            </a:lnTo>
                            <a:lnTo>
                              <a:pt x="404" y="15"/>
                            </a:lnTo>
                            <a:lnTo>
                              <a:pt x="414" y="41"/>
                            </a:lnTo>
                            <a:lnTo>
                              <a:pt x="425" y="78"/>
                            </a:lnTo>
                            <a:lnTo>
                              <a:pt x="435" y="124"/>
                            </a:lnTo>
                            <a:lnTo>
                              <a:pt x="445" y="187"/>
                            </a:lnTo>
                            <a:lnTo>
                              <a:pt x="456" y="254"/>
                            </a:lnTo>
                            <a:lnTo>
                              <a:pt x="466" y="337"/>
                            </a:lnTo>
                            <a:lnTo>
                              <a:pt x="477" y="4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84017" name="Group 28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55" y="3250"/>
                      <a:ext cx="395" cy="210"/>
                      <a:chOff x="1231" y="1159"/>
                      <a:chExt cx="3085" cy="2431"/>
                    </a:xfrm>
                  </p:grpSpPr>
                  <p:sp>
                    <p:nvSpPr>
                      <p:cNvPr id="84038" name="Freeform 28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31" y="1159"/>
                        <a:ext cx="1301" cy="2431"/>
                      </a:xfrm>
                      <a:custGeom>
                        <a:avLst/>
                        <a:gdLst>
                          <a:gd name="T0" fmla="*/ 16 w 1301"/>
                          <a:gd name="T1" fmla="*/ 2177 h 2431"/>
                          <a:gd name="T2" fmla="*/ 47 w 1301"/>
                          <a:gd name="T3" fmla="*/ 2353 h 2431"/>
                          <a:gd name="T4" fmla="*/ 78 w 1301"/>
                          <a:gd name="T5" fmla="*/ 2431 h 2431"/>
                          <a:gd name="T6" fmla="*/ 109 w 1301"/>
                          <a:gd name="T7" fmla="*/ 2400 h 2431"/>
                          <a:gd name="T8" fmla="*/ 140 w 1301"/>
                          <a:gd name="T9" fmla="*/ 2260 h 2431"/>
                          <a:gd name="T10" fmla="*/ 171 w 1301"/>
                          <a:gd name="T11" fmla="*/ 2032 h 2431"/>
                          <a:gd name="T12" fmla="*/ 203 w 1301"/>
                          <a:gd name="T13" fmla="*/ 1726 h 2431"/>
                          <a:gd name="T14" fmla="*/ 234 w 1301"/>
                          <a:gd name="T15" fmla="*/ 1379 h 2431"/>
                          <a:gd name="T16" fmla="*/ 265 w 1301"/>
                          <a:gd name="T17" fmla="*/ 1016 h 2431"/>
                          <a:gd name="T18" fmla="*/ 296 w 1301"/>
                          <a:gd name="T19" fmla="*/ 669 h 2431"/>
                          <a:gd name="T20" fmla="*/ 327 w 1301"/>
                          <a:gd name="T21" fmla="*/ 373 h 2431"/>
                          <a:gd name="T22" fmla="*/ 358 w 1301"/>
                          <a:gd name="T23" fmla="*/ 150 h 2431"/>
                          <a:gd name="T24" fmla="*/ 389 w 1301"/>
                          <a:gd name="T25" fmla="*/ 21 h 2431"/>
                          <a:gd name="T26" fmla="*/ 420 w 1301"/>
                          <a:gd name="T27" fmla="*/ 5 h 2431"/>
                          <a:gd name="T28" fmla="*/ 451 w 1301"/>
                          <a:gd name="T29" fmla="*/ 93 h 2431"/>
                          <a:gd name="T30" fmla="*/ 482 w 1301"/>
                          <a:gd name="T31" fmla="*/ 280 h 2431"/>
                          <a:gd name="T32" fmla="*/ 514 w 1301"/>
                          <a:gd name="T33" fmla="*/ 555 h 2431"/>
                          <a:gd name="T34" fmla="*/ 545 w 1301"/>
                          <a:gd name="T35" fmla="*/ 886 h 2431"/>
                          <a:gd name="T36" fmla="*/ 576 w 1301"/>
                          <a:gd name="T37" fmla="*/ 1244 h 2431"/>
                          <a:gd name="T38" fmla="*/ 607 w 1301"/>
                          <a:gd name="T39" fmla="*/ 1602 h 2431"/>
                          <a:gd name="T40" fmla="*/ 633 w 1301"/>
                          <a:gd name="T41" fmla="*/ 1928 h 2431"/>
                          <a:gd name="T42" fmla="*/ 664 w 1301"/>
                          <a:gd name="T43" fmla="*/ 2188 h 2431"/>
                          <a:gd name="T44" fmla="*/ 695 w 1301"/>
                          <a:gd name="T45" fmla="*/ 2364 h 2431"/>
                          <a:gd name="T46" fmla="*/ 726 w 1301"/>
                          <a:gd name="T47" fmla="*/ 2431 h 2431"/>
                          <a:gd name="T48" fmla="*/ 757 w 1301"/>
                          <a:gd name="T49" fmla="*/ 2395 h 2431"/>
                          <a:gd name="T50" fmla="*/ 788 w 1301"/>
                          <a:gd name="T51" fmla="*/ 2250 h 2431"/>
                          <a:gd name="T52" fmla="*/ 819 w 1301"/>
                          <a:gd name="T53" fmla="*/ 2017 h 2431"/>
                          <a:gd name="T54" fmla="*/ 850 w 1301"/>
                          <a:gd name="T55" fmla="*/ 1711 h 2431"/>
                          <a:gd name="T56" fmla="*/ 882 w 1301"/>
                          <a:gd name="T57" fmla="*/ 1358 h 2431"/>
                          <a:gd name="T58" fmla="*/ 913 w 1301"/>
                          <a:gd name="T59" fmla="*/ 995 h 2431"/>
                          <a:gd name="T60" fmla="*/ 944 w 1301"/>
                          <a:gd name="T61" fmla="*/ 648 h 2431"/>
                          <a:gd name="T62" fmla="*/ 975 w 1301"/>
                          <a:gd name="T63" fmla="*/ 358 h 2431"/>
                          <a:gd name="T64" fmla="*/ 1006 w 1301"/>
                          <a:gd name="T65" fmla="*/ 140 h 2431"/>
                          <a:gd name="T66" fmla="*/ 1037 w 1301"/>
                          <a:gd name="T67" fmla="*/ 21 h 2431"/>
                          <a:gd name="T68" fmla="*/ 1068 w 1301"/>
                          <a:gd name="T69" fmla="*/ 5 h 2431"/>
                          <a:gd name="T70" fmla="*/ 1099 w 1301"/>
                          <a:gd name="T71" fmla="*/ 98 h 2431"/>
                          <a:gd name="T72" fmla="*/ 1130 w 1301"/>
                          <a:gd name="T73" fmla="*/ 295 h 2431"/>
                          <a:gd name="T74" fmla="*/ 1161 w 1301"/>
                          <a:gd name="T75" fmla="*/ 570 h 2431"/>
                          <a:gd name="T76" fmla="*/ 1193 w 1301"/>
                          <a:gd name="T77" fmla="*/ 902 h 2431"/>
                          <a:gd name="T78" fmla="*/ 1224 w 1301"/>
                          <a:gd name="T79" fmla="*/ 1265 h 2431"/>
                          <a:gd name="T80" fmla="*/ 1250 w 1301"/>
                          <a:gd name="T81" fmla="*/ 1623 h 2431"/>
                          <a:gd name="T82" fmla="*/ 1281 w 1301"/>
                          <a:gd name="T83" fmla="*/ 1944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1" h="2431">
                            <a:moveTo>
                              <a:pt x="0" y="2006"/>
                            </a:moveTo>
                            <a:lnTo>
                              <a:pt x="6" y="2094"/>
                            </a:lnTo>
                            <a:lnTo>
                              <a:pt x="16" y="2177"/>
                            </a:lnTo>
                            <a:lnTo>
                              <a:pt x="26" y="2245"/>
                            </a:lnTo>
                            <a:lnTo>
                              <a:pt x="37" y="2307"/>
                            </a:lnTo>
                            <a:lnTo>
                              <a:pt x="47" y="2353"/>
                            </a:lnTo>
                            <a:lnTo>
                              <a:pt x="57" y="2390"/>
                            </a:lnTo>
                            <a:lnTo>
                              <a:pt x="68" y="2416"/>
                            </a:lnTo>
                            <a:lnTo>
                              <a:pt x="78" y="2431"/>
                            </a:lnTo>
                            <a:lnTo>
                              <a:pt x="88" y="2431"/>
                            </a:lnTo>
                            <a:lnTo>
                              <a:pt x="99" y="2421"/>
                            </a:lnTo>
                            <a:lnTo>
                              <a:pt x="109" y="2400"/>
                            </a:lnTo>
                            <a:lnTo>
                              <a:pt x="120" y="2364"/>
                            </a:lnTo>
                            <a:lnTo>
                              <a:pt x="130" y="2317"/>
                            </a:lnTo>
                            <a:lnTo>
                              <a:pt x="140" y="2260"/>
                            </a:lnTo>
                            <a:lnTo>
                              <a:pt x="151" y="2193"/>
                            </a:lnTo>
                            <a:lnTo>
                              <a:pt x="161" y="2115"/>
                            </a:lnTo>
                            <a:lnTo>
                              <a:pt x="171" y="2032"/>
                            </a:lnTo>
                            <a:lnTo>
                              <a:pt x="182" y="1939"/>
                            </a:lnTo>
                            <a:lnTo>
                              <a:pt x="192" y="1835"/>
                            </a:lnTo>
                            <a:lnTo>
                              <a:pt x="203" y="1726"/>
                            </a:lnTo>
                            <a:lnTo>
                              <a:pt x="213" y="1612"/>
                            </a:lnTo>
                            <a:lnTo>
                              <a:pt x="223" y="1498"/>
                            </a:lnTo>
                            <a:lnTo>
                              <a:pt x="234" y="1379"/>
                            </a:lnTo>
                            <a:lnTo>
                              <a:pt x="244" y="1254"/>
                            </a:lnTo>
                            <a:lnTo>
                              <a:pt x="254" y="1135"/>
                            </a:lnTo>
                            <a:lnTo>
                              <a:pt x="265" y="1016"/>
                            </a:lnTo>
                            <a:lnTo>
                              <a:pt x="275" y="897"/>
                            </a:lnTo>
                            <a:lnTo>
                              <a:pt x="285" y="778"/>
                            </a:lnTo>
                            <a:lnTo>
                              <a:pt x="296" y="669"/>
                            </a:lnTo>
                            <a:lnTo>
                              <a:pt x="306" y="560"/>
                            </a:lnTo>
                            <a:lnTo>
                              <a:pt x="317" y="461"/>
                            </a:lnTo>
                            <a:lnTo>
                              <a:pt x="327" y="373"/>
                            </a:lnTo>
                            <a:lnTo>
                              <a:pt x="337" y="285"/>
                            </a:lnTo>
                            <a:lnTo>
                              <a:pt x="348" y="212"/>
                            </a:lnTo>
                            <a:lnTo>
                              <a:pt x="358" y="150"/>
                            </a:lnTo>
                            <a:lnTo>
                              <a:pt x="368" y="93"/>
                            </a:lnTo>
                            <a:lnTo>
                              <a:pt x="379" y="52"/>
                            </a:lnTo>
                            <a:lnTo>
                              <a:pt x="389" y="21"/>
                            </a:lnTo>
                            <a:lnTo>
                              <a:pt x="399" y="5"/>
                            </a:lnTo>
                            <a:lnTo>
                              <a:pt x="410" y="0"/>
                            </a:lnTo>
                            <a:lnTo>
                              <a:pt x="420" y="5"/>
                            </a:lnTo>
                            <a:lnTo>
                              <a:pt x="431" y="21"/>
                            </a:lnTo>
                            <a:lnTo>
                              <a:pt x="441" y="52"/>
                            </a:lnTo>
                            <a:lnTo>
                              <a:pt x="451" y="93"/>
                            </a:lnTo>
                            <a:lnTo>
                              <a:pt x="462" y="145"/>
                            </a:lnTo>
                            <a:lnTo>
                              <a:pt x="472" y="207"/>
                            </a:lnTo>
                            <a:lnTo>
                              <a:pt x="482" y="280"/>
                            </a:lnTo>
                            <a:lnTo>
                              <a:pt x="493" y="363"/>
                            </a:lnTo>
                            <a:lnTo>
                              <a:pt x="503" y="456"/>
                            </a:lnTo>
                            <a:lnTo>
                              <a:pt x="514" y="555"/>
                            </a:lnTo>
                            <a:lnTo>
                              <a:pt x="524" y="658"/>
                            </a:lnTo>
                            <a:lnTo>
                              <a:pt x="534" y="767"/>
                            </a:lnTo>
                            <a:lnTo>
                              <a:pt x="545" y="886"/>
                            </a:lnTo>
                            <a:lnTo>
                              <a:pt x="555" y="1006"/>
                            </a:lnTo>
                            <a:lnTo>
                              <a:pt x="565" y="1125"/>
                            </a:lnTo>
                            <a:lnTo>
                              <a:pt x="576" y="1244"/>
                            </a:lnTo>
                            <a:lnTo>
                              <a:pt x="586" y="1368"/>
                            </a:lnTo>
                            <a:lnTo>
                              <a:pt x="596" y="1488"/>
                            </a:lnTo>
                            <a:lnTo>
                              <a:pt x="607" y="1602"/>
                            </a:lnTo>
                            <a:lnTo>
                              <a:pt x="617" y="1716"/>
                            </a:lnTo>
                            <a:lnTo>
                              <a:pt x="622" y="1825"/>
                            </a:lnTo>
                            <a:lnTo>
                              <a:pt x="633" y="1928"/>
                            </a:lnTo>
                            <a:lnTo>
                              <a:pt x="643" y="2022"/>
                            </a:lnTo>
                            <a:lnTo>
                              <a:pt x="653" y="2110"/>
                            </a:lnTo>
                            <a:lnTo>
                              <a:pt x="664" y="2188"/>
                            </a:lnTo>
                            <a:lnTo>
                              <a:pt x="674" y="2255"/>
                            </a:lnTo>
                            <a:lnTo>
                              <a:pt x="685" y="2317"/>
                            </a:lnTo>
                            <a:lnTo>
                              <a:pt x="695" y="2364"/>
                            </a:lnTo>
                            <a:lnTo>
                              <a:pt x="705" y="2395"/>
                            </a:lnTo>
                            <a:lnTo>
                              <a:pt x="716" y="2421"/>
                            </a:lnTo>
                            <a:lnTo>
                              <a:pt x="726" y="2431"/>
                            </a:lnTo>
                            <a:lnTo>
                              <a:pt x="736" y="2431"/>
                            </a:lnTo>
                            <a:lnTo>
                              <a:pt x="747" y="2421"/>
                            </a:lnTo>
                            <a:lnTo>
                              <a:pt x="757" y="2395"/>
                            </a:lnTo>
                            <a:lnTo>
                              <a:pt x="768" y="2359"/>
                            </a:lnTo>
                            <a:lnTo>
                              <a:pt x="778" y="2312"/>
                            </a:lnTo>
                            <a:lnTo>
                              <a:pt x="788" y="2250"/>
                            </a:lnTo>
                            <a:lnTo>
                              <a:pt x="799" y="2182"/>
                            </a:lnTo>
                            <a:lnTo>
                              <a:pt x="809" y="2105"/>
                            </a:lnTo>
                            <a:lnTo>
                              <a:pt x="819" y="2017"/>
                            </a:lnTo>
                            <a:lnTo>
                              <a:pt x="830" y="1918"/>
                            </a:lnTo>
                            <a:lnTo>
                              <a:pt x="840" y="1820"/>
                            </a:lnTo>
                            <a:lnTo>
                              <a:pt x="850" y="1711"/>
                            </a:lnTo>
                            <a:lnTo>
                              <a:pt x="861" y="1597"/>
                            </a:lnTo>
                            <a:lnTo>
                              <a:pt x="871" y="1477"/>
                            </a:lnTo>
                            <a:lnTo>
                              <a:pt x="882" y="1358"/>
                            </a:lnTo>
                            <a:lnTo>
                              <a:pt x="892" y="1234"/>
                            </a:lnTo>
                            <a:lnTo>
                              <a:pt x="902" y="1114"/>
                            </a:lnTo>
                            <a:lnTo>
                              <a:pt x="913" y="995"/>
                            </a:lnTo>
                            <a:lnTo>
                              <a:pt x="923" y="876"/>
                            </a:lnTo>
                            <a:lnTo>
                              <a:pt x="933" y="762"/>
                            </a:lnTo>
                            <a:lnTo>
                              <a:pt x="944" y="648"/>
                            </a:lnTo>
                            <a:lnTo>
                              <a:pt x="954" y="544"/>
                            </a:lnTo>
                            <a:lnTo>
                              <a:pt x="965" y="446"/>
                            </a:lnTo>
                            <a:lnTo>
                              <a:pt x="975" y="358"/>
                            </a:lnTo>
                            <a:lnTo>
                              <a:pt x="985" y="275"/>
                            </a:lnTo>
                            <a:lnTo>
                              <a:pt x="996" y="202"/>
                            </a:lnTo>
                            <a:lnTo>
                              <a:pt x="1006" y="140"/>
                            </a:lnTo>
                            <a:lnTo>
                              <a:pt x="1016" y="88"/>
                            </a:lnTo>
                            <a:lnTo>
                              <a:pt x="1027" y="47"/>
                            </a:lnTo>
                            <a:lnTo>
                              <a:pt x="1037" y="21"/>
                            </a:lnTo>
                            <a:lnTo>
                              <a:pt x="1047" y="0"/>
                            </a:lnTo>
                            <a:lnTo>
                              <a:pt x="1058" y="0"/>
                            </a:lnTo>
                            <a:lnTo>
                              <a:pt x="1068" y="5"/>
                            </a:lnTo>
                            <a:lnTo>
                              <a:pt x="1079" y="26"/>
                            </a:lnTo>
                            <a:lnTo>
                              <a:pt x="1089" y="57"/>
                            </a:lnTo>
                            <a:lnTo>
                              <a:pt x="1099" y="98"/>
                            </a:lnTo>
                            <a:lnTo>
                              <a:pt x="1110" y="155"/>
                            </a:lnTo>
                            <a:lnTo>
                              <a:pt x="1120" y="218"/>
                            </a:lnTo>
                            <a:lnTo>
                              <a:pt x="1130" y="295"/>
                            </a:lnTo>
                            <a:lnTo>
                              <a:pt x="1141" y="378"/>
                            </a:lnTo>
                            <a:lnTo>
                              <a:pt x="1151" y="472"/>
                            </a:lnTo>
                            <a:lnTo>
                              <a:pt x="1161" y="570"/>
                            </a:lnTo>
                            <a:lnTo>
                              <a:pt x="1172" y="679"/>
                            </a:lnTo>
                            <a:lnTo>
                              <a:pt x="1182" y="788"/>
                            </a:lnTo>
                            <a:lnTo>
                              <a:pt x="1193" y="902"/>
                            </a:lnTo>
                            <a:lnTo>
                              <a:pt x="1203" y="1021"/>
                            </a:lnTo>
                            <a:lnTo>
                              <a:pt x="1213" y="1146"/>
                            </a:lnTo>
                            <a:lnTo>
                              <a:pt x="1224" y="1265"/>
                            </a:lnTo>
                            <a:lnTo>
                              <a:pt x="1234" y="1389"/>
                            </a:lnTo>
                            <a:lnTo>
                              <a:pt x="1239" y="1508"/>
                            </a:lnTo>
                            <a:lnTo>
                              <a:pt x="1250" y="1623"/>
                            </a:lnTo>
                            <a:lnTo>
                              <a:pt x="1260" y="1737"/>
                            </a:lnTo>
                            <a:lnTo>
                              <a:pt x="1270" y="1845"/>
                            </a:lnTo>
                            <a:lnTo>
                              <a:pt x="1281" y="1944"/>
                            </a:lnTo>
                            <a:lnTo>
                              <a:pt x="1291" y="2037"/>
                            </a:lnTo>
                            <a:lnTo>
                              <a:pt x="1301" y="21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39" name="Freeform 2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2" y="1159"/>
                        <a:ext cx="1307" cy="2431"/>
                      </a:xfrm>
                      <a:custGeom>
                        <a:avLst/>
                        <a:gdLst>
                          <a:gd name="T0" fmla="*/ 21 w 1307"/>
                          <a:gd name="T1" fmla="*/ 2265 h 2431"/>
                          <a:gd name="T2" fmla="*/ 52 w 1307"/>
                          <a:gd name="T3" fmla="*/ 2400 h 2431"/>
                          <a:gd name="T4" fmla="*/ 83 w 1307"/>
                          <a:gd name="T5" fmla="*/ 2431 h 2431"/>
                          <a:gd name="T6" fmla="*/ 114 w 1307"/>
                          <a:gd name="T7" fmla="*/ 2353 h 2431"/>
                          <a:gd name="T8" fmla="*/ 146 w 1307"/>
                          <a:gd name="T9" fmla="*/ 2172 h 2431"/>
                          <a:gd name="T10" fmla="*/ 177 w 1307"/>
                          <a:gd name="T11" fmla="*/ 1902 h 2431"/>
                          <a:gd name="T12" fmla="*/ 208 w 1307"/>
                          <a:gd name="T13" fmla="*/ 1576 h 2431"/>
                          <a:gd name="T14" fmla="*/ 239 w 1307"/>
                          <a:gd name="T15" fmla="*/ 1218 h 2431"/>
                          <a:gd name="T16" fmla="*/ 270 w 1307"/>
                          <a:gd name="T17" fmla="*/ 855 h 2431"/>
                          <a:gd name="T18" fmla="*/ 301 w 1307"/>
                          <a:gd name="T19" fmla="*/ 529 h 2431"/>
                          <a:gd name="T20" fmla="*/ 332 w 1307"/>
                          <a:gd name="T21" fmla="*/ 259 h 2431"/>
                          <a:gd name="T22" fmla="*/ 363 w 1307"/>
                          <a:gd name="T23" fmla="*/ 78 h 2431"/>
                          <a:gd name="T24" fmla="*/ 394 w 1307"/>
                          <a:gd name="T25" fmla="*/ 0 h 2431"/>
                          <a:gd name="T26" fmla="*/ 425 w 1307"/>
                          <a:gd name="T27" fmla="*/ 31 h 2431"/>
                          <a:gd name="T28" fmla="*/ 457 w 1307"/>
                          <a:gd name="T29" fmla="*/ 166 h 2431"/>
                          <a:gd name="T30" fmla="*/ 488 w 1307"/>
                          <a:gd name="T31" fmla="*/ 394 h 2431"/>
                          <a:gd name="T32" fmla="*/ 519 w 1307"/>
                          <a:gd name="T33" fmla="*/ 695 h 2431"/>
                          <a:gd name="T34" fmla="*/ 550 w 1307"/>
                          <a:gd name="T35" fmla="*/ 1042 h 2431"/>
                          <a:gd name="T36" fmla="*/ 576 w 1307"/>
                          <a:gd name="T37" fmla="*/ 1410 h 2431"/>
                          <a:gd name="T38" fmla="*/ 607 w 1307"/>
                          <a:gd name="T39" fmla="*/ 1752 h 2431"/>
                          <a:gd name="T40" fmla="*/ 638 w 1307"/>
                          <a:gd name="T41" fmla="*/ 2053 h 2431"/>
                          <a:gd name="T42" fmla="*/ 669 w 1307"/>
                          <a:gd name="T43" fmla="*/ 2276 h 2431"/>
                          <a:gd name="T44" fmla="*/ 700 w 1307"/>
                          <a:gd name="T45" fmla="*/ 2405 h 2431"/>
                          <a:gd name="T46" fmla="*/ 731 w 1307"/>
                          <a:gd name="T47" fmla="*/ 2431 h 2431"/>
                          <a:gd name="T48" fmla="*/ 762 w 1307"/>
                          <a:gd name="T49" fmla="*/ 2343 h 2431"/>
                          <a:gd name="T50" fmla="*/ 794 w 1307"/>
                          <a:gd name="T51" fmla="*/ 2156 h 2431"/>
                          <a:gd name="T52" fmla="*/ 825 w 1307"/>
                          <a:gd name="T53" fmla="*/ 1887 h 2431"/>
                          <a:gd name="T54" fmla="*/ 856 w 1307"/>
                          <a:gd name="T55" fmla="*/ 1555 h 2431"/>
                          <a:gd name="T56" fmla="*/ 887 w 1307"/>
                          <a:gd name="T57" fmla="*/ 1197 h 2431"/>
                          <a:gd name="T58" fmla="*/ 918 w 1307"/>
                          <a:gd name="T59" fmla="*/ 835 h 2431"/>
                          <a:gd name="T60" fmla="*/ 949 w 1307"/>
                          <a:gd name="T61" fmla="*/ 513 h 2431"/>
                          <a:gd name="T62" fmla="*/ 980 w 1307"/>
                          <a:gd name="T63" fmla="*/ 249 h 2431"/>
                          <a:gd name="T64" fmla="*/ 1011 w 1307"/>
                          <a:gd name="T65" fmla="*/ 72 h 2431"/>
                          <a:gd name="T66" fmla="*/ 1042 w 1307"/>
                          <a:gd name="T67" fmla="*/ 0 h 2431"/>
                          <a:gd name="T68" fmla="*/ 1073 w 1307"/>
                          <a:gd name="T69" fmla="*/ 36 h 2431"/>
                          <a:gd name="T70" fmla="*/ 1105 w 1307"/>
                          <a:gd name="T71" fmla="*/ 176 h 2431"/>
                          <a:gd name="T72" fmla="*/ 1136 w 1307"/>
                          <a:gd name="T73" fmla="*/ 409 h 2431"/>
                          <a:gd name="T74" fmla="*/ 1167 w 1307"/>
                          <a:gd name="T75" fmla="*/ 715 h 2431"/>
                          <a:gd name="T76" fmla="*/ 1193 w 1307"/>
                          <a:gd name="T77" fmla="*/ 1063 h 2431"/>
                          <a:gd name="T78" fmla="*/ 1224 w 1307"/>
                          <a:gd name="T79" fmla="*/ 1426 h 2431"/>
                          <a:gd name="T80" fmla="*/ 1255 w 1307"/>
                          <a:gd name="T81" fmla="*/ 1773 h 2431"/>
                          <a:gd name="T82" fmla="*/ 1286 w 1307"/>
                          <a:gd name="T83" fmla="*/ 2068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7" h="2431">
                            <a:moveTo>
                              <a:pt x="0" y="2125"/>
                            </a:moveTo>
                            <a:lnTo>
                              <a:pt x="11" y="2198"/>
                            </a:lnTo>
                            <a:lnTo>
                              <a:pt x="21" y="2265"/>
                            </a:lnTo>
                            <a:lnTo>
                              <a:pt x="32" y="2322"/>
                            </a:lnTo>
                            <a:lnTo>
                              <a:pt x="42" y="2369"/>
                            </a:lnTo>
                            <a:lnTo>
                              <a:pt x="52" y="2400"/>
                            </a:lnTo>
                            <a:lnTo>
                              <a:pt x="63" y="2426"/>
                            </a:lnTo>
                            <a:lnTo>
                              <a:pt x="73" y="2431"/>
                            </a:lnTo>
                            <a:lnTo>
                              <a:pt x="83" y="2431"/>
                            </a:lnTo>
                            <a:lnTo>
                              <a:pt x="94" y="2416"/>
                            </a:lnTo>
                            <a:lnTo>
                              <a:pt x="104" y="2390"/>
                            </a:lnTo>
                            <a:lnTo>
                              <a:pt x="114" y="2353"/>
                            </a:lnTo>
                            <a:lnTo>
                              <a:pt x="125" y="2302"/>
                            </a:lnTo>
                            <a:lnTo>
                              <a:pt x="135" y="2239"/>
                            </a:lnTo>
                            <a:lnTo>
                              <a:pt x="146" y="2172"/>
                            </a:lnTo>
                            <a:lnTo>
                              <a:pt x="156" y="2089"/>
                            </a:lnTo>
                            <a:lnTo>
                              <a:pt x="166" y="2001"/>
                            </a:lnTo>
                            <a:lnTo>
                              <a:pt x="177" y="1902"/>
                            </a:lnTo>
                            <a:lnTo>
                              <a:pt x="187" y="1799"/>
                            </a:lnTo>
                            <a:lnTo>
                              <a:pt x="197" y="1690"/>
                            </a:lnTo>
                            <a:lnTo>
                              <a:pt x="208" y="1576"/>
                            </a:lnTo>
                            <a:lnTo>
                              <a:pt x="218" y="1457"/>
                            </a:lnTo>
                            <a:lnTo>
                              <a:pt x="229" y="1337"/>
                            </a:lnTo>
                            <a:lnTo>
                              <a:pt x="239" y="1218"/>
                            </a:lnTo>
                            <a:lnTo>
                              <a:pt x="249" y="1094"/>
                            </a:lnTo>
                            <a:lnTo>
                              <a:pt x="260" y="975"/>
                            </a:lnTo>
                            <a:lnTo>
                              <a:pt x="270" y="855"/>
                            </a:lnTo>
                            <a:lnTo>
                              <a:pt x="280" y="741"/>
                            </a:lnTo>
                            <a:lnTo>
                              <a:pt x="291" y="632"/>
                            </a:lnTo>
                            <a:lnTo>
                              <a:pt x="301" y="529"/>
                            </a:lnTo>
                            <a:lnTo>
                              <a:pt x="311" y="430"/>
                            </a:lnTo>
                            <a:lnTo>
                              <a:pt x="322" y="342"/>
                            </a:lnTo>
                            <a:lnTo>
                              <a:pt x="332" y="259"/>
                            </a:lnTo>
                            <a:lnTo>
                              <a:pt x="343" y="192"/>
                            </a:lnTo>
                            <a:lnTo>
                              <a:pt x="353" y="130"/>
                            </a:lnTo>
                            <a:lnTo>
                              <a:pt x="363" y="78"/>
                            </a:lnTo>
                            <a:lnTo>
                              <a:pt x="374" y="41"/>
                            </a:lnTo>
                            <a:lnTo>
                              <a:pt x="384" y="15"/>
                            </a:lnTo>
                            <a:lnTo>
                              <a:pt x="394" y="0"/>
                            </a:lnTo>
                            <a:lnTo>
                              <a:pt x="405" y="0"/>
                            </a:lnTo>
                            <a:lnTo>
                              <a:pt x="415" y="5"/>
                            </a:lnTo>
                            <a:lnTo>
                              <a:pt x="425" y="31"/>
                            </a:lnTo>
                            <a:lnTo>
                              <a:pt x="436" y="62"/>
                            </a:lnTo>
                            <a:lnTo>
                              <a:pt x="446" y="109"/>
                            </a:lnTo>
                            <a:lnTo>
                              <a:pt x="457" y="166"/>
                            </a:lnTo>
                            <a:lnTo>
                              <a:pt x="467" y="233"/>
                            </a:lnTo>
                            <a:lnTo>
                              <a:pt x="477" y="306"/>
                            </a:lnTo>
                            <a:lnTo>
                              <a:pt x="488" y="394"/>
                            </a:lnTo>
                            <a:lnTo>
                              <a:pt x="498" y="487"/>
                            </a:lnTo>
                            <a:lnTo>
                              <a:pt x="508" y="586"/>
                            </a:lnTo>
                            <a:lnTo>
                              <a:pt x="519" y="695"/>
                            </a:lnTo>
                            <a:lnTo>
                              <a:pt x="529" y="809"/>
                            </a:lnTo>
                            <a:lnTo>
                              <a:pt x="540" y="923"/>
                            </a:lnTo>
                            <a:lnTo>
                              <a:pt x="550" y="1042"/>
                            </a:lnTo>
                            <a:lnTo>
                              <a:pt x="555" y="1166"/>
                            </a:lnTo>
                            <a:lnTo>
                              <a:pt x="565" y="1286"/>
                            </a:lnTo>
                            <a:lnTo>
                              <a:pt x="576" y="1410"/>
                            </a:lnTo>
                            <a:lnTo>
                              <a:pt x="586" y="1529"/>
                            </a:lnTo>
                            <a:lnTo>
                              <a:pt x="597" y="1643"/>
                            </a:lnTo>
                            <a:lnTo>
                              <a:pt x="607" y="1752"/>
                            </a:lnTo>
                            <a:lnTo>
                              <a:pt x="617" y="1861"/>
                            </a:lnTo>
                            <a:lnTo>
                              <a:pt x="628" y="1959"/>
                            </a:lnTo>
                            <a:lnTo>
                              <a:pt x="638" y="2053"/>
                            </a:lnTo>
                            <a:lnTo>
                              <a:pt x="648" y="2136"/>
                            </a:lnTo>
                            <a:lnTo>
                              <a:pt x="659" y="2213"/>
                            </a:lnTo>
                            <a:lnTo>
                              <a:pt x="669" y="2276"/>
                            </a:lnTo>
                            <a:lnTo>
                              <a:pt x="679" y="2333"/>
                            </a:lnTo>
                            <a:lnTo>
                              <a:pt x="690" y="2374"/>
                            </a:lnTo>
                            <a:lnTo>
                              <a:pt x="700" y="2405"/>
                            </a:lnTo>
                            <a:lnTo>
                              <a:pt x="711" y="2426"/>
                            </a:lnTo>
                            <a:lnTo>
                              <a:pt x="721" y="2431"/>
                            </a:lnTo>
                            <a:lnTo>
                              <a:pt x="731" y="2431"/>
                            </a:lnTo>
                            <a:lnTo>
                              <a:pt x="742" y="2410"/>
                            </a:lnTo>
                            <a:lnTo>
                              <a:pt x="752" y="2385"/>
                            </a:lnTo>
                            <a:lnTo>
                              <a:pt x="762" y="2343"/>
                            </a:lnTo>
                            <a:lnTo>
                              <a:pt x="773" y="2291"/>
                            </a:lnTo>
                            <a:lnTo>
                              <a:pt x="783" y="2229"/>
                            </a:lnTo>
                            <a:lnTo>
                              <a:pt x="794" y="2156"/>
                            </a:lnTo>
                            <a:lnTo>
                              <a:pt x="804" y="2074"/>
                            </a:lnTo>
                            <a:lnTo>
                              <a:pt x="814" y="1985"/>
                            </a:lnTo>
                            <a:lnTo>
                              <a:pt x="825" y="1887"/>
                            </a:lnTo>
                            <a:lnTo>
                              <a:pt x="835" y="1783"/>
                            </a:lnTo>
                            <a:lnTo>
                              <a:pt x="845" y="1669"/>
                            </a:lnTo>
                            <a:lnTo>
                              <a:pt x="856" y="1555"/>
                            </a:lnTo>
                            <a:lnTo>
                              <a:pt x="866" y="1436"/>
                            </a:lnTo>
                            <a:lnTo>
                              <a:pt x="876" y="1317"/>
                            </a:lnTo>
                            <a:lnTo>
                              <a:pt x="887" y="1197"/>
                            </a:lnTo>
                            <a:lnTo>
                              <a:pt x="897" y="1073"/>
                            </a:lnTo>
                            <a:lnTo>
                              <a:pt x="908" y="954"/>
                            </a:lnTo>
                            <a:lnTo>
                              <a:pt x="918" y="835"/>
                            </a:lnTo>
                            <a:lnTo>
                              <a:pt x="928" y="720"/>
                            </a:lnTo>
                            <a:lnTo>
                              <a:pt x="939" y="612"/>
                            </a:lnTo>
                            <a:lnTo>
                              <a:pt x="949" y="513"/>
                            </a:lnTo>
                            <a:lnTo>
                              <a:pt x="959" y="415"/>
                            </a:lnTo>
                            <a:lnTo>
                              <a:pt x="970" y="327"/>
                            </a:lnTo>
                            <a:lnTo>
                              <a:pt x="980" y="249"/>
                            </a:lnTo>
                            <a:lnTo>
                              <a:pt x="991" y="181"/>
                            </a:lnTo>
                            <a:lnTo>
                              <a:pt x="1001" y="119"/>
                            </a:lnTo>
                            <a:lnTo>
                              <a:pt x="1011" y="72"/>
                            </a:lnTo>
                            <a:lnTo>
                              <a:pt x="1022" y="36"/>
                            </a:lnTo>
                            <a:lnTo>
                              <a:pt x="1032" y="10"/>
                            </a:lnTo>
                            <a:lnTo>
                              <a:pt x="1042" y="0"/>
                            </a:lnTo>
                            <a:lnTo>
                              <a:pt x="1053" y="0"/>
                            </a:lnTo>
                            <a:lnTo>
                              <a:pt x="1063" y="10"/>
                            </a:lnTo>
                            <a:lnTo>
                              <a:pt x="1073" y="36"/>
                            </a:lnTo>
                            <a:lnTo>
                              <a:pt x="1084" y="67"/>
                            </a:lnTo>
                            <a:lnTo>
                              <a:pt x="1094" y="114"/>
                            </a:lnTo>
                            <a:lnTo>
                              <a:pt x="1105" y="176"/>
                            </a:lnTo>
                            <a:lnTo>
                              <a:pt x="1115" y="244"/>
                            </a:lnTo>
                            <a:lnTo>
                              <a:pt x="1125" y="321"/>
                            </a:lnTo>
                            <a:lnTo>
                              <a:pt x="1136" y="409"/>
                            </a:lnTo>
                            <a:lnTo>
                              <a:pt x="1146" y="503"/>
                            </a:lnTo>
                            <a:lnTo>
                              <a:pt x="1156" y="606"/>
                            </a:lnTo>
                            <a:lnTo>
                              <a:pt x="1167" y="715"/>
                            </a:lnTo>
                            <a:lnTo>
                              <a:pt x="1172" y="829"/>
                            </a:lnTo>
                            <a:lnTo>
                              <a:pt x="1182" y="943"/>
                            </a:lnTo>
                            <a:lnTo>
                              <a:pt x="1193" y="1063"/>
                            </a:lnTo>
                            <a:lnTo>
                              <a:pt x="1203" y="1187"/>
                            </a:lnTo>
                            <a:lnTo>
                              <a:pt x="1213" y="1306"/>
                            </a:lnTo>
                            <a:lnTo>
                              <a:pt x="1224" y="1426"/>
                            </a:lnTo>
                            <a:lnTo>
                              <a:pt x="1234" y="1545"/>
                            </a:lnTo>
                            <a:lnTo>
                              <a:pt x="1245" y="1664"/>
                            </a:lnTo>
                            <a:lnTo>
                              <a:pt x="1255" y="1773"/>
                            </a:lnTo>
                            <a:lnTo>
                              <a:pt x="1265" y="1877"/>
                            </a:lnTo>
                            <a:lnTo>
                              <a:pt x="1276" y="1975"/>
                            </a:lnTo>
                            <a:lnTo>
                              <a:pt x="1286" y="2068"/>
                            </a:lnTo>
                            <a:lnTo>
                              <a:pt x="1296" y="2151"/>
                            </a:lnTo>
                            <a:lnTo>
                              <a:pt x="1307" y="2224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40" name="Freeform 28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39" y="1159"/>
                        <a:ext cx="477" cy="2431"/>
                      </a:xfrm>
                      <a:custGeom>
                        <a:avLst/>
                        <a:gdLst>
                          <a:gd name="T0" fmla="*/ 0 w 477"/>
                          <a:gd name="T1" fmla="*/ 2224 h 2431"/>
                          <a:gd name="T2" fmla="*/ 10 w 477"/>
                          <a:gd name="T3" fmla="*/ 2286 h 2431"/>
                          <a:gd name="T4" fmla="*/ 20 w 477"/>
                          <a:gd name="T5" fmla="*/ 2338 h 2431"/>
                          <a:gd name="T6" fmla="*/ 31 w 477"/>
                          <a:gd name="T7" fmla="*/ 2379 h 2431"/>
                          <a:gd name="T8" fmla="*/ 41 w 477"/>
                          <a:gd name="T9" fmla="*/ 2410 h 2431"/>
                          <a:gd name="T10" fmla="*/ 52 w 477"/>
                          <a:gd name="T11" fmla="*/ 2426 h 2431"/>
                          <a:gd name="T12" fmla="*/ 62 w 477"/>
                          <a:gd name="T13" fmla="*/ 2431 h 2431"/>
                          <a:gd name="T14" fmla="*/ 72 w 477"/>
                          <a:gd name="T15" fmla="*/ 2426 h 2431"/>
                          <a:gd name="T16" fmla="*/ 83 w 477"/>
                          <a:gd name="T17" fmla="*/ 2410 h 2431"/>
                          <a:gd name="T18" fmla="*/ 93 w 477"/>
                          <a:gd name="T19" fmla="*/ 2379 h 2431"/>
                          <a:gd name="T20" fmla="*/ 103 w 477"/>
                          <a:gd name="T21" fmla="*/ 2338 h 2431"/>
                          <a:gd name="T22" fmla="*/ 114 w 477"/>
                          <a:gd name="T23" fmla="*/ 2281 h 2431"/>
                          <a:gd name="T24" fmla="*/ 124 w 477"/>
                          <a:gd name="T25" fmla="*/ 2219 h 2431"/>
                          <a:gd name="T26" fmla="*/ 134 w 477"/>
                          <a:gd name="T27" fmla="*/ 2146 h 2431"/>
                          <a:gd name="T28" fmla="*/ 145 w 477"/>
                          <a:gd name="T29" fmla="*/ 2058 h 2431"/>
                          <a:gd name="T30" fmla="*/ 155 w 477"/>
                          <a:gd name="T31" fmla="*/ 1970 h 2431"/>
                          <a:gd name="T32" fmla="*/ 166 w 477"/>
                          <a:gd name="T33" fmla="*/ 1871 h 2431"/>
                          <a:gd name="T34" fmla="*/ 176 w 477"/>
                          <a:gd name="T35" fmla="*/ 1762 h 2431"/>
                          <a:gd name="T36" fmla="*/ 186 w 477"/>
                          <a:gd name="T37" fmla="*/ 1654 h 2431"/>
                          <a:gd name="T38" fmla="*/ 197 w 477"/>
                          <a:gd name="T39" fmla="*/ 1534 h 2431"/>
                          <a:gd name="T40" fmla="*/ 207 w 477"/>
                          <a:gd name="T41" fmla="*/ 1415 h 2431"/>
                          <a:gd name="T42" fmla="*/ 217 w 477"/>
                          <a:gd name="T43" fmla="*/ 1296 h 2431"/>
                          <a:gd name="T44" fmla="*/ 228 w 477"/>
                          <a:gd name="T45" fmla="*/ 1177 h 2431"/>
                          <a:gd name="T46" fmla="*/ 238 w 477"/>
                          <a:gd name="T47" fmla="*/ 1052 h 2431"/>
                          <a:gd name="T48" fmla="*/ 249 w 477"/>
                          <a:gd name="T49" fmla="*/ 933 h 2431"/>
                          <a:gd name="T50" fmla="*/ 259 w 477"/>
                          <a:gd name="T51" fmla="*/ 819 h 2431"/>
                          <a:gd name="T52" fmla="*/ 269 w 477"/>
                          <a:gd name="T53" fmla="*/ 705 h 2431"/>
                          <a:gd name="T54" fmla="*/ 280 w 477"/>
                          <a:gd name="T55" fmla="*/ 596 h 2431"/>
                          <a:gd name="T56" fmla="*/ 290 w 477"/>
                          <a:gd name="T57" fmla="*/ 492 h 2431"/>
                          <a:gd name="T58" fmla="*/ 300 w 477"/>
                          <a:gd name="T59" fmla="*/ 399 h 2431"/>
                          <a:gd name="T60" fmla="*/ 311 w 477"/>
                          <a:gd name="T61" fmla="*/ 316 h 2431"/>
                          <a:gd name="T62" fmla="*/ 321 w 477"/>
                          <a:gd name="T63" fmla="*/ 238 h 2431"/>
                          <a:gd name="T64" fmla="*/ 331 w 477"/>
                          <a:gd name="T65" fmla="*/ 171 h 2431"/>
                          <a:gd name="T66" fmla="*/ 342 w 477"/>
                          <a:gd name="T67" fmla="*/ 114 h 2431"/>
                          <a:gd name="T68" fmla="*/ 352 w 477"/>
                          <a:gd name="T69" fmla="*/ 67 h 2431"/>
                          <a:gd name="T70" fmla="*/ 363 w 477"/>
                          <a:gd name="T71" fmla="*/ 31 h 2431"/>
                          <a:gd name="T72" fmla="*/ 373 w 477"/>
                          <a:gd name="T73" fmla="*/ 10 h 2431"/>
                          <a:gd name="T74" fmla="*/ 383 w 477"/>
                          <a:gd name="T75" fmla="*/ 0 h 2431"/>
                          <a:gd name="T76" fmla="*/ 394 w 477"/>
                          <a:gd name="T77" fmla="*/ 0 h 2431"/>
                          <a:gd name="T78" fmla="*/ 404 w 477"/>
                          <a:gd name="T79" fmla="*/ 15 h 2431"/>
                          <a:gd name="T80" fmla="*/ 414 w 477"/>
                          <a:gd name="T81" fmla="*/ 41 h 2431"/>
                          <a:gd name="T82" fmla="*/ 425 w 477"/>
                          <a:gd name="T83" fmla="*/ 78 h 2431"/>
                          <a:gd name="T84" fmla="*/ 435 w 477"/>
                          <a:gd name="T85" fmla="*/ 124 h 2431"/>
                          <a:gd name="T86" fmla="*/ 445 w 477"/>
                          <a:gd name="T87" fmla="*/ 187 h 2431"/>
                          <a:gd name="T88" fmla="*/ 456 w 477"/>
                          <a:gd name="T89" fmla="*/ 254 h 2431"/>
                          <a:gd name="T90" fmla="*/ 466 w 477"/>
                          <a:gd name="T91" fmla="*/ 337 h 2431"/>
                          <a:gd name="T92" fmla="*/ 477 w 477"/>
                          <a:gd name="T93" fmla="*/ 425 h 2431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</a:gdLst>
                        <a:ahLst/>
                        <a:cxnLst>
                          <a:cxn ang="T94">
                            <a:pos x="T0" y="T1"/>
                          </a:cxn>
                          <a:cxn ang="T95">
                            <a:pos x="T2" y="T3"/>
                          </a:cxn>
                          <a:cxn ang="T96">
                            <a:pos x="T4" y="T5"/>
                          </a:cxn>
                          <a:cxn ang="T97">
                            <a:pos x="T6" y="T7"/>
                          </a:cxn>
                          <a:cxn ang="T98">
                            <a:pos x="T8" y="T9"/>
                          </a:cxn>
                          <a:cxn ang="T99">
                            <a:pos x="T10" y="T11"/>
                          </a:cxn>
                          <a:cxn ang="T100">
                            <a:pos x="T12" y="T13"/>
                          </a:cxn>
                          <a:cxn ang="T101">
                            <a:pos x="T14" y="T15"/>
                          </a:cxn>
                          <a:cxn ang="T102">
                            <a:pos x="T16" y="T17"/>
                          </a:cxn>
                          <a:cxn ang="T103">
                            <a:pos x="T18" y="T19"/>
                          </a:cxn>
                          <a:cxn ang="T104">
                            <a:pos x="T20" y="T21"/>
                          </a:cxn>
                          <a:cxn ang="T105">
                            <a:pos x="T22" y="T23"/>
                          </a:cxn>
                          <a:cxn ang="T106">
                            <a:pos x="T24" y="T25"/>
                          </a:cxn>
                          <a:cxn ang="T107">
                            <a:pos x="T26" y="T27"/>
                          </a:cxn>
                          <a:cxn ang="T108">
                            <a:pos x="T28" y="T29"/>
                          </a:cxn>
                          <a:cxn ang="T109">
                            <a:pos x="T30" y="T31"/>
                          </a:cxn>
                          <a:cxn ang="T110">
                            <a:pos x="T32" y="T33"/>
                          </a:cxn>
                          <a:cxn ang="T111">
                            <a:pos x="T34" y="T35"/>
                          </a:cxn>
                          <a:cxn ang="T112">
                            <a:pos x="T36" y="T37"/>
                          </a:cxn>
                          <a:cxn ang="T113">
                            <a:pos x="T38" y="T39"/>
                          </a:cxn>
                          <a:cxn ang="T114">
                            <a:pos x="T40" y="T41"/>
                          </a:cxn>
                          <a:cxn ang="T115">
                            <a:pos x="T42" y="T43"/>
                          </a:cxn>
                          <a:cxn ang="T116">
                            <a:pos x="T44" y="T45"/>
                          </a:cxn>
                          <a:cxn ang="T117">
                            <a:pos x="T46" y="T47"/>
                          </a:cxn>
                          <a:cxn ang="T118">
                            <a:pos x="T48" y="T49"/>
                          </a:cxn>
                          <a:cxn ang="T119">
                            <a:pos x="T50" y="T51"/>
                          </a:cxn>
                          <a:cxn ang="T120">
                            <a:pos x="T52" y="T53"/>
                          </a:cxn>
                          <a:cxn ang="T121">
                            <a:pos x="T54" y="T55"/>
                          </a:cxn>
                          <a:cxn ang="T122">
                            <a:pos x="T56" y="T57"/>
                          </a:cxn>
                          <a:cxn ang="T123">
                            <a:pos x="T58" y="T59"/>
                          </a:cxn>
                          <a:cxn ang="T124">
                            <a:pos x="T60" y="T61"/>
                          </a:cxn>
                          <a:cxn ang="T125">
                            <a:pos x="T62" y="T63"/>
                          </a:cxn>
                          <a:cxn ang="T126">
                            <a:pos x="T64" y="T65"/>
                          </a:cxn>
                          <a:cxn ang="T127">
                            <a:pos x="T66" y="T67"/>
                          </a:cxn>
                          <a:cxn ang="T128">
                            <a:pos x="T68" y="T69"/>
                          </a:cxn>
                          <a:cxn ang="T129">
                            <a:pos x="T70" y="T71"/>
                          </a:cxn>
                          <a:cxn ang="T130">
                            <a:pos x="T72" y="T73"/>
                          </a:cxn>
                          <a:cxn ang="T131">
                            <a:pos x="T74" y="T75"/>
                          </a:cxn>
                          <a:cxn ang="T132">
                            <a:pos x="T76" y="T77"/>
                          </a:cxn>
                          <a:cxn ang="T133">
                            <a:pos x="T78" y="T79"/>
                          </a:cxn>
                          <a:cxn ang="T134">
                            <a:pos x="T80" y="T81"/>
                          </a:cxn>
                          <a:cxn ang="T135">
                            <a:pos x="T82" y="T83"/>
                          </a:cxn>
                          <a:cxn ang="T136">
                            <a:pos x="T84" y="T85"/>
                          </a:cxn>
                          <a:cxn ang="T137">
                            <a:pos x="T86" y="T87"/>
                          </a:cxn>
                          <a:cxn ang="T138">
                            <a:pos x="T88" y="T89"/>
                          </a:cxn>
                          <a:cxn ang="T139">
                            <a:pos x="T90" y="T91"/>
                          </a:cxn>
                          <a:cxn ang="T140">
                            <a:pos x="T92" y="T93"/>
                          </a:cxn>
                        </a:cxnLst>
                        <a:rect l="0" t="0" r="r" b="b"/>
                        <a:pathLst>
                          <a:path w="477" h="2431">
                            <a:moveTo>
                              <a:pt x="0" y="2224"/>
                            </a:moveTo>
                            <a:lnTo>
                              <a:pt x="10" y="2286"/>
                            </a:lnTo>
                            <a:lnTo>
                              <a:pt x="20" y="2338"/>
                            </a:lnTo>
                            <a:lnTo>
                              <a:pt x="31" y="2379"/>
                            </a:lnTo>
                            <a:lnTo>
                              <a:pt x="41" y="2410"/>
                            </a:lnTo>
                            <a:lnTo>
                              <a:pt x="52" y="2426"/>
                            </a:lnTo>
                            <a:lnTo>
                              <a:pt x="62" y="2431"/>
                            </a:lnTo>
                            <a:lnTo>
                              <a:pt x="72" y="2426"/>
                            </a:lnTo>
                            <a:lnTo>
                              <a:pt x="83" y="2410"/>
                            </a:lnTo>
                            <a:lnTo>
                              <a:pt x="93" y="2379"/>
                            </a:lnTo>
                            <a:lnTo>
                              <a:pt x="103" y="2338"/>
                            </a:lnTo>
                            <a:lnTo>
                              <a:pt x="114" y="2281"/>
                            </a:lnTo>
                            <a:lnTo>
                              <a:pt x="124" y="2219"/>
                            </a:lnTo>
                            <a:lnTo>
                              <a:pt x="134" y="2146"/>
                            </a:lnTo>
                            <a:lnTo>
                              <a:pt x="145" y="2058"/>
                            </a:lnTo>
                            <a:lnTo>
                              <a:pt x="155" y="1970"/>
                            </a:lnTo>
                            <a:lnTo>
                              <a:pt x="166" y="1871"/>
                            </a:lnTo>
                            <a:lnTo>
                              <a:pt x="176" y="1762"/>
                            </a:lnTo>
                            <a:lnTo>
                              <a:pt x="186" y="1654"/>
                            </a:lnTo>
                            <a:lnTo>
                              <a:pt x="197" y="1534"/>
                            </a:lnTo>
                            <a:lnTo>
                              <a:pt x="207" y="1415"/>
                            </a:lnTo>
                            <a:lnTo>
                              <a:pt x="217" y="1296"/>
                            </a:lnTo>
                            <a:lnTo>
                              <a:pt x="228" y="1177"/>
                            </a:lnTo>
                            <a:lnTo>
                              <a:pt x="238" y="1052"/>
                            </a:lnTo>
                            <a:lnTo>
                              <a:pt x="249" y="933"/>
                            </a:lnTo>
                            <a:lnTo>
                              <a:pt x="259" y="819"/>
                            </a:lnTo>
                            <a:lnTo>
                              <a:pt x="269" y="705"/>
                            </a:lnTo>
                            <a:lnTo>
                              <a:pt x="280" y="596"/>
                            </a:lnTo>
                            <a:lnTo>
                              <a:pt x="290" y="492"/>
                            </a:lnTo>
                            <a:lnTo>
                              <a:pt x="300" y="399"/>
                            </a:lnTo>
                            <a:lnTo>
                              <a:pt x="311" y="316"/>
                            </a:lnTo>
                            <a:lnTo>
                              <a:pt x="321" y="238"/>
                            </a:lnTo>
                            <a:lnTo>
                              <a:pt x="331" y="171"/>
                            </a:lnTo>
                            <a:lnTo>
                              <a:pt x="342" y="114"/>
                            </a:lnTo>
                            <a:lnTo>
                              <a:pt x="352" y="67"/>
                            </a:lnTo>
                            <a:lnTo>
                              <a:pt x="363" y="31"/>
                            </a:lnTo>
                            <a:lnTo>
                              <a:pt x="373" y="10"/>
                            </a:lnTo>
                            <a:lnTo>
                              <a:pt x="383" y="0"/>
                            </a:lnTo>
                            <a:lnTo>
                              <a:pt x="394" y="0"/>
                            </a:lnTo>
                            <a:lnTo>
                              <a:pt x="404" y="15"/>
                            </a:lnTo>
                            <a:lnTo>
                              <a:pt x="414" y="41"/>
                            </a:lnTo>
                            <a:lnTo>
                              <a:pt x="425" y="78"/>
                            </a:lnTo>
                            <a:lnTo>
                              <a:pt x="435" y="124"/>
                            </a:lnTo>
                            <a:lnTo>
                              <a:pt x="445" y="187"/>
                            </a:lnTo>
                            <a:lnTo>
                              <a:pt x="456" y="254"/>
                            </a:lnTo>
                            <a:lnTo>
                              <a:pt x="466" y="337"/>
                            </a:lnTo>
                            <a:lnTo>
                              <a:pt x="477" y="4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84018" name="Group 28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90" y="3242"/>
                      <a:ext cx="395" cy="210"/>
                      <a:chOff x="1231" y="1159"/>
                      <a:chExt cx="3085" cy="2431"/>
                    </a:xfrm>
                  </p:grpSpPr>
                  <p:sp>
                    <p:nvSpPr>
                      <p:cNvPr id="84035" name="Freeform 28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31" y="1159"/>
                        <a:ext cx="1301" cy="2431"/>
                      </a:xfrm>
                      <a:custGeom>
                        <a:avLst/>
                        <a:gdLst>
                          <a:gd name="T0" fmla="*/ 16 w 1301"/>
                          <a:gd name="T1" fmla="*/ 2177 h 2431"/>
                          <a:gd name="T2" fmla="*/ 47 w 1301"/>
                          <a:gd name="T3" fmla="*/ 2353 h 2431"/>
                          <a:gd name="T4" fmla="*/ 78 w 1301"/>
                          <a:gd name="T5" fmla="*/ 2431 h 2431"/>
                          <a:gd name="T6" fmla="*/ 109 w 1301"/>
                          <a:gd name="T7" fmla="*/ 2400 h 2431"/>
                          <a:gd name="T8" fmla="*/ 140 w 1301"/>
                          <a:gd name="T9" fmla="*/ 2260 h 2431"/>
                          <a:gd name="T10" fmla="*/ 171 w 1301"/>
                          <a:gd name="T11" fmla="*/ 2032 h 2431"/>
                          <a:gd name="T12" fmla="*/ 203 w 1301"/>
                          <a:gd name="T13" fmla="*/ 1726 h 2431"/>
                          <a:gd name="T14" fmla="*/ 234 w 1301"/>
                          <a:gd name="T15" fmla="*/ 1379 h 2431"/>
                          <a:gd name="T16" fmla="*/ 265 w 1301"/>
                          <a:gd name="T17" fmla="*/ 1016 h 2431"/>
                          <a:gd name="T18" fmla="*/ 296 w 1301"/>
                          <a:gd name="T19" fmla="*/ 669 h 2431"/>
                          <a:gd name="T20" fmla="*/ 327 w 1301"/>
                          <a:gd name="T21" fmla="*/ 373 h 2431"/>
                          <a:gd name="T22" fmla="*/ 358 w 1301"/>
                          <a:gd name="T23" fmla="*/ 150 h 2431"/>
                          <a:gd name="T24" fmla="*/ 389 w 1301"/>
                          <a:gd name="T25" fmla="*/ 21 h 2431"/>
                          <a:gd name="T26" fmla="*/ 420 w 1301"/>
                          <a:gd name="T27" fmla="*/ 5 h 2431"/>
                          <a:gd name="T28" fmla="*/ 451 w 1301"/>
                          <a:gd name="T29" fmla="*/ 93 h 2431"/>
                          <a:gd name="T30" fmla="*/ 482 w 1301"/>
                          <a:gd name="T31" fmla="*/ 280 h 2431"/>
                          <a:gd name="T32" fmla="*/ 514 w 1301"/>
                          <a:gd name="T33" fmla="*/ 555 h 2431"/>
                          <a:gd name="T34" fmla="*/ 545 w 1301"/>
                          <a:gd name="T35" fmla="*/ 886 h 2431"/>
                          <a:gd name="T36" fmla="*/ 576 w 1301"/>
                          <a:gd name="T37" fmla="*/ 1244 h 2431"/>
                          <a:gd name="T38" fmla="*/ 607 w 1301"/>
                          <a:gd name="T39" fmla="*/ 1602 h 2431"/>
                          <a:gd name="T40" fmla="*/ 633 w 1301"/>
                          <a:gd name="T41" fmla="*/ 1928 h 2431"/>
                          <a:gd name="T42" fmla="*/ 664 w 1301"/>
                          <a:gd name="T43" fmla="*/ 2188 h 2431"/>
                          <a:gd name="T44" fmla="*/ 695 w 1301"/>
                          <a:gd name="T45" fmla="*/ 2364 h 2431"/>
                          <a:gd name="T46" fmla="*/ 726 w 1301"/>
                          <a:gd name="T47" fmla="*/ 2431 h 2431"/>
                          <a:gd name="T48" fmla="*/ 757 w 1301"/>
                          <a:gd name="T49" fmla="*/ 2395 h 2431"/>
                          <a:gd name="T50" fmla="*/ 788 w 1301"/>
                          <a:gd name="T51" fmla="*/ 2250 h 2431"/>
                          <a:gd name="T52" fmla="*/ 819 w 1301"/>
                          <a:gd name="T53" fmla="*/ 2017 h 2431"/>
                          <a:gd name="T54" fmla="*/ 850 w 1301"/>
                          <a:gd name="T55" fmla="*/ 1711 h 2431"/>
                          <a:gd name="T56" fmla="*/ 882 w 1301"/>
                          <a:gd name="T57" fmla="*/ 1358 h 2431"/>
                          <a:gd name="T58" fmla="*/ 913 w 1301"/>
                          <a:gd name="T59" fmla="*/ 995 h 2431"/>
                          <a:gd name="T60" fmla="*/ 944 w 1301"/>
                          <a:gd name="T61" fmla="*/ 648 h 2431"/>
                          <a:gd name="T62" fmla="*/ 975 w 1301"/>
                          <a:gd name="T63" fmla="*/ 358 h 2431"/>
                          <a:gd name="T64" fmla="*/ 1006 w 1301"/>
                          <a:gd name="T65" fmla="*/ 140 h 2431"/>
                          <a:gd name="T66" fmla="*/ 1037 w 1301"/>
                          <a:gd name="T67" fmla="*/ 21 h 2431"/>
                          <a:gd name="T68" fmla="*/ 1068 w 1301"/>
                          <a:gd name="T69" fmla="*/ 5 h 2431"/>
                          <a:gd name="T70" fmla="*/ 1099 w 1301"/>
                          <a:gd name="T71" fmla="*/ 98 h 2431"/>
                          <a:gd name="T72" fmla="*/ 1130 w 1301"/>
                          <a:gd name="T73" fmla="*/ 295 h 2431"/>
                          <a:gd name="T74" fmla="*/ 1161 w 1301"/>
                          <a:gd name="T75" fmla="*/ 570 h 2431"/>
                          <a:gd name="T76" fmla="*/ 1193 w 1301"/>
                          <a:gd name="T77" fmla="*/ 902 h 2431"/>
                          <a:gd name="T78" fmla="*/ 1224 w 1301"/>
                          <a:gd name="T79" fmla="*/ 1265 h 2431"/>
                          <a:gd name="T80" fmla="*/ 1250 w 1301"/>
                          <a:gd name="T81" fmla="*/ 1623 h 2431"/>
                          <a:gd name="T82" fmla="*/ 1281 w 1301"/>
                          <a:gd name="T83" fmla="*/ 1944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1" h="2431">
                            <a:moveTo>
                              <a:pt x="0" y="2006"/>
                            </a:moveTo>
                            <a:lnTo>
                              <a:pt x="6" y="2094"/>
                            </a:lnTo>
                            <a:lnTo>
                              <a:pt x="16" y="2177"/>
                            </a:lnTo>
                            <a:lnTo>
                              <a:pt x="26" y="2245"/>
                            </a:lnTo>
                            <a:lnTo>
                              <a:pt x="37" y="2307"/>
                            </a:lnTo>
                            <a:lnTo>
                              <a:pt x="47" y="2353"/>
                            </a:lnTo>
                            <a:lnTo>
                              <a:pt x="57" y="2390"/>
                            </a:lnTo>
                            <a:lnTo>
                              <a:pt x="68" y="2416"/>
                            </a:lnTo>
                            <a:lnTo>
                              <a:pt x="78" y="2431"/>
                            </a:lnTo>
                            <a:lnTo>
                              <a:pt x="88" y="2431"/>
                            </a:lnTo>
                            <a:lnTo>
                              <a:pt x="99" y="2421"/>
                            </a:lnTo>
                            <a:lnTo>
                              <a:pt x="109" y="2400"/>
                            </a:lnTo>
                            <a:lnTo>
                              <a:pt x="120" y="2364"/>
                            </a:lnTo>
                            <a:lnTo>
                              <a:pt x="130" y="2317"/>
                            </a:lnTo>
                            <a:lnTo>
                              <a:pt x="140" y="2260"/>
                            </a:lnTo>
                            <a:lnTo>
                              <a:pt x="151" y="2193"/>
                            </a:lnTo>
                            <a:lnTo>
                              <a:pt x="161" y="2115"/>
                            </a:lnTo>
                            <a:lnTo>
                              <a:pt x="171" y="2032"/>
                            </a:lnTo>
                            <a:lnTo>
                              <a:pt x="182" y="1939"/>
                            </a:lnTo>
                            <a:lnTo>
                              <a:pt x="192" y="1835"/>
                            </a:lnTo>
                            <a:lnTo>
                              <a:pt x="203" y="1726"/>
                            </a:lnTo>
                            <a:lnTo>
                              <a:pt x="213" y="1612"/>
                            </a:lnTo>
                            <a:lnTo>
                              <a:pt x="223" y="1498"/>
                            </a:lnTo>
                            <a:lnTo>
                              <a:pt x="234" y="1379"/>
                            </a:lnTo>
                            <a:lnTo>
                              <a:pt x="244" y="1254"/>
                            </a:lnTo>
                            <a:lnTo>
                              <a:pt x="254" y="1135"/>
                            </a:lnTo>
                            <a:lnTo>
                              <a:pt x="265" y="1016"/>
                            </a:lnTo>
                            <a:lnTo>
                              <a:pt x="275" y="897"/>
                            </a:lnTo>
                            <a:lnTo>
                              <a:pt x="285" y="778"/>
                            </a:lnTo>
                            <a:lnTo>
                              <a:pt x="296" y="669"/>
                            </a:lnTo>
                            <a:lnTo>
                              <a:pt x="306" y="560"/>
                            </a:lnTo>
                            <a:lnTo>
                              <a:pt x="317" y="461"/>
                            </a:lnTo>
                            <a:lnTo>
                              <a:pt x="327" y="373"/>
                            </a:lnTo>
                            <a:lnTo>
                              <a:pt x="337" y="285"/>
                            </a:lnTo>
                            <a:lnTo>
                              <a:pt x="348" y="212"/>
                            </a:lnTo>
                            <a:lnTo>
                              <a:pt x="358" y="150"/>
                            </a:lnTo>
                            <a:lnTo>
                              <a:pt x="368" y="93"/>
                            </a:lnTo>
                            <a:lnTo>
                              <a:pt x="379" y="52"/>
                            </a:lnTo>
                            <a:lnTo>
                              <a:pt x="389" y="21"/>
                            </a:lnTo>
                            <a:lnTo>
                              <a:pt x="399" y="5"/>
                            </a:lnTo>
                            <a:lnTo>
                              <a:pt x="410" y="0"/>
                            </a:lnTo>
                            <a:lnTo>
                              <a:pt x="420" y="5"/>
                            </a:lnTo>
                            <a:lnTo>
                              <a:pt x="431" y="21"/>
                            </a:lnTo>
                            <a:lnTo>
                              <a:pt x="441" y="52"/>
                            </a:lnTo>
                            <a:lnTo>
                              <a:pt x="451" y="93"/>
                            </a:lnTo>
                            <a:lnTo>
                              <a:pt x="462" y="145"/>
                            </a:lnTo>
                            <a:lnTo>
                              <a:pt x="472" y="207"/>
                            </a:lnTo>
                            <a:lnTo>
                              <a:pt x="482" y="280"/>
                            </a:lnTo>
                            <a:lnTo>
                              <a:pt x="493" y="363"/>
                            </a:lnTo>
                            <a:lnTo>
                              <a:pt x="503" y="456"/>
                            </a:lnTo>
                            <a:lnTo>
                              <a:pt x="514" y="555"/>
                            </a:lnTo>
                            <a:lnTo>
                              <a:pt x="524" y="658"/>
                            </a:lnTo>
                            <a:lnTo>
                              <a:pt x="534" y="767"/>
                            </a:lnTo>
                            <a:lnTo>
                              <a:pt x="545" y="886"/>
                            </a:lnTo>
                            <a:lnTo>
                              <a:pt x="555" y="1006"/>
                            </a:lnTo>
                            <a:lnTo>
                              <a:pt x="565" y="1125"/>
                            </a:lnTo>
                            <a:lnTo>
                              <a:pt x="576" y="1244"/>
                            </a:lnTo>
                            <a:lnTo>
                              <a:pt x="586" y="1368"/>
                            </a:lnTo>
                            <a:lnTo>
                              <a:pt x="596" y="1488"/>
                            </a:lnTo>
                            <a:lnTo>
                              <a:pt x="607" y="1602"/>
                            </a:lnTo>
                            <a:lnTo>
                              <a:pt x="617" y="1716"/>
                            </a:lnTo>
                            <a:lnTo>
                              <a:pt x="622" y="1825"/>
                            </a:lnTo>
                            <a:lnTo>
                              <a:pt x="633" y="1928"/>
                            </a:lnTo>
                            <a:lnTo>
                              <a:pt x="643" y="2022"/>
                            </a:lnTo>
                            <a:lnTo>
                              <a:pt x="653" y="2110"/>
                            </a:lnTo>
                            <a:lnTo>
                              <a:pt x="664" y="2188"/>
                            </a:lnTo>
                            <a:lnTo>
                              <a:pt x="674" y="2255"/>
                            </a:lnTo>
                            <a:lnTo>
                              <a:pt x="685" y="2317"/>
                            </a:lnTo>
                            <a:lnTo>
                              <a:pt x="695" y="2364"/>
                            </a:lnTo>
                            <a:lnTo>
                              <a:pt x="705" y="2395"/>
                            </a:lnTo>
                            <a:lnTo>
                              <a:pt x="716" y="2421"/>
                            </a:lnTo>
                            <a:lnTo>
                              <a:pt x="726" y="2431"/>
                            </a:lnTo>
                            <a:lnTo>
                              <a:pt x="736" y="2431"/>
                            </a:lnTo>
                            <a:lnTo>
                              <a:pt x="747" y="2421"/>
                            </a:lnTo>
                            <a:lnTo>
                              <a:pt x="757" y="2395"/>
                            </a:lnTo>
                            <a:lnTo>
                              <a:pt x="768" y="2359"/>
                            </a:lnTo>
                            <a:lnTo>
                              <a:pt x="778" y="2312"/>
                            </a:lnTo>
                            <a:lnTo>
                              <a:pt x="788" y="2250"/>
                            </a:lnTo>
                            <a:lnTo>
                              <a:pt x="799" y="2182"/>
                            </a:lnTo>
                            <a:lnTo>
                              <a:pt x="809" y="2105"/>
                            </a:lnTo>
                            <a:lnTo>
                              <a:pt x="819" y="2017"/>
                            </a:lnTo>
                            <a:lnTo>
                              <a:pt x="830" y="1918"/>
                            </a:lnTo>
                            <a:lnTo>
                              <a:pt x="840" y="1820"/>
                            </a:lnTo>
                            <a:lnTo>
                              <a:pt x="850" y="1711"/>
                            </a:lnTo>
                            <a:lnTo>
                              <a:pt x="861" y="1597"/>
                            </a:lnTo>
                            <a:lnTo>
                              <a:pt x="871" y="1477"/>
                            </a:lnTo>
                            <a:lnTo>
                              <a:pt x="882" y="1358"/>
                            </a:lnTo>
                            <a:lnTo>
                              <a:pt x="892" y="1234"/>
                            </a:lnTo>
                            <a:lnTo>
                              <a:pt x="902" y="1114"/>
                            </a:lnTo>
                            <a:lnTo>
                              <a:pt x="913" y="995"/>
                            </a:lnTo>
                            <a:lnTo>
                              <a:pt x="923" y="876"/>
                            </a:lnTo>
                            <a:lnTo>
                              <a:pt x="933" y="762"/>
                            </a:lnTo>
                            <a:lnTo>
                              <a:pt x="944" y="648"/>
                            </a:lnTo>
                            <a:lnTo>
                              <a:pt x="954" y="544"/>
                            </a:lnTo>
                            <a:lnTo>
                              <a:pt x="965" y="446"/>
                            </a:lnTo>
                            <a:lnTo>
                              <a:pt x="975" y="358"/>
                            </a:lnTo>
                            <a:lnTo>
                              <a:pt x="985" y="275"/>
                            </a:lnTo>
                            <a:lnTo>
                              <a:pt x="996" y="202"/>
                            </a:lnTo>
                            <a:lnTo>
                              <a:pt x="1006" y="140"/>
                            </a:lnTo>
                            <a:lnTo>
                              <a:pt x="1016" y="88"/>
                            </a:lnTo>
                            <a:lnTo>
                              <a:pt x="1027" y="47"/>
                            </a:lnTo>
                            <a:lnTo>
                              <a:pt x="1037" y="21"/>
                            </a:lnTo>
                            <a:lnTo>
                              <a:pt x="1047" y="0"/>
                            </a:lnTo>
                            <a:lnTo>
                              <a:pt x="1058" y="0"/>
                            </a:lnTo>
                            <a:lnTo>
                              <a:pt x="1068" y="5"/>
                            </a:lnTo>
                            <a:lnTo>
                              <a:pt x="1079" y="26"/>
                            </a:lnTo>
                            <a:lnTo>
                              <a:pt x="1089" y="57"/>
                            </a:lnTo>
                            <a:lnTo>
                              <a:pt x="1099" y="98"/>
                            </a:lnTo>
                            <a:lnTo>
                              <a:pt x="1110" y="155"/>
                            </a:lnTo>
                            <a:lnTo>
                              <a:pt x="1120" y="218"/>
                            </a:lnTo>
                            <a:lnTo>
                              <a:pt x="1130" y="295"/>
                            </a:lnTo>
                            <a:lnTo>
                              <a:pt x="1141" y="378"/>
                            </a:lnTo>
                            <a:lnTo>
                              <a:pt x="1151" y="472"/>
                            </a:lnTo>
                            <a:lnTo>
                              <a:pt x="1161" y="570"/>
                            </a:lnTo>
                            <a:lnTo>
                              <a:pt x="1172" y="679"/>
                            </a:lnTo>
                            <a:lnTo>
                              <a:pt x="1182" y="788"/>
                            </a:lnTo>
                            <a:lnTo>
                              <a:pt x="1193" y="902"/>
                            </a:lnTo>
                            <a:lnTo>
                              <a:pt x="1203" y="1021"/>
                            </a:lnTo>
                            <a:lnTo>
                              <a:pt x="1213" y="1146"/>
                            </a:lnTo>
                            <a:lnTo>
                              <a:pt x="1224" y="1265"/>
                            </a:lnTo>
                            <a:lnTo>
                              <a:pt x="1234" y="1389"/>
                            </a:lnTo>
                            <a:lnTo>
                              <a:pt x="1239" y="1508"/>
                            </a:lnTo>
                            <a:lnTo>
                              <a:pt x="1250" y="1623"/>
                            </a:lnTo>
                            <a:lnTo>
                              <a:pt x="1260" y="1737"/>
                            </a:lnTo>
                            <a:lnTo>
                              <a:pt x="1270" y="1845"/>
                            </a:lnTo>
                            <a:lnTo>
                              <a:pt x="1281" y="1944"/>
                            </a:lnTo>
                            <a:lnTo>
                              <a:pt x="1291" y="2037"/>
                            </a:lnTo>
                            <a:lnTo>
                              <a:pt x="1301" y="21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36" name="Freeform 28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2" y="1159"/>
                        <a:ext cx="1307" cy="2431"/>
                      </a:xfrm>
                      <a:custGeom>
                        <a:avLst/>
                        <a:gdLst>
                          <a:gd name="T0" fmla="*/ 21 w 1307"/>
                          <a:gd name="T1" fmla="*/ 2265 h 2431"/>
                          <a:gd name="T2" fmla="*/ 52 w 1307"/>
                          <a:gd name="T3" fmla="*/ 2400 h 2431"/>
                          <a:gd name="T4" fmla="*/ 83 w 1307"/>
                          <a:gd name="T5" fmla="*/ 2431 h 2431"/>
                          <a:gd name="T6" fmla="*/ 114 w 1307"/>
                          <a:gd name="T7" fmla="*/ 2353 h 2431"/>
                          <a:gd name="T8" fmla="*/ 146 w 1307"/>
                          <a:gd name="T9" fmla="*/ 2172 h 2431"/>
                          <a:gd name="T10" fmla="*/ 177 w 1307"/>
                          <a:gd name="T11" fmla="*/ 1902 h 2431"/>
                          <a:gd name="T12" fmla="*/ 208 w 1307"/>
                          <a:gd name="T13" fmla="*/ 1576 h 2431"/>
                          <a:gd name="T14" fmla="*/ 239 w 1307"/>
                          <a:gd name="T15" fmla="*/ 1218 h 2431"/>
                          <a:gd name="T16" fmla="*/ 270 w 1307"/>
                          <a:gd name="T17" fmla="*/ 855 h 2431"/>
                          <a:gd name="T18" fmla="*/ 301 w 1307"/>
                          <a:gd name="T19" fmla="*/ 529 h 2431"/>
                          <a:gd name="T20" fmla="*/ 332 w 1307"/>
                          <a:gd name="T21" fmla="*/ 259 h 2431"/>
                          <a:gd name="T22" fmla="*/ 363 w 1307"/>
                          <a:gd name="T23" fmla="*/ 78 h 2431"/>
                          <a:gd name="T24" fmla="*/ 394 w 1307"/>
                          <a:gd name="T25" fmla="*/ 0 h 2431"/>
                          <a:gd name="T26" fmla="*/ 425 w 1307"/>
                          <a:gd name="T27" fmla="*/ 31 h 2431"/>
                          <a:gd name="T28" fmla="*/ 457 w 1307"/>
                          <a:gd name="T29" fmla="*/ 166 h 2431"/>
                          <a:gd name="T30" fmla="*/ 488 w 1307"/>
                          <a:gd name="T31" fmla="*/ 394 h 2431"/>
                          <a:gd name="T32" fmla="*/ 519 w 1307"/>
                          <a:gd name="T33" fmla="*/ 695 h 2431"/>
                          <a:gd name="T34" fmla="*/ 550 w 1307"/>
                          <a:gd name="T35" fmla="*/ 1042 h 2431"/>
                          <a:gd name="T36" fmla="*/ 576 w 1307"/>
                          <a:gd name="T37" fmla="*/ 1410 h 2431"/>
                          <a:gd name="T38" fmla="*/ 607 w 1307"/>
                          <a:gd name="T39" fmla="*/ 1752 h 2431"/>
                          <a:gd name="T40" fmla="*/ 638 w 1307"/>
                          <a:gd name="T41" fmla="*/ 2053 h 2431"/>
                          <a:gd name="T42" fmla="*/ 669 w 1307"/>
                          <a:gd name="T43" fmla="*/ 2276 h 2431"/>
                          <a:gd name="T44" fmla="*/ 700 w 1307"/>
                          <a:gd name="T45" fmla="*/ 2405 h 2431"/>
                          <a:gd name="T46" fmla="*/ 731 w 1307"/>
                          <a:gd name="T47" fmla="*/ 2431 h 2431"/>
                          <a:gd name="T48" fmla="*/ 762 w 1307"/>
                          <a:gd name="T49" fmla="*/ 2343 h 2431"/>
                          <a:gd name="T50" fmla="*/ 794 w 1307"/>
                          <a:gd name="T51" fmla="*/ 2156 h 2431"/>
                          <a:gd name="T52" fmla="*/ 825 w 1307"/>
                          <a:gd name="T53" fmla="*/ 1887 h 2431"/>
                          <a:gd name="T54" fmla="*/ 856 w 1307"/>
                          <a:gd name="T55" fmla="*/ 1555 h 2431"/>
                          <a:gd name="T56" fmla="*/ 887 w 1307"/>
                          <a:gd name="T57" fmla="*/ 1197 h 2431"/>
                          <a:gd name="T58" fmla="*/ 918 w 1307"/>
                          <a:gd name="T59" fmla="*/ 835 h 2431"/>
                          <a:gd name="T60" fmla="*/ 949 w 1307"/>
                          <a:gd name="T61" fmla="*/ 513 h 2431"/>
                          <a:gd name="T62" fmla="*/ 980 w 1307"/>
                          <a:gd name="T63" fmla="*/ 249 h 2431"/>
                          <a:gd name="T64" fmla="*/ 1011 w 1307"/>
                          <a:gd name="T65" fmla="*/ 72 h 2431"/>
                          <a:gd name="T66" fmla="*/ 1042 w 1307"/>
                          <a:gd name="T67" fmla="*/ 0 h 2431"/>
                          <a:gd name="T68" fmla="*/ 1073 w 1307"/>
                          <a:gd name="T69" fmla="*/ 36 h 2431"/>
                          <a:gd name="T70" fmla="*/ 1105 w 1307"/>
                          <a:gd name="T71" fmla="*/ 176 h 2431"/>
                          <a:gd name="T72" fmla="*/ 1136 w 1307"/>
                          <a:gd name="T73" fmla="*/ 409 h 2431"/>
                          <a:gd name="T74" fmla="*/ 1167 w 1307"/>
                          <a:gd name="T75" fmla="*/ 715 h 2431"/>
                          <a:gd name="T76" fmla="*/ 1193 w 1307"/>
                          <a:gd name="T77" fmla="*/ 1063 h 2431"/>
                          <a:gd name="T78" fmla="*/ 1224 w 1307"/>
                          <a:gd name="T79" fmla="*/ 1426 h 2431"/>
                          <a:gd name="T80" fmla="*/ 1255 w 1307"/>
                          <a:gd name="T81" fmla="*/ 1773 h 2431"/>
                          <a:gd name="T82" fmla="*/ 1286 w 1307"/>
                          <a:gd name="T83" fmla="*/ 2068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7" h="2431">
                            <a:moveTo>
                              <a:pt x="0" y="2125"/>
                            </a:moveTo>
                            <a:lnTo>
                              <a:pt x="11" y="2198"/>
                            </a:lnTo>
                            <a:lnTo>
                              <a:pt x="21" y="2265"/>
                            </a:lnTo>
                            <a:lnTo>
                              <a:pt x="32" y="2322"/>
                            </a:lnTo>
                            <a:lnTo>
                              <a:pt x="42" y="2369"/>
                            </a:lnTo>
                            <a:lnTo>
                              <a:pt x="52" y="2400"/>
                            </a:lnTo>
                            <a:lnTo>
                              <a:pt x="63" y="2426"/>
                            </a:lnTo>
                            <a:lnTo>
                              <a:pt x="73" y="2431"/>
                            </a:lnTo>
                            <a:lnTo>
                              <a:pt x="83" y="2431"/>
                            </a:lnTo>
                            <a:lnTo>
                              <a:pt x="94" y="2416"/>
                            </a:lnTo>
                            <a:lnTo>
                              <a:pt x="104" y="2390"/>
                            </a:lnTo>
                            <a:lnTo>
                              <a:pt x="114" y="2353"/>
                            </a:lnTo>
                            <a:lnTo>
                              <a:pt x="125" y="2302"/>
                            </a:lnTo>
                            <a:lnTo>
                              <a:pt x="135" y="2239"/>
                            </a:lnTo>
                            <a:lnTo>
                              <a:pt x="146" y="2172"/>
                            </a:lnTo>
                            <a:lnTo>
                              <a:pt x="156" y="2089"/>
                            </a:lnTo>
                            <a:lnTo>
                              <a:pt x="166" y="2001"/>
                            </a:lnTo>
                            <a:lnTo>
                              <a:pt x="177" y="1902"/>
                            </a:lnTo>
                            <a:lnTo>
                              <a:pt x="187" y="1799"/>
                            </a:lnTo>
                            <a:lnTo>
                              <a:pt x="197" y="1690"/>
                            </a:lnTo>
                            <a:lnTo>
                              <a:pt x="208" y="1576"/>
                            </a:lnTo>
                            <a:lnTo>
                              <a:pt x="218" y="1457"/>
                            </a:lnTo>
                            <a:lnTo>
                              <a:pt x="229" y="1337"/>
                            </a:lnTo>
                            <a:lnTo>
                              <a:pt x="239" y="1218"/>
                            </a:lnTo>
                            <a:lnTo>
                              <a:pt x="249" y="1094"/>
                            </a:lnTo>
                            <a:lnTo>
                              <a:pt x="260" y="975"/>
                            </a:lnTo>
                            <a:lnTo>
                              <a:pt x="270" y="855"/>
                            </a:lnTo>
                            <a:lnTo>
                              <a:pt x="280" y="741"/>
                            </a:lnTo>
                            <a:lnTo>
                              <a:pt x="291" y="632"/>
                            </a:lnTo>
                            <a:lnTo>
                              <a:pt x="301" y="529"/>
                            </a:lnTo>
                            <a:lnTo>
                              <a:pt x="311" y="430"/>
                            </a:lnTo>
                            <a:lnTo>
                              <a:pt x="322" y="342"/>
                            </a:lnTo>
                            <a:lnTo>
                              <a:pt x="332" y="259"/>
                            </a:lnTo>
                            <a:lnTo>
                              <a:pt x="343" y="192"/>
                            </a:lnTo>
                            <a:lnTo>
                              <a:pt x="353" y="130"/>
                            </a:lnTo>
                            <a:lnTo>
                              <a:pt x="363" y="78"/>
                            </a:lnTo>
                            <a:lnTo>
                              <a:pt x="374" y="41"/>
                            </a:lnTo>
                            <a:lnTo>
                              <a:pt x="384" y="15"/>
                            </a:lnTo>
                            <a:lnTo>
                              <a:pt x="394" y="0"/>
                            </a:lnTo>
                            <a:lnTo>
                              <a:pt x="405" y="0"/>
                            </a:lnTo>
                            <a:lnTo>
                              <a:pt x="415" y="5"/>
                            </a:lnTo>
                            <a:lnTo>
                              <a:pt x="425" y="31"/>
                            </a:lnTo>
                            <a:lnTo>
                              <a:pt x="436" y="62"/>
                            </a:lnTo>
                            <a:lnTo>
                              <a:pt x="446" y="109"/>
                            </a:lnTo>
                            <a:lnTo>
                              <a:pt x="457" y="166"/>
                            </a:lnTo>
                            <a:lnTo>
                              <a:pt x="467" y="233"/>
                            </a:lnTo>
                            <a:lnTo>
                              <a:pt x="477" y="306"/>
                            </a:lnTo>
                            <a:lnTo>
                              <a:pt x="488" y="394"/>
                            </a:lnTo>
                            <a:lnTo>
                              <a:pt x="498" y="487"/>
                            </a:lnTo>
                            <a:lnTo>
                              <a:pt x="508" y="586"/>
                            </a:lnTo>
                            <a:lnTo>
                              <a:pt x="519" y="695"/>
                            </a:lnTo>
                            <a:lnTo>
                              <a:pt x="529" y="809"/>
                            </a:lnTo>
                            <a:lnTo>
                              <a:pt x="540" y="923"/>
                            </a:lnTo>
                            <a:lnTo>
                              <a:pt x="550" y="1042"/>
                            </a:lnTo>
                            <a:lnTo>
                              <a:pt x="555" y="1166"/>
                            </a:lnTo>
                            <a:lnTo>
                              <a:pt x="565" y="1286"/>
                            </a:lnTo>
                            <a:lnTo>
                              <a:pt x="576" y="1410"/>
                            </a:lnTo>
                            <a:lnTo>
                              <a:pt x="586" y="1529"/>
                            </a:lnTo>
                            <a:lnTo>
                              <a:pt x="597" y="1643"/>
                            </a:lnTo>
                            <a:lnTo>
                              <a:pt x="607" y="1752"/>
                            </a:lnTo>
                            <a:lnTo>
                              <a:pt x="617" y="1861"/>
                            </a:lnTo>
                            <a:lnTo>
                              <a:pt x="628" y="1959"/>
                            </a:lnTo>
                            <a:lnTo>
                              <a:pt x="638" y="2053"/>
                            </a:lnTo>
                            <a:lnTo>
                              <a:pt x="648" y="2136"/>
                            </a:lnTo>
                            <a:lnTo>
                              <a:pt x="659" y="2213"/>
                            </a:lnTo>
                            <a:lnTo>
                              <a:pt x="669" y="2276"/>
                            </a:lnTo>
                            <a:lnTo>
                              <a:pt x="679" y="2333"/>
                            </a:lnTo>
                            <a:lnTo>
                              <a:pt x="690" y="2374"/>
                            </a:lnTo>
                            <a:lnTo>
                              <a:pt x="700" y="2405"/>
                            </a:lnTo>
                            <a:lnTo>
                              <a:pt x="711" y="2426"/>
                            </a:lnTo>
                            <a:lnTo>
                              <a:pt x="721" y="2431"/>
                            </a:lnTo>
                            <a:lnTo>
                              <a:pt x="731" y="2431"/>
                            </a:lnTo>
                            <a:lnTo>
                              <a:pt x="742" y="2410"/>
                            </a:lnTo>
                            <a:lnTo>
                              <a:pt x="752" y="2385"/>
                            </a:lnTo>
                            <a:lnTo>
                              <a:pt x="762" y="2343"/>
                            </a:lnTo>
                            <a:lnTo>
                              <a:pt x="773" y="2291"/>
                            </a:lnTo>
                            <a:lnTo>
                              <a:pt x="783" y="2229"/>
                            </a:lnTo>
                            <a:lnTo>
                              <a:pt x="794" y="2156"/>
                            </a:lnTo>
                            <a:lnTo>
                              <a:pt x="804" y="2074"/>
                            </a:lnTo>
                            <a:lnTo>
                              <a:pt x="814" y="1985"/>
                            </a:lnTo>
                            <a:lnTo>
                              <a:pt x="825" y="1887"/>
                            </a:lnTo>
                            <a:lnTo>
                              <a:pt x="835" y="1783"/>
                            </a:lnTo>
                            <a:lnTo>
                              <a:pt x="845" y="1669"/>
                            </a:lnTo>
                            <a:lnTo>
                              <a:pt x="856" y="1555"/>
                            </a:lnTo>
                            <a:lnTo>
                              <a:pt x="866" y="1436"/>
                            </a:lnTo>
                            <a:lnTo>
                              <a:pt x="876" y="1317"/>
                            </a:lnTo>
                            <a:lnTo>
                              <a:pt x="887" y="1197"/>
                            </a:lnTo>
                            <a:lnTo>
                              <a:pt x="897" y="1073"/>
                            </a:lnTo>
                            <a:lnTo>
                              <a:pt x="908" y="954"/>
                            </a:lnTo>
                            <a:lnTo>
                              <a:pt x="918" y="835"/>
                            </a:lnTo>
                            <a:lnTo>
                              <a:pt x="928" y="720"/>
                            </a:lnTo>
                            <a:lnTo>
                              <a:pt x="939" y="612"/>
                            </a:lnTo>
                            <a:lnTo>
                              <a:pt x="949" y="513"/>
                            </a:lnTo>
                            <a:lnTo>
                              <a:pt x="959" y="415"/>
                            </a:lnTo>
                            <a:lnTo>
                              <a:pt x="970" y="327"/>
                            </a:lnTo>
                            <a:lnTo>
                              <a:pt x="980" y="249"/>
                            </a:lnTo>
                            <a:lnTo>
                              <a:pt x="991" y="181"/>
                            </a:lnTo>
                            <a:lnTo>
                              <a:pt x="1001" y="119"/>
                            </a:lnTo>
                            <a:lnTo>
                              <a:pt x="1011" y="72"/>
                            </a:lnTo>
                            <a:lnTo>
                              <a:pt x="1022" y="36"/>
                            </a:lnTo>
                            <a:lnTo>
                              <a:pt x="1032" y="10"/>
                            </a:lnTo>
                            <a:lnTo>
                              <a:pt x="1042" y="0"/>
                            </a:lnTo>
                            <a:lnTo>
                              <a:pt x="1053" y="0"/>
                            </a:lnTo>
                            <a:lnTo>
                              <a:pt x="1063" y="10"/>
                            </a:lnTo>
                            <a:lnTo>
                              <a:pt x="1073" y="36"/>
                            </a:lnTo>
                            <a:lnTo>
                              <a:pt x="1084" y="67"/>
                            </a:lnTo>
                            <a:lnTo>
                              <a:pt x="1094" y="114"/>
                            </a:lnTo>
                            <a:lnTo>
                              <a:pt x="1105" y="176"/>
                            </a:lnTo>
                            <a:lnTo>
                              <a:pt x="1115" y="244"/>
                            </a:lnTo>
                            <a:lnTo>
                              <a:pt x="1125" y="321"/>
                            </a:lnTo>
                            <a:lnTo>
                              <a:pt x="1136" y="409"/>
                            </a:lnTo>
                            <a:lnTo>
                              <a:pt x="1146" y="503"/>
                            </a:lnTo>
                            <a:lnTo>
                              <a:pt x="1156" y="606"/>
                            </a:lnTo>
                            <a:lnTo>
                              <a:pt x="1167" y="715"/>
                            </a:lnTo>
                            <a:lnTo>
                              <a:pt x="1172" y="829"/>
                            </a:lnTo>
                            <a:lnTo>
                              <a:pt x="1182" y="943"/>
                            </a:lnTo>
                            <a:lnTo>
                              <a:pt x="1193" y="1063"/>
                            </a:lnTo>
                            <a:lnTo>
                              <a:pt x="1203" y="1187"/>
                            </a:lnTo>
                            <a:lnTo>
                              <a:pt x="1213" y="1306"/>
                            </a:lnTo>
                            <a:lnTo>
                              <a:pt x="1224" y="1426"/>
                            </a:lnTo>
                            <a:lnTo>
                              <a:pt x="1234" y="1545"/>
                            </a:lnTo>
                            <a:lnTo>
                              <a:pt x="1245" y="1664"/>
                            </a:lnTo>
                            <a:lnTo>
                              <a:pt x="1255" y="1773"/>
                            </a:lnTo>
                            <a:lnTo>
                              <a:pt x="1265" y="1877"/>
                            </a:lnTo>
                            <a:lnTo>
                              <a:pt x="1276" y="1975"/>
                            </a:lnTo>
                            <a:lnTo>
                              <a:pt x="1286" y="2068"/>
                            </a:lnTo>
                            <a:lnTo>
                              <a:pt x="1296" y="2151"/>
                            </a:lnTo>
                            <a:lnTo>
                              <a:pt x="1307" y="2224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37" name="Freeform 29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39" y="1159"/>
                        <a:ext cx="477" cy="2431"/>
                      </a:xfrm>
                      <a:custGeom>
                        <a:avLst/>
                        <a:gdLst>
                          <a:gd name="T0" fmla="*/ 0 w 477"/>
                          <a:gd name="T1" fmla="*/ 2224 h 2431"/>
                          <a:gd name="T2" fmla="*/ 10 w 477"/>
                          <a:gd name="T3" fmla="*/ 2286 h 2431"/>
                          <a:gd name="T4" fmla="*/ 20 w 477"/>
                          <a:gd name="T5" fmla="*/ 2338 h 2431"/>
                          <a:gd name="T6" fmla="*/ 31 w 477"/>
                          <a:gd name="T7" fmla="*/ 2379 h 2431"/>
                          <a:gd name="T8" fmla="*/ 41 w 477"/>
                          <a:gd name="T9" fmla="*/ 2410 h 2431"/>
                          <a:gd name="T10" fmla="*/ 52 w 477"/>
                          <a:gd name="T11" fmla="*/ 2426 h 2431"/>
                          <a:gd name="T12" fmla="*/ 62 w 477"/>
                          <a:gd name="T13" fmla="*/ 2431 h 2431"/>
                          <a:gd name="T14" fmla="*/ 72 w 477"/>
                          <a:gd name="T15" fmla="*/ 2426 h 2431"/>
                          <a:gd name="T16" fmla="*/ 83 w 477"/>
                          <a:gd name="T17" fmla="*/ 2410 h 2431"/>
                          <a:gd name="T18" fmla="*/ 93 w 477"/>
                          <a:gd name="T19" fmla="*/ 2379 h 2431"/>
                          <a:gd name="T20" fmla="*/ 103 w 477"/>
                          <a:gd name="T21" fmla="*/ 2338 h 2431"/>
                          <a:gd name="T22" fmla="*/ 114 w 477"/>
                          <a:gd name="T23" fmla="*/ 2281 h 2431"/>
                          <a:gd name="T24" fmla="*/ 124 w 477"/>
                          <a:gd name="T25" fmla="*/ 2219 h 2431"/>
                          <a:gd name="T26" fmla="*/ 134 w 477"/>
                          <a:gd name="T27" fmla="*/ 2146 h 2431"/>
                          <a:gd name="T28" fmla="*/ 145 w 477"/>
                          <a:gd name="T29" fmla="*/ 2058 h 2431"/>
                          <a:gd name="T30" fmla="*/ 155 w 477"/>
                          <a:gd name="T31" fmla="*/ 1970 h 2431"/>
                          <a:gd name="T32" fmla="*/ 166 w 477"/>
                          <a:gd name="T33" fmla="*/ 1871 h 2431"/>
                          <a:gd name="T34" fmla="*/ 176 w 477"/>
                          <a:gd name="T35" fmla="*/ 1762 h 2431"/>
                          <a:gd name="T36" fmla="*/ 186 w 477"/>
                          <a:gd name="T37" fmla="*/ 1654 h 2431"/>
                          <a:gd name="T38" fmla="*/ 197 w 477"/>
                          <a:gd name="T39" fmla="*/ 1534 h 2431"/>
                          <a:gd name="T40" fmla="*/ 207 w 477"/>
                          <a:gd name="T41" fmla="*/ 1415 h 2431"/>
                          <a:gd name="T42" fmla="*/ 217 w 477"/>
                          <a:gd name="T43" fmla="*/ 1296 h 2431"/>
                          <a:gd name="T44" fmla="*/ 228 w 477"/>
                          <a:gd name="T45" fmla="*/ 1177 h 2431"/>
                          <a:gd name="T46" fmla="*/ 238 w 477"/>
                          <a:gd name="T47" fmla="*/ 1052 h 2431"/>
                          <a:gd name="T48" fmla="*/ 249 w 477"/>
                          <a:gd name="T49" fmla="*/ 933 h 2431"/>
                          <a:gd name="T50" fmla="*/ 259 w 477"/>
                          <a:gd name="T51" fmla="*/ 819 h 2431"/>
                          <a:gd name="T52" fmla="*/ 269 w 477"/>
                          <a:gd name="T53" fmla="*/ 705 h 2431"/>
                          <a:gd name="T54" fmla="*/ 280 w 477"/>
                          <a:gd name="T55" fmla="*/ 596 h 2431"/>
                          <a:gd name="T56" fmla="*/ 290 w 477"/>
                          <a:gd name="T57" fmla="*/ 492 h 2431"/>
                          <a:gd name="T58" fmla="*/ 300 w 477"/>
                          <a:gd name="T59" fmla="*/ 399 h 2431"/>
                          <a:gd name="T60" fmla="*/ 311 w 477"/>
                          <a:gd name="T61" fmla="*/ 316 h 2431"/>
                          <a:gd name="T62" fmla="*/ 321 w 477"/>
                          <a:gd name="T63" fmla="*/ 238 h 2431"/>
                          <a:gd name="T64" fmla="*/ 331 w 477"/>
                          <a:gd name="T65" fmla="*/ 171 h 2431"/>
                          <a:gd name="T66" fmla="*/ 342 w 477"/>
                          <a:gd name="T67" fmla="*/ 114 h 2431"/>
                          <a:gd name="T68" fmla="*/ 352 w 477"/>
                          <a:gd name="T69" fmla="*/ 67 h 2431"/>
                          <a:gd name="T70" fmla="*/ 363 w 477"/>
                          <a:gd name="T71" fmla="*/ 31 h 2431"/>
                          <a:gd name="T72" fmla="*/ 373 w 477"/>
                          <a:gd name="T73" fmla="*/ 10 h 2431"/>
                          <a:gd name="T74" fmla="*/ 383 w 477"/>
                          <a:gd name="T75" fmla="*/ 0 h 2431"/>
                          <a:gd name="T76" fmla="*/ 394 w 477"/>
                          <a:gd name="T77" fmla="*/ 0 h 2431"/>
                          <a:gd name="T78" fmla="*/ 404 w 477"/>
                          <a:gd name="T79" fmla="*/ 15 h 2431"/>
                          <a:gd name="T80" fmla="*/ 414 w 477"/>
                          <a:gd name="T81" fmla="*/ 41 h 2431"/>
                          <a:gd name="T82" fmla="*/ 425 w 477"/>
                          <a:gd name="T83" fmla="*/ 78 h 2431"/>
                          <a:gd name="T84" fmla="*/ 435 w 477"/>
                          <a:gd name="T85" fmla="*/ 124 h 2431"/>
                          <a:gd name="T86" fmla="*/ 445 w 477"/>
                          <a:gd name="T87" fmla="*/ 187 h 2431"/>
                          <a:gd name="T88" fmla="*/ 456 w 477"/>
                          <a:gd name="T89" fmla="*/ 254 h 2431"/>
                          <a:gd name="T90" fmla="*/ 466 w 477"/>
                          <a:gd name="T91" fmla="*/ 337 h 2431"/>
                          <a:gd name="T92" fmla="*/ 477 w 477"/>
                          <a:gd name="T93" fmla="*/ 425 h 2431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</a:gdLst>
                        <a:ahLst/>
                        <a:cxnLst>
                          <a:cxn ang="T94">
                            <a:pos x="T0" y="T1"/>
                          </a:cxn>
                          <a:cxn ang="T95">
                            <a:pos x="T2" y="T3"/>
                          </a:cxn>
                          <a:cxn ang="T96">
                            <a:pos x="T4" y="T5"/>
                          </a:cxn>
                          <a:cxn ang="T97">
                            <a:pos x="T6" y="T7"/>
                          </a:cxn>
                          <a:cxn ang="T98">
                            <a:pos x="T8" y="T9"/>
                          </a:cxn>
                          <a:cxn ang="T99">
                            <a:pos x="T10" y="T11"/>
                          </a:cxn>
                          <a:cxn ang="T100">
                            <a:pos x="T12" y="T13"/>
                          </a:cxn>
                          <a:cxn ang="T101">
                            <a:pos x="T14" y="T15"/>
                          </a:cxn>
                          <a:cxn ang="T102">
                            <a:pos x="T16" y="T17"/>
                          </a:cxn>
                          <a:cxn ang="T103">
                            <a:pos x="T18" y="T19"/>
                          </a:cxn>
                          <a:cxn ang="T104">
                            <a:pos x="T20" y="T21"/>
                          </a:cxn>
                          <a:cxn ang="T105">
                            <a:pos x="T22" y="T23"/>
                          </a:cxn>
                          <a:cxn ang="T106">
                            <a:pos x="T24" y="T25"/>
                          </a:cxn>
                          <a:cxn ang="T107">
                            <a:pos x="T26" y="T27"/>
                          </a:cxn>
                          <a:cxn ang="T108">
                            <a:pos x="T28" y="T29"/>
                          </a:cxn>
                          <a:cxn ang="T109">
                            <a:pos x="T30" y="T31"/>
                          </a:cxn>
                          <a:cxn ang="T110">
                            <a:pos x="T32" y="T33"/>
                          </a:cxn>
                          <a:cxn ang="T111">
                            <a:pos x="T34" y="T35"/>
                          </a:cxn>
                          <a:cxn ang="T112">
                            <a:pos x="T36" y="T37"/>
                          </a:cxn>
                          <a:cxn ang="T113">
                            <a:pos x="T38" y="T39"/>
                          </a:cxn>
                          <a:cxn ang="T114">
                            <a:pos x="T40" y="T41"/>
                          </a:cxn>
                          <a:cxn ang="T115">
                            <a:pos x="T42" y="T43"/>
                          </a:cxn>
                          <a:cxn ang="T116">
                            <a:pos x="T44" y="T45"/>
                          </a:cxn>
                          <a:cxn ang="T117">
                            <a:pos x="T46" y="T47"/>
                          </a:cxn>
                          <a:cxn ang="T118">
                            <a:pos x="T48" y="T49"/>
                          </a:cxn>
                          <a:cxn ang="T119">
                            <a:pos x="T50" y="T51"/>
                          </a:cxn>
                          <a:cxn ang="T120">
                            <a:pos x="T52" y="T53"/>
                          </a:cxn>
                          <a:cxn ang="T121">
                            <a:pos x="T54" y="T55"/>
                          </a:cxn>
                          <a:cxn ang="T122">
                            <a:pos x="T56" y="T57"/>
                          </a:cxn>
                          <a:cxn ang="T123">
                            <a:pos x="T58" y="T59"/>
                          </a:cxn>
                          <a:cxn ang="T124">
                            <a:pos x="T60" y="T61"/>
                          </a:cxn>
                          <a:cxn ang="T125">
                            <a:pos x="T62" y="T63"/>
                          </a:cxn>
                          <a:cxn ang="T126">
                            <a:pos x="T64" y="T65"/>
                          </a:cxn>
                          <a:cxn ang="T127">
                            <a:pos x="T66" y="T67"/>
                          </a:cxn>
                          <a:cxn ang="T128">
                            <a:pos x="T68" y="T69"/>
                          </a:cxn>
                          <a:cxn ang="T129">
                            <a:pos x="T70" y="T71"/>
                          </a:cxn>
                          <a:cxn ang="T130">
                            <a:pos x="T72" y="T73"/>
                          </a:cxn>
                          <a:cxn ang="T131">
                            <a:pos x="T74" y="T75"/>
                          </a:cxn>
                          <a:cxn ang="T132">
                            <a:pos x="T76" y="T77"/>
                          </a:cxn>
                          <a:cxn ang="T133">
                            <a:pos x="T78" y="T79"/>
                          </a:cxn>
                          <a:cxn ang="T134">
                            <a:pos x="T80" y="T81"/>
                          </a:cxn>
                          <a:cxn ang="T135">
                            <a:pos x="T82" y="T83"/>
                          </a:cxn>
                          <a:cxn ang="T136">
                            <a:pos x="T84" y="T85"/>
                          </a:cxn>
                          <a:cxn ang="T137">
                            <a:pos x="T86" y="T87"/>
                          </a:cxn>
                          <a:cxn ang="T138">
                            <a:pos x="T88" y="T89"/>
                          </a:cxn>
                          <a:cxn ang="T139">
                            <a:pos x="T90" y="T91"/>
                          </a:cxn>
                          <a:cxn ang="T140">
                            <a:pos x="T92" y="T93"/>
                          </a:cxn>
                        </a:cxnLst>
                        <a:rect l="0" t="0" r="r" b="b"/>
                        <a:pathLst>
                          <a:path w="477" h="2431">
                            <a:moveTo>
                              <a:pt x="0" y="2224"/>
                            </a:moveTo>
                            <a:lnTo>
                              <a:pt x="10" y="2286"/>
                            </a:lnTo>
                            <a:lnTo>
                              <a:pt x="20" y="2338"/>
                            </a:lnTo>
                            <a:lnTo>
                              <a:pt x="31" y="2379"/>
                            </a:lnTo>
                            <a:lnTo>
                              <a:pt x="41" y="2410"/>
                            </a:lnTo>
                            <a:lnTo>
                              <a:pt x="52" y="2426"/>
                            </a:lnTo>
                            <a:lnTo>
                              <a:pt x="62" y="2431"/>
                            </a:lnTo>
                            <a:lnTo>
                              <a:pt x="72" y="2426"/>
                            </a:lnTo>
                            <a:lnTo>
                              <a:pt x="83" y="2410"/>
                            </a:lnTo>
                            <a:lnTo>
                              <a:pt x="93" y="2379"/>
                            </a:lnTo>
                            <a:lnTo>
                              <a:pt x="103" y="2338"/>
                            </a:lnTo>
                            <a:lnTo>
                              <a:pt x="114" y="2281"/>
                            </a:lnTo>
                            <a:lnTo>
                              <a:pt x="124" y="2219"/>
                            </a:lnTo>
                            <a:lnTo>
                              <a:pt x="134" y="2146"/>
                            </a:lnTo>
                            <a:lnTo>
                              <a:pt x="145" y="2058"/>
                            </a:lnTo>
                            <a:lnTo>
                              <a:pt x="155" y="1970"/>
                            </a:lnTo>
                            <a:lnTo>
                              <a:pt x="166" y="1871"/>
                            </a:lnTo>
                            <a:lnTo>
                              <a:pt x="176" y="1762"/>
                            </a:lnTo>
                            <a:lnTo>
                              <a:pt x="186" y="1654"/>
                            </a:lnTo>
                            <a:lnTo>
                              <a:pt x="197" y="1534"/>
                            </a:lnTo>
                            <a:lnTo>
                              <a:pt x="207" y="1415"/>
                            </a:lnTo>
                            <a:lnTo>
                              <a:pt x="217" y="1296"/>
                            </a:lnTo>
                            <a:lnTo>
                              <a:pt x="228" y="1177"/>
                            </a:lnTo>
                            <a:lnTo>
                              <a:pt x="238" y="1052"/>
                            </a:lnTo>
                            <a:lnTo>
                              <a:pt x="249" y="933"/>
                            </a:lnTo>
                            <a:lnTo>
                              <a:pt x="259" y="819"/>
                            </a:lnTo>
                            <a:lnTo>
                              <a:pt x="269" y="705"/>
                            </a:lnTo>
                            <a:lnTo>
                              <a:pt x="280" y="596"/>
                            </a:lnTo>
                            <a:lnTo>
                              <a:pt x="290" y="492"/>
                            </a:lnTo>
                            <a:lnTo>
                              <a:pt x="300" y="399"/>
                            </a:lnTo>
                            <a:lnTo>
                              <a:pt x="311" y="316"/>
                            </a:lnTo>
                            <a:lnTo>
                              <a:pt x="321" y="238"/>
                            </a:lnTo>
                            <a:lnTo>
                              <a:pt x="331" y="171"/>
                            </a:lnTo>
                            <a:lnTo>
                              <a:pt x="342" y="114"/>
                            </a:lnTo>
                            <a:lnTo>
                              <a:pt x="352" y="67"/>
                            </a:lnTo>
                            <a:lnTo>
                              <a:pt x="363" y="31"/>
                            </a:lnTo>
                            <a:lnTo>
                              <a:pt x="373" y="10"/>
                            </a:lnTo>
                            <a:lnTo>
                              <a:pt x="383" y="0"/>
                            </a:lnTo>
                            <a:lnTo>
                              <a:pt x="394" y="0"/>
                            </a:lnTo>
                            <a:lnTo>
                              <a:pt x="404" y="15"/>
                            </a:lnTo>
                            <a:lnTo>
                              <a:pt x="414" y="41"/>
                            </a:lnTo>
                            <a:lnTo>
                              <a:pt x="425" y="78"/>
                            </a:lnTo>
                            <a:lnTo>
                              <a:pt x="435" y="124"/>
                            </a:lnTo>
                            <a:lnTo>
                              <a:pt x="445" y="187"/>
                            </a:lnTo>
                            <a:lnTo>
                              <a:pt x="456" y="254"/>
                            </a:lnTo>
                            <a:lnTo>
                              <a:pt x="466" y="337"/>
                            </a:lnTo>
                            <a:lnTo>
                              <a:pt x="477" y="4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84019" name="Group 29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18" y="3241"/>
                      <a:ext cx="395" cy="210"/>
                      <a:chOff x="1231" y="1159"/>
                      <a:chExt cx="3085" cy="2431"/>
                    </a:xfrm>
                  </p:grpSpPr>
                  <p:sp>
                    <p:nvSpPr>
                      <p:cNvPr id="84032" name="Freeform 29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31" y="1159"/>
                        <a:ext cx="1301" cy="2431"/>
                      </a:xfrm>
                      <a:custGeom>
                        <a:avLst/>
                        <a:gdLst>
                          <a:gd name="T0" fmla="*/ 16 w 1301"/>
                          <a:gd name="T1" fmla="*/ 2177 h 2431"/>
                          <a:gd name="T2" fmla="*/ 47 w 1301"/>
                          <a:gd name="T3" fmla="*/ 2353 h 2431"/>
                          <a:gd name="T4" fmla="*/ 78 w 1301"/>
                          <a:gd name="T5" fmla="*/ 2431 h 2431"/>
                          <a:gd name="T6" fmla="*/ 109 w 1301"/>
                          <a:gd name="T7" fmla="*/ 2400 h 2431"/>
                          <a:gd name="T8" fmla="*/ 140 w 1301"/>
                          <a:gd name="T9" fmla="*/ 2260 h 2431"/>
                          <a:gd name="T10" fmla="*/ 171 w 1301"/>
                          <a:gd name="T11" fmla="*/ 2032 h 2431"/>
                          <a:gd name="T12" fmla="*/ 203 w 1301"/>
                          <a:gd name="T13" fmla="*/ 1726 h 2431"/>
                          <a:gd name="T14" fmla="*/ 234 w 1301"/>
                          <a:gd name="T15" fmla="*/ 1379 h 2431"/>
                          <a:gd name="T16" fmla="*/ 265 w 1301"/>
                          <a:gd name="T17" fmla="*/ 1016 h 2431"/>
                          <a:gd name="T18" fmla="*/ 296 w 1301"/>
                          <a:gd name="T19" fmla="*/ 669 h 2431"/>
                          <a:gd name="T20" fmla="*/ 327 w 1301"/>
                          <a:gd name="T21" fmla="*/ 373 h 2431"/>
                          <a:gd name="T22" fmla="*/ 358 w 1301"/>
                          <a:gd name="T23" fmla="*/ 150 h 2431"/>
                          <a:gd name="T24" fmla="*/ 389 w 1301"/>
                          <a:gd name="T25" fmla="*/ 21 h 2431"/>
                          <a:gd name="T26" fmla="*/ 420 w 1301"/>
                          <a:gd name="T27" fmla="*/ 5 h 2431"/>
                          <a:gd name="T28" fmla="*/ 451 w 1301"/>
                          <a:gd name="T29" fmla="*/ 93 h 2431"/>
                          <a:gd name="T30" fmla="*/ 482 w 1301"/>
                          <a:gd name="T31" fmla="*/ 280 h 2431"/>
                          <a:gd name="T32" fmla="*/ 514 w 1301"/>
                          <a:gd name="T33" fmla="*/ 555 h 2431"/>
                          <a:gd name="T34" fmla="*/ 545 w 1301"/>
                          <a:gd name="T35" fmla="*/ 886 h 2431"/>
                          <a:gd name="T36" fmla="*/ 576 w 1301"/>
                          <a:gd name="T37" fmla="*/ 1244 h 2431"/>
                          <a:gd name="T38" fmla="*/ 607 w 1301"/>
                          <a:gd name="T39" fmla="*/ 1602 h 2431"/>
                          <a:gd name="T40" fmla="*/ 633 w 1301"/>
                          <a:gd name="T41" fmla="*/ 1928 h 2431"/>
                          <a:gd name="T42" fmla="*/ 664 w 1301"/>
                          <a:gd name="T43" fmla="*/ 2188 h 2431"/>
                          <a:gd name="T44" fmla="*/ 695 w 1301"/>
                          <a:gd name="T45" fmla="*/ 2364 h 2431"/>
                          <a:gd name="T46" fmla="*/ 726 w 1301"/>
                          <a:gd name="T47" fmla="*/ 2431 h 2431"/>
                          <a:gd name="T48" fmla="*/ 757 w 1301"/>
                          <a:gd name="T49" fmla="*/ 2395 h 2431"/>
                          <a:gd name="T50" fmla="*/ 788 w 1301"/>
                          <a:gd name="T51" fmla="*/ 2250 h 2431"/>
                          <a:gd name="T52" fmla="*/ 819 w 1301"/>
                          <a:gd name="T53" fmla="*/ 2017 h 2431"/>
                          <a:gd name="T54" fmla="*/ 850 w 1301"/>
                          <a:gd name="T55" fmla="*/ 1711 h 2431"/>
                          <a:gd name="T56" fmla="*/ 882 w 1301"/>
                          <a:gd name="T57" fmla="*/ 1358 h 2431"/>
                          <a:gd name="T58" fmla="*/ 913 w 1301"/>
                          <a:gd name="T59" fmla="*/ 995 h 2431"/>
                          <a:gd name="T60" fmla="*/ 944 w 1301"/>
                          <a:gd name="T61" fmla="*/ 648 h 2431"/>
                          <a:gd name="T62" fmla="*/ 975 w 1301"/>
                          <a:gd name="T63" fmla="*/ 358 h 2431"/>
                          <a:gd name="T64" fmla="*/ 1006 w 1301"/>
                          <a:gd name="T65" fmla="*/ 140 h 2431"/>
                          <a:gd name="T66" fmla="*/ 1037 w 1301"/>
                          <a:gd name="T67" fmla="*/ 21 h 2431"/>
                          <a:gd name="T68" fmla="*/ 1068 w 1301"/>
                          <a:gd name="T69" fmla="*/ 5 h 2431"/>
                          <a:gd name="T70" fmla="*/ 1099 w 1301"/>
                          <a:gd name="T71" fmla="*/ 98 h 2431"/>
                          <a:gd name="T72" fmla="*/ 1130 w 1301"/>
                          <a:gd name="T73" fmla="*/ 295 h 2431"/>
                          <a:gd name="T74" fmla="*/ 1161 w 1301"/>
                          <a:gd name="T75" fmla="*/ 570 h 2431"/>
                          <a:gd name="T76" fmla="*/ 1193 w 1301"/>
                          <a:gd name="T77" fmla="*/ 902 h 2431"/>
                          <a:gd name="T78" fmla="*/ 1224 w 1301"/>
                          <a:gd name="T79" fmla="*/ 1265 h 2431"/>
                          <a:gd name="T80" fmla="*/ 1250 w 1301"/>
                          <a:gd name="T81" fmla="*/ 1623 h 2431"/>
                          <a:gd name="T82" fmla="*/ 1281 w 1301"/>
                          <a:gd name="T83" fmla="*/ 1944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1" h="2431">
                            <a:moveTo>
                              <a:pt x="0" y="2006"/>
                            </a:moveTo>
                            <a:lnTo>
                              <a:pt x="6" y="2094"/>
                            </a:lnTo>
                            <a:lnTo>
                              <a:pt x="16" y="2177"/>
                            </a:lnTo>
                            <a:lnTo>
                              <a:pt x="26" y="2245"/>
                            </a:lnTo>
                            <a:lnTo>
                              <a:pt x="37" y="2307"/>
                            </a:lnTo>
                            <a:lnTo>
                              <a:pt x="47" y="2353"/>
                            </a:lnTo>
                            <a:lnTo>
                              <a:pt x="57" y="2390"/>
                            </a:lnTo>
                            <a:lnTo>
                              <a:pt x="68" y="2416"/>
                            </a:lnTo>
                            <a:lnTo>
                              <a:pt x="78" y="2431"/>
                            </a:lnTo>
                            <a:lnTo>
                              <a:pt x="88" y="2431"/>
                            </a:lnTo>
                            <a:lnTo>
                              <a:pt x="99" y="2421"/>
                            </a:lnTo>
                            <a:lnTo>
                              <a:pt x="109" y="2400"/>
                            </a:lnTo>
                            <a:lnTo>
                              <a:pt x="120" y="2364"/>
                            </a:lnTo>
                            <a:lnTo>
                              <a:pt x="130" y="2317"/>
                            </a:lnTo>
                            <a:lnTo>
                              <a:pt x="140" y="2260"/>
                            </a:lnTo>
                            <a:lnTo>
                              <a:pt x="151" y="2193"/>
                            </a:lnTo>
                            <a:lnTo>
                              <a:pt x="161" y="2115"/>
                            </a:lnTo>
                            <a:lnTo>
                              <a:pt x="171" y="2032"/>
                            </a:lnTo>
                            <a:lnTo>
                              <a:pt x="182" y="1939"/>
                            </a:lnTo>
                            <a:lnTo>
                              <a:pt x="192" y="1835"/>
                            </a:lnTo>
                            <a:lnTo>
                              <a:pt x="203" y="1726"/>
                            </a:lnTo>
                            <a:lnTo>
                              <a:pt x="213" y="1612"/>
                            </a:lnTo>
                            <a:lnTo>
                              <a:pt x="223" y="1498"/>
                            </a:lnTo>
                            <a:lnTo>
                              <a:pt x="234" y="1379"/>
                            </a:lnTo>
                            <a:lnTo>
                              <a:pt x="244" y="1254"/>
                            </a:lnTo>
                            <a:lnTo>
                              <a:pt x="254" y="1135"/>
                            </a:lnTo>
                            <a:lnTo>
                              <a:pt x="265" y="1016"/>
                            </a:lnTo>
                            <a:lnTo>
                              <a:pt x="275" y="897"/>
                            </a:lnTo>
                            <a:lnTo>
                              <a:pt x="285" y="778"/>
                            </a:lnTo>
                            <a:lnTo>
                              <a:pt x="296" y="669"/>
                            </a:lnTo>
                            <a:lnTo>
                              <a:pt x="306" y="560"/>
                            </a:lnTo>
                            <a:lnTo>
                              <a:pt x="317" y="461"/>
                            </a:lnTo>
                            <a:lnTo>
                              <a:pt x="327" y="373"/>
                            </a:lnTo>
                            <a:lnTo>
                              <a:pt x="337" y="285"/>
                            </a:lnTo>
                            <a:lnTo>
                              <a:pt x="348" y="212"/>
                            </a:lnTo>
                            <a:lnTo>
                              <a:pt x="358" y="150"/>
                            </a:lnTo>
                            <a:lnTo>
                              <a:pt x="368" y="93"/>
                            </a:lnTo>
                            <a:lnTo>
                              <a:pt x="379" y="52"/>
                            </a:lnTo>
                            <a:lnTo>
                              <a:pt x="389" y="21"/>
                            </a:lnTo>
                            <a:lnTo>
                              <a:pt x="399" y="5"/>
                            </a:lnTo>
                            <a:lnTo>
                              <a:pt x="410" y="0"/>
                            </a:lnTo>
                            <a:lnTo>
                              <a:pt x="420" y="5"/>
                            </a:lnTo>
                            <a:lnTo>
                              <a:pt x="431" y="21"/>
                            </a:lnTo>
                            <a:lnTo>
                              <a:pt x="441" y="52"/>
                            </a:lnTo>
                            <a:lnTo>
                              <a:pt x="451" y="93"/>
                            </a:lnTo>
                            <a:lnTo>
                              <a:pt x="462" y="145"/>
                            </a:lnTo>
                            <a:lnTo>
                              <a:pt x="472" y="207"/>
                            </a:lnTo>
                            <a:lnTo>
                              <a:pt x="482" y="280"/>
                            </a:lnTo>
                            <a:lnTo>
                              <a:pt x="493" y="363"/>
                            </a:lnTo>
                            <a:lnTo>
                              <a:pt x="503" y="456"/>
                            </a:lnTo>
                            <a:lnTo>
                              <a:pt x="514" y="555"/>
                            </a:lnTo>
                            <a:lnTo>
                              <a:pt x="524" y="658"/>
                            </a:lnTo>
                            <a:lnTo>
                              <a:pt x="534" y="767"/>
                            </a:lnTo>
                            <a:lnTo>
                              <a:pt x="545" y="886"/>
                            </a:lnTo>
                            <a:lnTo>
                              <a:pt x="555" y="1006"/>
                            </a:lnTo>
                            <a:lnTo>
                              <a:pt x="565" y="1125"/>
                            </a:lnTo>
                            <a:lnTo>
                              <a:pt x="576" y="1244"/>
                            </a:lnTo>
                            <a:lnTo>
                              <a:pt x="586" y="1368"/>
                            </a:lnTo>
                            <a:lnTo>
                              <a:pt x="596" y="1488"/>
                            </a:lnTo>
                            <a:lnTo>
                              <a:pt x="607" y="1602"/>
                            </a:lnTo>
                            <a:lnTo>
                              <a:pt x="617" y="1716"/>
                            </a:lnTo>
                            <a:lnTo>
                              <a:pt x="622" y="1825"/>
                            </a:lnTo>
                            <a:lnTo>
                              <a:pt x="633" y="1928"/>
                            </a:lnTo>
                            <a:lnTo>
                              <a:pt x="643" y="2022"/>
                            </a:lnTo>
                            <a:lnTo>
                              <a:pt x="653" y="2110"/>
                            </a:lnTo>
                            <a:lnTo>
                              <a:pt x="664" y="2188"/>
                            </a:lnTo>
                            <a:lnTo>
                              <a:pt x="674" y="2255"/>
                            </a:lnTo>
                            <a:lnTo>
                              <a:pt x="685" y="2317"/>
                            </a:lnTo>
                            <a:lnTo>
                              <a:pt x="695" y="2364"/>
                            </a:lnTo>
                            <a:lnTo>
                              <a:pt x="705" y="2395"/>
                            </a:lnTo>
                            <a:lnTo>
                              <a:pt x="716" y="2421"/>
                            </a:lnTo>
                            <a:lnTo>
                              <a:pt x="726" y="2431"/>
                            </a:lnTo>
                            <a:lnTo>
                              <a:pt x="736" y="2431"/>
                            </a:lnTo>
                            <a:lnTo>
                              <a:pt x="747" y="2421"/>
                            </a:lnTo>
                            <a:lnTo>
                              <a:pt x="757" y="2395"/>
                            </a:lnTo>
                            <a:lnTo>
                              <a:pt x="768" y="2359"/>
                            </a:lnTo>
                            <a:lnTo>
                              <a:pt x="778" y="2312"/>
                            </a:lnTo>
                            <a:lnTo>
                              <a:pt x="788" y="2250"/>
                            </a:lnTo>
                            <a:lnTo>
                              <a:pt x="799" y="2182"/>
                            </a:lnTo>
                            <a:lnTo>
                              <a:pt x="809" y="2105"/>
                            </a:lnTo>
                            <a:lnTo>
                              <a:pt x="819" y="2017"/>
                            </a:lnTo>
                            <a:lnTo>
                              <a:pt x="830" y="1918"/>
                            </a:lnTo>
                            <a:lnTo>
                              <a:pt x="840" y="1820"/>
                            </a:lnTo>
                            <a:lnTo>
                              <a:pt x="850" y="1711"/>
                            </a:lnTo>
                            <a:lnTo>
                              <a:pt x="861" y="1597"/>
                            </a:lnTo>
                            <a:lnTo>
                              <a:pt x="871" y="1477"/>
                            </a:lnTo>
                            <a:lnTo>
                              <a:pt x="882" y="1358"/>
                            </a:lnTo>
                            <a:lnTo>
                              <a:pt x="892" y="1234"/>
                            </a:lnTo>
                            <a:lnTo>
                              <a:pt x="902" y="1114"/>
                            </a:lnTo>
                            <a:lnTo>
                              <a:pt x="913" y="995"/>
                            </a:lnTo>
                            <a:lnTo>
                              <a:pt x="923" y="876"/>
                            </a:lnTo>
                            <a:lnTo>
                              <a:pt x="933" y="762"/>
                            </a:lnTo>
                            <a:lnTo>
                              <a:pt x="944" y="648"/>
                            </a:lnTo>
                            <a:lnTo>
                              <a:pt x="954" y="544"/>
                            </a:lnTo>
                            <a:lnTo>
                              <a:pt x="965" y="446"/>
                            </a:lnTo>
                            <a:lnTo>
                              <a:pt x="975" y="358"/>
                            </a:lnTo>
                            <a:lnTo>
                              <a:pt x="985" y="275"/>
                            </a:lnTo>
                            <a:lnTo>
                              <a:pt x="996" y="202"/>
                            </a:lnTo>
                            <a:lnTo>
                              <a:pt x="1006" y="140"/>
                            </a:lnTo>
                            <a:lnTo>
                              <a:pt x="1016" y="88"/>
                            </a:lnTo>
                            <a:lnTo>
                              <a:pt x="1027" y="47"/>
                            </a:lnTo>
                            <a:lnTo>
                              <a:pt x="1037" y="21"/>
                            </a:lnTo>
                            <a:lnTo>
                              <a:pt x="1047" y="0"/>
                            </a:lnTo>
                            <a:lnTo>
                              <a:pt x="1058" y="0"/>
                            </a:lnTo>
                            <a:lnTo>
                              <a:pt x="1068" y="5"/>
                            </a:lnTo>
                            <a:lnTo>
                              <a:pt x="1079" y="26"/>
                            </a:lnTo>
                            <a:lnTo>
                              <a:pt x="1089" y="57"/>
                            </a:lnTo>
                            <a:lnTo>
                              <a:pt x="1099" y="98"/>
                            </a:lnTo>
                            <a:lnTo>
                              <a:pt x="1110" y="155"/>
                            </a:lnTo>
                            <a:lnTo>
                              <a:pt x="1120" y="218"/>
                            </a:lnTo>
                            <a:lnTo>
                              <a:pt x="1130" y="295"/>
                            </a:lnTo>
                            <a:lnTo>
                              <a:pt x="1141" y="378"/>
                            </a:lnTo>
                            <a:lnTo>
                              <a:pt x="1151" y="472"/>
                            </a:lnTo>
                            <a:lnTo>
                              <a:pt x="1161" y="570"/>
                            </a:lnTo>
                            <a:lnTo>
                              <a:pt x="1172" y="679"/>
                            </a:lnTo>
                            <a:lnTo>
                              <a:pt x="1182" y="788"/>
                            </a:lnTo>
                            <a:lnTo>
                              <a:pt x="1193" y="902"/>
                            </a:lnTo>
                            <a:lnTo>
                              <a:pt x="1203" y="1021"/>
                            </a:lnTo>
                            <a:lnTo>
                              <a:pt x="1213" y="1146"/>
                            </a:lnTo>
                            <a:lnTo>
                              <a:pt x="1224" y="1265"/>
                            </a:lnTo>
                            <a:lnTo>
                              <a:pt x="1234" y="1389"/>
                            </a:lnTo>
                            <a:lnTo>
                              <a:pt x="1239" y="1508"/>
                            </a:lnTo>
                            <a:lnTo>
                              <a:pt x="1250" y="1623"/>
                            </a:lnTo>
                            <a:lnTo>
                              <a:pt x="1260" y="1737"/>
                            </a:lnTo>
                            <a:lnTo>
                              <a:pt x="1270" y="1845"/>
                            </a:lnTo>
                            <a:lnTo>
                              <a:pt x="1281" y="1944"/>
                            </a:lnTo>
                            <a:lnTo>
                              <a:pt x="1291" y="2037"/>
                            </a:lnTo>
                            <a:lnTo>
                              <a:pt x="1301" y="21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33" name="Freeform 29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2" y="1159"/>
                        <a:ext cx="1307" cy="2431"/>
                      </a:xfrm>
                      <a:custGeom>
                        <a:avLst/>
                        <a:gdLst>
                          <a:gd name="T0" fmla="*/ 21 w 1307"/>
                          <a:gd name="T1" fmla="*/ 2265 h 2431"/>
                          <a:gd name="T2" fmla="*/ 52 w 1307"/>
                          <a:gd name="T3" fmla="*/ 2400 h 2431"/>
                          <a:gd name="T4" fmla="*/ 83 w 1307"/>
                          <a:gd name="T5" fmla="*/ 2431 h 2431"/>
                          <a:gd name="T6" fmla="*/ 114 w 1307"/>
                          <a:gd name="T7" fmla="*/ 2353 h 2431"/>
                          <a:gd name="T8" fmla="*/ 146 w 1307"/>
                          <a:gd name="T9" fmla="*/ 2172 h 2431"/>
                          <a:gd name="T10" fmla="*/ 177 w 1307"/>
                          <a:gd name="T11" fmla="*/ 1902 h 2431"/>
                          <a:gd name="T12" fmla="*/ 208 w 1307"/>
                          <a:gd name="T13" fmla="*/ 1576 h 2431"/>
                          <a:gd name="T14" fmla="*/ 239 w 1307"/>
                          <a:gd name="T15" fmla="*/ 1218 h 2431"/>
                          <a:gd name="T16" fmla="*/ 270 w 1307"/>
                          <a:gd name="T17" fmla="*/ 855 h 2431"/>
                          <a:gd name="T18" fmla="*/ 301 w 1307"/>
                          <a:gd name="T19" fmla="*/ 529 h 2431"/>
                          <a:gd name="T20" fmla="*/ 332 w 1307"/>
                          <a:gd name="T21" fmla="*/ 259 h 2431"/>
                          <a:gd name="T22" fmla="*/ 363 w 1307"/>
                          <a:gd name="T23" fmla="*/ 78 h 2431"/>
                          <a:gd name="T24" fmla="*/ 394 w 1307"/>
                          <a:gd name="T25" fmla="*/ 0 h 2431"/>
                          <a:gd name="T26" fmla="*/ 425 w 1307"/>
                          <a:gd name="T27" fmla="*/ 31 h 2431"/>
                          <a:gd name="T28" fmla="*/ 457 w 1307"/>
                          <a:gd name="T29" fmla="*/ 166 h 2431"/>
                          <a:gd name="T30" fmla="*/ 488 w 1307"/>
                          <a:gd name="T31" fmla="*/ 394 h 2431"/>
                          <a:gd name="T32" fmla="*/ 519 w 1307"/>
                          <a:gd name="T33" fmla="*/ 695 h 2431"/>
                          <a:gd name="T34" fmla="*/ 550 w 1307"/>
                          <a:gd name="T35" fmla="*/ 1042 h 2431"/>
                          <a:gd name="T36" fmla="*/ 576 w 1307"/>
                          <a:gd name="T37" fmla="*/ 1410 h 2431"/>
                          <a:gd name="T38" fmla="*/ 607 w 1307"/>
                          <a:gd name="T39" fmla="*/ 1752 h 2431"/>
                          <a:gd name="T40" fmla="*/ 638 w 1307"/>
                          <a:gd name="T41" fmla="*/ 2053 h 2431"/>
                          <a:gd name="T42" fmla="*/ 669 w 1307"/>
                          <a:gd name="T43" fmla="*/ 2276 h 2431"/>
                          <a:gd name="T44" fmla="*/ 700 w 1307"/>
                          <a:gd name="T45" fmla="*/ 2405 h 2431"/>
                          <a:gd name="T46" fmla="*/ 731 w 1307"/>
                          <a:gd name="T47" fmla="*/ 2431 h 2431"/>
                          <a:gd name="T48" fmla="*/ 762 w 1307"/>
                          <a:gd name="T49" fmla="*/ 2343 h 2431"/>
                          <a:gd name="T50" fmla="*/ 794 w 1307"/>
                          <a:gd name="T51" fmla="*/ 2156 h 2431"/>
                          <a:gd name="T52" fmla="*/ 825 w 1307"/>
                          <a:gd name="T53" fmla="*/ 1887 h 2431"/>
                          <a:gd name="T54" fmla="*/ 856 w 1307"/>
                          <a:gd name="T55" fmla="*/ 1555 h 2431"/>
                          <a:gd name="T56" fmla="*/ 887 w 1307"/>
                          <a:gd name="T57" fmla="*/ 1197 h 2431"/>
                          <a:gd name="T58" fmla="*/ 918 w 1307"/>
                          <a:gd name="T59" fmla="*/ 835 h 2431"/>
                          <a:gd name="T60" fmla="*/ 949 w 1307"/>
                          <a:gd name="T61" fmla="*/ 513 h 2431"/>
                          <a:gd name="T62" fmla="*/ 980 w 1307"/>
                          <a:gd name="T63" fmla="*/ 249 h 2431"/>
                          <a:gd name="T64" fmla="*/ 1011 w 1307"/>
                          <a:gd name="T65" fmla="*/ 72 h 2431"/>
                          <a:gd name="T66" fmla="*/ 1042 w 1307"/>
                          <a:gd name="T67" fmla="*/ 0 h 2431"/>
                          <a:gd name="T68" fmla="*/ 1073 w 1307"/>
                          <a:gd name="T69" fmla="*/ 36 h 2431"/>
                          <a:gd name="T70" fmla="*/ 1105 w 1307"/>
                          <a:gd name="T71" fmla="*/ 176 h 2431"/>
                          <a:gd name="T72" fmla="*/ 1136 w 1307"/>
                          <a:gd name="T73" fmla="*/ 409 h 2431"/>
                          <a:gd name="T74" fmla="*/ 1167 w 1307"/>
                          <a:gd name="T75" fmla="*/ 715 h 2431"/>
                          <a:gd name="T76" fmla="*/ 1193 w 1307"/>
                          <a:gd name="T77" fmla="*/ 1063 h 2431"/>
                          <a:gd name="T78" fmla="*/ 1224 w 1307"/>
                          <a:gd name="T79" fmla="*/ 1426 h 2431"/>
                          <a:gd name="T80" fmla="*/ 1255 w 1307"/>
                          <a:gd name="T81" fmla="*/ 1773 h 2431"/>
                          <a:gd name="T82" fmla="*/ 1286 w 1307"/>
                          <a:gd name="T83" fmla="*/ 2068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7" h="2431">
                            <a:moveTo>
                              <a:pt x="0" y="2125"/>
                            </a:moveTo>
                            <a:lnTo>
                              <a:pt x="11" y="2198"/>
                            </a:lnTo>
                            <a:lnTo>
                              <a:pt x="21" y="2265"/>
                            </a:lnTo>
                            <a:lnTo>
                              <a:pt x="32" y="2322"/>
                            </a:lnTo>
                            <a:lnTo>
                              <a:pt x="42" y="2369"/>
                            </a:lnTo>
                            <a:lnTo>
                              <a:pt x="52" y="2400"/>
                            </a:lnTo>
                            <a:lnTo>
                              <a:pt x="63" y="2426"/>
                            </a:lnTo>
                            <a:lnTo>
                              <a:pt x="73" y="2431"/>
                            </a:lnTo>
                            <a:lnTo>
                              <a:pt x="83" y="2431"/>
                            </a:lnTo>
                            <a:lnTo>
                              <a:pt x="94" y="2416"/>
                            </a:lnTo>
                            <a:lnTo>
                              <a:pt x="104" y="2390"/>
                            </a:lnTo>
                            <a:lnTo>
                              <a:pt x="114" y="2353"/>
                            </a:lnTo>
                            <a:lnTo>
                              <a:pt x="125" y="2302"/>
                            </a:lnTo>
                            <a:lnTo>
                              <a:pt x="135" y="2239"/>
                            </a:lnTo>
                            <a:lnTo>
                              <a:pt x="146" y="2172"/>
                            </a:lnTo>
                            <a:lnTo>
                              <a:pt x="156" y="2089"/>
                            </a:lnTo>
                            <a:lnTo>
                              <a:pt x="166" y="2001"/>
                            </a:lnTo>
                            <a:lnTo>
                              <a:pt x="177" y="1902"/>
                            </a:lnTo>
                            <a:lnTo>
                              <a:pt x="187" y="1799"/>
                            </a:lnTo>
                            <a:lnTo>
                              <a:pt x="197" y="1690"/>
                            </a:lnTo>
                            <a:lnTo>
                              <a:pt x="208" y="1576"/>
                            </a:lnTo>
                            <a:lnTo>
                              <a:pt x="218" y="1457"/>
                            </a:lnTo>
                            <a:lnTo>
                              <a:pt x="229" y="1337"/>
                            </a:lnTo>
                            <a:lnTo>
                              <a:pt x="239" y="1218"/>
                            </a:lnTo>
                            <a:lnTo>
                              <a:pt x="249" y="1094"/>
                            </a:lnTo>
                            <a:lnTo>
                              <a:pt x="260" y="975"/>
                            </a:lnTo>
                            <a:lnTo>
                              <a:pt x="270" y="855"/>
                            </a:lnTo>
                            <a:lnTo>
                              <a:pt x="280" y="741"/>
                            </a:lnTo>
                            <a:lnTo>
                              <a:pt x="291" y="632"/>
                            </a:lnTo>
                            <a:lnTo>
                              <a:pt x="301" y="529"/>
                            </a:lnTo>
                            <a:lnTo>
                              <a:pt x="311" y="430"/>
                            </a:lnTo>
                            <a:lnTo>
                              <a:pt x="322" y="342"/>
                            </a:lnTo>
                            <a:lnTo>
                              <a:pt x="332" y="259"/>
                            </a:lnTo>
                            <a:lnTo>
                              <a:pt x="343" y="192"/>
                            </a:lnTo>
                            <a:lnTo>
                              <a:pt x="353" y="130"/>
                            </a:lnTo>
                            <a:lnTo>
                              <a:pt x="363" y="78"/>
                            </a:lnTo>
                            <a:lnTo>
                              <a:pt x="374" y="41"/>
                            </a:lnTo>
                            <a:lnTo>
                              <a:pt x="384" y="15"/>
                            </a:lnTo>
                            <a:lnTo>
                              <a:pt x="394" y="0"/>
                            </a:lnTo>
                            <a:lnTo>
                              <a:pt x="405" y="0"/>
                            </a:lnTo>
                            <a:lnTo>
                              <a:pt x="415" y="5"/>
                            </a:lnTo>
                            <a:lnTo>
                              <a:pt x="425" y="31"/>
                            </a:lnTo>
                            <a:lnTo>
                              <a:pt x="436" y="62"/>
                            </a:lnTo>
                            <a:lnTo>
                              <a:pt x="446" y="109"/>
                            </a:lnTo>
                            <a:lnTo>
                              <a:pt x="457" y="166"/>
                            </a:lnTo>
                            <a:lnTo>
                              <a:pt x="467" y="233"/>
                            </a:lnTo>
                            <a:lnTo>
                              <a:pt x="477" y="306"/>
                            </a:lnTo>
                            <a:lnTo>
                              <a:pt x="488" y="394"/>
                            </a:lnTo>
                            <a:lnTo>
                              <a:pt x="498" y="487"/>
                            </a:lnTo>
                            <a:lnTo>
                              <a:pt x="508" y="586"/>
                            </a:lnTo>
                            <a:lnTo>
                              <a:pt x="519" y="695"/>
                            </a:lnTo>
                            <a:lnTo>
                              <a:pt x="529" y="809"/>
                            </a:lnTo>
                            <a:lnTo>
                              <a:pt x="540" y="923"/>
                            </a:lnTo>
                            <a:lnTo>
                              <a:pt x="550" y="1042"/>
                            </a:lnTo>
                            <a:lnTo>
                              <a:pt x="555" y="1166"/>
                            </a:lnTo>
                            <a:lnTo>
                              <a:pt x="565" y="1286"/>
                            </a:lnTo>
                            <a:lnTo>
                              <a:pt x="576" y="1410"/>
                            </a:lnTo>
                            <a:lnTo>
                              <a:pt x="586" y="1529"/>
                            </a:lnTo>
                            <a:lnTo>
                              <a:pt x="597" y="1643"/>
                            </a:lnTo>
                            <a:lnTo>
                              <a:pt x="607" y="1752"/>
                            </a:lnTo>
                            <a:lnTo>
                              <a:pt x="617" y="1861"/>
                            </a:lnTo>
                            <a:lnTo>
                              <a:pt x="628" y="1959"/>
                            </a:lnTo>
                            <a:lnTo>
                              <a:pt x="638" y="2053"/>
                            </a:lnTo>
                            <a:lnTo>
                              <a:pt x="648" y="2136"/>
                            </a:lnTo>
                            <a:lnTo>
                              <a:pt x="659" y="2213"/>
                            </a:lnTo>
                            <a:lnTo>
                              <a:pt x="669" y="2276"/>
                            </a:lnTo>
                            <a:lnTo>
                              <a:pt x="679" y="2333"/>
                            </a:lnTo>
                            <a:lnTo>
                              <a:pt x="690" y="2374"/>
                            </a:lnTo>
                            <a:lnTo>
                              <a:pt x="700" y="2405"/>
                            </a:lnTo>
                            <a:lnTo>
                              <a:pt x="711" y="2426"/>
                            </a:lnTo>
                            <a:lnTo>
                              <a:pt x="721" y="2431"/>
                            </a:lnTo>
                            <a:lnTo>
                              <a:pt x="731" y="2431"/>
                            </a:lnTo>
                            <a:lnTo>
                              <a:pt x="742" y="2410"/>
                            </a:lnTo>
                            <a:lnTo>
                              <a:pt x="752" y="2385"/>
                            </a:lnTo>
                            <a:lnTo>
                              <a:pt x="762" y="2343"/>
                            </a:lnTo>
                            <a:lnTo>
                              <a:pt x="773" y="2291"/>
                            </a:lnTo>
                            <a:lnTo>
                              <a:pt x="783" y="2229"/>
                            </a:lnTo>
                            <a:lnTo>
                              <a:pt x="794" y="2156"/>
                            </a:lnTo>
                            <a:lnTo>
                              <a:pt x="804" y="2074"/>
                            </a:lnTo>
                            <a:lnTo>
                              <a:pt x="814" y="1985"/>
                            </a:lnTo>
                            <a:lnTo>
                              <a:pt x="825" y="1887"/>
                            </a:lnTo>
                            <a:lnTo>
                              <a:pt x="835" y="1783"/>
                            </a:lnTo>
                            <a:lnTo>
                              <a:pt x="845" y="1669"/>
                            </a:lnTo>
                            <a:lnTo>
                              <a:pt x="856" y="1555"/>
                            </a:lnTo>
                            <a:lnTo>
                              <a:pt x="866" y="1436"/>
                            </a:lnTo>
                            <a:lnTo>
                              <a:pt x="876" y="1317"/>
                            </a:lnTo>
                            <a:lnTo>
                              <a:pt x="887" y="1197"/>
                            </a:lnTo>
                            <a:lnTo>
                              <a:pt x="897" y="1073"/>
                            </a:lnTo>
                            <a:lnTo>
                              <a:pt x="908" y="954"/>
                            </a:lnTo>
                            <a:lnTo>
                              <a:pt x="918" y="835"/>
                            </a:lnTo>
                            <a:lnTo>
                              <a:pt x="928" y="720"/>
                            </a:lnTo>
                            <a:lnTo>
                              <a:pt x="939" y="612"/>
                            </a:lnTo>
                            <a:lnTo>
                              <a:pt x="949" y="513"/>
                            </a:lnTo>
                            <a:lnTo>
                              <a:pt x="959" y="415"/>
                            </a:lnTo>
                            <a:lnTo>
                              <a:pt x="970" y="327"/>
                            </a:lnTo>
                            <a:lnTo>
                              <a:pt x="980" y="249"/>
                            </a:lnTo>
                            <a:lnTo>
                              <a:pt x="991" y="181"/>
                            </a:lnTo>
                            <a:lnTo>
                              <a:pt x="1001" y="119"/>
                            </a:lnTo>
                            <a:lnTo>
                              <a:pt x="1011" y="72"/>
                            </a:lnTo>
                            <a:lnTo>
                              <a:pt x="1022" y="36"/>
                            </a:lnTo>
                            <a:lnTo>
                              <a:pt x="1032" y="10"/>
                            </a:lnTo>
                            <a:lnTo>
                              <a:pt x="1042" y="0"/>
                            </a:lnTo>
                            <a:lnTo>
                              <a:pt x="1053" y="0"/>
                            </a:lnTo>
                            <a:lnTo>
                              <a:pt x="1063" y="10"/>
                            </a:lnTo>
                            <a:lnTo>
                              <a:pt x="1073" y="36"/>
                            </a:lnTo>
                            <a:lnTo>
                              <a:pt x="1084" y="67"/>
                            </a:lnTo>
                            <a:lnTo>
                              <a:pt x="1094" y="114"/>
                            </a:lnTo>
                            <a:lnTo>
                              <a:pt x="1105" y="176"/>
                            </a:lnTo>
                            <a:lnTo>
                              <a:pt x="1115" y="244"/>
                            </a:lnTo>
                            <a:lnTo>
                              <a:pt x="1125" y="321"/>
                            </a:lnTo>
                            <a:lnTo>
                              <a:pt x="1136" y="409"/>
                            </a:lnTo>
                            <a:lnTo>
                              <a:pt x="1146" y="503"/>
                            </a:lnTo>
                            <a:lnTo>
                              <a:pt x="1156" y="606"/>
                            </a:lnTo>
                            <a:lnTo>
                              <a:pt x="1167" y="715"/>
                            </a:lnTo>
                            <a:lnTo>
                              <a:pt x="1172" y="829"/>
                            </a:lnTo>
                            <a:lnTo>
                              <a:pt x="1182" y="943"/>
                            </a:lnTo>
                            <a:lnTo>
                              <a:pt x="1193" y="1063"/>
                            </a:lnTo>
                            <a:lnTo>
                              <a:pt x="1203" y="1187"/>
                            </a:lnTo>
                            <a:lnTo>
                              <a:pt x="1213" y="1306"/>
                            </a:lnTo>
                            <a:lnTo>
                              <a:pt x="1224" y="1426"/>
                            </a:lnTo>
                            <a:lnTo>
                              <a:pt x="1234" y="1545"/>
                            </a:lnTo>
                            <a:lnTo>
                              <a:pt x="1245" y="1664"/>
                            </a:lnTo>
                            <a:lnTo>
                              <a:pt x="1255" y="1773"/>
                            </a:lnTo>
                            <a:lnTo>
                              <a:pt x="1265" y="1877"/>
                            </a:lnTo>
                            <a:lnTo>
                              <a:pt x="1276" y="1975"/>
                            </a:lnTo>
                            <a:lnTo>
                              <a:pt x="1286" y="2068"/>
                            </a:lnTo>
                            <a:lnTo>
                              <a:pt x="1296" y="2151"/>
                            </a:lnTo>
                            <a:lnTo>
                              <a:pt x="1307" y="2224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34" name="Freeform 29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39" y="1159"/>
                        <a:ext cx="477" cy="2431"/>
                      </a:xfrm>
                      <a:custGeom>
                        <a:avLst/>
                        <a:gdLst>
                          <a:gd name="T0" fmla="*/ 0 w 477"/>
                          <a:gd name="T1" fmla="*/ 2224 h 2431"/>
                          <a:gd name="T2" fmla="*/ 10 w 477"/>
                          <a:gd name="T3" fmla="*/ 2286 h 2431"/>
                          <a:gd name="T4" fmla="*/ 20 w 477"/>
                          <a:gd name="T5" fmla="*/ 2338 h 2431"/>
                          <a:gd name="T6" fmla="*/ 31 w 477"/>
                          <a:gd name="T7" fmla="*/ 2379 h 2431"/>
                          <a:gd name="T8" fmla="*/ 41 w 477"/>
                          <a:gd name="T9" fmla="*/ 2410 h 2431"/>
                          <a:gd name="T10" fmla="*/ 52 w 477"/>
                          <a:gd name="T11" fmla="*/ 2426 h 2431"/>
                          <a:gd name="T12" fmla="*/ 62 w 477"/>
                          <a:gd name="T13" fmla="*/ 2431 h 2431"/>
                          <a:gd name="T14" fmla="*/ 72 w 477"/>
                          <a:gd name="T15" fmla="*/ 2426 h 2431"/>
                          <a:gd name="T16" fmla="*/ 83 w 477"/>
                          <a:gd name="T17" fmla="*/ 2410 h 2431"/>
                          <a:gd name="T18" fmla="*/ 93 w 477"/>
                          <a:gd name="T19" fmla="*/ 2379 h 2431"/>
                          <a:gd name="T20" fmla="*/ 103 w 477"/>
                          <a:gd name="T21" fmla="*/ 2338 h 2431"/>
                          <a:gd name="T22" fmla="*/ 114 w 477"/>
                          <a:gd name="T23" fmla="*/ 2281 h 2431"/>
                          <a:gd name="T24" fmla="*/ 124 w 477"/>
                          <a:gd name="T25" fmla="*/ 2219 h 2431"/>
                          <a:gd name="T26" fmla="*/ 134 w 477"/>
                          <a:gd name="T27" fmla="*/ 2146 h 2431"/>
                          <a:gd name="T28" fmla="*/ 145 w 477"/>
                          <a:gd name="T29" fmla="*/ 2058 h 2431"/>
                          <a:gd name="T30" fmla="*/ 155 w 477"/>
                          <a:gd name="T31" fmla="*/ 1970 h 2431"/>
                          <a:gd name="T32" fmla="*/ 166 w 477"/>
                          <a:gd name="T33" fmla="*/ 1871 h 2431"/>
                          <a:gd name="T34" fmla="*/ 176 w 477"/>
                          <a:gd name="T35" fmla="*/ 1762 h 2431"/>
                          <a:gd name="T36" fmla="*/ 186 w 477"/>
                          <a:gd name="T37" fmla="*/ 1654 h 2431"/>
                          <a:gd name="T38" fmla="*/ 197 w 477"/>
                          <a:gd name="T39" fmla="*/ 1534 h 2431"/>
                          <a:gd name="T40" fmla="*/ 207 w 477"/>
                          <a:gd name="T41" fmla="*/ 1415 h 2431"/>
                          <a:gd name="T42" fmla="*/ 217 w 477"/>
                          <a:gd name="T43" fmla="*/ 1296 h 2431"/>
                          <a:gd name="T44" fmla="*/ 228 w 477"/>
                          <a:gd name="T45" fmla="*/ 1177 h 2431"/>
                          <a:gd name="T46" fmla="*/ 238 w 477"/>
                          <a:gd name="T47" fmla="*/ 1052 h 2431"/>
                          <a:gd name="T48" fmla="*/ 249 w 477"/>
                          <a:gd name="T49" fmla="*/ 933 h 2431"/>
                          <a:gd name="T50" fmla="*/ 259 w 477"/>
                          <a:gd name="T51" fmla="*/ 819 h 2431"/>
                          <a:gd name="T52" fmla="*/ 269 w 477"/>
                          <a:gd name="T53" fmla="*/ 705 h 2431"/>
                          <a:gd name="T54" fmla="*/ 280 w 477"/>
                          <a:gd name="T55" fmla="*/ 596 h 2431"/>
                          <a:gd name="T56" fmla="*/ 290 w 477"/>
                          <a:gd name="T57" fmla="*/ 492 h 2431"/>
                          <a:gd name="T58" fmla="*/ 300 w 477"/>
                          <a:gd name="T59" fmla="*/ 399 h 2431"/>
                          <a:gd name="T60" fmla="*/ 311 w 477"/>
                          <a:gd name="T61" fmla="*/ 316 h 2431"/>
                          <a:gd name="T62" fmla="*/ 321 w 477"/>
                          <a:gd name="T63" fmla="*/ 238 h 2431"/>
                          <a:gd name="T64" fmla="*/ 331 w 477"/>
                          <a:gd name="T65" fmla="*/ 171 h 2431"/>
                          <a:gd name="T66" fmla="*/ 342 w 477"/>
                          <a:gd name="T67" fmla="*/ 114 h 2431"/>
                          <a:gd name="T68" fmla="*/ 352 w 477"/>
                          <a:gd name="T69" fmla="*/ 67 h 2431"/>
                          <a:gd name="T70" fmla="*/ 363 w 477"/>
                          <a:gd name="T71" fmla="*/ 31 h 2431"/>
                          <a:gd name="T72" fmla="*/ 373 w 477"/>
                          <a:gd name="T73" fmla="*/ 10 h 2431"/>
                          <a:gd name="T74" fmla="*/ 383 w 477"/>
                          <a:gd name="T75" fmla="*/ 0 h 2431"/>
                          <a:gd name="T76" fmla="*/ 394 w 477"/>
                          <a:gd name="T77" fmla="*/ 0 h 2431"/>
                          <a:gd name="T78" fmla="*/ 404 w 477"/>
                          <a:gd name="T79" fmla="*/ 15 h 2431"/>
                          <a:gd name="T80" fmla="*/ 414 w 477"/>
                          <a:gd name="T81" fmla="*/ 41 h 2431"/>
                          <a:gd name="T82" fmla="*/ 425 w 477"/>
                          <a:gd name="T83" fmla="*/ 78 h 2431"/>
                          <a:gd name="T84" fmla="*/ 435 w 477"/>
                          <a:gd name="T85" fmla="*/ 124 h 2431"/>
                          <a:gd name="T86" fmla="*/ 445 w 477"/>
                          <a:gd name="T87" fmla="*/ 187 h 2431"/>
                          <a:gd name="T88" fmla="*/ 456 w 477"/>
                          <a:gd name="T89" fmla="*/ 254 h 2431"/>
                          <a:gd name="T90" fmla="*/ 466 w 477"/>
                          <a:gd name="T91" fmla="*/ 337 h 2431"/>
                          <a:gd name="T92" fmla="*/ 477 w 477"/>
                          <a:gd name="T93" fmla="*/ 425 h 2431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</a:gdLst>
                        <a:ahLst/>
                        <a:cxnLst>
                          <a:cxn ang="T94">
                            <a:pos x="T0" y="T1"/>
                          </a:cxn>
                          <a:cxn ang="T95">
                            <a:pos x="T2" y="T3"/>
                          </a:cxn>
                          <a:cxn ang="T96">
                            <a:pos x="T4" y="T5"/>
                          </a:cxn>
                          <a:cxn ang="T97">
                            <a:pos x="T6" y="T7"/>
                          </a:cxn>
                          <a:cxn ang="T98">
                            <a:pos x="T8" y="T9"/>
                          </a:cxn>
                          <a:cxn ang="T99">
                            <a:pos x="T10" y="T11"/>
                          </a:cxn>
                          <a:cxn ang="T100">
                            <a:pos x="T12" y="T13"/>
                          </a:cxn>
                          <a:cxn ang="T101">
                            <a:pos x="T14" y="T15"/>
                          </a:cxn>
                          <a:cxn ang="T102">
                            <a:pos x="T16" y="T17"/>
                          </a:cxn>
                          <a:cxn ang="T103">
                            <a:pos x="T18" y="T19"/>
                          </a:cxn>
                          <a:cxn ang="T104">
                            <a:pos x="T20" y="T21"/>
                          </a:cxn>
                          <a:cxn ang="T105">
                            <a:pos x="T22" y="T23"/>
                          </a:cxn>
                          <a:cxn ang="T106">
                            <a:pos x="T24" y="T25"/>
                          </a:cxn>
                          <a:cxn ang="T107">
                            <a:pos x="T26" y="T27"/>
                          </a:cxn>
                          <a:cxn ang="T108">
                            <a:pos x="T28" y="T29"/>
                          </a:cxn>
                          <a:cxn ang="T109">
                            <a:pos x="T30" y="T31"/>
                          </a:cxn>
                          <a:cxn ang="T110">
                            <a:pos x="T32" y="T33"/>
                          </a:cxn>
                          <a:cxn ang="T111">
                            <a:pos x="T34" y="T35"/>
                          </a:cxn>
                          <a:cxn ang="T112">
                            <a:pos x="T36" y="T37"/>
                          </a:cxn>
                          <a:cxn ang="T113">
                            <a:pos x="T38" y="T39"/>
                          </a:cxn>
                          <a:cxn ang="T114">
                            <a:pos x="T40" y="T41"/>
                          </a:cxn>
                          <a:cxn ang="T115">
                            <a:pos x="T42" y="T43"/>
                          </a:cxn>
                          <a:cxn ang="T116">
                            <a:pos x="T44" y="T45"/>
                          </a:cxn>
                          <a:cxn ang="T117">
                            <a:pos x="T46" y="T47"/>
                          </a:cxn>
                          <a:cxn ang="T118">
                            <a:pos x="T48" y="T49"/>
                          </a:cxn>
                          <a:cxn ang="T119">
                            <a:pos x="T50" y="T51"/>
                          </a:cxn>
                          <a:cxn ang="T120">
                            <a:pos x="T52" y="T53"/>
                          </a:cxn>
                          <a:cxn ang="T121">
                            <a:pos x="T54" y="T55"/>
                          </a:cxn>
                          <a:cxn ang="T122">
                            <a:pos x="T56" y="T57"/>
                          </a:cxn>
                          <a:cxn ang="T123">
                            <a:pos x="T58" y="T59"/>
                          </a:cxn>
                          <a:cxn ang="T124">
                            <a:pos x="T60" y="T61"/>
                          </a:cxn>
                          <a:cxn ang="T125">
                            <a:pos x="T62" y="T63"/>
                          </a:cxn>
                          <a:cxn ang="T126">
                            <a:pos x="T64" y="T65"/>
                          </a:cxn>
                          <a:cxn ang="T127">
                            <a:pos x="T66" y="T67"/>
                          </a:cxn>
                          <a:cxn ang="T128">
                            <a:pos x="T68" y="T69"/>
                          </a:cxn>
                          <a:cxn ang="T129">
                            <a:pos x="T70" y="T71"/>
                          </a:cxn>
                          <a:cxn ang="T130">
                            <a:pos x="T72" y="T73"/>
                          </a:cxn>
                          <a:cxn ang="T131">
                            <a:pos x="T74" y="T75"/>
                          </a:cxn>
                          <a:cxn ang="T132">
                            <a:pos x="T76" y="T77"/>
                          </a:cxn>
                          <a:cxn ang="T133">
                            <a:pos x="T78" y="T79"/>
                          </a:cxn>
                          <a:cxn ang="T134">
                            <a:pos x="T80" y="T81"/>
                          </a:cxn>
                          <a:cxn ang="T135">
                            <a:pos x="T82" y="T83"/>
                          </a:cxn>
                          <a:cxn ang="T136">
                            <a:pos x="T84" y="T85"/>
                          </a:cxn>
                          <a:cxn ang="T137">
                            <a:pos x="T86" y="T87"/>
                          </a:cxn>
                          <a:cxn ang="T138">
                            <a:pos x="T88" y="T89"/>
                          </a:cxn>
                          <a:cxn ang="T139">
                            <a:pos x="T90" y="T91"/>
                          </a:cxn>
                          <a:cxn ang="T140">
                            <a:pos x="T92" y="T93"/>
                          </a:cxn>
                        </a:cxnLst>
                        <a:rect l="0" t="0" r="r" b="b"/>
                        <a:pathLst>
                          <a:path w="477" h="2431">
                            <a:moveTo>
                              <a:pt x="0" y="2224"/>
                            </a:moveTo>
                            <a:lnTo>
                              <a:pt x="10" y="2286"/>
                            </a:lnTo>
                            <a:lnTo>
                              <a:pt x="20" y="2338"/>
                            </a:lnTo>
                            <a:lnTo>
                              <a:pt x="31" y="2379"/>
                            </a:lnTo>
                            <a:lnTo>
                              <a:pt x="41" y="2410"/>
                            </a:lnTo>
                            <a:lnTo>
                              <a:pt x="52" y="2426"/>
                            </a:lnTo>
                            <a:lnTo>
                              <a:pt x="62" y="2431"/>
                            </a:lnTo>
                            <a:lnTo>
                              <a:pt x="72" y="2426"/>
                            </a:lnTo>
                            <a:lnTo>
                              <a:pt x="83" y="2410"/>
                            </a:lnTo>
                            <a:lnTo>
                              <a:pt x="93" y="2379"/>
                            </a:lnTo>
                            <a:lnTo>
                              <a:pt x="103" y="2338"/>
                            </a:lnTo>
                            <a:lnTo>
                              <a:pt x="114" y="2281"/>
                            </a:lnTo>
                            <a:lnTo>
                              <a:pt x="124" y="2219"/>
                            </a:lnTo>
                            <a:lnTo>
                              <a:pt x="134" y="2146"/>
                            </a:lnTo>
                            <a:lnTo>
                              <a:pt x="145" y="2058"/>
                            </a:lnTo>
                            <a:lnTo>
                              <a:pt x="155" y="1970"/>
                            </a:lnTo>
                            <a:lnTo>
                              <a:pt x="166" y="1871"/>
                            </a:lnTo>
                            <a:lnTo>
                              <a:pt x="176" y="1762"/>
                            </a:lnTo>
                            <a:lnTo>
                              <a:pt x="186" y="1654"/>
                            </a:lnTo>
                            <a:lnTo>
                              <a:pt x="197" y="1534"/>
                            </a:lnTo>
                            <a:lnTo>
                              <a:pt x="207" y="1415"/>
                            </a:lnTo>
                            <a:lnTo>
                              <a:pt x="217" y="1296"/>
                            </a:lnTo>
                            <a:lnTo>
                              <a:pt x="228" y="1177"/>
                            </a:lnTo>
                            <a:lnTo>
                              <a:pt x="238" y="1052"/>
                            </a:lnTo>
                            <a:lnTo>
                              <a:pt x="249" y="933"/>
                            </a:lnTo>
                            <a:lnTo>
                              <a:pt x="259" y="819"/>
                            </a:lnTo>
                            <a:lnTo>
                              <a:pt x="269" y="705"/>
                            </a:lnTo>
                            <a:lnTo>
                              <a:pt x="280" y="596"/>
                            </a:lnTo>
                            <a:lnTo>
                              <a:pt x="290" y="492"/>
                            </a:lnTo>
                            <a:lnTo>
                              <a:pt x="300" y="399"/>
                            </a:lnTo>
                            <a:lnTo>
                              <a:pt x="311" y="316"/>
                            </a:lnTo>
                            <a:lnTo>
                              <a:pt x="321" y="238"/>
                            </a:lnTo>
                            <a:lnTo>
                              <a:pt x="331" y="171"/>
                            </a:lnTo>
                            <a:lnTo>
                              <a:pt x="342" y="114"/>
                            </a:lnTo>
                            <a:lnTo>
                              <a:pt x="352" y="67"/>
                            </a:lnTo>
                            <a:lnTo>
                              <a:pt x="363" y="31"/>
                            </a:lnTo>
                            <a:lnTo>
                              <a:pt x="373" y="10"/>
                            </a:lnTo>
                            <a:lnTo>
                              <a:pt x="383" y="0"/>
                            </a:lnTo>
                            <a:lnTo>
                              <a:pt x="394" y="0"/>
                            </a:lnTo>
                            <a:lnTo>
                              <a:pt x="404" y="15"/>
                            </a:lnTo>
                            <a:lnTo>
                              <a:pt x="414" y="41"/>
                            </a:lnTo>
                            <a:lnTo>
                              <a:pt x="425" y="78"/>
                            </a:lnTo>
                            <a:lnTo>
                              <a:pt x="435" y="124"/>
                            </a:lnTo>
                            <a:lnTo>
                              <a:pt x="445" y="187"/>
                            </a:lnTo>
                            <a:lnTo>
                              <a:pt x="456" y="254"/>
                            </a:lnTo>
                            <a:lnTo>
                              <a:pt x="466" y="337"/>
                            </a:lnTo>
                            <a:lnTo>
                              <a:pt x="477" y="4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84020" name="Group 29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54" y="3241"/>
                      <a:ext cx="395" cy="210"/>
                      <a:chOff x="1231" y="1159"/>
                      <a:chExt cx="3085" cy="2431"/>
                    </a:xfrm>
                  </p:grpSpPr>
                  <p:sp>
                    <p:nvSpPr>
                      <p:cNvPr id="84029" name="Freeform 29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31" y="1159"/>
                        <a:ext cx="1301" cy="2431"/>
                      </a:xfrm>
                      <a:custGeom>
                        <a:avLst/>
                        <a:gdLst>
                          <a:gd name="T0" fmla="*/ 16 w 1301"/>
                          <a:gd name="T1" fmla="*/ 2177 h 2431"/>
                          <a:gd name="T2" fmla="*/ 47 w 1301"/>
                          <a:gd name="T3" fmla="*/ 2353 h 2431"/>
                          <a:gd name="T4" fmla="*/ 78 w 1301"/>
                          <a:gd name="T5" fmla="*/ 2431 h 2431"/>
                          <a:gd name="T6" fmla="*/ 109 w 1301"/>
                          <a:gd name="T7" fmla="*/ 2400 h 2431"/>
                          <a:gd name="T8" fmla="*/ 140 w 1301"/>
                          <a:gd name="T9" fmla="*/ 2260 h 2431"/>
                          <a:gd name="T10" fmla="*/ 171 w 1301"/>
                          <a:gd name="T11" fmla="*/ 2032 h 2431"/>
                          <a:gd name="T12" fmla="*/ 203 w 1301"/>
                          <a:gd name="T13" fmla="*/ 1726 h 2431"/>
                          <a:gd name="T14" fmla="*/ 234 w 1301"/>
                          <a:gd name="T15" fmla="*/ 1379 h 2431"/>
                          <a:gd name="T16" fmla="*/ 265 w 1301"/>
                          <a:gd name="T17" fmla="*/ 1016 h 2431"/>
                          <a:gd name="T18" fmla="*/ 296 w 1301"/>
                          <a:gd name="T19" fmla="*/ 669 h 2431"/>
                          <a:gd name="T20" fmla="*/ 327 w 1301"/>
                          <a:gd name="T21" fmla="*/ 373 h 2431"/>
                          <a:gd name="T22" fmla="*/ 358 w 1301"/>
                          <a:gd name="T23" fmla="*/ 150 h 2431"/>
                          <a:gd name="T24" fmla="*/ 389 w 1301"/>
                          <a:gd name="T25" fmla="*/ 21 h 2431"/>
                          <a:gd name="T26" fmla="*/ 420 w 1301"/>
                          <a:gd name="T27" fmla="*/ 5 h 2431"/>
                          <a:gd name="T28" fmla="*/ 451 w 1301"/>
                          <a:gd name="T29" fmla="*/ 93 h 2431"/>
                          <a:gd name="T30" fmla="*/ 482 w 1301"/>
                          <a:gd name="T31" fmla="*/ 280 h 2431"/>
                          <a:gd name="T32" fmla="*/ 514 w 1301"/>
                          <a:gd name="T33" fmla="*/ 555 h 2431"/>
                          <a:gd name="T34" fmla="*/ 545 w 1301"/>
                          <a:gd name="T35" fmla="*/ 886 h 2431"/>
                          <a:gd name="T36" fmla="*/ 576 w 1301"/>
                          <a:gd name="T37" fmla="*/ 1244 h 2431"/>
                          <a:gd name="T38" fmla="*/ 607 w 1301"/>
                          <a:gd name="T39" fmla="*/ 1602 h 2431"/>
                          <a:gd name="T40" fmla="*/ 633 w 1301"/>
                          <a:gd name="T41" fmla="*/ 1928 h 2431"/>
                          <a:gd name="T42" fmla="*/ 664 w 1301"/>
                          <a:gd name="T43" fmla="*/ 2188 h 2431"/>
                          <a:gd name="T44" fmla="*/ 695 w 1301"/>
                          <a:gd name="T45" fmla="*/ 2364 h 2431"/>
                          <a:gd name="T46" fmla="*/ 726 w 1301"/>
                          <a:gd name="T47" fmla="*/ 2431 h 2431"/>
                          <a:gd name="T48" fmla="*/ 757 w 1301"/>
                          <a:gd name="T49" fmla="*/ 2395 h 2431"/>
                          <a:gd name="T50" fmla="*/ 788 w 1301"/>
                          <a:gd name="T51" fmla="*/ 2250 h 2431"/>
                          <a:gd name="T52" fmla="*/ 819 w 1301"/>
                          <a:gd name="T53" fmla="*/ 2017 h 2431"/>
                          <a:gd name="T54" fmla="*/ 850 w 1301"/>
                          <a:gd name="T55" fmla="*/ 1711 h 2431"/>
                          <a:gd name="T56" fmla="*/ 882 w 1301"/>
                          <a:gd name="T57" fmla="*/ 1358 h 2431"/>
                          <a:gd name="T58" fmla="*/ 913 w 1301"/>
                          <a:gd name="T59" fmla="*/ 995 h 2431"/>
                          <a:gd name="T60" fmla="*/ 944 w 1301"/>
                          <a:gd name="T61" fmla="*/ 648 h 2431"/>
                          <a:gd name="T62" fmla="*/ 975 w 1301"/>
                          <a:gd name="T63" fmla="*/ 358 h 2431"/>
                          <a:gd name="T64" fmla="*/ 1006 w 1301"/>
                          <a:gd name="T65" fmla="*/ 140 h 2431"/>
                          <a:gd name="T66" fmla="*/ 1037 w 1301"/>
                          <a:gd name="T67" fmla="*/ 21 h 2431"/>
                          <a:gd name="T68" fmla="*/ 1068 w 1301"/>
                          <a:gd name="T69" fmla="*/ 5 h 2431"/>
                          <a:gd name="T70" fmla="*/ 1099 w 1301"/>
                          <a:gd name="T71" fmla="*/ 98 h 2431"/>
                          <a:gd name="T72" fmla="*/ 1130 w 1301"/>
                          <a:gd name="T73" fmla="*/ 295 h 2431"/>
                          <a:gd name="T74" fmla="*/ 1161 w 1301"/>
                          <a:gd name="T75" fmla="*/ 570 h 2431"/>
                          <a:gd name="T76" fmla="*/ 1193 w 1301"/>
                          <a:gd name="T77" fmla="*/ 902 h 2431"/>
                          <a:gd name="T78" fmla="*/ 1224 w 1301"/>
                          <a:gd name="T79" fmla="*/ 1265 h 2431"/>
                          <a:gd name="T80" fmla="*/ 1250 w 1301"/>
                          <a:gd name="T81" fmla="*/ 1623 h 2431"/>
                          <a:gd name="T82" fmla="*/ 1281 w 1301"/>
                          <a:gd name="T83" fmla="*/ 1944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1" h="2431">
                            <a:moveTo>
                              <a:pt x="0" y="2006"/>
                            </a:moveTo>
                            <a:lnTo>
                              <a:pt x="6" y="2094"/>
                            </a:lnTo>
                            <a:lnTo>
                              <a:pt x="16" y="2177"/>
                            </a:lnTo>
                            <a:lnTo>
                              <a:pt x="26" y="2245"/>
                            </a:lnTo>
                            <a:lnTo>
                              <a:pt x="37" y="2307"/>
                            </a:lnTo>
                            <a:lnTo>
                              <a:pt x="47" y="2353"/>
                            </a:lnTo>
                            <a:lnTo>
                              <a:pt x="57" y="2390"/>
                            </a:lnTo>
                            <a:lnTo>
                              <a:pt x="68" y="2416"/>
                            </a:lnTo>
                            <a:lnTo>
                              <a:pt x="78" y="2431"/>
                            </a:lnTo>
                            <a:lnTo>
                              <a:pt x="88" y="2431"/>
                            </a:lnTo>
                            <a:lnTo>
                              <a:pt x="99" y="2421"/>
                            </a:lnTo>
                            <a:lnTo>
                              <a:pt x="109" y="2400"/>
                            </a:lnTo>
                            <a:lnTo>
                              <a:pt x="120" y="2364"/>
                            </a:lnTo>
                            <a:lnTo>
                              <a:pt x="130" y="2317"/>
                            </a:lnTo>
                            <a:lnTo>
                              <a:pt x="140" y="2260"/>
                            </a:lnTo>
                            <a:lnTo>
                              <a:pt x="151" y="2193"/>
                            </a:lnTo>
                            <a:lnTo>
                              <a:pt x="161" y="2115"/>
                            </a:lnTo>
                            <a:lnTo>
                              <a:pt x="171" y="2032"/>
                            </a:lnTo>
                            <a:lnTo>
                              <a:pt x="182" y="1939"/>
                            </a:lnTo>
                            <a:lnTo>
                              <a:pt x="192" y="1835"/>
                            </a:lnTo>
                            <a:lnTo>
                              <a:pt x="203" y="1726"/>
                            </a:lnTo>
                            <a:lnTo>
                              <a:pt x="213" y="1612"/>
                            </a:lnTo>
                            <a:lnTo>
                              <a:pt x="223" y="1498"/>
                            </a:lnTo>
                            <a:lnTo>
                              <a:pt x="234" y="1379"/>
                            </a:lnTo>
                            <a:lnTo>
                              <a:pt x="244" y="1254"/>
                            </a:lnTo>
                            <a:lnTo>
                              <a:pt x="254" y="1135"/>
                            </a:lnTo>
                            <a:lnTo>
                              <a:pt x="265" y="1016"/>
                            </a:lnTo>
                            <a:lnTo>
                              <a:pt x="275" y="897"/>
                            </a:lnTo>
                            <a:lnTo>
                              <a:pt x="285" y="778"/>
                            </a:lnTo>
                            <a:lnTo>
                              <a:pt x="296" y="669"/>
                            </a:lnTo>
                            <a:lnTo>
                              <a:pt x="306" y="560"/>
                            </a:lnTo>
                            <a:lnTo>
                              <a:pt x="317" y="461"/>
                            </a:lnTo>
                            <a:lnTo>
                              <a:pt x="327" y="373"/>
                            </a:lnTo>
                            <a:lnTo>
                              <a:pt x="337" y="285"/>
                            </a:lnTo>
                            <a:lnTo>
                              <a:pt x="348" y="212"/>
                            </a:lnTo>
                            <a:lnTo>
                              <a:pt x="358" y="150"/>
                            </a:lnTo>
                            <a:lnTo>
                              <a:pt x="368" y="93"/>
                            </a:lnTo>
                            <a:lnTo>
                              <a:pt x="379" y="52"/>
                            </a:lnTo>
                            <a:lnTo>
                              <a:pt x="389" y="21"/>
                            </a:lnTo>
                            <a:lnTo>
                              <a:pt x="399" y="5"/>
                            </a:lnTo>
                            <a:lnTo>
                              <a:pt x="410" y="0"/>
                            </a:lnTo>
                            <a:lnTo>
                              <a:pt x="420" y="5"/>
                            </a:lnTo>
                            <a:lnTo>
                              <a:pt x="431" y="21"/>
                            </a:lnTo>
                            <a:lnTo>
                              <a:pt x="441" y="52"/>
                            </a:lnTo>
                            <a:lnTo>
                              <a:pt x="451" y="93"/>
                            </a:lnTo>
                            <a:lnTo>
                              <a:pt x="462" y="145"/>
                            </a:lnTo>
                            <a:lnTo>
                              <a:pt x="472" y="207"/>
                            </a:lnTo>
                            <a:lnTo>
                              <a:pt x="482" y="280"/>
                            </a:lnTo>
                            <a:lnTo>
                              <a:pt x="493" y="363"/>
                            </a:lnTo>
                            <a:lnTo>
                              <a:pt x="503" y="456"/>
                            </a:lnTo>
                            <a:lnTo>
                              <a:pt x="514" y="555"/>
                            </a:lnTo>
                            <a:lnTo>
                              <a:pt x="524" y="658"/>
                            </a:lnTo>
                            <a:lnTo>
                              <a:pt x="534" y="767"/>
                            </a:lnTo>
                            <a:lnTo>
                              <a:pt x="545" y="886"/>
                            </a:lnTo>
                            <a:lnTo>
                              <a:pt x="555" y="1006"/>
                            </a:lnTo>
                            <a:lnTo>
                              <a:pt x="565" y="1125"/>
                            </a:lnTo>
                            <a:lnTo>
                              <a:pt x="576" y="1244"/>
                            </a:lnTo>
                            <a:lnTo>
                              <a:pt x="586" y="1368"/>
                            </a:lnTo>
                            <a:lnTo>
                              <a:pt x="596" y="1488"/>
                            </a:lnTo>
                            <a:lnTo>
                              <a:pt x="607" y="1602"/>
                            </a:lnTo>
                            <a:lnTo>
                              <a:pt x="617" y="1716"/>
                            </a:lnTo>
                            <a:lnTo>
                              <a:pt x="622" y="1825"/>
                            </a:lnTo>
                            <a:lnTo>
                              <a:pt x="633" y="1928"/>
                            </a:lnTo>
                            <a:lnTo>
                              <a:pt x="643" y="2022"/>
                            </a:lnTo>
                            <a:lnTo>
                              <a:pt x="653" y="2110"/>
                            </a:lnTo>
                            <a:lnTo>
                              <a:pt x="664" y="2188"/>
                            </a:lnTo>
                            <a:lnTo>
                              <a:pt x="674" y="2255"/>
                            </a:lnTo>
                            <a:lnTo>
                              <a:pt x="685" y="2317"/>
                            </a:lnTo>
                            <a:lnTo>
                              <a:pt x="695" y="2364"/>
                            </a:lnTo>
                            <a:lnTo>
                              <a:pt x="705" y="2395"/>
                            </a:lnTo>
                            <a:lnTo>
                              <a:pt x="716" y="2421"/>
                            </a:lnTo>
                            <a:lnTo>
                              <a:pt x="726" y="2431"/>
                            </a:lnTo>
                            <a:lnTo>
                              <a:pt x="736" y="2431"/>
                            </a:lnTo>
                            <a:lnTo>
                              <a:pt x="747" y="2421"/>
                            </a:lnTo>
                            <a:lnTo>
                              <a:pt x="757" y="2395"/>
                            </a:lnTo>
                            <a:lnTo>
                              <a:pt x="768" y="2359"/>
                            </a:lnTo>
                            <a:lnTo>
                              <a:pt x="778" y="2312"/>
                            </a:lnTo>
                            <a:lnTo>
                              <a:pt x="788" y="2250"/>
                            </a:lnTo>
                            <a:lnTo>
                              <a:pt x="799" y="2182"/>
                            </a:lnTo>
                            <a:lnTo>
                              <a:pt x="809" y="2105"/>
                            </a:lnTo>
                            <a:lnTo>
                              <a:pt x="819" y="2017"/>
                            </a:lnTo>
                            <a:lnTo>
                              <a:pt x="830" y="1918"/>
                            </a:lnTo>
                            <a:lnTo>
                              <a:pt x="840" y="1820"/>
                            </a:lnTo>
                            <a:lnTo>
                              <a:pt x="850" y="1711"/>
                            </a:lnTo>
                            <a:lnTo>
                              <a:pt x="861" y="1597"/>
                            </a:lnTo>
                            <a:lnTo>
                              <a:pt x="871" y="1477"/>
                            </a:lnTo>
                            <a:lnTo>
                              <a:pt x="882" y="1358"/>
                            </a:lnTo>
                            <a:lnTo>
                              <a:pt x="892" y="1234"/>
                            </a:lnTo>
                            <a:lnTo>
                              <a:pt x="902" y="1114"/>
                            </a:lnTo>
                            <a:lnTo>
                              <a:pt x="913" y="995"/>
                            </a:lnTo>
                            <a:lnTo>
                              <a:pt x="923" y="876"/>
                            </a:lnTo>
                            <a:lnTo>
                              <a:pt x="933" y="762"/>
                            </a:lnTo>
                            <a:lnTo>
                              <a:pt x="944" y="648"/>
                            </a:lnTo>
                            <a:lnTo>
                              <a:pt x="954" y="544"/>
                            </a:lnTo>
                            <a:lnTo>
                              <a:pt x="965" y="446"/>
                            </a:lnTo>
                            <a:lnTo>
                              <a:pt x="975" y="358"/>
                            </a:lnTo>
                            <a:lnTo>
                              <a:pt x="985" y="275"/>
                            </a:lnTo>
                            <a:lnTo>
                              <a:pt x="996" y="202"/>
                            </a:lnTo>
                            <a:lnTo>
                              <a:pt x="1006" y="140"/>
                            </a:lnTo>
                            <a:lnTo>
                              <a:pt x="1016" y="88"/>
                            </a:lnTo>
                            <a:lnTo>
                              <a:pt x="1027" y="47"/>
                            </a:lnTo>
                            <a:lnTo>
                              <a:pt x="1037" y="21"/>
                            </a:lnTo>
                            <a:lnTo>
                              <a:pt x="1047" y="0"/>
                            </a:lnTo>
                            <a:lnTo>
                              <a:pt x="1058" y="0"/>
                            </a:lnTo>
                            <a:lnTo>
                              <a:pt x="1068" y="5"/>
                            </a:lnTo>
                            <a:lnTo>
                              <a:pt x="1079" y="26"/>
                            </a:lnTo>
                            <a:lnTo>
                              <a:pt x="1089" y="57"/>
                            </a:lnTo>
                            <a:lnTo>
                              <a:pt x="1099" y="98"/>
                            </a:lnTo>
                            <a:lnTo>
                              <a:pt x="1110" y="155"/>
                            </a:lnTo>
                            <a:lnTo>
                              <a:pt x="1120" y="218"/>
                            </a:lnTo>
                            <a:lnTo>
                              <a:pt x="1130" y="295"/>
                            </a:lnTo>
                            <a:lnTo>
                              <a:pt x="1141" y="378"/>
                            </a:lnTo>
                            <a:lnTo>
                              <a:pt x="1151" y="472"/>
                            </a:lnTo>
                            <a:lnTo>
                              <a:pt x="1161" y="570"/>
                            </a:lnTo>
                            <a:lnTo>
                              <a:pt x="1172" y="679"/>
                            </a:lnTo>
                            <a:lnTo>
                              <a:pt x="1182" y="788"/>
                            </a:lnTo>
                            <a:lnTo>
                              <a:pt x="1193" y="902"/>
                            </a:lnTo>
                            <a:lnTo>
                              <a:pt x="1203" y="1021"/>
                            </a:lnTo>
                            <a:lnTo>
                              <a:pt x="1213" y="1146"/>
                            </a:lnTo>
                            <a:lnTo>
                              <a:pt x="1224" y="1265"/>
                            </a:lnTo>
                            <a:lnTo>
                              <a:pt x="1234" y="1389"/>
                            </a:lnTo>
                            <a:lnTo>
                              <a:pt x="1239" y="1508"/>
                            </a:lnTo>
                            <a:lnTo>
                              <a:pt x="1250" y="1623"/>
                            </a:lnTo>
                            <a:lnTo>
                              <a:pt x="1260" y="1737"/>
                            </a:lnTo>
                            <a:lnTo>
                              <a:pt x="1270" y="1845"/>
                            </a:lnTo>
                            <a:lnTo>
                              <a:pt x="1281" y="1944"/>
                            </a:lnTo>
                            <a:lnTo>
                              <a:pt x="1291" y="2037"/>
                            </a:lnTo>
                            <a:lnTo>
                              <a:pt x="1301" y="21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30" name="Freeform 29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2" y="1159"/>
                        <a:ext cx="1307" cy="2431"/>
                      </a:xfrm>
                      <a:custGeom>
                        <a:avLst/>
                        <a:gdLst>
                          <a:gd name="T0" fmla="*/ 21 w 1307"/>
                          <a:gd name="T1" fmla="*/ 2265 h 2431"/>
                          <a:gd name="T2" fmla="*/ 52 w 1307"/>
                          <a:gd name="T3" fmla="*/ 2400 h 2431"/>
                          <a:gd name="T4" fmla="*/ 83 w 1307"/>
                          <a:gd name="T5" fmla="*/ 2431 h 2431"/>
                          <a:gd name="T6" fmla="*/ 114 w 1307"/>
                          <a:gd name="T7" fmla="*/ 2353 h 2431"/>
                          <a:gd name="T8" fmla="*/ 146 w 1307"/>
                          <a:gd name="T9" fmla="*/ 2172 h 2431"/>
                          <a:gd name="T10" fmla="*/ 177 w 1307"/>
                          <a:gd name="T11" fmla="*/ 1902 h 2431"/>
                          <a:gd name="T12" fmla="*/ 208 w 1307"/>
                          <a:gd name="T13" fmla="*/ 1576 h 2431"/>
                          <a:gd name="T14" fmla="*/ 239 w 1307"/>
                          <a:gd name="T15" fmla="*/ 1218 h 2431"/>
                          <a:gd name="T16" fmla="*/ 270 w 1307"/>
                          <a:gd name="T17" fmla="*/ 855 h 2431"/>
                          <a:gd name="T18" fmla="*/ 301 w 1307"/>
                          <a:gd name="T19" fmla="*/ 529 h 2431"/>
                          <a:gd name="T20" fmla="*/ 332 w 1307"/>
                          <a:gd name="T21" fmla="*/ 259 h 2431"/>
                          <a:gd name="T22" fmla="*/ 363 w 1307"/>
                          <a:gd name="T23" fmla="*/ 78 h 2431"/>
                          <a:gd name="T24" fmla="*/ 394 w 1307"/>
                          <a:gd name="T25" fmla="*/ 0 h 2431"/>
                          <a:gd name="T26" fmla="*/ 425 w 1307"/>
                          <a:gd name="T27" fmla="*/ 31 h 2431"/>
                          <a:gd name="T28" fmla="*/ 457 w 1307"/>
                          <a:gd name="T29" fmla="*/ 166 h 2431"/>
                          <a:gd name="T30" fmla="*/ 488 w 1307"/>
                          <a:gd name="T31" fmla="*/ 394 h 2431"/>
                          <a:gd name="T32" fmla="*/ 519 w 1307"/>
                          <a:gd name="T33" fmla="*/ 695 h 2431"/>
                          <a:gd name="T34" fmla="*/ 550 w 1307"/>
                          <a:gd name="T35" fmla="*/ 1042 h 2431"/>
                          <a:gd name="T36" fmla="*/ 576 w 1307"/>
                          <a:gd name="T37" fmla="*/ 1410 h 2431"/>
                          <a:gd name="T38" fmla="*/ 607 w 1307"/>
                          <a:gd name="T39" fmla="*/ 1752 h 2431"/>
                          <a:gd name="T40" fmla="*/ 638 w 1307"/>
                          <a:gd name="T41" fmla="*/ 2053 h 2431"/>
                          <a:gd name="T42" fmla="*/ 669 w 1307"/>
                          <a:gd name="T43" fmla="*/ 2276 h 2431"/>
                          <a:gd name="T44" fmla="*/ 700 w 1307"/>
                          <a:gd name="T45" fmla="*/ 2405 h 2431"/>
                          <a:gd name="T46" fmla="*/ 731 w 1307"/>
                          <a:gd name="T47" fmla="*/ 2431 h 2431"/>
                          <a:gd name="T48" fmla="*/ 762 w 1307"/>
                          <a:gd name="T49" fmla="*/ 2343 h 2431"/>
                          <a:gd name="T50" fmla="*/ 794 w 1307"/>
                          <a:gd name="T51" fmla="*/ 2156 h 2431"/>
                          <a:gd name="T52" fmla="*/ 825 w 1307"/>
                          <a:gd name="T53" fmla="*/ 1887 h 2431"/>
                          <a:gd name="T54" fmla="*/ 856 w 1307"/>
                          <a:gd name="T55" fmla="*/ 1555 h 2431"/>
                          <a:gd name="T56" fmla="*/ 887 w 1307"/>
                          <a:gd name="T57" fmla="*/ 1197 h 2431"/>
                          <a:gd name="T58" fmla="*/ 918 w 1307"/>
                          <a:gd name="T59" fmla="*/ 835 h 2431"/>
                          <a:gd name="T60" fmla="*/ 949 w 1307"/>
                          <a:gd name="T61" fmla="*/ 513 h 2431"/>
                          <a:gd name="T62" fmla="*/ 980 w 1307"/>
                          <a:gd name="T63" fmla="*/ 249 h 2431"/>
                          <a:gd name="T64" fmla="*/ 1011 w 1307"/>
                          <a:gd name="T65" fmla="*/ 72 h 2431"/>
                          <a:gd name="T66" fmla="*/ 1042 w 1307"/>
                          <a:gd name="T67" fmla="*/ 0 h 2431"/>
                          <a:gd name="T68" fmla="*/ 1073 w 1307"/>
                          <a:gd name="T69" fmla="*/ 36 h 2431"/>
                          <a:gd name="T70" fmla="*/ 1105 w 1307"/>
                          <a:gd name="T71" fmla="*/ 176 h 2431"/>
                          <a:gd name="T72" fmla="*/ 1136 w 1307"/>
                          <a:gd name="T73" fmla="*/ 409 h 2431"/>
                          <a:gd name="T74" fmla="*/ 1167 w 1307"/>
                          <a:gd name="T75" fmla="*/ 715 h 2431"/>
                          <a:gd name="T76" fmla="*/ 1193 w 1307"/>
                          <a:gd name="T77" fmla="*/ 1063 h 2431"/>
                          <a:gd name="T78" fmla="*/ 1224 w 1307"/>
                          <a:gd name="T79" fmla="*/ 1426 h 2431"/>
                          <a:gd name="T80" fmla="*/ 1255 w 1307"/>
                          <a:gd name="T81" fmla="*/ 1773 h 2431"/>
                          <a:gd name="T82" fmla="*/ 1286 w 1307"/>
                          <a:gd name="T83" fmla="*/ 2068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7" h="2431">
                            <a:moveTo>
                              <a:pt x="0" y="2125"/>
                            </a:moveTo>
                            <a:lnTo>
                              <a:pt x="11" y="2198"/>
                            </a:lnTo>
                            <a:lnTo>
                              <a:pt x="21" y="2265"/>
                            </a:lnTo>
                            <a:lnTo>
                              <a:pt x="32" y="2322"/>
                            </a:lnTo>
                            <a:lnTo>
                              <a:pt x="42" y="2369"/>
                            </a:lnTo>
                            <a:lnTo>
                              <a:pt x="52" y="2400"/>
                            </a:lnTo>
                            <a:lnTo>
                              <a:pt x="63" y="2426"/>
                            </a:lnTo>
                            <a:lnTo>
                              <a:pt x="73" y="2431"/>
                            </a:lnTo>
                            <a:lnTo>
                              <a:pt x="83" y="2431"/>
                            </a:lnTo>
                            <a:lnTo>
                              <a:pt x="94" y="2416"/>
                            </a:lnTo>
                            <a:lnTo>
                              <a:pt x="104" y="2390"/>
                            </a:lnTo>
                            <a:lnTo>
                              <a:pt x="114" y="2353"/>
                            </a:lnTo>
                            <a:lnTo>
                              <a:pt x="125" y="2302"/>
                            </a:lnTo>
                            <a:lnTo>
                              <a:pt x="135" y="2239"/>
                            </a:lnTo>
                            <a:lnTo>
                              <a:pt x="146" y="2172"/>
                            </a:lnTo>
                            <a:lnTo>
                              <a:pt x="156" y="2089"/>
                            </a:lnTo>
                            <a:lnTo>
                              <a:pt x="166" y="2001"/>
                            </a:lnTo>
                            <a:lnTo>
                              <a:pt x="177" y="1902"/>
                            </a:lnTo>
                            <a:lnTo>
                              <a:pt x="187" y="1799"/>
                            </a:lnTo>
                            <a:lnTo>
                              <a:pt x="197" y="1690"/>
                            </a:lnTo>
                            <a:lnTo>
                              <a:pt x="208" y="1576"/>
                            </a:lnTo>
                            <a:lnTo>
                              <a:pt x="218" y="1457"/>
                            </a:lnTo>
                            <a:lnTo>
                              <a:pt x="229" y="1337"/>
                            </a:lnTo>
                            <a:lnTo>
                              <a:pt x="239" y="1218"/>
                            </a:lnTo>
                            <a:lnTo>
                              <a:pt x="249" y="1094"/>
                            </a:lnTo>
                            <a:lnTo>
                              <a:pt x="260" y="975"/>
                            </a:lnTo>
                            <a:lnTo>
                              <a:pt x="270" y="855"/>
                            </a:lnTo>
                            <a:lnTo>
                              <a:pt x="280" y="741"/>
                            </a:lnTo>
                            <a:lnTo>
                              <a:pt x="291" y="632"/>
                            </a:lnTo>
                            <a:lnTo>
                              <a:pt x="301" y="529"/>
                            </a:lnTo>
                            <a:lnTo>
                              <a:pt x="311" y="430"/>
                            </a:lnTo>
                            <a:lnTo>
                              <a:pt x="322" y="342"/>
                            </a:lnTo>
                            <a:lnTo>
                              <a:pt x="332" y="259"/>
                            </a:lnTo>
                            <a:lnTo>
                              <a:pt x="343" y="192"/>
                            </a:lnTo>
                            <a:lnTo>
                              <a:pt x="353" y="130"/>
                            </a:lnTo>
                            <a:lnTo>
                              <a:pt x="363" y="78"/>
                            </a:lnTo>
                            <a:lnTo>
                              <a:pt x="374" y="41"/>
                            </a:lnTo>
                            <a:lnTo>
                              <a:pt x="384" y="15"/>
                            </a:lnTo>
                            <a:lnTo>
                              <a:pt x="394" y="0"/>
                            </a:lnTo>
                            <a:lnTo>
                              <a:pt x="405" y="0"/>
                            </a:lnTo>
                            <a:lnTo>
                              <a:pt x="415" y="5"/>
                            </a:lnTo>
                            <a:lnTo>
                              <a:pt x="425" y="31"/>
                            </a:lnTo>
                            <a:lnTo>
                              <a:pt x="436" y="62"/>
                            </a:lnTo>
                            <a:lnTo>
                              <a:pt x="446" y="109"/>
                            </a:lnTo>
                            <a:lnTo>
                              <a:pt x="457" y="166"/>
                            </a:lnTo>
                            <a:lnTo>
                              <a:pt x="467" y="233"/>
                            </a:lnTo>
                            <a:lnTo>
                              <a:pt x="477" y="306"/>
                            </a:lnTo>
                            <a:lnTo>
                              <a:pt x="488" y="394"/>
                            </a:lnTo>
                            <a:lnTo>
                              <a:pt x="498" y="487"/>
                            </a:lnTo>
                            <a:lnTo>
                              <a:pt x="508" y="586"/>
                            </a:lnTo>
                            <a:lnTo>
                              <a:pt x="519" y="695"/>
                            </a:lnTo>
                            <a:lnTo>
                              <a:pt x="529" y="809"/>
                            </a:lnTo>
                            <a:lnTo>
                              <a:pt x="540" y="923"/>
                            </a:lnTo>
                            <a:lnTo>
                              <a:pt x="550" y="1042"/>
                            </a:lnTo>
                            <a:lnTo>
                              <a:pt x="555" y="1166"/>
                            </a:lnTo>
                            <a:lnTo>
                              <a:pt x="565" y="1286"/>
                            </a:lnTo>
                            <a:lnTo>
                              <a:pt x="576" y="1410"/>
                            </a:lnTo>
                            <a:lnTo>
                              <a:pt x="586" y="1529"/>
                            </a:lnTo>
                            <a:lnTo>
                              <a:pt x="597" y="1643"/>
                            </a:lnTo>
                            <a:lnTo>
                              <a:pt x="607" y="1752"/>
                            </a:lnTo>
                            <a:lnTo>
                              <a:pt x="617" y="1861"/>
                            </a:lnTo>
                            <a:lnTo>
                              <a:pt x="628" y="1959"/>
                            </a:lnTo>
                            <a:lnTo>
                              <a:pt x="638" y="2053"/>
                            </a:lnTo>
                            <a:lnTo>
                              <a:pt x="648" y="2136"/>
                            </a:lnTo>
                            <a:lnTo>
                              <a:pt x="659" y="2213"/>
                            </a:lnTo>
                            <a:lnTo>
                              <a:pt x="669" y="2276"/>
                            </a:lnTo>
                            <a:lnTo>
                              <a:pt x="679" y="2333"/>
                            </a:lnTo>
                            <a:lnTo>
                              <a:pt x="690" y="2374"/>
                            </a:lnTo>
                            <a:lnTo>
                              <a:pt x="700" y="2405"/>
                            </a:lnTo>
                            <a:lnTo>
                              <a:pt x="711" y="2426"/>
                            </a:lnTo>
                            <a:lnTo>
                              <a:pt x="721" y="2431"/>
                            </a:lnTo>
                            <a:lnTo>
                              <a:pt x="731" y="2431"/>
                            </a:lnTo>
                            <a:lnTo>
                              <a:pt x="742" y="2410"/>
                            </a:lnTo>
                            <a:lnTo>
                              <a:pt x="752" y="2385"/>
                            </a:lnTo>
                            <a:lnTo>
                              <a:pt x="762" y="2343"/>
                            </a:lnTo>
                            <a:lnTo>
                              <a:pt x="773" y="2291"/>
                            </a:lnTo>
                            <a:lnTo>
                              <a:pt x="783" y="2229"/>
                            </a:lnTo>
                            <a:lnTo>
                              <a:pt x="794" y="2156"/>
                            </a:lnTo>
                            <a:lnTo>
                              <a:pt x="804" y="2074"/>
                            </a:lnTo>
                            <a:lnTo>
                              <a:pt x="814" y="1985"/>
                            </a:lnTo>
                            <a:lnTo>
                              <a:pt x="825" y="1887"/>
                            </a:lnTo>
                            <a:lnTo>
                              <a:pt x="835" y="1783"/>
                            </a:lnTo>
                            <a:lnTo>
                              <a:pt x="845" y="1669"/>
                            </a:lnTo>
                            <a:lnTo>
                              <a:pt x="856" y="1555"/>
                            </a:lnTo>
                            <a:lnTo>
                              <a:pt x="866" y="1436"/>
                            </a:lnTo>
                            <a:lnTo>
                              <a:pt x="876" y="1317"/>
                            </a:lnTo>
                            <a:lnTo>
                              <a:pt x="887" y="1197"/>
                            </a:lnTo>
                            <a:lnTo>
                              <a:pt x="897" y="1073"/>
                            </a:lnTo>
                            <a:lnTo>
                              <a:pt x="908" y="954"/>
                            </a:lnTo>
                            <a:lnTo>
                              <a:pt x="918" y="835"/>
                            </a:lnTo>
                            <a:lnTo>
                              <a:pt x="928" y="720"/>
                            </a:lnTo>
                            <a:lnTo>
                              <a:pt x="939" y="612"/>
                            </a:lnTo>
                            <a:lnTo>
                              <a:pt x="949" y="513"/>
                            </a:lnTo>
                            <a:lnTo>
                              <a:pt x="959" y="415"/>
                            </a:lnTo>
                            <a:lnTo>
                              <a:pt x="970" y="327"/>
                            </a:lnTo>
                            <a:lnTo>
                              <a:pt x="980" y="249"/>
                            </a:lnTo>
                            <a:lnTo>
                              <a:pt x="991" y="181"/>
                            </a:lnTo>
                            <a:lnTo>
                              <a:pt x="1001" y="119"/>
                            </a:lnTo>
                            <a:lnTo>
                              <a:pt x="1011" y="72"/>
                            </a:lnTo>
                            <a:lnTo>
                              <a:pt x="1022" y="36"/>
                            </a:lnTo>
                            <a:lnTo>
                              <a:pt x="1032" y="10"/>
                            </a:lnTo>
                            <a:lnTo>
                              <a:pt x="1042" y="0"/>
                            </a:lnTo>
                            <a:lnTo>
                              <a:pt x="1053" y="0"/>
                            </a:lnTo>
                            <a:lnTo>
                              <a:pt x="1063" y="10"/>
                            </a:lnTo>
                            <a:lnTo>
                              <a:pt x="1073" y="36"/>
                            </a:lnTo>
                            <a:lnTo>
                              <a:pt x="1084" y="67"/>
                            </a:lnTo>
                            <a:lnTo>
                              <a:pt x="1094" y="114"/>
                            </a:lnTo>
                            <a:lnTo>
                              <a:pt x="1105" y="176"/>
                            </a:lnTo>
                            <a:lnTo>
                              <a:pt x="1115" y="244"/>
                            </a:lnTo>
                            <a:lnTo>
                              <a:pt x="1125" y="321"/>
                            </a:lnTo>
                            <a:lnTo>
                              <a:pt x="1136" y="409"/>
                            </a:lnTo>
                            <a:lnTo>
                              <a:pt x="1146" y="503"/>
                            </a:lnTo>
                            <a:lnTo>
                              <a:pt x="1156" y="606"/>
                            </a:lnTo>
                            <a:lnTo>
                              <a:pt x="1167" y="715"/>
                            </a:lnTo>
                            <a:lnTo>
                              <a:pt x="1172" y="829"/>
                            </a:lnTo>
                            <a:lnTo>
                              <a:pt x="1182" y="943"/>
                            </a:lnTo>
                            <a:lnTo>
                              <a:pt x="1193" y="1063"/>
                            </a:lnTo>
                            <a:lnTo>
                              <a:pt x="1203" y="1187"/>
                            </a:lnTo>
                            <a:lnTo>
                              <a:pt x="1213" y="1306"/>
                            </a:lnTo>
                            <a:lnTo>
                              <a:pt x="1224" y="1426"/>
                            </a:lnTo>
                            <a:lnTo>
                              <a:pt x="1234" y="1545"/>
                            </a:lnTo>
                            <a:lnTo>
                              <a:pt x="1245" y="1664"/>
                            </a:lnTo>
                            <a:lnTo>
                              <a:pt x="1255" y="1773"/>
                            </a:lnTo>
                            <a:lnTo>
                              <a:pt x="1265" y="1877"/>
                            </a:lnTo>
                            <a:lnTo>
                              <a:pt x="1276" y="1975"/>
                            </a:lnTo>
                            <a:lnTo>
                              <a:pt x="1286" y="2068"/>
                            </a:lnTo>
                            <a:lnTo>
                              <a:pt x="1296" y="2151"/>
                            </a:lnTo>
                            <a:lnTo>
                              <a:pt x="1307" y="2224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31" name="Freeform 29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39" y="1159"/>
                        <a:ext cx="477" cy="2431"/>
                      </a:xfrm>
                      <a:custGeom>
                        <a:avLst/>
                        <a:gdLst>
                          <a:gd name="T0" fmla="*/ 0 w 477"/>
                          <a:gd name="T1" fmla="*/ 2224 h 2431"/>
                          <a:gd name="T2" fmla="*/ 10 w 477"/>
                          <a:gd name="T3" fmla="*/ 2286 h 2431"/>
                          <a:gd name="T4" fmla="*/ 20 w 477"/>
                          <a:gd name="T5" fmla="*/ 2338 h 2431"/>
                          <a:gd name="T6" fmla="*/ 31 w 477"/>
                          <a:gd name="T7" fmla="*/ 2379 h 2431"/>
                          <a:gd name="T8" fmla="*/ 41 w 477"/>
                          <a:gd name="T9" fmla="*/ 2410 h 2431"/>
                          <a:gd name="T10" fmla="*/ 52 w 477"/>
                          <a:gd name="T11" fmla="*/ 2426 h 2431"/>
                          <a:gd name="T12" fmla="*/ 62 w 477"/>
                          <a:gd name="T13" fmla="*/ 2431 h 2431"/>
                          <a:gd name="T14" fmla="*/ 72 w 477"/>
                          <a:gd name="T15" fmla="*/ 2426 h 2431"/>
                          <a:gd name="T16" fmla="*/ 83 w 477"/>
                          <a:gd name="T17" fmla="*/ 2410 h 2431"/>
                          <a:gd name="T18" fmla="*/ 93 w 477"/>
                          <a:gd name="T19" fmla="*/ 2379 h 2431"/>
                          <a:gd name="T20" fmla="*/ 103 w 477"/>
                          <a:gd name="T21" fmla="*/ 2338 h 2431"/>
                          <a:gd name="T22" fmla="*/ 114 w 477"/>
                          <a:gd name="T23" fmla="*/ 2281 h 2431"/>
                          <a:gd name="T24" fmla="*/ 124 w 477"/>
                          <a:gd name="T25" fmla="*/ 2219 h 2431"/>
                          <a:gd name="T26" fmla="*/ 134 w 477"/>
                          <a:gd name="T27" fmla="*/ 2146 h 2431"/>
                          <a:gd name="T28" fmla="*/ 145 w 477"/>
                          <a:gd name="T29" fmla="*/ 2058 h 2431"/>
                          <a:gd name="T30" fmla="*/ 155 w 477"/>
                          <a:gd name="T31" fmla="*/ 1970 h 2431"/>
                          <a:gd name="T32" fmla="*/ 166 w 477"/>
                          <a:gd name="T33" fmla="*/ 1871 h 2431"/>
                          <a:gd name="T34" fmla="*/ 176 w 477"/>
                          <a:gd name="T35" fmla="*/ 1762 h 2431"/>
                          <a:gd name="T36" fmla="*/ 186 w 477"/>
                          <a:gd name="T37" fmla="*/ 1654 h 2431"/>
                          <a:gd name="T38" fmla="*/ 197 w 477"/>
                          <a:gd name="T39" fmla="*/ 1534 h 2431"/>
                          <a:gd name="T40" fmla="*/ 207 w 477"/>
                          <a:gd name="T41" fmla="*/ 1415 h 2431"/>
                          <a:gd name="T42" fmla="*/ 217 w 477"/>
                          <a:gd name="T43" fmla="*/ 1296 h 2431"/>
                          <a:gd name="T44" fmla="*/ 228 w 477"/>
                          <a:gd name="T45" fmla="*/ 1177 h 2431"/>
                          <a:gd name="T46" fmla="*/ 238 w 477"/>
                          <a:gd name="T47" fmla="*/ 1052 h 2431"/>
                          <a:gd name="T48" fmla="*/ 249 w 477"/>
                          <a:gd name="T49" fmla="*/ 933 h 2431"/>
                          <a:gd name="T50" fmla="*/ 259 w 477"/>
                          <a:gd name="T51" fmla="*/ 819 h 2431"/>
                          <a:gd name="T52" fmla="*/ 269 w 477"/>
                          <a:gd name="T53" fmla="*/ 705 h 2431"/>
                          <a:gd name="T54" fmla="*/ 280 w 477"/>
                          <a:gd name="T55" fmla="*/ 596 h 2431"/>
                          <a:gd name="T56" fmla="*/ 290 w 477"/>
                          <a:gd name="T57" fmla="*/ 492 h 2431"/>
                          <a:gd name="T58" fmla="*/ 300 w 477"/>
                          <a:gd name="T59" fmla="*/ 399 h 2431"/>
                          <a:gd name="T60" fmla="*/ 311 w 477"/>
                          <a:gd name="T61" fmla="*/ 316 h 2431"/>
                          <a:gd name="T62" fmla="*/ 321 w 477"/>
                          <a:gd name="T63" fmla="*/ 238 h 2431"/>
                          <a:gd name="T64" fmla="*/ 331 w 477"/>
                          <a:gd name="T65" fmla="*/ 171 h 2431"/>
                          <a:gd name="T66" fmla="*/ 342 w 477"/>
                          <a:gd name="T67" fmla="*/ 114 h 2431"/>
                          <a:gd name="T68" fmla="*/ 352 w 477"/>
                          <a:gd name="T69" fmla="*/ 67 h 2431"/>
                          <a:gd name="T70" fmla="*/ 363 w 477"/>
                          <a:gd name="T71" fmla="*/ 31 h 2431"/>
                          <a:gd name="T72" fmla="*/ 373 w 477"/>
                          <a:gd name="T73" fmla="*/ 10 h 2431"/>
                          <a:gd name="T74" fmla="*/ 383 w 477"/>
                          <a:gd name="T75" fmla="*/ 0 h 2431"/>
                          <a:gd name="T76" fmla="*/ 394 w 477"/>
                          <a:gd name="T77" fmla="*/ 0 h 2431"/>
                          <a:gd name="T78" fmla="*/ 404 w 477"/>
                          <a:gd name="T79" fmla="*/ 15 h 2431"/>
                          <a:gd name="T80" fmla="*/ 414 w 477"/>
                          <a:gd name="T81" fmla="*/ 41 h 2431"/>
                          <a:gd name="T82" fmla="*/ 425 w 477"/>
                          <a:gd name="T83" fmla="*/ 78 h 2431"/>
                          <a:gd name="T84" fmla="*/ 435 w 477"/>
                          <a:gd name="T85" fmla="*/ 124 h 2431"/>
                          <a:gd name="T86" fmla="*/ 445 w 477"/>
                          <a:gd name="T87" fmla="*/ 187 h 2431"/>
                          <a:gd name="T88" fmla="*/ 456 w 477"/>
                          <a:gd name="T89" fmla="*/ 254 h 2431"/>
                          <a:gd name="T90" fmla="*/ 466 w 477"/>
                          <a:gd name="T91" fmla="*/ 337 h 2431"/>
                          <a:gd name="T92" fmla="*/ 477 w 477"/>
                          <a:gd name="T93" fmla="*/ 425 h 2431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</a:gdLst>
                        <a:ahLst/>
                        <a:cxnLst>
                          <a:cxn ang="T94">
                            <a:pos x="T0" y="T1"/>
                          </a:cxn>
                          <a:cxn ang="T95">
                            <a:pos x="T2" y="T3"/>
                          </a:cxn>
                          <a:cxn ang="T96">
                            <a:pos x="T4" y="T5"/>
                          </a:cxn>
                          <a:cxn ang="T97">
                            <a:pos x="T6" y="T7"/>
                          </a:cxn>
                          <a:cxn ang="T98">
                            <a:pos x="T8" y="T9"/>
                          </a:cxn>
                          <a:cxn ang="T99">
                            <a:pos x="T10" y="T11"/>
                          </a:cxn>
                          <a:cxn ang="T100">
                            <a:pos x="T12" y="T13"/>
                          </a:cxn>
                          <a:cxn ang="T101">
                            <a:pos x="T14" y="T15"/>
                          </a:cxn>
                          <a:cxn ang="T102">
                            <a:pos x="T16" y="T17"/>
                          </a:cxn>
                          <a:cxn ang="T103">
                            <a:pos x="T18" y="T19"/>
                          </a:cxn>
                          <a:cxn ang="T104">
                            <a:pos x="T20" y="T21"/>
                          </a:cxn>
                          <a:cxn ang="T105">
                            <a:pos x="T22" y="T23"/>
                          </a:cxn>
                          <a:cxn ang="T106">
                            <a:pos x="T24" y="T25"/>
                          </a:cxn>
                          <a:cxn ang="T107">
                            <a:pos x="T26" y="T27"/>
                          </a:cxn>
                          <a:cxn ang="T108">
                            <a:pos x="T28" y="T29"/>
                          </a:cxn>
                          <a:cxn ang="T109">
                            <a:pos x="T30" y="T31"/>
                          </a:cxn>
                          <a:cxn ang="T110">
                            <a:pos x="T32" y="T33"/>
                          </a:cxn>
                          <a:cxn ang="T111">
                            <a:pos x="T34" y="T35"/>
                          </a:cxn>
                          <a:cxn ang="T112">
                            <a:pos x="T36" y="T37"/>
                          </a:cxn>
                          <a:cxn ang="T113">
                            <a:pos x="T38" y="T39"/>
                          </a:cxn>
                          <a:cxn ang="T114">
                            <a:pos x="T40" y="T41"/>
                          </a:cxn>
                          <a:cxn ang="T115">
                            <a:pos x="T42" y="T43"/>
                          </a:cxn>
                          <a:cxn ang="T116">
                            <a:pos x="T44" y="T45"/>
                          </a:cxn>
                          <a:cxn ang="T117">
                            <a:pos x="T46" y="T47"/>
                          </a:cxn>
                          <a:cxn ang="T118">
                            <a:pos x="T48" y="T49"/>
                          </a:cxn>
                          <a:cxn ang="T119">
                            <a:pos x="T50" y="T51"/>
                          </a:cxn>
                          <a:cxn ang="T120">
                            <a:pos x="T52" y="T53"/>
                          </a:cxn>
                          <a:cxn ang="T121">
                            <a:pos x="T54" y="T55"/>
                          </a:cxn>
                          <a:cxn ang="T122">
                            <a:pos x="T56" y="T57"/>
                          </a:cxn>
                          <a:cxn ang="T123">
                            <a:pos x="T58" y="T59"/>
                          </a:cxn>
                          <a:cxn ang="T124">
                            <a:pos x="T60" y="T61"/>
                          </a:cxn>
                          <a:cxn ang="T125">
                            <a:pos x="T62" y="T63"/>
                          </a:cxn>
                          <a:cxn ang="T126">
                            <a:pos x="T64" y="T65"/>
                          </a:cxn>
                          <a:cxn ang="T127">
                            <a:pos x="T66" y="T67"/>
                          </a:cxn>
                          <a:cxn ang="T128">
                            <a:pos x="T68" y="T69"/>
                          </a:cxn>
                          <a:cxn ang="T129">
                            <a:pos x="T70" y="T71"/>
                          </a:cxn>
                          <a:cxn ang="T130">
                            <a:pos x="T72" y="T73"/>
                          </a:cxn>
                          <a:cxn ang="T131">
                            <a:pos x="T74" y="T75"/>
                          </a:cxn>
                          <a:cxn ang="T132">
                            <a:pos x="T76" y="T77"/>
                          </a:cxn>
                          <a:cxn ang="T133">
                            <a:pos x="T78" y="T79"/>
                          </a:cxn>
                          <a:cxn ang="T134">
                            <a:pos x="T80" y="T81"/>
                          </a:cxn>
                          <a:cxn ang="T135">
                            <a:pos x="T82" y="T83"/>
                          </a:cxn>
                          <a:cxn ang="T136">
                            <a:pos x="T84" y="T85"/>
                          </a:cxn>
                          <a:cxn ang="T137">
                            <a:pos x="T86" y="T87"/>
                          </a:cxn>
                          <a:cxn ang="T138">
                            <a:pos x="T88" y="T89"/>
                          </a:cxn>
                          <a:cxn ang="T139">
                            <a:pos x="T90" y="T91"/>
                          </a:cxn>
                          <a:cxn ang="T140">
                            <a:pos x="T92" y="T93"/>
                          </a:cxn>
                        </a:cxnLst>
                        <a:rect l="0" t="0" r="r" b="b"/>
                        <a:pathLst>
                          <a:path w="477" h="2431">
                            <a:moveTo>
                              <a:pt x="0" y="2224"/>
                            </a:moveTo>
                            <a:lnTo>
                              <a:pt x="10" y="2286"/>
                            </a:lnTo>
                            <a:lnTo>
                              <a:pt x="20" y="2338"/>
                            </a:lnTo>
                            <a:lnTo>
                              <a:pt x="31" y="2379"/>
                            </a:lnTo>
                            <a:lnTo>
                              <a:pt x="41" y="2410"/>
                            </a:lnTo>
                            <a:lnTo>
                              <a:pt x="52" y="2426"/>
                            </a:lnTo>
                            <a:lnTo>
                              <a:pt x="62" y="2431"/>
                            </a:lnTo>
                            <a:lnTo>
                              <a:pt x="72" y="2426"/>
                            </a:lnTo>
                            <a:lnTo>
                              <a:pt x="83" y="2410"/>
                            </a:lnTo>
                            <a:lnTo>
                              <a:pt x="93" y="2379"/>
                            </a:lnTo>
                            <a:lnTo>
                              <a:pt x="103" y="2338"/>
                            </a:lnTo>
                            <a:lnTo>
                              <a:pt x="114" y="2281"/>
                            </a:lnTo>
                            <a:lnTo>
                              <a:pt x="124" y="2219"/>
                            </a:lnTo>
                            <a:lnTo>
                              <a:pt x="134" y="2146"/>
                            </a:lnTo>
                            <a:lnTo>
                              <a:pt x="145" y="2058"/>
                            </a:lnTo>
                            <a:lnTo>
                              <a:pt x="155" y="1970"/>
                            </a:lnTo>
                            <a:lnTo>
                              <a:pt x="166" y="1871"/>
                            </a:lnTo>
                            <a:lnTo>
                              <a:pt x="176" y="1762"/>
                            </a:lnTo>
                            <a:lnTo>
                              <a:pt x="186" y="1654"/>
                            </a:lnTo>
                            <a:lnTo>
                              <a:pt x="197" y="1534"/>
                            </a:lnTo>
                            <a:lnTo>
                              <a:pt x="207" y="1415"/>
                            </a:lnTo>
                            <a:lnTo>
                              <a:pt x="217" y="1296"/>
                            </a:lnTo>
                            <a:lnTo>
                              <a:pt x="228" y="1177"/>
                            </a:lnTo>
                            <a:lnTo>
                              <a:pt x="238" y="1052"/>
                            </a:lnTo>
                            <a:lnTo>
                              <a:pt x="249" y="933"/>
                            </a:lnTo>
                            <a:lnTo>
                              <a:pt x="259" y="819"/>
                            </a:lnTo>
                            <a:lnTo>
                              <a:pt x="269" y="705"/>
                            </a:lnTo>
                            <a:lnTo>
                              <a:pt x="280" y="596"/>
                            </a:lnTo>
                            <a:lnTo>
                              <a:pt x="290" y="492"/>
                            </a:lnTo>
                            <a:lnTo>
                              <a:pt x="300" y="399"/>
                            </a:lnTo>
                            <a:lnTo>
                              <a:pt x="311" y="316"/>
                            </a:lnTo>
                            <a:lnTo>
                              <a:pt x="321" y="238"/>
                            </a:lnTo>
                            <a:lnTo>
                              <a:pt x="331" y="171"/>
                            </a:lnTo>
                            <a:lnTo>
                              <a:pt x="342" y="114"/>
                            </a:lnTo>
                            <a:lnTo>
                              <a:pt x="352" y="67"/>
                            </a:lnTo>
                            <a:lnTo>
                              <a:pt x="363" y="31"/>
                            </a:lnTo>
                            <a:lnTo>
                              <a:pt x="373" y="10"/>
                            </a:lnTo>
                            <a:lnTo>
                              <a:pt x="383" y="0"/>
                            </a:lnTo>
                            <a:lnTo>
                              <a:pt x="394" y="0"/>
                            </a:lnTo>
                            <a:lnTo>
                              <a:pt x="404" y="15"/>
                            </a:lnTo>
                            <a:lnTo>
                              <a:pt x="414" y="41"/>
                            </a:lnTo>
                            <a:lnTo>
                              <a:pt x="425" y="78"/>
                            </a:lnTo>
                            <a:lnTo>
                              <a:pt x="435" y="124"/>
                            </a:lnTo>
                            <a:lnTo>
                              <a:pt x="445" y="187"/>
                            </a:lnTo>
                            <a:lnTo>
                              <a:pt x="456" y="254"/>
                            </a:lnTo>
                            <a:lnTo>
                              <a:pt x="466" y="337"/>
                            </a:lnTo>
                            <a:lnTo>
                              <a:pt x="477" y="4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84021" name="Group 29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89" y="3247"/>
                      <a:ext cx="395" cy="210"/>
                      <a:chOff x="1231" y="1159"/>
                      <a:chExt cx="3085" cy="2431"/>
                    </a:xfrm>
                  </p:grpSpPr>
                  <p:sp>
                    <p:nvSpPr>
                      <p:cNvPr id="84026" name="Freeform 30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31" y="1159"/>
                        <a:ext cx="1301" cy="2431"/>
                      </a:xfrm>
                      <a:custGeom>
                        <a:avLst/>
                        <a:gdLst>
                          <a:gd name="T0" fmla="*/ 16 w 1301"/>
                          <a:gd name="T1" fmla="*/ 2177 h 2431"/>
                          <a:gd name="T2" fmla="*/ 47 w 1301"/>
                          <a:gd name="T3" fmla="*/ 2353 h 2431"/>
                          <a:gd name="T4" fmla="*/ 78 w 1301"/>
                          <a:gd name="T5" fmla="*/ 2431 h 2431"/>
                          <a:gd name="T6" fmla="*/ 109 w 1301"/>
                          <a:gd name="T7" fmla="*/ 2400 h 2431"/>
                          <a:gd name="T8" fmla="*/ 140 w 1301"/>
                          <a:gd name="T9" fmla="*/ 2260 h 2431"/>
                          <a:gd name="T10" fmla="*/ 171 w 1301"/>
                          <a:gd name="T11" fmla="*/ 2032 h 2431"/>
                          <a:gd name="T12" fmla="*/ 203 w 1301"/>
                          <a:gd name="T13" fmla="*/ 1726 h 2431"/>
                          <a:gd name="T14" fmla="*/ 234 w 1301"/>
                          <a:gd name="T15" fmla="*/ 1379 h 2431"/>
                          <a:gd name="T16" fmla="*/ 265 w 1301"/>
                          <a:gd name="T17" fmla="*/ 1016 h 2431"/>
                          <a:gd name="T18" fmla="*/ 296 w 1301"/>
                          <a:gd name="T19" fmla="*/ 669 h 2431"/>
                          <a:gd name="T20" fmla="*/ 327 w 1301"/>
                          <a:gd name="T21" fmla="*/ 373 h 2431"/>
                          <a:gd name="T22" fmla="*/ 358 w 1301"/>
                          <a:gd name="T23" fmla="*/ 150 h 2431"/>
                          <a:gd name="T24" fmla="*/ 389 w 1301"/>
                          <a:gd name="T25" fmla="*/ 21 h 2431"/>
                          <a:gd name="T26" fmla="*/ 420 w 1301"/>
                          <a:gd name="T27" fmla="*/ 5 h 2431"/>
                          <a:gd name="T28" fmla="*/ 451 w 1301"/>
                          <a:gd name="T29" fmla="*/ 93 h 2431"/>
                          <a:gd name="T30" fmla="*/ 482 w 1301"/>
                          <a:gd name="T31" fmla="*/ 280 h 2431"/>
                          <a:gd name="T32" fmla="*/ 514 w 1301"/>
                          <a:gd name="T33" fmla="*/ 555 h 2431"/>
                          <a:gd name="T34" fmla="*/ 545 w 1301"/>
                          <a:gd name="T35" fmla="*/ 886 h 2431"/>
                          <a:gd name="T36" fmla="*/ 576 w 1301"/>
                          <a:gd name="T37" fmla="*/ 1244 h 2431"/>
                          <a:gd name="T38" fmla="*/ 607 w 1301"/>
                          <a:gd name="T39" fmla="*/ 1602 h 2431"/>
                          <a:gd name="T40" fmla="*/ 633 w 1301"/>
                          <a:gd name="T41" fmla="*/ 1928 h 2431"/>
                          <a:gd name="T42" fmla="*/ 664 w 1301"/>
                          <a:gd name="T43" fmla="*/ 2188 h 2431"/>
                          <a:gd name="T44" fmla="*/ 695 w 1301"/>
                          <a:gd name="T45" fmla="*/ 2364 h 2431"/>
                          <a:gd name="T46" fmla="*/ 726 w 1301"/>
                          <a:gd name="T47" fmla="*/ 2431 h 2431"/>
                          <a:gd name="T48" fmla="*/ 757 w 1301"/>
                          <a:gd name="T49" fmla="*/ 2395 h 2431"/>
                          <a:gd name="T50" fmla="*/ 788 w 1301"/>
                          <a:gd name="T51" fmla="*/ 2250 h 2431"/>
                          <a:gd name="T52" fmla="*/ 819 w 1301"/>
                          <a:gd name="T53" fmla="*/ 2017 h 2431"/>
                          <a:gd name="T54" fmla="*/ 850 w 1301"/>
                          <a:gd name="T55" fmla="*/ 1711 h 2431"/>
                          <a:gd name="T56" fmla="*/ 882 w 1301"/>
                          <a:gd name="T57" fmla="*/ 1358 h 2431"/>
                          <a:gd name="T58" fmla="*/ 913 w 1301"/>
                          <a:gd name="T59" fmla="*/ 995 h 2431"/>
                          <a:gd name="T60" fmla="*/ 944 w 1301"/>
                          <a:gd name="T61" fmla="*/ 648 h 2431"/>
                          <a:gd name="T62" fmla="*/ 975 w 1301"/>
                          <a:gd name="T63" fmla="*/ 358 h 2431"/>
                          <a:gd name="T64" fmla="*/ 1006 w 1301"/>
                          <a:gd name="T65" fmla="*/ 140 h 2431"/>
                          <a:gd name="T66" fmla="*/ 1037 w 1301"/>
                          <a:gd name="T67" fmla="*/ 21 h 2431"/>
                          <a:gd name="T68" fmla="*/ 1068 w 1301"/>
                          <a:gd name="T69" fmla="*/ 5 h 2431"/>
                          <a:gd name="T70" fmla="*/ 1099 w 1301"/>
                          <a:gd name="T71" fmla="*/ 98 h 2431"/>
                          <a:gd name="T72" fmla="*/ 1130 w 1301"/>
                          <a:gd name="T73" fmla="*/ 295 h 2431"/>
                          <a:gd name="T74" fmla="*/ 1161 w 1301"/>
                          <a:gd name="T75" fmla="*/ 570 h 2431"/>
                          <a:gd name="T76" fmla="*/ 1193 w 1301"/>
                          <a:gd name="T77" fmla="*/ 902 h 2431"/>
                          <a:gd name="T78" fmla="*/ 1224 w 1301"/>
                          <a:gd name="T79" fmla="*/ 1265 h 2431"/>
                          <a:gd name="T80" fmla="*/ 1250 w 1301"/>
                          <a:gd name="T81" fmla="*/ 1623 h 2431"/>
                          <a:gd name="T82" fmla="*/ 1281 w 1301"/>
                          <a:gd name="T83" fmla="*/ 1944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1" h="2431">
                            <a:moveTo>
                              <a:pt x="0" y="2006"/>
                            </a:moveTo>
                            <a:lnTo>
                              <a:pt x="6" y="2094"/>
                            </a:lnTo>
                            <a:lnTo>
                              <a:pt x="16" y="2177"/>
                            </a:lnTo>
                            <a:lnTo>
                              <a:pt x="26" y="2245"/>
                            </a:lnTo>
                            <a:lnTo>
                              <a:pt x="37" y="2307"/>
                            </a:lnTo>
                            <a:lnTo>
                              <a:pt x="47" y="2353"/>
                            </a:lnTo>
                            <a:lnTo>
                              <a:pt x="57" y="2390"/>
                            </a:lnTo>
                            <a:lnTo>
                              <a:pt x="68" y="2416"/>
                            </a:lnTo>
                            <a:lnTo>
                              <a:pt x="78" y="2431"/>
                            </a:lnTo>
                            <a:lnTo>
                              <a:pt x="88" y="2431"/>
                            </a:lnTo>
                            <a:lnTo>
                              <a:pt x="99" y="2421"/>
                            </a:lnTo>
                            <a:lnTo>
                              <a:pt x="109" y="2400"/>
                            </a:lnTo>
                            <a:lnTo>
                              <a:pt x="120" y="2364"/>
                            </a:lnTo>
                            <a:lnTo>
                              <a:pt x="130" y="2317"/>
                            </a:lnTo>
                            <a:lnTo>
                              <a:pt x="140" y="2260"/>
                            </a:lnTo>
                            <a:lnTo>
                              <a:pt x="151" y="2193"/>
                            </a:lnTo>
                            <a:lnTo>
                              <a:pt x="161" y="2115"/>
                            </a:lnTo>
                            <a:lnTo>
                              <a:pt x="171" y="2032"/>
                            </a:lnTo>
                            <a:lnTo>
                              <a:pt x="182" y="1939"/>
                            </a:lnTo>
                            <a:lnTo>
                              <a:pt x="192" y="1835"/>
                            </a:lnTo>
                            <a:lnTo>
                              <a:pt x="203" y="1726"/>
                            </a:lnTo>
                            <a:lnTo>
                              <a:pt x="213" y="1612"/>
                            </a:lnTo>
                            <a:lnTo>
                              <a:pt x="223" y="1498"/>
                            </a:lnTo>
                            <a:lnTo>
                              <a:pt x="234" y="1379"/>
                            </a:lnTo>
                            <a:lnTo>
                              <a:pt x="244" y="1254"/>
                            </a:lnTo>
                            <a:lnTo>
                              <a:pt x="254" y="1135"/>
                            </a:lnTo>
                            <a:lnTo>
                              <a:pt x="265" y="1016"/>
                            </a:lnTo>
                            <a:lnTo>
                              <a:pt x="275" y="897"/>
                            </a:lnTo>
                            <a:lnTo>
                              <a:pt x="285" y="778"/>
                            </a:lnTo>
                            <a:lnTo>
                              <a:pt x="296" y="669"/>
                            </a:lnTo>
                            <a:lnTo>
                              <a:pt x="306" y="560"/>
                            </a:lnTo>
                            <a:lnTo>
                              <a:pt x="317" y="461"/>
                            </a:lnTo>
                            <a:lnTo>
                              <a:pt x="327" y="373"/>
                            </a:lnTo>
                            <a:lnTo>
                              <a:pt x="337" y="285"/>
                            </a:lnTo>
                            <a:lnTo>
                              <a:pt x="348" y="212"/>
                            </a:lnTo>
                            <a:lnTo>
                              <a:pt x="358" y="150"/>
                            </a:lnTo>
                            <a:lnTo>
                              <a:pt x="368" y="93"/>
                            </a:lnTo>
                            <a:lnTo>
                              <a:pt x="379" y="52"/>
                            </a:lnTo>
                            <a:lnTo>
                              <a:pt x="389" y="21"/>
                            </a:lnTo>
                            <a:lnTo>
                              <a:pt x="399" y="5"/>
                            </a:lnTo>
                            <a:lnTo>
                              <a:pt x="410" y="0"/>
                            </a:lnTo>
                            <a:lnTo>
                              <a:pt x="420" y="5"/>
                            </a:lnTo>
                            <a:lnTo>
                              <a:pt x="431" y="21"/>
                            </a:lnTo>
                            <a:lnTo>
                              <a:pt x="441" y="52"/>
                            </a:lnTo>
                            <a:lnTo>
                              <a:pt x="451" y="93"/>
                            </a:lnTo>
                            <a:lnTo>
                              <a:pt x="462" y="145"/>
                            </a:lnTo>
                            <a:lnTo>
                              <a:pt x="472" y="207"/>
                            </a:lnTo>
                            <a:lnTo>
                              <a:pt x="482" y="280"/>
                            </a:lnTo>
                            <a:lnTo>
                              <a:pt x="493" y="363"/>
                            </a:lnTo>
                            <a:lnTo>
                              <a:pt x="503" y="456"/>
                            </a:lnTo>
                            <a:lnTo>
                              <a:pt x="514" y="555"/>
                            </a:lnTo>
                            <a:lnTo>
                              <a:pt x="524" y="658"/>
                            </a:lnTo>
                            <a:lnTo>
                              <a:pt x="534" y="767"/>
                            </a:lnTo>
                            <a:lnTo>
                              <a:pt x="545" y="886"/>
                            </a:lnTo>
                            <a:lnTo>
                              <a:pt x="555" y="1006"/>
                            </a:lnTo>
                            <a:lnTo>
                              <a:pt x="565" y="1125"/>
                            </a:lnTo>
                            <a:lnTo>
                              <a:pt x="576" y="1244"/>
                            </a:lnTo>
                            <a:lnTo>
                              <a:pt x="586" y="1368"/>
                            </a:lnTo>
                            <a:lnTo>
                              <a:pt x="596" y="1488"/>
                            </a:lnTo>
                            <a:lnTo>
                              <a:pt x="607" y="1602"/>
                            </a:lnTo>
                            <a:lnTo>
                              <a:pt x="617" y="1716"/>
                            </a:lnTo>
                            <a:lnTo>
                              <a:pt x="622" y="1825"/>
                            </a:lnTo>
                            <a:lnTo>
                              <a:pt x="633" y="1928"/>
                            </a:lnTo>
                            <a:lnTo>
                              <a:pt x="643" y="2022"/>
                            </a:lnTo>
                            <a:lnTo>
                              <a:pt x="653" y="2110"/>
                            </a:lnTo>
                            <a:lnTo>
                              <a:pt x="664" y="2188"/>
                            </a:lnTo>
                            <a:lnTo>
                              <a:pt x="674" y="2255"/>
                            </a:lnTo>
                            <a:lnTo>
                              <a:pt x="685" y="2317"/>
                            </a:lnTo>
                            <a:lnTo>
                              <a:pt x="695" y="2364"/>
                            </a:lnTo>
                            <a:lnTo>
                              <a:pt x="705" y="2395"/>
                            </a:lnTo>
                            <a:lnTo>
                              <a:pt x="716" y="2421"/>
                            </a:lnTo>
                            <a:lnTo>
                              <a:pt x="726" y="2431"/>
                            </a:lnTo>
                            <a:lnTo>
                              <a:pt x="736" y="2431"/>
                            </a:lnTo>
                            <a:lnTo>
                              <a:pt x="747" y="2421"/>
                            </a:lnTo>
                            <a:lnTo>
                              <a:pt x="757" y="2395"/>
                            </a:lnTo>
                            <a:lnTo>
                              <a:pt x="768" y="2359"/>
                            </a:lnTo>
                            <a:lnTo>
                              <a:pt x="778" y="2312"/>
                            </a:lnTo>
                            <a:lnTo>
                              <a:pt x="788" y="2250"/>
                            </a:lnTo>
                            <a:lnTo>
                              <a:pt x="799" y="2182"/>
                            </a:lnTo>
                            <a:lnTo>
                              <a:pt x="809" y="2105"/>
                            </a:lnTo>
                            <a:lnTo>
                              <a:pt x="819" y="2017"/>
                            </a:lnTo>
                            <a:lnTo>
                              <a:pt x="830" y="1918"/>
                            </a:lnTo>
                            <a:lnTo>
                              <a:pt x="840" y="1820"/>
                            </a:lnTo>
                            <a:lnTo>
                              <a:pt x="850" y="1711"/>
                            </a:lnTo>
                            <a:lnTo>
                              <a:pt x="861" y="1597"/>
                            </a:lnTo>
                            <a:lnTo>
                              <a:pt x="871" y="1477"/>
                            </a:lnTo>
                            <a:lnTo>
                              <a:pt x="882" y="1358"/>
                            </a:lnTo>
                            <a:lnTo>
                              <a:pt x="892" y="1234"/>
                            </a:lnTo>
                            <a:lnTo>
                              <a:pt x="902" y="1114"/>
                            </a:lnTo>
                            <a:lnTo>
                              <a:pt x="913" y="995"/>
                            </a:lnTo>
                            <a:lnTo>
                              <a:pt x="923" y="876"/>
                            </a:lnTo>
                            <a:lnTo>
                              <a:pt x="933" y="762"/>
                            </a:lnTo>
                            <a:lnTo>
                              <a:pt x="944" y="648"/>
                            </a:lnTo>
                            <a:lnTo>
                              <a:pt x="954" y="544"/>
                            </a:lnTo>
                            <a:lnTo>
                              <a:pt x="965" y="446"/>
                            </a:lnTo>
                            <a:lnTo>
                              <a:pt x="975" y="358"/>
                            </a:lnTo>
                            <a:lnTo>
                              <a:pt x="985" y="275"/>
                            </a:lnTo>
                            <a:lnTo>
                              <a:pt x="996" y="202"/>
                            </a:lnTo>
                            <a:lnTo>
                              <a:pt x="1006" y="140"/>
                            </a:lnTo>
                            <a:lnTo>
                              <a:pt x="1016" y="88"/>
                            </a:lnTo>
                            <a:lnTo>
                              <a:pt x="1027" y="47"/>
                            </a:lnTo>
                            <a:lnTo>
                              <a:pt x="1037" y="21"/>
                            </a:lnTo>
                            <a:lnTo>
                              <a:pt x="1047" y="0"/>
                            </a:lnTo>
                            <a:lnTo>
                              <a:pt x="1058" y="0"/>
                            </a:lnTo>
                            <a:lnTo>
                              <a:pt x="1068" y="5"/>
                            </a:lnTo>
                            <a:lnTo>
                              <a:pt x="1079" y="26"/>
                            </a:lnTo>
                            <a:lnTo>
                              <a:pt x="1089" y="57"/>
                            </a:lnTo>
                            <a:lnTo>
                              <a:pt x="1099" y="98"/>
                            </a:lnTo>
                            <a:lnTo>
                              <a:pt x="1110" y="155"/>
                            </a:lnTo>
                            <a:lnTo>
                              <a:pt x="1120" y="218"/>
                            </a:lnTo>
                            <a:lnTo>
                              <a:pt x="1130" y="295"/>
                            </a:lnTo>
                            <a:lnTo>
                              <a:pt x="1141" y="378"/>
                            </a:lnTo>
                            <a:lnTo>
                              <a:pt x="1151" y="472"/>
                            </a:lnTo>
                            <a:lnTo>
                              <a:pt x="1161" y="570"/>
                            </a:lnTo>
                            <a:lnTo>
                              <a:pt x="1172" y="679"/>
                            </a:lnTo>
                            <a:lnTo>
                              <a:pt x="1182" y="788"/>
                            </a:lnTo>
                            <a:lnTo>
                              <a:pt x="1193" y="902"/>
                            </a:lnTo>
                            <a:lnTo>
                              <a:pt x="1203" y="1021"/>
                            </a:lnTo>
                            <a:lnTo>
                              <a:pt x="1213" y="1146"/>
                            </a:lnTo>
                            <a:lnTo>
                              <a:pt x="1224" y="1265"/>
                            </a:lnTo>
                            <a:lnTo>
                              <a:pt x="1234" y="1389"/>
                            </a:lnTo>
                            <a:lnTo>
                              <a:pt x="1239" y="1508"/>
                            </a:lnTo>
                            <a:lnTo>
                              <a:pt x="1250" y="1623"/>
                            </a:lnTo>
                            <a:lnTo>
                              <a:pt x="1260" y="1737"/>
                            </a:lnTo>
                            <a:lnTo>
                              <a:pt x="1270" y="1845"/>
                            </a:lnTo>
                            <a:lnTo>
                              <a:pt x="1281" y="1944"/>
                            </a:lnTo>
                            <a:lnTo>
                              <a:pt x="1291" y="2037"/>
                            </a:lnTo>
                            <a:lnTo>
                              <a:pt x="1301" y="21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27" name="Freeform 30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2" y="1159"/>
                        <a:ext cx="1307" cy="2431"/>
                      </a:xfrm>
                      <a:custGeom>
                        <a:avLst/>
                        <a:gdLst>
                          <a:gd name="T0" fmla="*/ 21 w 1307"/>
                          <a:gd name="T1" fmla="*/ 2265 h 2431"/>
                          <a:gd name="T2" fmla="*/ 52 w 1307"/>
                          <a:gd name="T3" fmla="*/ 2400 h 2431"/>
                          <a:gd name="T4" fmla="*/ 83 w 1307"/>
                          <a:gd name="T5" fmla="*/ 2431 h 2431"/>
                          <a:gd name="T6" fmla="*/ 114 w 1307"/>
                          <a:gd name="T7" fmla="*/ 2353 h 2431"/>
                          <a:gd name="T8" fmla="*/ 146 w 1307"/>
                          <a:gd name="T9" fmla="*/ 2172 h 2431"/>
                          <a:gd name="T10" fmla="*/ 177 w 1307"/>
                          <a:gd name="T11" fmla="*/ 1902 h 2431"/>
                          <a:gd name="T12" fmla="*/ 208 w 1307"/>
                          <a:gd name="T13" fmla="*/ 1576 h 2431"/>
                          <a:gd name="T14" fmla="*/ 239 w 1307"/>
                          <a:gd name="T15" fmla="*/ 1218 h 2431"/>
                          <a:gd name="T16" fmla="*/ 270 w 1307"/>
                          <a:gd name="T17" fmla="*/ 855 h 2431"/>
                          <a:gd name="T18" fmla="*/ 301 w 1307"/>
                          <a:gd name="T19" fmla="*/ 529 h 2431"/>
                          <a:gd name="T20" fmla="*/ 332 w 1307"/>
                          <a:gd name="T21" fmla="*/ 259 h 2431"/>
                          <a:gd name="T22" fmla="*/ 363 w 1307"/>
                          <a:gd name="T23" fmla="*/ 78 h 2431"/>
                          <a:gd name="T24" fmla="*/ 394 w 1307"/>
                          <a:gd name="T25" fmla="*/ 0 h 2431"/>
                          <a:gd name="T26" fmla="*/ 425 w 1307"/>
                          <a:gd name="T27" fmla="*/ 31 h 2431"/>
                          <a:gd name="T28" fmla="*/ 457 w 1307"/>
                          <a:gd name="T29" fmla="*/ 166 h 2431"/>
                          <a:gd name="T30" fmla="*/ 488 w 1307"/>
                          <a:gd name="T31" fmla="*/ 394 h 2431"/>
                          <a:gd name="T32" fmla="*/ 519 w 1307"/>
                          <a:gd name="T33" fmla="*/ 695 h 2431"/>
                          <a:gd name="T34" fmla="*/ 550 w 1307"/>
                          <a:gd name="T35" fmla="*/ 1042 h 2431"/>
                          <a:gd name="T36" fmla="*/ 576 w 1307"/>
                          <a:gd name="T37" fmla="*/ 1410 h 2431"/>
                          <a:gd name="T38" fmla="*/ 607 w 1307"/>
                          <a:gd name="T39" fmla="*/ 1752 h 2431"/>
                          <a:gd name="T40" fmla="*/ 638 w 1307"/>
                          <a:gd name="T41" fmla="*/ 2053 h 2431"/>
                          <a:gd name="T42" fmla="*/ 669 w 1307"/>
                          <a:gd name="T43" fmla="*/ 2276 h 2431"/>
                          <a:gd name="T44" fmla="*/ 700 w 1307"/>
                          <a:gd name="T45" fmla="*/ 2405 h 2431"/>
                          <a:gd name="T46" fmla="*/ 731 w 1307"/>
                          <a:gd name="T47" fmla="*/ 2431 h 2431"/>
                          <a:gd name="T48" fmla="*/ 762 w 1307"/>
                          <a:gd name="T49" fmla="*/ 2343 h 2431"/>
                          <a:gd name="T50" fmla="*/ 794 w 1307"/>
                          <a:gd name="T51" fmla="*/ 2156 h 2431"/>
                          <a:gd name="T52" fmla="*/ 825 w 1307"/>
                          <a:gd name="T53" fmla="*/ 1887 h 2431"/>
                          <a:gd name="T54" fmla="*/ 856 w 1307"/>
                          <a:gd name="T55" fmla="*/ 1555 h 2431"/>
                          <a:gd name="T56" fmla="*/ 887 w 1307"/>
                          <a:gd name="T57" fmla="*/ 1197 h 2431"/>
                          <a:gd name="T58" fmla="*/ 918 w 1307"/>
                          <a:gd name="T59" fmla="*/ 835 h 2431"/>
                          <a:gd name="T60" fmla="*/ 949 w 1307"/>
                          <a:gd name="T61" fmla="*/ 513 h 2431"/>
                          <a:gd name="T62" fmla="*/ 980 w 1307"/>
                          <a:gd name="T63" fmla="*/ 249 h 2431"/>
                          <a:gd name="T64" fmla="*/ 1011 w 1307"/>
                          <a:gd name="T65" fmla="*/ 72 h 2431"/>
                          <a:gd name="T66" fmla="*/ 1042 w 1307"/>
                          <a:gd name="T67" fmla="*/ 0 h 2431"/>
                          <a:gd name="T68" fmla="*/ 1073 w 1307"/>
                          <a:gd name="T69" fmla="*/ 36 h 2431"/>
                          <a:gd name="T70" fmla="*/ 1105 w 1307"/>
                          <a:gd name="T71" fmla="*/ 176 h 2431"/>
                          <a:gd name="T72" fmla="*/ 1136 w 1307"/>
                          <a:gd name="T73" fmla="*/ 409 h 2431"/>
                          <a:gd name="T74" fmla="*/ 1167 w 1307"/>
                          <a:gd name="T75" fmla="*/ 715 h 2431"/>
                          <a:gd name="T76" fmla="*/ 1193 w 1307"/>
                          <a:gd name="T77" fmla="*/ 1063 h 2431"/>
                          <a:gd name="T78" fmla="*/ 1224 w 1307"/>
                          <a:gd name="T79" fmla="*/ 1426 h 2431"/>
                          <a:gd name="T80" fmla="*/ 1255 w 1307"/>
                          <a:gd name="T81" fmla="*/ 1773 h 2431"/>
                          <a:gd name="T82" fmla="*/ 1286 w 1307"/>
                          <a:gd name="T83" fmla="*/ 2068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7" h="2431">
                            <a:moveTo>
                              <a:pt x="0" y="2125"/>
                            </a:moveTo>
                            <a:lnTo>
                              <a:pt x="11" y="2198"/>
                            </a:lnTo>
                            <a:lnTo>
                              <a:pt x="21" y="2265"/>
                            </a:lnTo>
                            <a:lnTo>
                              <a:pt x="32" y="2322"/>
                            </a:lnTo>
                            <a:lnTo>
                              <a:pt x="42" y="2369"/>
                            </a:lnTo>
                            <a:lnTo>
                              <a:pt x="52" y="2400"/>
                            </a:lnTo>
                            <a:lnTo>
                              <a:pt x="63" y="2426"/>
                            </a:lnTo>
                            <a:lnTo>
                              <a:pt x="73" y="2431"/>
                            </a:lnTo>
                            <a:lnTo>
                              <a:pt x="83" y="2431"/>
                            </a:lnTo>
                            <a:lnTo>
                              <a:pt x="94" y="2416"/>
                            </a:lnTo>
                            <a:lnTo>
                              <a:pt x="104" y="2390"/>
                            </a:lnTo>
                            <a:lnTo>
                              <a:pt x="114" y="2353"/>
                            </a:lnTo>
                            <a:lnTo>
                              <a:pt x="125" y="2302"/>
                            </a:lnTo>
                            <a:lnTo>
                              <a:pt x="135" y="2239"/>
                            </a:lnTo>
                            <a:lnTo>
                              <a:pt x="146" y="2172"/>
                            </a:lnTo>
                            <a:lnTo>
                              <a:pt x="156" y="2089"/>
                            </a:lnTo>
                            <a:lnTo>
                              <a:pt x="166" y="2001"/>
                            </a:lnTo>
                            <a:lnTo>
                              <a:pt x="177" y="1902"/>
                            </a:lnTo>
                            <a:lnTo>
                              <a:pt x="187" y="1799"/>
                            </a:lnTo>
                            <a:lnTo>
                              <a:pt x="197" y="1690"/>
                            </a:lnTo>
                            <a:lnTo>
                              <a:pt x="208" y="1576"/>
                            </a:lnTo>
                            <a:lnTo>
                              <a:pt x="218" y="1457"/>
                            </a:lnTo>
                            <a:lnTo>
                              <a:pt x="229" y="1337"/>
                            </a:lnTo>
                            <a:lnTo>
                              <a:pt x="239" y="1218"/>
                            </a:lnTo>
                            <a:lnTo>
                              <a:pt x="249" y="1094"/>
                            </a:lnTo>
                            <a:lnTo>
                              <a:pt x="260" y="975"/>
                            </a:lnTo>
                            <a:lnTo>
                              <a:pt x="270" y="855"/>
                            </a:lnTo>
                            <a:lnTo>
                              <a:pt x="280" y="741"/>
                            </a:lnTo>
                            <a:lnTo>
                              <a:pt x="291" y="632"/>
                            </a:lnTo>
                            <a:lnTo>
                              <a:pt x="301" y="529"/>
                            </a:lnTo>
                            <a:lnTo>
                              <a:pt x="311" y="430"/>
                            </a:lnTo>
                            <a:lnTo>
                              <a:pt x="322" y="342"/>
                            </a:lnTo>
                            <a:lnTo>
                              <a:pt x="332" y="259"/>
                            </a:lnTo>
                            <a:lnTo>
                              <a:pt x="343" y="192"/>
                            </a:lnTo>
                            <a:lnTo>
                              <a:pt x="353" y="130"/>
                            </a:lnTo>
                            <a:lnTo>
                              <a:pt x="363" y="78"/>
                            </a:lnTo>
                            <a:lnTo>
                              <a:pt x="374" y="41"/>
                            </a:lnTo>
                            <a:lnTo>
                              <a:pt x="384" y="15"/>
                            </a:lnTo>
                            <a:lnTo>
                              <a:pt x="394" y="0"/>
                            </a:lnTo>
                            <a:lnTo>
                              <a:pt x="405" y="0"/>
                            </a:lnTo>
                            <a:lnTo>
                              <a:pt x="415" y="5"/>
                            </a:lnTo>
                            <a:lnTo>
                              <a:pt x="425" y="31"/>
                            </a:lnTo>
                            <a:lnTo>
                              <a:pt x="436" y="62"/>
                            </a:lnTo>
                            <a:lnTo>
                              <a:pt x="446" y="109"/>
                            </a:lnTo>
                            <a:lnTo>
                              <a:pt x="457" y="166"/>
                            </a:lnTo>
                            <a:lnTo>
                              <a:pt x="467" y="233"/>
                            </a:lnTo>
                            <a:lnTo>
                              <a:pt x="477" y="306"/>
                            </a:lnTo>
                            <a:lnTo>
                              <a:pt x="488" y="394"/>
                            </a:lnTo>
                            <a:lnTo>
                              <a:pt x="498" y="487"/>
                            </a:lnTo>
                            <a:lnTo>
                              <a:pt x="508" y="586"/>
                            </a:lnTo>
                            <a:lnTo>
                              <a:pt x="519" y="695"/>
                            </a:lnTo>
                            <a:lnTo>
                              <a:pt x="529" y="809"/>
                            </a:lnTo>
                            <a:lnTo>
                              <a:pt x="540" y="923"/>
                            </a:lnTo>
                            <a:lnTo>
                              <a:pt x="550" y="1042"/>
                            </a:lnTo>
                            <a:lnTo>
                              <a:pt x="555" y="1166"/>
                            </a:lnTo>
                            <a:lnTo>
                              <a:pt x="565" y="1286"/>
                            </a:lnTo>
                            <a:lnTo>
                              <a:pt x="576" y="1410"/>
                            </a:lnTo>
                            <a:lnTo>
                              <a:pt x="586" y="1529"/>
                            </a:lnTo>
                            <a:lnTo>
                              <a:pt x="597" y="1643"/>
                            </a:lnTo>
                            <a:lnTo>
                              <a:pt x="607" y="1752"/>
                            </a:lnTo>
                            <a:lnTo>
                              <a:pt x="617" y="1861"/>
                            </a:lnTo>
                            <a:lnTo>
                              <a:pt x="628" y="1959"/>
                            </a:lnTo>
                            <a:lnTo>
                              <a:pt x="638" y="2053"/>
                            </a:lnTo>
                            <a:lnTo>
                              <a:pt x="648" y="2136"/>
                            </a:lnTo>
                            <a:lnTo>
                              <a:pt x="659" y="2213"/>
                            </a:lnTo>
                            <a:lnTo>
                              <a:pt x="669" y="2276"/>
                            </a:lnTo>
                            <a:lnTo>
                              <a:pt x="679" y="2333"/>
                            </a:lnTo>
                            <a:lnTo>
                              <a:pt x="690" y="2374"/>
                            </a:lnTo>
                            <a:lnTo>
                              <a:pt x="700" y="2405"/>
                            </a:lnTo>
                            <a:lnTo>
                              <a:pt x="711" y="2426"/>
                            </a:lnTo>
                            <a:lnTo>
                              <a:pt x="721" y="2431"/>
                            </a:lnTo>
                            <a:lnTo>
                              <a:pt x="731" y="2431"/>
                            </a:lnTo>
                            <a:lnTo>
                              <a:pt x="742" y="2410"/>
                            </a:lnTo>
                            <a:lnTo>
                              <a:pt x="752" y="2385"/>
                            </a:lnTo>
                            <a:lnTo>
                              <a:pt x="762" y="2343"/>
                            </a:lnTo>
                            <a:lnTo>
                              <a:pt x="773" y="2291"/>
                            </a:lnTo>
                            <a:lnTo>
                              <a:pt x="783" y="2229"/>
                            </a:lnTo>
                            <a:lnTo>
                              <a:pt x="794" y="2156"/>
                            </a:lnTo>
                            <a:lnTo>
                              <a:pt x="804" y="2074"/>
                            </a:lnTo>
                            <a:lnTo>
                              <a:pt x="814" y="1985"/>
                            </a:lnTo>
                            <a:lnTo>
                              <a:pt x="825" y="1887"/>
                            </a:lnTo>
                            <a:lnTo>
                              <a:pt x="835" y="1783"/>
                            </a:lnTo>
                            <a:lnTo>
                              <a:pt x="845" y="1669"/>
                            </a:lnTo>
                            <a:lnTo>
                              <a:pt x="856" y="1555"/>
                            </a:lnTo>
                            <a:lnTo>
                              <a:pt x="866" y="1436"/>
                            </a:lnTo>
                            <a:lnTo>
                              <a:pt x="876" y="1317"/>
                            </a:lnTo>
                            <a:lnTo>
                              <a:pt x="887" y="1197"/>
                            </a:lnTo>
                            <a:lnTo>
                              <a:pt x="897" y="1073"/>
                            </a:lnTo>
                            <a:lnTo>
                              <a:pt x="908" y="954"/>
                            </a:lnTo>
                            <a:lnTo>
                              <a:pt x="918" y="835"/>
                            </a:lnTo>
                            <a:lnTo>
                              <a:pt x="928" y="720"/>
                            </a:lnTo>
                            <a:lnTo>
                              <a:pt x="939" y="612"/>
                            </a:lnTo>
                            <a:lnTo>
                              <a:pt x="949" y="513"/>
                            </a:lnTo>
                            <a:lnTo>
                              <a:pt x="959" y="415"/>
                            </a:lnTo>
                            <a:lnTo>
                              <a:pt x="970" y="327"/>
                            </a:lnTo>
                            <a:lnTo>
                              <a:pt x="980" y="249"/>
                            </a:lnTo>
                            <a:lnTo>
                              <a:pt x="991" y="181"/>
                            </a:lnTo>
                            <a:lnTo>
                              <a:pt x="1001" y="119"/>
                            </a:lnTo>
                            <a:lnTo>
                              <a:pt x="1011" y="72"/>
                            </a:lnTo>
                            <a:lnTo>
                              <a:pt x="1022" y="36"/>
                            </a:lnTo>
                            <a:lnTo>
                              <a:pt x="1032" y="10"/>
                            </a:lnTo>
                            <a:lnTo>
                              <a:pt x="1042" y="0"/>
                            </a:lnTo>
                            <a:lnTo>
                              <a:pt x="1053" y="0"/>
                            </a:lnTo>
                            <a:lnTo>
                              <a:pt x="1063" y="10"/>
                            </a:lnTo>
                            <a:lnTo>
                              <a:pt x="1073" y="36"/>
                            </a:lnTo>
                            <a:lnTo>
                              <a:pt x="1084" y="67"/>
                            </a:lnTo>
                            <a:lnTo>
                              <a:pt x="1094" y="114"/>
                            </a:lnTo>
                            <a:lnTo>
                              <a:pt x="1105" y="176"/>
                            </a:lnTo>
                            <a:lnTo>
                              <a:pt x="1115" y="244"/>
                            </a:lnTo>
                            <a:lnTo>
                              <a:pt x="1125" y="321"/>
                            </a:lnTo>
                            <a:lnTo>
                              <a:pt x="1136" y="409"/>
                            </a:lnTo>
                            <a:lnTo>
                              <a:pt x="1146" y="503"/>
                            </a:lnTo>
                            <a:lnTo>
                              <a:pt x="1156" y="606"/>
                            </a:lnTo>
                            <a:lnTo>
                              <a:pt x="1167" y="715"/>
                            </a:lnTo>
                            <a:lnTo>
                              <a:pt x="1172" y="829"/>
                            </a:lnTo>
                            <a:lnTo>
                              <a:pt x="1182" y="943"/>
                            </a:lnTo>
                            <a:lnTo>
                              <a:pt x="1193" y="1063"/>
                            </a:lnTo>
                            <a:lnTo>
                              <a:pt x="1203" y="1187"/>
                            </a:lnTo>
                            <a:lnTo>
                              <a:pt x="1213" y="1306"/>
                            </a:lnTo>
                            <a:lnTo>
                              <a:pt x="1224" y="1426"/>
                            </a:lnTo>
                            <a:lnTo>
                              <a:pt x="1234" y="1545"/>
                            </a:lnTo>
                            <a:lnTo>
                              <a:pt x="1245" y="1664"/>
                            </a:lnTo>
                            <a:lnTo>
                              <a:pt x="1255" y="1773"/>
                            </a:lnTo>
                            <a:lnTo>
                              <a:pt x="1265" y="1877"/>
                            </a:lnTo>
                            <a:lnTo>
                              <a:pt x="1276" y="1975"/>
                            </a:lnTo>
                            <a:lnTo>
                              <a:pt x="1286" y="2068"/>
                            </a:lnTo>
                            <a:lnTo>
                              <a:pt x="1296" y="2151"/>
                            </a:lnTo>
                            <a:lnTo>
                              <a:pt x="1307" y="2224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28" name="Freeform 30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39" y="1159"/>
                        <a:ext cx="477" cy="2431"/>
                      </a:xfrm>
                      <a:custGeom>
                        <a:avLst/>
                        <a:gdLst>
                          <a:gd name="T0" fmla="*/ 0 w 477"/>
                          <a:gd name="T1" fmla="*/ 2224 h 2431"/>
                          <a:gd name="T2" fmla="*/ 10 w 477"/>
                          <a:gd name="T3" fmla="*/ 2286 h 2431"/>
                          <a:gd name="T4" fmla="*/ 20 w 477"/>
                          <a:gd name="T5" fmla="*/ 2338 h 2431"/>
                          <a:gd name="T6" fmla="*/ 31 w 477"/>
                          <a:gd name="T7" fmla="*/ 2379 h 2431"/>
                          <a:gd name="T8" fmla="*/ 41 w 477"/>
                          <a:gd name="T9" fmla="*/ 2410 h 2431"/>
                          <a:gd name="T10" fmla="*/ 52 w 477"/>
                          <a:gd name="T11" fmla="*/ 2426 h 2431"/>
                          <a:gd name="T12" fmla="*/ 62 w 477"/>
                          <a:gd name="T13" fmla="*/ 2431 h 2431"/>
                          <a:gd name="T14" fmla="*/ 72 w 477"/>
                          <a:gd name="T15" fmla="*/ 2426 h 2431"/>
                          <a:gd name="T16" fmla="*/ 83 w 477"/>
                          <a:gd name="T17" fmla="*/ 2410 h 2431"/>
                          <a:gd name="T18" fmla="*/ 93 w 477"/>
                          <a:gd name="T19" fmla="*/ 2379 h 2431"/>
                          <a:gd name="T20" fmla="*/ 103 w 477"/>
                          <a:gd name="T21" fmla="*/ 2338 h 2431"/>
                          <a:gd name="T22" fmla="*/ 114 w 477"/>
                          <a:gd name="T23" fmla="*/ 2281 h 2431"/>
                          <a:gd name="T24" fmla="*/ 124 w 477"/>
                          <a:gd name="T25" fmla="*/ 2219 h 2431"/>
                          <a:gd name="T26" fmla="*/ 134 w 477"/>
                          <a:gd name="T27" fmla="*/ 2146 h 2431"/>
                          <a:gd name="T28" fmla="*/ 145 w 477"/>
                          <a:gd name="T29" fmla="*/ 2058 h 2431"/>
                          <a:gd name="T30" fmla="*/ 155 w 477"/>
                          <a:gd name="T31" fmla="*/ 1970 h 2431"/>
                          <a:gd name="T32" fmla="*/ 166 w 477"/>
                          <a:gd name="T33" fmla="*/ 1871 h 2431"/>
                          <a:gd name="T34" fmla="*/ 176 w 477"/>
                          <a:gd name="T35" fmla="*/ 1762 h 2431"/>
                          <a:gd name="T36" fmla="*/ 186 w 477"/>
                          <a:gd name="T37" fmla="*/ 1654 h 2431"/>
                          <a:gd name="T38" fmla="*/ 197 w 477"/>
                          <a:gd name="T39" fmla="*/ 1534 h 2431"/>
                          <a:gd name="T40" fmla="*/ 207 w 477"/>
                          <a:gd name="T41" fmla="*/ 1415 h 2431"/>
                          <a:gd name="T42" fmla="*/ 217 w 477"/>
                          <a:gd name="T43" fmla="*/ 1296 h 2431"/>
                          <a:gd name="T44" fmla="*/ 228 w 477"/>
                          <a:gd name="T45" fmla="*/ 1177 h 2431"/>
                          <a:gd name="T46" fmla="*/ 238 w 477"/>
                          <a:gd name="T47" fmla="*/ 1052 h 2431"/>
                          <a:gd name="T48" fmla="*/ 249 w 477"/>
                          <a:gd name="T49" fmla="*/ 933 h 2431"/>
                          <a:gd name="T50" fmla="*/ 259 w 477"/>
                          <a:gd name="T51" fmla="*/ 819 h 2431"/>
                          <a:gd name="T52" fmla="*/ 269 w 477"/>
                          <a:gd name="T53" fmla="*/ 705 h 2431"/>
                          <a:gd name="T54" fmla="*/ 280 w 477"/>
                          <a:gd name="T55" fmla="*/ 596 h 2431"/>
                          <a:gd name="T56" fmla="*/ 290 w 477"/>
                          <a:gd name="T57" fmla="*/ 492 h 2431"/>
                          <a:gd name="T58" fmla="*/ 300 w 477"/>
                          <a:gd name="T59" fmla="*/ 399 h 2431"/>
                          <a:gd name="T60" fmla="*/ 311 w 477"/>
                          <a:gd name="T61" fmla="*/ 316 h 2431"/>
                          <a:gd name="T62" fmla="*/ 321 w 477"/>
                          <a:gd name="T63" fmla="*/ 238 h 2431"/>
                          <a:gd name="T64" fmla="*/ 331 w 477"/>
                          <a:gd name="T65" fmla="*/ 171 h 2431"/>
                          <a:gd name="T66" fmla="*/ 342 w 477"/>
                          <a:gd name="T67" fmla="*/ 114 h 2431"/>
                          <a:gd name="T68" fmla="*/ 352 w 477"/>
                          <a:gd name="T69" fmla="*/ 67 h 2431"/>
                          <a:gd name="T70" fmla="*/ 363 w 477"/>
                          <a:gd name="T71" fmla="*/ 31 h 2431"/>
                          <a:gd name="T72" fmla="*/ 373 w 477"/>
                          <a:gd name="T73" fmla="*/ 10 h 2431"/>
                          <a:gd name="T74" fmla="*/ 383 w 477"/>
                          <a:gd name="T75" fmla="*/ 0 h 2431"/>
                          <a:gd name="T76" fmla="*/ 394 w 477"/>
                          <a:gd name="T77" fmla="*/ 0 h 2431"/>
                          <a:gd name="T78" fmla="*/ 404 w 477"/>
                          <a:gd name="T79" fmla="*/ 15 h 2431"/>
                          <a:gd name="T80" fmla="*/ 414 w 477"/>
                          <a:gd name="T81" fmla="*/ 41 h 2431"/>
                          <a:gd name="T82" fmla="*/ 425 w 477"/>
                          <a:gd name="T83" fmla="*/ 78 h 2431"/>
                          <a:gd name="T84" fmla="*/ 435 w 477"/>
                          <a:gd name="T85" fmla="*/ 124 h 2431"/>
                          <a:gd name="T86" fmla="*/ 445 w 477"/>
                          <a:gd name="T87" fmla="*/ 187 h 2431"/>
                          <a:gd name="T88" fmla="*/ 456 w 477"/>
                          <a:gd name="T89" fmla="*/ 254 h 2431"/>
                          <a:gd name="T90" fmla="*/ 466 w 477"/>
                          <a:gd name="T91" fmla="*/ 337 h 2431"/>
                          <a:gd name="T92" fmla="*/ 477 w 477"/>
                          <a:gd name="T93" fmla="*/ 425 h 2431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</a:gdLst>
                        <a:ahLst/>
                        <a:cxnLst>
                          <a:cxn ang="T94">
                            <a:pos x="T0" y="T1"/>
                          </a:cxn>
                          <a:cxn ang="T95">
                            <a:pos x="T2" y="T3"/>
                          </a:cxn>
                          <a:cxn ang="T96">
                            <a:pos x="T4" y="T5"/>
                          </a:cxn>
                          <a:cxn ang="T97">
                            <a:pos x="T6" y="T7"/>
                          </a:cxn>
                          <a:cxn ang="T98">
                            <a:pos x="T8" y="T9"/>
                          </a:cxn>
                          <a:cxn ang="T99">
                            <a:pos x="T10" y="T11"/>
                          </a:cxn>
                          <a:cxn ang="T100">
                            <a:pos x="T12" y="T13"/>
                          </a:cxn>
                          <a:cxn ang="T101">
                            <a:pos x="T14" y="T15"/>
                          </a:cxn>
                          <a:cxn ang="T102">
                            <a:pos x="T16" y="T17"/>
                          </a:cxn>
                          <a:cxn ang="T103">
                            <a:pos x="T18" y="T19"/>
                          </a:cxn>
                          <a:cxn ang="T104">
                            <a:pos x="T20" y="T21"/>
                          </a:cxn>
                          <a:cxn ang="T105">
                            <a:pos x="T22" y="T23"/>
                          </a:cxn>
                          <a:cxn ang="T106">
                            <a:pos x="T24" y="T25"/>
                          </a:cxn>
                          <a:cxn ang="T107">
                            <a:pos x="T26" y="T27"/>
                          </a:cxn>
                          <a:cxn ang="T108">
                            <a:pos x="T28" y="T29"/>
                          </a:cxn>
                          <a:cxn ang="T109">
                            <a:pos x="T30" y="T31"/>
                          </a:cxn>
                          <a:cxn ang="T110">
                            <a:pos x="T32" y="T33"/>
                          </a:cxn>
                          <a:cxn ang="T111">
                            <a:pos x="T34" y="T35"/>
                          </a:cxn>
                          <a:cxn ang="T112">
                            <a:pos x="T36" y="T37"/>
                          </a:cxn>
                          <a:cxn ang="T113">
                            <a:pos x="T38" y="T39"/>
                          </a:cxn>
                          <a:cxn ang="T114">
                            <a:pos x="T40" y="T41"/>
                          </a:cxn>
                          <a:cxn ang="T115">
                            <a:pos x="T42" y="T43"/>
                          </a:cxn>
                          <a:cxn ang="T116">
                            <a:pos x="T44" y="T45"/>
                          </a:cxn>
                          <a:cxn ang="T117">
                            <a:pos x="T46" y="T47"/>
                          </a:cxn>
                          <a:cxn ang="T118">
                            <a:pos x="T48" y="T49"/>
                          </a:cxn>
                          <a:cxn ang="T119">
                            <a:pos x="T50" y="T51"/>
                          </a:cxn>
                          <a:cxn ang="T120">
                            <a:pos x="T52" y="T53"/>
                          </a:cxn>
                          <a:cxn ang="T121">
                            <a:pos x="T54" y="T55"/>
                          </a:cxn>
                          <a:cxn ang="T122">
                            <a:pos x="T56" y="T57"/>
                          </a:cxn>
                          <a:cxn ang="T123">
                            <a:pos x="T58" y="T59"/>
                          </a:cxn>
                          <a:cxn ang="T124">
                            <a:pos x="T60" y="T61"/>
                          </a:cxn>
                          <a:cxn ang="T125">
                            <a:pos x="T62" y="T63"/>
                          </a:cxn>
                          <a:cxn ang="T126">
                            <a:pos x="T64" y="T65"/>
                          </a:cxn>
                          <a:cxn ang="T127">
                            <a:pos x="T66" y="T67"/>
                          </a:cxn>
                          <a:cxn ang="T128">
                            <a:pos x="T68" y="T69"/>
                          </a:cxn>
                          <a:cxn ang="T129">
                            <a:pos x="T70" y="T71"/>
                          </a:cxn>
                          <a:cxn ang="T130">
                            <a:pos x="T72" y="T73"/>
                          </a:cxn>
                          <a:cxn ang="T131">
                            <a:pos x="T74" y="T75"/>
                          </a:cxn>
                          <a:cxn ang="T132">
                            <a:pos x="T76" y="T77"/>
                          </a:cxn>
                          <a:cxn ang="T133">
                            <a:pos x="T78" y="T79"/>
                          </a:cxn>
                          <a:cxn ang="T134">
                            <a:pos x="T80" y="T81"/>
                          </a:cxn>
                          <a:cxn ang="T135">
                            <a:pos x="T82" y="T83"/>
                          </a:cxn>
                          <a:cxn ang="T136">
                            <a:pos x="T84" y="T85"/>
                          </a:cxn>
                          <a:cxn ang="T137">
                            <a:pos x="T86" y="T87"/>
                          </a:cxn>
                          <a:cxn ang="T138">
                            <a:pos x="T88" y="T89"/>
                          </a:cxn>
                          <a:cxn ang="T139">
                            <a:pos x="T90" y="T91"/>
                          </a:cxn>
                          <a:cxn ang="T140">
                            <a:pos x="T92" y="T93"/>
                          </a:cxn>
                        </a:cxnLst>
                        <a:rect l="0" t="0" r="r" b="b"/>
                        <a:pathLst>
                          <a:path w="477" h="2431">
                            <a:moveTo>
                              <a:pt x="0" y="2224"/>
                            </a:moveTo>
                            <a:lnTo>
                              <a:pt x="10" y="2286"/>
                            </a:lnTo>
                            <a:lnTo>
                              <a:pt x="20" y="2338"/>
                            </a:lnTo>
                            <a:lnTo>
                              <a:pt x="31" y="2379"/>
                            </a:lnTo>
                            <a:lnTo>
                              <a:pt x="41" y="2410"/>
                            </a:lnTo>
                            <a:lnTo>
                              <a:pt x="52" y="2426"/>
                            </a:lnTo>
                            <a:lnTo>
                              <a:pt x="62" y="2431"/>
                            </a:lnTo>
                            <a:lnTo>
                              <a:pt x="72" y="2426"/>
                            </a:lnTo>
                            <a:lnTo>
                              <a:pt x="83" y="2410"/>
                            </a:lnTo>
                            <a:lnTo>
                              <a:pt x="93" y="2379"/>
                            </a:lnTo>
                            <a:lnTo>
                              <a:pt x="103" y="2338"/>
                            </a:lnTo>
                            <a:lnTo>
                              <a:pt x="114" y="2281"/>
                            </a:lnTo>
                            <a:lnTo>
                              <a:pt x="124" y="2219"/>
                            </a:lnTo>
                            <a:lnTo>
                              <a:pt x="134" y="2146"/>
                            </a:lnTo>
                            <a:lnTo>
                              <a:pt x="145" y="2058"/>
                            </a:lnTo>
                            <a:lnTo>
                              <a:pt x="155" y="1970"/>
                            </a:lnTo>
                            <a:lnTo>
                              <a:pt x="166" y="1871"/>
                            </a:lnTo>
                            <a:lnTo>
                              <a:pt x="176" y="1762"/>
                            </a:lnTo>
                            <a:lnTo>
                              <a:pt x="186" y="1654"/>
                            </a:lnTo>
                            <a:lnTo>
                              <a:pt x="197" y="1534"/>
                            </a:lnTo>
                            <a:lnTo>
                              <a:pt x="207" y="1415"/>
                            </a:lnTo>
                            <a:lnTo>
                              <a:pt x="217" y="1296"/>
                            </a:lnTo>
                            <a:lnTo>
                              <a:pt x="228" y="1177"/>
                            </a:lnTo>
                            <a:lnTo>
                              <a:pt x="238" y="1052"/>
                            </a:lnTo>
                            <a:lnTo>
                              <a:pt x="249" y="933"/>
                            </a:lnTo>
                            <a:lnTo>
                              <a:pt x="259" y="819"/>
                            </a:lnTo>
                            <a:lnTo>
                              <a:pt x="269" y="705"/>
                            </a:lnTo>
                            <a:lnTo>
                              <a:pt x="280" y="596"/>
                            </a:lnTo>
                            <a:lnTo>
                              <a:pt x="290" y="492"/>
                            </a:lnTo>
                            <a:lnTo>
                              <a:pt x="300" y="399"/>
                            </a:lnTo>
                            <a:lnTo>
                              <a:pt x="311" y="316"/>
                            </a:lnTo>
                            <a:lnTo>
                              <a:pt x="321" y="238"/>
                            </a:lnTo>
                            <a:lnTo>
                              <a:pt x="331" y="171"/>
                            </a:lnTo>
                            <a:lnTo>
                              <a:pt x="342" y="114"/>
                            </a:lnTo>
                            <a:lnTo>
                              <a:pt x="352" y="67"/>
                            </a:lnTo>
                            <a:lnTo>
                              <a:pt x="363" y="31"/>
                            </a:lnTo>
                            <a:lnTo>
                              <a:pt x="373" y="10"/>
                            </a:lnTo>
                            <a:lnTo>
                              <a:pt x="383" y="0"/>
                            </a:lnTo>
                            <a:lnTo>
                              <a:pt x="394" y="0"/>
                            </a:lnTo>
                            <a:lnTo>
                              <a:pt x="404" y="15"/>
                            </a:lnTo>
                            <a:lnTo>
                              <a:pt x="414" y="41"/>
                            </a:lnTo>
                            <a:lnTo>
                              <a:pt x="425" y="78"/>
                            </a:lnTo>
                            <a:lnTo>
                              <a:pt x="435" y="124"/>
                            </a:lnTo>
                            <a:lnTo>
                              <a:pt x="445" y="187"/>
                            </a:lnTo>
                            <a:lnTo>
                              <a:pt x="456" y="254"/>
                            </a:lnTo>
                            <a:lnTo>
                              <a:pt x="466" y="337"/>
                            </a:lnTo>
                            <a:lnTo>
                              <a:pt x="477" y="4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84022" name="Group 30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924" y="3253"/>
                      <a:ext cx="395" cy="210"/>
                      <a:chOff x="1231" y="1159"/>
                      <a:chExt cx="3085" cy="2431"/>
                    </a:xfrm>
                  </p:grpSpPr>
                  <p:sp>
                    <p:nvSpPr>
                      <p:cNvPr id="84023" name="Freeform 30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31" y="1159"/>
                        <a:ext cx="1301" cy="2431"/>
                      </a:xfrm>
                      <a:custGeom>
                        <a:avLst/>
                        <a:gdLst>
                          <a:gd name="T0" fmla="*/ 16 w 1301"/>
                          <a:gd name="T1" fmla="*/ 2177 h 2431"/>
                          <a:gd name="T2" fmla="*/ 47 w 1301"/>
                          <a:gd name="T3" fmla="*/ 2353 h 2431"/>
                          <a:gd name="T4" fmla="*/ 78 w 1301"/>
                          <a:gd name="T5" fmla="*/ 2431 h 2431"/>
                          <a:gd name="T6" fmla="*/ 109 w 1301"/>
                          <a:gd name="T7" fmla="*/ 2400 h 2431"/>
                          <a:gd name="T8" fmla="*/ 140 w 1301"/>
                          <a:gd name="T9" fmla="*/ 2260 h 2431"/>
                          <a:gd name="T10" fmla="*/ 171 w 1301"/>
                          <a:gd name="T11" fmla="*/ 2032 h 2431"/>
                          <a:gd name="T12" fmla="*/ 203 w 1301"/>
                          <a:gd name="T13" fmla="*/ 1726 h 2431"/>
                          <a:gd name="T14" fmla="*/ 234 w 1301"/>
                          <a:gd name="T15" fmla="*/ 1379 h 2431"/>
                          <a:gd name="T16" fmla="*/ 265 w 1301"/>
                          <a:gd name="T17" fmla="*/ 1016 h 2431"/>
                          <a:gd name="T18" fmla="*/ 296 w 1301"/>
                          <a:gd name="T19" fmla="*/ 669 h 2431"/>
                          <a:gd name="T20" fmla="*/ 327 w 1301"/>
                          <a:gd name="T21" fmla="*/ 373 h 2431"/>
                          <a:gd name="T22" fmla="*/ 358 w 1301"/>
                          <a:gd name="T23" fmla="*/ 150 h 2431"/>
                          <a:gd name="T24" fmla="*/ 389 w 1301"/>
                          <a:gd name="T25" fmla="*/ 21 h 2431"/>
                          <a:gd name="T26" fmla="*/ 420 w 1301"/>
                          <a:gd name="T27" fmla="*/ 5 h 2431"/>
                          <a:gd name="T28" fmla="*/ 451 w 1301"/>
                          <a:gd name="T29" fmla="*/ 93 h 2431"/>
                          <a:gd name="T30" fmla="*/ 482 w 1301"/>
                          <a:gd name="T31" fmla="*/ 280 h 2431"/>
                          <a:gd name="T32" fmla="*/ 514 w 1301"/>
                          <a:gd name="T33" fmla="*/ 555 h 2431"/>
                          <a:gd name="T34" fmla="*/ 545 w 1301"/>
                          <a:gd name="T35" fmla="*/ 886 h 2431"/>
                          <a:gd name="T36" fmla="*/ 576 w 1301"/>
                          <a:gd name="T37" fmla="*/ 1244 h 2431"/>
                          <a:gd name="T38" fmla="*/ 607 w 1301"/>
                          <a:gd name="T39" fmla="*/ 1602 h 2431"/>
                          <a:gd name="T40" fmla="*/ 633 w 1301"/>
                          <a:gd name="T41" fmla="*/ 1928 h 2431"/>
                          <a:gd name="T42" fmla="*/ 664 w 1301"/>
                          <a:gd name="T43" fmla="*/ 2188 h 2431"/>
                          <a:gd name="T44" fmla="*/ 695 w 1301"/>
                          <a:gd name="T45" fmla="*/ 2364 h 2431"/>
                          <a:gd name="T46" fmla="*/ 726 w 1301"/>
                          <a:gd name="T47" fmla="*/ 2431 h 2431"/>
                          <a:gd name="T48" fmla="*/ 757 w 1301"/>
                          <a:gd name="T49" fmla="*/ 2395 h 2431"/>
                          <a:gd name="T50" fmla="*/ 788 w 1301"/>
                          <a:gd name="T51" fmla="*/ 2250 h 2431"/>
                          <a:gd name="T52" fmla="*/ 819 w 1301"/>
                          <a:gd name="T53" fmla="*/ 2017 h 2431"/>
                          <a:gd name="T54" fmla="*/ 850 w 1301"/>
                          <a:gd name="T55" fmla="*/ 1711 h 2431"/>
                          <a:gd name="T56" fmla="*/ 882 w 1301"/>
                          <a:gd name="T57" fmla="*/ 1358 h 2431"/>
                          <a:gd name="T58" fmla="*/ 913 w 1301"/>
                          <a:gd name="T59" fmla="*/ 995 h 2431"/>
                          <a:gd name="T60" fmla="*/ 944 w 1301"/>
                          <a:gd name="T61" fmla="*/ 648 h 2431"/>
                          <a:gd name="T62" fmla="*/ 975 w 1301"/>
                          <a:gd name="T63" fmla="*/ 358 h 2431"/>
                          <a:gd name="T64" fmla="*/ 1006 w 1301"/>
                          <a:gd name="T65" fmla="*/ 140 h 2431"/>
                          <a:gd name="T66" fmla="*/ 1037 w 1301"/>
                          <a:gd name="T67" fmla="*/ 21 h 2431"/>
                          <a:gd name="T68" fmla="*/ 1068 w 1301"/>
                          <a:gd name="T69" fmla="*/ 5 h 2431"/>
                          <a:gd name="T70" fmla="*/ 1099 w 1301"/>
                          <a:gd name="T71" fmla="*/ 98 h 2431"/>
                          <a:gd name="T72" fmla="*/ 1130 w 1301"/>
                          <a:gd name="T73" fmla="*/ 295 h 2431"/>
                          <a:gd name="T74" fmla="*/ 1161 w 1301"/>
                          <a:gd name="T75" fmla="*/ 570 h 2431"/>
                          <a:gd name="T76" fmla="*/ 1193 w 1301"/>
                          <a:gd name="T77" fmla="*/ 902 h 2431"/>
                          <a:gd name="T78" fmla="*/ 1224 w 1301"/>
                          <a:gd name="T79" fmla="*/ 1265 h 2431"/>
                          <a:gd name="T80" fmla="*/ 1250 w 1301"/>
                          <a:gd name="T81" fmla="*/ 1623 h 2431"/>
                          <a:gd name="T82" fmla="*/ 1281 w 1301"/>
                          <a:gd name="T83" fmla="*/ 1944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1" h="2431">
                            <a:moveTo>
                              <a:pt x="0" y="2006"/>
                            </a:moveTo>
                            <a:lnTo>
                              <a:pt x="6" y="2094"/>
                            </a:lnTo>
                            <a:lnTo>
                              <a:pt x="16" y="2177"/>
                            </a:lnTo>
                            <a:lnTo>
                              <a:pt x="26" y="2245"/>
                            </a:lnTo>
                            <a:lnTo>
                              <a:pt x="37" y="2307"/>
                            </a:lnTo>
                            <a:lnTo>
                              <a:pt x="47" y="2353"/>
                            </a:lnTo>
                            <a:lnTo>
                              <a:pt x="57" y="2390"/>
                            </a:lnTo>
                            <a:lnTo>
                              <a:pt x="68" y="2416"/>
                            </a:lnTo>
                            <a:lnTo>
                              <a:pt x="78" y="2431"/>
                            </a:lnTo>
                            <a:lnTo>
                              <a:pt x="88" y="2431"/>
                            </a:lnTo>
                            <a:lnTo>
                              <a:pt x="99" y="2421"/>
                            </a:lnTo>
                            <a:lnTo>
                              <a:pt x="109" y="2400"/>
                            </a:lnTo>
                            <a:lnTo>
                              <a:pt x="120" y="2364"/>
                            </a:lnTo>
                            <a:lnTo>
                              <a:pt x="130" y="2317"/>
                            </a:lnTo>
                            <a:lnTo>
                              <a:pt x="140" y="2260"/>
                            </a:lnTo>
                            <a:lnTo>
                              <a:pt x="151" y="2193"/>
                            </a:lnTo>
                            <a:lnTo>
                              <a:pt x="161" y="2115"/>
                            </a:lnTo>
                            <a:lnTo>
                              <a:pt x="171" y="2032"/>
                            </a:lnTo>
                            <a:lnTo>
                              <a:pt x="182" y="1939"/>
                            </a:lnTo>
                            <a:lnTo>
                              <a:pt x="192" y="1835"/>
                            </a:lnTo>
                            <a:lnTo>
                              <a:pt x="203" y="1726"/>
                            </a:lnTo>
                            <a:lnTo>
                              <a:pt x="213" y="1612"/>
                            </a:lnTo>
                            <a:lnTo>
                              <a:pt x="223" y="1498"/>
                            </a:lnTo>
                            <a:lnTo>
                              <a:pt x="234" y="1379"/>
                            </a:lnTo>
                            <a:lnTo>
                              <a:pt x="244" y="1254"/>
                            </a:lnTo>
                            <a:lnTo>
                              <a:pt x="254" y="1135"/>
                            </a:lnTo>
                            <a:lnTo>
                              <a:pt x="265" y="1016"/>
                            </a:lnTo>
                            <a:lnTo>
                              <a:pt x="275" y="897"/>
                            </a:lnTo>
                            <a:lnTo>
                              <a:pt x="285" y="778"/>
                            </a:lnTo>
                            <a:lnTo>
                              <a:pt x="296" y="669"/>
                            </a:lnTo>
                            <a:lnTo>
                              <a:pt x="306" y="560"/>
                            </a:lnTo>
                            <a:lnTo>
                              <a:pt x="317" y="461"/>
                            </a:lnTo>
                            <a:lnTo>
                              <a:pt x="327" y="373"/>
                            </a:lnTo>
                            <a:lnTo>
                              <a:pt x="337" y="285"/>
                            </a:lnTo>
                            <a:lnTo>
                              <a:pt x="348" y="212"/>
                            </a:lnTo>
                            <a:lnTo>
                              <a:pt x="358" y="150"/>
                            </a:lnTo>
                            <a:lnTo>
                              <a:pt x="368" y="93"/>
                            </a:lnTo>
                            <a:lnTo>
                              <a:pt x="379" y="52"/>
                            </a:lnTo>
                            <a:lnTo>
                              <a:pt x="389" y="21"/>
                            </a:lnTo>
                            <a:lnTo>
                              <a:pt x="399" y="5"/>
                            </a:lnTo>
                            <a:lnTo>
                              <a:pt x="410" y="0"/>
                            </a:lnTo>
                            <a:lnTo>
                              <a:pt x="420" y="5"/>
                            </a:lnTo>
                            <a:lnTo>
                              <a:pt x="431" y="21"/>
                            </a:lnTo>
                            <a:lnTo>
                              <a:pt x="441" y="52"/>
                            </a:lnTo>
                            <a:lnTo>
                              <a:pt x="451" y="93"/>
                            </a:lnTo>
                            <a:lnTo>
                              <a:pt x="462" y="145"/>
                            </a:lnTo>
                            <a:lnTo>
                              <a:pt x="472" y="207"/>
                            </a:lnTo>
                            <a:lnTo>
                              <a:pt x="482" y="280"/>
                            </a:lnTo>
                            <a:lnTo>
                              <a:pt x="493" y="363"/>
                            </a:lnTo>
                            <a:lnTo>
                              <a:pt x="503" y="456"/>
                            </a:lnTo>
                            <a:lnTo>
                              <a:pt x="514" y="555"/>
                            </a:lnTo>
                            <a:lnTo>
                              <a:pt x="524" y="658"/>
                            </a:lnTo>
                            <a:lnTo>
                              <a:pt x="534" y="767"/>
                            </a:lnTo>
                            <a:lnTo>
                              <a:pt x="545" y="886"/>
                            </a:lnTo>
                            <a:lnTo>
                              <a:pt x="555" y="1006"/>
                            </a:lnTo>
                            <a:lnTo>
                              <a:pt x="565" y="1125"/>
                            </a:lnTo>
                            <a:lnTo>
                              <a:pt x="576" y="1244"/>
                            </a:lnTo>
                            <a:lnTo>
                              <a:pt x="586" y="1368"/>
                            </a:lnTo>
                            <a:lnTo>
                              <a:pt x="596" y="1488"/>
                            </a:lnTo>
                            <a:lnTo>
                              <a:pt x="607" y="1602"/>
                            </a:lnTo>
                            <a:lnTo>
                              <a:pt x="617" y="1716"/>
                            </a:lnTo>
                            <a:lnTo>
                              <a:pt x="622" y="1825"/>
                            </a:lnTo>
                            <a:lnTo>
                              <a:pt x="633" y="1928"/>
                            </a:lnTo>
                            <a:lnTo>
                              <a:pt x="643" y="2022"/>
                            </a:lnTo>
                            <a:lnTo>
                              <a:pt x="653" y="2110"/>
                            </a:lnTo>
                            <a:lnTo>
                              <a:pt x="664" y="2188"/>
                            </a:lnTo>
                            <a:lnTo>
                              <a:pt x="674" y="2255"/>
                            </a:lnTo>
                            <a:lnTo>
                              <a:pt x="685" y="2317"/>
                            </a:lnTo>
                            <a:lnTo>
                              <a:pt x="695" y="2364"/>
                            </a:lnTo>
                            <a:lnTo>
                              <a:pt x="705" y="2395"/>
                            </a:lnTo>
                            <a:lnTo>
                              <a:pt x="716" y="2421"/>
                            </a:lnTo>
                            <a:lnTo>
                              <a:pt x="726" y="2431"/>
                            </a:lnTo>
                            <a:lnTo>
                              <a:pt x="736" y="2431"/>
                            </a:lnTo>
                            <a:lnTo>
                              <a:pt x="747" y="2421"/>
                            </a:lnTo>
                            <a:lnTo>
                              <a:pt x="757" y="2395"/>
                            </a:lnTo>
                            <a:lnTo>
                              <a:pt x="768" y="2359"/>
                            </a:lnTo>
                            <a:lnTo>
                              <a:pt x="778" y="2312"/>
                            </a:lnTo>
                            <a:lnTo>
                              <a:pt x="788" y="2250"/>
                            </a:lnTo>
                            <a:lnTo>
                              <a:pt x="799" y="2182"/>
                            </a:lnTo>
                            <a:lnTo>
                              <a:pt x="809" y="2105"/>
                            </a:lnTo>
                            <a:lnTo>
                              <a:pt x="819" y="2017"/>
                            </a:lnTo>
                            <a:lnTo>
                              <a:pt x="830" y="1918"/>
                            </a:lnTo>
                            <a:lnTo>
                              <a:pt x="840" y="1820"/>
                            </a:lnTo>
                            <a:lnTo>
                              <a:pt x="850" y="1711"/>
                            </a:lnTo>
                            <a:lnTo>
                              <a:pt x="861" y="1597"/>
                            </a:lnTo>
                            <a:lnTo>
                              <a:pt x="871" y="1477"/>
                            </a:lnTo>
                            <a:lnTo>
                              <a:pt x="882" y="1358"/>
                            </a:lnTo>
                            <a:lnTo>
                              <a:pt x="892" y="1234"/>
                            </a:lnTo>
                            <a:lnTo>
                              <a:pt x="902" y="1114"/>
                            </a:lnTo>
                            <a:lnTo>
                              <a:pt x="913" y="995"/>
                            </a:lnTo>
                            <a:lnTo>
                              <a:pt x="923" y="876"/>
                            </a:lnTo>
                            <a:lnTo>
                              <a:pt x="933" y="762"/>
                            </a:lnTo>
                            <a:lnTo>
                              <a:pt x="944" y="648"/>
                            </a:lnTo>
                            <a:lnTo>
                              <a:pt x="954" y="544"/>
                            </a:lnTo>
                            <a:lnTo>
                              <a:pt x="965" y="446"/>
                            </a:lnTo>
                            <a:lnTo>
                              <a:pt x="975" y="358"/>
                            </a:lnTo>
                            <a:lnTo>
                              <a:pt x="985" y="275"/>
                            </a:lnTo>
                            <a:lnTo>
                              <a:pt x="996" y="202"/>
                            </a:lnTo>
                            <a:lnTo>
                              <a:pt x="1006" y="140"/>
                            </a:lnTo>
                            <a:lnTo>
                              <a:pt x="1016" y="88"/>
                            </a:lnTo>
                            <a:lnTo>
                              <a:pt x="1027" y="47"/>
                            </a:lnTo>
                            <a:lnTo>
                              <a:pt x="1037" y="21"/>
                            </a:lnTo>
                            <a:lnTo>
                              <a:pt x="1047" y="0"/>
                            </a:lnTo>
                            <a:lnTo>
                              <a:pt x="1058" y="0"/>
                            </a:lnTo>
                            <a:lnTo>
                              <a:pt x="1068" y="5"/>
                            </a:lnTo>
                            <a:lnTo>
                              <a:pt x="1079" y="26"/>
                            </a:lnTo>
                            <a:lnTo>
                              <a:pt x="1089" y="57"/>
                            </a:lnTo>
                            <a:lnTo>
                              <a:pt x="1099" y="98"/>
                            </a:lnTo>
                            <a:lnTo>
                              <a:pt x="1110" y="155"/>
                            </a:lnTo>
                            <a:lnTo>
                              <a:pt x="1120" y="218"/>
                            </a:lnTo>
                            <a:lnTo>
                              <a:pt x="1130" y="295"/>
                            </a:lnTo>
                            <a:lnTo>
                              <a:pt x="1141" y="378"/>
                            </a:lnTo>
                            <a:lnTo>
                              <a:pt x="1151" y="472"/>
                            </a:lnTo>
                            <a:lnTo>
                              <a:pt x="1161" y="570"/>
                            </a:lnTo>
                            <a:lnTo>
                              <a:pt x="1172" y="679"/>
                            </a:lnTo>
                            <a:lnTo>
                              <a:pt x="1182" y="788"/>
                            </a:lnTo>
                            <a:lnTo>
                              <a:pt x="1193" y="902"/>
                            </a:lnTo>
                            <a:lnTo>
                              <a:pt x="1203" y="1021"/>
                            </a:lnTo>
                            <a:lnTo>
                              <a:pt x="1213" y="1146"/>
                            </a:lnTo>
                            <a:lnTo>
                              <a:pt x="1224" y="1265"/>
                            </a:lnTo>
                            <a:lnTo>
                              <a:pt x="1234" y="1389"/>
                            </a:lnTo>
                            <a:lnTo>
                              <a:pt x="1239" y="1508"/>
                            </a:lnTo>
                            <a:lnTo>
                              <a:pt x="1250" y="1623"/>
                            </a:lnTo>
                            <a:lnTo>
                              <a:pt x="1260" y="1737"/>
                            </a:lnTo>
                            <a:lnTo>
                              <a:pt x="1270" y="1845"/>
                            </a:lnTo>
                            <a:lnTo>
                              <a:pt x="1281" y="1944"/>
                            </a:lnTo>
                            <a:lnTo>
                              <a:pt x="1291" y="2037"/>
                            </a:lnTo>
                            <a:lnTo>
                              <a:pt x="1301" y="21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24" name="Freeform 30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2" y="1159"/>
                        <a:ext cx="1307" cy="2431"/>
                      </a:xfrm>
                      <a:custGeom>
                        <a:avLst/>
                        <a:gdLst>
                          <a:gd name="T0" fmla="*/ 21 w 1307"/>
                          <a:gd name="T1" fmla="*/ 2265 h 2431"/>
                          <a:gd name="T2" fmla="*/ 52 w 1307"/>
                          <a:gd name="T3" fmla="*/ 2400 h 2431"/>
                          <a:gd name="T4" fmla="*/ 83 w 1307"/>
                          <a:gd name="T5" fmla="*/ 2431 h 2431"/>
                          <a:gd name="T6" fmla="*/ 114 w 1307"/>
                          <a:gd name="T7" fmla="*/ 2353 h 2431"/>
                          <a:gd name="T8" fmla="*/ 146 w 1307"/>
                          <a:gd name="T9" fmla="*/ 2172 h 2431"/>
                          <a:gd name="T10" fmla="*/ 177 w 1307"/>
                          <a:gd name="T11" fmla="*/ 1902 h 2431"/>
                          <a:gd name="T12" fmla="*/ 208 w 1307"/>
                          <a:gd name="T13" fmla="*/ 1576 h 2431"/>
                          <a:gd name="T14" fmla="*/ 239 w 1307"/>
                          <a:gd name="T15" fmla="*/ 1218 h 2431"/>
                          <a:gd name="T16" fmla="*/ 270 w 1307"/>
                          <a:gd name="T17" fmla="*/ 855 h 2431"/>
                          <a:gd name="T18" fmla="*/ 301 w 1307"/>
                          <a:gd name="T19" fmla="*/ 529 h 2431"/>
                          <a:gd name="T20" fmla="*/ 332 w 1307"/>
                          <a:gd name="T21" fmla="*/ 259 h 2431"/>
                          <a:gd name="T22" fmla="*/ 363 w 1307"/>
                          <a:gd name="T23" fmla="*/ 78 h 2431"/>
                          <a:gd name="T24" fmla="*/ 394 w 1307"/>
                          <a:gd name="T25" fmla="*/ 0 h 2431"/>
                          <a:gd name="T26" fmla="*/ 425 w 1307"/>
                          <a:gd name="T27" fmla="*/ 31 h 2431"/>
                          <a:gd name="T28" fmla="*/ 457 w 1307"/>
                          <a:gd name="T29" fmla="*/ 166 h 2431"/>
                          <a:gd name="T30" fmla="*/ 488 w 1307"/>
                          <a:gd name="T31" fmla="*/ 394 h 2431"/>
                          <a:gd name="T32" fmla="*/ 519 w 1307"/>
                          <a:gd name="T33" fmla="*/ 695 h 2431"/>
                          <a:gd name="T34" fmla="*/ 550 w 1307"/>
                          <a:gd name="T35" fmla="*/ 1042 h 2431"/>
                          <a:gd name="T36" fmla="*/ 576 w 1307"/>
                          <a:gd name="T37" fmla="*/ 1410 h 2431"/>
                          <a:gd name="T38" fmla="*/ 607 w 1307"/>
                          <a:gd name="T39" fmla="*/ 1752 h 2431"/>
                          <a:gd name="T40" fmla="*/ 638 w 1307"/>
                          <a:gd name="T41" fmla="*/ 2053 h 2431"/>
                          <a:gd name="T42" fmla="*/ 669 w 1307"/>
                          <a:gd name="T43" fmla="*/ 2276 h 2431"/>
                          <a:gd name="T44" fmla="*/ 700 w 1307"/>
                          <a:gd name="T45" fmla="*/ 2405 h 2431"/>
                          <a:gd name="T46" fmla="*/ 731 w 1307"/>
                          <a:gd name="T47" fmla="*/ 2431 h 2431"/>
                          <a:gd name="T48" fmla="*/ 762 w 1307"/>
                          <a:gd name="T49" fmla="*/ 2343 h 2431"/>
                          <a:gd name="T50" fmla="*/ 794 w 1307"/>
                          <a:gd name="T51" fmla="*/ 2156 h 2431"/>
                          <a:gd name="T52" fmla="*/ 825 w 1307"/>
                          <a:gd name="T53" fmla="*/ 1887 h 2431"/>
                          <a:gd name="T54" fmla="*/ 856 w 1307"/>
                          <a:gd name="T55" fmla="*/ 1555 h 2431"/>
                          <a:gd name="T56" fmla="*/ 887 w 1307"/>
                          <a:gd name="T57" fmla="*/ 1197 h 2431"/>
                          <a:gd name="T58" fmla="*/ 918 w 1307"/>
                          <a:gd name="T59" fmla="*/ 835 h 2431"/>
                          <a:gd name="T60" fmla="*/ 949 w 1307"/>
                          <a:gd name="T61" fmla="*/ 513 h 2431"/>
                          <a:gd name="T62" fmla="*/ 980 w 1307"/>
                          <a:gd name="T63" fmla="*/ 249 h 2431"/>
                          <a:gd name="T64" fmla="*/ 1011 w 1307"/>
                          <a:gd name="T65" fmla="*/ 72 h 2431"/>
                          <a:gd name="T66" fmla="*/ 1042 w 1307"/>
                          <a:gd name="T67" fmla="*/ 0 h 2431"/>
                          <a:gd name="T68" fmla="*/ 1073 w 1307"/>
                          <a:gd name="T69" fmla="*/ 36 h 2431"/>
                          <a:gd name="T70" fmla="*/ 1105 w 1307"/>
                          <a:gd name="T71" fmla="*/ 176 h 2431"/>
                          <a:gd name="T72" fmla="*/ 1136 w 1307"/>
                          <a:gd name="T73" fmla="*/ 409 h 2431"/>
                          <a:gd name="T74" fmla="*/ 1167 w 1307"/>
                          <a:gd name="T75" fmla="*/ 715 h 2431"/>
                          <a:gd name="T76" fmla="*/ 1193 w 1307"/>
                          <a:gd name="T77" fmla="*/ 1063 h 2431"/>
                          <a:gd name="T78" fmla="*/ 1224 w 1307"/>
                          <a:gd name="T79" fmla="*/ 1426 h 2431"/>
                          <a:gd name="T80" fmla="*/ 1255 w 1307"/>
                          <a:gd name="T81" fmla="*/ 1773 h 2431"/>
                          <a:gd name="T82" fmla="*/ 1286 w 1307"/>
                          <a:gd name="T83" fmla="*/ 2068 h 2431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0" t="0" r="r" b="b"/>
                        <a:pathLst>
                          <a:path w="1307" h="2431">
                            <a:moveTo>
                              <a:pt x="0" y="2125"/>
                            </a:moveTo>
                            <a:lnTo>
                              <a:pt x="11" y="2198"/>
                            </a:lnTo>
                            <a:lnTo>
                              <a:pt x="21" y="2265"/>
                            </a:lnTo>
                            <a:lnTo>
                              <a:pt x="32" y="2322"/>
                            </a:lnTo>
                            <a:lnTo>
                              <a:pt x="42" y="2369"/>
                            </a:lnTo>
                            <a:lnTo>
                              <a:pt x="52" y="2400"/>
                            </a:lnTo>
                            <a:lnTo>
                              <a:pt x="63" y="2426"/>
                            </a:lnTo>
                            <a:lnTo>
                              <a:pt x="73" y="2431"/>
                            </a:lnTo>
                            <a:lnTo>
                              <a:pt x="83" y="2431"/>
                            </a:lnTo>
                            <a:lnTo>
                              <a:pt x="94" y="2416"/>
                            </a:lnTo>
                            <a:lnTo>
                              <a:pt x="104" y="2390"/>
                            </a:lnTo>
                            <a:lnTo>
                              <a:pt x="114" y="2353"/>
                            </a:lnTo>
                            <a:lnTo>
                              <a:pt x="125" y="2302"/>
                            </a:lnTo>
                            <a:lnTo>
                              <a:pt x="135" y="2239"/>
                            </a:lnTo>
                            <a:lnTo>
                              <a:pt x="146" y="2172"/>
                            </a:lnTo>
                            <a:lnTo>
                              <a:pt x="156" y="2089"/>
                            </a:lnTo>
                            <a:lnTo>
                              <a:pt x="166" y="2001"/>
                            </a:lnTo>
                            <a:lnTo>
                              <a:pt x="177" y="1902"/>
                            </a:lnTo>
                            <a:lnTo>
                              <a:pt x="187" y="1799"/>
                            </a:lnTo>
                            <a:lnTo>
                              <a:pt x="197" y="1690"/>
                            </a:lnTo>
                            <a:lnTo>
                              <a:pt x="208" y="1576"/>
                            </a:lnTo>
                            <a:lnTo>
                              <a:pt x="218" y="1457"/>
                            </a:lnTo>
                            <a:lnTo>
                              <a:pt x="229" y="1337"/>
                            </a:lnTo>
                            <a:lnTo>
                              <a:pt x="239" y="1218"/>
                            </a:lnTo>
                            <a:lnTo>
                              <a:pt x="249" y="1094"/>
                            </a:lnTo>
                            <a:lnTo>
                              <a:pt x="260" y="975"/>
                            </a:lnTo>
                            <a:lnTo>
                              <a:pt x="270" y="855"/>
                            </a:lnTo>
                            <a:lnTo>
                              <a:pt x="280" y="741"/>
                            </a:lnTo>
                            <a:lnTo>
                              <a:pt x="291" y="632"/>
                            </a:lnTo>
                            <a:lnTo>
                              <a:pt x="301" y="529"/>
                            </a:lnTo>
                            <a:lnTo>
                              <a:pt x="311" y="430"/>
                            </a:lnTo>
                            <a:lnTo>
                              <a:pt x="322" y="342"/>
                            </a:lnTo>
                            <a:lnTo>
                              <a:pt x="332" y="259"/>
                            </a:lnTo>
                            <a:lnTo>
                              <a:pt x="343" y="192"/>
                            </a:lnTo>
                            <a:lnTo>
                              <a:pt x="353" y="130"/>
                            </a:lnTo>
                            <a:lnTo>
                              <a:pt x="363" y="78"/>
                            </a:lnTo>
                            <a:lnTo>
                              <a:pt x="374" y="41"/>
                            </a:lnTo>
                            <a:lnTo>
                              <a:pt x="384" y="15"/>
                            </a:lnTo>
                            <a:lnTo>
                              <a:pt x="394" y="0"/>
                            </a:lnTo>
                            <a:lnTo>
                              <a:pt x="405" y="0"/>
                            </a:lnTo>
                            <a:lnTo>
                              <a:pt x="415" y="5"/>
                            </a:lnTo>
                            <a:lnTo>
                              <a:pt x="425" y="31"/>
                            </a:lnTo>
                            <a:lnTo>
                              <a:pt x="436" y="62"/>
                            </a:lnTo>
                            <a:lnTo>
                              <a:pt x="446" y="109"/>
                            </a:lnTo>
                            <a:lnTo>
                              <a:pt x="457" y="166"/>
                            </a:lnTo>
                            <a:lnTo>
                              <a:pt x="467" y="233"/>
                            </a:lnTo>
                            <a:lnTo>
                              <a:pt x="477" y="306"/>
                            </a:lnTo>
                            <a:lnTo>
                              <a:pt x="488" y="394"/>
                            </a:lnTo>
                            <a:lnTo>
                              <a:pt x="498" y="487"/>
                            </a:lnTo>
                            <a:lnTo>
                              <a:pt x="508" y="586"/>
                            </a:lnTo>
                            <a:lnTo>
                              <a:pt x="519" y="695"/>
                            </a:lnTo>
                            <a:lnTo>
                              <a:pt x="529" y="809"/>
                            </a:lnTo>
                            <a:lnTo>
                              <a:pt x="540" y="923"/>
                            </a:lnTo>
                            <a:lnTo>
                              <a:pt x="550" y="1042"/>
                            </a:lnTo>
                            <a:lnTo>
                              <a:pt x="555" y="1166"/>
                            </a:lnTo>
                            <a:lnTo>
                              <a:pt x="565" y="1286"/>
                            </a:lnTo>
                            <a:lnTo>
                              <a:pt x="576" y="1410"/>
                            </a:lnTo>
                            <a:lnTo>
                              <a:pt x="586" y="1529"/>
                            </a:lnTo>
                            <a:lnTo>
                              <a:pt x="597" y="1643"/>
                            </a:lnTo>
                            <a:lnTo>
                              <a:pt x="607" y="1752"/>
                            </a:lnTo>
                            <a:lnTo>
                              <a:pt x="617" y="1861"/>
                            </a:lnTo>
                            <a:lnTo>
                              <a:pt x="628" y="1959"/>
                            </a:lnTo>
                            <a:lnTo>
                              <a:pt x="638" y="2053"/>
                            </a:lnTo>
                            <a:lnTo>
                              <a:pt x="648" y="2136"/>
                            </a:lnTo>
                            <a:lnTo>
                              <a:pt x="659" y="2213"/>
                            </a:lnTo>
                            <a:lnTo>
                              <a:pt x="669" y="2276"/>
                            </a:lnTo>
                            <a:lnTo>
                              <a:pt x="679" y="2333"/>
                            </a:lnTo>
                            <a:lnTo>
                              <a:pt x="690" y="2374"/>
                            </a:lnTo>
                            <a:lnTo>
                              <a:pt x="700" y="2405"/>
                            </a:lnTo>
                            <a:lnTo>
                              <a:pt x="711" y="2426"/>
                            </a:lnTo>
                            <a:lnTo>
                              <a:pt x="721" y="2431"/>
                            </a:lnTo>
                            <a:lnTo>
                              <a:pt x="731" y="2431"/>
                            </a:lnTo>
                            <a:lnTo>
                              <a:pt x="742" y="2410"/>
                            </a:lnTo>
                            <a:lnTo>
                              <a:pt x="752" y="2385"/>
                            </a:lnTo>
                            <a:lnTo>
                              <a:pt x="762" y="2343"/>
                            </a:lnTo>
                            <a:lnTo>
                              <a:pt x="773" y="2291"/>
                            </a:lnTo>
                            <a:lnTo>
                              <a:pt x="783" y="2229"/>
                            </a:lnTo>
                            <a:lnTo>
                              <a:pt x="794" y="2156"/>
                            </a:lnTo>
                            <a:lnTo>
                              <a:pt x="804" y="2074"/>
                            </a:lnTo>
                            <a:lnTo>
                              <a:pt x="814" y="1985"/>
                            </a:lnTo>
                            <a:lnTo>
                              <a:pt x="825" y="1887"/>
                            </a:lnTo>
                            <a:lnTo>
                              <a:pt x="835" y="1783"/>
                            </a:lnTo>
                            <a:lnTo>
                              <a:pt x="845" y="1669"/>
                            </a:lnTo>
                            <a:lnTo>
                              <a:pt x="856" y="1555"/>
                            </a:lnTo>
                            <a:lnTo>
                              <a:pt x="866" y="1436"/>
                            </a:lnTo>
                            <a:lnTo>
                              <a:pt x="876" y="1317"/>
                            </a:lnTo>
                            <a:lnTo>
                              <a:pt x="887" y="1197"/>
                            </a:lnTo>
                            <a:lnTo>
                              <a:pt x="897" y="1073"/>
                            </a:lnTo>
                            <a:lnTo>
                              <a:pt x="908" y="954"/>
                            </a:lnTo>
                            <a:lnTo>
                              <a:pt x="918" y="835"/>
                            </a:lnTo>
                            <a:lnTo>
                              <a:pt x="928" y="720"/>
                            </a:lnTo>
                            <a:lnTo>
                              <a:pt x="939" y="612"/>
                            </a:lnTo>
                            <a:lnTo>
                              <a:pt x="949" y="513"/>
                            </a:lnTo>
                            <a:lnTo>
                              <a:pt x="959" y="415"/>
                            </a:lnTo>
                            <a:lnTo>
                              <a:pt x="970" y="327"/>
                            </a:lnTo>
                            <a:lnTo>
                              <a:pt x="980" y="249"/>
                            </a:lnTo>
                            <a:lnTo>
                              <a:pt x="991" y="181"/>
                            </a:lnTo>
                            <a:lnTo>
                              <a:pt x="1001" y="119"/>
                            </a:lnTo>
                            <a:lnTo>
                              <a:pt x="1011" y="72"/>
                            </a:lnTo>
                            <a:lnTo>
                              <a:pt x="1022" y="36"/>
                            </a:lnTo>
                            <a:lnTo>
                              <a:pt x="1032" y="10"/>
                            </a:lnTo>
                            <a:lnTo>
                              <a:pt x="1042" y="0"/>
                            </a:lnTo>
                            <a:lnTo>
                              <a:pt x="1053" y="0"/>
                            </a:lnTo>
                            <a:lnTo>
                              <a:pt x="1063" y="10"/>
                            </a:lnTo>
                            <a:lnTo>
                              <a:pt x="1073" y="36"/>
                            </a:lnTo>
                            <a:lnTo>
                              <a:pt x="1084" y="67"/>
                            </a:lnTo>
                            <a:lnTo>
                              <a:pt x="1094" y="114"/>
                            </a:lnTo>
                            <a:lnTo>
                              <a:pt x="1105" y="176"/>
                            </a:lnTo>
                            <a:lnTo>
                              <a:pt x="1115" y="244"/>
                            </a:lnTo>
                            <a:lnTo>
                              <a:pt x="1125" y="321"/>
                            </a:lnTo>
                            <a:lnTo>
                              <a:pt x="1136" y="409"/>
                            </a:lnTo>
                            <a:lnTo>
                              <a:pt x="1146" y="503"/>
                            </a:lnTo>
                            <a:lnTo>
                              <a:pt x="1156" y="606"/>
                            </a:lnTo>
                            <a:lnTo>
                              <a:pt x="1167" y="715"/>
                            </a:lnTo>
                            <a:lnTo>
                              <a:pt x="1172" y="829"/>
                            </a:lnTo>
                            <a:lnTo>
                              <a:pt x="1182" y="943"/>
                            </a:lnTo>
                            <a:lnTo>
                              <a:pt x="1193" y="1063"/>
                            </a:lnTo>
                            <a:lnTo>
                              <a:pt x="1203" y="1187"/>
                            </a:lnTo>
                            <a:lnTo>
                              <a:pt x="1213" y="1306"/>
                            </a:lnTo>
                            <a:lnTo>
                              <a:pt x="1224" y="1426"/>
                            </a:lnTo>
                            <a:lnTo>
                              <a:pt x="1234" y="1545"/>
                            </a:lnTo>
                            <a:lnTo>
                              <a:pt x="1245" y="1664"/>
                            </a:lnTo>
                            <a:lnTo>
                              <a:pt x="1255" y="1773"/>
                            </a:lnTo>
                            <a:lnTo>
                              <a:pt x="1265" y="1877"/>
                            </a:lnTo>
                            <a:lnTo>
                              <a:pt x="1276" y="1975"/>
                            </a:lnTo>
                            <a:lnTo>
                              <a:pt x="1286" y="2068"/>
                            </a:lnTo>
                            <a:lnTo>
                              <a:pt x="1296" y="2151"/>
                            </a:lnTo>
                            <a:lnTo>
                              <a:pt x="1307" y="2224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84025" name="Freeform 30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39" y="1159"/>
                        <a:ext cx="477" cy="2431"/>
                      </a:xfrm>
                      <a:custGeom>
                        <a:avLst/>
                        <a:gdLst>
                          <a:gd name="T0" fmla="*/ 0 w 477"/>
                          <a:gd name="T1" fmla="*/ 2224 h 2431"/>
                          <a:gd name="T2" fmla="*/ 10 w 477"/>
                          <a:gd name="T3" fmla="*/ 2286 h 2431"/>
                          <a:gd name="T4" fmla="*/ 20 w 477"/>
                          <a:gd name="T5" fmla="*/ 2338 h 2431"/>
                          <a:gd name="T6" fmla="*/ 31 w 477"/>
                          <a:gd name="T7" fmla="*/ 2379 h 2431"/>
                          <a:gd name="T8" fmla="*/ 41 w 477"/>
                          <a:gd name="T9" fmla="*/ 2410 h 2431"/>
                          <a:gd name="T10" fmla="*/ 52 w 477"/>
                          <a:gd name="T11" fmla="*/ 2426 h 2431"/>
                          <a:gd name="T12" fmla="*/ 62 w 477"/>
                          <a:gd name="T13" fmla="*/ 2431 h 2431"/>
                          <a:gd name="T14" fmla="*/ 72 w 477"/>
                          <a:gd name="T15" fmla="*/ 2426 h 2431"/>
                          <a:gd name="T16" fmla="*/ 83 w 477"/>
                          <a:gd name="T17" fmla="*/ 2410 h 2431"/>
                          <a:gd name="T18" fmla="*/ 93 w 477"/>
                          <a:gd name="T19" fmla="*/ 2379 h 2431"/>
                          <a:gd name="T20" fmla="*/ 103 w 477"/>
                          <a:gd name="T21" fmla="*/ 2338 h 2431"/>
                          <a:gd name="T22" fmla="*/ 114 w 477"/>
                          <a:gd name="T23" fmla="*/ 2281 h 2431"/>
                          <a:gd name="T24" fmla="*/ 124 w 477"/>
                          <a:gd name="T25" fmla="*/ 2219 h 2431"/>
                          <a:gd name="T26" fmla="*/ 134 w 477"/>
                          <a:gd name="T27" fmla="*/ 2146 h 2431"/>
                          <a:gd name="T28" fmla="*/ 145 w 477"/>
                          <a:gd name="T29" fmla="*/ 2058 h 2431"/>
                          <a:gd name="T30" fmla="*/ 155 w 477"/>
                          <a:gd name="T31" fmla="*/ 1970 h 2431"/>
                          <a:gd name="T32" fmla="*/ 166 w 477"/>
                          <a:gd name="T33" fmla="*/ 1871 h 2431"/>
                          <a:gd name="T34" fmla="*/ 176 w 477"/>
                          <a:gd name="T35" fmla="*/ 1762 h 2431"/>
                          <a:gd name="T36" fmla="*/ 186 w 477"/>
                          <a:gd name="T37" fmla="*/ 1654 h 2431"/>
                          <a:gd name="T38" fmla="*/ 197 w 477"/>
                          <a:gd name="T39" fmla="*/ 1534 h 2431"/>
                          <a:gd name="T40" fmla="*/ 207 w 477"/>
                          <a:gd name="T41" fmla="*/ 1415 h 2431"/>
                          <a:gd name="T42" fmla="*/ 217 w 477"/>
                          <a:gd name="T43" fmla="*/ 1296 h 2431"/>
                          <a:gd name="T44" fmla="*/ 228 w 477"/>
                          <a:gd name="T45" fmla="*/ 1177 h 2431"/>
                          <a:gd name="T46" fmla="*/ 238 w 477"/>
                          <a:gd name="T47" fmla="*/ 1052 h 2431"/>
                          <a:gd name="T48" fmla="*/ 249 w 477"/>
                          <a:gd name="T49" fmla="*/ 933 h 2431"/>
                          <a:gd name="T50" fmla="*/ 259 w 477"/>
                          <a:gd name="T51" fmla="*/ 819 h 2431"/>
                          <a:gd name="T52" fmla="*/ 269 w 477"/>
                          <a:gd name="T53" fmla="*/ 705 h 2431"/>
                          <a:gd name="T54" fmla="*/ 280 w 477"/>
                          <a:gd name="T55" fmla="*/ 596 h 2431"/>
                          <a:gd name="T56" fmla="*/ 290 w 477"/>
                          <a:gd name="T57" fmla="*/ 492 h 2431"/>
                          <a:gd name="T58" fmla="*/ 300 w 477"/>
                          <a:gd name="T59" fmla="*/ 399 h 2431"/>
                          <a:gd name="T60" fmla="*/ 311 w 477"/>
                          <a:gd name="T61" fmla="*/ 316 h 2431"/>
                          <a:gd name="T62" fmla="*/ 321 w 477"/>
                          <a:gd name="T63" fmla="*/ 238 h 2431"/>
                          <a:gd name="T64" fmla="*/ 331 w 477"/>
                          <a:gd name="T65" fmla="*/ 171 h 2431"/>
                          <a:gd name="T66" fmla="*/ 342 w 477"/>
                          <a:gd name="T67" fmla="*/ 114 h 2431"/>
                          <a:gd name="T68" fmla="*/ 352 w 477"/>
                          <a:gd name="T69" fmla="*/ 67 h 2431"/>
                          <a:gd name="T70" fmla="*/ 363 w 477"/>
                          <a:gd name="T71" fmla="*/ 31 h 2431"/>
                          <a:gd name="T72" fmla="*/ 373 w 477"/>
                          <a:gd name="T73" fmla="*/ 10 h 2431"/>
                          <a:gd name="T74" fmla="*/ 383 w 477"/>
                          <a:gd name="T75" fmla="*/ 0 h 2431"/>
                          <a:gd name="T76" fmla="*/ 394 w 477"/>
                          <a:gd name="T77" fmla="*/ 0 h 2431"/>
                          <a:gd name="T78" fmla="*/ 404 w 477"/>
                          <a:gd name="T79" fmla="*/ 15 h 2431"/>
                          <a:gd name="T80" fmla="*/ 414 w 477"/>
                          <a:gd name="T81" fmla="*/ 41 h 2431"/>
                          <a:gd name="T82" fmla="*/ 425 w 477"/>
                          <a:gd name="T83" fmla="*/ 78 h 2431"/>
                          <a:gd name="T84" fmla="*/ 435 w 477"/>
                          <a:gd name="T85" fmla="*/ 124 h 2431"/>
                          <a:gd name="T86" fmla="*/ 445 w 477"/>
                          <a:gd name="T87" fmla="*/ 187 h 2431"/>
                          <a:gd name="T88" fmla="*/ 456 w 477"/>
                          <a:gd name="T89" fmla="*/ 254 h 2431"/>
                          <a:gd name="T90" fmla="*/ 466 w 477"/>
                          <a:gd name="T91" fmla="*/ 337 h 2431"/>
                          <a:gd name="T92" fmla="*/ 477 w 477"/>
                          <a:gd name="T93" fmla="*/ 425 h 2431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</a:gdLst>
                        <a:ahLst/>
                        <a:cxnLst>
                          <a:cxn ang="T94">
                            <a:pos x="T0" y="T1"/>
                          </a:cxn>
                          <a:cxn ang="T95">
                            <a:pos x="T2" y="T3"/>
                          </a:cxn>
                          <a:cxn ang="T96">
                            <a:pos x="T4" y="T5"/>
                          </a:cxn>
                          <a:cxn ang="T97">
                            <a:pos x="T6" y="T7"/>
                          </a:cxn>
                          <a:cxn ang="T98">
                            <a:pos x="T8" y="T9"/>
                          </a:cxn>
                          <a:cxn ang="T99">
                            <a:pos x="T10" y="T11"/>
                          </a:cxn>
                          <a:cxn ang="T100">
                            <a:pos x="T12" y="T13"/>
                          </a:cxn>
                          <a:cxn ang="T101">
                            <a:pos x="T14" y="T15"/>
                          </a:cxn>
                          <a:cxn ang="T102">
                            <a:pos x="T16" y="T17"/>
                          </a:cxn>
                          <a:cxn ang="T103">
                            <a:pos x="T18" y="T19"/>
                          </a:cxn>
                          <a:cxn ang="T104">
                            <a:pos x="T20" y="T21"/>
                          </a:cxn>
                          <a:cxn ang="T105">
                            <a:pos x="T22" y="T23"/>
                          </a:cxn>
                          <a:cxn ang="T106">
                            <a:pos x="T24" y="T25"/>
                          </a:cxn>
                          <a:cxn ang="T107">
                            <a:pos x="T26" y="T27"/>
                          </a:cxn>
                          <a:cxn ang="T108">
                            <a:pos x="T28" y="T29"/>
                          </a:cxn>
                          <a:cxn ang="T109">
                            <a:pos x="T30" y="T31"/>
                          </a:cxn>
                          <a:cxn ang="T110">
                            <a:pos x="T32" y="T33"/>
                          </a:cxn>
                          <a:cxn ang="T111">
                            <a:pos x="T34" y="T35"/>
                          </a:cxn>
                          <a:cxn ang="T112">
                            <a:pos x="T36" y="T37"/>
                          </a:cxn>
                          <a:cxn ang="T113">
                            <a:pos x="T38" y="T39"/>
                          </a:cxn>
                          <a:cxn ang="T114">
                            <a:pos x="T40" y="T41"/>
                          </a:cxn>
                          <a:cxn ang="T115">
                            <a:pos x="T42" y="T43"/>
                          </a:cxn>
                          <a:cxn ang="T116">
                            <a:pos x="T44" y="T45"/>
                          </a:cxn>
                          <a:cxn ang="T117">
                            <a:pos x="T46" y="T47"/>
                          </a:cxn>
                          <a:cxn ang="T118">
                            <a:pos x="T48" y="T49"/>
                          </a:cxn>
                          <a:cxn ang="T119">
                            <a:pos x="T50" y="T51"/>
                          </a:cxn>
                          <a:cxn ang="T120">
                            <a:pos x="T52" y="T53"/>
                          </a:cxn>
                          <a:cxn ang="T121">
                            <a:pos x="T54" y="T55"/>
                          </a:cxn>
                          <a:cxn ang="T122">
                            <a:pos x="T56" y="T57"/>
                          </a:cxn>
                          <a:cxn ang="T123">
                            <a:pos x="T58" y="T59"/>
                          </a:cxn>
                          <a:cxn ang="T124">
                            <a:pos x="T60" y="T61"/>
                          </a:cxn>
                          <a:cxn ang="T125">
                            <a:pos x="T62" y="T63"/>
                          </a:cxn>
                          <a:cxn ang="T126">
                            <a:pos x="T64" y="T65"/>
                          </a:cxn>
                          <a:cxn ang="T127">
                            <a:pos x="T66" y="T67"/>
                          </a:cxn>
                          <a:cxn ang="T128">
                            <a:pos x="T68" y="T69"/>
                          </a:cxn>
                          <a:cxn ang="T129">
                            <a:pos x="T70" y="T71"/>
                          </a:cxn>
                          <a:cxn ang="T130">
                            <a:pos x="T72" y="T73"/>
                          </a:cxn>
                          <a:cxn ang="T131">
                            <a:pos x="T74" y="T75"/>
                          </a:cxn>
                          <a:cxn ang="T132">
                            <a:pos x="T76" y="T77"/>
                          </a:cxn>
                          <a:cxn ang="T133">
                            <a:pos x="T78" y="T79"/>
                          </a:cxn>
                          <a:cxn ang="T134">
                            <a:pos x="T80" y="T81"/>
                          </a:cxn>
                          <a:cxn ang="T135">
                            <a:pos x="T82" y="T83"/>
                          </a:cxn>
                          <a:cxn ang="T136">
                            <a:pos x="T84" y="T85"/>
                          </a:cxn>
                          <a:cxn ang="T137">
                            <a:pos x="T86" y="T87"/>
                          </a:cxn>
                          <a:cxn ang="T138">
                            <a:pos x="T88" y="T89"/>
                          </a:cxn>
                          <a:cxn ang="T139">
                            <a:pos x="T90" y="T91"/>
                          </a:cxn>
                          <a:cxn ang="T140">
                            <a:pos x="T92" y="T93"/>
                          </a:cxn>
                        </a:cxnLst>
                        <a:rect l="0" t="0" r="r" b="b"/>
                        <a:pathLst>
                          <a:path w="477" h="2431">
                            <a:moveTo>
                              <a:pt x="0" y="2224"/>
                            </a:moveTo>
                            <a:lnTo>
                              <a:pt x="10" y="2286"/>
                            </a:lnTo>
                            <a:lnTo>
                              <a:pt x="20" y="2338"/>
                            </a:lnTo>
                            <a:lnTo>
                              <a:pt x="31" y="2379"/>
                            </a:lnTo>
                            <a:lnTo>
                              <a:pt x="41" y="2410"/>
                            </a:lnTo>
                            <a:lnTo>
                              <a:pt x="52" y="2426"/>
                            </a:lnTo>
                            <a:lnTo>
                              <a:pt x="62" y="2431"/>
                            </a:lnTo>
                            <a:lnTo>
                              <a:pt x="72" y="2426"/>
                            </a:lnTo>
                            <a:lnTo>
                              <a:pt x="83" y="2410"/>
                            </a:lnTo>
                            <a:lnTo>
                              <a:pt x="93" y="2379"/>
                            </a:lnTo>
                            <a:lnTo>
                              <a:pt x="103" y="2338"/>
                            </a:lnTo>
                            <a:lnTo>
                              <a:pt x="114" y="2281"/>
                            </a:lnTo>
                            <a:lnTo>
                              <a:pt x="124" y="2219"/>
                            </a:lnTo>
                            <a:lnTo>
                              <a:pt x="134" y="2146"/>
                            </a:lnTo>
                            <a:lnTo>
                              <a:pt x="145" y="2058"/>
                            </a:lnTo>
                            <a:lnTo>
                              <a:pt x="155" y="1970"/>
                            </a:lnTo>
                            <a:lnTo>
                              <a:pt x="166" y="1871"/>
                            </a:lnTo>
                            <a:lnTo>
                              <a:pt x="176" y="1762"/>
                            </a:lnTo>
                            <a:lnTo>
                              <a:pt x="186" y="1654"/>
                            </a:lnTo>
                            <a:lnTo>
                              <a:pt x="197" y="1534"/>
                            </a:lnTo>
                            <a:lnTo>
                              <a:pt x="207" y="1415"/>
                            </a:lnTo>
                            <a:lnTo>
                              <a:pt x="217" y="1296"/>
                            </a:lnTo>
                            <a:lnTo>
                              <a:pt x="228" y="1177"/>
                            </a:lnTo>
                            <a:lnTo>
                              <a:pt x="238" y="1052"/>
                            </a:lnTo>
                            <a:lnTo>
                              <a:pt x="249" y="933"/>
                            </a:lnTo>
                            <a:lnTo>
                              <a:pt x="259" y="819"/>
                            </a:lnTo>
                            <a:lnTo>
                              <a:pt x="269" y="705"/>
                            </a:lnTo>
                            <a:lnTo>
                              <a:pt x="280" y="596"/>
                            </a:lnTo>
                            <a:lnTo>
                              <a:pt x="290" y="492"/>
                            </a:lnTo>
                            <a:lnTo>
                              <a:pt x="300" y="399"/>
                            </a:lnTo>
                            <a:lnTo>
                              <a:pt x="311" y="316"/>
                            </a:lnTo>
                            <a:lnTo>
                              <a:pt x="321" y="238"/>
                            </a:lnTo>
                            <a:lnTo>
                              <a:pt x="331" y="171"/>
                            </a:lnTo>
                            <a:lnTo>
                              <a:pt x="342" y="114"/>
                            </a:lnTo>
                            <a:lnTo>
                              <a:pt x="352" y="67"/>
                            </a:lnTo>
                            <a:lnTo>
                              <a:pt x="363" y="31"/>
                            </a:lnTo>
                            <a:lnTo>
                              <a:pt x="373" y="10"/>
                            </a:lnTo>
                            <a:lnTo>
                              <a:pt x="383" y="0"/>
                            </a:lnTo>
                            <a:lnTo>
                              <a:pt x="394" y="0"/>
                            </a:lnTo>
                            <a:lnTo>
                              <a:pt x="404" y="15"/>
                            </a:lnTo>
                            <a:lnTo>
                              <a:pt x="414" y="41"/>
                            </a:lnTo>
                            <a:lnTo>
                              <a:pt x="425" y="78"/>
                            </a:lnTo>
                            <a:lnTo>
                              <a:pt x="435" y="124"/>
                            </a:lnTo>
                            <a:lnTo>
                              <a:pt x="445" y="187"/>
                            </a:lnTo>
                            <a:lnTo>
                              <a:pt x="456" y="254"/>
                            </a:lnTo>
                            <a:lnTo>
                              <a:pt x="466" y="337"/>
                            </a:lnTo>
                            <a:lnTo>
                              <a:pt x="477" y="425"/>
                            </a:lnTo>
                          </a:path>
                        </a:pathLst>
                      </a:custGeom>
                      <a:noFill/>
                      <a:ln w="15875">
                        <a:solidFill>
                          <a:srgbClr val="FF33CC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</p:grpSp>
            </p:grpSp>
            <p:grpSp>
              <p:nvGrpSpPr>
                <p:cNvPr id="83993" name="Group 2"/>
                <p:cNvGrpSpPr>
                  <a:grpSpLocks/>
                </p:cNvGrpSpPr>
                <p:nvPr/>
              </p:nvGrpSpPr>
              <p:grpSpPr bwMode="auto">
                <a:xfrm>
                  <a:off x="920750" y="4721224"/>
                  <a:ext cx="165100" cy="273339"/>
                  <a:chOff x="920750" y="4721224"/>
                  <a:chExt cx="165100" cy="273339"/>
                </a:xfrm>
              </p:grpSpPr>
              <p:grpSp>
                <p:nvGrpSpPr>
                  <p:cNvPr id="83994" name="Group 1"/>
                  <p:cNvGrpSpPr>
                    <a:grpSpLocks/>
                  </p:cNvGrpSpPr>
                  <p:nvPr/>
                </p:nvGrpSpPr>
                <p:grpSpPr bwMode="auto">
                  <a:xfrm>
                    <a:off x="920750" y="4721224"/>
                    <a:ext cx="165100" cy="257176"/>
                    <a:chOff x="898525" y="3457575"/>
                    <a:chExt cx="165100" cy="257176"/>
                  </a:xfrm>
                </p:grpSpPr>
                <p:sp>
                  <p:nvSpPr>
                    <p:cNvPr id="439" name="AutoShape 166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903288" y="3589338"/>
                      <a:ext cx="120650" cy="130175"/>
                    </a:xfrm>
                    <a:prstGeom prst="triangle">
                      <a:avLst>
                        <a:gd name="adj" fmla="val 50000"/>
                      </a:avLst>
                    </a:prstGeom>
                    <a:noFill/>
                    <a:ln w="19050">
                      <a:solidFill>
                        <a:srgbClr val="FF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de-DE"/>
                    </a:p>
                  </p:txBody>
                </p:sp>
                <p:sp>
                  <p:nvSpPr>
                    <p:cNvPr id="440" name="Line 16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04875" y="3457576"/>
                      <a:ext cx="80963" cy="100013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p:txBody>
                </p:sp>
                <p:sp>
                  <p:nvSpPr>
                    <p:cNvPr id="441" name="Line 16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82663" y="3478214"/>
                      <a:ext cx="80962" cy="10001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p:txBody>
                </p:sp>
              </p:grpSp>
              <p:sp>
                <p:nvSpPr>
                  <p:cNvPr id="443" name="Line 167"/>
                  <p:cNvSpPr>
                    <a:spLocks noChangeShapeType="1"/>
                  </p:cNvSpPr>
                  <p:nvPr/>
                </p:nvSpPr>
                <p:spPr bwMode="auto">
                  <a:xfrm rot="5400000">
                    <a:off x="1011238" y="4924425"/>
                    <a:ext cx="139700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</p:grpSp>
          <p:grpSp>
            <p:nvGrpSpPr>
              <p:cNvPr id="83989" name="Group 4"/>
              <p:cNvGrpSpPr>
                <a:grpSpLocks/>
              </p:cNvGrpSpPr>
              <p:nvPr/>
            </p:nvGrpSpPr>
            <p:grpSpPr bwMode="auto">
              <a:xfrm>
                <a:off x="7627937" y="4833938"/>
                <a:ext cx="149225" cy="149225"/>
                <a:chOff x="7772400" y="3605215"/>
                <a:chExt cx="149225" cy="149225"/>
              </a:xfrm>
            </p:grpSpPr>
            <p:sp>
              <p:nvSpPr>
                <p:cNvPr id="446" name="AutoShape 163"/>
                <p:cNvSpPr>
                  <a:spLocks noChangeArrowheads="1"/>
                </p:cNvSpPr>
                <p:nvPr/>
              </p:nvSpPr>
              <p:spPr bwMode="auto">
                <a:xfrm rot="16200000">
                  <a:off x="7796213" y="3629027"/>
                  <a:ext cx="120650" cy="130175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447" name="Line 164"/>
                <p:cNvSpPr>
                  <a:spLocks noChangeShapeType="1"/>
                </p:cNvSpPr>
                <p:nvPr/>
              </p:nvSpPr>
              <p:spPr bwMode="auto">
                <a:xfrm rot="16200000">
                  <a:off x="7702550" y="3675065"/>
                  <a:ext cx="13970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</p:grpSp>
        <p:sp>
          <p:nvSpPr>
            <p:cNvPr id="236" name="Line 102"/>
            <p:cNvSpPr>
              <a:spLocks noChangeShapeType="1"/>
            </p:cNvSpPr>
            <p:nvPr/>
          </p:nvSpPr>
          <p:spPr bwMode="auto">
            <a:xfrm>
              <a:off x="7811293" y="4865625"/>
              <a:ext cx="401637" cy="0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044334" y="1312455"/>
            <a:ext cx="7809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standard</a:t>
            </a:r>
            <a:endParaRPr lang="de-DE" sz="1050" b="1" dirty="0"/>
          </a:p>
        </p:txBody>
      </p:sp>
      <p:sp>
        <p:nvSpPr>
          <p:cNvPr id="255" name="TextBox 254"/>
          <p:cNvSpPr txBox="1"/>
          <p:nvPr/>
        </p:nvSpPr>
        <p:spPr>
          <a:xfrm>
            <a:off x="4023262" y="1300580"/>
            <a:ext cx="1075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err="1" smtClean="0">
                <a:solidFill>
                  <a:srgbClr val="00B050"/>
                </a:solidFill>
              </a:rPr>
              <a:t>reflectometer</a:t>
            </a:r>
            <a:endParaRPr lang="de-DE" sz="1050" b="1" dirty="0">
              <a:solidFill>
                <a:srgbClr val="00B050"/>
              </a:solidFill>
            </a:endParaRPr>
          </a:p>
        </p:txBody>
      </p:sp>
      <p:sp>
        <p:nvSpPr>
          <p:cNvPr id="256" name="TextBox 255"/>
          <p:cNvSpPr txBox="1"/>
          <p:nvPr/>
        </p:nvSpPr>
        <p:spPr>
          <a:xfrm>
            <a:off x="5369605" y="1316386"/>
            <a:ext cx="11384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rgbClr val="9C9E9F"/>
                </a:solidFill>
              </a:rPr>
              <a:t>interferometer</a:t>
            </a:r>
            <a:endParaRPr lang="de-DE" sz="1050" b="1" dirty="0">
              <a:solidFill>
                <a:srgbClr val="9C9E9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112642" y="2241100"/>
            <a:ext cx="658047" cy="477838"/>
            <a:chOff x="6112642" y="2241100"/>
            <a:chExt cx="658047" cy="477838"/>
          </a:xfrm>
        </p:grpSpPr>
        <p:grpSp>
          <p:nvGrpSpPr>
            <p:cNvPr id="14" name="Group 13"/>
            <p:cNvGrpSpPr/>
            <p:nvPr/>
          </p:nvGrpSpPr>
          <p:grpSpPr>
            <a:xfrm>
              <a:off x="6112642" y="2241100"/>
              <a:ext cx="658047" cy="357187"/>
              <a:chOff x="6112642" y="2241100"/>
              <a:chExt cx="658047" cy="357187"/>
            </a:xfrm>
          </p:grpSpPr>
          <p:grpSp>
            <p:nvGrpSpPr>
              <p:cNvPr id="242" name="Group 14"/>
              <p:cNvGrpSpPr>
                <a:grpSpLocks/>
              </p:cNvGrpSpPr>
              <p:nvPr/>
            </p:nvGrpSpPr>
            <p:grpSpPr bwMode="auto">
              <a:xfrm flipH="1">
                <a:off x="6112642" y="2241100"/>
                <a:ext cx="319087" cy="104774"/>
                <a:chOff x="2239" y="1649"/>
                <a:chExt cx="198" cy="66"/>
              </a:xfrm>
            </p:grpSpPr>
            <p:sp>
              <p:nvSpPr>
                <p:cNvPr id="243" name="Line 15"/>
                <p:cNvSpPr>
                  <a:spLocks noChangeShapeType="1"/>
                </p:cNvSpPr>
                <p:nvPr/>
              </p:nvSpPr>
              <p:spPr bwMode="auto">
                <a:xfrm>
                  <a:off x="2239" y="1649"/>
                  <a:ext cx="198" cy="3"/>
                </a:xfrm>
                <a:prstGeom prst="line">
                  <a:avLst/>
                </a:prstGeom>
                <a:noFill/>
                <a:ln w="28575">
                  <a:solidFill>
                    <a:srgbClr val="9C9E9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>
                    <a:solidFill>
                      <a:srgbClr val="9C9E9F"/>
                    </a:solidFill>
                  </a:endParaRPr>
                </a:p>
              </p:txBody>
            </p:sp>
            <p:sp>
              <p:nvSpPr>
                <p:cNvPr id="244" name="Line 16"/>
                <p:cNvSpPr>
                  <a:spLocks noChangeShapeType="1"/>
                </p:cNvSpPr>
                <p:nvPr/>
              </p:nvSpPr>
              <p:spPr bwMode="auto">
                <a:xfrm>
                  <a:off x="2431" y="1652"/>
                  <a:ext cx="0" cy="63"/>
                </a:xfrm>
                <a:prstGeom prst="line">
                  <a:avLst/>
                </a:prstGeom>
                <a:noFill/>
                <a:ln w="28575">
                  <a:solidFill>
                    <a:srgbClr val="9C9E9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>
                    <a:solidFill>
                      <a:srgbClr val="9C9E9F"/>
                    </a:solidFill>
                  </a:endParaRPr>
                </a:p>
              </p:txBody>
            </p:sp>
          </p:grpSp>
          <p:cxnSp>
            <p:nvCxnSpPr>
              <p:cNvPr id="9" name="Straight Connector 8"/>
              <p:cNvCxnSpPr>
                <a:stCxn id="244" idx="1"/>
                <a:endCxn id="923664" idx="1"/>
              </p:cNvCxnSpPr>
              <p:nvPr/>
            </p:nvCxnSpPr>
            <p:spPr bwMode="auto">
              <a:xfrm>
                <a:off x="6122310" y="2345874"/>
                <a:ext cx="648379" cy="2339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9C9E9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Straight Connector 10"/>
              <p:cNvCxnSpPr/>
              <p:nvPr/>
            </p:nvCxnSpPr>
            <p:spPr bwMode="auto">
              <a:xfrm>
                <a:off x="6431729" y="2349051"/>
                <a:ext cx="0" cy="24923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9C9E9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50" name="Oval 107"/>
              <p:cNvSpPr>
                <a:spLocks noChangeArrowheads="1"/>
              </p:cNvSpPr>
              <p:nvPr/>
            </p:nvSpPr>
            <p:spPr bwMode="auto">
              <a:xfrm>
                <a:off x="6541856" y="2287137"/>
                <a:ext cx="131763" cy="14128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9C9E9F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de-DE">
                  <a:solidFill>
                    <a:srgbClr val="9C9E9F"/>
                  </a:solidFill>
                </a:endParaRPr>
              </a:p>
            </p:txBody>
          </p:sp>
          <p:sp>
            <p:nvSpPr>
              <p:cNvPr id="251" name="Line 108"/>
              <p:cNvSpPr>
                <a:spLocks noChangeShapeType="1"/>
              </p:cNvSpPr>
              <p:nvPr/>
            </p:nvSpPr>
            <p:spPr bwMode="auto">
              <a:xfrm flipV="1">
                <a:off x="6511694" y="2277612"/>
                <a:ext cx="252413" cy="141288"/>
              </a:xfrm>
              <a:prstGeom prst="line">
                <a:avLst/>
              </a:prstGeom>
              <a:noFill/>
              <a:ln w="28575">
                <a:solidFill>
                  <a:srgbClr val="9C9E9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>
                  <a:solidFill>
                    <a:srgbClr val="9C9E9F"/>
                  </a:solidFill>
                </a:endParaRPr>
              </a:p>
            </p:txBody>
          </p:sp>
        </p:grpSp>
        <p:sp>
          <p:nvSpPr>
            <p:cNvPr id="252" name="Line 102"/>
            <p:cNvSpPr>
              <a:spLocks noChangeShapeType="1"/>
            </p:cNvSpPr>
            <p:nvPr/>
          </p:nvSpPr>
          <p:spPr bwMode="auto">
            <a:xfrm>
              <a:off x="6483297" y="2467662"/>
              <a:ext cx="0" cy="251276"/>
            </a:xfrm>
            <a:prstGeom prst="line">
              <a:avLst/>
            </a:prstGeom>
            <a:noFill/>
            <a:ln w="28575">
              <a:solidFill>
                <a:srgbClr val="9C9E9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de-DE">
                <a:solidFill>
                  <a:srgbClr val="9C9E9F"/>
                </a:solidFill>
              </a:endParaRPr>
            </a:p>
          </p:txBody>
        </p:sp>
      </p:grpSp>
      <p:grpSp>
        <p:nvGrpSpPr>
          <p:cNvPr id="296" name="Group 295"/>
          <p:cNvGrpSpPr/>
          <p:nvPr/>
        </p:nvGrpSpPr>
        <p:grpSpPr>
          <a:xfrm>
            <a:off x="4518247" y="2239512"/>
            <a:ext cx="658047" cy="477838"/>
            <a:chOff x="6112642" y="2241100"/>
            <a:chExt cx="658047" cy="477838"/>
          </a:xfrm>
        </p:grpSpPr>
        <p:grpSp>
          <p:nvGrpSpPr>
            <p:cNvPr id="297" name="Group 296"/>
            <p:cNvGrpSpPr/>
            <p:nvPr/>
          </p:nvGrpSpPr>
          <p:grpSpPr>
            <a:xfrm>
              <a:off x="6112642" y="2241100"/>
              <a:ext cx="658047" cy="357187"/>
              <a:chOff x="6112642" y="2241100"/>
              <a:chExt cx="658047" cy="357187"/>
            </a:xfrm>
          </p:grpSpPr>
          <p:grpSp>
            <p:nvGrpSpPr>
              <p:cNvPr id="299" name="Group 14"/>
              <p:cNvGrpSpPr>
                <a:grpSpLocks/>
              </p:cNvGrpSpPr>
              <p:nvPr/>
            </p:nvGrpSpPr>
            <p:grpSpPr bwMode="auto">
              <a:xfrm flipH="1">
                <a:off x="6112642" y="2241100"/>
                <a:ext cx="319087" cy="104774"/>
                <a:chOff x="2239" y="1649"/>
                <a:chExt cx="198" cy="66"/>
              </a:xfrm>
            </p:grpSpPr>
            <p:sp>
              <p:nvSpPr>
                <p:cNvPr id="304" name="Line 15"/>
                <p:cNvSpPr>
                  <a:spLocks noChangeShapeType="1"/>
                </p:cNvSpPr>
                <p:nvPr/>
              </p:nvSpPr>
              <p:spPr bwMode="auto">
                <a:xfrm>
                  <a:off x="2239" y="1649"/>
                  <a:ext cx="198" cy="3"/>
                </a:xfrm>
                <a:prstGeom prst="line">
                  <a:avLst/>
                </a:prstGeom>
                <a:noFill/>
                <a:ln w="28575">
                  <a:solidFill>
                    <a:srgbClr val="9C9E9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305" name="Line 16"/>
                <p:cNvSpPr>
                  <a:spLocks noChangeShapeType="1"/>
                </p:cNvSpPr>
                <p:nvPr/>
              </p:nvSpPr>
              <p:spPr bwMode="auto">
                <a:xfrm>
                  <a:off x="2431" y="1652"/>
                  <a:ext cx="0" cy="63"/>
                </a:xfrm>
                <a:prstGeom prst="line">
                  <a:avLst/>
                </a:prstGeom>
                <a:noFill/>
                <a:ln w="28575">
                  <a:solidFill>
                    <a:srgbClr val="9C9E9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cxnSp>
            <p:nvCxnSpPr>
              <p:cNvPr id="300" name="Straight Connector 299"/>
              <p:cNvCxnSpPr>
                <a:stCxn id="305" idx="1"/>
              </p:cNvCxnSpPr>
              <p:nvPr/>
            </p:nvCxnSpPr>
            <p:spPr bwMode="auto">
              <a:xfrm>
                <a:off x="6122310" y="2345874"/>
                <a:ext cx="648379" cy="2339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9C9E9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1" name="Straight Connector 300"/>
              <p:cNvCxnSpPr/>
              <p:nvPr/>
            </p:nvCxnSpPr>
            <p:spPr bwMode="auto">
              <a:xfrm>
                <a:off x="6431729" y="2349051"/>
                <a:ext cx="0" cy="24923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9C9E9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02" name="Oval 107"/>
              <p:cNvSpPr>
                <a:spLocks noChangeArrowheads="1"/>
              </p:cNvSpPr>
              <p:nvPr/>
            </p:nvSpPr>
            <p:spPr bwMode="auto">
              <a:xfrm>
                <a:off x="6541856" y="2287137"/>
                <a:ext cx="131763" cy="14128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9C9E9F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303" name="Line 108"/>
              <p:cNvSpPr>
                <a:spLocks noChangeShapeType="1"/>
              </p:cNvSpPr>
              <p:nvPr/>
            </p:nvSpPr>
            <p:spPr bwMode="auto">
              <a:xfrm flipV="1">
                <a:off x="6511694" y="2277612"/>
                <a:ext cx="252413" cy="141288"/>
              </a:xfrm>
              <a:prstGeom prst="line">
                <a:avLst/>
              </a:prstGeom>
              <a:noFill/>
              <a:ln w="28575">
                <a:solidFill>
                  <a:srgbClr val="9C9E9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</p:grpSp>
        <p:sp>
          <p:nvSpPr>
            <p:cNvPr id="298" name="Line 102"/>
            <p:cNvSpPr>
              <a:spLocks noChangeShapeType="1"/>
            </p:cNvSpPr>
            <p:nvPr/>
          </p:nvSpPr>
          <p:spPr bwMode="auto">
            <a:xfrm>
              <a:off x="6483297" y="2467662"/>
              <a:ext cx="0" cy="251276"/>
            </a:xfrm>
            <a:prstGeom prst="line">
              <a:avLst/>
            </a:prstGeom>
            <a:noFill/>
            <a:ln w="28575">
              <a:solidFill>
                <a:srgbClr val="9C9E9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16" name="Group 315"/>
          <p:cNvGrpSpPr/>
          <p:nvPr/>
        </p:nvGrpSpPr>
        <p:grpSpPr>
          <a:xfrm>
            <a:off x="3170957" y="2239443"/>
            <a:ext cx="658047" cy="477838"/>
            <a:chOff x="6112642" y="2241100"/>
            <a:chExt cx="658047" cy="477838"/>
          </a:xfrm>
        </p:grpSpPr>
        <p:grpSp>
          <p:nvGrpSpPr>
            <p:cNvPr id="317" name="Group 316"/>
            <p:cNvGrpSpPr/>
            <p:nvPr/>
          </p:nvGrpSpPr>
          <p:grpSpPr>
            <a:xfrm>
              <a:off x="6112642" y="2241100"/>
              <a:ext cx="658047" cy="357187"/>
              <a:chOff x="6112642" y="2241100"/>
              <a:chExt cx="658047" cy="357187"/>
            </a:xfrm>
          </p:grpSpPr>
          <p:grpSp>
            <p:nvGrpSpPr>
              <p:cNvPr id="319" name="Group 14"/>
              <p:cNvGrpSpPr>
                <a:grpSpLocks/>
              </p:cNvGrpSpPr>
              <p:nvPr/>
            </p:nvGrpSpPr>
            <p:grpSpPr bwMode="auto">
              <a:xfrm flipH="1">
                <a:off x="6112642" y="2241100"/>
                <a:ext cx="319087" cy="104774"/>
                <a:chOff x="2239" y="1649"/>
                <a:chExt cx="198" cy="66"/>
              </a:xfrm>
            </p:grpSpPr>
            <p:sp>
              <p:nvSpPr>
                <p:cNvPr id="324" name="Line 15"/>
                <p:cNvSpPr>
                  <a:spLocks noChangeShapeType="1"/>
                </p:cNvSpPr>
                <p:nvPr/>
              </p:nvSpPr>
              <p:spPr bwMode="auto">
                <a:xfrm>
                  <a:off x="2239" y="1649"/>
                  <a:ext cx="198" cy="3"/>
                </a:xfrm>
                <a:prstGeom prst="line">
                  <a:avLst/>
                </a:prstGeom>
                <a:noFill/>
                <a:ln w="28575">
                  <a:solidFill>
                    <a:srgbClr val="9C9E9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325" name="Line 16"/>
                <p:cNvSpPr>
                  <a:spLocks noChangeShapeType="1"/>
                </p:cNvSpPr>
                <p:nvPr/>
              </p:nvSpPr>
              <p:spPr bwMode="auto">
                <a:xfrm>
                  <a:off x="2431" y="1652"/>
                  <a:ext cx="0" cy="63"/>
                </a:xfrm>
                <a:prstGeom prst="line">
                  <a:avLst/>
                </a:prstGeom>
                <a:noFill/>
                <a:ln w="28575">
                  <a:solidFill>
                    <a:srgbClr val="9C9E9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</p:grpSp>
          <p:cxnSp>
            <p:nvCxnSpPr>
              <p:cNvPr id="320" name="Straight Connector 319"/>
              <p:cNvCxnSpPr>
                <a:stCxn id="325" idx="1"/>
              </p:cNvCxnSpPr>
              <p:nvPr/>
            </p:nvCxnSpPr>
            <p:spPr bwMode="auto">
              <a:xfrm>
                <a:off x="6122310" y="2345874"/>
                <a:ext cx="648379" cy="2339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9C9E9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1" name="Straight Connector 320"/>
              <p:cNvCxnSpPr/>
              <p:nvPr/>
            </p:nvCxnSpPr>
            <p:spPr bwMode="auto">
              <a:xfrm>
                <a:off x="6431729" y="2349051"/>
                <a:ext cx="0" cy="24923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9C9E9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22" name="Oval 107"/>
              <p:cNvSpPr>
                <a:spLocks noChangeArrowheads="1"/>
              </p:cNvSpPr>
              <p:nvPr/>
            </p:nvSpPr>
            <p:spPr bwMode="auto">
              <a:xfrm>
                <a:off x="6541856" y="2287137"/>
                <a:ext cx="131763" cy="14128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9C9E9F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323" name="Line 108"/>
              <p:cNvSpPr>
                <a:spLocks noChangeShapeType="1"/>
              </p:cNvSpPr>
              <p:nvPr/>
            </p:nvSpPr>
            <p:spPr bwMode="auto">
              <a:xfrm flipV="1">
                <a:off x="6511694" y="2277612"/>
                <a:ext cx="252413" cy="141288"/>
              </a:xfrm>
              <a:prstGeom prst="line">
                <a:avLst/>
              </a:prstGeom>
              <a:noFill/>
              <a:ln w="28575">
                <a:solidFill>
                  <a:srgbClr val="9C9E9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</p:grpSp>
        <p:sp>
          <p:nvSpPr>
            <p:cNvPr id="318" name="Line 102"/>
            <p:cNvSpPr>
              <a:spLocks noChangeShapeType="1"/>
            </p:cNvSpPr>
            <p:nvPr/>
          </p:nvSpPr>
          <p:spPr bwMode="auto">
            <a:xfrm>
              <a:off x="6483297" y="2467662"/>
              <a:ext cx="0" cy="251276"/>
            </a:xfrm>
            <a:prstGeom prst="line">
              <a:avLst/>
            </a:prstGeom>
            <a:noFill/>
            <a:ln w="28575">
              <a:solidFill>
                <a:srgbClr val="9C9E9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sp>
        <p:nvSpPr>
          <p:cNvPr id="326" name="Line 91"/>
          <p:cNvSpPr>
            <a:spLocks noChangeShapeType="1"/>
          </p:cNvSpPr>
          <p:nvPr/>
        </p:nvSpPr>
        <p:spPr bwMode="auto">
          <a:xfrm>
            <a:off x="8027192" y="2172199"/>
            <a:ext cx="3175" cy="185581"/>
          </a:xfrm>
          <a:prstGeom prst="line">
            <a:avLst/>
          </a:prstGeom>
          <a:noFill/>
          <a:ln w="28575">
            <a:solidFill>
              <a:srgbClr val="9C9E9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27" name="Line 94"/>
          <p:cNvSpPr>
            <a:spLocks noChangeShapeType="1"/>
          </p:cNvSpPr>
          <p:nvPr/>
        </p:nvSpPr>
        <p:spPr bwMode="auto">
          <a:xfrm flipH="1">
            <a:off x="8131050" y="2464635"/>
            <a:ext cx="211138" cy="0"/>
          </a:xfrm>
          <a:prstGeom prst="line">
            <a:avLst/>
          </a:prstGeom>
          <a:noFill/>
          <a:ln w="28575">
            <a:solidFill>
              <a:srgbClr val="9C9E9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28" name="AutoShape 96"/>
          <p:cNvSpPr>
            <a:spLocks noChangeArrowheads="1"/>
          </p:cNvSpPr>
          <p:nvPr/>
        </p:nvSpPr>
        <p:spPr bwMode="auto">
          <a:xfrm>
            <a:off x="7934294" y="2356925"/>
            <a:ext cx="190500" cy="190500"/>
          </a:xfrm>
          <a:prstGeom prst="flowChartSummingJunction">
            <a:avLst/>
          </a:prstGeom>
          <a:noFill/>
          <a:ln w="28575">
            <a:solidFill>
              <a:srgbClr val="9C9E9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330" name="Line 105"/>
          <p:cNvSpPr>
            <a:spLocks noChangeShapeType="1"/>
          </p:cNvSpPr>
          <p:nvPr/>
        </p:nvSpPr>
        <p:spPr bwMode="auto">
          <a:xfrm>
            <a:off x="7734301" y="2472012"/>
            <a:ext cx="211137" cy="69"/>
          </a:xfrm>
          <a:prstGeom prst="line">
            <a:avLst/>
          </a:prstGeom>
          <a:noFill/>
          <a:ln w="28575">
            <a:solidFill>
              <a:srgbClr val="9C9E9F"/>
            </a:solidFill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grpSp>
        <p:nvGrpSpPr>
          <p:cNvPr id="334" name="Group 333"/>
          <p:cNvGrpSpPr/>
          <p:nvPr/>
        </p:nvGrpSpPr>
        <p:grpSpPr>
          <a:xfrm>
            <a:off x="8277162" y="2163374"/>
            <a:ext cx="422275" cy="579437"/>
            <a:chOff x="731838" y="1880738"/>
            <a:chExt cx="422275" cy="579437"/>
          </a:xfrm>
        </p:grpSpPr>
        <p:sp>
          <p:nvSpPr>
            <p:cNvPr id="336" name="Text Box 6"/>
            <p:cNvSpPr txBox="1">
              <a:spLocks noChangeArrowheads="1"/>
            </p:cNvSpPr>
            <p:nvPr/>
          </p:nvSpPr>
          <p:spPr bwMode="auto">
            <a:xfrm>
              <a:off x="731838" y="1880738"/>
              <a:ext cx="422275" cy="57943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Wingdings" pitchFamily="2" charset="2"/>
                <a:buNone/>
                <a:defRPr/>
              </a:pPr>
              <a:r>
                <a:rPr lang="en-US" sz="3200" dirty="0" smtClean="0">
                  <a:solidFill>
                    <a:srgbClr val="9C9E9F"/>
                  </a:solidFill>
                </a:rPr>
                <a:t>~</a:t>
              </a:r>
              <a:endParaRPr lang="en-GB" sz="3200" dirty="0" smtClean="0">
                <a:solidFill>
                  <a:srgbClr val="9C9E9F"/>
                </a:solidFill>
              </a:endParaRPr>
            </a:p>
          </p:txBody>
        </p:sp>
        <p:sp>
          <p:nvSpPr>
            <p:cNvPr id="335" name="Oval 5"/>
            <p:cNvSpPr>
              <a:spLocks noChangeArrowheads="1"/>
            </p:cNvSpPr>
            <p:nvPr/>
          </p:nvSpPr>
          <p:spPr bwMode="auto">
            <a:xfrm>
              <a:off x="784225" y="2039488"/>
              <a:ext cx="301625" cy="301625"/>
            </a:xfrm>
            <a:prstGeom prst="ellipse">
              <a:avLst/>
            </a:prstGeom>
            <a:noFill/>
            <a:ln w="28575">
              <a:solidFill>
                <a:srgbClr val="9C9E9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/>
            </a:p>
          </p:txBody>
        </p:sp>
      </p:grpSp>
      <p:sp>
        <p:nvSpPr>
          <p:cNvPr id="337" name="TextBox 336"/>
          <p:cNvSpPr txBox="1"/>
          <p:nvPr/>
        </p:nvSpPr>
        <p:spPr>
          <a:xfrm>
            <a:off x="8645121" y="2348675"/>
            <a:ext cx="401072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rgbClr val="9C9E9F"/>
                </a:solidFill>
              </a:rPr>
              <a:t>MO</a:t>
            </a:r>
            <a:endParaRPr lang="de-DE" sz="1050" b="1" dirty="0">
              <a:solidFill>
                <a:srgbClr val="9C9E9F"/>
              </a:solidFill>
            </a:endParaRPr>
          </a:p>
        </p:txBody>
      </p:sp>
      <p:sp>
        <p:nvSpPr>
          <p:cNvPr id="338" name="TextBox 337"/>
          <p:cNvSpPr txBox="1"/>
          <p:nvPr/>
        </p:nvSpPr>
        <p:spPr>
          <a:xfrm>
            <a:off x="377700" y="2049073"/>
            <a:ext cx="37061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LO</a:t>
            </a:r>
            <a:endParaRPr lang="de-DE" sz="1050" b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254003" y="5380038"/>
            <a:ext cx="7977184" cy="1035050"/>
            <a:chOff x="254003" y="5380038"/>
            <a:chExt cx="7977184" cy="1035050"/>
          </a:xfrm>
        </p:grpSpPr>
        <p:grpSp>
          <p:nvGrpSpPr>
            <p:cNvPr id="4" name="Group 3"/>
            <p:cNvGrpSpPr/>
            <p:nvPr/>
          </p:nvGrpSpPr>
          <p:grpSpPr>
            <a:xfrm>
              <a:off x="254003" y="5380038"/>
              <a:ext cx="7977184" cy="1035050"/>
              <a:chOff x="254003" y="5380038"/>
              <a:chExt cx="7977184" cy="1035050"/>
            </a:xfrm>
          </p:grpSpPr>
          <p:grpSp>
            <p:nvGrpSpPr>
              <p:cNvPr id="924072" name="Group 424"/>
              <p:cNvGrpSpPr>
                <a:grpSpLocks/>
              </p:cNvGrpSpPr>
              <p:nvPr/>
            </p:nvGrpSpPr>
            <p:grpSpPr bwMode="auto">
              <a:xfrm>
                <a:off x="254003" y="5380038"/>
                <a:ext cx="7642229" cy="1035050"/>
                <a:chOff x="160" y="3389"/>
                <a:chExt cx="4814" cy="652"/>
              </a:xfrm>
            </p:grpSpPr>
            <p:sp>
              <p:nvSpPr>
                <p:cNvPr id="923956" name="Text Box 308"/>
                <p:cNvSpPr txBox="1">
                  <a:spLocks noChangeArrowheads="1"/>
                </p:cNvSpPr>
                <p:nvPr/>
              </p:nvSpPr>
              <p:spPr bwMode="auto">
                <a:xfrm>
                  <a:off x="219" y="3389"/>
                  <a:ext cx="1604" cy="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chemeClr val="folHlink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marL="342900" indent="-342900" eaLnBrk="0" hangingPunct="0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1pPr>
                  <a:lvl2pPr eaLnBrk="0" hangingPunct="0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2pPr>
                  <a:lvl3pPr eaLnBrk="0" hangingPunct="0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3pPr>
                  <a:lvl4pPr eaLnBrk="0" hangingPunct="0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4pPr>
                  <a:lvl5pPr eaLnBrk="0" hangingPunct="0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Font typeface="Wingdings" pitchFamily="2" charset="2"/>
                    <a:buNone/>
                    <a:defRPr/>
                  </a:pPr>
                  <a:r>
                    <a:rPr lang="en-US" sz="1600" b="1" dirty="0" smtClean="0"/>
                    <a:t>4) Pulsed optical source</a:t>
                  </a:r>
                  <a:endParaRPr lang="en-GB" sz="1600" b="1" dirty="0" smtClean="0"/>
                </a:p>
              </p:txBody>
            </p:sp>
            <p:sp>
              <p:nvSpPr>
                <p:cNvPr id="923959" name="Line 311"/>
                <p:cNvSpPr>
                  <a:spLocks noChangeShapeType="1"/>
                </p:cNvSpPr>
                <p:nvPr/>
              </p:nvSpPr>
              <p:spPr bwMode="auto">
                <a:xfrm>
                  <a:off x="713" y="3768"/>
                  <a:ext cx="4261" cy="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923960" name="Text Box 312"/>
                <p:cNvSpPr txBox="1">
                  <a:spLocks noChangeArrowheads="1"/>
                </p:cNvSpPr>
                <p:nvPr/>
              </p:nvSpPr>
              <p:spPr bwMode="auto">
                <a:xfrm>
                  <a:off x="681" y="3538"/>
                  <a:ext cx="573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chemeClr val="folHlink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marL="342900" indent="-342900" eaLnBrk="0" hangingPunct="0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1pPr>
                  <a:lvl2pPr eaLnBrk="0" hangingPunct="0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2pPr>
                  <a:lvl3pPr eaLnBrk="0" hangingPunct="0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3pPr>
                  <a:lvl4pPr eaLnBrk="0" hangingPunct="0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4pPr>
                  <a:lvl5pPr eaLnBrk="0" hangingPunct="0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Font typeface="Wingdings" pitchFamily="2" charset="2"/>
                    <a:buNone/>
                    <a:defRPr/>
                  </a:pPr>
                  <a:r>
                    <a:rPr lang="en-US" sz="1200" b="1" dirty="0" smtClean="0">
                      <a:solidFill>
                        <a:srgbClr val="FF00FF"/>
                      </a:solidFill>
                      <a:sym typeface="Symbol" pitchFamily="18" charset="2"/>
                    </a:rPr>
                    <a:t></a:t>
                  </a:r>
                  <a:r>
                    <a:rPr lang="en-US" sz="1200" b="1" dirty="0" smtClean="0">
                      <a:solidFill>
                        <a:srgbClr val="FF00FF"/>
                      </a:solidFill>
                    </a:rPr>
                    <a:t>f ~ 5 THz</a:t>
                  </a:r>
                  <a:endParaRPr lang="en-GB" sz="1200" b="1" dirty="0" smtClean="0">
                    <a:solidFill>
                      <a:srgbClr val="FF00FF"/>
                    </a:solidFill>
                  </a:endParaRPr>
                </a:p>
              </p:txBody>
            </p:sp>
            <p:sp>
              <p:nvSpPr>
                <p:cNvPr id="923961" name="Line 313"/>
                <p:cNvSpPr>
                  <a:spLocks noChangeShapeType="1"/>
                </p:cNvSpPr>
                <p:nvPr/>
              </p:nvSpPr>
              <p:spPr bwMode="auto">
                <a:xfrm>
                  <a:off x="4359" y="3629"/>
                  <a:ext cx="253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84095" name="Group 314"/>
                <p:cNvGrpSpPr>
                  <a:grpSpLocks/>
                </p:cNvGrpSpPr>
                <p:nvPr/>
              </p:nvGrpSpPr>
              <p:grpSpPr bwMode="auto">
                <a:xfrm>
                  <a:off x="863" y="3805"/>
                  <a:ext cx="152" cy="63"/>
                  <a:chOff x="2285" y="1652"/>
                  <a:chExt cx="152" cy="63"/>
                </a:xfrm>
              </p:grpSpPr>
              <p:sp>
                <p:nvSpPr>
                  <p:cNvPr id="923963" name="Line 31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85" y="1652"/>
                    <a:ext cx="152" cy="6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923964" name="Line 316"/>
                  <p:cNvSpPr>
                    <a:spLocks noChangeShapeType="1"/>
                  </p:cNvSpPr>
                  <p:nvPr/>
                </p:nvSpPr>
                <p:spPr bwMode="auto">
                  <a:xfrm>
                    <a:off x="2431" y="1652"/>
                    <a:ext cx="0" cy="63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  <p:grpSp>
              <p:nvGrpSpPr>
                <p:cNvPr id="84096" name="Group 317"/>
                <p:cNvGrpSpPr>
                  <a:grpSpLocks/>
                </p:cNvGrpSpPr>
                <p:nvPr/>
              </p:nvGrpSpPr>
              <p:grpSpPr bwMode="auto">
                <a:xfrm flipH="1">
                  <a:off x="1046" y="3805"/>
                  <a:ext cx="133" cy="63"/>
                  <a:chOff x="2285" y="1652"/>
                  <a:chExt cx="152" cy="63"/>
                </a:xfrm>
              </p:grpSpPr>
              <p:sp>
                <p:nvSpPr>
                  <p:cNvPr id="923966" name="Line 31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85" y="1652"/>
                    <a:ext cx="152" cy="6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923967" name="Line 319"/>
                  <p:cNvSpPr>
                    <a:spLocks noChangeShapeType="1"/>
                  </p:cNvSpPr>
                  <p:nvPr/>
                </p:nvSpPr>
                <p:spPr bwMode="auto">
                  <a:xfrm>
                    <a:off x="2431" y="1652"/>
                    <a:ext cx="0" cy="63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  <p:sp>
              <p:nvSpPr>
                <p:cNvPr id="923968" name="Line 320"/>
                <p:cNvSpPr>
                  <a:spLocks noChangeShapeType="1"/>
                </p:cNvSpPr>
                <p:nvPr/>
              </p:nvSpPr>
              <p:spPr bwMode="auto">
                <a:xfrm flipH="1">
                  <a:off x="4748" y="3690"/>
                  <a:ext cx="3" cy="155"/>
                </a:xfrm>
                <a:prstGeom prst="line">
                  <a:avLst/>
                </a:prstGeom>
                <a:noFill/>
                <a:ln w="28575">
                  <a:solidFill>
                    <a:srgbClr val="9C9E9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923969" name="Line 321"/>
                <p:cNvSpPr>
                  <a:spLocks noChangeShapeType="1"/>
                </p:cNvSpPr>
                <p:nvPr/>
              </p:nvSpPr>
              <p:spPr bwMode="auto">
                <a:xfrm flipH="1">
                  <a:off x="1408" y="3824"/>
                  <a:ext cx="171" cy="0"/>
                </a:xfrm>
                <a:prstGeom prst="line">
                  <a:avLst/>
                </a:prstGeom>
                <a:noFill/>
                <a:ln w="28575">
                  <a:solidFill>
                    <a:srgbClr val="FF33CC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923970" name="Line 322"/>
                <p:cNvSpPr>
                  <a:spLocks noChangeShapeType="1"/>
                </p:cNvSpPr>
                <p:nvPr/>
              </p:nvSpPr>
              <p:spPr bwMode="auto">
                <a:xfrm>
                  <a:off x="1023" y="3996"/>
                  <a:ext cx="0" cy="45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923971" name="Line 323"/>
                <p:cNvSpPr>
                  <a:spLocks noChangeShapeType="1"/>
                </p:cNvSpPr>
                <p:nvPr/>
              </p:nvSpPr>
              <p:spPr bwMode="auto">
                <a:xfrm>
                  <a:off x="1029" y="4040"/>
                  <a:ext cx="22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923972" name="Line 324"/>
                <p:cNvSpPr>
                  <a:spLocks noChangeShapeType="1"/>
                </p:cNvSpPr>
                <p:nvPr/>
              </p:nvSpPr>
              <p:spPr bwMode="auto">
                <a:xfrm flipV="1">
                  <a:off x="1257" y="3824"/>
                  <a:ext cx="0" cy="209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923973" name="Oval 325"/>
                <p:cNvSpPr>
                  <a:spLocks noChangeArrowheads="1"/>
                </p:cNvSpPr>
                <p:nvPr/>
              </p:nvSpPr>
              <p:spPr bwMode="auto">
                <a:xfrm>
                  <a:off x="1219" y="3717"/>
                  <a:ext cx="83" cy="89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923974" name="Line 326"/>
                <p:cNvSpPr>
                  <a:spLocks noChangeShapeType="1"/>
                </p:cNvSpPr>
                <p:nvPr/>
              </p:nvSpPr>
              <p:spPr bwMode="auto">
                <a:xfrm flipV="1">
                  <a:off x="1200" y="3711"/>
                  <a:ext cx="159" cy="89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924044" name="Rectangle 396"/>
                <p:cNvSpPr>
                  <a:spLocks noChangeArrowheads="1"/>
                </p:cNvSpPr>
                <p:nvPr/>
              </p:nvSpPr>
              <p:spPr bwMode="auto">
                <a:xfrm>
                  <a:off x="937" y="3884"/>
                  <a:ext cx="190" cy="101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342900" indent="-342900" algn="ctr">
                    <a:buFont typeface="Wingdings" pitchFamily="2" charset="2"/>
                    <a:buNone/>
                    <a:defRPr/>
                  </a:pPr>
                  <a:r>
                    <a:rPr lang="en-US" sz="1050" b="1" dirty="0"/>
                    <a:t>OXC</a:t>
                  </a:r>
                  <a:endParaRPr lang="en-GB" sz="1050" b="1" dirty="0"/>
                </a:p>
              </p:txBody>
            </p:sp>
            <p:sp>
              <p:nvSpPr>
                <p:cNvPr id="924046" name="Line 398"/>
                <p:cNvSpPr>
                  <a:spLocks noChangeShapeType="1"/>
                </p:cNvSpPr>
                <p:nvPr/>
              </p:nvSpPr>
              <p:spPr bwMode="auto">
                <a:xfrm flipH="1">
                  <a:off x="1519" y="3551"/>
                  <a:ext cx="6" cy="178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924047" name="Line 399"/>
                <p:cNvSpPr>
                  <a:spLocks noChangeShapeType="1"/>
                </p:cNvSpPr>
                <p:nvPr/>
              </p:nvSpPr>
              <p:spPr bwMode="auto">
                <a:xfrm flipH="1">
                  <a:off x="2417" y="3551"/>
                  <a:ext cx="6" cy="178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924048" name="Line 400"/>
                <p:cNvSpPr>
                  <a:spLocks noChangeShapeType="1"/>
                </p:cNvSpPr>
                <p:nvPr/>
              </p:nvSpPr>
              <p:spPr bwMode="auto">
                <a:xfrm flipH="1">
                  <a:off x="1948" y="3549"/>
                  <a:ext cx="6" cy="178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924049" name="Line 401"/>
                <p:cNvSpPr>
                  <a:spLocks noChangeShapeType="1"/>
                </p:cNvSpPr>
                <p:nvPr/>
              </p:nvSpPr>
              <p:spPr bwMode="auto">
                <a:xfrm flipH="1">
                  <a:off x="2872" y="3551"/>
                  <a:ext cx="6" cy="178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924050" name="Line 402"/>
                <p:cNvSpPr>
                  <a:spLocks noChangeShapeType="1"/>
                </p:cNvSpPr>
                <p:nvPr/>
              </p:nvSpPr>
              <p:spPr bwMode="auto">
                <a:xfrm flipH="1">
                  <a:off x="3327" y="3563"/>
                  <a:ext cx="6" cy="178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924051" name="Line 403"/>
                <p:cNvSpPr>
                  <a:spLocks noChangeShapeType="1"/>
                </p:cNvSpPr>
                <p:nvPr/>
              </p:nvSpPr>
              <p:spPr bwMode="auto">
                <a:xfrm flipH="1">
                  <a:off x="3776" y="3562"/>
                  <a:ext cx="6" cy="178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924052" name="Line 404"/>
                <p:cNvSpPr>
                  <a:spLocks noChangeShapeType="1"/>
                </p:cNvSpPr>
                <p:nvPr/>
              </p:nvSpPr>
              <p:spPr bwMode="auto">
                <a:xfrm flipH="1">
                  <a:off x="4238" y="3561"/>
                  <a:ext cx="6" cy="178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84112" name="Group 412"/>
                <p:cNvGrpSpPr>
                  <a:grpSpLocks/>
                </p:cNvGrpSpPr>
                <p:nvPr/>
              </p:nvGrpSpPr>
              <p:grpSpPr bwMode="auto">
                <a:xfrm>
                  <a:off x="1691" y="3796"/>
                  <a:ext cx="2725" cy="78"/>
                  <a:chOff x="1727" y="3820"/>
                  <a:chExt cx="2725" cy="192"/>
                </a:xfrm>
              </p:grpSpPr>
              <p:sp>
                <p:nvSpPr>
                  <p:cNvPr id="924053" name="Line 40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727" y="3822"/>
                    <a:ext cx="6" cy="177"/>
                  </a:xfrm>
                  <a:prstGeom prst="line">
                    <a:avLst/>
                  </a:prstGeom>
                  <a:noFill/>
                  <a:ln w="28575">
                    <a:solidFill>
                      <a:srgbClr val="FF33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924054" name="Line 40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625" y="3822"/>
                    <a:ext cx="6" cy="177"/>
                  </a:xfrm>
                  <a:prstGeom prst="line">
                    <a:avLst/>
                  </a:prstGeom>
                  <a:noFill/>
                  <a:ln w="28575">
                    <a:solidFill>
                      <a:srgbClr val="FF33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924055" name="Line 4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56" y="3820"/>
                    <a:ext cx="6" cy="177"/>
                  </a:xfrm>
                  <a:prstGeom prst="line">
                    <a:avLst/>
                  </a:prstGeom>
                  <a:noFill/>
                  <a:ln w="28575">
                    <a:solidFill>
                      <a:srgbClr val="FF33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924056" name="Line 4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080" y="3822"/>
                    <a:ext cx="6" cy="177"/>
                  </a:xfrm>
                  <a:prstGeom prst="line">
                    <a:avLst/>
                  </a:prstGeom>
                  <a:noFill/>
                  <a:ln w="28575">
                    <a:solidFill>
                      <a:srgbClr val="FF33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924057" name="Line 40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35" y="3835"/>
                    <a:ext cx="6" cy="177"/>
                  </a:xfrm>
                  <a:prstGeom prst="line">
                    <a:avLst/>
                  </a:prstGeom>
                  <a:noFill/>
                  <a:ln w="28575">
                    <a:solidFill>
                      <a:srgbClr val="FF33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924058" name="Line 41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984" y="3832"/>
                    <a:ext cx="6" cy="180"/>
                  </a:xfrm>
                  <a:prstGeom prst="line">
                    <a:avLst/>
                  </a:prstGeom>
                  <a:noFill/>
                  <a:ln w="28575">
                    <a:solidFill>
                      <a:srgbClr val="FF33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924059" name="Line 4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46" y="3832"/>
                    <a:ext cx="6" cy="177"/>
                  </a:xfrm>
                  <a:prstGeom prst="line">
                    <a:avLst/>
                  </a:prstGeom>
                  <a:noFill/>
                  <a:ln w="28575">
                    <a:solidFill>
                      <a:srgbClr val="FF33C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  <p:sp>
              <p:nvSpPr>
                <p:cNvPr id="924062" name="Text Box 414"/>
                <p:cNvSpPr txBox="1">
                  <a:spLocks noChangeArrowheads="1"/>
                </p:cNvSpPr>
                <p:nvPr/>
              </p:nvSpPr>
              <p:spPr bwMode="auto">
                <a:xfrm>
                  <a:off x="160" y="3646"/>
                  <a:ext cx="552" cy="247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marL="342900" indent="-342900" eaLnBrk="0" hangingPunct="0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1pPr>
                  <a:lvl2pPr eaLnBrk="0" hangingPunct="0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2pPr>
                  <a:lvl3pPr eaLnBrk="0" hangingPunct="0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3pPr>
                  <a:lvl4pPr eaLnBrk="0" hangingPunct="0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4pPr>
                  <a:lvl5pPr eaLnBrk="0" hangingPunct="0">
                    <a:spcBef>
                      <a:spcPct val="0"/>
                    </a:spcBef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Font typeface="Wingdings" pitchFamily="2" charset="2"/>
                    <a:buNone/>
                    <a:defRPr/>
                  </a:pPr>
                  <a:r>
                    <a:rPr lang="en-US" sz="900" b="1" dirty="0" smtClean="0"/>
                    <a:t>Mode locked</a:t>
                  </a:r>
                </a:p>
                <a:p>
                  <a:pPr eaLnBrk="1" hangingPunct="1">
                    <a:spcBef>
                      <a:spcPct val="20000"/>
                    </a:spcBef>
                    <a:buFont typeface="Wingdings" pitchFamily="2" charset="2"/>
                    <a:buNone/>
                    <a:defRPr/>
                  </a:pPr>
                  <a:r>
                    <a:rPr lang="en-US" sz="900" b="1" dirty="0" smtClean="0"/>
                    <a:t>Laser</a:t>
                  </a:r>
                  <a:endParaRPr lang="en-GB" sz="900" b="1" dirty="0" smtClean="0"/>
                </a:p>
              </p:txBody>
            </p:sp>
          </p:grpSp>
          <p:sp>
            <p:nvSpPr>
              <p:cNvPr id="237" name="Line 102"/>
              <p:cNvSpPr>
                <a:spLocks noChangeShapeType="1"/>
              </p:cNvSpPr>
              <p:nvPr/>
            </p:nvSpPr>
            <p:spPr bwMode="auto">
              <a:xfrm>
                <a:off x="7829550" y="5929313"/>
                <a:ext cx="401637" cy="0"/>
              </a:xfrm>
              <a:prstGeom prst="line">
                <a:avLst/>
              </a:prstGeom>
              <a:noFill/>
              <a:ln w="28575">
                <a:solidFill>
                  <a:srgbClr val="3333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</p:grpSp>
        <p:grpSp>
          <p:nvGrpSpPr>
            <p:cNvPr id="83985" name="Group 448"/>
            <p:cNvGrpSpPr>
              <a:grpSpLocks/>
            </p:cNvGrpSpPr>
            <p:nvPr/>
          </p:nvGrpSpPr>
          <p:grpSpPr bwMode="auto">
            <a:xfrm>
              <a:off x="7650163" y="5921375"/>
              <a:ext cx="149225" cy="139700"/>
              <a:chOff x="7772401" y="3605213"/>
              <a:chExt cx="149224" cy="139700"/>
            </a:xfrm>
            <a:solidFill>
              <a:schemeClr val="bg1"/>
            </a:solidFill>
          </p:grpSpPr>
          <p:sp>
            <p:nvSpPr>
              <p:cNvPr id="450" name="AutoShape 163"/>
              <p:cNvSpPr>
                <a:spLocks noChangeArrowheads="1"/>
              </p:cNvSpPr>
              <p:nvPr/>
            </p:nvSpPr>
            <p:spPr bwMode="auto">
              <a:xfrm rot="16200000">
                <a:off x="7796213" y="3609975"/>
                <a:ext cx="120650" cy="130174"/>
              </a:xfrm>
              <a:prstGeom prst="triangle">
                <a:avLst>
                  <a:gd name="adj" fmla="val 50000"/>
                </a:avLst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451" name="Line 164"/>
              <p:cNvSpPr>
                <a:spLocks noChangeShapeType="1"/>
              </p:cNvSpPr>
              <p:nvPr/>
            </p:nvSpPr>
            <p:spPr bwMode="auto">
              <a:xfrm rot="16200000">
                <a:off x="7702551" y="3675063"/>
                <a:ext cx="13970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</p:grpSp>
      </p:grpSp>
      <p:sp>
        <p:nvSpPr>
          <p:cNvPr id="28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40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35207" y="1596689"/>
            <a:ext cx="732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SLAC</a:t>
            </a:r>
          </a:p>
          <a:p>
            <a:r>
              <a:rPr lang="en-US" sz="1200" b="1" i="1" dirty="0" smtClean="0"/>
              <a:t>FLASH</a:t>
            </a:r>
          </a:p>
          <a:p>
            <a:r>
              <a:rPr lang="en-US" sz="1200" b="1" i="1" dirty="0" smtClean="0"/>
              <a:t>E-XFEL</a:t>
            </a:r>
            <a:endParaRPr lang="de-DE" sz="1200" b="1" i="1" dirty="0"/>
          </a:p>
        </p:txBody>
      </p:sp>
      <p:sp>
        <p:nvSpPr>
          <p:cNvPr id="289" name="TextBox 288"/>
          <p:cNvSpPr txBox="1"/>
          <p:nvPr/>
        </p:nvSpPr>
        <p:spPr>
          <a:xfrm>
            <a:off x="8182863" y="3050692"/>
            <a:ext cx="912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err="1" smtClean="0"/>
              <a:t>SwissFEL</a:t>
            </a:r>
            <a:endParaRPr lang="de-DE" sz="1200" b="1" i="1" dirty="0"/>
          </a:p>
        </p:txBody>
      </p:sp>
      <p:sp>
        <p:nvSpPr>
          <p:cNvPr id="290" name="TextBox 289"/>
          <p:cNvSpPr txBox="1"/>
          <p:nvPr/>
        </p:nvSpPr>
        <p:spPr>
          <a:xfrm>
            <a:off x="8231187" y="4318655"/>
            <a:ext cx="7136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SLAC</a:t>
            </a:r>
          </a:p>
          <a:p>
            <a:r>
              <a:rPr lang="en-US" sz="1200" b="1" i="1" dirty="0" smtClean="0"/>
              <a:t>FERMI</a:t>
            </a:r>
          </a:p>
          <a:p>
            <a:r>
              <a:rPr lang="en-US" sz="1200" b="1" i="1" dirty="0" smtClean="0"/>
              <a:t>(LBNL)</a:t>
            </a:r>
          </a:p>
          <a:p>
            <a:r>
              <a:rPr lang="en-US" sz="1200" b="1" i="1" dirty="0" smtClean="0"/>
              <a:t>SACLA</a:t>
            </a:r>
            <a:endParaRPr lang="de-DE" sz="1200" b="1" i="1" dirty="0"/>
          </a:p>
        </p:txBody>
      </p:sp>
      <p:sp>
        <p:nvSpPr>
          <p:cNvPr id="291" name="TextBox 290"/>
          <p:cNvSpPr txBox="1"/>
          <p:nvPr/>
        </p:nvSpPr>
        <p:spPr>
          <a:xfrm>
            <a:off x="8194037" y="5372428"/>
            <a:ext cx="9124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FERMI</a:t>
            </a:r>
          </a:p>
          <a:p>
            <a:r>
              <a:rPr lang="en-US" sz="1200" b="1" i="1" dirty="0" smtClean="0"/>
              <a:t>FLASH</a:t>
            </a:r>
          </a:p>
          <a:p>
            <a:r>
              <a:rPr lang="en-US" sz="1200" b="1" i="1" dirty="0" smtClean="0"/>
              <a:t>E-XFEL</a:t>
            </a:r>
          </a:p>
          <a:p>
            <a:r>
              <a:rPr lang="en-US" sz="1200" b="1" i="1" dirty="0" err="1" smtClean="0"/>
              <a:t>SwissFEL</a:t>
            </a:r>
            <a:endParaRPr lang="de-DE" sz="1200" b="1" i="1" dirty="0"/>
          </a:p>
        </p:txBody>
      </p:sp>
    </p:spTree>
    <p:extLst>
      <p:ext uri="{BB962C8B-B14F-4D97-AF65-F5344CB8AC3E}">
        <p14:creationId xmlns:p14="http://schemas.microsoft.com/office/powerpoint/2010/main" val="139950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ChangeArrowheads="1"/>
          </p:cNvSpPr>
          <p:nvPr/>
        </p:nvSpPr>
        <p:spPr bwMode="auto">
          <a:xfrm>
            <a:off x="425575" y="9007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2000" bIns="0" anchor="b"/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2400" b="1" dirty="0" smtClean="0">
                <a:solidFill>
                  <a:schemeClr val="bg1"/>
                </a:solidFill>
              </a:rPr>
              <a:t>Which system is the best ????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25" name="Oval 224"/>
          <p:cNvSpPr/>
          <p:nvPr/>
        </p:nvSpPr>
        <p:spPr bwMode="auto">
          <a:xfrm>
            <a:off x="1022350" y="3905250"/>
            <a:ext cx="2774950" cy="1454150"/>
          </a:xfrm>
          <a:prstGeom prst="ellipse">
            <a:avLst/>
          </a:prstGeom>
          <a:solidFill>
            <a:srgbClr val="00B05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buFont typeface="Wingdings" pitchFamily="2" charset="2"/>
              <a:buNone/>
              <a:defRPr/>
            </a:pPr>
            <a:endParaRPr lang="en-US" sz="1050" dirty="0"/>
          </a:p>
          <a:p>
            <a:pPr algn="ctr">
              <a:buFont typeface="Wingdings" pitchFamily="2" charset="2"/>
              <a:buNone/>
              <a:defRPr/>
            </a:pPr>
            <a:r>
              <a:rPr lang="en-US" sz="2400" dirty="0"/>
              <a:t>Performance</a:t>
            </a:r>
            <a:endParaRPr lang="de-DE" sz="2400" dirty="0"/>
          </a:p>
        </p:txBody>
      </p:sp>
      <p:sp>
        <p:nvSpPr>
          <p:cNvPr id="226" name="Oval 225"/>
          <p:cNvSpPr/>
          <p:nvPr/>
        </p:nvSpPr>
        <p:spPr bwMode="auto">
          <a:xfrm>
            <a:off x="3106738" y="1746250"/>
            <a:ext cx="2774950" cy="1454150"/>
          </a:xfrm>
          <a:prstGeom prst="ellipse">
            <a:avLst/>
          </a:prstGeom>
          <a:solidFill>
            <a:srgbClr val="0070C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buFont typeface="Wingdings" pitchFamily="2" charset="2"/>
              <a:buNone/>
              <a:defRPr/>
            </a:pPr>
            <a:endParaRPr lang="en-US" sz="1050" dirty="0"/>
          </a:p>
          <a:p>
            <a:pPr algn="ctr">
              <a:buFont typeface="Wingdings" pitchFamily="2" charset="2"/>
              <a:buNone/>
              <a:defRPr/>
            </a:pPr>
            <a:r>
              <a:rPr lang="en-US" sz="2400" dirty="0"/>
              <a:t>Reliability</a:t>
            </a:r>
            <a:endParaRPr lang="de-DE" sz="2400" dirty="0"/>
          </a:p>
        </p:txBody>
      </p:sp>
      <p:sp>
        <p:nvSpPr>
          <p:cNvPr id="227" name="Oval 226"/>
          <p:cNvSpPr/>
          <p:nvPr/>
        </p:nvSpPr>
        <p:spPr bwMode="auto">
          <a:xfrm>
            <a:off x="5210175" y="3919538"/>
            <a:ext cx="2774950" cy="1454150"/>
          </a:xfrm>
          <a:prstGeom prst="ellipse">
            <a:avLst/>
          </a:prstGeom>
          <a:solidFill>
            <a:srgbClr val="FF00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buFont typeface="Wingdings" pitchFamily="2" charset="2"/>
              <a:buNone/>
              <a:defRPr/>
            </a:pPr>
            <a:endParaRPr lang="en-US" sz="1050" dirty="0"/>
          </a:p>
          <a:p>
            <a:pPr algn="ctr">
              <a:buFont typeface="Wingdings" pitchFamily="2" charset="2"/>
              <a:buNone/>
              <a:defRPr/>
            </a:pPr>
            <a:r>
              <a:rPr lang="en-US" sz="2400" dirty="0"/>
              <a:t>Costs</a:t>
            </a:r>
            <a:endParaRPr lang="de-DE" sz="2400" dirty="0"/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3011488" y="3108325"/>
            <a:ext cx="581025" cy="796925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30" name="Straight Arrow Connector 229"/>
          <p:cNvCxnSpPr/>
          <p:nvPr/>
        </p:nvCxnSpPr>
        <p:spPr bwMode="auto">
          <a:xfrm flipH="1" flipV="1">
            <a:off x="5316538" y="3108325"/>
            <a:ext cx="581025" cy="796925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32" name="Straight Arrow Connector 231"/>
          <p:cNvCxnSpPr/>
          <p:nvPr/>
        </p:nvCxnSpPr>
        <p:spPr bwMode="auto">
          <a:xfrm flipH="1">
            <a:off x="3889375" y="4583113"/>
            <a:ext cx="1209675" cy="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85002" name="TextBox 235"/>
          <p:cNvSpPr txBox="1">
            <a:spLocks noChangeArrowheads="1"/>
          </p:cNvSpPr>
          <p:nvPr/>
        </p:nvSpPr>
        <p:spPr bwMode="auto">
          <a:xfrm>
            <a:off x="3757613" y="1353498"/>
            <a:ext cx="1452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2000" dirty="0">
                <a:solidFill>
                  <a:srgbClr val="002060"/>
                </a:solidFill>
              </a:rPr>
              <a:t>RF System</a:t>
            </a:r>
            <a:endParaRPr lang="de-DE" sz="2000" dirty="0">
              <a:solidFill>
                <a:srgbClr val="002060"/>
              </a:solidFill>
            </a:endParaRPr>
          </a:p>
        </p:txBody>
      </p:sp>
      <p:sp>
        <p:nvSpPr>
          <p:cNvPr id="85003" name="TextBox 236"/>
          <p:cNvSpPr txBox="1">
            <a:spLocks noChangeArrowheads="1"/>
          </p:cNvSpPr>
          <p:nvPr/>
        </p:nvSpPr>
        <p:spPr bwMode="auto">
          <a:xfrm>
            <a:off x="3592513" y="4959350"/>
            <a:ext cx="1851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2000" dirty="0">
                <a:solidFill>
                  <a:srgbClr val="002060"/>
                </a:solidFill>
              </a:rPr>
              <a:t>Pulsed system</a:t>
            </a:r>
            <a:endParaRPr lang="de-DE" sz="2000" dirty="0">
              <a:solidFill>
                <a:srgbClr val="002060"/>
              </a:solidFill>
            </a:endParaRPr>
          </a:p>
        </p:txBody>
      </p:sp>
      <p:sp>
        <p:nvSpPr>
          <p:cNvPr id="85004" name="TextBox 13"/>
          <p:cNvSpPr txBox="1">
            <a:spLocks noChangeArrowheads="1"/>
          </p:cNvSpPr>
          <p:nvPr/>
        </p:nvSpPr>
        <p:spPr bwMode="auto">
          <a:xfrm>
            <a:off x="1976438" y="3163785"/>
            <a:ext cx="1425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2000" dirty="0">
                <a:solidFill>
                  <a:srgbClr val="002060"/>
                </a:solidFill>
              </a:rPr>
              <a:t>CW optical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41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203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Rectangle 2"/>
          <p:cNvSpPr>
            <a:spLocks noGrp="1" noChangeArrowheads="1"/>
          </p:cNvSpPr>
          <p:nvPr>
            <p:ph type="title"/>
          </p:nvPr>
        </p:nvSpPr>
        <p:spPr>
          <a:xfrm>
            <a:off x="426556" y="137578"/>
            <a:ext cx="7874296" cy="481012"/>
          </a:xfrm>
        </p:spPr>
        <p:txBody>
          <a:bodyPr/>
          <a:lstStyle/>
          <a:p>
            <a:pPr eaLnBrk="1" hangingPunct="1"/>
            <a:r>
              <a:rPr lang="en-US" dirty="0"/>
              <a:t>Synchronization – </a:t>
            </a:r>
            <a:r>
              <a:rPr lang="en-US" dirty="0" smtClean="0"/>
              <a:t>Pulsed optically, overall scheme </a:t>
            </a:r>
            <a:endParaRPr lang="en-GB" dirty="0" smtClean="0"/>
          </a:p>
        </p:txBody>
      </p:sp>
      <p:sp>
        <p:nvSpPr>
          <p:cNvPr id="677891" name="Text Box 3"/>
          <p:cNvSpPr txBox="1">
            <a:spLocks noChangeArrowheads="1"/>
          </p:cNvSpPr>
          <p:nvPr/>
        </p:nvSpPr>
        <p:spPr bwMode="auto">
          <a:xfrm>
            <a:off x="5613400" y="1366838"/>
            <a:ext cx="884238" cy="581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600" b="1"/>
              <a:t>Narrow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600" b="1"/>
              <a:t>Band.</a:t>
            </a:r>
          </a:p>
        </p:txBody>
      </p:sp>
      <p:sp>
        <p:nvSpPr>
          <p:cNvPr id="677892" name="Text Box 4"/>
          <p:cNvSpPr txBox="1">
            <a:spLocks noChangeArrowheads="1"/>
          </p:cNvSpPr>
          <p:nvPr/>
        </p:nvSpPr>
        <p:spPr bwMode="auto">
          <a:xfrm>
            <a:off x="6353175" y="4284663"/>
            <a:ext cx="1563688" cy="581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600" b="1"/>
              <a:t>Direct/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600" b="1"/>
              <a:t>Interferometer</a:t>
            </a:r>
          </a:p>
        </p:txBody>
      </p:sp>
      <p:sp>
        <p:nvSpPr>
          <p:cNvPr id="677893" name="Text Box 5"/>
          <p:cNvSpPr txBox="1">
            <a:spLocks noChangeArrowheads="1"/>
          </p:cNvSpPr>
          <p:nvPr/>
        </p:nvSpPr>
        <p:spPr bwMode="auto">
          <a:xfrm>
            <a:off x="3508375" y="4284663"/>
            <a:ext cx="973138" cy="581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600" b="1"/>
              <a:t>EOMs/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600" b="1"/>
              <a:t>Seeding</a:t>
            </a:r>
          </a:p>
        </p:txBody>
      </p:sp>
      <p:sp>
        <p:nvSpPr>
          <p:cNvPr id="677894" name="Text Box 6"/>
          <p:cNvSpPr txBox="1">
            <a:spLocks noChangeArrowheads="1"/>
          </p:cNvSpPr>
          <p:nvPr/>
        </p:nvSpPr>
        <p:spPr bwMode="auto">
          <a:xfrm>
            <a:off x="141288" y="4319588"/>
            <a:ext cx="1711325" cy="581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600" b="1"/>
              <a:t>Two color bal.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600" b="1"/>
              <a:t>Opt. cross-corr.</a:t>
            </a:r>
          </a:p>
        </p:txBody>
      </p:sp>
      <p:sp>
        <p:nvSpPr>
          <p:cNvPr id="93192" name="Oval 7"/>
          <p:cNvSpPr>
            <a:spLocks noChangeArrowheads="1"/>
          </p:cNvSpPr>
          <p:nvPr/>
        </p:nvSpPr>
        <p:spPr bwMode="auto">
          <a:xfrm>
            <a:off x="4184650" y="3870325"/>
            <a:ext cx="1665288" cy="674688"/>
          </a:xfrm>
          <a:prstGeom prst="ellipse">
            <a:avLst/>
          </a:prstGeom>
          <a:solidFill>
            <a:srgbClr val="99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800"/>
              <a:t>End-station</a:t>
            </a:r>
          </a:p>
        </p:txBody>
      </p:sp>
      <p:sp>
        <p:nvSpPr>
          <p:cNvPr id="93193" name="Oval 8"/>
          <p:cNvSpPr>
            <a:spLocks noChangeArrowheads="1"/>
          </p:cNvSpPr>
          <p:nvPr/>
        </p:nvSpPr>
        <p:spPr bwMode="auto">
          <a:xfrm>
            <a:off x="4500563" y="1258888"/>
            <a:ext cx="1035050" cy="855662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800"/>
              <a:t>Laser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800"/>
              <a:t>MLO</a:t>
            </a:r>
          </a:p>
        </p:txBody>
      </p:sp>
      <p:sp>
        <p:nvSpPr>
          <p:cNvPr id="93194" name="Line 9"/>
          <p:cNvSpPr>
            <a:spLocks noChangeShapeType="1"/>
          </p:cNvSpPr>
          <p:nvPr/>
        </p:nvSpPr>
        <p:spPr bwMode="auto">
          <a:xfrm>
            <a:off x="5561013" y="1665288"/>
            <a:ext cx="100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3195" name="Oval 10"/>
          <p:cNvSpPr>
            <a:spLocks noChangeArrowheads="1"/>
          </p:cNvSpPr>
          <p:nvPr/>
        </p:nvSpPr>
        <p:spPr bwMode="auto">
          <a:xfrm>
            <a:off x="6613525" y="1260475"/>
            <a:ext cx="1035050" cy="855663"/>
          </a:xfrm>
          <a:prstGeom prst="ellipse">
            <a:avLst/>
          </a:prstGeom>
          <a:solidFill>
            <a:srgbClr val="8181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800"/>
              <a:t>MO-RF</a:t>
            </a:r>
          </a:p>
        </p:txBody>
      </p:sp>
      <p:grpSp>
        <p:nvGrpSpPr>
          <p:cNvPr id="93196" name="Group 11"/>
          <p:cNvGrpSpPr>
            <a:grpSpLocks/>
          </p:cNvGrpSpPr>
          <p:nvPr/>
        </p:nvGrpSpPr>
        <p:grpSpPr bwMode="auto">
          <a:xfrm>
            <a:off x="2276475" y="4545013"/>
            <a:ext cx="5670550" cy="247650"/>
            <a:chOff x="1378" y="2911"/>
            <a:chExt cx="3572" cy="255"/>
          </a:xfrm>
        </p:grpSpPr>
        <p:sp>
          <p:nvSpPr>
            <p:cNvPr id="93238" name="Line 12"/>
            <p:cNvSpPr>
              <a:spLocks noChangeShapeType="1"/>
            </p:cNvSpPr>
            <p:nvPr/>
          </p:nvSpPr>
          <p:spPr bwMode="auto">
            <a:xfrm>
              <a:off x="1378" y="2911"/>
              <a:ext cx="0" cy="2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3239" name="Line 13"/>
            <p:cNvSpPr>
              <a:spLocks noChangeShapeType="1"/>
            </p:cNvSpPr>
            <p:nvPr/>
          </p:nvSpPr>
          <p:spPr bwMode="auto">
            <a:xfrm>
              <a:off x="3107" y="2911"/>
              <a:ext cx="0" cy="2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3240" name="Line 14"/>
            <p:cNvSpPr>
              <a:spLocks noChangeShapeType="1"/>
            </p:cNvSpPr>
            <p:nvPr/>
          </p:nvSpPr>
          <p:spPr bwMode="auto">
            <a:xfrm>
              <a:off x="4950" y="2911"/>
              <a:ext cx="0" cy="2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93197" name="Text Box 15"/>
          <p:cNvSpPr txBox="1">
            <a:spLocks noChangeArrowheads="1"/>
          </p:cNvSpPr>
          <p:nvPr/>
        </p:nvSpPr>
        <p:spPr bwMode="auto">
          <a:xfrm>
            <a:off x="1600200" y="4867275"/>
            <a:ext cx="1365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800"/>
              <a:t>Laser pulse</a:t>
            </a:r>
          </a:p>
        </p:txBody>
      </p:sp>
      <p:sp>
        <p:nvSpPr>
          <p:cNvPr id="93198" name="Text Box 16"/>
          <p:cNvSpPr txBox="1">
            <a:spLocks noChangeArrowheads="1"/>
          </p:cNvSpPr>
          <p:nvPr/>
        </p:nvSpPr>
        <p:spPr bwMode="auto">
          <a:xfrm>
            <a:off x="4002088" y="4865688"/>
            <a:ext cx="2025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800"/>
              <a:t>Arrival beam/laser</a:t>
            </a:r>
          </a:p>
        </p:txBody>
      </p:sp>
      <p:sp>
        <p:nvSpPr>
          <p:cNvPr id="93199" name="Text Box 17"/>
          <p:cNvSpPr txBox="1">
            <a:spLocks noChangeArrowheads="1"/>
          </p:cNvSpPr>
          <p:nvPr/>
        </p:nvSpPr>
        <p:spPr bwMode="auto">
          <a:xfrm>
            <a:off x="7375525" y="4865688"/>
            <a:ext cx="1120775" cy="376237"/>
          </a:xfrm>
          <a:prstGeom prst="rect">
            <a:avLst/>
          </a:prstGeom>
          <a:solidFill>
            <a:srgbClr val="8181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800"/>
              <a:t>DWC/Kly</a:t>
            </a:r>
          </a:p>
        </p:txBody>
      </p:sp>
      <p:sp>
        <p:nvSpPr>
          <p:cNvPr id="93200" name="Text Box 18"/>
          <p:cNvSpPr txBox="1">
            <a:spLocks noChangeArrowheads="1"/>
          </p:cNvSpPr>
          <p:nvPr/>
        </p:nvSpPr>
        <p:spPr bwMode="auto">
          <a:xfrm>
            <a:off x="7239000" y="5316538"/>
            <a:ext cx="13827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18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800"/>
              <a:t>A &amp; </a:t>
            </a:r>
            <a:r>
              <a:rPr lang="en-US" sz="1800">
                <a:sym typeface="Symbol" pitchFamily="18" charset="2"/>
              </a:rPr>
              <a:t> </a:t>
            </a:r>
            <a:r>
              <a:rPr lang="en-US" sz="1800"/>
              <a:t>cavity</a:t>
            </a:r>
          </a:p>
        </p:txBody>
      </p:sp>
      <p:sp>
        <p:nvSpPr>
          <p:cNvPr id="93201" name="Line 19"/>
          <p:cNvSpPr>
            <a:spLocks noChangeShapeType="1"/>
          </p:cNvSpPr>
          <p:nvPr/>
        </p:nvSpPr>
        <p:spPr bwMode="auto">
          <a:xfrm>
            <a:off x="7947025" y="5226050"/>
            <a:ext cx="0" cy="179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3202" name="Line 20"/>
          <p:cNvSpPr>
            <a:spLocks noChangeShapeType="1"/>
          </p:cNvSpPr>
          <p:nvPr/>
        </p:nvSpPr>
        <p:spPr bwMode="auto">
          <a:xfrm flipH="1">
            <a:off x="7000875" y="5540375"/>
            <a:ext cx="271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3203" name="Line 21"/>
          <p:cNvSpPr>
            <a:spLocks noChangeShapeType="1"/>
          </p:cNvSpPr>
          <p:nvPr/>
        </p:nvSpPr>
        <p:spPr bwMode="auto">
          <a:xfrm flipV="1">
            <a:off x="7000875" y="5135563"/>
            <a:ext cx="0" cy="404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3204" name="Line 22"/>
          <p:cNvSpPr>
            <a:spLocks noChangeShapeType="1"/>
          </p:cNvSpPr>
          <p:nvPr/>
        </p:nvSpPr>
        <p:spPr bwMode="auto">
          <a:xfrm>
            <a:off x="7000875" y="5135563"/>
            <a:ext cx="3159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93205" name="Group 23"/>
          <p:cNvGrpSpPr>
            <a:grpSpLocks/>
          </p:cNvGrpSpPr>
          <p:nvPr/>
        </p:nvGrpSpPr>
        <p:grpSpPr bwMode="auto">
          <a:xfrm>
            <a:off x="2276475" y="5441950"/>
            <a:ext cx="5535613" cy="768350"/>
            <a:chOff x="1224" y="3294"/>
            <a:chExt cx="3487" cy="541"/>
          </a:xfrm>
        </p:grpSpPr>
        <p:sp>
          <p:nvSpPr>
            <p:cNvPr id="93233" name="Line 24"/>
            <p:cNvSpPr>
              <a:spLocks noChangeShapeType="1"/>
            </p:cNvSpPr>
            <p:nvPr/>
          </p:nvSpPr>
          <p:spPr bwMode="auto">
            <a:xfrm>
              <a:off x="1224" y="3294"/>
              <a:ext cx="0" cy="2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3234" name="Line 25"/>
            <p:cNvSpPr>
              <a:spLocks noChangeShapeType="1"/>
            </p:cNvSpPr>
            <p:nvPr/>
          </p:nvSpPr>
          <p:spPr bwMode="auto">
            <a:xfrm>
              <a:off x="1224" y="3578"/>
              <a:ext cx="34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3235" name="Line 26"/>
            <p:cNvSpPr>
              <a:spLocks noChangeShapeType="1"/>
            </p:cNvSpPr>
            <p:nvPr/>
          </p:nvSpPr>
          <p:spPr bwMode="auto">
            <a:xfrm flipV="1">
              <a:off x="4711" y="3436"/>
              <a:ext cx="0" cy="1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3236" name="Line 27"/>
            <p:cNvSpPr>
              <a:spLocks noChangeShapeType="1"/>
            </p:cNvSpPr>
            <p:nvPr/>
          </p:nvSpPr>
          <p:spPr bwMode="auto">
            <a:xfrm flipV="1">
              <a:off x="2953" y="3294"/>
              <a:ext cx="0" cy="2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3237" name="Text Box 28"/>
            <p:cNvSpPr txBox="1">
              <a:spLocks noChangeArrowheads="1"/>
            </p:cNvSpPr>
            <p:nvPr/>
          </p:nvSpPr>
          <p:spPr bwMode="auto">
            <a:xfrm>
              <a:off x="1774" y="3577"/>
              <a:ext cx="2488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sz="1800"/>
                <a:t>Desired point-to-point stability ~ 10 fs</a:t>
              </a:r>
            </a:p>
          </p:txBody>
        </p:sp>
      </p:grpSp>
      <p:sp>
        <p:nvSpPr>
          <p:cNvPr id="93206" name="Text Box 29"/>
          <p:cNvSpPr txBox="1">
            <a:spLocks noChangeArrowheads="1"/>
          </p:cNvSpPr>
          <p:nvPr/>
        </p:nvSpPr>
        <p:spPr bwMode="auto">
          <a:xfrm>
            <a:off x="5003800" y="3375025"/>
            <a:ext cx="622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800"/>
              <a:t>&lt;5fs</a:t>
            </a:r>
          </a:p>
        </p:txBody>
      </p:sp>
      <p:sp>
        <p:nvSpPr>
          <p:cNvPr id="93207" name="Oval 30"/>
          <p:cNvSpPr>
            <a:spLocks noChangeArrowheads="1"/>
          </p:cNvSpPr>
          <p:nvPr/>
        </p:nvSpPr>
        <p:spPr bwMode="auto">
          <a:xfrm>
            <a:off x="4184650" y="3870325"/>
            <a:ext cx="1665288" cy="674688"/>
          </a:xfrm>
          <a:prstGeom prst="ellipse">
            <a:avLst/>
          </a:prstGeom>
          <a:solidFill>
            <a:srgbClr val="99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800"/>
              <a:t>Direct</a:t>
            </a:r>
          </a:p>
        </p:txBody>
      </p:sp>
      <p:sp>
        <p:nvSpPr>
          <p:cNvPr id="93208" name="Rectangle 31"/>
          <p:cNvSpPr>
            <a:spLocks noChangeArrowheads="1"/>
          </p:cNvSpPr>
          <p:nvPr/>
        </p:nvSpPr>
        <p:spPr bwMode="auto">
          <a:xfrm>
            <a:off x="3581400" y="2384425"/>
            <a:ext cx="2879725" cy="315913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800"/>
              <a:t>Distribution </a:t>
            </a:r>
          </a:p>
        </p:txBody>
      </p:sp>
      <p:sp>
        <p:nvSpPr>
          <p:cNvPr id="93209" name="Line 32"/>
          <p:cNvSpPr>
            <a:spLocks noChangeShapeType="1"/>
          </p:cNvSpPr>
          <p:nvPr/>
        </p:nvSpPr>
        <p:spPr bwMode="auto">
          <a:xfrm>
            <a:off x="5021263" y="2700338"/>
            <a:ext cx="0" cy="11239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3210" name="Line 33"/>
          <p:cNvSpPr>
            <a:spLocks noChangeShapeType="1"/>
          </p:cNvSpPr>
          <p:nvPr/>
        </p:nvSpPr>
        <p:spPr bwMode="auto">
          <a:xfrm flipH="1">
            <a:off x="2365375" y="2744788"/>
            <a:ext cx="1395413" cy="11255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3211" name="Line 34"/>
          <p:cNvSpPr>
            <a:spLocks noChangeShapeType="1"/>
          </p:cNvSpPr>
          <p:nvPr/>
        </p:nvSpPr>
        <p:spPr bwMode="auto">
          <a:xfrm>
            <a:off x="6235700" y="2744788"/>
            <a:ext cx="1576388" cy="10795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3212" name="Oval 35"/>
          <p:cNvSpPr>
            <a:spLocks noChangeArrowheads="1"/>
          </p:cNvSpPr>
          <p:nvPr/>
        </p:nvSpPr>
        <p:spPr bwMode="auto">
          <a:xfrm>
            <a:off x="7135813" y="3870325"/>
            <a:ext cx="1665287" cy="674688"/>
          </a:xfrm>
          <a:prstGeom prst="ellipse">
            <a:avLst/>
          </a:prstGeom>
          <a:solidFill>
            <a:srgbClr val="797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800"/>
              <a:t>LO-RF</a:t>
            </a:r>
          </a:p>
        </p:txBody>
      </p:sp>
      <p:sp>
        <p:nvSpPr>
          <p:cNvPr id="93213" name="Line 36"/>
          <p:cNvSpPr>
            <a:spLocks noChangeShapeType="1"/>
          </p:cNvSpPr>
          <p:nvPr/>
        </p:nvSpPr>
        <p:spPr bwMode="auto">
          <a:xfrm>
            <a:off x="5021263" y="2114550"/>
            <a:ext cx="0" cy="2698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3214" name="Text Box 37"/>
          <p:cNvSpPr txBox="1">
            <a:spLocks noChangeArrowheads="1"/>
          </p:cNvSpPr>
          <p:nvPr/>
        </p:nvSpPr>
        <p:spPr bwMode="auto">
          <a:xfrm>
            <a:off x="2455863" y="3014663"/>
            <a:ext cx="1311275" cy="376237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800"/>
              <a:t>Optical link</a:t>
            </a:r>
          </a:p>
        </p:txBody>
      </p:sp>
      <p:sp>
        <p:nvSpPr>
          <p:cNvPr id="93215" name="Text Box 38"/>
          <p:cNvSpPr txBox="1">
            <a:spLocks noChangeArrowheads="1"/>
          </p:cNvSpPr>
          <p:nvPr/>
        </p:nvSpPr>
        <p:spPr bwMode="auto">
          <a:xfrm>
            <a:off x="6326188" y="3014663"/>
            <a:ext cx="1311275" cy="376237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800"/>
              <a:t>Optical link</a:t>
            </a:r>
          </a:p>
        </p:txBody>
      </p:sp>
      <p:sp>
        <p:nvSpPr>
          <p:cNvPr id="93216" name="Text Box 39"/>
          <p:cNvSpPr txBox="1">
            <a:spLocks noChangeArrowheads="1"/>
          </p:cNvSpPr>
          <p:nvPr/>
        </p:nvSpPr>
        <p:spPr bwMode="auto">
          <a:xfrm>
            <a:off x="2787650" y="3376613"/>
            <a:ext cx="622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800"/>
              <a:t>&lt;5fs</a:t>
            </a:r>
          </a:p>
        </p:txBody>
      </p:sp>
      <p:sp>
        <p:nvSpPr>
          <p:cNvPr id="93217" name="Text Box 40"/>
          <p:cNvSpPr txBox="1">
            <a:spLocks noChangeArrowheads="1"/>
          </p:cNvSpPr>
          <p:nvPr/>
        </p:nvSpPr>
        <p:spPr bwMode="auto">
          <a:xfrm>
            <a:off x="7432675" y="3375025"/>
            <a:ext cx="622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800"/>
              <a:t>&lt;5fs</a:t>
            </a:r>
          </a:p>
        </p:txBody>
      </p:sp>
      <p:sp>
        <p:nvSpPr>
          <p:cNvPr id="93218" name="Text Box 41"/>
          <p:cNvSpPr txBox="1">
            <a:spLocks noChangeArrowheads="1"/>
          </p:cNvSpPr>
          <p:nvPr/>
        </p:nvSpPr>
        <p:spPr bwMode="auto">
          <a:xfrm>
            <a:off x="4391025" y="3014663"/>
            <a:ext cx="1311275" cy="376237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800"/>
              <a:t>Optical link</a:t>
            </a:r>
          </a:p>
        </p:txBody>
      </p:sp>
      <p:sp>
        <p:nvSpPr>
          <p:cNvPr id="677930" name="Line 42"/>
          <p:cNvSpPr>
            <a:spLocks noChangeShapeType="1"/>
          </p:cNvSpPr>
          <p:nvPr/>
        </p:nvSpPr>
        <p:spPr bwMode="auto">
          <a:xfrm>
            <a:off x="6030913" y="5135563"/>
            <a:ext cx="1484312" cy="225425"/>
          </a:xfrm>
          <a:prstGeom prst="line">
            <a:avLst/>
          </a:prstGeom>
          <a:noFill/>
          <a:ln w="28575">
            <a:solidFill>
              <a:srgbClr val="FF99FF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77931" name="Rectangle 43"/>
          <p:cNvSpPr>
            <a:spLocks noChangeArrowheads="1"/>
          </p:cNvSpPr>
          <p:nvPr/>
        </p:nvSpPr>
        <p:spPr bwMode="auto">
          <a:xfrm>
            <a:off x="6435725" y="5091113"/>
            <a:ext cx="404813" cy="314325"/>
          </a:xfrm>
          <a:prstGeom prst="re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800"/>
              <a:t>FB</a:t>
            </a:r>
          </a:p>
        </p:txBody>
      </p:sp>
      <p:grpSp>
        <p:nvGrpSpPr>
          <p:cNvPr id="677932" name="Group 44"/>
          <p:cNvGrpSpPr>
            <a:grpSpLocks/>
          </p:cNvGrpSpPr>
          <p:nvPr/>
        </p:nvGrpSpPr>
        <p:grpSpPr bwMode="auto">
          <a:xfrm>
            <a:off x="123825" y="1300163"/>
            <a:ext cx="4284663" cy="830262"/>
            <a:chOff x="90" y="867"/>
            <a:chExt cx="2699" cy="523"/>
          </a:xfrm>
        </p:grpSpPr>
        <p:sp>
          <p:nvSpPr>
            <p:cNvPr id="93231" name="Text Box 45"/>
            <p:cNvSpPr txBox="1">
              <a:spLocks noChangeArrowheads="1"/>
            </p:cNvSpPr>
            <p:nvPr/>
          </p:nvSpPr>
          <p:spPr bwMode="auto">
            <a:xfrm>
              <a:off x="90" y="867"/>
              <a:ext cx="2223" cy="5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sz="1600" b="1"/>
                <a:t>EDFL, soliton, </a:t>
              </a:r>
              <a:r>
                <a:rPr lang="en-US" sz="1600" b="1">
                  <a:sym typeface="Symbol" pitchFamily="18" charset="2"/>
                </a:rPr>
                <a:t>t~200fs,</a:t>
              </a:r>
              <a:r>
                <a:rPr lang="en-US" sz="1600"/>
                <a:t> </a:t>
              </a:r>
              <a:r>
                <a:rPr lang="en-US" sz="1600" b="1"/>
                <a:t>f=216MHz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sz="1600" b="1"/>
                <a:t>SESAM, P &gt; 100mW, 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sz="1600" b="1"/>
                <a:t>phase noise &lt; 5fs (</a:t>
              </a:r>
              <a:r>
                <a:rPr lang="en-US" sz="1600" b="1">
                  <a:sym typeface="Symbol" pitchFamily="18" charset="2"/>
                </a:rPr>
                <a:t></a:t>
              </a:r>
              <a:r>
                <a:rPr lang="en-US" sz="1600" b="1"/>
                <a:t>1kHz)</a:t>
              </a:r>
            </a:p>
          </p:txBody>
        </p:sp>
        <p:sp>
          <p:nvSpPr>
            <p:cNvPr id="93232" name="Line 46"/>
            <p:cNvSpPr>
              <a:spLocks noChangeShapeType="1"/>
            </p:cNvSpPr>
            <p:nvPr/>
          </p:nvSpPr>
          <p:spPr bwMode="auto">
            <a:xfrm>
              <a:off x="2222" y="1117"/>
              <a:ext cx="567" cy="0"/>
            </a:xfrm>
            <a:prstGeom prst="line">
              <a:avLst/>
            </a:prstGeom>
            <a:noFill/>
            <a:ln w="38100" cap="rnd">
              <a:solidFill>
                <a:schemeClr val="accent2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677935" name="Group 47"/>
          <p:cNvGrpSpPr>
            <a:grpSpLocks/>
          </p:cNvGrpSpPr>
          <p:nvPr/>
        </p:nvGrpSpPr>
        <p:grpSpPr bwMode="auto">
          <a:xfrm>
            <a:off x="123825" y="2236788"/>
            <a:ext cx="3384550" cy="581025"/>
            <a:chOff x="90" y="1457"/>
            <a:chExt cx="2132" cy="366"/>
          </a:xfrm>
        </p:grpSpPr>
        <p:sp>
          <p:nvSpPr>
            <p:cNvPr id="93229" name="Text Box 48"/>
            <p:cNvSpPr txBox="1">
              <a:spLocks noChangeArrowheads="1"/>
            </p:cNvSpPr>
            <p:nvPr/>
          </p:nvSpPr>
          <p:spPr bwMode="auto">
            <a:xfrm>
              <a:off x="90" y="1457"/>
              <a:ext cx="1525" cy="3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sz="1600" b="1"/>
                <a:t>Free space distribution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sz="1600" b="1"/>
                <a:t>+ EDFA</a:t>
              </a:r>
            </a:p>
          </p:txBody>
        </p:sp>
        <p:sp>
          <p:nvSpPr>
            <p:cNvPr id="93230" name="Line 49"/>
            <p:cNvSpPr>
              <a:spLocks noChangeShapeType="1"/>
            </p:cNvSpPr>
            <p:nvPr/>
          </p:nvSpPr>
          <p:spPr bwMode="auto">
            <a:xfrm>
              <a:off x="1542" y="1638"/>
              <a:ext cx="680" cy="0"/>
            </a:xfrm>
            <a:prstGeom prst="line">
              <a:avLst/>
            </a:prstGeom>
            <a:noFill/>
            <a:ln w="38100" cap="rnd">
              <a:solidFill>
                <a:schemeClr val="accent2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677938" name="Group 50"/>
          <p:cNvGrpSpPr>
            <a:grpSpLocks/>
          </p:cNvGrpSpPr>
          <p:nvPr/>
        </p:nvGrpSpPr>
        <p:grpSpPr bwMode="auto">
          <a:xfrm>
            <a:off x="123825" y="2884488"/>
            <a:ext cx="2305050" cy="1069975"/>
            <a:chOff x="90" y="1865"/>
            <a:chExt cx="1452" cy="674"/>
          </a:xfrm>
        </p:grpSpPr>
        <p:sp>
          <p:nvSpPr>
            <p:cNvPr id="93227" name="Text Box 51"/>
            <p:cNvSpPr txBox="1">
              <a:spLocks noChangeArrowheads="1"/>
            </p:cNvSpPr>
            <p:nvPr/>
          </p:nvSpPr>
          <p:spPr bwMode="auto">
            <a:xfrm>
              <a:off x="90" y="1865"/>
              <a:ext cx="1270" cy="6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sz="1600" b="1"/>
                <a:t>Dispersion comp.,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sz="1600" b="1"/>
                <a:t>Polarization contr.,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sz="1600" b="1"/>
                <a:t>Collinear bal. opt. 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sz="1600" b="1"/>
                <a:t>cross-corr.</a:t>
              </a:r>
            </a:p>
          </p:txBody>
        </p:sp>
        <p:sp>
          <p:nvSpPr>
            <p:cNvPr id="93228" name="Line 52"/>
            <p:cNvSpPr>
              <a:spLocks noChangeShapeType="1"/>
            </p:cNvSpPr>
            <p:nvPr/>
          </p:nvSpPr>
          <p:spPr bwMode="auto">
            <a:xfrm>
              <a:off x="1315" y="2092"/>
              <a:ext cx="227" cy="0"/>
            </a:xfrm>
            <a:prstGeom prst="line">
              <a:avLst/>
            </a:prstGeom>
            <a:noFill/>
            <a:ln w="38100" cap="rnd">
              <a:solidFill>
                <a:schemeClr val="accent2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93224" name="Oval 53"/>
          <p:cNvSpPr>
            <a:spLocks noChangeArrowheads="1"/>
          </p:cNvSpPr>
          <p:nvPr/>
        </p:nvSpPr>
        <p:spPr bwMode="auto">
          <a:xfrm>
            <a:off x="1465263" y="3870325"/>
            <a:ext cx="1665287" cy="6746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800"/>
              <a:t>Other lasers</a:t>
            </a:r>
          </a:p>
        </p:txBody>
      </p:sp>
      <p:sp>
        <p:nvSpPr>
          <p:cNvPr id="677942" name="Rectangle 54"/>
          <p:cNvSpPr>
            <a:spLocks noChangeArrowheads="1"/>
          </p:cNvSpPr>
          <p:nvPr/>
        </p:nvSpPr>
        <p:spPr bwMode="auto">
          <a:xfrm>
            <a:off x="174625" y="6086475"/>
            <a:ext cx="8969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en-US" sz="2000" dirty="0">
                <a:solidFill>
                  <a:schemeClr val="tx2"/>
                </a:solidFill>
              </a:rPr>
              <a:t>Main issue: </a:t>
            </a:r>
            <a:r>
              <a:rPr lang="en-US" sz="2000" dirty="0">
                <a:solidFill>
                  <a:srgbClr val="FF0000"/>
                </a:solidFill>
              </a:rPr>
              <a:t>robustness, stability and </a:t>
            </a:r>
            <a:r>
              <a:rPr lang="en-US" sz="2000" dirty="0" smtClean="0">
                <a:solidFill>
                  <a:srgbClr val="FF0000"/>
                </a:solidFill>
              </a:rPr>
              <a:t>maintainability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  <a:sym typeface="Symbol" pitchFamily="18" charset="2"/>
              </a:rPr>
              <a:t> Prototype at FLASH</a:t>
            </a:r>
            <a:endParaRPr lang="en-US" sz="2000" dirty="0">
              <a:solidFill>
                <a:schemeClr val="tx2"/>
              </a:solidFill>
              <a:sym typeface="Symbol" pitchFamily="18" charset="2"/>
            </a:endParaRPr>
          </a:p>
        </p:txBody>
      </p:sp>
      <p:sp>
        <p:nvSpPr>
          <p:cNvPr id="5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42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8313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7891" grpId="0" animBg="1"/>
      <p:bldP spid="677892" grpId="0" animBg="1"/>
      <p:bldP spid="677893" grpId="0" animBg="1"/>
      <p:bldP spid="677894" grpId="0" animBg="1"/>
      <p:bldP spid="677930" grpId="0" animBg="1"/>
      <p:bldP spid="677931" grpId="0" animBg="1"/>
      <p:bldP spid="67794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150" y="788274"/>
            <a:ext cx="8696216" cy="6069725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Optical synchronization system @ FLASH using mode locked laser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  <a:p>
            <a:pPr marL="0" indent="0">
              <a:buNone/>
            </a:pPr>
            <a:endParaRPr lang="en-US" sz="1400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238" y="1360439"/>
            <a:ext cx="6338523" cy="3573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43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3807" y="1226598"/>
            <a:ext cx="2391030" cy="98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47883" y="4336685"/>
            <a:ext cx="2909073" cy="1865741"/>
            <a:chOff x="47883" y="4336685"/>
            <a:chExt cx="2909073" cy="1865741"/>
          </a:xfrm>
        </p:grpSpPr>
        <p:pic>
          <p:nvPicPr>
            <p:cNvPr id="12" name="Picture 3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47883" y="4928389"/>
              <a:ext cx="2589584" cy="1274037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28575" cap="flat" cmpd="sng">
                  <a:solidFill>
                    <a:schemeClr val="folHlink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30629" y="4478620"/>
              <a:ext cx="19992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Master Laser </a:t>
              </a:r>
            </a:p>
            <a:p>
              <a:r>
                <a:rPr lang="en-US" dirty="0" smtClean="0"/>
                <a:t>~ 5fs phase noise</a:t>
              </a:r>
              <a:endParaRPr lang="de-DE" dirty="0"/>
            </a:p>
          </p:txBody>
        </p:sp>
        <p:cxnSp>
          <p:nvCxnSpPr>
            <p:cNvPr id="5" name="Straight Arrow Connector 4"/>
            <p:cNvCxnSpPr/>
            <p:nvPr/>
          </p:nvCxnSpPr>
          <p:spPr bwMode="auto">
            <a:xfrm flipH="1">
              <a:off x="1686296" y="4336685"/>
              <a:ext cx="1270660" cy="104283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5" name="Straight Arrow Connector 14"/>
          <p:cNvCxnSpPr/>
          <p:nvPr/>
        </p:nvCxnSpPr>
        <p:spPr bwMode="auto">
          <a:xfrm>
            <a:off x="3182587" y="4191990"/>
            <a:ext cx="451262" cy="93296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4" name="Group 23"/>
          <p:cNvGrpSpPr/>
          <p:nvPr/>
        </p:nvGrpSpPr>
        <p:grpSpPr>
          <a:xfrm>
            <a:off x="130629" y="1530749"/>
            <a:ext cx="2410690" cy="2699061"/>
            <a:chOff x="130629" y="1530749"/>
            <a:chExt cx="2410690" cy="2699061"/>
          </a:xfrm>
        </p:grpSpPr>
        <p:pic>
          <p:nvPicPr>
            <p:cNvPr id="3277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629" y="1851056"/>
              <a:ext cx="2210347" cy="2378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30629" y="1530749"/>
              <a:ext cx="1877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Link stabilization</a:t>
              </a:r>
              <a:endParaRPr lang="de-DE" dirty="0"/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 flipH="1" flipV="1">
              <a:off x="1686296" y="2909455"/>
              <a:ext cx="855023" cy="36813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" name="Group 30"/>
          <p:cNvGrpSpPr/>
          <p:nvPr/>
        </p:nvGrpSpPr>
        <p:grpSpPr>
          <a:xfrm>
            <a:off x="7012190" y="4069487"/>
            <a:ext cx="1998023" cy="1054512"/>
            <a:chOff x="7012190" y="4069487"/>
            <a:chExt cx="1998023" cy="1054512"/>
          </a:xfrm>
        </p:grpSpPr>
        <p:pic>
          <p:nvPicPr>
            <p:cNvPr id="32773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2190" y="4069487"/>
              <a:ext cx="1998023" cy="1054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7239978" y="4618801"/>
              <a:ext cx="15039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Slop ~ 60as/mV</a:t>
              </a:r>
              <a:endParaRPr lang="de-DE" sz="1400" b="1" dirty="0"/>
            </a:p>
          </p:txBody>
        </p:sp>
        <p:cxnSp>
          <p:nvCxnSpPr>
            <p:cNvPr id="21" name="Straight Arrow Connector 20"/>
            <p:cNvCxnSpPr>
              <a:stCxn id="30" idx="0"/>
            </p:cNvCxnSpPr>
            <p:nvPr/>
          </p:nvCxnSpPr>
          <p:spPr bwMode="auto">
            <a:xfrm flipV="1">
              <a:off x="7991947" y="4478620"/>
              <a:ext cx="157896" cy="14018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768" name="Group 32767"/>
          <p:cNvGrpSpPr/>
          <p:nvPr/>
        </p:nvGrpSpPr>
        <p:grpSpPr>
          <a:xfrm>
            <a:off x="4834011" y="2214968"/>
            <a:ext cx="3526218" cy="4628271"/>
            <a:chOff x="4834011" y="2214968"/>
            <a:chExt cx="3526218" cy="4628271"/>
          </a:xfrm>
        </p:grpSpPr>
        <p:grpSp>
          <p:nvGrpSpPr>
            <p:cNvPr id="29" name="Group 28"/>
            <p:cNvGrpSpPr/>
            <p:nvPr/>
          </p:nvGrpSpPr>
          <p:grpSpPr>
            <a:xfrm>
              <a:off x="4834011" y="4844179"/>
              <a:ext cx="3315832" cy="1999060"/>
              <a:chOff x="4834011" y="4844179"/>
              <a:chExt cx="3315832" cy="1999060"/>
            </a:xfrm>
          </p:grpSpPr>
          <p:pic>
            <p:nvPicPr>
              <p:cNvPr id="32774" name="Picture 6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5671" y="5177886"/>
                <a:ext cx="3204172" cy="1665353"/>
              </a:xfrm>
              <a:prstGeom prst="rect">
                <a:avLst/>
              </a:prstGeom>
              <a:noFill/>
              <a:ln w="9525">
                <a:solidFill>
                  <a:srgbClr val="00A5EB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4834011" y="4844179"/>
                <a:ext cx="32603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TiSa</a:t>
                </a:r>
                <a:r>
                  <a:rPr lang="en-US" dirty="0" smtClean="0"/>
                  <a:t> opt. cross-corr. ~ 5fs </a:t>
                </a:r>
                <a:r>
                  <a:rPr lang="en-US" dirty="0" err="1" smtClean="0"/>
                  <a:t>rms</a:t>
                </a:r>
                <a:endParaRPr lang="de-DE" dirty="0"/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 bwMode="auto">
            <a:xfrm flipH="1">
              <a:off x="6757060" y="2214968"/>
              <a:ext cx="1603169" cy="271342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238" y="4976130"/>
            <a:ext cx="2384806" cy="1513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"/>
          <p:cNvSpPr>
            <a:spLocks noGrp="1" noChangeArrowheads="1"/>
          </p:cNvSpPr>
          <p:nvPr>
            <p:ph type="title"/>
          </p:nvPr>
        </p:nvSpPr>
        <p:spPr>
          <a:xfrm>
            <a:off x="426555" y="137578"/>
            <a:ext cx="8262205" cy="481012"/>
          </a:xfrm>
        </p:spPr>
        <p:txBody>
          <a:bodyPr/>
          <a:lstStyle/>
          <a:p>
            <a:pPr eaLnBrk="1" hangingPunct="1"/>
            <a:r>
              <a:rPr lang="en-US" dirty="0"/>
              <a:t>Synchronization – </a:t>
            </a:r>
            <a:r>
              <a:rPr lang="en-US" dirty="0" smtClean="0"/>
              <a:t>Pulsed optically, example FLASH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85309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3" descr="WEPB16f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05" y="1089788"/>
            <a:ext cx="7380288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1" name="Text Box 4"/>
          <p:cNvSpPr txBox="1">
            <a:spLocks noChangeArrowheads="1"/>
          </p:cNvSpPr>
          <p:nvPr/>
        </p:nvSpPr>
        <p:spPr bwMode="auto">
          <a:xfrm>
            <a:off x="145478" y="2149475"/>
            <a:ext cx="977900" cy="8001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sz="20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400"/>
              <a:t>216 MHz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400"/>
              <a:t>Er-doped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400"/>
              <a:t>fiber laser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sz="200"/>
          </a:p>
        </p:txBody>
      </p:sp>
      <p:sp>
        <p:nvSpPr>
          <p:cNvPr id="96262" name="Rectangle 5"/>
          <p:cNvSpPr>
            <a:spLocks noChangeArrowheads="1"/>
          </p:cNvSpPr>
          <p:nvPr/>
        </p:nvSpPr>
        <p:spPr bwMode="auto">
          <a:xfrm>
            <a:off x="5185791" y="2054225"/>
            <a:ext cx="2016125" cy="15113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3" name="Text Box 6"/>
          <p:cNvSpPr txBox="1">
            <a:spLocks noChangeArrowheads="1"/>
          </p:cNvSpPr>
          <p:nvPr/>
        </p:nvSpPr>
        <p:spPr bwMode="auto">
          <a:xfrm>
            <a:off x="152400" y="5902325"/>
            <a:ext cx="4310063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600" dirty="0">
                <a:solidFill>
                  <a:srgbClr val="008000"/>
                </a:solidFill>
              </a:rPr>
              <a:t>J. Kim et al., O</a:t>
            </a:r>
            <a:r>
              <a:rPr lang="en-GB" sz="1600" dirty="0">
                <a:solidFill>
                  <a:srgbClr val="008000"/>
                </a:solidFill>
              </a:rPr>
              <a:t>pt. </a:t>
            </a:r>
            <a:r>
              <a:rPr lang="en-GB" sz="1600" dirty="0" err="1">
                <a:solidFill>
                  <a:srgbClr val="008000"/>
                </a:solidFill>
              </a:rPr>
              <a:t>Lett</a:t>
            </a:r>
            <a:r>
              <a:rPr lang="en-GB" sz="1600" dirty="0">
                <a:solidFill>
                  <a:srgbClr val="008000"/>
                </a:solidFill>
              </a:rPr>
              <a:t>. </a:t>
            </a:r>
            <a:r>
              <a:rPr lang="en-GB" sz="1600" b="1" dirty="0">
                <a:solidFill>
                  <a:srgbClr val="008000"/>
                </a:solidFill>
              </a:rPr>
              <a:t>32</a:t>
            </a:r>
            <a:r>
              <a:rPr lang="en-GB" sz="1600" dirty="0">
                <a:solidFill>
                  <a:srgbClr val="008000"/>
                </a:solidFill>
              </a:rPr>
              <a:t>, 1044-1046 (2007)</a:t>
            </a:r>
            <a:r>
              <a:rPr lang="en-US" sz="1600" dirty="0">
                <a:solidFill>
                  <a:srgbClr val="008000"/>
                </a:solidFill>
              </a:rPr>
              <a:t> </a:t>
            </a:r>
            <a:endParaRPr lang="en-GB" sz="1600" dirty="0">
              <a:solidFill>
                <a:srgbClr val="008000"/>
              </a:solidFill>
            </a:endParaRPr>
          </a:p>
        </p:txBody>
      </p: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5075238" y="4319588"/>
            <a:ext cx="3946525" cy="2122487"/>
            <a:chOff x="5075024" y="4319656"/>
            <a:chExt cx="3946982" cy="2122575"/>
          </a:xfrm>
        </p:grpSpPr>
        <p:grpSp>
          <p:nvGrpSpPr>
            <p:cNvPr id="96265" name="Group 17"/>
            <p:cNvGrpSpPr>
              <a:grpSpLocks/>
            </p:cNvGrpSpPr>
            <p:nvPr/>
          </p:nvGrpSpPr>
          <p:grpSpPr bwMode="auto">
            <a:xfrm>
              <a:off x="5075024" y="4636553"/>
              <a:ext cx="3809376" cy="1805678"/>
              <a:chOff x="5075024" y="4636553"/>
              <a:chExt cx="3809376" cy="1805678"/>
            </a:xfrm>
          </p:grpSpPr>
          <p:pic>
            <p:nvPicPr>
              <p:cNvPr id="10" name="Picture 5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075024" y="5034061"/>
                <a:ext cx="3451625" cy="14081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 cap="flat" cmpd="sng">
                    <a:solidFill>
                      <a:schemeClr val="folHlink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Text Box 7"/>
              <p:cNvSpPr txBox="1">
                <a:spLocks noChangeArrowheads="1"/>
              </p:cNvSpPr>
              <p:nvPr/>
            </p:nvSpPr>
            <p:spPr bwMode="auto">
              <a:xfrm>
                <a:off x="8323425" y="5611935"/>
                <a:ext cx="560452" cy="277824"/>
              </a:xfrm>
              <a:prstGeom prst="rect">
                <a:avLst/>
              </a:prstGeom>
              <a:noFill/>
              <a:ln w="28575">
                <a:solidFill>
                  <a:srgbClr val="008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marL="342900" indent="-342900"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Font typeface="Wingdings" pitchFamily="2" charset="2"/>
                  <a:buNone/>
                  <a:defRPr/>
                </a:pPr>
                <a:r>
                  <a:rPr lang="en-US" sz="1200" b="1" dirty="0" err="1" smtClean="0"/>
                  <a:t>Det</a:t>
                </a:r>
                <a:r>
                  <a:rPr lang="en-US" sz="1200" b="1" dirty="0" smtClean="0"/>
                  <a:t> 1</a:t>
                </a:r>
                <a:endParaRPr lang="en-GB" sz="1200" b="1" dirty="0" smtClean="0"/>
              </a:p>
            </p:txBody>
          </p:sp>
          <p:sp>
            <p:nvSpPr>
              <p:cNvPr id="12" name="Text Box 8"/>
              <p:cNvSpPr txBox="1">
                <a:spLocks noChangeArrowheads="1"/>
              </p:cNvSpPr>
              <p:nvPr/>
            </p:nvSpPr>
            <p:spPr bwMode="auto">
              <a:xfrm>
                <a:off x="6048274" y="4749886"/>
                <a:ext cx="528699" cy="261949"/>
              </a:xfrm>
              <a:prstGeom prst="rect">
                <a:avLst/>
              </a:prstGeom>
              <a:noFill/>
              <a:ln w="28575">
                <a:solidFill>
                  <a:srgbClr val="008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marL="342900" indent="-342900"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eaLnBrk="0" hangingPunct="0">
                  <a:spcBef>
                    <a:spcPct val="0"/>
                  </a:spcBef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Font typeface="Wingdings" pitchFamily="2" charset="2"/>
                  <a:buNone/>
                  <a:defRPr/>
                </a:pPr>
                <a:r>
                  <a:rPr lang="en-US" sz="1100" b="1" dirty="0" err="1" smtClean="0"/>
                  <a:t>Det</a:t>
                </a:r>
                <a:r>
                  <a:rPr lang="en-US" sz="1100" b="1" dirty="0" smtClean="0"/>
                  <a:t> 2</a:t>
                </a:r>
                <a:endParaRPr lang="en-GB" sz="1100" b="1" dirty="0" smtClean="0"/>
              </a:p>
            </p:txBody>
          </p:sp>
          <p:cxnSp>
            <p:nvCxnSpPr>
              <p:cNvPr id="7" name="Straight Arrow Connector 6"/>
              <p:cNvCxnSpPr>
                <a:endCxn id="8" idx="2"/>
              </p:cNvCxnSpPr>
              <p:nvPr/>
            </p:nvCxnSpPr>
            <p:spPr bwMode="auto">
              <a:xfrm>
                <a:off x="6608727" y="4899117"/>
                <a:ext cx="1838538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sp>
            <p:nvSpPr>
              <p:cNvPr id="8" name="Oval 7"/>
              <p:cNvSpPr/>
              <p:nvPr/>
            </p:nvSpPr>
            <p:spPr bwMode="auto">
              <a:xfrm>
                <a:off x="8447264" y="4768936"/>
                <a:ext cx="260380" cy="260361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342900" indent="-342900">
                  <a:defRPr/>
                </a:pPr>
                <a:endParaRPr lang="de-DE"/>
              </a:p>
            </p:txBody>
          </p:sp>
          <p:sp>
            <p:nvSpPr>
              <p:cNvPr id="96272" name="TextBox 8"/>
              <p:cNvSpPr txBox="1">
                <a:spLocks noChangeArrowheads="1"/>
              </p:cNvSpPr>
              <p:nvPr/>
            </p:nvSpPr>
            <p:spPr bwMode="auto">
              <a:xfrm>
                <a:off x="8436908" y="4636553"/>
                <a:ext cx="227522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Font typeface="Wingdings" pitchFamily="2" charset="2"/>
                  <a:buChar char="n"/>
                  <a:defRPr sz="9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eaLnBrk="1" hangingPunct="1">
                  <a:buFont typeface="Wingdings" pitchFamily="2" charset="2"/>
                  <a:buNone/>
                </a:pPr>
                <a:r>
                  <a:rPr lang="en-US" sz="2400"/>
                  <a:t>-</a:t>
                </a:r>
                <a:endParaRPr lang="de-DE" sz="2400"/>
              </a:p>
            </p:txBody>
          </p:sp>
          <p:cxnSp>
            <p:nvCxnSpPr>
              <p:cNvPr id="20" name="Straight Arrow Connector 19"/>
              <p:cNvCxnSpPr/>
              <p:nvPr/>
            </p:nvCxnSpPr>
            <p:spPr bwMode="auto">
              <a:xfrm flipV="1">
                <a:off x="8593331" y="5034061"/>
                <a:ext cx="0" cy="549298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96266" name="TextBox 18"/>
            <p:cNvSpPr txBox="1">
              <a:spLocks noChangeArrowheads="1"/>
            </p:cNvSpPr>
            <p:nvPr/>
          </p:nvSpPr>
          <p:spPr bwMode="auto">
            <a:xfrm>
              <a:off x="5477446" y="4319656"/>
              <a:ext cx="354456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en-US" sz="1800"/>
                <a:t>Balanced optical cross-correlator</a:t>
              </a:r>
              <a:endParaRPr lang="de-DE" sz="1800"/>
            </a:p>
          </p:txBody>
        </p:sp>
      </p:grpSp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426556" y="137578"/>
            <a:ext cx="7687662" cy="481012"/>
          </a:xfrm>
        </p:spPr>
        <p:txBody>
          <a:bodyPr/>
          <a:lstStyle/>
          <a:p>
            <a:pPr eaLnBrk="1" hangingPunct="1"/>
            <a:r>
              <a:rPr lang="en-US" dirty="0"/>
              <a:t>Synchronization – </a:t>
            </a:r>
            <a:r>
              <a:rPr lang="en-US" dirty="0" smtClean="0"/>
              <a:t>Pulsed optical, fiber link</a:t>
            </a:r>
            <a:endParaRPr lang="en-GB" dirty="0" smtClean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44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667" y="2671519"/>
            <a:ext cx="3253096" cy="1648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741536" y="6191205"/>
            <a:ext cx="250389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600" dirty="0" smtClean="0">
                <a:solidFill>
                  <a:srgbClr val="008000"/>
                </a:solidFill>
              </a:rPr>
              <a:t>Courtesy: F.X. </a:t>
            </a:r>
            <a:r>
              <a:rPr lang="en-US" sz="1600" dirty="0" err="1" smtClean="0">
                <a:solidFill>
                  <a:srgbClr val="008000"/>
                </a:solidFill>
              </a:rPr>
              <a:t>Kaernter</a:t>
            </a:r>
            <a:r>
              <a:rPr lang="en-GB" sz="1600" dirty="0" smtClean="0">
                <a:solidFill>
                  <a:srgbClr val="008000"/>
                </a:solidFill>
              </a:rPr>
              <a:t>)</a:t>
            </a:r>
            <a:r>
              <a:rPr lang="en-US" sz="1600" dirty="0" smtClean="0">
                <a:solidFill>
                  <a:srgbClr val="008000"/>
                </a:solidFill>
              </a:rPr>
              <a:t> </a:t>
            </a:r>
            <a:endParaRPr lang="en-GB" sz="16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33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022" y="787070"/>
            <a:ext cx="8520113" cy="984028"/>
          </a:xfrm>
        </p:spPr>
        <p:txBody>
          <a:bodyPr/>
          <a:lstStyle/>
          <a:p>
            <a:r>
              <a:rPr lang="en-US" b="1" dirty="0" smtClean="0"/>
              <a:t>Drifts instability of long single mode optical fiber </a:t>
            </a:r>
            <a:r>
              <a:rPr lang="en-US" b="1" dirty="0"/>
              <a:t>links:</a:t>
            </a:r>
          </a:p>
          <a:p>
            <a:pPr marL="0" indent="0">
              <a:buNone/>
            </a:pPr>
            <a:r>
              <a:rPr lang="en-US" dirty="0">
                <a:sym typeface="Symbol"/>
              </a:rPr>
              <a:t> </a:t>
            </a:r>
            <a:r>
              <a:rPr lang="en-US" dirty="0" smtClean="0">
                <a:sym typeface="Symbol"/>
              </a:rPr>
              <a:t>    </a:t>
            </a:r>
            <a:r>
              <a:rPr lang="en-US" dirty="0" smtClean="0">
                <a:solidFill>
                  <a:srgbClr val="C00000"/>
                </a:solidFill>
                <a:sym typeface="Symbol"/>
              </a:rPr>
              <a:t></a:t>
            </a:r>
            <a:r>
              <a:rPr lang="en-US" dirty="0" smtClean="0">
                <a:sym typeface="Symbol"/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Limitation due to </a:t>
            </a:r>
            <a:r>
              <a:rPr lang="en-US" dirty="0">
                <a:solidFill>
                  <a:srgbClr val="C00000"/>
                </a:solidFill>
              </a:rPr>
              <a:t>Polarization Mode Dispersion (PMD)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25487" name="Picture 8079" descr="http://spie.org/Images/Graphics/Newsroom/Imported/0638/0638_fi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78" y="1748688"/>
            <a:ext cx="3712913" cy="126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095" name="Group 8094"/>
          <p:cNvGrpSpPr/>
          <p:nvPr/>
        </p:nvGrpSpPr>
        <p:grpSpPr>
          <a:xfrm>
            <a:off x="4773152" y="1684890"/>
            <a:ext cx="3817955" cy="2548468"/>
            <a:chOff x="4773152" y="1684890"/>
            <a:chExt cx="3817955" cy="2548468"/>
          </a:xfrm>
        </p:grpSpPr>
        <p:sp>
          <p:nvSpPr>
            <p:cNvPr id="8089" name="Rectangle 8088"/>
            <p:cNvSpPr/>
            <p:nvPr/>
          </p:nvSpPr>
          <p:spPr>
            <a:xfrm>
              <a:off x="4773152" y="1684890"/>
              <a:ext cx="381795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/>
                <a:t>Numerical simulation for XFEL Fibers ~ </a:t>
              </a:r>
              <a:r>
                <a:rPr lang="en-US" sz="1200" b="1" dirty="0">
                  <a:solidFill>
                    <a:srgbClr val="00B050"/>
                  </a:solidFill>
                </a:rPr>
                <a:t>50fs/</a:t>
              </a:r>
              <a:r>
                <a:rPr lang="en-US" sz="1200" b="1" dirty="0">
                  <a:solidFill>
                    <a:srgbClr val="00B050"/>
                  </a:solidFill>
                  <a:sym typeface="Symbol"/>
                </a:rPr>
                <a:t>km</a:t>
              </a:r>
              <a:endParaRPr lang="de-DE" sz="1200" b="1" dirty="0">
                <a:solidFill>
                  <a:srgbClr val="00B050"/>
                </a:solidFill>
              </a:endParaRPr>
            </a:p>
          </p:txBody>
        </p:sp>
        <p:pic>
          <p:nvPicPr>
            <p:cNvPr id="809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8849" y="1961889"/>
              <a:ext cx="3577138" cy="2271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8673" name="Picture 1025" descr="http://www.fiberoptic.com/Fiber_Characterization/images/pmd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928" y="797437"/>
            <a:ext cx="1509823" cy="88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093" name="Group 8092"/>
          <p:cNvGrpSpPr/>
          <p:nvPr/>
        </p:nvGrpSpPr>
        <p:grpSpPr>
          <a:xfrm>
            <a:off x="155582" y="3029030"/>
            <a:ext cx="4486726" cy="3737932"/>
            <a:chOff x="155582" y="3029030"/>
            <a:chExt cx="4486726" cy="3737932"/>
          </a:xfrm>
        </p:grpSpPr>
        <p:pic>
          <p:nvPicPr>
            <p:cNvPr id="28674" name="Picture 102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82" y="3195601"/>
              <a:ext cx="4054911" cy="3571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090" name="TextBox 8089"/>
            <p:cNvSpPr txBox="1"/>
            <p:nvPr/>
          </p:nvSpPr>
          <p:spPr>
            <a:xfrm>
              <a:off x="336321" y="3029030"/>
              <a:ext cx="43059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Measurements fiber test bench (Hall 2) PMD </a:t>
              </a:r>
              <a:r>
                <a:rPr lang="en-US" sz="1200" b="1" dirty="0" smtClean="0">
                  <a:solidFill>
                    <a:srgbClr val="FF0000"/>
                  </a:solidFill>
                </a:rPr>
                <a:t>~200fs</a:t>
              </a:r>
              <a:r>
                <a:rPr lang="en-US" sz="1200" b="1" dirty="0" smtClean="0">
                  <a:solidFill>
                    <a:srgbClr val="FF0000"/>
                  </a:solidFill>
                </a:rPr>
                <a:t>/</a:t>
              </a:r>
              <a:r>
                <a:rPr lang="en-US" sz="1200" b="1" dirty="0">
                  <a:solidFill>
                    <a:srgbClr val="FF0000"/>
                  </a:solidFill>
                  <a:sym typeface="Symbol"/>
                </a:rPr>
                <a:t>km</a:t>
              </a:r>
              <a:endParaRPr lang="de-DE" sz="1200" b="1" dirty="0">
                <a:solidFill>
                  <a:srgbClr val="FF0000"/>
                </a:solidFill>
              </a:endParaRPr>
            </a:p>
            <a:p>
              <a:r>
                <a:rPr lang="en-US" sz="1200" b="1" dirty="0" smtClean="0"/>
                <a:t> </a:t>
              </a:r>
              <a:endParaRPr lang="de-DE" sz="1200" b="1" dirty="0"/>
            </a:p>
          </p:txBody>
        </p:sp>
        <p:sp>
          <p:nvSpPr>
            <p:cNvPr id="8092" name="TextBox 8091"/>
            <p:cNvSpPr txBox="1"/>
            <p:nvPr/>
          </p:nvSpPr>
          <p:spPr>
            <a:xfrm>
              <a:off x="850414" y="3270032"/>
              <a:ext cx="7793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In-loop</a:t>
              </a:r>
              <a:endParaRPr lang="de-DE" sz="1400" b="1" dirty="0"/>
            </a:p>
          </p:txBody>
        </p:sp>
        <p:sp>
          <p:nvSpPr>
            <p:cNvPr id="8096" name="TextBox 8095"/>
            <p:cNvSpPr txBox="1"/>
            <p:nvPr/>
          </p:nvSpPr>
          <p:spPr>
            <a:xfrm>
              <a:off x="850414" y="4446937"/>
              <a:ext cx="11560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Out-of-loop</a:t>
              </a:r>
              <a:endParaRPr lang="de-DE" sz="1400" b="1" dirty="0"/>
            </a:p>
          </p:txBody>
        </p:sp>
        <p:sp>
          <p:nvSpPr>
            <p:cNvPr id="8097" name="TextBox 8096"/>
            <p:cNvSpPr txBox="1"/>
            <p:nvPr/>
          </p:nvSpPr>
          <p:spPr>
            <a:xfrm>
              <a:off x="850414" y="5722609"/>
              <a:ext cx="10903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Correction</a:t>
              </a:r>
              <a:endParaRPr lang="de-DE" sz="1400" b="1" dirty="0"/>
            </a:p>
          </p:txBody>
        </p:sp>
      </p:grpSp>
      <p:sp>
        <p:nvSpPr>
          <p:cNvPr id="28675" name="TextBox 28674"/>
          <p:cNvSpPr txBox="1"/>
          <p:nvPr/>
        </p:nvSpPr>
        <p:spPr>
          <a:xfrm>
            <a:off x="4316816" y="4453036"/>
            <a:ext cx="4730625" cy="153888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Particular critical for long links…</a:t>
            </a:r>
          </a:p>
          <a:p>
            <a:endParaRPr lang="en-US" sz="1000" dirty="0" smtClean="0"/>
          </a:p>
          <a:p>
            <a:r>
              <a:rPr lang="en-US" dirty="0" smtClean="0"/>
              <a:t>Options: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Active PMD compensation (large bandwidth)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Polarization Maintain Link (DCF, handling diff.)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Only Link as PM-fiber with SMF appendix</a:t>
            </a:r>
          </a:p>
        </p:txBody>
      </p:sp>
      <p:grpSp>
        <p:nvGrpSpPr>
          <p:cNvPr id="28682" name="Group 28681"/>
          <p:cNvGrpSpPr/>
          <p:nvPr/>
        </p:nvGrpSpPr>
        <p:grpSpPr>
          <a:xfrm>
            <a:off x="2225569" y="4667074"/>
            <a:ext cx="1219382" cy="617309"/>
            <a:chOff x="2225569" y="4667074"/>
            <a:chExt cx="1219382" cy="617309"/>
          </a:xfrm>
        </p:grpSpPr>
        <p:cxnSp>
          <p:nvCxnSpPr>
            <p:cNvPr id="28677" name="Straight Connector 28676"/>
            <p:cNvCxnSpPr/>
            <p:nvPr/>
          </p:nvCxnSpPr>
          <p:spPr bwMode="auto">
            <a:xfrm flipV="1">
              <a:off x="2225569" y="4869713"/>
              <a:ext cx="1219382" cy="41467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8681" name="TextBox 28680"/>
            <p:cNvSpPr txBox="1"/>
            <p:nvPr/>
          </p:nvSpPr>
          <p:spPr>
            <a:xfrm>
              <a:off x="2589376" y="4667074"/>
              <a:ext cx="805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~10fs/h</a:t>
              </a:r>
              <a:endParaRPr lang="de-DE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8683" name="Title 28682"/>
          <p:cNvSpPr>
            <a:spLocks noGrp="1"/>
          </p:cNvSpPr>
          <p:nvPr>
            <p:ph type="title"/>
          </p:nvPr>
        </p:nvSpPr>
        <p:spPr>
          <a:xfrm>
            <a:off x="434600" y="103188"/>
            <a:ext cx="8520113" cy="544512"/>
          </a:xfrm>
        </p:spPr>
        <p:txBody>
          <a:bodyPr/>
          <a:lstStyle/>
          <a:p>
            <a:r>
              <a:rPr lang="en-US" dirty="0"/>
              <a:t>Synchronization – Pulsed </a:t>
            </a:r>
            <a:r>
              <a:rPr lang="en-US" dirty="0" smtClean="0"/>
              <a:t>optical, link limitations</a:t>
            </a:r>
            <a:endParaRPr lang="de-DE" dirty="0"/>
          </a:p>
        </p:txBody>
      </p:sp>
      <p:sp>
        <p:nvSpPr>
          <p:cNvPr id="8111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45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467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46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67" y="6275521"/>
            <a:ext cx="8312726" cy="273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Object 11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4400257"/>
              </p:ext>
            </p:extLst>
          </p:nvPr>
        </p:nvGraphicFramePr>
        <p:xfrm>
          <a:off x="83125" y="1190865"/>
          <a:ext cx="8064500" cy="5062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33" name="Bitmap Image" r:id="rId4" imgW="10821911" imgH="6792273" progId="Paint.Picture">
                  <p:embed/>
                </p:oleObj>
              </mc:Choice>
              <mc:Fallback>
                <p:oleObj name="Bitmap Image" r:id="rId4" imgW="10821911" imgH="679227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25" y="1190865"/>
                        <a:ext cx="8064500" cy="5062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4" descr="FEL_talk_BAM_BAM_correlation_dataset_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051" y="1882306"/>
            <a:ext cx="2530089" cy="19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7108441" y="1968031"/>
            <a:ext cx="182216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400" dirty="0"/>
              <a:t>uncorrelated jitter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400" dirty="0"/>
              <a:t>over 4300 shots: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400" b="1" dirty="0">
                <a:solidFill>
                  <a:srgbClr val="FF0000"/>
                </a:solidFill>
              </a:rPr>
              <a:t>8.4 </a:t>
            </a:r>
            <a:r>
              <a:rPr lang="en-US" sz="1400" b="1" dirty="0" err="1">
                <a:solidFill>
                  <a:srgbClr val="FF0000"/>
                </a:solidFill>
              </a:rPr>
              <a:t>fs</a:t>
            </a:r>
            <a:r>
              <a:rPr lang="en-US" sz="1400" b="1" dirty="0">
                <a:solidFill>
                  <a:srgbClr val="FF0000"/>
                </a:solidFill>
              </a:rPr>
              <a:t> (</a:t>
            </a:r>
            <a:r>
              <a:rPr lang="en-US" sz="1400" b="1" dirty="0" err="1">
                <a:solidFill>
                  <a:srgbClr val="FF0000"/>
                </a:solidFill>
              </a:rPr>
              <a:t>rms</a:t>
            </a:r>
            <a:r>
              <a:rPr lang="en-US" sz="1400" b="1" dirty="0">
                <a:solidFill>
                  <a:srgbClr val="FF0000"/>
                </a:solidFill>
              </a:rPr>
              <a:t>)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 bwMode="auto">
          <a:xfrm>
            <a:off x="49900" y="756412"/>
            <a:ext cx="8520113" cy="60243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dirty="0" smtClean="0"/>
              <a:t>Uses optical reference laser pulses (single shot)</a:t>
            </a:r>
          </a:p>
          <a:p>
            <a:r>
              <a:rPr lang="en-US" sz="1800" dirty="0" smtClean="0"/>
              <a:t>Used at FLASH/FERMI/PSI</a:t>
            </a:r>
          </a:p>
          <a:p>
            <a:r>
              <a:rPr lang="en-US" sz="1800" dirty="0" smtClean="0"/>
              <a:t>Key exp. : two BAMs 60m distance</a:t>
            </a:r>
          </a:p>
          <a:p>
            <a:r>
              <a:rPr lang="en-US" sz="1800" dirty="0" smtClean="0"/>
              <a:t>Standard diag. at FLASH</a:t>
            </a:r>
          </a:p>
          <a:p>
            <a:pPr marL="0" indent="0">
              <a:buNone/>
            </a:pPr>
            <a:endParaRPr lang="de-DE" sz="1800" dirty="0"/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426556" y="137578"/>
            <a:ext cx="7687662" cy="481012"/>
          </a:xfrm>
        </p:spPr>
        <p:txBody>
          <a:bodyPr/>
          <a:lstStyle/>
          <a:p>
            <a:pPr eaLnBrk="1" hangingPunct="1"/>
            <a:r>
              <a:rPr lang="en-US" dirty="0"/>
              <a:t>Synchronization – </a:t>
            </a:r>
            <a:r>
              <a:rPr lang="en-US" dirty="0" smtClean="0"/>
              <a:t>Pulsed optical, arrival monitor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79201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202" name="Picture 17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4168775"/>
            <a:ext cx="3398838" cy="2185988"/>
          </a:xfr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41204" name="Picture 18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6650" y="4168775"/>
            <a:ext cx="3405188" cy="2187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41206" name="Picture 18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67288" y="4168775"/>
            <a:ext cx="3379787" cy="2187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08551" name="Text Box 6"/>
          <p:cNvSpPr txBox="1">
            <a:spLocks noChangeArrowheads="1"/>
          </p:cNvSpPr>
          <p:nvPr/>
        </p:nvSpPr>
        <p:spPr bwMode="auto">
          <a:xfrm>
            <a:off x="250825" y="2498725"/>
            <a:ext cx="3871573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80975" algn="l"/>
              </a:tabLs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tabLst>
                <a:tab pos="180975" algn="l"/>
              </a:tabLs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tabLst>
                <a:tab pos="180975" algn="l"/>
              </a:tabLs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tabLst>
                <a:tab pos="180975" algn="l"/>
              </a:tabLs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tabLst>
                <a:tab pos="180975" algn="l"/>
              </a:tabLs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tabLst>
                <a:tab pos="180975" algn="l"/>
              </a:tabLs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tabLst>
                <a:tab pos="180975" algn="l"/>
              </a:tabLs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tabLst>
                <a:tab pos="180975" algn="l"/>
              </a:tabLs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tabLst>
                <a:tab pos="180975" algn="l"/>
              </a:tabLst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/>
            <a:r>
              <a:rPr lang="en-US" sz="1400" b="1" dirty="0"/>
              <a:t> Direct conversion with photo detector (PD)</a:t>
            </a:r>
          </a:p>
          <a:p>
            <a:pPr eaLnBrk="1" hangingPunct="1">
              <a:buFont typeface="Arial" charset="0"/>
              <a:buChar char="–"/>
            </a:pPr>
            <a:r>
              <a:rPr lang="en-US" sz="1200" dirty="0"/>
              <a:t> Low phase noise (to be proven at end-station)</a:t>
            </a:r>
          </a:p>
          <a:p>
            <a:pPr eaLnBrk="1" hangingPunct="1">
              <a:buFont typeface="Arial" charset="0"/>
              <a:buChar char="–"/>
            </a:pPr>
            <a:r>
              <a:rPr lang="en-US" sz="1200" dirty="0"/>
              <a:t> Temperature drifts (0.4ps/C°)</a:t>
            </a:r>
          </a:p>
          <a:p>
            <a:pPr eaLnBrk="1" hangingPunct="1">
              <a:buFont typeface="Arial" charset="0"/>
              <a:buChar char="–"/>
            </a:pPr>
            <a:r>
              <a:rPr lang="en-US" sz="1200" dirty="0"/>
              <a:t> AM to PM conversion (</a:t>
            </a:r>
            <a:r>
              <a:rPr lang="en-US" sz="1200" dirty="0" smtClean="0"/>
              <a:t>0.5-4ps/</a:t>
            </a:r>
            <a:r>
              <a:rPr lang="en-US" sz="1200" dirty="0" err="1" smtClean="0"/>
              <a:t>mW</a:t>
            </a:r>
            <a:r>
              <a:rPr lang="en-US" sz="1200" dirty="0"/>
              <a:t>)</a:t>
            </a:r>
          </a:p>
          <a:p>
            <a:pPr eaLnBrk="1" hangingPunct="1">
              <a:buFont typeface="Arial" charset="0"/>
              <a:buChar char="–"/>
            </a:pPr>
            <a:r>
              <a:rPr lang="en-US" sz="1200" dirty="0"/>
              <a:t> Potential for improvement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200" dirty="0"/>
              <a:t>   (corporation with PSI)</a:t>
            </a:r>
          </a:p>
        </p:txBody>
      </p:sp>
      <p:grpSp>
        <p:nvGrpSpPr>
          <p:cNvPr id="108552" name="Group 9"/>
          <p:cNvGrpSpPr>
            <a:grpSpLocks/>
          </p:cNvGrpSpPr>
          <p:nvPr/>
        </p:nvGrpSpPr>
        <p:grpSpPr bwMode="auto">
          <a:xfrm>
            <a:off x="3708400" y="2997200"/>
            <a:ext cx="1150938" cy="327025"/>
            <a:chOff x="2608" y="1207"/>
            <a:chExt cx="725" cy="206"/>
          </a:xfrm>
        </p:grpSpPr>
        <p:pic>
          <p:nvPicPr>
            <p:cNvPr id="108692" name="Picture 10" descr="modulated laser pulse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7" r="66043"/>
            <a:stretch>
              <a:fillRect/>
            </a:stretch>
          </p:blipFill>
          <p:spPr bwMode="auto">
            <a:xfrm>
              <a:off x="2608" y="1207"/>
              <a:ext cx="317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8693" name="Picture 11" descr="modulated laser pulse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7" r="66043"/>
            <a:stretch>
              <a:fillRect/>
            </a:stretch>
          </p:blipFill>
          <p:spPr bwMode="auto">
            <a:xfrm>
              <a:off x="3016" y="1207"/>
              <a:ext cx="317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8553" name="Line 12"/>
          <p:cNvSpPr>
            <a:spLocks noChangeShapeType="1"/>
          </p:cNvSpPr>
          <p:nvPr/>
        </p:nvSpPr>
        <p:spPr bwMode="auto">
          <a:xfrm rot="10800000" flipH="1">
            <a:off x="3563938" y="3357563"/>
            <a:ext cx="13684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108554" name="Group 13"/>
          <p:cNvGrpSpPr>
            <a:grpSpLocks/>
          </p:cNvGrpSpPr>
          <p:nvPr/>
        </p:nvGrpSpPr>
        <p:grpSpPr bwMode="auto">
          <a:xfrm rot="-5400000">
            <a:off x="5005388" y="3078163"/>
            <a:ext cx="504825" cy="504825"/>
            <a:chOff x="1791" y="3038"/>
            <a:chExt cx="318" cy="317"/>
          </a:xfrm>
        </p:grpSpPr>
        <p:sp>
          <p:nvSpPr>
            <p:cNvPr id="108688" name="Line 14"/>
            <p:cNvSpPr>
              <a:spLocks noChangeShapeType="1"/>
            </p:cNvSpPr>
            <p:nvPr/>
          </p:nvSpPr>
          <p:spPr bwMode="auto">
            <a:xfrm>
              <a:off x="1951" y="3083"/>
              <a:ext cx="0" cy="22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89" name="Rectangle 15"/>
            <p:cNvSpPr>
              <a:spLocks noChangeArrowheads="1"/>
            </p:cNvSpPr>
            <p:nvPr/>
          </p:nvSpPr>
          <p:spPr bwMode="auto">
            <a:xfrm>
              <a:off x="1791" y="3038"/>
              <a:ext cx="318" cy="31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</a:pPr>
              <a:endParaRPr lang="en-US"/>
            </a:p>
          </p:txBody>
        </p:sp>
        <p:sp>
          <p:nvSpPr>
            <p:cNvPr id="108690" name="AutoShape 16"/>
            <p:cNvSpPr>
              <a:spLocks noChangeArrowheads="1"/>
            </p:cNvSpPr>
            <p:nvPr/>
          </p:nvSpPr>
          <p:spPr bwMode="auto">
            <a:xfrm>
              <a:off x="1882" y="3158"/>
              <a:ext cx="136" cy="9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</a:pPr>
              <a:endParaRPr lang="en-US"/>
            </a:p>
          </p:txBody>
        </p:sp>
        <p:sp>
          <p:nvSpPr>
            <p:cNvPr id="108691" name="Line 17"/>
            <p:cNvSpPr>
              <a:spLocks noChangeShapeType="1"/>
            </p:cNvSpPr>
            <p:nvPr/>
          </p:nvSpPr>
          <p:spPr bwMode="auto">
            <a:xfrm>
              <a:off x="1882" y="3158"/>
              <a:ext cx="1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08555" name="Rectangle 20"/>
          <p:cNvSpPr>
            <a:spLocks noChangeArrowheads="1"/>
          </p:cNvSpPr>
          <p:nvPr/>
        </p:nvSpPr>
        <p:spPr bwMode="auto">
          <a:xfrm>
            <a:off x="5724525" y="3076575"/>
            <a:ext cx="503238" cy="5048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endParaRPr lang="en-US" sz="1200">
              <a:latin typeface="Symbol" pitchFamily="18" charset="2"/>
            </a:endParaRPr>
          </a:p>
        </p:txBody>
      </p:sp>
      <p:sp>
        <p:nvSpPr>
          <p:cNvPr id="108556" name="Text Box 23"/>
          <p:cNvSpPr txBox="1">
            <a:spLocks noChangeArrowheads="1"/>
          </p:cNvSpPr>
          <p:nvPr/>
        </p:nvSpPr>
        <p:spPr bwMode="auto">
          <a:xfrm>
            <a:off x="5783263" y="3289300"/>
            <a:ext cx="18415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Font typeface="Wingdings" pitchFamily="2" charset="2"/>
              <a:buNone/>
            </a:pPr>
            <a:endParaRPr lang="en-US" sz="2800" baseline="-25000">
              <a:latin typeface="Wingdings" pitchFamily="2" charset="2"/>
            </a:endParaRPr>
          </a:p>
        </p:txBody>
      </p:sp>
      <p:sp>
        <p:nvSpPr>
          <p:cNvPr id="108557" name="Line 24"/>
          <p:cNvSpPr>
            <a:spLocks noChangeShapeType="1"/>
          </p:cNvSpPr>
          <p:nvPr/>
        </p:nvSpPr>
        <p:spPr bwMode="auto">
          <a:xfrm flipH="1">
            <a:off x="5953125" y="3197225"/>
            <a:ext cx="71438" cy="73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8558" name="Line 25"/>
          <p:cNvSpPr>
            <a:spLocks noChangeShapeType="1"/>
          </p:cNvSpPr>
          <p:nvPr/>
        </p:nvSpPr>
        <p:spPr bwMode="auto">
          <a:xfrm flipH="1">
            <a:off x="5948363" y="3400425"/>
            <a:ext cx="71437" cy="73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8559" name="Line 26"/>
          <p:cNvSpPr>
            <a:spLocks noChangeShapeType="1"/>
          </p:cNvSpPr>
          <p:nvPr/>
        </p:nvSpPr>
        <p:spPr bwMode="auto">
          <a:xfrm>
            <a:off x="5508625" y="3357563"/>
            <a:ext cx="215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8560" name="Line 27"/>
          <p:cNvSpPr>
            <a:spLocks noChangeShapeType="1"/>
          </p:cNvSpPr>
          <p:nvPr/>
        </p:nvSpPr>
        <p:spPr bwMode="auto">
          <a:xfrm>
            <a:off x="6229350" y="3357563"/>
            <a:ext cx="22320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8561" name="AutoShape 28"/>
          <p:cNvSpPr>
            <a:spLocks noChangeArrowheads="1"/>
          </p:cNvSpPr>
          <p:nvPr/>
        </p:nvSpPr>
        <p:spPr bwMode="auto">
          <a:xfrm rot="5400000">
            <a:off x="6480175" y="3133726"/>
            <a:ext cx="504825" cy="4318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800" b="1">
                <a:latin typeface="Wingdings" pitchFamily="2" charset="2"/>
              </a:rPr>
              <a:t> </a:t>
            </a:r>
            <a:endParaRPr lang="en-GB" sz="800" b="1">
              <a:latin typeface="Wingdings" pitchFamily="2" charset="2"/>
            </a:endParaRPr>
          </a:p>
        </p:txBody>
      </p:sp>
      <p:sp>
        <p:nvSpPr>
          <p:cNvPr id="108562" name="Text Box 29"/>
          <p:cNvSpPr txBox="1">
            <a:spLocks noChangeArrowheads="1"/>
          </p:cNvSpPr>
          <p:nvPr/>
        </p:nvSpPr>
        <p:spPr bwMode="auto">
          <a:xfrm>
            <a:off x="5005388" y="2781300"/>
            <a:ext cx="4651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600"/>
              <a:t>PD</a:t>
            </a:r>
            <a:endParaRPr lang="en-GB" sz="1600"/>
          </a:p>
        </p:txBody>
      </p:sp>
      <p:sp>
        <p:nvSpPr>
          <p:cNvPr id="108563" name="Text Box 30"/>
          <p:cNvSpPr txBox="1">
            <a:spLocks noChangeArrowheads="1"/>
          </p:cNvSpPr>
          <p:nvPr/>
        </p:nvSpPr>
        <p:spPr bwMode="auto">
          <a:xfrm>
            <a:off x="5653088" y="2781300"/>
            <a:ext cx="577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600"/>
              <a:t>BPF</a:t>
            </a:r>
            <a:endParaRPr lang="en-GB" sz="1600"/>
          </a:p>
        </p:txBody>
      </p:sp>
      <p:sp>
        <p:nvSpPr>
          <p:cNvPr id="108564" name="Freeform 33"/>
          <p:cNvSpPr>
            <a:spLocks/>
          </p:cNvSpPr>
          <p:nvPr/>
        </p:nvSpPr>
        <p:spPr bwMode="auto">
          <a:xfrm>
            <a:off x="7334250" y="3030538"/>
            <a:ext cx="192088" cy="231775"/>
          </a:xfrm>
          <a:custGeom>
            <a:avLst/>
            <a:gdLst>
              <a:gd name="T0" fmla="*/ 0 w 384"/>
              <a:gd name="T1" fmla="*/ 2147483647 h 288"/>
              <a:gd name="T2" fmla="*/ 2147483647 w 384"/>
              <a:gd name="T3" fmla="*/ 0 h 288"/>
              <a:gd name="T4" fmla="*/ 2147483647 w 384"/>
              <a:gd name="T5" fmla="*/ 2147483647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288">
                <a:moveTo>
                  <a:pt x="0" y="288"/>
                </a:moveTo>
                <a:cubicBezTo>
                  <a:pt x="64" y="144"/>
                  <a:pt x="128" y="0"/>
                  <a:pt x="192" y="0"/>
                </a:cubicBezTo>
                <a:cubicBezTo>
                  <a:pt x="256" y="0"/>
                  <a:pt x="352" y="240"/>
                  <a:pt x="384" y="288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08565" name="Freeform 34"/>
          <p:cNvSpPr>
            <a:spLocks/>
          </p:cNvSpPr>
          <p:nvPr/>
        </p:nvSpPr>
        <p:spPr bwMode="auto">
          <a:xfrm rot="10800000">
            <a:off x="7478713" y="3119438"/>
            <a:ext cx="192087" cy="230187"/>
          </a:xfrm>
          <a:custGeom>
            <a:avLst/>
            <a:gdLst>
              <a:gd name="T0" fmla="*/ 0 w 384"/>
              <a:gd name="T1" fmla="*/ 2147483647 h 288"/>
              <a:gd name="T2" fmla="*/ 2147483647 w 384"/>
              <a:gd name="T3" fmla="*/ 0 h 288"/>
              <a:gd name="T4" fmla="*/ 2147483647 w 384"/>
              <a:gd name="T5" fmla="*/ 2147483647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288">
                <a:moveTo>
                  <a:pt x="0" y="288"/>
                </a:moveTo>
                <a:cubicBezTo>
                  <a:pt x="64" y="144"/>
                  <a:pt x="128" y="0"/>
                  <a:pt x="192" y="0"/>
                </a:cubicBezTo>
                <a:cubicBezTo>
                  <a:pt x="256" y="0"/>
                  <a:pt x="352" y="240"/>
                  <a:pt x="384" y="288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08566" name="Freeform 36"/>
          <p:cNvSpPr>
            <a:spLocks/>
          </p:cNvSpPr>
          <p:nvPr/>
        </p:nvSpPr>
        <p:spPr bwMode="auto">
          <a:xfrm>
            <a:off x="7632700" y="3030538"/>
            <a:ext cx="192088" cy="231775"/>
          </a:xfrm>
          <a:custGeom>
            <a:avLst/>
            <a:gdLst>
              <a:gd name="T0" fmla="*/ 0 w 384"/>
              <a:gd name="T1" fmla="*/ 2147483647 h 288"/>
              <a:gd name="T2" fmla="*/ 2147483647 w 384"/>
              <a:gd name="T3" fmla="*/ 0 h 288"/>
              <a:gd name="T4" fmla="*/ 2147483647 w 384"/>
              <a:gd name="T5" fmla="*/ 2147483647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288">
                <a:moveTo>
                  <a:pt x="0" y="288"/>
                </a:moveTo>
                <a:cubicBezTo>
                  <a:pt x="64" y="144"/>
                  <a:pt x="128" y="0"/>
                  <a:pt x="192" y="0"/>
                </a:cubicBezTo>
                <a:cubicBezTo>
                  <a:pt x="256" y="0"/>
                  <a:pt x="352" y="240"/>
                  <a:pt x="384" y="288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08567" name="Freeform 37"/>
          <p:cNvSpPr>
            <a:spLocks/>
          </p:cNvSpPr>
          <p:nvPr/>
        </p:nvSpPr>
        <p:spPr bwMode="auto">
          <a:xfrm rot="10800000">
            <a:off x="7777163" y="3119438"/>
            <a:ext cx="192087" cy="230187"/>
          </a:xfrm>
          <a:custGeom>
            <a:avLst/>
            <a:gdLst>
              <a:gd name="T0" fmla="*/ 0 w 384"/>
              <a:gd name="T1" fmla="*/ 2147483647 h 288"/>
              <a:gd name="T2" fmla="*/ 2147483647 w 384"/>
              <a:gd name="T3" fmla="*/ 0 h 288"/>
              <a:gd name="T4" fmla="*/ 2147483647 w 384"/>
              <a:gd name="T5" fmla="*/ 2147483647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288">
                <a:moveTo>
                  <a:pt x="0" y="288"/>
                </a:moveTo>
                <a:cubicBezTo>
                  <a:pt x="64" y="144"/>
                  <a:pt x="128" y="0"/>
                  <a:pt x="192" y="0"/>
                </a:cubicBezTo>
                <a:cubicBezTo>
                  <a:pt x="256" y="0"/>
                  <a:pt x="352" y="240"/>
                  <a:pt x="384" y="288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08568" name="Freeform 39"/>
          <p:cNvSpPr>
            <a:spLocks/>
          </p:cNvSpPr>
          <p:nvPr/>
        </p:nvSpPr>
        <p:spPr bwMode="auto">
          <a:xfrm>
            <a:off x="7931150" y="3024188"/>
            <a:ext cx="192088" cy="230187"/>
          </a:xfrm>
          <a:custGeom>
            <a:avLst/>
            <a:gdLst>
              <a:gd name="T0" fmla="*/ 0 w 384"/>
              <a:gd name="T1" fmla="*/ 2147483647 h 288"/>
              <a:gd name="T2" fmla="*/ 2147483647 w 384"/>
              <a:gd name="T3" fmla="*/ 0 h 288"/>
              <a:gd name="T4" fmla="*/ 2147483647 w 384"/>
              <a:gd name="T5" fmla="*/ 2147483647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288">
                <a:moveTo>
                  <a:pt x="0" y="288"/>
                </a:moveTo>
                <a:cubicBezTo>
                  <a:pt x="64" y="144"/>
                  <a:pt x="128" y="0"/>
                  <a:pt x="192" y="0"/>
                </a:cubicBezTo>
                <a:cubicBezTo>
                  <a:pt x="256" y="0"/>
                  <a:pt x="352" y="240"/>
                  <a:pt x="384" y="288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08569" name="Freeform 40"/>
          <p:cNvSpPr>
            <a:spLocks/>
          </p:cNvSpPr>
          <p:nvPr/>
        </p:nvSpPr>
        <p:spPr bwMode="auto">
          <a:xfrm rot="10800000">
            <a:off x="8075613" y="3111500"/>
            <a:ext cx="192087" cy="230188"/>
          </a:xfrm>
          <a:custGeom>
            <a:avLst/>
            <a:gdLst>
              <a:gd name="T0" fmla="*/ 0 w 384"/>
              <a:gd name="T1" fmla="*/ 2147483647 h 288"/>
              <a:gd name="T2" fmla="*/ 2147483647 w 384"/>
              <a:gd name="T3" fmla="*/ 0 h 288"/>
              <a:gd name="T4" fmla="*/ 2147483647 w 384"/>
              <a:gd name="T5" fmla="*/ 2147483647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288">
                <a:moveTo>
                  <a:pt x="0" y="288"/>
                </a:moveTo>
                <a:cubicBezTo>
                  <a:pt x="64" y="144"/>
                  <a:pt x="128" y="0"/>
                  <a:pt x="192" y="0"/>
                </a:cubicBezTo>
                <a:cubicBezTo>
                  <a:pt x="256" y="0"/>
                  <a:pt x="352" y="240"/>
                  <a:pt x="384" y="288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08570" name="Text Box 41"/>
          <p:cNvSpPr txBox="1">
            <a:spLocks noChangeArrowheads="1"/>
          </p:cNvSpPr>
          <p:nvPr/>
        </p:nvSpPr>
        <p:spPr bwMode="auto">
          <a:xfrm>
            <a:off x="3581400" y="2751138"/>
            <a:ext cx="10731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200" b="1"/>
              <a:t>laser pulses</a:t>
            </a:r>
            <a:endParaRPr lang="en-GB" sz="1200" b="1"/>
          </a:p>
        </p:txBody>
      </p:sp>
      <p:sp>
        <p:nvSpPr>
          <p:cNvPr id="108571" name="Text Box 42"/>
          <p:cNvSpPr txBox="1">
            <a:spLocks noChangeArrowheads="1"/>
          </p:cNvSpPr>
          <p:nvPr/>
        </p:nvSpPr>
        <p:spPr bwMode="auto">
          <a:xfrm>
            <a:off x="3806825" y="3427413"/>
            <a:ext cx="442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600"/>
              <a:t>f</a:t>
            </a:r>
            <a:r>
              <a:rPr lang="en-US" sz="1600" baseline="-25000"/>
              <a:t>rep</a:t>
            </a:r>
            <a:endParaRPr lang="en-GB" sz="1600" baseline="-25000"/>
          </a:p>
        </p:txBody>
      </p:sp>
      <p:sp>
        <p:nvSpPr>
          <p:cNvPr id="108572" name="Text Box 43"/>
          <p:cNvSpPr txBox="1">
            <a:spLocks noChangeArrowheads="1"/>
          </p:cNvSpPr>
          <p:nvPr/>
        </p:nvSpPr>
        <p:spPr bwMode="auto">
          <a:xfrm>
            <a:off x="5562600" y="3608388"/>
            <a:ext cx="9255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600"/>
              <a:t>f = n*f</a:t>
            </a:r>
            <a:r>
              <a:rPr lang="en-US" sz="1600" baseline="-25000"/>
              <a:t>rep</a:t>
            </a:r>
            <a:endParaRPr lang="en-GB" sz="1600" baseline="-25000"/>
          </a:p>
        </p:txBody>
      </p:sp>
      <p:sp>
        <p:nvSpPr>
          <p:cNvPr id="108573" name="Text Box 44"/>
          <p:cNvSpPr txBox="1">
            <a:spLocks noChangeArrowheads="1"/>
          </p:cNvSpPr>
          <p:nvPr/>
        </p:nvSpPr>
        <p:spPr bwMode="auto">
          <a:xfrm>
            <a:off x="7362825" y="2708275"/>
            <a:ext cx="9255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600"/>
              <a:t>f = n*f</a:t>
            </a:r>
            <a:r>
              <a:rPr lang="en-US" sz="1600" baseline="-25000"/>
              <a:t>rep</a:t>
            </a:r>
            <a:endParaRPr lang="en-GB" sz="1600" baseline="-25000"/>
          </a:p>
        </p:txBody>
      </p:sp>
      <p:sp>
        <p:nvSpPr>
          <p:cNvPr id="108574" name="Text Box 46"/>
          <p:cNvSpPr txBox="1">
            <a:spLocks noChangeArrowheads="1"/>
          </p:cNvSpPr>
          <p:nvPr/>
        </p:nvSpPr>
        <p:spPr bwMode="auto">
          <a:xfrm>
            <a:off x="5784850" y="2941638"/>
            <a:ext cx="422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3200"/>
              <a:t>~</a:t>
            </a:r>
          </a:p>
        </p:txBody>
      </p:sp>
      <p:sp>
        <p:nvSpPr>
          <p:cNvPr id="108575" name="Text Box 47"/>
          <p:cNvSpPr txBox="1">
            <a:spLocks noChangeArrowheads="1"/>
          </p:cNvSpPr>
          <p:nvPr/>
        </p:nvSpPr>
        <p:spPr bwMode="auto">
          <a:xfrm>
            <a:off x="5795963" y="3035300"/>
            <a:ext cx="4222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3200"/>
              <a:t>~</a:t>
            </a:r>
          </a:p>
        </p:txBody>
      </p:sp>
      <p:sp>
        <p:nvSpPr>
          <p:cNvPr id="108576" name="Text Box 48"/>
          <p:cNvSpPr txBox="1">
            <a:spLocks noChangeArrowheads="1"/>
          </p:cNvSpPr>
          <p:nvPr/>
        </p:nvSpPr>
        <p:spPr bwMode="auto">
          <a:xfrm>
            <a:off x="5795963" y="3124200"/>
            <a:ext cx="4254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3200"/>
              <a:t>~</a:t>
            </a:r>
          </a:p>
        </p:txBody>
      </p:sp>
      <p:grpSp>
        <p:nvGrpSpPr>
          <p:cNvPr id="108577" name="Group 49"/>
          <p:cNvGrpSpPr>
            <a:grpSpLocks/>
          </p:cNvGrpSpPr>
          <p:nvPr/>
        </p:nvGrpSpPr>
        <p:grpSpPr bwMode="auto">
          <a:xfrm>
            <a:off x="1008063" y="1808163"/>
            <a:ext cx="1150937" cy="327025"/>
            <a:chOff x="2608" y="1207"/>
            <a:chExt cx="725" cy="206"/>
          </a:xfrm>
        </p:grpSpPr>
        <p:pic>
          <p:nvPicPr>
            <p:cNvPr id="108686" name="Picture 50" descr="modulated laser pulse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7" r="66043"/>
            <a:stretch>
              <a:fillRect/>
            </a:stretch>
          </p:blipFill>
          <p:spPr bwMode="auto">
            <a:xfrm>
              <a:off x="2608" y="1207"/>
              <a:ext cx="317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8687" name="Picture 51" descr="modulated laser pulse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7" r="66043"/>
            <a:stretch>
              <a:fillRect/>
            </a:stretch>
          </p:blipFill>
          <p:spPr bwMode="auto">
            <a:xfrm>
              <a:off x="3016" y="1207"/>
              <a:ext cx="317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8578" name="Group 52"/>
          <p:cNvGrpSpPr>
            <a:grpSpLocks/>
          </p:cNvGrpSpPr>
          <p:nvPr/>
        </p:nvGrpSpPr>
        <p:grpSpPr bwMode="auto">
          <a:xfrm>
            <a:off x="2376488" y="1808163"/>
            <a:ext cx="1150937" cy="327025"/>
            <a:chOff x="2608" y="1207"/>
            <a:chExt cx="725" cy="206"/>
          </a:xfrm>
        </p:grpSpPr>
        <p:pic>
          <p:nvPicPr>
            <p:cNvPr id="108684" name="Picture 53" descr="modulated laser pulse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7" r="66043"/>
            <a:stretch>
              <a:fillRect/>
            </a:stretch>
          </p:blipFill>
          <p:spPr bwMode="auto">
            <a:xfrm>
              <a:off x="2608" y="1207"/>
              <a:ext cx="317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8685" name="Picture 54" descr="modulated laser pulse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7" r="66043"/>
            <a:stretch>
              <a:fillRect/>
            </a:stretch>
          </p:blipFill>
          <p:spPr bwMode="auto">
            <a:xfrm>
              <a:off x="3016" y="1207"/>
              <a:ext cx="317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8579" name="Line 55"/>
          <p:cNvSpPr>
            <a:spLocks noChangeShapeType="1"/>
          </p:cNvSpPr>
          <p:nvPr/>
        </p:nvSpPr>
        <p:spPr bwMode="auto">
          <a:xfrm>
            <a:off x="863600" y="1557338"/>
            <a:ext cx="0" cy="611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8580" name="Line 56"/>
          <p:cNvSpPr>
            <a:spLocks noChangeShapeType="1"/>
          </p:cNvSpPr>
          <p:nvPr/>
        </p:nvSpPr>
        <p:spPr bwMode="auto">
          <a:xfrm>
            <a:off x="719138" y="2132013"/>
            <a:ext cx="3060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8581" name="Text Box 57"/>
          <p:cNvSpPr txBox="1">
            <a:spLocks noChangeArrowheads="1"/>
          </p:cNvSpPr>
          <p:nvPr/>
        </p:nvSpPr>
        <p:spPr bwMode="auto">
          <a:xfrm>
            <a:off x="827088" y="1233488"/>
            <a:ext cx="1504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/>
            <a:r>
              <a:rPr lang="en-US"/>
              <a:t>Time domain</a:t>
            </a:r>
          </a:p>
        </p:txBody>
      </p:sp>
      <p:sp>
        <p:nvSpPr>
          <p:cNvPr id="108582" name="AutoShape 58"/>
          <p:cNvSpPr>
            <a:spLocks noChangeArrowheads="1"/>
          </p:cNvSpPr>
          <p:nvPr/>
        </p:nvSpPr>
        <p:spPr bwMode="auto">
          <a:xfrm>
            <a:off x="3886200" y="1808163"/>
            <a:ext cx="757238" cy="144462"/>
          </a:xfrm>
          <a:prstGeom prst="curvedDownArrow">
            <a:avLst>
              <a:gd name="adj1" fmla="val 104836"/>
              <a:gd name="adj2" fmla="val 209671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endParaRPr lang="en-US"/>
          </a:p>
        </p:txBody>
      </p:sp>
      <p:sp>
        <p:nvSpPr>
          <p:cNvPr id="108583" name="Line 65"/>
          <p:cNvSpPr>
            <a:spLocks noChangeShapeType="1"/>
          </p:cNvSpPr>
          <p:nvPr/>
        </p:nvSpPr>
        <p:spPr bwMode="auto">
          <a:xfrm>
            <a:off x="4895850" y="1557338"/>
            <a:ext cx="0" cy="611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8584" name="Text Box 67"/>
          <p:cNvSpPr txBox="1">
            <a:spLocks noChangeArrowheads="1"/>
          </p:cNvSpPr>
          <p:nvPr/>
        </p:nvSpPr>
        <p:spPr bwMode="auto">
          <a:xfrm>
            <a:off x="4895850" y="1225550"/>
            <a:ext cx="1139825" cy="23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/>
              <a:t>Frequency domain</a:t>
            </a:r>
          </a:p>
        </p:txBody>
      </p:sp>
      <p:sp>
        <p:nvSpPr>
          <p:cNvPr id="108585" name="Line 68"/>
          <p:cNvSpPr>
            <a:spLocks noChangeShapeType="1"/>
          </p:cNvSpPr>
          <p:nvPr/>
        </p:nvSpPr>
        <p:spPr bwMode="auto">
          <a:xfrm>
            <a:off x="2087563" y="2060575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8586" name="Text Box 69"/>
          <p:cNvSpPr txBox="1">
            <a:spLocks noChangeArrowheads="1"/>
          </p:cNvSpPr>
          <p:nvPr/>
        </p:nvSpPr>
        <p:spPr bwMode="auto">
          <a:xfrm>
            <a:off x="1941513" y="2133600"/>
            <a:ext cx="1225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200" b="1"/>
              <a:t>T = 5ns = 1/f</a:t>
            </a:r>
            <a:r>
              <a:rPr lang="en-US" sz="1200" b="1" baseline="-25000"/>
              <a:t>rep</a:t>
            </a:r>
          </a:p>
        </p:txBody>
      </p:sp>
      <p:sp>
        <p:nvSpPr>
          <p:cNvPr id="108587" name="Line 70"/>
          <p:cNvSpPr>
            <a:spLocks noChangeShapeType="1"/>
          </p:cNvSpPr>
          <p:nvPr/>
        </p:nvSpPr>
        <p:spPr bwMode="auto">
          <a:xfrm>
            <a:off x="3059113" y="1700213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8588" name="Line 71"/>
          <p:cNvSpPr>
            <a:spLocks noChangeShapeType="1"/>
          </p:cNvSpPr>
          <p:nvPr/>
        </p:nvSpPr>
        <p:spPr bwMode="auto">
          <a:xfrm>
            <a:off x="3132138" y="1690688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8589" name="Line 72"/>
          <p:cNvSpPr>
            <a:spLocks noChangeShapeType="1"/>
          </p:cNvSpPr>
          <p:nvPr/>
        </p:nvSpPr>
        <p:spPr bwMode="auto">
          <a:xfrm>
            <a:off x="2808288" y="1736725"/>
            <a:ext cx="250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8590" name="Line 73"/>
          <p:cNvSpPr>
            <a:spLocks noChangeShapeType="1"/>
          </p:cNvSpPr>
          <p:nvPr/>
        </p:nvSpPr>
        <p:spPr bwMode="auto">
          <a:xfrm flipH="1">
            <a:off x="3132138" y="173672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8591" name="Line 66"/>
          <p:cNvSpPr>
            <a:spLocks noChangeShapeType="1"/>
          </p:cNvSpPr>
          <p:nvPr/>
        </p:nvSpPr>
        <p:spPr bwMode="auto">
          <a:xfrm>
            <a:off x="4751388" y="2132013"/>
            <a:ext cx="3133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8592" name="Text Box 88"/>
          <p:cNvSpPr txBox="1">
            <a:spLocks noChangeArrowheads="1"/>
          </p:cNvSpPr>
          <p:nvPr/>
        </p:nvSpPr>
        <p:spPr bwMode="auto">
          <a:xfrm>
            <a:off x="3635375" y="1557338"/>
            <a:ext cx="1276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200" b="1"/>
              <a:t>Photo Detector</a:t>
            </a:r>
          </a:p>
        </p:txBody>
      </p:sp>
      <p:grpSp>
        <p:nvGrpSpPr>
          <p:cNvPr id="108593" name="Group 89"/>
          <p:cNvGrpSpPr>
            <a:grpSpLocks/>
          </p:cNvGrpSpPr>
          <p:nvPr/>
        </p:nvGrpSpPr>
        <p:grpSpPr bwMode="auto">
          <a:xfrm>
            <a:off x="5040313" y="1655763"/>
            <a:ext cx="142875" cy="463550"/>
            <a:chOff x="1736" y="1511"/>
            <a:chExt cx="2250" cy="1767"/>
          </a:xfrm>
        </p:grpSpPr>
        <p:sp>
          <p:nvSpPr>
            <p:cNvPr id="108680" name="Freeform 90"/>
            <p:cNvSpPr>
              <a:spLocks/>
            </p:cNvSpPr>
            <p:nvPr/>
          </p:nvSpPr>
          <p:spPr bwMode="auto">
            <a:xfrm>
              <a:off x="1736" y="3092"/>
              <a:ext cx="643" cy="186"/>
            </a:xfrm>
            <a:custGeom>
              <a:avLst/>
              <a:gdLst>
                <a:gd name="T0" fmla="*/ 11 w 643"/>
                <a:gd name="T1" fmla="*/ 186 h 186"/>
                <a:gd name="T2" fmla="*/ 26 w 643"/>
                <a:gd name="T3" fmla="*/ 186 h 186"/>
                <a:gd name="T4" fmla="*/ 42 w 643"/>
                <a:gd name="T5" fmla="*/ 186 h 186"/>
                <a:gd name="T6" fmla="*/ 57 w 643"/>
                <a:gd name="T7" fmla="*/ 186 h 186"/>
                <a:gd name="T8" fmla="*/ 73 w 643"/>
                <a:gd name="T9" fmla="*/ 186 h 186"/>
                <a:gd name="T10" fmla="*/ 89 w 643"/>
                <a:gd name="T11" fmla="*/ 186 h 186"/>
                <a:gd name="T12" fmla="*/ 104 w 643"/>
                <a:gd name="T13" fmla="*/ 186 h 186"/>
                <a:gd name="T14" fmla="*/ 120 w 643"/>
                <a:gd name="T15" fmla="*/ 186 h 186"/>
                <a:gd name="T16" fmla="*/ 135 w 643"/>
                <a:gd name="T17" fmla="*/ 186 h 186"/>
                <a:gd name="T18" fmla="*/ 151 w 643"/>
                <a:gd name="T19" fmla="*/ 186 h 186"/>
                <a:gd name="T20" fmla="*/ 166 w 643"/>
                <a:gd name="T21" fmla="*/ 186 h 186"/>
                <a:gd name="T22" fmla="*/ 182 w 643"/>
                <a:gd name="T23" fmla="*/ 186 h 186"/>
                <a:gd name="T24" fmla="*/ 197 w 643"/>
                <a:gd name="T25" fmla="*/ 186 h 186"/>
                <a:gd name="T26" fmla="*/ 213 w 643"/>
                <a:gd name="T27" fmla="*/ 186 h 186"/>
                <a:gd name="T28" fmla="*/ 229 w 643"/>
                <a:gd name="T29" fmla="*/ 186 h 186"/>
                <a:gd name="T30" fmla="*/ 244 w 643"/>
                <a:gd name="T31" fmla="*/ 186 h 186"/>
                <a:gd name="T32" fmla="*/ 260 w 643"/>
                <a:gd name="T33" fmla="*/ 186 h 186"/>
                <a:gd name="T34" fmla="*/ 275 w 643"/>
                <a:gd name="T35" fmla="*/ 186 h 186"/>
                <a:gd name="T36" fmla="*/ 291 w 643"/>
                <a:gd name="T37" fmla="*/ 186 h 186"/>
                <a:gd name="T38" fmla="*/ 306 w 643"/>
                <a:gd name="T39" fmla="*/ 186 h 186"/>
                <a:gd name="T40" fmla="*/ 322 w 643"/>
                <a:gd name="T41" fmla="*/ 186 h 186"/>
                <a:gd name="T42" fmla="*/ 337 w 643"/>
                <a:gd name="T43" fmla="*/ 186 h 186"/>
                <a:gd name="T44" fmla="*/ 353 w 643"/>
                <a:gd name="T45" fmla="*/ 186 h 186"/>
                <a:gd name="T46" fmla="*/ 368 w 643"/>
                <a:gd name="T47" fmla="*/ 181 h 186"/>
                <a:gd name="T48" fmla="*/ 384 w 643"/>
                <a:gd name="T49" fmla="*/ 181 h 186"/>
                <a:gd name="T50" fmla="*/ 400 w 643"/>
                <a:gd name="T51" fmla="*/ 181 h 186"/>
                <a:gd name="T52" fmla="*/ 415 w 643"/>
                <a:gd name="T53" fmla="*/ 176 h 186"/>
                <a:gd name="T54" fmla="*/ 431 w 643"/>
                <a:gd name="T55" fmla="*/ 176 h 186"/>
                <a:gd name="T56" fmla="*/ 446 w 643"/>
                <a:gd name="T57" fmla="*/ 171 h 186"/>
                <a:gd name="T58" fmla="*/ 462 w 643"/>
                <a:gd name="T59" fmla="*/ 166 h 186"/>
                <a:gd name="T60" fmla="*/ 477 w 643"/>
                <a:gd name="T61" fmla="*/ 160 h 186"/>
                <a:gd name="T62" fmla="*/ 493 w 643"/>
                <a:gd name="T63" fmla="*/ 155 h 186"/>
                <a:gd name="T64" fmla="*/ 508 w 643"/>
                <a:gd name="T65" fmla="*/ 145 h 186"/>
                <a:gd name="T66" fmla="*/ 524 w 643"/>
                <a:gd name="T67" fmla="*/ 140 h 186"/>
                <a:gd name="T68" fmla="*/ 540 w 643"/>
                <a:gd name="T69" fmla="*/ 129 h 186"/>
                <a:gd name="T70" fmla="*/ 555 w 643"/>
                <a:gd name="T71" fmla="*/ 114 h 186"/>
                <a:gd name="T72" fmla="*/ 571 w 643"/>
                <a:gd name="T73" fmla="*/ 103 h 186"/>
                <a:gd name="T74" fmla="*/ 581 w 643"/>
                <a:gd name="T75" fmla="*/ 88 h 186"/>
                <a:gd name="T76" fmla="*/ 597 w 643"/>
                <a:gd name="T77" fmla="*/ 72 h 186"/>
                <a:gd name="T78" fmla="*/ 612 w 643"/>
                <a:gd name="T79" fmla="*/ 57 h 186"/>
                <a:gd name="T80" fmla="*/ 622 w 643"/>
                <a:gd name="T81" fmla="*/ 36 h 186"/>
                <a:gd name="T82" fmla="*/ 638 w 643"/>
                <a:gd name="T83" fmla="*/ 15 h 18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643" h="186">
                  <a:moveTo>
                    <a:pt x="0" y="186"/>
                  </a:moveTo>
                  <a:lnTo>
                    <a:pt x="6" y="186"/>
                  </a:lnTo>
                  <a:lnTo>
                    <a:pt x="11" y="186"/>
                  </a:lnTo>
                  <a:lnTo>
                    <a:pt x="16" y="186"/>
                  </a:lnTo>
                  <a:lnTo>
                    <a:pt x="21" y="186"/>
                  </a:lnTo>
                  <a:lnTo>
                    <a:pt x="26" y="186"/>
                  </a:lnTo>
                  <a:lnTo>
                    <a:pt x="32" y="186"/>
                  </a:lnTo>
                  <a:lnTo>
                    <a:pt x="37" y="186"/>
                  </a:lnTo>
                  <a:lnTo>
                    <a:pt x="42" y="186"/>
                  </a:lnTo>
                  <a:lnTo>
                    <a:pt x="47" y="186"/>
                  </a:lnTo>
                  <a:lnTo>
                    <a:pt x="52" y="186"/>
                  </a:lnTo>
                  <a:lnTo>
                    <a:pt x="57" y="186"/>
                  </a:lnTo>
                  <a:lnTo>
                    <a:pt x="63" y="186"/>
                  </a:lnTo>
                  <a:lnTo>
                    <a:pt x="68" y="186"/>
                  </a:lnTo>
                  <a:lnTo>
                    <a:pt x="73" y="186"/>
                  </a:lnTo>
                  <a:lnTo>
                    <a:pt x="78" y="186"/>
                  </a:lnTo>
                  <a:lnTo>
                    <a:pt x="83" y="186"/>
                  </a:lnTo>
                  <a:lnTo>
                    <a:pt x="89" y="186"/>
                  </a:lnTo>
                  <a:lnTo>
                    <a:pt x="94" y="186"/>
                  </a:lnTo>
                  <a:lnTo>
                    <a:pt x="99" y="186"/>
                  </a:lnTo>
                  <a:lnTo>
                    <a:pt x="104" y="186"/>
                  </a:lnTo>
                  <a:lnTo>
                    <a:pt x="109" y="186"/>
                  </a:lnTo>
                  <a:lnTo>
                    <a:pt x="114" y="186"/>
                  </a:lnTo>
                  <a:lnTo>
                    <a:pt x="120" y="186"/>
                  </a:lnTo>
                  <a:lnTo>
                    <a:pt x="125" y="186"/>
                  </a:lnTo>
                  <a:lnTo>
                    <a:pt x="130" y="186"/>
                  </a:lnTo>
                  <a:lnTo>
                    <a:pt x="135" y="186"/>
                  </a:lnTo>
                  <a:lnTo>
                    <a:pt x="140" y="186"/>
                  </a:lnTo>
                  <a:lnTo>
                    <a:pt x="146" y="186"/>
                  </a:lnTo>
                  <a:lnTo>
                    <a:pt x="151" y="186"/>
                  </a:lnTo>
                  <a:lnTo>
                    <a:pt x="156" y="186"/>
                  </a:lnTo>
                  <a:lnTo>
                    <a:pt x="161" y="186"/>
                  </a:lnTo>
                  <a:lnTo>
                    <a:pt x="166" y="186"/>
                  </a:lnTo>
                  <a:lnTo>
                    <a:pt x="171" y="186"/>
                  </a:lnTo>
                  <a:lnTo>
                    <a:pt x="177" y="186"/>
                  </a:lnTo>
                  <a:lnTo>
                    <a:pt x="182" y="186"/>
                  </a:lnTo>
                  <a:lnTo>
                    <a:pt x="187" y="186"/>
                  </a:lnTo>
                  <a:lnTo>
                    <a:pt x="192" y="186"/>
                  </a:lnTo>
                  <a:lnTo>
                    <a:pt x="197" y="186"/>
                  </a:lnTo>
                  <a:lnTo>
                    <a:pt x="203" y="186"/>
                  </a:lnTo>
                  <a:lnTo>
                    <a:pt x="208" y="186"/>
                  </a:lnTo>
                  <a:lnTo>
                    <a:pt x="213" y="186"/>
                  </a:lnTo>
                  <a:lnTo>
                    <a:pt x="218" y="186"/>
                  </a:lnTo>
                  <a:lnTo>
                    <a:pt x="223" y="186"/>
                  </a:lnTo>
                  <a:lnTo>
                    <a:pt x="229" y="186"/>
                  </a:lnTo>
                  <a:lnTo>
                    <a:pt x="234" y="186"/>
                  </a:lnTo>
                  <a:lnTo>
                    <a:pt x="239" y="186"/>
                  </a:lnTo>
                  <a:lnTo>
                    <a:pt x="244" y="186"/>
                  </a:lnTo>
                  <a:lnTo>
                    <a:pt x="249" y="186"/>
                  </a:lnTo>
                  <a:lnTo>
                    <a:pt x="254" y="186"/>
                  </a:lnTo>
                  <a:lnTo>
                    <a:pt x="260" y="186"/>
                  </a:lnTo>
                  <a:lnTo>
                    <a:pt x="265" y="186"/>
                  </a:lnTo>
                  <a:lnTo>
                    <a:pt x="270" y="186"/>
                  </a:lnTo>
                  <a:lnTo>
                    <a:pt x="275" y="186"/>
                  </a:lnTo>
                  <a:lnTo>
                    <a:pt x="280" y="186"/>
                  </a:lnTo>
                  <a:lnTo>
                    <a:pt x="286" y="186"/>
                  </a:lnTo>
                  <a:lnTo>
                    <a:pt x="291" y="186"/>
                  </a:lnTo>
                  <a:lnTo>
                    <a:pt x="296" y="186"/>
                  </a:lnTo>
                  <a:lnTo>
                    <a:pt x="301" y="186"/>
                  </a:lnTo>
                  <a:lnTo>
                    <a:pt x="306" y="186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2" y="186"/>
                  </a:lnTo>
                  <a:lnTo>
                    <a:pt x="327" y="186"/>
                  </a:lnTo>
                  <a:lnTo>
                    <a:pt x="332" y="186"/>
                  </a:lnTo>
                  <a:lnTo>
                    <a:pt x="337" y="186"/>
                  </a:lnTo>
                  <a:lnTo>
                    <a:pt x="343" y="186"/>
                  </a:lnTo>
                  <a:lnTo>
                    <a:pt x="348" y="186"/>
                  </a:lnTo>
                  <a:lnTo>
                    <a:pt x="353" y="186"/>
                  </a:lnTo>
                  <a:lnTo>
                    <a:pt x="358" y="181"/>
                  </a:lnTo>
                  <a:lnTo>
                    <a:pt x="363" y="181"/>
                  </a:lnTo>
                  <a:lnTo>
                    <a:pt x="368" y="181"/>
                  </a:lnTo>
                  <a:lnTo>
                    <a:pt x="374" y="181"/>
                  </a:lnTo>
                  <a:lnTo>
                    <a:pt x="379" y="181"/>
                  </a:lnTo>
                  <a:lnTo>
                    <a:pt x="384" y="181"/>
                  </a:lnTo>
                  <a:lnTo>
                    <a:pt x="389" y="181"/>
                  </a:lnTo>
                  <a:lnTo>
                    <a:pt x="394" y="181"/>
                  </a:lnTo>
                  <a:lnTo>
                    <a:pt x="400" y="181"/>
                  </a:lnTo>
                  <a:lnTo>
                    <a:pt x="405" y="176"/>
                  </a:lnTo>
                  <a:lnTo>
                    <a:pt x="410" y="176"/>
                  </a:lnTo>
                  <a:lnTo>
                    <a:pt x="415" y="176"/>
                  </a:lnTo>
                  <a:lnTo>
                    <a:pt x="420" y="176"/>
                  </a:lnTo>
                  <a:lnTo>
                    <a:pt x="426" y="176"/>
                  </a:lnTo>
                  <a:lnTo>
                    <a:pt x="431" y="176"/>
                  </a:lnTo>
                  <a:lnTo>
                    <a:pt x="436" y="171"/>
                  </a:lnTo>
                  <a:lnTo>
                    <a:pt x="441" y="171"/>
                  </a:lnTo>
                  <a:lnTo>
                    <a:pt x="446" y="171"/>
                  </a:lnTo>
                  <a:lnTo>
                    <a:pt x="451" y="166"/>
                  </a:lnTo>
                  <a:lnTo>
                    <a:pt x="457" y="166"/>
                  </a:lnTo>
                  <a:lnTo>
                    <a:pt x="462" y="166"/>
                  </a:lnTo>
                  <a:lnTo>
                    <a:pt x="467" y="166"/>
                  </a:lnTo>
                  <a:lnTo>
                    <a:pt x="472" y="160"/>
                  </a:lnTo>
                  <a:lnTo>
                    <a:pt x="477" y="160"/>
                  </a:lnTo>
                  <a:lnTo>
                    <a:pt x="483" y="155"/>
                  </a:lnTo>
                  <a:lnTo>
                    <a:pt x="488" y="155"/>
                  </a:lnTo>
                  <a:lnTo>
                    <a:pt x="493" y="155"/>
                  </a:lnTo>
                  <a:lnTo>
                    <a:pt x="498" y="150"/>
                  </a:lnTo>
                  <a:lnTo>
                    <a:pt x="503" y="150"/>
                  </a:lnTo>
                  <a:lnTo>
                    <a:pt x="508" y="145"/>
                  </a:lnTo>
                  <a:lnTo>
                    <a:pt x="514" y="145"/>
                  </a:lnTo>
                  <a:lnTo>
                    <a:pt x="519" y="140"/>
                  </a:lnTo>
                  <a:lnTo>
                    <a:pt x="524" y="140"/>
                  </a:lnTo>
                  <a:lnTo>
                    <a:pt x="529" y="135"/>
                  </a:lnTo>
                  <a:lnTo>
                    <a:pt x="534" y="129"/>
                  </a:lnTo>
                  <a:lnTo>
                    <a:pt x="540" y="129"/>
                  </a:lnTo>
                  <a:lnTo>
                    <a:pt x="545" y="124"/>
                  </a:lnTo>
                  <a:lnTo>
                    <a:pt x="550" y="119"/>
                  </a:lnTo>
                  <a:lnTo>
                    <a:pt x="555" y="114"/>
                  </a:lnTo>
                  <a:lnTo>
                    <a:pt x="560" y="109"/>
                  </a:lnTo>
                  <a:lnTo>
                    <a:pt x="565" y="109"/>
                  </a:lnTo>
                  <a:lnTo>
                    <a:pt x="571" y="103"/>
                  </a:lnTo>
                  <a:lnTo>
                    <a:pt x="576" y="98"/>
                  </a:lnTo>
                  <a:lnTo>
                    <a:pt x="576" y="93"/>
                  </a:lnTo>
                  <a:lnTo>
                    <a:pt x="581" y="88"/>
                  </a:lnTo>
                  <a:lnTo>
                    <a:pt x="586" y="83"/>
                  </a:lnTo>
                  <a:lnTo>
                    <a:pt x="591" y="78"/>
                  </a:lnTo>
                  <a:lnTo>
                    <a:pt x="597" y="72"/>
                  </a:lnTo>
                  <a:lnTo>
                    <a:pt x="602" y="67"/>
                  </a:lnTo>
                  <a:lnTo>
                    <a:pt x="607" y="62"/>
                  </a:lnTo>
                  <a:lnTo>
                    <a:pt x="612" y="57"/>
                  </a:lnTo>
                  <a:lnTo>
                    <a:pt x="612" y="52"/>
                  </a:lnTo>
                  <a:lnTo>
                    <a:pt x="617" y="46"/>
                  </a:lnTo>
                  <a:lnTo>
                    <a:pt x="622" y="36"/>
                  </a:lnTo>
                  <a:lnTo>
                    <a:pt x="628" y="31"/>
                  </a:lnTo>
                  <a:lnTo>
                    <a:pt x="633" y="26"/>
                  </a:lnTo>
                  <a:lnTo>
                    <a:pt x="638" y="15"/>
                  </a:lnTo>
                  <a:lnTo>
                    <a:pt x="643" y="10"/>
                  </a:lnTo>
                  <a:lnTo>
                    <a:pt x="643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81" name="Freeform 91"/>
            <p:cNvSpPr>
              <a:spLocks/>
            </p:cNvSpPr>
            <p:nvPr/>
          </p:nvSpPr>
          <p:spPr bwMode="auto">
            <a:xfrm>
              <a:off x="2379" y="1511"/>
              <a:ext cx="581" cy="1581"/>
            </a:xfrm>
            <a:custGeom>
              <a:avLst/>
              <a:gdLst>
                <a:gd name="T0" fmla="*/ 11 w 581"/>
                <a:gd name="T1" fmla="*/ 1565 h 1581"/>
                <a:gd name="T2" fmla="*/ 26 w 581"/>
                <a:gd name="T3" fmla="*/ 1539 h 1581"/>
                <a:gd name="T4" fmla="*/ 37 w 581"/>
                <a:gd name="T5" fmla="*/ 1508 h 1581"/>
                <a:gd name="T6" fmla="*/ 52 w 581"/>
                <a:gd name="T7" fmla="*/ 1477 h 1581"/>
                <a:gd name="T8" fmla="*/ 68 w 581"/>
                <a:gd name="T9" fmla="*/ 1446 h 1581"/>
                <a:gd name="T10" fmla="*/ 78 w 581"/>
                <a:gd name="T11" fmla="*/ 1405 h 1581"/>
                <a:gd name="T12" fmla="*/ 94 w 581"/>
                <a:gd name="T13" fmla="*/ 1368 h 1581"/>
                <a:gd name="T14" fmla="*/ 104 w 581"/>
                <a:gd name="T15" fmla="*/ 1322 h 1581"/>
                <a:gd name="T16" fmla="*/ 119 w 581"/>
                <a:gd name="T17" fmla="*/ 1275 h 1581"/>
                <a:gd name="T18" fmla="*/ 135 w 581"/>
                <a:gd name="T19" fmla="*/ 1228 h 1581"/>
                <a:gd name="T20" fmla="*/ 145 w 581"/>
                <a:gd name="T21" fmla="*/ 1176 h 1581"/>
                <a:gd name="T22" fmla="*/ 161 w 581"/>
                <a:gd name="T23" fmla="*/ 1125 h 1581"/>
                <a:gd name="T24" fmla="*/ 171 w 581"/>
                <a:gd name="T25" fmla="*/ 1068 h 1581"/>
                <a:gd name="T26" fmla="*/ 187 w 581"/>
                <a:gd name="T27" fmla="*/ 1011 h 1581"/>
                <a:gd name="T28" fmla="*/ 202 w 581"/>
                <a:gd name="T29" fmla="*/ 948 h 1581"/>
                <a:gd name="T30" fmla="*/ 213 w 581"/>
                <a:gd name="T31" fmla="*/ 886 h 1581"/>
                <a:gd name="T32" fmla="*/ 228 w 581"/>
                <a:gd name="T33" fmla="*/ 824 h 1581"/>
                <a:gd name="T34" fmla="*/ 239 w 581"/>
                <a:gd name="T35" fmla="*/ 757 h 1581"/>
                <a:gd name="T36" fmla="*/ 254 w 581"/>
                <a:gd name="T37" fmla="*/ 694 h 1581"/>
                <a:gd name="T38" fmla="*/ 270 w 581"/>
                <a:gd name="T39" fmla="*/ 632 h 1581"/>
                <a:gd name="T40" fmla="*/ 280 w 581"/>
                <a:gd name="T41" fmla="*/ 565 h 1581"/>
                <a:gd name="T42" fmla="*/ 296 w 581"/>
                <a:gd name="T43" fmla="*/ 503 h 1581"/>
                <a:gd name="T44" fmla="*/ 311 w 581"/>
                <a:gd name="T45" fmla="*/ 440 h 1581"/>
                <a:gd name="T46" fmla="*/ 322 w 581"/>
                <a:gd name="T47" fmla="*/ 383 h 1581"/>
                <a:gd name="T48" fmla="*/ 337 w 581"/>
                <a:gd name="T49" fmla="*/ 326 h 1581"/>
                <a:gd name="T50" fmla="*/ 348 w 581"/>
                <a:gd name="T51" fmla="*/ 269 h 1581"/>
                <a:gd name="T52" fmla="*/ 363 w 581"/>
                <a:gd name="T53" fmla="*/ 223 h 1581"/>
                <a:gd name="T54" fmla="*/ 379 w 581"/>
                <a:gd name="T55" fmla="*/ 176 h 1581"/>
                <a:gd name="T56" fmla="*/ 389 w 581"/>
                <a:gd name="T57" fmla="*/ 135 h 1581"/>
                <a:gd name="T58" fmla="*/ 405 w 581"/>
                <a:gd name="T59" fmla="*/ 98 h 1581"/>
                <a:gd name="T60" fmla="*/ 415 w 581"/>
                <a:gd name="T61" fmla="*/ 67 h 1581"/>
                <a:gd name="T62" fmla="*/ 431 w 581"/>
                <a:gd name="T63" fmla="*/ 41 h 1581"/>
                <a:gd name="T64" fmla="*/ 446 w 581"/>
                <a:gd name="T65" fmla="*/ 21 h 1581"/>
                <a:gd name="T66" fmla="*/ 456 w 581"/>
                <a:gd name="T67" fmla="*/ 5 h 1581"/>
                <a:gd name="T68" fmla="*/ 472 w 581"/>
                <a:gd name="T69" fmla="*/ 0 h 1581"/>
                <a:gd name="T70" fmla="*/ 488 w 581"/>
                <a:gd name="T71" fmla="*/ 0 h 1581"/>
                <a:gd name="T72" fmla="*/ 503 w 581"/>
                <a:gd name="T73" fmla="*/ 5 h 1581"/>
                <a:gd name="T74" fmla="*/ 513 w 581"/>
                <a:gd name="T75" fmla="*/ 21 h 1581"/>
                <a:gd name="T76" fmla="*/ 529 w 581"/>
                <a:gd name="T77" fmla="*/ 41 h 1581"/>
                <a:gd name="T78" fmla="*/ 545 w 581"/>
                <a:gd name="T79" fmla="*/ 67 h 1581"/>
                <a:gd name="T80" fmla="*/ 555 w 581"/>
                <a:gd name="T81" fmla="*/ 98 h 1581"/>
                <a:gd name="T82" fmla="*/ 570 w 581"/>
                <a:gd name="T83" fmla="*/ 135 h 158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81" h="1581">
                  <a:moveTo>
                    <a:pt x="0" y="1581"/>
                  </a:moveTo>
                  <a:lnTo>
                    <a:pt x="5" y="1576"/>
                  </a:lnTo>
                  <a:lnTo>
                    <a:pt x="11" y="1565"/>
                  </a:lnTo>
                  <a:lnTo>
                    <a:pt x="16" y="1560"/>
                  </a:lnTo>
                  <a:lnTo>
                    <a:pt x="21" y="1550"/>
                  </a:lnTo>
                  <a:lnTo>
                    <a:pt x="26" y="1539"/>
                  </a:lnTo>
                  <a:lnTo>
                    <a:pt x="31" y="1529"/>
                  </a:lnTo>
                  <a:lnTo>
                    <a:pt x="37" y="1519"/>
                  </a:lnTo>
                  <a:lnTo>
                    <a:pt x="37" y="1508"/>
                  </a:lnTo>
                  <a:lnTo>
                    <a:pt x="42" y="1498"/>
                  </a:lnTo>
                  <a:lnTo>
                    <a:pt x="47" y="1487"/>
                  </a:lnTo>
                  <a:lnTo>
                    <a:pt x="52" y="1477"/>
                  </a:lnTo>
                  <a:lnTo>
                    <a:pt x="57" y="1467"/>
                  </a:lnTo>
                  <a:lnTo>
                    <a:pt x="62" y="1456"/>
                  </a:lnTo>
                  <a:lnTo>
                    <a:pt x="68" y="1446"/>
                  </a:lnTo>
                  <a:lnTo>
                    <a:pt x="73" y="1430"/>
                  </a:lnTo>
                  <a:lnTo>
                    <a:pt x="73" y="1420"/>
                  </a:lnTo>
                  <a:lnTo>
                    <a:pt x="78" y="1405"/>
                  </a:lnTo>
                  <a:lnTo>
                    <a:pt x="83" y="1394"/>
                  </a:lnTo>
                  <a:lnTo>
                    <a:pt x="88" y="1379"/>
                  </a:lnTo>
                  <a:lnTo>
                    <a:pt x="94" y="1368"/>
                  </a:lnTo>
                  <a:lnTo>
                    <a:pt x="99" y="1353"/>
                  </a:lnTo>
                  <a:lnTo>
                    <a:pt x="104" y="1337"/>
                  </a:lnTo>
                  <a:lnTo>
                    <a:pt x="104" y="1322"/>
                  </a:lnTo>
                  <a:lnTo>
                    <a:pt x="109" y="1306"/>
                  </a:lnTo>
                  <a:lnTo>
                    <a:pt x="114" y="1291"/>
                  </a:lnTo>
                  <a:lnTo>
                    <a:pt x="119" y="1275"/>
                  </a:lnTo>
                  <a:lnTo>
                    <a:pt x="125" y="1259"/>
                  </a:lnTo>
                  <a:lnTo>
                    <a:pt x="130" y="1244"/>
                  </a:lnTo>
                  <a:lnTo>
                    <a:pt x="135" y="1228"/>
                  </a:lnTo>
                  <a:lnTo>
                    <a:pt x="140" y="1213"/>
                  </a:lnTo>
                  <a:lnTo>
                    <a:pt x="140" y="1192"/>
                  </a:lnTo>
                  <a:lnTo>
                    <a:pt x="145" y="1176"/>
                  </a:lnTo>
                  <a:lnTo>
                    <a:pt x="151" y="1161"/>
                  </a:lnTo>
                  <a:lnTo>
                    <a:pt x="156" y="1140"/>
                  </a:lnTo>
                  <a:lnTo>
                    <a:pt x="161" y="1125"/>
                  </a:lnTo>
                  <a:lnTo>
                    <a:pt x="166" y="1104"/>
                  </a:lnTo>
                  <a:lnTo>
                    <a:pt x="171" y="1088"/>
                  </a:lnTo>
                  <a:lnTo>
                    <a:pt x="171" y="1068"/>
                  </a:lnTo>
                  <a:lnTo>
                    <a:pt x="176" y="1047"/>
                  </a:lnTo>
                  <a:lnTo>
                    <a:pt x="182" y="1026"/>
                  </a:lnTo>
                  <a:lnTo>
                    <a:pt x="187" y="1011"/>
                  </a:lnTo>
                  <a:lnTo>
                    <a:pt x="192" y="990"/>
                  </a:lnTo>
                  <a:lnTo>
                    <a:pt x="197" y="969"/>
                  </a:lnTo>
                  <a:lnTo>
                    <a:pt x="202" y="948"/>
                  </a:lnTo>
                  <a:lnTo>
                    <a:pt x="208" y="928"/>
                  </a:lnTo>
                  <a:lnTo>
                    <a:pt x="208" y="907"/>
                  </a:lnTo>
                  <a:lnTo>
                    <a:pt x="213" y="886"/>
                  </a:lnTo>
                  <a:lnTo>
                    <a:pt x="218" y="865"/>
                  </a:lnTo>
                  <a:lnTo>
                    <a:pt x="223" y="845"/>
                  </a:lnTo>
                  <a:lnTo>
                    <a:pt x="228" y="824"/>
                  </a:lnTo>
                  <a:lnTo>
                    <a:pt x="234" y="803"/>
                  </a:lnTo>
                  <a:lnTo>
                    <a:pt x="239" y="783"/>
                  </a:lnTo>
                  <a:lnTo>
                    <a:pt x="239" y="757"/>
                  </a:lnTo>
                  <a:lnTo>
                    <a:pt x="244" y="736"/>
                  </a:lnTo>
                  <a:lnTo>
                    <a:pt x="249" y="715"/>
                  </a:lnTo>
                  <a:lnTo>
                    <a:pt x="254" y="694"/>
                  </a:lnTo>
                  <a:lnTo>
                    <a:pt x="259" y="674"/>
                  </a:lnTo>
                  <a:lnTo>
                    <a:pt x="265" y="653"/>
                  </a:lnTo>
                  <a:lnTo>
                    <a:pt x="270" y="632"/>
                  </a:lnTo>
                  <a:lnTo>
                    <a:pt x="275" y="612"/>
                  </a:lnTo>
                  <a:lnTo>
                    <a:pt x="275" y="586"/>
                  </a:lnTo>
                  <a:lnTo>
                    <a:pt x="280" y="565"/>
                  </a:lnTo>
                  <a:lnTo>
                    <a:pt x="285" y="544"/>
                  </a:lnTo>
                  <a:lnTo>
                    <a:pt x="291" y="523"/>
                  </a:lnTo>
                  <a:lnTo>
                    <a:pt x="296" y="503"/>
                  </a:lnTo>
                  <a:lnTo>
                    <a:pt x="301" y="482"/>
                  </a:lnTo>
                  <a:lnTo>
                    <a:pt x="306" y="461"/>
                  </a:lnTo>
                  <a:lnTo>
                    <a:pt x="311" y="440"/>
                  </a:lnTo>
                  <a:lnTo>
                    <a:pt x="311" y="420"/>
                  </a:lnTo>
                  <a:lnTo>
                    <a:pt x="316" y="404"/>
                  </a:lnTo>
                  <a:lnTo>
                    <a:pt x="322" y="383"/>
                  </a:lnTo>
                  <a:lnTo>
                    <a:pt x="327" y="363"/>
                  </a:lnTo>
                  <a:lnTo>
                    <a:pt x="332" y="342"/>
                  </a:lnTo>
                  <a:lnTo>
                    <a:pt x="337" y="326"/>
                  </a:lnTo>
                  <a:lnTo>
                    <a:pt x="342" y="306"/>
                  </a:lnTo>
                  <a:lnTo>
                    <a:pt x="342" y="290"/>
                  </a:lnTo>
                  <a:lnTo>
                    <a:pt x="348" y="269"/>
                  </a:lnTo>
                  <a:lnTo>
                    <a:pt x="353" y="254"/>
                  </a:lnTo>
                  <a:lnTo>
                    <a:pt x="358" y="238"/>
                  </a:lnTo>
                  <a:lnTo>
                    <a:pt x="363" y="223"/>
                  </a:lnTo>
                  <a:lnTo>
                    <a:pt x="368" y="207"/>
                  </a:lnTo>
                  <a:lnTo>
                    <a:pt x="373" y="192"/>
                  </a:lnTo>
                  <a:lnTo>
                    <a:pt x="379" y="176"/>
                  </a:lnTo>
                  <a:lnTo>
                    <a:pt x="379" y="161"/>
                  </a:lnTo>
                  <a:lnTo>
                    <a:pt x="384" y="145"/>
                  </a:lnTo>
                  <a:lnTo>
                    <a:pt x="389" y="135"/>
                  </a:lnTo>
                  <a:lnTo>
                    <a:pt x="394" y="119"/>
                  </a:lnTo>
                  <a:lnTo>
                    <a:pt x="399" y="109"/>
                  </a:lnTo>
                  <a:lnTo>
                    <a:pt x="405" y="98"/>
                  </a:lnTo>
                  <a:lnTo>
                    <a:pt x="410" y="88"/>
                  </a:lnTo>
                  <a:lnTo>
                    <a:pt x="410" y="78"/>
                  </a:lnTo>
                  <a:lnTo>
                    <a:pt x="415" y="67"/>
                  </a:lnTo>
                  <a:lnTo>
                    <a:pt x="420" y="57"/>
                  </a:lnTo>
                  <a:lnTo>
                    <a:pt x="425" y="47"/>
                  </a:lnTo>
                  <a:lnTo>
                    <a:pt x="431" y="41"/>
                  </a:lnTo>
                  <a:lnTo>
                    <a:pt x="436" y="31"/>
                  </a:lnTo>
                  <a:lnTo>
                    <a:pt x="441" y="26"/>
                  </a:lnTo>
                  <a:lnTo>
                    <a:pt x="446" y="21"/>
                  </a:lnTo>
                  <a:lnTo>
                    <a:pt x="446" y="15"/>
                  </a:lnTo>
                  <a:lnTo>
                    <a:pt x="451" y="10"/>
                  </a:lnTo>
                  <a:lnTo>
                    <a:pt x="456" y="5"/>
                  </a:lnTo>
                  <a:lnTo>
                    <a:pt x="462" y="5"/>
                  </a:lnTo>
                  <a:lnTo>
                    <a:pt x="467" y="0"/>
                  </a:lnTo>
                  <a:lnTo>
                    <a:pt x="472" y="0"/>
                  </a:lnTo>
                  <a:lnTo>
                    <a:pt x="477" y="0"/>
                  </a:lnTo>
                  <a:lnTo>
                    <a:pt x="482" y="0"/>
                  </a:lnTo>
                  <a:lnTo>
                    <a:pt x="488" y="0"/>
                  </a:lnTo>
                  <a:lnTo>
                    <a:pt x="493" y="0"/>
                  </a:lnTo>
                  <a:lnTo>
                    <a:pt x="498" y="5"/>
                  </a:lnTo>
                  <a:lnTo>
                    <a:pt x="503" y="5"/>
                  </a:lnTo>
                  <a:lnTo>
                    <a:pt x="508" y="10"/>
                  </a:lnTo>
                  <a:lnTo>
                    <a:pt x="513" y="15"/>
                  </a:lnTo>
                  <a:lnTo>
                    <a:pt x="513" y="21"/>
                  </a:lnTo>
                  <a:lnTo>
                    <a:pt x="519" y="26"/>
                  </a:lnTo>
                  <a:lnTo>
                    <a:pt x="524" y="31"/>
                  </a:lnTo>
                  <a:lnTo>
                    <a:pt x="529" y="41"/>
                  </a:lnTo>
                  <a:lnTo>
                    <a:pt x="534" y="47"/>
                  </a:lnTo>
                  <a:lnTo>
                    <a:pt x="539" y="57"/>
                  </a:lnTo>
                  <a:lnTo>
                    <a:pt x="545" y="67"/>
                  </a:lnTo>
                  <a:lnTo>
                    <a:pt x="550" y="78"/>
                  </a:lnTo>
                  <a:lnTo>
                    <a:pt x="550" y="88"/>
                  </a:lnTo>
                  <a:lnTo>
                    <a:pt x="555" y="98"/>
                  </a:lnTo>
                  <a:lnTo>
                    <a:pt x="560" y="109"/>
                  </a:lnTo>
                  <a:lnTo>
                    <a:pt x="565" y="119"/>
                  </a:lnTo>
                  <a:lnTo>
                    <a:pt x="570" y="135"/>
                  </a:lnTo>
                  <a:lnTo>
                    <a:pt x="576" y="145"/>
                  </a:lnTo>
                  <a:lnTo>
                    <a:pt x="581" y="161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82" name="Freeform 92"/>
            <p:cNvSpPr>
              <a:spLocks/>
            </p:cNvSpPr>
            <p:nvPr/>
          </p:nvSpPr>
          <p:spPr bwMode="auto">
            <a:xfrm>
              <a:off x="2960" y="1672"/>
              <a:ext cx="586" cy="1591"/>
            </a:xfrm>
            <a:custGeom>
              <a:avLst/>
              <a:gdLst>
                <a:gd name="T0" fmla="*/ 5 w 586"/>
                <a:gd name="T1" fmla="*/ 31 h 1591"/>
                <a:gd name="T2" fmla="*/ 21 w 586"/>
                <a:gd name="T3" fmla="*/ 77 h 1591"/>
                <a:gd name="T4" fmla="*/ 36 w 586"/>
                <a:gd name="T5" fmla="*/ 129 h 1591"/>
                <a:gd name="T6" fmla="*/ 46 w 586"/>
                <a:gd name="T7" fmla="*/ 181 h 1591"/>
                <a:gd name="T8" fmla="*/ 62 w 586"/>
                <a:gd name="T9" fmla="*/ 243 h 1591"/>
                <a:gd name="T10" fmla="*/ 72 w 586"/>
                <a:gd name="T11" fmla="*/ 300 h 1591"/>
                <a:gd name="T12" fmla="*/ 88 w 586"/>
                <a:gd name="T13" fmla="*/ 362 h 1591"/>
                <a:gd name="T14" fmla="*/ 104 w 586"/>
                <a:gd name="T15" fmla="*/ 425 h 1591"/>
                <a:gd name="T16" fmla="*/ 114 w 586"/>
                <a:gd name="T17" fmla="*/ 492 h 1591"/>
                <a:gd name="T18" fmla="*/ 129 w 586"/>
                <a:gd name="T19" fmla="*/ 554 h 1591"/>
                <a:gd name="T20" fmla="*/ 140 w 586"/>
                <a:gd name="T21" fmla="*/ 622 h 1591"/>
                <a:gd name="T22" fmla="*/ 155 w 586"/>
                <a:gd name="T23" fmla="*/ 684 h 1591"/>
                <a:gd name="T24" fmla="*/ 171 w 586"/>
                <a:gd name="T25" fmla="*/ 746 h 1591"/>
                <a:gd name="T26" fmla="*/ 181 w 586"/>
                <a:gd name="T27" fmla="*/ 808 h 1591"/>
                <a:gd name="T28" fmla="*/ 197 w 586"/>
                <a:gd name="T29" fmla="*/ 865 h 1591"/>
                <a:gd name="T30" fmla="*/ 207 w 586"/>
                <a:gd name="T31" fmla="*/ 927 h 1591"/>
                <a:gd name="T32" fmla="*/ 223 w 586"/>
                <a:gd name="T33" fmla="*/ 979 h 1591"/>
                <a:gd name="T34" fmla="*/ 238 w 586"/>
                <a:gd name="T35" fmla="*/ 1031 h 1591"/>
                <a:gd name="T36" fmla="*/ 249 w 586"/>
                <a:gd name="T37" fmla="*/ 1083 h 1591"/>
                <a:gd name="T38" fmla="*/ 264 w 586"/>
                <a:gd name="T39" fmla="*/ 1130 h 1591"/>
                <a:gd name="T40" fmla="*/ 275 w 586"/>
                <a:gd name="T41" fmla="*/ 1176 h 1591"/>
                <a:gd name="T42" fmla="*/ 290 w 586"/>
                <a:gd name="T43" fmla="*/ 1218 h 1591"/>
                <a:gd name="T44" fmla="*/ 306 w 586"/>
                <a:gd name="T45" fmla="*/ 1259 h 1591"/>
                <a:gd name="T46" fmla="*/ 316 w 586"/>
                <a:gd name="T47" fmla="*/ 1295 h 1591"/>
                <a:gd name="T48" fmla="*/ 332 w 586"/>
                <a:gd name="T49" fmla="*/ 1326 h 1591"/>
                <a:gd name="T50" fmla="*/ 342 w 586"/>
                <a:gd name="T51" fmla="*/ 1358 h 1591"/>
                <a:gd name="T52" fmla="*/ 358 w 586"/>
                <a:gd name="T53" fmla="*/ 1389 h 1591"/>
                <a:gd name="T54" fmla="*/ 373 w 586"/>
                <a:gd name="T55" fmla="*/ 1415 h 1591"/>
                <a:gd name="T56" fmla="*/ 383 w 586"/>
                <a:gd name="T57" fmla="*/ 1435 h 1591"/>
                <a:gd name="T58" fmla="*/ 399 w 586"/>
                <a:gd name="T59" fmla="*/ 1456 h 1591"/>
                <a:gd name="T60" fmla="*/ 409 w 586"/>
                <a:gd name="T61" fmla="*/ 1477 h 1591"/>
                <a:gd name="T62" fmla="*/ 425 w 586"/>
                <a:gd name="T63" fmla="*/ 1492 h 1591"/>
                <a:gd name="T64" fmla="*/ 440 w 586"/>
                <a:gd name="T65" fmla="*/ 1508 h 1591"/>
                <a:gd name="T66" fmla="*/ 451 w 586"/>
                <a:gd name="T67" fmla="*/ 1523 h 1591"/>
                <a:gd name="T68" fmla="*/ 466 w 586"/>
                <a:gd name="T69" fmla="*/ 1534 h 1591"/>
                <a:gd name="T70" fmla="*/ 482 w 586"/>
                <a:gd name="T71" fmla="*/ 1549 h 1591"/>
                <a:gd name="T72" fmla="*/ 497 w 586"/>
                <a:gd name="T73" fmla="*/ 1560 h 1591"/>
                <a:gd name="T74" fmla="*/ 513 w 586"/>
                <a:gd name="T75" fmla="*/ 1565 h 1591"/>
                <a:gd name="T76" fmla="*/ 529 w 586"/>
                <a:gd name="T77" fmla="*/ 1575 h 1591"/>
                <a:gd name="T78" fmla="*/ 544 w 586"/>
                <a:gd name="T79" fmla="*/ 1580 h 1591"/>
                <a:gd name="T80" fmla="*/ 560 w 586"/>
                <a:gd name="T81" fmla="*/ 1586 h 1591"/>
                <a:gd name="T82" fmla="*/ 575 w 586"/>
                <a:gd name="T83" fmla="*/ 1591 h 159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86" h="1591">
                  <a:moveTo>
                    <a:pt x="0" y="0"/>
                  </a:moveTo>
                  <a:lnTo>
                    <a:pt x="0" y="15"/>
                  </a:lnTo>
                  <a:lnTo>
                    <a:pt x="5" y="31"/>
                  </a:lnTo>
                  <a:lnTo>
                    <a:pt x="10" y="46"/>
                  </a:lnTo>
                  <a:lnTo>
                    <a:pt x="15" y="62"/>
                  </a:lnTo>
                  <a:lnTo>
                    <a:pt x="21" y="77"/>
                  </a:lnTo>
                  <a:lnTo>
                    <a:pt x="26" y="93"/>
                  </a:lnTo>
                  <a:lnTo>
                    <a:pt x="31" y="108"/>
                  </a:lnTo>
                  <a:lnTo>
                    <a:pt x="36" y="129"/>
                  </a:lnTo>
                  <a:lnTo>
                    <a:pt x="36" y="145"/>
                  </a:lnTo>
                  <a:lnTo>
                    <a:pt x="41" y="165"/>
                  </a:lnTo>
                  <a:lnTo>
                    <a:pt x="46" y="181"/>
                  </a:lnTo>
                  <a:lnTo>
                    <a:pt x="52" y="202"/>
                  </a:lnTo>
                  <a:lnTo>
                    <a:pt x="57" y="222"/>
                  </a:lnTo>
                  <a:lnTo>
                    <a:pt x="62" y="243"/>
                  </a:lnTo>
                  <a:lnTo>
                    <a:pt x="67" y="259"/>
                  </a:lnTo>
                  <a:lnTo>
                    <a:pt x="67" y="279"/>
                  </a:lnTo>
                  <a:lnTo>
                    <a:pt x="72" y="300"/>
                  </a:lnTo>
                  <a:lnTo>
                    <a:pt x="78" y="321"/>
                  </a:lnTo>
                  <a:lnTo>
                    <a:pt x="83" y="342"/>
                  </a:lnTo>
                  <a:lnTo>
                    <a:pt x="88" y="362"/>
                  </a:lnTo>
                  <a:lnTo>
                    <a:pt x="93" y="383"/>
                  </a:lnTo>
                  <a:lnTo>
                    <a:pt x="98" y="404"/>
                  </a:lnTo>
                  <a:lnTo>
                    <a:pt x="104" y="425"/>
                  </a:lnTo>
                  <a:lnTo>
                    <a:pt x="104" y="451"/>
                  </a:lnTo>
                  <a:lnTo>
                    <a:pt x="109" y="471"/>
                  </a:lnTo>
                  <a:lnTo>
                    <a:pt x="114" y="492"/>
                  </a:lnTo>
                  <a:lnTo>
                    <a:pt x="119" y="513"/>
                  </a:lnTo>
                  <a:lnTo>
                    <a:pt x="124" y="533"/>
                  </a:lnTo>
                  <a:lnTo>
                    <a:pt x="129" y="554"/>
                  </a:lnTo>
                  <a:lnTo>
                    <a:pt x="135" y="575"/>
                  </a:lnTo>
                  <a:lnTo>
                    <a:pt x="140" y="596"/>
                  </a:lnTo>
                  <a:lnTo>
                    <a:pt x="140" y="622"/>
                  </a:lnTo>
                  <a:lnTo>
                    <a:pt x="145" y="642"/>
                  </a:lnTo>
                  <a:lnTo>
                    <a:pt x="150" y="663"/>
                  </a:lnTo>
                  <a:lnTo>
                    <a:pt x="155" y="684"/>
                  </a:lnTo>
                  <a:lnTo>
                    <a:pt x="161" y="704"/>
                  </a:lnTo>
                  <a:lnTo>
                    <a:pt x="166" y="725"/>
                  </a:lnTo>
                  <a:lnTo>
                    <a:pt x="171" y="746"/>
                  </a:lnTo>
                  <a:lnTo>
                    <a:pt x="171" y="767"/>
                  </a:lnTo>
                  <a:lnTo>
                    <a:pt x="176" y="787"/>
                  </a:lnTo>
                  <a:lnTo>
                    <a:pt x="181" y="808"/>
                  </a:lnTo>
                  <a:lnTo>
                    <a:pt x="186" y="829"/>
                  </a:lnTo>
                  <a:lnTo>
                    <a:pt x="192" y="850"/>
                  </a:lnTo>
                  <a:lnTo>
                    <a:pt x="197" y="865"/>
                  </a:lnTo>
                  <a:lnTo>
                    <a:pt x="202" y="886"/>
                  </a:lnTo>
                  <a:lnTo>
                    <a:pt x="207" y="907"/>
                  </a:lnTo>
                  <a:lnTo>
                    <a:pt x="207" y="927"/>
                  </a:lnTo>
                  <a:lnTo>
                    <a:pt x="212" y="943"/>
                  </a:lnTo>
                  <a:lnTo>
                    <a:pt x="218" y="964"/>
                  </a:lnTo>
                  <a:lnTo>
                    <a:pt x="223" y="979"/>
                  </a:lnTo>
                  <a:lnTo>
                    <a:pt x="228" y="1000"/>
                  </a:lnTo>
                  <a:lnTo>
                    <a:pt x="233" y="1015"/>
                  </a:lnTo>
                  <a:lnTo>
                    <a:pt x="238" y="1031"/>
                  </a:lnTo>
                  <a:lnTo>
                    <a:pt x="238" y="1052"/>
                  </a:lnTo>
                  <a:lnTo>
                    <a:pt x="243" y="1067"/>
                  </a:lnTo>
                  <a:lnTo>
                    <a:pt x="249" y="1083"/>
                  </a:lnTo>
                  <a:lnTo>
                    <a:pt x="254" y="1098"/>
                  </a:lnTo>
                  <a:lnTo>
                    <a:pt x="259" y="1114"/>
                  </a:lnTo>
                  <a:lnTo>
                    <a:pt x="264" y="1130"/>
                  </a:lnTo>
                  <a:lnTo>
                    <a:pt x="269" y="1145"/>
                  </a:lnTo>
                  <a:lnTo>
                    <a:pt x="275" y="1161"/>
                  </a:lnTo>
                  <a:lnTo>
                    <a:pt x="275" y="1176"/>
                  </a:lnTo>
                  <a:lnTo>
                    <a:pt x="280" y="1192"/>
                  </a:lnTo>
                  <a:lnTo>
                    <a:pt x="285" y="1207"/>
                  </a:lnTo>
                  <a:lnTo>
                    <a:pt x="290" y="1218"/>
                  </a:lnTo>
                  <a:lnTo>
                    <a:pt x="295" y="1233"/>
                  </a:lnTo>
                  <a:lnTo>
                    <a:pt x="301" y="1244"/>
                  </a:lnTo>
                  <a:lnTo>
                    <a:pt x="306" y="1259"/>
                  </a:lnTo>
                  <a:lnTo>
                    <a:pt x="306" y="1269"/>
                  </a:lnTo>
                  <a:lnTo>
                    <a:pt x="311" y="1285"/>
                  </a:lnTo>
                  <a:lnTo>
                    <a:pt x="316" y="1295"/>
                  </a:lnTo>
                  <a:lnTo>
                    <a:pt x="321" y="1306"/>
                  </a:lnTo>
                  <a:lnTo>
                    <a:pt x="326" y="1316"/>
                  </a:lnTo>
                  <a:lnTo>
                    <a:pt x="332" y="1326"/>
                  </a:lnTo>
                  <a:lnTo>
                    <a:pt x="337" y="1337"/>
                  </a:lnTo>
                  <a:lnTo>
                    <a:pt x="342" y="1347"/>
                  </a:lnTo>
                  <a:lnTo>
                    <a:pt x="342" y="1358"/>
                  </a:lnTo>
                  <a:lnTo>
                    <a:pt x="347" y="1368"/>
                  </a:lnTo>
                  <a:lnTo>
                    <a:pt x="352" y="1378"/>
                  </a:lnTo>
                  <a:lnTo>
                    <a:pt x="358" y="1389"/>
                  </a:lnTo>
                  <a:lnTo>
                    <a:pt x="363" y="1399"/>
                  </a:lnTo>
                  <a:lnTo>
                    <a:pt x="368" y="1404"/>
                  </a:lnTo>
                  <a:lnTo>
                    <a:pt x="373" y="1415"/>
                  </a:lnTo>
                  <a:lnTo>
                    <a:pt x="378" y="1420"/>
                  </a:lnTo>
                  <a:lnTo>
                    <a:pt x="378" y="1430"/>
                  </a:lnTo>
                  <a:lnTo>
                    <a:pt x="383" y="1435"/>
                  </a:lnTo>
                  <a:lnTo>
                    <a:pt x="389" y="1446"/>
                  </a:lnTo>
                  <a:lnTo>
                    <a:pt x="394" y="1451"/>
                  </a:lnTo>
                  <a:lnTo>
                    <a:pt x="399" y="1456"/>
                  </a:lnTo>
                  <a:lnTo>
                    <a:pt x="404" y="1466"/>
                  </a:lnTo>
                  <a:lnTo>
                    <a:pt x="409" y="1472"/>
                  </a:lnTo>
                  <a:lnTo>
                    <a:pt x="409" y="1477"/>
                  </a:lnTo>
                  <a:lnTo>
                    <a:pt x="415" y="1482"/>
                  </a:lnTo>
                  <a:lnTo>
                    <a:pt x="420" y="1487"/>
                  </a:lnTo>
                  <a:lnTo>
                    <a:pt x="425" y="1492"/>
                  </a:lnTo>
                  <a:lnTo>
                    <a:pt x="430" y="1498"/>
                  </a:lnTo>
                  <a:lnTo>
                    <a:pt x="435" y="1503"/>
                  </a:lnTo>
                  <a:lnTo>
                    <a:pt x="440" y="1508"/>
                  </a:lnTo>
                  <a:lnTo>
                    <a:pt x="446" y="1513"/>
                  </a:lnTo>
                  <a:lnTo>
                    <a:pt x="446" y="1518"/>
                  </a:lnTo>
                  <a:lnTo>
                    <a:pt x="451" y="1523"/>
                  </a:lnTo>
                  <a:lnTo>
                    <a:pt x="456" y="1529"/>
                  </a:lnTo>
                  <a:lnTo>
                    <a:pt x="461" y="1529"/>
                  </a:lnTo>
                  <a:lnTo>
                    <a:pt x="466" y="1534"/>
                  </a:lnTo>
                  <a:lnTo>
                    <a:pt x="472" y="1539"/>
                  </a:lnTo>
                  <a:lnTo>
                    <a:pt x="477" y="1544"/>
                  </a:lnTo>
                  <a:lnTo>
                    <a:pt x="482" y="1549"/>
                  </a:lnTo>
                  <a:lnTo>
                    <a:pt x="487" y="1549"/>
                  </a:lnTo>
                  <a:lnTo>
                    <a:pt x="492" y="1555"/>
                  </a:lnTo>
                  <a:lnTo>
                    <a:pt x="497" y="1560"/>
                  </a:lnTo>
                  <a:lnTo>
                    <a:pt x="503" y="1560"/>
                  </a:lnTo>
                  <a:lnTo>
                    <a:pt x="508" y="1565"/>
                  </a:lnTo>
                  <a:lnTo>
                    <a:pt x="513" y="1565"/>
                  </a:lnTo>
                  <a:lnTo>
                    <a:pt x="518" y="1570"/>
                  </a:lnTo>
                  <a:lnTo>
                    <a:pt x="523" y="1570"/>
                  </a:lnTo>
                  <a:lnTo>
                    <a:pt x="529" y="1575"/>
                  </a:lnTo>
                  <a:lnTo>
                    <a:pt x="534" y="1575"/>
                  </a:lnTo>
                  <a:lnTo>
                    <a:pt x="539" y="1575"/>
                  </a:lnTo>
                  <a:lnTo>
                    <a:pt x="544" y="1580"/>
                  </a:lnTo>
                  <a:lnTo>
                    <a:pt x="549" y="1580"/>
                  </a:lnTo>
                  <a:lnTo>
                    <a:pt x="555" y="1586"/>
                  </a:lnTo>
                  <a:lnTo>
                    <a:pt x="560" y="1586"/>
                  </a:lnTo>
                  <a:lnTo>
                    <a:pt x="565" y="1586"/>
                  </a:lnTo>
                  <a:lnTo>
                    <a:pt x="570" y="1586"/>
                  </a:lnTo>
                  <a:lnTo>
                    <a:pt x="575" y="1591"/>
                  </a:lnTo>
                  <a:lnTo>
                    <a:pt x="580" y="1591"/>
                  </a:lnTo>
                  <a:lnTo>
                    <a:pt x="586" y="1591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83" name="Freeform 93"/>
            <p:cNvSpPr>
              <a:spLocks/>
            </p:cNvSpPr>
            <p:nvPr/>
          </p:nvSpPr>
          <p:spPr bwMode="auto">
            <a:xfrm>
              <a:off x="3546" y="3263"/>
              <a:ext cx="440" cy="15"/>
            </a:xfrm>
            <a:custGeom>
              <a:avLst/>
              <a:gdLst>
                <a:gd name="T0" fmla="*/ 5 w 440"/>
                <a:gd name="T1" fmla="*/ 5 h 15"/>
                <a:gd name="T2" fmla="*/ 15 w 440"/>
                <a:gd name="T3" fmla="*/ 5 h 15"/>
                <a:gd name="T4" fmla="*/ 26 w 440"/>
                <a:gd name="T5" fmla="*/ 5 h 15"/>
                <a:gd name="T6" fmla="*/ 36 w 440"/>
                <a:gd name="T7" fmla="*/ 10 h 15"/>
                <a:gd name="T8" fmla="*/ 46 w 440"/>
                <a:gd name="T9" fmla="*/ 10 h 15"/>
                <a:gd name="T10" fmla="*/ 57 w 440"/>
                <a:gd name="T11" fmla="*/ 10 h 15"/>
                <a:gd name="T12" fmla="*/ 67 w 440"/>
                <a:gd name="T13" fmla="*/ 10 h 15"/>
                <a:gd name="T14" fmla="*/ 77 w 440"/>
                <a:gd name="T15" fmla="*/ 10 h 15"/>
                <a:gd name="T16" fmla="*/ 88 w 440"/>
                <a:gd name="T17" fmla="*/ 15 h 15"/>
                <a:gd name="T18" fmla="*/ 98 w 440"/>
                <a:gd name="T19" fmla="*/ 15 h 15"/>
                <a:gd name="T20" fmla="*/ 108 w 440"/>
                <a:gd name="T21" fmla="*/ 15 h 15"/>
                <a:gd name="T22" fmla="*/ 119 w 440"/>
                <a:gd name="T23" fmla="*/ 15 h 15"/>
                <a:gd name="T24" fmla="*/ 129 w 440"/>
                <a:gd name="T25" fmla="*/ 15 h 15"/>
                <a:gd name="T26" fmla="*/ 140 w 440"/>
                <a:gd name="T27" fmla="*/ 15 h 15"/>
                <a:gd name="T28" fmla="*/ 150 w 440"/>
                <a:gd name="T29" fmla="*/ 15 h 15"/>
                <a:gd name="T30" fmla="*/ 160 w 440"/>
                <a:gd name="T31" fmla="*/ 15 h 15"/>
                <a:gd name="T32" fmla="*/ 171 w 440"/>
                <a:gd name="T33" fmla="*/ 15 h 15"/>
                <a:gd name="T34" fmla="*/ 181 w 440"/>
                <a:gd name="T35" fmla="*/ 15 h 15"/>
                <a:gd name="T36" fmla="*/ 191 w 440"/>
                <a:gd name="T37" fmla="*/ 15 h 15"/>
                <a:gd name="T38" fmla="*/ 202 w 440"/>
                <a:gd name="T39" fmla="*/ 15 h 15"/>
                <a:gd name="T40" fmla="*/ 212 w 440"/>
                <a:gd name="T41" fmla="*/ 15 h 15"/>
                <a:gd name="T42" fmla="*/ 223 w 440"/>
                <a:gd name="T43" fmla="*/ 15 h 15"/>
                <a:gd name="T44" fmla="*/ 233 w 440"/>
                <a:gd name="T45" fmla="*/ 15 h 15"/>
                <a:gd name="T46" fmla="*/ 243 w 440"/>
                <a:gd name="T47" fmla="*/ 15 h 15"/>
                <a:gd name="T48" fmla="*/ 254 w 440"/>
                <a:gd name="T49" fmla="*/ 15 h 15"/>
                <a:gd name="T50" fmla="*/ 264 w 440"/>
                <a:gd name="T51" fmla="*/ 15 h 15"/>
                <a:gd name="T52" fmla="*/ 274 w 440"/>
                <a:gd name="T53" fmla="*/ 15 h 15"/>
                <a:gd name="T54" fmla="*/ 285 w 440"/>
                <a:gd name="T55" fmla="*/ 15 h 15"/>
                <a:gd name="T56" fmla="*/ 295 w 440"/>
                <a:gd name="T57" fmla="*/ 15 h 15"/>
                <a:gd name="T58" fmla="*/ 305 w 440"/>
                <a:gd name="T59" fmla="*/ 15 h 15"/>
                <a:gd name="T60" fmla="*/ 316 w 440"/>
                <a:gd name="T61" fmla="*/ 15 h 15"/>
                <a:gd name="T62" fmla="*/ 326 w 440"/>
                <a:gd name="T63" fmla="*/ 15 h 15"/>
                <a:gd name="T64" fmla="*/ 337 w 440"/>
                <a:gd name="T65" fmla="*/ 15 h 15"/>
                <a:gd name="T66" fmla="*/ 347 w 440"/>
                <a:gd name="T67" fmla="*/ 15 h 15"/>
                <a:gd name="T68" fmla="*/ 357 w 440"/>
                <a:gd name="T69" fmla="*/ 15 h 15"/>
                <a:gd name="T70" fmla="*/ 368 w 440"/>
                <a:gd name="T71" fmla="*/ 15 h 15"/>
                <a:gd name="T72" fmla="*/ 378 w 440"/>
                <a:gd name="T73" fmla="*/ 15 h 15"/>
                <a:gd name="T74" fmla="*/ 388 w 440"/>
                <a:gd name="T75" fmla="*/ 15 h 15"/>
                <a:gd name="T76" fmla="*/ 399 w 440"/>
                <a:gd name="T77" fmla="*/ 15 h 15"/>
                <a:gd name="T78" fmla="*/ 409 w 440"/>
                <a:gd name="T79" fmla="*/ 15 h 15"/>
                <a:gd name="T80" fmla="*/ 420 w 440"/>
                <a:gd name="T81" fmla="*/ 15 h 15"/>
                <a:gd name="T82" fmla="*/ 430 w 440"/>
                <a:gd name="T83" fmla="*/ 15 h 15"/>
                <a:gd name="T84" fmla="*/ 440 w 440"/>
                <a:gd name="T85" fmla="*/ 15 h 1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40" h="15">
                  <a:moveTo>
                    <a:pt x="0" y="0"/>
                  </a:moveTo>
                  <a:lnTo>
                    <a:pt x="5" y="5"/>
                  </a:lnTo>
                  <a:lnTo>
                    <a:pt x="10" y="5"/>
                  </a:lnTo>
                  <a:lnTo>
                    <a:pt x="15" y="5"/>
                  </a:lnTo>
                  <a:lnTo>
                    <a:pt x="20" y="5"/>
                  </a:lnTo>
                  <a:lnTo>
                    <a:pt x="26" y="5"/>
                  </a:lnTo>
                  <a:lnTo>
                    <a:pt x="31" y="5"/>
                  </a:lnTo>
                  <a:lnTo>
                    <a:pt x="36" y="10"/>
                  </a:lnTo>
                  <a:lnTo>
                    <a:pt x="41" y="10"/>
                  </a:lnTo>
                  <a:lnTo>
                    <a:pt x="46" y="10"/>
                  </a:lnTo>
                  <a:lnTo>
                    <a:pt x="51" y="10"/>
                  </a:lnTo>
                  <a:lnTo>
                    <a:pt x="57" y="10"/>
                  </a:lnTo>
                  <a:lnTo>
                    <a:pt x="62" y="10"/>
                  </a:lnTo>
                  <a:lnTo>
                    <a:pt x="67" y="10"/>
                  </a:lnTo>
                  <a:lnTo>
                    <a:pt x="72" y="10"/>
                  </a:lnTo>
                  <a:lnTo>
                    <a:pt x="77" y="10"/>
                  </a:lnTo>
                  <a:lnTo>
                    <a:pt x="83" y="15"/>
                  </a:lnTo>
                  <a:lnTo>
                    <a:pt x="88" y="15"/>
                  </a:lnTo>
                  <a:lnTo>
                    <a:pt x="93" y="15"/>
                  </a:lnTo>
                  <a:lnTo>
                    <a:pt x="98" y="15"/>
                  </a:lnTo>
                  <a:lnTo>
                    <a:pt x="103" y="15"/>
                  </a:lnTo>
                  <a:lnTo>
                    <a:pt x="108" y="15"/>
                  </a:lnTo>
                  <a:lnTo>
                    <a:pt x="114" y="15"/>
                  </a:lnTo>
                  <a:lnTo>
                    <a:pt x="119" y="15"/>
                  </a:lnTo>
                  <a:lnTo>
                    <a:pt x="124" y="15"/>
                  </a:lnTo>
                  <a:lnTo>
                    <a:pt x="129" y="15"/>
                  </a:lnTo>
                  <a:lnTo>
                    <a:pt x="134" y="15"/>
                  </a:lnTo>
                  <a:lnTo>
                    <a:pt x="140" y="15"/>
                  </a:lnTo>
                  <a:lnTo>
                    <a:pt x="145" y="15"/>
                  </a:lnTo>
                  <a:lnTo>
                    <a:pt x="150" y="15"/>
                  </a:lnTo>
                  <a:lnTo>
                    <a:pt x="155" y="15"/>
                  </a:lnTo>
                  <a:lnTo>
                    <a:pt x="160" y="15"/>
                  </a:lnTo>
                  <a:lnTo>
                    <a:pt x="166" y="15"/>
                  </a:lnTo>
                  <a:lnTo>
                    <a:pt x="171" y="15"/>
                  </a:lnTo>
                  <a:lnTo>
                    <a:pt x="176" y="15"/>
                  </a:lnTo>
                  <a:lnTo>
                    <a:pt x="181" y="15"/>
                  </a:lnTo>
                  <a:lnTo>
                    <a:pt x="186" y="15"/>
                  </a:lnTo>
                  <a:lnTo>
                    <a:pt x="191" y="15"/>
                  </a:lnTo>
                  <a:lnTo>
                    <a:pt x="197" y="15"/>
                  </a:lnTo>
                  <a:lnTo>
                    <a:pt x="202" y="15"/>
                  </a:lnTo>
                  <a:lnTo>
                    <a:pt x="207" y="15"/>
                  </a:lnTo>
                  <a:lnTo>
                    <a:pt x="212" y="15"/>
                  </a:lnTo>
                  <a:lnTo>
                    <a:pt x="217" y="15"/>
                  </a:lnTo>
                  <a:lnTo>
                    <a:pt x="223" y="15"/>
                  </a:lnTo>
                  <a:lnTo>
                    <a:pt x="228" y="15"/>
                  </a:lnTo>
                  <a:lnTo>
                    <a:pt x="233" y="15"/>
                  </a:lnTo>
                  <a:lnTo>
                    <a:pt x="238" y="15"/>
                  </a:lnTo>
                  <a:lnTo>
                    <a:pt x="243" y="15"/>
                  </a:lnTo>
                  <a:lnTo>
                    <a:pt x="248" y="15"/>
                  </a:lnTo>
                  <a:lnTo>
                    <a:pt x="254" y="15"/>
                  </a:lnTo>
                  <a:lnTo>
                    <a:pt x="259" y="15"/>
                  </a:lnTo>
                  <a:lnTo>
                    <a:pt x="264" y="15"/>
                  </a:lnTo>
                  <a:lnTo>
                    <a:pt x="269" y="15"/>
                  </a:lnTo>
                  <a:lnTo>
                    <a:pt x="274" y="15"/>
                  </a:lnTo>
                  <a:lnTo>
                    <a:pt x="280" y="15"/>
                  </a:lnTo>
                  <a:lnTo>
                    <a:pt x="285" y="15"/>
                  </a:lnTo>
                  <a:lnTo>
                    <a:pt x="290" y="15"/>
                  </a:lnTo>
                  <a:lnTo>
                    <a:pt x="295" y="15"/>
                  </a:lnTo>
                  <a:lnTo>
                    <a:pt x="300" y="15"/>
                  </a:lnTo>
                  <a:lnTo>
                    <a:pt x="305" y="15"/>
                  </a:lnTo>
                  <a:lnTo>
                    <a:pt x="311" y="15"/>
                  </a:lnTo>
                  <a:lnTo>
                    <a:pt x="316" y="15"/>
                  </a:lnTo>
                  <a:lnTo>
                    <a:pt x="321" y="15"/>
                  </a:lnTo>
                  <a:lnTo>
                    <a:pt x="326" y="15"/>
                  </a:lnTo>
                  <a:lnTo>
                    <a:pt x="331" y="15"/>
                  </a:lnTo>
                  <a:lnTo>
                    <a:pt x="337" y="15"/>
                  </a:lnTo>
                  <a:lnTo>
                    <a:pt x="342" y="15"/>
                  </a:lnTo>
                  <a:lnTo>
                    <a:pt x="347" y="15"/>
                  </a:lnTo>
                  <a:lnTo>
                    <a:pt x="352" y="15"/>
                  </a:lnTo>
                  <a:lnTo>
                    <a:pt x="357" y="15"/>
                  </a:lnTo>
                  <a:lnTo>
                    <a:pt x="362" y="15"/>
                  </a:lnTo>
                  <a:lnTo>
                    <a:pt x="368" y="15"/>
                  </a:lnTo>
                  <a:lnTo>
                    <a:pt x="373" y="15"/>
                  </a:lnTo>
                  <a:lnTo>
                    <a:pt x="378" y="15"/>
                  </a:lnTo>
                  <a:lnTo>
                    <a:pt x="383" y="15"/>
                  </a:lnTo>
                  <a:lnTo>
                    <a:pt x="388" y="15"/>
                  </a:lnTo>
                  <a:lnTo>
                    <a:pt x="394" y="15"/>
                  </a:lnTo>
                  <a:lnTo>
                    <a:pt x="399" y="15"/>
                  </a:lnTo>
                  <a:lnTo>
                    <a:pt x="404" y="15"/>
                  </a:lnTo>
                  <a:lnTo>
                    <a:pt x="409" y="15"/>
                  </a:lnTo>
                  <a:lnTo>
                    <a:pt x="414" y="15"/>
                  </a:lnTo>
                  <a:lnTo>
                    <a:pt x="420" y="15"/>
                  </a:lnTo>
                  <a:lnTo>
                    <a:pt x="425" y="15"/>
                  </a:lnTo>
                  <a:lnTo>
                    <a:pt x="430" y="15"/>
                  </a:lnTo>
                  <a:lnTo>
                    <a:pt x="435" y="15"/>
                  </a:lnTo>
                  <a:lnTo>
                    <a:pt x="440" y="15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08594" name="Group 94"/>
          <p:cNvGrpSpPr>
            <a:grpSpLocks/>
          </p:cNvGrpSpPr>
          <p:nvPr/>
        </p:nvGrpSpPr>
        <p:grpSpPr bwMode="auto">
          <a:xfrm>
            <a:off x="5219700" y="1655763"/>
            <a:ext cx="142875" cy="463550"/>
            <a:chOff x="1736" y="1511"/>
            <a:chExt cx="2250" cy="1767"/>
          </a:xfrm>
        </p:grpSpPr>
        <p:sp>
          <p:nvSpPr>
            <p:cNvPr id="108676" name="Freeform 95"/>
            <p:cNvSpPr>
              <a:spLocks/>
            </p:cNvSpPr>
            <p:nvPr/>
          </p:nvSpPr>
          <p:spPr bwMode="auto">
            <a:xfrm>
              <a:off x="1736" y="3092"/>
              <a:ext cx="643" cy="186"/>
            </a:xfrm>
            <a:custGeom>
              <a:avLst/>
              <a:gdLst>
                <a:gd name="T0" fmla="*/ 11 w 643"/>
                <a:gd name="T1" fmla="*/ 186 h 186"/>
                <a:gd name="T2" fmla="*/ 26 w 643"/>
                <a:gd name="T3" fmla="*/ 186 h 186"/>
                <a:gd name="T4" fmla="*/ 42 w 643"/>
                <a:gd name="T5" fmla="*/ 186 h 186"/>
                <a:gd name="T6" fmla="*/ 57 w 643"/>
                <a:gd name="T7" fmla="*/ 186 h 186"/>
                <a:gd name="T8" fmla="*/ 73 w 643"/>
                <a:gd name="T9" fmla="*/ 186 h 186"/>
                <a:gd name="T10" fmla="*/ 89 w 643"/>
                <a:gd name="T11" fmla="*/ 186 h 186"/>
                <a:gd name="T12" fmla="*/ 104 w 643"/>
                <a:gd name="T13" fmla="*/ 186 h 186"/>
                <a:gd name="T14" fmla="*/ 120 w 643"/>
                <a:gd name="T15" fmla="*/ 186 h 186"/>
                <a:gd name="T16" fmla="*/ 135 w 643"/>
                <a:gd name="T17" fmla="*/ 186 h 186"/>
                <a:gd name="T18" fmla="*/ 151 w 643"/>
                <a:gd name="T19" fmla="*/ 186 h 186"/>
                <a:gd name="T20" fmla="*/ 166 w 643"/>
                <a:gd name="T21" fmla="*/ 186 h 186"/>
                <a:gd name="T22" fmla="*/ 182 w 643"/>
                <a:gd name="T23" fmla="*/ 186 h 186"/>
                <a:gd name="T24" fmla="*/ 197 w 643"/>
                <a:gd name="T25" fmla="*/ 186 h 186"/>
                <a:gd name="T26" fmla="*/ 213 w 643"/>
                <a:gd name="T27" fmla="*/ 186 h 186"/>
                <a:gd name="T28" fmla="*/ 229 w 643"/>
                <a:gd name="T29" fmla="*/ 186 h 186"/>
                <a:gd name="T30" fmla="*/ 244 w 643"/>
                <a:gd name="T31" fmla="*/ 186 h 186"/>
                <a:gd name="T32" fmla="*/ 260 w 643"/>
                <a:gd name="T33" fmla="*/ 186 h 186"/>
                <a:gd name="T34" fmla="*/ 275 w 643"/>
                <a:gd name="T35" fmla="*/ 186 h 186"/>
                <a:gd name="T36" fmla="*/ 291 w 643"/>
                <a:gd name="T37" fmla="*/ 186 h 186"/>
                <a:gd name="T38" fmla="*/ 306 w 643"/>
                <a:gd name="T39" fmla="*/ 186 h 186"/>
                <a:gd name="T40" fmla="*/ 322 w 643"/>
                <a:gd name="T41" fmla="*/ 186 h 186"/>
                <a:gd name="T42" fmla="*/ 337 w 643"/>
                <a:gd name="T43" fmla="*/ 186 h 186"/>
                <a:gd name="T44" fmla="*/ 353 w 643"/>
                <a:gd name="T45" fmla="*/ 186 h 186"/>
                <a:gd name="T46" fmla="*/ 368 w 643"/>
                <a:gd name="T47" fmla="*/ 181 h 186"/>
                <a:gd name="T48" fmla="*/ 384 w 643"/>
                <a:gd name="T49" fmla="*/ 181 h 186"/>
                <a:gd name="T50" fmla="*/ 400 w 643"/>
                <a:gd name="T51" fmla="*/ 181 h 186"/>
                <a:gd name="T52" fmla="*/ 415 w 643"/>
                <a:gd name="T53" fmla="*/ 176 h 186"/>
                <a:gd name="T54" fmla="*/ 431 w 643"/>
                <a:gd name="T55" fmla="*/ 176 h 186"/>
                <a:gd name="T56" fmla="*/ 446 w 643"/>
                <a:gd name="T57" fmla="*/ 171 h 186"/>
                <a:gd name="T58" fmla="*/ 462 w 643"/>
                <a:gd name="T59" fmla="*/ 166 h 186"/>
                <a:gd name="T60" fmla="*/ 477 w 643"/>
                <a:gd name="T61" fmla="*/ 160 h 186"/>
                <a:gd name="T62" fmla="*/ 493 w 643"/>
                <a:gd name="T63" fmla="*/ 155 h 186"/>
                <a:gd name="T64" fmla="*/ 508 w 643"/>
                <a:gd name="T65" fmla="*/ 145 h 186"/>
                <a:gd name="T66" fmla="*/ 524 w 643"/>
                <a:gd name="T67" fmla="*/ 140 h 186"/>
                <a:gd name="T68" fmla="*/ 540 w 643"/>
                <a:gd name="T69" fmla="*/ 129 h 186"/>
                <a:gd name="T70" fmla="*/ 555 w 643"/>
                <a:gd name="T71" fmla="*/ 114 h 186"/>
                <a:gd name="T72" fmla="*/ 571 w 643"/>
                <a:gd name="T73" fmla="*/ 103 h 186"/>
                <a:gd name="T74" fmla="*/ 581 w 643"/>
                <a:gd name="T75" fmla="*/ 88 h 186"/>
                <a:gd name="T76" fmla="*/ 597 w 643"/>
                <a:gd name="T77" fmla="*/ 72 h 186"/>
                <a:gd name="T78" fmla="*/ 612 w 643"/>
                <a:gd name="T79" fmla="*/ 57 h 186"/>
                <a:gd name="T80" fmla="*/ 622 w 643"/>
                <a:gd name="T81" fmla="*/ 36 h 186"/>
                <a:gd name="T82" fmla="*/ 638 w 643"/>
                <a:gd name="T83" fmla="*/ 15 h 18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643" h="186">
                  <a:moveTo>
                    <a:pt x="0" y="186"/>
                  </a:moveTo>
                  <a:lnTo>
                    <a:pt x="6" y="186"/>
                  </a:lnTo>
                  <a:lnTo>
                    <a:pt x="11" y="186"/>
                  </a:lnTo>
                  <a:lnTo>
                    <a:pt x="16" y="186"/>
                  </a:lnTo>
                  <a:lnTo>
                    <a:pt x="21" y="186"/>
                  </a:lnTo>
                  <a:lnTo>
                    <a:pt x="26" y="186"/>
                  </a:lnTo>
                  <a:lnTo>
                    <a:pt x="32" y="186"/>
                  </a:lnTo>
                  <a:lnTo>
                    <a:pt x="37" y="186"/>
                  </a:lnTo>
                  <a:lnTo>
                    <a:pt x="42" y="186"/>
                  </a:lnTo>
                  <a:lnTo>
                    <a:pt x="47" y="186"/>
                  </a:lnTo>
                  <a:lnTo>
                    <a:pt x="52" y="186"/>
                  </a:lnTo>
                  <a:lnTo>
                    <a:pt x="57" y="186"/>
                  </a:lnTo>
                  <a:lnTo>
                    <a:pt x="63" y="186"/>
                  </a:lnTo>
                  <a:lnTo>
                    <a:pt x="68" y="186"/>
                  </a:lnTo>
                  <a:lnTo>
                    <a:pt x="73" y="186"/>
                  </a:lnTo>
                  <a:lnTo>
                    <a:pt x="78" y="186"/>
                  </a:lnTo>
                  <a:lnTo>
                    <a:pt x="83" y="186"/>
                  </a:lnTo>
                  <a:lnTo>
                    <a:pt x="89" y="186"/>
                  </a:lnTo>
                  <a:lnTo>
                    <a:pt x="94" y="186"/>
                  </a:lnTo>
                  <a:lnTo>
                    <a:pt x="99" y="186"/>
                  </a:lnTo>
                  <a:lnTo>
                    <a:pt x="104" y="186"/>
                  </a:lnTo>
                  <a:lnTo>
                    <a:pt x="109" y="186"/>
                  </a:lnTo>
                  <a:lnTo>
                    <a:pt x="114" y="186"/>
                  </a:lnTo>
                  <a:lnTo>
                    <a:pt x="120" y="186"/>
                  </a:lnTo>
                  <a:lnTo>
                    <a:pt x="125" y="186"/>
                  </a:lnTo>
                  <a:lnTo>
                    <a:pt x="130" y="186"/>
                  </a:lnTo>
                  <a:lnTo>
                    <a:pt x="135" y="186"/>
                  </a:lnTo>
                  <a:lnTo>
                    <a:pt x="140" y="186"/>
                  </a:lnTo>
                  <a:lnTo>
                    <a:pt x="146" y="186"/>
                  </a:lnTo>
                  <a:lnTo>
                    <a:pt x="151" y="186"/>
                  </a:lnTo>
                  <a:lnTo>
                    <a:pt x="156" y="186"/>
                  </a:lnTo>
                  <a:lnTo>
                    <a:pt x="161" y="186"/>
                  </a:lnTo>
                  <a:lnTo>
                    <a:pt x="166" y="186"/>
                  </a:lnTo>
                  <a:lnTo>
                    <a:pt x="171" y="186"/>
                  </a:lnTo>
                  <a:lnTo>
                    <a:pt x="177" y="186"/>
                  </a:lnTo>
                  <a:lnTo>
                    <a:pt x="182" y="186"/>
                  </a:lnTo>
                  <a:lnTo>
                    <a:pt x="187" y="186"/>
                  </a:lnTo>
                  <a:lnTo>
                    <a:pt x="192" y="186"/>
                  </a:lnTo>
                  <a:lnTo>
                    <a:pt x="197" y="186"/>
                  </a:lnTo>
                  <a:lnTo>
                    <a:pt x="203" y="186"/>
                  </a:lnTo>
                  <a:lnTo>
                    <a:pt x="208" y="186"/>
                  </a:lnTo>
                  <a:lnTo>
                    <a:pt x="213" y="186"/>
                  </a:lnTo>
                  <a:lnTo>
                    <a:pt x="218" y="186"/>
                  </a:lnTo>
                  <a:lnTo>
                    <a:pt x="223" y="186"/>
                  </a:lnTo>
                  <a:lnTo>
                    <a:pt x="229" y="186"/>
                  </a:lnTo>
                  <a:lnTo>
                    <a:pt x="234" y="186"/>
                  </a:lnTo>
                  <a:lnTo>
                    <a:pt x="239" y="186"/>
                  </a:lnTo>
                  <a:lnTo>
                    <a:pt x="244" y="186"/>
                  </a:lnTo>
                  <a:lnTo>
                    <a:pt x="249" y="186"/>
                  </a:lnTo>
                  <a:lnTo>
                    <a:pt x="254" y="186"/>
                  </a:lnTo>
                  <a:lnTo>
                    <a:pt x="260" y="186"/>
                  </a:lnTo>
                  <a:lnTo>
                    <a:pt x="265" y="186"/>
                  </a:lnTo>
                  <a:lnTo>
                    <a:pt x="270" y="186"/>
                  </a:lnTo>
                  <a:lnTo>
                    <a:pt x="275" y="186"/>
                  </a:lnTo>
                  <a:lnTo>
                    <a:pt x="280" y="186"/>
                  </a:lnTo>
                  <a:lnTo>
                    <a:pt x="286" y="186"/>
                  </a:lnTo>
                  <a:lnTo>
                    <a:pt x="291" y="186"/>
                  </a:lnTo>
                  <a:lnTo>
                    <a:pt x="296" y="186"/>
                  </a:lnTo>
                  <a:lnTo>
                    <a:pt x="301" y="186"/>
                  </a:lnTo>
                  <a:lnTo>
                    <a:pt x="306" y="186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2" y="186"/>
                  </a:lnTo>
                  <a:lnTo>
                    <a:pt x="327" y="186"/>
                  </a:lnTo>
                  <a:lnTo>
                    <a:pt x="332" y="186"/>
                  </a:lnTo>
                  <a:lnTo>
                    <a:pt x="337" y="186"/>
                  </a:lnTo>
                  <a:lnTo>
                    <a:pt x="343" y="186"/>
                  </a:lnTo>
                  <a:lnTo>
                    <a:pt x="348" y="186"/>
                  </a:lnTo>
                  <a:lnTo>
                    <a:pt x="353" y="186"/>
                  </a:lnTo>
                  <a:lnTo>
                    <a:pt x="358" y="181"/>
                  </a:lnTo>
                  <a:lnTo>
                    <a:pt x="363" y="181"/>
                  </a:lnTo>
                  <a:lnTo>
                    <a:pt x="368" y="181"/>
                  </a:lnTo>
                  <a:lnTo>
                    <a:pt x="374" y="181"/>
                  </a:lnTo>
                  <a:lnTo>
                    <a:pt x="379" y="181"/>
                  </a:lnTo>
                  <a:lnTo>
                    <a:pt x="384" y="181"/>
                  </a:lnTo>
                  <a:lnTo>
                    <a:pt x="389" y="181"/>
                  </a:lnTo>
                  <a:lnTo>
                    <a:pt x="394" y="181"/>
                  </a:lnTo>
                  <a:lnTo>
                    <a:pt x="400" y="181"/>
                  </a:lnTo>
                  <a:lnTo>
                    <a:pt x="405" y="176"/>
                  </a:lnTo>
                  <a:lnTo>
                    <a:pt x="410" y="176"/>
                  </a:lnTo>
                  <a:lnTo>
                    <a:pt x="415" y="176"/>
                  </a:lnTo>
                  <a:lnTo>
                    <a:pt x="420" y="176"/>
                  </a:lnTo>
                  <a:lnTo>
                    <a:pt x="426" y="176"/>
                  </a:lnTo>
                  <a:lnTo>
                    <a:pt x="431" y="176"/>
                  </a:lnTo>
                  <a:lnTo>
                    <a:pt x="436" y="171"/>
                  </a:lnTo>
                  <a:lnTo>
                    <a:pt x="441" y="171"/>
                  </a:lnTo>
                  <a:lnTo>
                    <a:pt x="446" y="171"/>
                  </a:lnTo>
                  <a:lnTo>
                    <a:pt x="451" y="166"/>
                  </a:lnTo>
                  <a:lnTo>
                    <a:pt x="457" y="166"/>
                  </a:lnTo>
                  <a:lnTo>
                    <a:pt x="462" y="166"/>
                  </a:lnTo>
                  <a:lnTo>
                    <a:pt x="467" y="166"/>
                  </a:lnTo>
                  <a:lnTo>
                    <a:pt x="472" y="160"/>
                  </a:lnTo>
                  <a:lnTo>
                    <a:pt x="477" y="160"/>
                  </a:lnTo>
                  <a:lnTo>
                    <a:pt x="483" y="155"/>
                  </a:lnTo>
                  <a:lnTo>
                    <a:pt x="488" y="155"/>
                  </a:lnTo>
                  <a:lnTo>
                    <a:pt x="493" y="155"/>
                  </a:lnTo>
                  <a:lnTo>
                    <a:pt x="498" y="150"/>
                  </a:lnTo>
                  <a:lnTo>
                    <a:pt x="503" y="150"/>
                  </a:lnTo>
                  <a:lnTo>
                    <a:pt x="508" y="145"/>
                  </a:lnTo>
                  <a:lnTo>
                    <a:pt x="514" y="145"/>
                  </a:lnTo>
                  <a:lnTo>
                    <a:pt x="519" y="140"/>
                  </a:lnTo>
                  <a:lnTo>
                    <a:pt x="524" y="140"/>
                  </a:lnTo>
                  <a:lnTo>
                    <a:pt x="529" y="135"/>
                  </a:lnTo>
                  <a:lnTo>
                    <a:pt x="534" y="129"/>
                  </a:lnTo>
                  <a:lnTo>
                    <a:pt x="540" y="129"/>
                  </a:lnTo>
                  <a:lnTo>
                    <a:pt x="545" y="124"/>
                  </a:lnTo>
                  <a:lnTo>
                    <a:pt x="550" y="119"/>
                  </a:lnTo>
                  <a:lnTo>
                    <a:pt x="555" y="114"/>
                  </a:lnTo>
                  <a:lnTo>
                    <a:pt x="560" y="109"/>
                  </a:lnTo>
                  <a:lnTo>
                    <a:pt x="565" y="109"/>
                  </a:lnTo>
                  <a:lnTo>
                    <a:pt x="571" y="103"/>
                  </a:lnTo>
                  <a:lnTo>
                    <a:pt x="576" y="98"/>
                  </a:lnTo>
                  <a:lnTo>
                    <a:pt x="576" y="93"/>
                  </a:lnTo>
                  <a:lnTo>
                    <a:pt x="581" y="88"/>
                  </a:lnTo>
                  <a:lnTo>
                    <a:pt x="586" y="83"/>
                  </a:lnTo>
                  <a:lnTo>
                    <a:pt x="591" y="78"/>
                  </a:lnTo>
                  <a:lnTo>
                    <a:pt x="597" y="72"/>
                  </a:lnTo>
                  <a:lnTo>
                    <a:pt x="602" y="67"/>
                  </a:lnTo>
                  <a:lnTo>
                    <a:pt x="607" y="62"/>
                  </a:lnTo>
                  <a:lnTo>
                    <a:pt x="612" y="57"/>
                  </a:lnTo>
                  <a:lnTo>
                    <a:pt x="612" y="52"/>
                  </a:lnTo>
                  <a:lnTo>
                    <a:pt x="617" y="46"/>
                  </a:lnTo>
                  <a:lnTo>
                    <a:pt x="622" y="36"/>
                  </a:lnTo>
                  <a:lnTo>
                    <a:pt x="628" y="31"/>
                  </a:lnTo>
                  <a:lnTo>
                    <a:pt x="633" y="26"/>
                  </a:lnTo>
                  <a:lnTo>
                    <a:pt x="638" y="15"/>
                  </a:lnTo>
                  <a:lnTo>
                    <a:pt x="643" y="10"/>
                  </a:lnTo>
                  <a:lnTo>
                    <a:pt x="643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77" name="Freeform 96"/>
            <p:cNvSpPr>
              <a:spLocks/>
            </p:cNvSpPr>
            <p:nvPr/>
          </p:nvSpPr>
          <p:spPr bwMode="auto">
            <a:xfrm>
              <a:off x="2379" y="1511"/>
              <a:ext cx="581" cy="1581"/>
            </a:xfrm>
            <a:custGeom>
              <a:avLst/>
              <a:gdLst>
                <a:gd name="T0" fmla="*/ 11 w 581"/>
                <a:gd name="T1" fmla="*/ 1565 h 1581"/>
                <a:gd name="T2" fmla="*/ 26 w 581"/>
                <a:gd name="T3" fmla="*/ 1539 h 1581"/>
                <a:gd name="T4" fmla="*/ 37 w 581"/>
                <a:gd name="T5" fmla="*/ 1508 h 1581"/>
                <a:gd name="T6" fmla="*/ 52 w 581"/>
                <a:gd name="T7" fmla="*/ 1477 h 1581"/>
                <a:gd name="T8" fmla="*/ 68 w 581"/>
                <a:gd name="T9" fmla="*/ 1446 h 1581"/>
                <a:gd name="T10" fmla="*/ 78 w 581"/>
                <a:gd name="T11" fmla="*/ 1405 h 1581"/>
                <a:gd name="T12" fmla="*/ 94 w 581"/>
                <a:gd name="T13" fmla="*/ 1368 h 1581"/>
                <a:gd name="T14" fmla="*/ 104 w 581"/>
                <a:gd name="T15" fmla="*/ 1322 h 1581"/>
                <a:gd name="T16" fmla="*/ 119 w 581"/>
                <a:gd name="T17" fmla="*/ 1275 h 1581"/>
                <a:gd name="T18" fmla="*/ 135 w 581"/>
                <a:gd name="T19" fmla="*/ 1228 h 1581"/>
                <a:gd name="T20" fmla="*/ 145 w 581"/>
                <a:gd name="T21" fmla="*/ 1176 h 1581"/>
                <a:gd name="T22" fmla="*/ 161 w 581"/>
                <a:gd name="T23" fmla="*/ 1125 h 1581"/>
                <a:gd name="T24" fmla="*/ 171 w 581"/>
                <a:gd name="T25" fmla="*/ 1068 h 1581"/>
                <a:gd name="T26" fmla="*/ 187 w 581"/>
                <a:gd name="T27" fmla="*/ 1011 h 1581"/>
                <a:gd name="T28" fmla="*/ 202 w 581"/>
                <a:gd name="T29" fmla="*/ 948 h 1581"/>
                <a:gd name="T30" fmla="*/ 213 w 581"/>
                <a:gd name="T31" fmla="*/ 886 h 1581"/>
                <a:gd name="T32" fmla="*/ 228 w 581"/>
                <a:gd name="T33" fmla="*/ 824 h 1581"/>
                <a:gd name="T34" fmla="*/ 239 w 581"/>
                <a:gd name="T35" fmla="*/ 757 h 1581"/>
                <a:gd name="T36" fmla="*/ 254 w 581"/>
                <a:gd name="T37" fmla="*/ 694 h 1581"/>
                <a:gd name="T38" fmla="*/ 270 w 581"/>
                <a:gd name="T39" fmla="*/ 632 h 1581"/>
                <a:gd name="T40" fmla="*/ 280 w 581"/>
                <a:gd name="T41" fmla="*/ 565 h 1581"/>
                <a:gd name="T42" fmla="*/ 296 w 581"/>
                <a:gd name="T43" fmla="*/ 503 h 1581"/>
                <a:gd name="T44" fmla="*/ 311 w 581"/>
                <a:gd name="T45" fmla="*/ 440 h 1581"/>
                <a:gd name="T46" fmla="*/ 322 w 581"/>
                <a:gd name="T47" fmla="*/ 383 h 1581"/>
                <a:gd name="T48" fmla="*/ 337 w 581"/>
                <a:gd name="T49" fmla="*/ 326 h 1581"/>
                <a:gd name="T50" fmla="*/ 348 w 581"/>
                <a:gd name="T51" fmla="*/ 269 h 1581"/>
                <a:gd name="T52" fmla="*/ 363 w 581"/>
                <a:gd name="T53" fmla="*/ 223 h 1581"/>
                <a:gd name="T54" fmla="*/ 379 w 581"/>
                <a:gd name="T55" fmla="*/ 176 h 1581"/>
                <a:gd name="T56" fmla="*/ 389 w 581"/>
                <a:gd name="T57" fmla="*/ 135 h 1581"/>
                <a:gd name="T58" fmla="*/ 405 w 581"/>
                <a:gd name="T59" fmla="*/ 98 h 1581"/>
                <a:gd name="T60" fmla="*/ 415 w 581"/>
                <a:gd name="T61" fmla="*/ 67 h 1581"/>
                <a:gd name="T62" fmla="*/ 431 w 581"/>
                <a:gd name="T63" fmla="*/ 41 h 1581"/>
                <a:gd name="T64" fmla="*/ 446 w 581"/>
                <a:gd name="T65" fmla="*/ 21 h 1581"/>
                <a:gd name="T66" fmla="*/ 456 w 581"/>
                <a:gd name="T67" fmla="*/ 5 h 1581"/>
                <a:gd name="T68" fmla="*/ 472 w 581"/>
                <a:gd name="T69" fmla="*/ 0 h 1581"/>
                <a:gd name="T70" fmla="*/ 488 w 581"/>
                <a:gd name="T71" fmla="*/ 0 h 1581"/>
                <a:gd name="T72" fmla="*/ 503 w 581"/>
                <a:gd name="T73" fmla="*/ 5 h 1581"/>
                <a:gd name="T74" fmla="*/ 513 w 581"/>
                <a:gd name="T75" fmla="*/ 21 h 1581"/>
                <a:gd name="T76" fmla="*/ 529 w 581"/>
                <a:gd name="T77" fmla="*/ 41 h 1581"/>
                <a:gd name="T78" fmla="*/ 545 w 581"/>
                <a:gd name="T79" fmla="*/ 67 h 1581"/>
                <a:gd name="T80" fmla="*/ 555 w 581"/>
                <a:gd name="T81" fmla="*/ 98 h 1581"/>
                <a:gd name="T82" fmla="*/ 570 w 581"/>
                <a:gd name="T83" fmla="*/ 135 h 158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81" h="1581">
                  <a:moveTo>
                    <a:pt x="0" y="1581"/>
                  </a:moveTo>
                  <a:lnTo>
                    <a:pt x="5" y="1576"/>
                  </a:lnTo>
                  <a:lnTo>
                    <a:pt x="11" y="1565"/>
                  </a:lnTo>
                  <a:lnTo>
                    <a:pt x="16" y="1560"/>
                  </a:lnTo>
                  <a:lnTo>
                    <a:pt x="21" y="1550"/>
                  </a:lnTo>
                  <a:lnTo>
                    <a:pt x="26" y="1539"/>
                  </a:lnTo>
                  <a:lnTo>
                    <a:pt x="31" y="1529"/>
                  </a:lnTo>
                  <a:lnTo>
                    <a:pt x="37" y="1519"/>
                  </a:lnTo>
                  <a:lnTo>
                    <a:pt x="37" y="1508"/>
                  </a:lnTo>
                  <a:lnTo>
                    <a:pt x="42" y="1498"/>
                  </a:lnTo>
                  <a:lnTo>
                    <a:pt x="47" y="1487"/>
                  </a:lnTo>
                  <a:lnTo>
                    <a:pt x="52" y="1477"/>
                  </a:lnTo>
                  <a:lnTo>
                    <a:pt x="57" y="1467"/>
                  </a:lnTo>
                  <a:lnTo>
                    <a:pt x="62" y="1456"/>
                  </a:lnTo>
                  <a:lnTo>
                    <a:pt x="68" y="1446"/>
                  </a:lnTo>
                  <a:lnTo>
                    <a:pt x="73" y="1430"/>
                  </a:lnTo>
                  <a:lnTo>
                    <a:pt x="73" y="1420"/>
                  </a:lnTo>
                  <a:lnTo>
                    <a:pt x="78" y="1405"/>
                  </a:lnTo>
                  <a:lnTo>
                    <a:pt x="83" y="1394"/>
                  </a:lnTo>
                  <a:lnTo>
                    <a:pt x="88" y="1379"/>
                  </a:lnTo>
                  <a:lnTo>
                    <a:pt x="94" y="1368"/>
                  </a:lnTo>
                  <a:lnTo>
                    <a:pt x="99" y="1353"/>
                  </a:lnTo>
                  <a:lnTo>
                    <a:pt x="104" y="1337"/>
                  </a:lnTo>
                  <a:lnTo>
                    <a:pt x="104" y="1322"/>
                  </a:lnTo>
                  <a:lnTo>
                    <a:pt x="109" y="1306"/>
                  </a:lnTo>
                  <a:lnTo>
                    <a:pt x="114" y="1291"/>
                  </a:lnTo>
                  <a:lnTo>
                    <a:pt x="119" y="1275"/>
                  </a:lnTo>
                  <a:lnTo>
                    <a:pt x="125" y="1259"/>
                  </a:lnTo>
                  <a:lnTo>
                    <a:pt x="130" y="1244"/>
                  </a:lnTo>
                  <a:lnTo>
                    <a:pt x="135" y="1228"/>
                  </a:lnTo>
                  <a:lnTo>
                    <a:pt x="140" y="1213"/>
                  </a:lnTo>
                  <a:lnTo>
                    <a:pt x="140" y="1192"/>
                  </a:lnTo>
                  <a:lnTo>
                    <a:pt x="145" y="1176"/>
                  </a:lnTo>
                  <a:lnTo>
                    <a:pt x="151" y="1161"/>
                  </a:lnTo>
                  <a:lnTo>
                    <a:pt x="156" y="1140"/>
                  </a:lnTo>
                  <a:lnTo>
                    <a:pt x="161" y="1125"/>
                  </a:lnTo>
                  <a:lnTo>
                    <a:pt x="166" y="1104"/>
                  </a:lnTo>
                  <a:lnTo>
                    <a:pt x="171" y="1088"/>
                  </a:lnTo>
                  <a:lnTo>
                    <a:pt x="171" y="1068"/>
                  </a:lnTo>
                  <a:lnTo>
                    <a:pt x="176" y="1047"/>
                  </a:lnTo>
                  <a:lnTo>
                    <a:pt x="182" y="1026"/>
                  </a:lnTo>
                  <a:lnTo>
                    <a:pt x="187" y="1011"/>
                  </a:lnTo>
                  <a:lnTo>
                    <a:pt x="192" y="990"/>
                  </a:lnTo>
                  <a:lnTo>
                    <a:pt x="197" y="969"/>
                  </a:lnTo>
                  <a:lnTo>
                    <a:pt x="202" y="948"/>
                  </a:lnTo>
                  <a:lnTo>
                    <a:pt x="208" y="928"/>
                  </a:lnTo>
                  <a:lnTo>
                    <a:pt x="208" y="907"/>
                  </a:lnTo>
                  <a:lnTo>
                    <a:pt x="213" y="886"/>
                  </a:lnTo>
                  <a:lnTo>
                    <a:pt x="218" y="865"/>
                  </a:lnTo>
                  <a:lnTo>
                    <a:pt x="223" y="845"/>
                  </a:lnTo>
                  <a:lnTo>
                    <a:pt x="228" y="824"/>
                  </a:lnTo>
                  <a:lnTo>
                    <a:pt x="234" y="803"/>
                  </a:lnTo>
                  <a:lnTo>
                    <a:pt x="239" y="783"/>
                  </a:lnTo>
                  <a:lnTo>
                    <a:pt x="239" y="757"/>
                  </a:lnTo>
                  <a:lnTo>
                    <a:pt x="244" y="736"/>
                  </a:lnTo>
                  <a:lnTo>
                    <a:pt x="249" y="715"/>
                  </a:lnTo>
                  <a:lnTo>
                    <a:pt x="254" y="694"/>
                  </a:lnTo>
                  <a:lnTo>
                    <a:pt x="259" y="674"/>
                  </a:lnTo>
                  <a:lnTo>
                    <a:pt x="265" y="653"/>
                  </a:lnTo>
                  <a:lnTo>
                    <a:pt x="270" y="632"/>
                  </a:lnTo>
                  <a:lnTo>
                    <a:pt x="275" y="612"/>
                  </a:lnTo>
                  <a:lnTo>
                    <a:pt x="275" y="586"/>
                  </a:lnTo>
                  <a:lnTo>
                    <a:pt x="280" y="565"/>
                  </a:lnTo>
                  <a:lnTo>
                    <a:pt x="285" y="544"/>
                  </a:lnTo>
                  <a:lnTo>
                    <a:pt x="291" y="523"/>
                  </a:lnTo>
                  <a:lnTo>
                    <a:pt x="296" y="503"/>
                  </a:lnTo>
                  <a:lnTo>
                    <a:pt x="301" y="482"/>
                  </a:lnTo>
                  <a:lnTo>
                    <a:pt x="306" y="461"/>
                  </a:lnTo>
                  <a:lnTo>
                    <a:pt x="311" y="440"/>
                  </a:lnTo>
                  <a:lnTo>
                    <a:pt x="311" y="420"/>
                  </a:lnTo>
                  <a:lnTo>
                    <a:pt x="316" y="404"/>
                  </a:lnTo>
                  <a:lnTo>
                    <a:pt x="322" y="383"/>
                  </a:lnTo>
                  <a:lnTo>
                    <a:pt x="327" y="363"/>
                  </a:lnTo>
                  <a:lnTo>
                    <a:pt x="332" y="342"/>
                  </a:lnTo>
                  <a:lnTo>
                    <a:pt x="337" y="326"/>
                  </a:lnTo>
                  <a:lnTo>
                    <a:pt x="342" y="306"/>
                  </a:lnTo>
                  <a:lnTo>
                    <a:pt x="342" y="290"/>
                  </a:lnTo>
                  <a:lnTo>
                    <a:pt x="348" y="269"/>
                  </a:lnTo>
                  <a:lnTo>
                    <a:pt x="353" y="254"/>
                  </a:lnTo>
                  <a:lnTo>
                    <a:pt x="358" y="238"/>
                  </a:lnTo>
                  <a:lnTo>
                    <a:pt x="363" y="223"/>
                  </a:lnTo>
                  <a:lnTo>
                    <a:pt x="368" y="207"/>
                  </a:lnTo>
                  <a:lnTo>
                    <a:pt x="373" y="192"/>
                  </a:lnTo>
                  <a:lnTo>
                    <a:pt x="379" y="176"/>
                  </a:lnTo>
                  <a:lnTo>
                    <a:pt x="379" y="161"/>
                  </a:lnTo>
                  <a:lnTo>
                    <a:pt x="384" y="145"/>
                  </a:lnTo>
                  <a:lnTo>
                    <a:pt x="389" y="135"/>
                  </a:lnTo>
                  <a:lnTo>
                    <a:pt x="394" y="119"/>
                  </a:lnTo>
                  <a:lnTo>
                    <a:pt x="399" y="109"/>
                  </a:lnTo>
                  <a:lnTo>
                    <a:pt x="405" y="98"/>
                  </a:lnTo>
                  <a:lnTo>
                    <a:pt x="410" y="88"/>
                  </a:lnTo>
                  <a:lnTo>
                    <a:pt x="410" y="78"/>
                  </a:lnTo>
                  <a:lnTo>
                    <a:pt x="415" y="67"/>
                  </a:lnTo>
                  <a:lnTo>
                    <a:pt x="420" y="57"/>
                  </a:lnTo>
                  <a:lnTo>
                    <a:pt x="425" y="47"/>
                  </a:lnTo>
                  <a:lnTo>
                    <a:pt x="431" y="41"/>
                  </a:lnTo>
                  <a:lnTo>
                    <a:pt x="436" y="31"/>
                  </a:lnTo>
                  <a:lnTo>
                    <a:pt x="441" y="26"/>
                  </a:lnTo>
                  <a:lnTo>
                    <a:pt x="446" y="21"/>
                  </a:lnTo>
                  <a:lnTo>
                    <a:pt x="446" y="15"/>
                  </a:lnTo>
                  <a:lnTo>
                    <a:pt x="451" y="10"/>
                  </a:lnTo>
                  <a:lnTo>
                    <a:pt x="456" y="5"/>
                  </a:lnTo>
                  <a:lnTo>
                    <a:pt x="462" y="5"/>
                  </a:lnTo>
                  <a:lnTo>
                    <a:pt x="467" y="0"/>
                  </a:lnTo>
                  <a:lnTo>
                    <a:pt x="472" y="0"/>
                  </a:lnTo>
                  <a:lnTo>
                    <a:pt x="477" y="0"/>
                  </a:lnTo>
                  <a:lnTo>
                    <a:pt x="482" y="0"/>
                  </a:lnTo>
                  <a:lnTo>
                    <a:pt x="488" y="0"/>
                  </a:lnTo>
                  <a:lnTo>
                    <a:pt x="493" y="0"/>
                  </a:lnTo>
                  <a:lnTo>
                    <a:pt x="498" y="5"/>
                  </a:lnTo>
                  <a:lnTo>
                    <a:pt x="503" y="5"/>
                  </a:lnTo>
                  <a:lnTo>
                    <a:pt x="508" y="10"/>
                  </a:lnTo>
                  <a:lnTo>
                    <a:pt x="513" y="15"/>
                  </a:lnTo>
                  <a:lnTo>
                    <a:pt x="513" y="21"/>
                  </a:lnTo>
                  <a:lnTo>
                    <a:pt x="519" y="26"/>
                  </a:lnTo>
                  <a:lnTo>
                    <a:pt x="524" y="31"/>
                  </a:lnTo>
                  <a:lnTo>
                    <a:pt x="529" y="41"/>
                  </a:lnTo>
                  <a:lnTo>
                    <a:pt x="534" y="47"/>
                  </a:lnTo>
                  <a:lnTo>
                    <a:pt x="539" y="57"/>
                  </a:lnTo>
                  <a:lnTo>
                    <a:pt x="545" y="67"/>
                  </a:lnTo>
                  <a:lnTo>
                    <a:pt x="550" y="78"/>
                  </a:lnTo>
                  <a:lnTo>
                    <a:pt x="550" y="88"/>
                  </a:lnTo>
                  <a:lnTo>
                    <a:pt x="555" y="98"/>
                  </a:lnTo>
                  <a:lnTo>
                    <a:pt x="560" y="109"/>
                  </a:lnTo>
                  <a:lnTo>
                    <a:pt x="565" y="119"/>
                  </a:lnTo>
                  <a:lnTo>
                    <a:pt x="570" y="135"/>
                  </a:lnTo>
                  <a:lnTo>
                    <a:pt x="576" y="145"/>
                  </a:lnTo>
                  <a:lnTo>
                    <a:pt x="581" y="161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78" name="Freeform 97"/>
            <p:cNvSpPr>
              <a:spLocks/>
            </p:cNvSpPr>
            <p:nvPr/>
          </p:nvSpPr>
          <p:spPr bwMode="auto">
            <a:xfrm>
              <a:off x="2960" y="1672"/>
              <a:ext cx="586" cy="1591"/>
            </a:xfrm>
            <a:custGeom>
              <a:avLst/>
              <a:gdLst>
                <a:gd name="T0" fmla="*/ 5 w 586"/>
                <a:gd name="T1" fmla="*/ 31 h 1591"/>
                <a:gd name="T2" fmla="*/ 21 w 586"/>
                <a:gd name="T3" fmla="*/ 77 h 1591"/>
                <a:gd name="T4" fmla="*/ 36 w 586"/>
                <a:gd name="T5" fmla="*/ 129 h 1591"/>
                <a:gd name="T6" fmla="*/ 46 w 586"/>
                <a:gd name="T7" fmla="*/ 181 h 1591"/>
                <a:gd name="T8" fmla="*/ 62 w 586"/>
                <a:gd name="T9" fmla="*/ 243 h 1591"/>
                <a:gd name="T10" fmla="*/ 72 w 586"/>
                <a:gd name="T11" fmla="*/ 300 h 1591"/>
                <a:gd name="T12" fmla="*/ 88 w 586"/>
                <a:gd name="T13" fmla="*/ 362 h 1591"/>
                <a:gd name="T14" fmla="*/ 104 w 586"/>
                <a:gd name="T15" fmla="*/ 425 h 1591"/>
                <a:gd name="T16" fmla="*/ 114 w 586"/>
                <a:gd name="T17" fmla="*/ 492 h 1591"/>
                <a:gd name="T18" fmla="*/ 129 w 586"/>
                <a:gd name="T19" fmla="*/ 554 h 1591"/>
                <a:gd name="T20" fmla="*/ 140 w 586"/>
                <a:gd name="T21" fmla="*/ 622 h 1591"/>
                <a:gd name="T22" fmla="*/ 155 w 586"/>
                <a:gd name="T23" fmla="*/ 684 h 1591"/>
                <a:gd name="T24" fmla="*/ 171 w 586"/>
                <a:gd name="T25" fmla="*/ 746 h 1591"/>
                <a:gd name="T26" fmla="*/ 181 w 586"/>
                <a:gd name="T27" fmla="*/ 808 h 1591"/>
                <a:gd name="T28" fmla="*/ 197 w 586"/>
                <a:gd name="T29" fmla="*/ 865 h 1591"/>
                <a:gd name="T30" fmla="*/ 207 w 586"/>
                <a:gd name="T31" fmla="*/ 927 h 1591"/>
                <a:gd name="T32" fmla="*/ 223 w 586"/>
                <a:gd name="T33" fmla="*/ 979 h 1591"/>
                <a:gd name="T34" fmla="*/ 238 w 586"/>
                <a:gd name="T35" fmla="*/ 1031 h 1591"/>
                <a:gd name="T36" fmla="*/ 249 w 586"/>
                <a:gd name="T37" fmla="*/ 1083 h 1591"/>
                <a:gd name="T38" fmla="*/ 264 w 586"/>
                <a:gd name="T39" fmla="*/ 1130 h 1591"/>
                <a:gd name="T40" fmla="*/ 275 w 586"/>
                <a:gd name="T41" fmla="*/ 1176 h 1591"/>
                <a:gd name="T42" fmla="*/ 290 w 586"/>
                <a:gd name="T43" fmla="*/ 1218 h 1591"/>
                <a:gd name="T44" fmla="*/ 306 w 586"/>
                <a:gd name="T45" fmla="*/ 1259 h 1591"/>
                <a:gd name="T46" fmla="*/ 316 w 586"/>
                <a:gd name="T47" fmla="*/ 1295 h 1591"/>
                <a:gd name="T48" fmla="*/ 332 w 586"/>
                <a:gd name="T49" fmla="*/ 1326 h 1591"/>
                <a:gd name="T50" fmla="*/ 342 w 586"/>
                <a:gd name="T51" fmla="*/ 1358 h 1591"/>
                <a:gd name="T52" fmla="*/ 358 w 586"/>
                <a:gd name="T53" fmla="*/ 1389 h 1591"/>
                <a:gd name="T54" fmla="*/ 373 w 586"/>
                <a:gd name="T55" fmla="*/ 1415 h 1591"/>
                <a:gd name="T56" fmla="*/ 383 w 586"/>
                <a:gd name="T57" fmla="*/ 1435 h 1591"/>
                <a:gd name="T58" fmla="*/ 399 w 586"/>
                <a:gd name="T59" fmla="*/ 1456 h 1591"/>
                <a:gd name="T60" fmla="*/ 409 w 586"/>
                <a:gd name="T61" fmla="*/ 1477 h 1591"/>
                <a:gd name="T62" fmla="*/ 425 w 586"/>
                <a:gd name="T63" fmla="*/ 1492 h 1591"/>
                <a:gd name="T64" fmla="*/ 440 w 586"/>
                <a:gd name="T65" fmla="*/ 1508 h 1591"/>
                <a:gd name="T66" fmla="*/ 451 w 586"/>
                <a:gd name="T67" fmla="*/ 1523 h 1591"/>
                <a:gd name="T68" fmla="*/ 466 w 586"/>
                <a:gd name="T69" fmla="*/ 1534 h 1591"/>
                <a:gd name="T70" fmla="*/ 482 w 586"/>
                <a:gd name="T71" fmla="*/ 1549 h 1591"/>
                <a:gd name="T72" fmla="*/ 497 w 586"/>
                <a:gd name="T73" fmla="*/ 1560 h 1591"/>
                <a:gd name="T74" fmla="*/ 513 w 586"/>
                <a:gd name="T75" fmla="*/ 1565 h 1591"/>
                <a:gd name="T76" fmla="*/ 529 w 586"/>
                <a:gd name="T77" fmla="*/ 1575 h 1591"/>
                <a:gd name="T78" fmla="*/ 544 w 586"/>
                <a:gd name="T79" fmla="*/ 1580 h 1591"/>
                <a:gd name="T80" fmla="*/ 560 w 586"/>
                <a:gd name="T81" fmla="*/ 1586 h 1591"/>
                <a:gd name="T82" fmla="*/ 575 w 586"/>
                <a:gd name="T83" fmla="*/ 1591 h 159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86" h="1591">
                  <a:moveTo>
                    <a:pt x="0" y="0"/>
                  </a:moveTo>
                  <a:lnTo>
                    <a:pt x="0" y="15"/>
                  </a:lnTo>
                  <a:lnTo>
                    <a:pt x="5" y="31"/>
                  </a:lnTo>
                  <a:lnTo>
                    <a:pt x="10" y="46"/>
                  </a:lnTo>
                  <a:lnTo>
                    <a:pt x="15" y="62"/>
                  </a:lnTo>
                  <a:lnTo>
                    <a:pt x="21" y="77"/>
                  </a:lnTo>
                  <a:lnTo>
                    <a:pt x="26" y="93"/>
                  </a:lnTo>
                  <a:lnTo>
                    <a:pt x="31" y="108"/>
                  </a:lnTo>
                  <a:lnTo>
                    <a:pt x="36" y="129"/>
                  </a:lnTo>
                  <a:lnTo>
                    <a:pt x="36" y="145"/>
                  </a:lnTo>
                  <a:lnTo>
                    <a:pt x="41" y="165"/>
                  </a:lnTo>
                  <a:lnTo>
                    <a:pt x="46" y="181"/>
                  </a:lnTo>
                  <a:lnTo>
                    <a:pt x="52" y="202"/>
                  </a:lnTo>
                  <a:lnTo>
                    <a:pt x="57" y="222"/>
                  </a:lnTo>
                  <a:lnTo>
                    <a:pt x="62" y="243"/>
                  </a:lnTo>
                  <a:lnTo>
                    <a:pt x="67" y="259"/>
                  </a:lnTo>
                  <a:lnTo>
                    <a:pt x="67" y="279"/>
                  </a:lnTo>
                  <a:lnTo>
                    <a:pt x="72" y="300"/>
                  </a:lnTo>
                  <a:lnTo>
                    <a:pt x="78" y="321"/>
                  </a:lnTo>
                  <a:lnTo>
                    <a:pt x="83" y="342"/>
                  </a:lnTo>
                  <a:lnTo>
                    <a:pt x="88" y="362"/>
                  </a:lnTo>
                  <a:lnTo>
                    <a:pt x="93" y="383"/>
                  </a:lnTo>
                  <a:lnTo>
                    <a:pt x="98" y="404"/>
                  </a:lnTo>
                  <a:lnTo>
                    <a:pt x="104" y="425"/>
                  </a:lnTo>
                  <a:lnTo>
                    <a:pt x="104" y="451"/>
                  </a:lnTo>
                  <a:lnTo>
                    <a:pt x="109" y="471"/>
                  </a:lnTo>
                  <a:lnTo>
                    <a:pt x="114" y="492"/>
                  </a:lnTo>
                  <a:lnTo>
                    <a:pt x="119" y="513"/>
                  </a:lnTo>
                  <a:lnTo>
                    <a:pt x="124" y="533"/>
                  </a:lnTo>
                  <a:lnTo>
                    <a:pt x="129" y="554"/>
                  </a:lnTo>
                  <a:lnTo>
                    <a:pt x="135" y="575"/>
                  </a:lnTo>
                  <a:lnTo>
                    <a:pt x="140" y="596"/>
                  </a:lnTo>
                  <a:lnTo>
                    <a:pt x="140" y="622"/>
                  </a:lnTo>
                  <a:lnTo>
                    <a:pt x="145" y="642"/>
                  </a:lnTo>
                  <a:lnTo>
                    <a:pt x="150" y="663"/>
                  </a:lnTo>
                  <a:lnTo>
                    <a:pt x="155" y="684"/>
                  </a:lnTo>
                  <a:lnTo>
                    <a:pt x="161" y="704"/>
                  </a:lnTo>
                  <a:lnTo>
                    <a:pt x="166" y="725"/>
                  </a:lnTo>
                  <a:lnTo>
                    <a:pt x="171" y="746"/>
                  </a:lnTo>
                  <a:lnTo>
                    <a:pt x="171" y="767"/>
                  </a:lnTo>
                  <a:lnTo>
                    <a:pt x="176" y="787"/>
                  </a:lnTo>
                  <a:lnTo>
                    <a:pt x="181" y="808"/>
                  </a:lnTo>
                  <a:lnTo>
                    <a:pt x="186" y="829"/>
                  </a:lnTo>
                  <a:lnTo>
                    <a:pt x="192" y="850"/>
                  </a:lnTo>
                  <a:lnTo>
                    <a:pt x="197" y="865"/>
                  </a:lnTo>
                  <a:lnTo>
                    <a:pt x="202" y="886"/>
                  </a:lnTo>
                  <a:lnTo>
                    <a:pt x="207" y="907"/>
                  </a:lnTo>
                  <a:lnTo>
                    <a:pt x="207" y="927"/>
                  </a:lnTo>
                  <a:lnTo>
                    <a:pt x="212" y="943"/>
                  </a:lnTo>
                  <a:lnTo>
                    <a:pt x="218" y="964"/>
                  </a:lnTo>
                  <a:lnTo>
                    <a:pt x="223" y="979"/>
                  </a:lnTo>
                  <a:lnTo>
                    <a:pt x="228" y="1000"/>
                  </a:lnTo>
                  <a:lnTo>
                    <a:pt x="233" y="1015"/>
                  </a:lnTo>
                  <a:lnTo>
                    <a:pt x="238" y="1031"/>
                  </a:lnTo>
                  <a:lnTo>
                    <a:pt x="238" y="1052"/>
                  </a:lnTo>
                  <a:lnTo>
                    <a:pt x="243" y="1067"/>
                  </a:lnTo>
                  <a:lnTo>
                    <a:pt x="249" y="1083"/>
                  </a:lnTo>
                  <a:lnTo>
                    <a:pt x="254" y="1098"/>
                  </a:lnTo>
                  <a:lnTo>
                    <a:pt x="259" y="1114"/>
                  </a:lnTo>
                  <a:lnTo>
                    <a:pt x="264" y="1130"/>
                  </a:lnTo>
                  <a:lnTo>
                    <a:pt x="269" y="1145"/>
                  </a:lnTo>
                  <a:lnTo>
                    <a:pt x="275" y="1161"/>
                  </a:lnTo>
                  <a:lnTo>
                    <a:pt x="275" y="1176"/>
                  </a:lnTo>
                  <a:lnTo>
                    <a:pt x="280" y="1192"/>
                  </a:lnTo>
                  <a:lnTo>
                    <a:pt x="285" y="1207"/>
                  </a:lnTo>
                  <a:lnTo>
                    <a:pt x="290" y="1218"/>
                  </a:lnTo>
                  <a:lnTo>
                    <a:pt x="295" y="1233"/>
                  </a:lnTo>
                  <a:lnTo>
                    <a:pt x="301" y="1244"/>
                  </a:lnTo>
                  <a:lnTo>
                    <a:pt x="306" y="1259"/>
                  </a:lnTo>
                  <a:lnTo>
                    <a:pt x="306" y="1269"/>
                  </a:lnTo>
                  <a:lnTo>
                    <a:pt x="311" y="1285"/>
                  </a:lnTo>
                  <a:lnTo>
                    <a:pt x="316" y="1295"/>
                  </a:lnTo>
                  <a:lnTo>
                    <a:pt x="321" y="1306"/>
                  </a:lnTo>
                  <a:lnTo>
                    <a:pt x="326" y="1316"/>
                  </a:lnTo>
                  <a:lnTo>
                    <a:pt x="332" y="1326"/>
                  </a:lnTo>
                  <a:lnTo>
                    <a:pt x="337" y="1337"/>
                  </a:lnTo>
                  <a:lnTo>
                    <a:pt x="342" y="1347"/>
                  </a:lnTo>
                  <a:lnTo>
                    <a:pt x="342" y="1358"/>
                  </a:lnTo>
                  <a:lnTo>
                    <a:pt x="347" y="1368"/>
                  </a:lnTo>
                  <a:lnTo>
                    <a:pt x="352" y="1378"/>
                  </a:lnTo>
                  <a:lnTo>
                    <a:pt x="358" y="1389"/>
                  </a:lnTo>
                  <a:lnTo>
                    <a:pt x="363" y="1399"/>
                  </a:lnTo>
                  <a:lnTo>
                    <a:pt x="368" y="1404"/>
                  </a:lnTo>
                  <a:lnTo>
                    <a:pt x="373" y="1415"/>
                  </a:lnTo>
                  <a:lnTo>
                    <a:pt x="378" y="1420"/>
                  </a:lnTo>
                  <a:lnTo>
                    <a:pt x="378" y="1430"/>
                  </a:lnTo>
                  <a:lnTo>
                    <a:pt x="383" y="1435"/>
                  </a:lnTo>
                  <a:lnTo>
                    <a:pt x="389" y="1446"/>
                  </a:lnTo>
                  <a:lnTo>
                    <a:pt x="394" y="1451"/>
                  </a:lnTo>
                  <a:lnTo>
                    <a:pt x="399" y="1456"/>
                  </a:lnTo>
                  <a:lnTo>
                    <a:pt x="404" y="1466"/>
                  </a:lnTo>
                  <a:lnTo>
                    <a:pt x="409" y="1472"/>
                  </a:lnTo>
                  <a:lnTo>
                    <a:pt x="409" y="1477"/>
                  </a:lnTo>
                  <a:lnTo>
                    <a:pt x="415" y="1482"/>
                  </a:lnTo>
                  <a:lnTo>
                    <a:pt x="420" y="1487"/>
                  </a:lnTo>
                  <a:lnTo>
                    <a:pt x="425" y="1492"/>
                  </a:lnTo>
                  <a:lnTo>
                    <a:pt x="430" y="1498"/>
                  </a:lnTo>
                  <a:lnTo>
                    <a:pt x="435" y="1503"/>
                  </a:lnTo>
                  <a:lnTo>
                    <a:pt x="440" y="1508"/>
                  </a:lnTo>
                  <a:lnTo>
                    <a:pt x="446" y="1513"/>
                  </a:lnTo>
                  <a:lnTo>
                    <a:pt x="446" y="1518"/>
                  </a:lnTo>
                  <a:lnTo>
                    <a:pt x="451" y="1523"/>
                  </a:lnTo>
                  <a:lnTo>
                    <a:pt x="456" y="1529"/>
                  </a:lnTo>
                  <a:lnTo>
                    <a:pt x="461" y="1529"/>
                  </a:lnTo>
                  <a:lnTo>
                    <a:pt x="466" y="1534"/>
                  </a:lnTo>
                  <a:lnTo>
                    <a:pt x="472" y="1539"/>
                  </a:lnTo>
                  <a:lnTo>
                    <a:pt x="477" y="1544"/>
                  </a:lnTo>
                  <a:lnTo>
                    <a:pt x="482" y="1549"/>
                  </a:lnTo>
                  <a:lnTo>
                    <a:pt x="487" y="1549"/>
                  </a:lnTo>
                  <a:lnTo>
                    <a:pt x="492" y="1555"/>
                  </a:lnTo>
                  <a:lnTo>
                    <a:pt x="497" y="1560"/>
                  </a:lnTo>
                  <a:lnTo>
                    <a:pt x="503" y="1560"/>
                  </a:lnTo>
                  <a:lnTo>
                    <a:pt x="508" y="1565"/>
                  </a:lnTo>
                  <a:lnTo>
                    <a:pt x="513" y="1565"/>
                  </a:lnTo>
                  <a:lnTo>
                    <a:pt x="518" y="1570"/>
                  </a:lnTo>
                  <a:lnTo>
                    <a:pt x="523" y="1570"/>
                  </a:lnTo>
                  <a:lnTo>
                    <a:pt x="529" y="1575"/>
                  </a:lnTo>
                  <a:lnTo>
                    <a:pt x="534" y="1575"/>
                  </a:lnTo>
                  <a:lnTo>
                    <a:pt x="539" y="1575"/>
                  </a:lnTo>
                  <a:lnTo>
                    <a:pt x="544" y="1580"/>
                  </a:lnTo>
                  <a:lnTo>
                    <a:pt x="549" y="1580"/>
                  </a:lnTo>
                  <a:lnTo>
                    <a:pt x="555" y="1586"/>
                  </a:lnTo>
                  <a:lnTo>
                    <a:pt x="560" y="1586"/>
                  </a:lnTo>
                  <a:lnTo>
                    <a:pt x="565" y="1586"/>
                  </a:lnTo>
                  <a:lnTo>
                    <a:pt x="570" y="1586"/>
                  </a:lnTo>
                  <a:lnTo>
                    <a:pt x="575" y="1591"/>
                  </a:lnTo>
                  <a:lnTo>
                    <a:pt x="580" y="1591"/>
                  </a:lnTo>
                  <a:lnTo>
                    <a:pt x="586" y="1591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79" name="Freeform 98"/>
            <p:cNvSpPr>
              <a:spLocks/>
            </p:cNvSpPr>
            <p:nvPr/>
          </p:nvSpPr>
          <p:spPr bwMode="auto">
            <a:xfrm>
              <a:off x="3546" y="3263"/>
              <a:ext cx="440" cy="15"/>
            </a:xfrm>
            <a:custGeom>
              <a:avLst/>
              <a:gdLst>
                <a:gd name="T0" fmla="*/ 5 w 440"/>
                <a:gd name="T1" fmla="*/ 5 h 15"/>
                <a:gd name="T2" fmla="*/ 15 w 440"/>
                <a:gd name="T3" fmla="*/ 5 h 15"/>
                <a:gd name="T4" fmla="*/ 26 w 440"/>
                <a:gd name="T5" fmla="*/ 5 h 15"/>
                <a:gd name="T6" fmla="*/ 36 w 440"/>
                <a:gd name="T7" fmla="*/ 10 h 15"/>
                <a:gd name="T8" fmla="*/ 46 w 440"/>
                <a:gd name="T9" fmla="*/ 10 h 15"/>
                <a:gd name="T10" fmla="*/ 57 w 440"/>
                <a:gd name="T11" fmla="*/ 10 h 15"/>
                <a:gd name="T12" fmla="*/ 67 w 440"/>
                <a:gd name="T13" fmla="*/ 10 h 15"/>
                <a:gd name="T14" fmla="*/ 77 w 440"/>
                <a:gd name="T15" fmla="*/ 10 h 15"/>
                <a:gd name="T16" fmla="*/ 88 w 440"/>
                <a:gd name="T17" fmla="*/ 15 h 15"/>
                <a:gd name="T18" fmla="*/ 98 w 440"/>
                <a:gd name="T19" fmla="*/ 15 h 15"/>
                <a:gd name="T20" fmla="*/ 108 w 440"/>
                <a:gd name="T21" fmla="*/ 15 h 15"/>
                <a:gd name="T22" fmla="*/ 119 w 440"/>
                <a:gd name="T23" fmla="*/ 15 h 15"/>
                <a:gd name="T24" fmla="*/ 129 w 440"/>
                <a:gd name="T25" fmla="*/ 15 h 15"/>
                <a:gd name="T26" fmla="*/ 140 w 440"/>
                <a:gd name="T27" fmla="*/ 15 h 15"/>
                <a:gd name="T28" fmla="*/ 150 w 440"/>
                <a:gd name="T29" fmla="*/ 15 h 15"/>
                <a:gd name="T30" fmla="*/ 160 w 440"/>
                <a:gd name="T31" fmla="*/ 15 h 15"/>
                <a:gd name="T32" fmla="*/ 171 w 440"/>
                <a:gd name="T33" fmla="*/ 15 h 15"/>
                <a:gd name="T34" fmla="*/ 181 w 440"/>
                <a:gd name="T35" fmla="*/ 15 h 15"/>
                <a:gd name="T36" fmla="*/ 191 w 440"/>
                <a:gd name="T37" fmla="*/ 15 h 15"/>
                <a:gd name="T38" fmla="*/ 202 w 440"/>
                <a:gd name="T39" fmla="*/ 15 h 15"/>
                <a:gd name="T40" fmla="*/ 212 w 440"/>
                <a:gd name="T41" fmla="*/ 15 h 15"/>
                <a:gd name="T42" fmla="*/ 223 w 440"/>
                <a:gd name="T43" fmla="*/ 15 h 15"/>
                <a:gd name="T44" fmla="*/ 233 w 440"/>
                <a:gd name="T45" fmla="*/ 15 h 15"/>
                <a:gd name="T46" fmla="*/ 243 w 440"/>
                <a:gd name="T47" fmla="*/ 15 h 15"/>
                <a:gd name="T48" fmla="*/ 254 w 440"/>
                <a:gd name="T49" fmla="*/ 15 h 15"/>
                <a:gd name="T50" fmla="*/ 264 w 440"/>
                <a:gd name="T51" fmla="*/ 15 h 15"/>
                <a:gd name="T52" fmla="*/ 274 w 440"/>
                <a:gd name="T53" fmla="*/ 15 h 15"/>
                <a:gd name="T54" fmla="*/ 285 w 440"/>
                <a:gd name="T55" fmla="*/ 15 h 15"/>
                <a:gd name="T56" fmla="*/ 295 w 440"/>
                <a:gd name="T57" fmla="*/ 15 h 15"/>
                <a:gd name="T58" fmla="*/ 305 w 440"/>
                <a:gd name="T59" fmla="*/ 15 h 15"/>
                <a:gd name="T60" fmla="*/ 316 w 440"/>
                <a:gd name="T61" fmla="*/ 15 h 15"/>
                <a:gd name="T62" fmla="*/ 326 w 440"/>
                <a:gd name="T63" fmla="*/ 15 h 15"/>
                <a:gd name="T64" fmla="*/ 337 w 440"/>
                <a:gd name="T65" fmla="*/ 15 h 15"/>
                <a:gd name="T66" fmla="*/ 347 w 440"/>
                <a:gd name="T67" fmla="*/ 15 h 15"/>
                <a:gd name="T68" fmla="*/ 357 w 440"/>
                <a:gd name="T69" fmla="*/ 15 h 15"/>
                <a:gd name="T70" fmla="*/ 368 w 440"/>
                <a:gd name="T71" fmla="*/ 15 h 15"/>
                <a:gd name="T72" fmla="*/ 378 w 440"/>
                <a:gd name="T73" fmla="*/ 15 h 15"/>
                <a:gd name="T74" fmla="*/ 388 w 440"/>
                <a:gd name="T75" fmla="*/ 15 h 15"/>
                <a:gd name="T76" fmla="*/ 399 w 440"/>
                <a:gd name="T77" fmla="*/ 15 h 15"/>
                <a:gd name="T78" fmla="*/ 409 w 440"/>
                <a:gd name="T79" fmla="*/ 15 h 15"/>
                <a:gd name="T80" fmla="*/ 420 w 440"/>
                <a:gd name="T81" fmla="*/ 15 h 15"/>
                <a:gd name="T82" fmla="*/ 430 w 440"/>
                <a:gd name="T83" fmla="*/ 15 h 15"/>
                <a:gd name="T84" fmla="*/ 440 w 440"/>
                <a:gd name="T85" fmla="*/ 15 h 1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40" h="15">
                  <a:moveTo>
                    <a:pt x="0" y="0"/>
                  </a:moveTo>
                  <a:lnTo>
                    <a:pt x="5" y="5"/>
                  </a:lnTo>
                  <a:lnTo>
                    <a:pt x="10" y="5"/>
                  </a:lnTo>
                  <a:lnTo>
                    <a:pt x="15" y="5"/>
                  </a:lnTo>
                  <a:lnTo>
                    <a:pt x="20" y="5"/>
                  </a:lnTo>
                  <a:lnTo>
                    <a:pt x="26" y="5"/>
                  </a:lnTo>
                  <a:lnTo>
                    <a:pt x="31" y="5"/>
                  </a:lnTo>
                  <a:lnTo>
                    <a:pt x="36" y="10"/>
                  </a:lnTo>
                  <a:lnTo>
                    <a:pt x="41" y="10"/>
                  </a:lnTo>
                  <a:lnTo>
                    <a:pt x="46" y="10"/>
                  </a:lnTo>
                  <a:lnTo>
                    <a:pt x="51" y="10"/>
                  </a:lnTo>
                  <a:lnTo>
                    <a:pt x="57" y="10"/>
                  </a:lnTo>
                  <a:lnTo>
                    <a:pt x="62" y="10"/>
                  </a:lnTo>
                  <a:lnTo>
                    <a:pt x="67" y="10"/>
                  </a:lnTo>
                  <a:lnTo>
                    <a:pt x="72" y="10"/>
                  </a:lnTo>
                  <a:lnTo>
                    <a:pt x="77" y="10"/>
                  </a:lnTo>
                  <a:lnTo>
                    <a:pt x="83" y="15"/>
                  </a:lnTo>
                  <a:lnTo>
                    <a:pt x="88" y="15"/>
                  </a:lnTo>
                  <a:lnTo>
                    <a:pt x="93" y="15"/>
                  </a:lnTo>
                  <a:lnTo>
                    <a:pt x="98" y="15"/>
                  </a:lnTo>
                  <a:lnTo>
                    <a:pt x="103" y="15"/>
                  </a:lnTo>
                  <a:lnTo>
                    <a:pt x="108" y="15"/>
                  </a:lnTo>
                  <a:lnTo>
                    <a:pt x="114" y="15"/>
                  </a:lnTo>
                  <a:lnTo>
                    <a:pt x="119" y="15"/>
                  </a:lnTo>
                  <a:lnTo>
                    <a:pt x="124" y="15"/>
                  </a:lnTo>
                  <a:lnTo>
                    <a:pt x="129" y="15"/>
                  </a:lnTo>
                  <a:lnTo>
                    <a:pt x="134" y="15"/>
                  </a:lnTo>
                  <a:lnTo>
                    <a:pt x="140" y="15"/>
                  </a:lnTo>
                  <a:lnTo>
                    <a:pt x="145" y="15"/>
                  </a:lnTo>
                  <a:lnTo>
                    <a:pt x="150" y="15"/>
                  </a:lnTo>
                  <a:lnTo>
                    <a:pt x="155" y="15"/>
                  </a:lnTo>
                  <a:lnTo>
                    <a:pt x="160" y="15"/>
                  </a:lnTo>
                  <a:lnTo>
                    <a:pt x="166" y="15"/>
                  </a:lnTo>
                  <a:lnTo>
                    <a:pt x="171" y="15"/>
                  </a:lnTo>
                  <a:lnTo>
                    <a:pt x="176" y="15"/>
                  </a:lnTo>
                  <a:lnTo>
                    <a:pt x="181" y="15"/>
                  </a:lnTo>
                  <a:lnTo>
                    <a:pt x="186" y="15"/>
                  </a:lnTo>
                  <a:lnTo>
                    <a:pt x="191" y="15"/>
                  </a:lnTo>
                  <a:lnTo>
                    <a:pt x="197" y="15"/>
                  </a:lnTo>
                  <a:lnTo>
                    <a:pt x="202" y="15"/>
                  </a:lnTo>
                  <a:lnTo>
                    <a:pt x="207" y="15"/>
                  </a:lnTo>
                  <a:lnTo>
                    <a:pt x="212" y="15"/>
                  </a:lnTo>
                  <a:lnTo>
                    <a:pt x="217" y="15"/>
                  </a:lnTo>
                  <a:lnTo>
                    <a:pt x="223" y="15"/>
                  </a:lnTo>
                  <a:lnTo>
                    <a:pt x="228" y="15"/>
                  </a:lnTo>
                  <a:lnTo>
                    <a:pt x="233" y="15"/>
                  </a:lnTo>
                  <a:lnTo>
                    <a:pt x="238" y="15"/>
                  </a:lnTo>
                  <a:lnTo>
                    <a:pt x="243" y="15"/>
                  </a:lnTo>
                  <a:lnTo>
                    <a:pt x="248" y="15"/>
                  </a:lnTo>
                  <a:lnTo>
                    <a:pt x="254" y="15"/>
                  </a:lnTo>
                  <a:lnTo>
                    <a:pt x="259" y="15"/>
                  </a:lnTo>
                  <a:lnTo>
                    <a:pt x="264" y="15"/>
                  </a:lnTo>
                  <a:lnTo>
                    <a:pt x="269" y="15"/>
                  </a:lnTo>
                  <a:lnTo>
                    <a:pt x="274" y="15"/>
                  </a:lnTo>
                  <a:lnTo>
                    <a:pt x="280" y="15"/>
                  </a:lnTo>
                  <a:lnTo>
                    <a:pt x="285" y="15"/>
                  </a:lnTo>
                  <a:lnTo>
                    <a:pt x="290" y="15"/>
                  </a:lnTo>
                  <a:lnTo>
                    <a:pt x="295" y="15"/>
                  </a:lnTo>
                  <a:lnTo>
                    <a:pt x="300" y="15"/>
                  </a:lnTo>
                  <a:lnTo>
                    <a:pt x="305" y="15"/>
                  </a:lnTo>
                  <a:lnTo>
                    <a:pt x="311" y="15"/>
                  </a:lnTo>
                  <a:lnTo>
                    <a:pt x="316" y="15"/>
                  </a:lnTo>
                  <a:lnTo>
                    <a:pt x="321" y="15"/>
                  </a:lnTo>
                  <a:lnTo>
                    <a:pt x="326" y="15"/>
                  </a:lnTo>
                  <a:lnTo>
                    <a:pt x="331" y="15"/>
                  </a:lnTo>
                  <a:lnTo>
                    <a:pt x="337" y="15"/>
                  </a:lnTo>
                  <a:lnTo>
                    <a:pt x="342" y="15"/>
                  </a:lnTo>
                  <a:lnTo>
                    <a:pt x="347" y="15"/>
                  </a:lnTo>
                  <a:lnTo>
                    <a:pt x="352" y="15"/>
                  </a:lnTo>
                  <a:lnTo>
                    <a:pt x="357" y="15"/>
                  </a:lnTo>
                  <a:lnTo>
                    <a:pt x="362" y="15"/>
                  </a:lnTo>
                  <a:lnTo>
                    <a:pt x="368" y="15"/>
                  </a:lnTo>
                  <a:lnTo>
                    <a:pt x="373" y="15"/>
                  </a:lnTo>
                  <a:lnTo>
                    <a:pt x="378" y="15"/>
                  </a:lnTo>
                  <a:lnTo>
                    <a:pt x="383" y="15"/>
                  </a:lnTo>
                  <a:lnTo>
                    <a:pt x="388" y="15"/>
                  </a:lnTo>
                  <a:lnTo>
                    <a:pt x="394" y="15"/>
                  </a:lnTo>
                  <a:lnTo>
                    <a:pt x="399" y="15"/>
                  </a:lnTo>
                  <a:lnTo>
                    <a:pt x="404" y="15"/>
                  </a:lnTo>
                  <a:lnTo>
                    <a:pt x="409" y="15"/>
                  </a:lnTo>
                  <a:lnTo>
                    <a:pt x="414" y="15"/>
                  </a:lnTo>
                  <a:lnTo>
                    <a:pt x="420" y="15"/>
                  </a:lnTo>
                  <a:lnTo>
                    <a:pt x="425" y="15"/>
                  </a:lnTo>
                  <a:lnTo>
                    <a:pt x="430" y="15"/>
                  </a:lnTo>
                  <a:lnTo>
                    <a:pt x="435" y="15"/>
                  </a:lnTo>
                  <a:lnTo>
                    <a:pt x="440" y="15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08595" name="Group 99"/>
          <p:cNvGrpSpPr>
            <a:grpSpLocks/>
          </p:cNvGrpSpPr>
          <p:nvPr/>
        </p:nvGrpSpPr>
        <p:grpSpPr bwMode="auto">
          <a:xfrm>
            <a:off x="5400675" y="1655763"/>
            <a:ext cx="142875" cy="463550"/>
            <a:chOff x="1736" y="1511"/>
            <a:chExt cx="2250" cy="1767"/>
          </a:xfrm>
        </p:grpSpPr>
        <p:sp>
          <p:nvSpPr>
            <p:cNvPr id="108672" name="Freeform 100"/>
            <p:cNvSpPr>
              <a:spLocks/>
            </p:cNvSpPr>
            <p:nvPr/>
          </p:nvSpPr>
          <p:spPr bwMode="auto">
            <a:xfrm>
              <a:off x="1736" y="3092"/>
              <a:ext cx="643" cy="186"/>
            </a:xfrm>
            <a:custGeom>
              <a:avLst/>
              <a:gdLst>
                <a:gd name="T0" fmla="*/ 11 w 643"/>
                <a:gd name="T1" fmla="*/ 186 h 186"/>
                <a:gd name="T2" fmla="*/ 26 w 643"/>
                <a:gd name="T3" fmla="*/ 186 h 186"/>
                <a:gd name="T4" fmla="*/ 42 w 643"/>
                <a:gd name="T5" fmla="*/ 186 h 186"/>
                <a:gd name="T6" fmla="*/ 57 w 643"/>
                <a:gd name="T7" fmla="*/ 186 h 186"/>
                <a:gd name="T8" fmla="*/ 73 w 643"/>
                <a:gd name="T9" fmla="*/ 186 h 186"/>
                <a:gd name="T10" fmla="*/ 89 w 643"/>
                <a:gd name="T11" fmla="*/ 186 h 186"/>
                <a:gd name="T12" fmla="*/ 104 w 643"/>
                <a:gd name="T13" fmla="*/ 186 h 186"/>
                <a:gd name="T14" fmla="*/ 120 w 643"/>
                <a:gd name="T15" fmla="*/ 186 h 186"/>
                <a:gd name="T16" fmla="*/ 135 w 643"/>
                <a:gd name="T17" fmla="*/ 186 h 186"/>
                <a:gd name="T18" fmla="*/ 151 w 643"/>
                <a:gd name="T19" fmla="*/ 186 h 186"/>
                <a:gd name="T20" fmla="*/ 166 w 643"/>
                <a:gd name="T21" fmla="*/ 186 h 186"/>
                <a:gd name="T22" fmla="*/ 182 w 643"/>
                <a:gd name="T23" fmla="*/ 186 h 186"/>
                <a:gd name="T24" fmla="*/ 197 w 643"/>
                <a:gd name="T25" fmla="*/ 186 h 186"/>
                <a:gd name="T26" fmla="*/ 213 w 643"/>
                <a:gd name="T27" fmla="*/ 186 h 186"/>
                <a:gd name="T28" fmla="*/ 229 w 643"/>
                <a:gd name="T29" fmla="*/ 186 h 186"/>
                <a:gd name="T30" fmla="*/ 244 w 643"/>
                <a:gd name="T31" fmla="*/ 186 h 186"/>
                <a:gd name="T32" fmla="*/ 260 w 643"/>
                <a:gd name="T33" fmla="*/ 186 h 186"/>
                <a:gd name="T34" fmla="*/ 275 w 643"/>
                <a:gd name="T35" fmla="*/ 186 h 186"/>
                <a:gd name="T36" fmla="*/ 291 w 643"/>
                <a:gd name="T37" fmla="*/ 186 h 186"/>
                <a:gd name="T38" fmla="*/ 306 w 643"/>
                <a:gd name="T39" fmla="*/ 186 h 186"/>
                <a:gd name="T40" fmla="*/ 322 w 643"/>
                <a:gd name="T41" fmla="*/ 186 h 186"/>
                <a:gd name="T42" fmla="*/ 337 w 643"/>
                <a:gd name="T43" fmla="*/ 186 h 186"/>
                <a:gd name="T44" fmla="*/ 353 w 643"/>
                <a:gd name="T45" fmla="*/ 186 h 186"/>
                <a:gd name="T46" fmla="*/ 368 w 643"/>
                <a:gd name="T47" fmla="*/ 181 h 186"/>
                <a:gd name="T48" fmla="*/ 384 w 643"/>
                <a:gd name="T49" fmla="*/ 181 h 186"/>
                <a:gd name="T50" fmla="*/ 400 w 643"/>
                <a:gd name="T51" fmla="*/ 181 h 186"/>
                <a:gd name="T52" fmla="*/ 415 w 643"/>
                <a:gd name="T53" fmla="*/ 176 h 186"/>
                <a:gd name="T54" fmla="*/ 431 w 643"/>
                <a:gd name="T55" fmla="*/ 176 h 186"/>
                <a:gd name="T56" fmla="*/ 446 w 643"/>
                <a:gd name="T57" fmla="*/ 171 h 186"/>
                <a:gd name="T58" fmla="*/ 462 w 643"/>
                <a:gd name="T59" fmla="*/ 166 h 186"/>
                <a:gd name="T60" fmla="*/ 477 w 643"/>
                <a:gd name="T61" fmla="*/ 160 h 186"/>
                <a:gd name="T62" fmla="*/ 493 w 643"/>
                <a:gd name="T63" fmla="*/ 155 h 186"/>
                <a:gd name="T64" fmla="*/ 508 w 643"/>
                <a:gd name="T65" fmla="*/ 145 h 186"/>
                <a:gd name="T66" fmla="*/ 524 w 643"/>
                <a:gd name="T67" fmla="*/ 140 h 186"/>
                <a:gd name="T68" fmla="*/ 540 w 643"/>
                <a:gd name="T69" fmla="*/ 129 h 186"/>
                <a:gd name="T70" fmla="*/ 555 w 643"/>
                <a:gd name="T71" fmla="*/ 114 h 186"/>
                <a:gd name="T72" fmla="*/ 571 w 643"/>
                <a:gd name="T73" fmla="*/ 103 h 186"/>
                <a:gd name="T74" fmla="*/ 581 w 643"/>
                <a:gd name="T75" fmla="*/ 88 h 186"/>
                <a:gd name="T76" fmla="*/ 597 w 643"/>
                <a:gd name="T77" fmla="*/ 72 h 186"/>
                <a:gd name="T78" fmla="*/ 612 w 643"/>
                <a:gd name="T79" fmla="*/ 57 h 186"/>
                <a:gd name="T80" fmla="*/ 622 w 643"/>
                <a:gd name="T81" fmla="*/ 36 h 186"/>
                <a:gd name="T82" fmla="*/ 638 w 643"/>
                <a:gd name="T83" fmla="*/ 15 h 18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643" h="186">
                  <a:moveTo>
                    <a:pt x="0" y="186"/>
                  </a:moveTo>
                  <a:lnTo>
                    <a:pt x="6" y="186"/>
                  </a:lnTo>
                  <a:lnTo>
                    <a:pt x="11" y="186"/>
                  </a:lnTo>
                  <a:lnTo>
                    <a:pt x="16" y="186"/>
                  </a:lnTo>
                  <a:lnTo>
                    <a:pt x="21" y="186"/>
                  </a:lnTo>
                  <a:lnTo>
                    <a:pt x="26" y="186"/>
                  </a:lnTo>
                  <a:lnTo>
                    <a:pt x="32" y="186"/>
                  </a:lnTo>
                  <a:lnTo>
                    <a:pt x="37" y="186"/>
                  </a:lnTo>
                  <a:lnTo>
                    <a:pt x="42" y="186"/>
                  </a:lnTo>
                  <a:lnTo>
                    <a:pt x="47" y="186"/>
                  </a:lnTo>
                  <a:lnTo>
                    <a:pt x="52" y="186"/>
                  </a:lnTo>
                  <a:lnTo>
                    <a:pt x="57" y="186"/>
                  </a:lnTo>
                  <a:lnTo>
                    <a:pt x="63" y="186"/>
                  </a:lnTo>
                  <a:lnTo>
                    <a:pt x="68" y="186"/>
                  </a:lnTo>
                  <a:lnTo>
                    <a:pt x="73" y="186"/>
                  </a:lnTo>
                  <a:lnTo>
                    <a:pt x="78" y="186"/>
                  </a:lnTo>
                  <a:lnTo>
                    <a:pt x="83" y="186"/>
                  </a:lnTo>
                  <a:lnTo>
                    <a:pt x="89" y="186"/>
                  </a:lnTo>
                  <a:lnTo>
                    <a:pt x="94" y="186"/>
                  </a:lnTo>
                  <a:lnTo>
                    <a:pt x="99" y="186"/>
                  </a:lnTo>
                  <a:lnTo>
                    <a:pt x="104" y="186"/>
                  </a:lnTo>
                  <a:lnTo>
                    <a:pt x="109" y="186"/>
                  </a:lnTo>
                  <a:lnTo>
                    <a:pt x="114" y="186"/>
                  </a:lnTo>
                  <a:lnTo>
                    <a:pt x="120" y="186"/>
                  </a:lnTo>
                  <a:lnTo>
                    <a:pt x="125" y="186"/>
                  </a:lnTo>
                  <a:lnTo>
                    <a:pt x="130" y="186"/>
                  </a:lnTo>
                  <a:lnTo>
                    <a:pt x="135" y="186"/>
                  </a:lnTo>
                  <a:lnTo>
                    <a:pt x="140" y="186"/>
                  </a:lnTo>
                  <a:lnTo>
                    <a:pt x="146" y="186"/>
                  </a:lnTo>
                  <a:lnTo>
                    <a:pt x="151" y="186"/>
                  </a:lnTo>
                  <a:lnTo>
                    <a:pt x="156" y="186"/>
                  </a:lnTo>
                  <a:lnTo>
                    <a:pt x="161" y="186"/>
                  </a:lnTo>
                  <a:lnTo>
                    <a:pt x="166" y="186"/>
                  </a:lnTo>
                  <a:lnTo>
                    <a:pt x="171" y="186"/>
                  </a:lnTo>
                  <a:lnTo>
                    <a:pt x="177" y="186"/>
                  </a:lnTo>
                  <a:lnTo>
                    <a:pt x="182" y="186"/>
                  </a:lnTo>
                  <a:lnTo>
                    <a:pt x="187" y="186"/>
                  </a:lnTo>
                  <a:lnTo>
                    <a:pt x="192" y="186"/>
                  </a:lnTo>
                  <a:lnTo>
                    <a:pt x="197" y="186"/>
                  </a:lnTo>
                  <a:lnTo>
                    <a:pt x="203" y="186"/>
                  </a:lnTo>
                  <a:lnTo>
                    <a:pt x="208" y="186"/>
                  </a:lnTo>
                  <a:lnTo>
                    <a:pt x="213" y="186"/>
                  </a:lnTo>
                  <a:lnTo>
                    <a:pt x="218" y="186"/>
                  </a:lnTo>
                  <a:lnTo>
                    <a:pt x="223" y="186"/>
                  </a:lnTo>
                  <a:lnTo>
                    <a:pt x="229" y="186"/>
                  </a:lnTo>
                  <a:lnTo>
                    <a:pt x="234" y="186"/>
                  </a:lnTo>
                  <a:lnTo>
                    <a:pt x="239" y="186"/>
                  </a:lnTo>
                  <a:lnTo>
                    <a:pt x="244" y="186"/>
                  </a:lnTo>
                  <a:lnTo>
                    <a:pt x="249" y="186"/>
                  </a:lnTo>
                  <a:lnTo>
                    <a:pt x="254" y="186"/>
                  </a:lnTo>
                  <a:lnTo>
                    <a:pt x="260" y="186"/>
                  </a:lnTo>
                  <a:lnTo>
                    <a:pt x="265" y="186"/>
                  </a:lnTo>
                  <a:lnTo>
                    <a:pt x="270" y="186"/>
                  </a:lnTo>
                  <a:lnTo>
                    <a:pt x="275" y="186"/>
                  </a:lnTo>
                  <a:lnTo>
                    <a:pt x="280" y="186"/>
                  </a:lnTo>
                  <a:lnTo>
                    <a:pt x="286" y="186"/>
                  </a:lnTo>
                  <a:lnTo>
                    <a:pt x="291" y="186"/>
                  </a:lnTo>
                  <a:lnTo>
                    <a:pt x="296" y="186"/>
                  </a:lnTo>
                  <a:lnTo>
                    <a:pt x="301" y="186"/>
                  </a:lnTo>
                  <a:lnTo>
                    <a:pt x="306" y="186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2" y="186"/>
                  </a:lnTo>
                  <a:lnTo>
                    <a:pt x="327" y="186"/>
                  </a:lnTo>
                  <a:lnTo>
                    <a:pt x="332" y="186"/>
                  </a:lnTo>
                  <a:lnTo>
                    <a:pt x="337" y="186"/>
                  </a:lnTo>
                  <a:lnTo>
                    <a:pt x="343" y="186"/>
                  </a:lnTo>
                  <a:lnTo>
                    <a:pt x="348" y="186"/>
                  </a:lnTo>
                  <a:lnTo>
                    <a:pt x="353" y="186"/>
                  </a:lnTo>
                  <a:lnTo>
                    <a:pt x="358" y="181"/>
                  </a:lnTo>
                  <a:lnTo>
                    <a:pt x="363" y="181"/>
                  </a:lnTo>
                  <a:lnTo>
                    <a:pt x="368" y="181"/>
                  </a:lnTo>
                  <a:lnTo>
                    <a:pt x="374" y="181"/>
                  </a:lnTo>
                  <a:lnTo>
                    <a:pt x="379" y="181"/>
                  </a:lnTo>
                  <a:lnTo>
                    <a:pt x="384" y="181"/>
                  </a:lnTo>
                  <a:lnTo>
                    <a:pt x="389" y="181"/>
                  </a:lnTo>
                  <a:lnTo>
                    <a:pt x="394" y="181"/>
                  </a:lnTo>
                  <a:lnTo>
                    <a:pt x="400" y="181"/>
                  </a:lnTo>
                  <a:lnTo>
                    <a:pt x="405" y="176"/>
                  </a:lnTo>
                  <a:lnTo>
                    <a:pt x="410" y="176"/>
                  </a:lnTo>
                  <a:lnTo>
                    <a:pt x="415" y="176"/>
                  </a:lnTo>
                  <a:lnTo>
                    <a:pt x="420" y="176"/>
                  </a:lnTo>
                  <a:lnTo>
                    <a:pt x="426" y="176"/>
                  </a:lnTo>
                  <a:lnTo>
                    <a:pt x="431" y="176"/>
                  </a:lnTo>
                  <a:lnTo>
                    <a:pt x="436" y="171"/>
                  </a:lnTo>
                  <a:lnTo>
                    <a:pt x="441" y="171"/>
                  </a:lnTo>
                  <a:lnTo>
                    <a:pt x="446" y="171"/>
                  </a:lnTo>
                  <a:lnTo>
                    <a:pt x="451" y="166"/>
                  </a:lnTo>
                  <a:lnTo>
                    <a:pt x="457" y="166"/>
                  </a:lnTo>
                  <a:lnTo>
                    <a:pt x="462" y="166"/>
                  </a:lnTo>
                  <a:lnTo>
                    <a:pt x="467" y="166"/>
                  </a:lnTo>
                  <a:lnTo>
                    <a:pt x="472" y="160"/>
                  </a:lnTo>
                  <a:lnTo>
                    <a:pt x="477" y="160"/>
                  </a:lnTo>
                  <a:lnTo>
                    <a:pt x="483" y="155"/>
                  </a:lnTo>
                  <a:lnTo>
                    <a:pt x="488" y="155"/>
                  </a:lnTo>
                  <a:lnTo>
                    <a:pt x="493" y="155"/>
                  </a:lnTo>
                  <a:lnTo>
                    <a:pt x="498" y="150"/>
                  </a:lnTo>
                  <a:lnTo>
                    <a:pt x="503" y="150"/>
                  </a:lnTo>
                  <a:lnTo>
                    <a:pt x="508" y="145"/>
                  </a:lnTo>
                  <a:lnTo>
                    <a:pt x="514" y="145"/>
                  </a:lnTo>
                  <a:lnTo>
                    <a:pt x="519" y="140"/>
                  </a:lnTo>
                  <a:lnTo>
                    <a:pt x="524" y="140"/>
                  </a:lnTo>
                  <a:lnTo>
                    <a:pt x="529" y="135"/>
                  </a:lnTo>
                  <a:lnTo>
                    <a:pt x="534" y="129"/>
                  </a:lnTo>
                  <a:lnTo>
                    <a:pt x="540" y="129"/>
                  </a:lnTo>
                  <a:lnTo>
                    <a:pt x="545" y="124"/>
                  </a:lnTo>
                  <a:lnTo>
                    <a:pt x="550" y="119"/>
                  </a:lnTo>
                  <a:lnTo>
                    <a:pt x="555" y="114"/>
                  </a:lnTo>
                  <a:lnTo>
                    <a:pt x="560" y="109"/>
                  </a:lnTo>
                  <a:lnTo>
                    <a:pt x="565" y="109"/>
                  </a:lnTo>
                  <a:lnTo>
                    <a:pt x="571" y="103"/>
                  </a:lnTo>
                  <a:lnTo>
                    <a:pt x="576" y="98"/>
                  </a:lnTo>
                  <a:lnTo>
                    <a:pt x="576" y="93"/>
                  </a:lnTo>
                  <a:lnTo>
                    <a:pt x="581" y="88"/>
                  </a:lnTo>
                  <a:lnTo>
                    <a:pt x="586" y="83"/>
                  </a:lnTo>
                  <a:lnTo>
                    <a:pt x="591" y="78"/>
                  </a:lnTo>
                  <a:lnTo>
                    <a:pt x="597" y="72"/>
                  </a:lnTo>
                  <a:lnTo>
                    <a:pt x="602" y="67"/>
                  </a:lnTo>
                  <a:lnTo>
                    <a:pt x="607" y="62"/>
                  </a:lnTo>
                  <a:lnTo>
                    <a:pt x="612" y="57"/>
                  </a:lnTo>
                  <a:lnTo>
                    <a:pt x="612" y="52"/>
                  </a:lnTo>
                  <a:lnTo>
                    <a:pt x="617" y="46"/>
                  </a:lnTo>
                  <a:lnTo>
                    <a:pt x="622" y="36"/>
                  </a:lnTo>
                  <a:lnTo>
                    <a:pt x="628" y="31"/>
                  </a:lnTo>
                  <a:lnTo>
                    <a:pt x="633" y="26"/>
                  </a:lnTo>
                  <a:lnTo>
                    <a:pt x="638" y="15"/>
                  </a:lnTo>
                  <a:lnTo>
                    <a:pt x="643" y="10"/>
                  </a:lnTo>
                  <a:lnTo>
                    <a:pt x="643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73" name="Freeform 101"/>
            <p:cNvSpPr>
              <a:spLocks/>
            </p:cNvSpPr>
            <p:nvPr/>
          </p:nvSpPr>
          <p:spPr bwMode="auto">
            <a:xfrm>
              <a:off x="2379" y="1511"/>
              <a:ext cx="581" cy="1581"/>
            </a:xfrm>
            <a:custGeom>
              <a:avLst/>
              <a:gdLst>
                <a:gd name="T0" fmla="*/ 11 w 581"/>
                <a:gd name="T1" fmla="*/ 1565 h 1581"/>
                <a:gd name="T2" fmla="*/ 26 w 581"/>
                <a:gd name="T3" fmla="*/ 1539 h 1581"/>
                <a:gd name="T4" fmla="*/ 37 w 581"/>
                <a:gd name="T5" fmla="*/ 1508 h 1581"/>
                <a:gd name="T6" fmla="*/ 52 w 581"/>
                <a:gd name="T7" fmla="*/ 1477 h 1581"/>
                <a:gd name="T8" fmla="*/ 68 w 581"/>
                <a:gd name="T9" fmla="*/ 1446 h 1581"/>
                <a:gd name="T10" fmla="*/ 78 w 581"/>
                <a:gd name="T11" fmla="*/ 1405 h 1581"/>
                <a:gd name="T12" fmla="*/ 94 w 581"/>
                <a:gd name="T13" fmla="*/ 1368 h 1581"/>
                <a:gd name="T14" fmla="*/ 104 w 581"/>
                <a:gd name="T15" fmla="*/ 1322 h 1581"/>
                <a:gd name="T16" fmla="*/ 119 w 581"/>
                <a:gd name="T17" fmla="*/ 1275 h 1581"/>
                <a:gd name="T18" fmla="*/ 135 w 581"/>
                <a:gd name="T19" fmla="*/ 1228 h 1581"/>
                <a:gd name="T20" fmla="*/ 145 w 581"/>
                <a:gd name="T21" fmla="*/ 1176 h 1581"/>
                <a:gd name="T22" fmla="*/ 161 w 581"/>
                <a:gd name="T23" fmla="*/ 1125 h 1581"/>
                <a:gd name="T24" fmla="*/ 171 w 581"/>
                <a:gd name="T25" fmla="*/ 1068 h 1581"/>
                <a:gd name="T26" fmla="*/ 187 w 581"/>
                <a:gd name="T27" fmla="*/ 1011 h 1581"/>
                <a:gd name="T28" fmla="*/ 202 w 581"/>
                <a:gd name="T29" fmla="*/ 948 h 1581"/>
                <a:gd name="T30" fmla="*/ 213 w 581"/>
                <a:gd name="T31" fmla="*/ 886 h 1581"/>
                <a:gd name="T32" fmla="*/ 228 w 581"/>
                <a:gd name="T33" fmla="*/ 824 h 1581"/>
                <a:gd name="T34" fmla="*/ 239 w 581"/>
                <a:gd name="T35" fmla="*/ 757 h 1581"/>
                <a:gd name="T36" fmla="*/ 254 w 581"/>
                <a:gd name="T37" fmla="*/ 694 h 1581"/>
                <a:gd name="T38" fmla="*/ 270 w 581"/>
                <a:gd name="T39" fmla="*/ 632 h 1581"/>
                <a:gd name="T40" fmla="*/ 280 w 581"/>
                <a:gd name="T41" fmla="*/ 565 h 1581"/>
                <a:gd name="T42" fmla="*/ 296 w 581"/>
                <a:gd name="T43" fmla="*/ 503 h 1581"/>
                <a:gd name="T44" fmla="*/ 311 w 581"/>
                <a:gd name="T45" fmla="*/ 440 h 1581"/>
                <a:gd name="T46" fmla="*/ 322 w 581"/>
                <a:gd name="T47" fmla="*/ 383 h 1581"/>
                <a:gd name="T48" fmla="*/ 337 w 581"/>
                <a:gd name="T49" fmla="*/ 326 h 1581"/>
                <a:gd name="T50" fmla="*/ 348 w 581"/>
                <a:gd name="T51" fmla="*/ 269 h 1581"/>
                <a:gd name="T52" fmla="*/ 363 w 581"/>
                <a:gd name="T53" fmla="*/ 223 h 1581"/>
                <a:gd name="T54" fmla="*/ 379 w 581"/>
                <a:gd name="T55" fmla="*/ 176 h 1581"/>
                <a:gd name="T56" fmla="*/ 389 w 581"/>
                <a:gd name="T57" fmla="*/ 135 h 1581"/>
                <a:gd name="T58" fmla="*/ 405 w 581"/>
                <a:gd name="T59" fmla="*/ 98 h 1581"/>
                <a:gd name="T60" fmla="*/ 415 w 581"/>
                <a:gd name="T61" fmla="*/ 67 h 1581"/>
                <a:gd name="T62" fmla="*/ 431 w 581"/>
                <a:gd name="T63" fmla="*/ 41 h 1581"/>
                <a:gd name="T64" fmla="*/ 446 w 581"/>
                <a:gd name="T65" fmla="*/ 21 h 1581"/>
                <a:gd name="T66" fmla="*/ 456 w 581"/>
                <a:gd name="T67" fmla="*/ 5 h 1581"/>
                <a:gd name="T68" fmla="*/ 472 w 581"/>
                <a:gd name="T69" fmla="*/ 0 h 1581"/>
                <a:gd name="T70" fmla="*/ 488 w 581"/>
                <a:gd name="T71" fmla="*/ 0 h 1581"/>
                <a:gd name="T72" fmla="*/ 503 w 581"/>
                <a:gd name="T73" fmla="*/ 5 h 1581"/>
                <a:gd name="T74" fmla="*/ 513 w 581"/>
                <a:gd name="T75" fmla="*/ 21 h 1581"/>
                <a:gd name="T76" fmla="*/ 529 w 581"/>
                <a:gd name="T77" fmla="*/ 41 h 1581"/>
                <a:gd name="T78" fmla="*/ 545 w 581"/>
                <a:gd name="T79" fmla="*/ 67 h 1581"/>
                <a:gd name="T80" fmla="*/ 555 w 581"/>
                <a:gd name="T81" fmla="*/ 98 h 1581"/>
                <a:gd name="T82" fmla="*/ 570 w 581"/>
                <a:gd name="T83" fmla="*/ 135 h 158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81" h="1581">
                  <a:moveTo>
                    <a:pt x="0" y="1581"/>
                  </a:moveTo>
                  <a:lnTo>
                    <a:pt x="5" y="1576"/>
                  </a:lnTo>
                  <a:lnTo>
                    <a:pt x="11" y="1565"/>
                  </a:lnTo>
                  <a:lnTo>
                    <a:pt x="16" y="1560"/>
                  </a:lnTo>
                  <a:lnTo>
                    <a:pt x="21" y="1550"/>
                  </a:lnTo>
                  <a:lnTo>
                    <a:pt x="26" y="1539"/>
                  </a:lnTo>
                  <a:lnTo>
                    <a:pt x="31" y="1529"/>
                  </a:lnTo>
                  <a:lnTo>
                    <a:pt x="37" y="1519"/>
                  </a:lnTo>
                  <a:lnTo>
                    <a:pt x="37" y="1508"/>
                  </a:lnTo>
                  <a:lnTo>
                    <a:pt x="42" y="1498"/>
                  </a:lnTo>
                  <a:lnTo>
                    <a:pt x="47" y="1487"/>
                  </a:lnTo>
                  <a:lnTo>
                    <a:pt x="52" y="1477"/>
                  </a:lnTo>
                  <a:lnTo>
                    <a:pt x="57" y="1467"/>
                  </a:lnTo>
                  <a:lnTo>
                    <a:pt x="62" y="1456"/>
                  </a:lnTo>
                  <a:lnTo>
                    <a:pt x="68" y="1446"/>
                  </a:lnTo>
                  <a:lnTo>
                    <a:pt x="73" y="1430"/>
                  </a:lnTo>
                  <a:lnTo>
                    <a:pt x="73" y="1420"/>
                  </a:lnTo>
                  <a:lnTo>
                    <a:pt x="78" y="1405"/>
                  </a:lnTo>
                  <a:lnTo>
                    <a:pt x="83" y="1394"/>
                  </a:lnTo>
                  <a:lnTo>
                    <a:pt x="88" y="1379"/>
                  </a:lnTo>
                  <a:lnTo>
                    <a:pt x="94" y="1368"/>
                  </a:lnTo>
                  <a:lnTo>
                    <a:pt x="99" y="1353"/>
                  </a:lnTo>
                  <a:lnTo>
                    <a:pt x="104" y="1337"/>
                  </a:lnTo>
                  <a:lnTo>
                    <a:pt x="104" y="1322"/>
                  </a:lnTo>
                  <a:lnTo>
                    <a:pt x="109" y="1306"/>
                  </a:lnTo>
                  <a:lnTo>
                    <a:pt x="114" y="1291"/>
                  </a:lnTo>
                  <a:lnTo>
                    <a:pt x="119" y="1275"/>
                  </a:lnTo>
                  <a:lnTo>
                    <a:pt x="125" y="1259"/>
                  </a:lnTo>
                  <a:lnTo>
                    <a:pt x="130" y="1244"/>
                  </a:lnTo>
                  <a:lnTo>
                    <a:pt x="135" y="1228"/>
                  </a:lnTo>
                  <a:lnTo>
                    <a:pt x="140" y="1213"/>
                  </a:lnTo>
                  <a:lnTo>
                    <a:pt x="140" y="1192"/>
                  </a:lnTo>
                  <a:lnTo>
                    <a:pt x="145" y="1176"/>
                  </a:lnTo>
                  <a:lnTo>
                    <a:pt x="151" y="1161"/>
                  </a:lnTo>
                  <a:lnTo>
                    <a:pt x="156" y="1140"/>
                  </a:lnTo>
                  <a:lnTo>
                    <a:pt x="161" y="1125"/>
                  </a:lnTo>
                  <a:lnTo>
                    <a:pt x="166" y="1104"/>
                  </a:lnTo>
                  <a:lnTo>
                    <a:pt x="171" y="1088"/>
                  </a:lnTo>
                  <a:lnTo>
                    <a:pt x="171" y="1068"/>
                  </a:lnTo>
                  <a:lnTo>
                    <a:pt x="176" y="1047"/>
                  </a:lnTo>
                  <a:lnTo>
                    <a:pt x="182" y="1026"/>
                  </a:lnTo>
                  <a:lnTo>
                    <a:pt x="187" y="1011"/>
                  </a:lnTo>
                  <a:lnTo>
                    <a:pt x="192" y="990"/>
                  </a:lnTo>
                  <a:lnTo>
                    <a:pt x="197" y="969"/>
                  </a:lnTo>
                  <a:lnTo>
                    <a:pt x="202" y="948"/>
                  </a:lnTo>
                  <a:lnTo>
                    <a:pt x="208" y="928"/>
                  </a:lnTo>
                  <a:lnTo>
                    <a:pt x="208" y="907"/>
                  </a:lnTo>
                  <a:lnTo>
                    <a:pt x="213" y="886"/>
                  </a:lnTo>
                  <a:lnTo>
                    <a:pt x="218" y="865"/>
                  </a:lnTo>
                  <a:lnTo>
                    <a:pt x="223" y="845"/>
                  </a:lnTo>
                  <a:lnTo>
                    <a:pt x="228" y="824"/>
                  </a:lnTo>
                  <a:lnTo>
                    <a:pt x="234" y="803"/>
                  </a:lnTo>
                  <a:lnTo>
                    <a:pt x="239" y="783"/>
                  </a:lnTo>
                  <a:lnTo>
                    <a:pt x="239" y="757"/>
                  </a:lnTo>
                  <a:lnTo>
                    <a:pt x="244" y="736"/>
                  </a:lnTo>
                  <a:lnTo>
                    <a:pt x="249" y="715"/>
                  </a:lnTo>
                  <a:lnTo>
                    <a:pt x="254" y="694"/>
                  </a:lnTo>
                  <a:lnTo>
                    <a:pt x="259" y="674"/>
                  </a:lnTo>
                  <a:lnTo>
                    <a:pt x="265" y="653"/>
                  </a:lnTo>
                  <a:lnTo>
                    <a:pt x="270" y="632"/>
                  </a:lnTo>
                  <a:lnTo>
                    <a:pt x="275" y="612"/>
                  </a:lnTo>
                  <a:lnTo>
                    <a:pt x="275" y="586"/>
                  </a:lnTo>
                  <a:lnTo>
                    <a:pt x="280" y="565"/>
                  </a:lnTo>
                  <a:lnTo>
                    <a:pt x="285" y="544"/>
                  </a:lnTo>
                  <a:lnTo>
                    <a:pt x="291" y="523"/>
                  </a:lnTo>
                  <a:lnTo>
                    <a:pt x="296" y="503"/>
                  </a:lnTo>
                  <a:lnTo>
                    <a:pt x="301" y="482"/>
                  </a:lnTo>
                  <a:lnTo>
                    <a:pt x="306" y="461"/>
                  </a:lnTo>
                  <a:lnTo>
                    <a:pt x="311" y="440"/>
                  </a:lnTo>
                  <a:lnTo>
                    <a:pt x="311" y="420"/>
                  </a:lnTo>
                  <a:lnTo>
                    <a:pt x="316" y="404"/>
                  </a:lnTo>
                  <a:lnTo>
                    <a:pt x="322" y="383"/>
                  </a:lnTo>
                  <a:lnTo>
                    <a:pt x="327" y="363"/>
                  </a:lnTo>
                  <a:lnTo>
                    <a:pt x="332" y="342"/>
                  </a:lnTo>
                  <a:lnTo>
                    <a:pt x="337" y="326"/>
                  </a:lnTo>
                  <a:lnTo>
                    <a:pt x="342" y="306"/>
                  </a:lnTo>
                  <a:lnTo>
                    <a:pt x="342" y="290"/>
                  </a:lnTo>
                  <a:lnTo>
                    <a:pt x="348" y="269"/>
                  </a:lnTo>
                  <a:lnTo>
                    <a:pt x="353" y="254"/>
                  </a:lnTo>
                  <a:lnTo>
                    <a:pt x="358" y="238"/>
                  </a:lnTo>
                  <a:lnTo>
                    <a:pt x="363" y="223"/>
                  </a:lnTo>
                  <a:lnTo>
                    <a:pt x="368" y="207"/>
                  </a:lnTo>
                  <a:lnTo>
                    <a:pt x="373" y="192"/>
                  </a:lnTo>
                  <a:lnTo>
                    <a:pt x="379" y="176"/>
                  </a:lnTo>
                  <a:lnTo>
                    <a:pt x="379" y="161"/>
                  </a:lnTo>
                  <a:lnTo>
                    <a:pt x="384" y="145"/>
                  </a:lnTo>
                  <a:lnTo>
                    <a:pt x="389" y="135"/>
                  </a:lnTo>
                  <a:lnTo>
                    <a:pt x="394" y="119"/>
                  </a:lnTo>
                  <a:lnTo>
                    <a:pt x="399" y="109"/>
                  </a:lnTo>
                  <a:lnTo>
                    <a:pt x="405" y="98"/>
                  </a:lnTo>
                  <a:lnTo>
                    <a:pt x="410" y="88"/>
                  </a:lnTo>
                  <a:lnTo>
                    <a:pt x="410" y="78"/>
                  </a:lnTo>
                  <a:lnTo>
                    <a:pt x="415" y="67"/>
                  </a:lnTo>
                  <a:lnTo>
                    <a:pt x="420" y="57"/>
                  </a:lnTo>
                  <a:lnTo>
                    <a:pt x="425" y="47"/>
                  </a:lnTo>
                  <a:lnTo>
                    <a:pt x="431" y="41"/>
                  </a:lnTo>
                  <a:lnTo>
                    <a:pt x="436" y="31"/>
                  </a:lnTo>
                  <a:lnTo>
                    <a:pt x="441" y="26"/>
                  </a:lnTo>
                  <a:lnTo>
                    <a:pt x="446" y="21"/>
                  </a:lnTo>
                  <a:lnTo>
                    <a:pt x="446" y="15"/>
                  </a:lnTo>
                  <a:lnTo>
                    <a:pt x="451" y="10"/>
                  </a:lnTo>
                  <a:lnTo>
                    <a:pt x="456" y="5"/>
                  </a:lnTo>
                  <a:lnTo>
                    <a:pt x="462" y="5"/>
                  </a:lnTo>
                  <a:lnTo>
                    <a:pt x="467" y="0"/>
                  </a:lnTo>
                  <a:lnTo>
                    <a:pt x="472" y="0"/>
                  </a:lnTo>
                  <a:lnTo>
                    <a:pt x="477" y="0"/>
                  </a:lnTo>
                  <a:lnTo>
                    <a:pt x="482" y="0"/>
                  </a:lnTo>
                  <a:lnTo>
                    <a:pt x="488" y="0"/>
                  </a:lnTo>
                  <a:lnTo>
                    <a:pt x="493" y="0"/>
                  </a:lnTo>
                  <a:lnTo>
                    <a:pt x="498" y="5"/>
                  </a:lnTo>
                  <a:lnTo>
                    <a:pt x="503" y="5"/>
                  </a:lnTo>
                  <a:lnTo>
                    <a:pt x="508" y="10"/>
                  </a:lnTo>
                  <a:lnTo>
                    <a:pt x="513" y="15"/>
                  </a:lnTo>
                  <a:lnTo>
                    <a:pt x="513" y="21"/>
                  </a:lnTo>
                  <a:lnTo>
                    <a:pt x="519" y="26"/>
                  </a:lnTo>
                  <a:lnTo>
                    <a:pt x="524" y="31"/>
                  </a:lnTo>
                  <a:lnTo>
                    <a:pt x="529" y="41"/>
                  </a:lnTo>
                  <a:lnTo>
                    <a:pt x="534" y="47"/>
                  </a:lnTo>
                  <a:lnTo>
                    <a:pt x="539" y="57"/>
                  </a:lnTo>
                  <a:lnTo>
                    <a:pt x="545" y="67"/>
                  </a:lnTo>
                  <a:lnTo>
                    <a:pt x="550" y="78"/>
                  </a:lnTo>
                  <a:lnTo>
                    <a:pt x="550" y="88"/>
                  </a:lnTo>
                  <a:lnTo>
                    <a:pt x="555" y="98"/>
                  </a:lnTo>
                  <a:lnTo>
                    <a:pt x="560" y="109"/>
                  </a:lnTo>
                  <a:lnTo>
                    <a:pt x="565" y="119"/>
                  </a:lnTo>
                  <a:lnTo>
                    <a:pt x="570" y="135"/>
                  </a:lnTo>
                  <a:lnTo>
                    <a:pt x="576" y="145"/>
                  </a:lnTo>
                  <a:lnTo>
                    <a:pt x="581" y="161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74" name="Freeform 102"/>
            <p:cNvSpPr>
              <a:spLocks/>
            </p:cNvSpPr>
            <p:nvPr/>
          </p:nvSpPr>
          <p:spPr bwMode="auto">
            <a:xfrm>
              <a:off x="2960" y="1672"/>
              <a:ext cx="586" cy="1591"/>
            </a:xfrm>
            <a:custGeom>
              <a:avLst/>
              <a:gdLst>
                <a:gd name="T0" fmla="*/ 5 w 586"/>
                <a:gd name="T1" fmla="*/ 31 h 1591"/>
                <a:gd name="T2" fmla="*/ 21 w 586"/>
                <a:gd name="T3" fmla="*/ 77 h 1591"/>
                <a:gd name="T4" fmla="*/ 36 w 586"/>
                <a:gd name="T5" fmla="*/ 129 h 1591"/>
                <a:gd name="T6" fmla="*/ 46 w 586"/>
                <a:gd name="T7" fmla="*/ 181 h 1591"/>
                <a:gd name="T8" fmla="*/ 62 w 586"/>
                <a:gd name="T9" fmla="*/ 243 h 1591"/>
                <a:gd name="T10" fmla="*/ 72 w 586"/>
                <a:gd name="T11" fmla="*/ 300 h 1591"/>
                <a:gd name="T12" fmla="*/ 88 w 586"/>
                <a:gd name="T13" fmla="*/ 362 h 1591"/>
                <a:gd name="T14" fmla="*/ 104 w 586"/>
                <a:gd name="T15" fmla="*/ 425 h 1591"/>
                <a:gd name="T16" fmla="*/ 114 w 586"/>
                <a:gd name="T17" fmla="*/ 492 h 1591"/>
                <a:gd name="T18" fmla="*/ 129 w 586"/>
                <a:gd name="T19" fmla="*/ 554 h 1591"/>
                <a:gd name="T20" fmla="*/ 140 w 586"/>
                <a:gd name="T21" fmla="*/ 622 h 1591"/>
                <a:gd name="T22" fmla="*/ 155 w 586"/>
                <a:gd name="T23" fmla="*/ 684 h 1591"/>
                <a:gd name="T24" fmla="*/ 171 w 586"/>
                <a:gd name="T25" fmla="*/ 746 h 1591"/>
                <a:gd name="T26" fmla="*/ 181 w 586"/>
                <a:gd name="T27" fmla="*/ 808 h 1591"/>
                <a:gd name="T28" fmla="*/ 197 w 586"/>
                <a:gd name="T29" fmla="*/ 865 h 1591"/>
                <a:gd name="T30" fmla="*/ 207 w 586"/>
                <a:gd name="T31" fmla="*/ 927 h 1591"/>
                <a:gd name="T32" fmla="*/ 223 w 586"/>
                <a:gd name="T33" fmla="*/ 979 h 1591"/>
                <a:gd name="T34" fmla="*/ 238 w 586"/>
                <a:gd name="T35" fmla="*/ 1031 h 1591"/>
                <a:gd name="T36" fmla="*/ 249 w 586"/>
                <a:gd name="T37" fmla="*/ 1083 h 1591"/>
                <a:gd name="T38" fmla="*/ 264 w 586"/>
                <a:gd name="T39" fmla="*/ 1130 h 1591"/>
                <a:gd name="T40" fmla="*/ 275 w 586"/>
                <a:gd name="T41" fmla="*/ 1176 h 1591"/>
                <a:gd name="T42" fmla="*/ 290 w 586"/>
                <a:gd name="T43" fmla="*/ 1218 h 1591"/>
                <a:gd name="T44" fmla="*/ 306 w 586"/>
                <a:gd name="T45" fmla="*/ 1259 h 1591"/>
                <a:gd name="T46" fmla="*/ 316 w 586"/>
                <a:gd name="T47" fmla="*/ 1295 h 1591"/>
                <a:gd name="T48" fmla="*/ 332 w 586"/>
                <a:gd name="T49" fmla="*/ 1326 h 1591"/>
                <a:gd name="T50" fmla="*/ 342 w 586"/>
                <a:gd name="T51" fmla="*/ 1358 h 1591"/>
                <a:gd name="T52" fmla="*/ 358 w 586"/>
                <a:gd name="T53" fmla="*/ 1389 h 1591"/>
                <a:gd name="T54" fmla="*/ 373 w 586"/>
                <a:gd name="T55" fmla="*/ 1415 h 1591"/>
                <a:gd name="T56" fmla="*/ 383 w 586"/>
                <a:gd name="T57" fmla="*/ 1435 h 1591"/>
                <a:gd name="T58" fmla="*/ 399 w 586"/>
                <a:gd name="T59" fmla="*/ 1456 h 1591"/>
                <a:gd name="T60" fmla="*/ 409 w 586"/>
                <a:gd name="T61" fmla="*/ 1477 h 1591"/>
                <a:gd name="T62" fmla="*/ 425 w 586"/>
                <a:gd name="T63" fmla="*/ 1492 h 1591"/>
                <a:gd name="T64" fmla="*/ 440 w 586"/>
                <a:gd name="T65" fmla="*/ 1508 h 1591"/>
                <a:gd name="T66" fmla="*/ 451 w 586"/>
                <a:gd name="T67" fmla="*/ 1523 h 1591"/>
                <a:gd name="T68" fmla="*/ 466 w 586"/>
                <a:gd name="T69" fmla="*/ 1534 h 1591"/>
                <a:gd name="T70" fmla="*/ 482 w 586"/>
                <a:gd name="T71" fmla="*/ 1549 h 1591"/>
                <a:gd name="T72" fmla="*/ 497 w 586"/>
                <a:gd name="T73" fmla="*/ 1560 h 1591"/>
                <a:gd name="T74" fmla="*/ 513 w 586"/>
                <a:gd name="T75" fmla="*/ 1565 h 1591"/>
                <a:gd name="T76" fmla="*/ 529 w 586"/>
                <a:gd name="T77" fmla="*/ 1575 h 1591"/>
                <a:gd name="T78" fmla="*/ 544 w 586"/>
                <a:gd name="T79" fmla="*/ 1580 h 1591"/>
                <a:gd name="T80" fmla="*/ 560 w 586"/>
                <a:gd name="T81" fmla="*/ 1586 h 1591"/>
                <a:gd name="T82" fmla="*/ 575 w 586"/>
                <a:gd name="T83" fmla="*/ 1591 h 159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86" h="1591">
                  <a:moveTo>
                    <a:pt x="0" y="0"/>
                  </a:moveTo>
                  <a:lnTo>
                    <a:pt x="0" y="15"/>
                  </a:lnTo>
                  <a:lnTo>
                    <a:pt x="5" y="31"/>
                  </a:lnTo>
                  <a:lnTo>
                    <a:pt x="10" y="46"/>
                  </a:lnTo>
                  <a:lnTo>
                    <a:pt x="15" y="62"/>
                  </a:lnTo>
                  <a:lnTo>
                    <a:pt x="21" y="77"/>
                  </a:lnTo>
                  <a:lnTo>
                    <a:pt x="26" y="93"/>
                  </a:lnTo>
                  <a:lnTo>
                    <a:pt x="31" y="108"/>
                  </a:lnTo>
                  <a:lnTo>
                    <a:pt x="36" y="129"/>
                  </a:lnTo>
                  <a:lnTo>
                    <a:pt x="36" y="145"/>
                  </a:lnTo>
                  <a:lnTo>
                    <a:pt x="41" y="165"/>
                  </a:lnTo>
                  <a:lnTo>
                    <a:pt x="46" y="181"/>
                  </a:lnTo>
                  <a:lnTo>
                    <a:pt x="52" y="202"/>
                  </a:lnTo>
                  <a:lnTo>
                    <a:pt x="57" y="222"/>
                  </a:lnTo>
                  <a:lnTo>
                    <a:pt x="62" y="243"/>
                  </a:lnTo>
                  <a:lnTo>
                    <a:pt x="67" y="259"/>
                  </a:lnTo>
                  <a:lnTo>
                    <a:pt x="67" y="279"/>
                  </a:lnTo>
                  <a:lnTo>
                    <a:pt x="72" y="300"/>
                  </a:lnTo>
                  <a:lnTo>
                    <a:pt x="78" y="321"/>
                  </a:lnTo>
                  <a:lnTo>
                    <a:pt x="83" y="342"/>
                  </a:lnTo>
                  <a:lnTo>
                    <a:pt x="88" y="362"/>
                  </a:lnTo>
                  <a:lnTo>
                    <a:pt x="93" y="383"/>
                  </a:lnTo>
                  <a:lnTo>
                    <a:pt x="98" y="404"/>
                  </a:lnTo>
                  <a:lnTo>
                    <a:pt x="104" y="425"/>
                  </a:lnTo>
                  <a:lnTo>
                    <a:pt x="104" y="451"/>
                  </a:lnTo>
                  <a:lnTo>
                    <a:pt x="109" y="471"/>
                  </a:lnTo>
                  <a:lnTo>
                    <a:pt x="114" y="492"/>
                  </a:lnTo>
                  <a:lnTo>
                    <a:pt x="119" y="513"/>
                  </a:lnTo>
                  <a:lnTo>
                    <a:pt x="124" y="533"/>
                  </a:lnTo>
                  <a:lnTo>
                    <a:pt x="129" y="554"/>
                  </a:lnTo>
                  <a:lnTo>
                    <a:pt x="135" y="575"/>
                  </a:lnTo>
                  <a:lnTo>
                    <a:pt x="140" y="596"/>
                  </a:lnTo>
                  <a:lnTo>
                    <a:pt x="140" y="622"/>
                  </a:lnTo>
                  <a:lnTo>
                    <a:pt x="145" y="642"/>
                  </a:lnTo>
                  <a:lnTo>
                    <a:pt x="150" y="663"/>
                  </a:lnTo>
                  <a:lnTo>
                    <a:pt x="155" y="684"/>
                  </a:lnTo>
                  <a:lnTo>
                    <a:pt x="161" y="704"/>
                  </a:lnTo>
                  <a:lnTo>
                    <a:pt x="166" y="725"/>
                  </a:lnTo>
                  <a:lnTo>
                    <a:pt x="171" y="746"/>
                  </a:lnTo>
                  <a:lnTo>
                    <a:pt x="171" y="767"/>
                  </a:lnTo>
                  <a:lnTo>
                    <a:pt x="176" y="787"/>
                  </a:lnTo>
                  <a:lnTo>
                    <a:pt x="181" y="808"/>
                  </a:lnTo>
                  <a:lnTo>
                    <a:pt x="186" y="829"/>
                  </a:lnTo>
                  <a:lnTo>
                    <a:pt x="192" y="850"/>
                  </a:lnTo>
                  <a:lnTo>
                    <a:pt x="197" y="865"/>
                  </a:lnTo>
                  <a:lnTo>
                    <a:pt x="202" y="886"/>
                  </a:lnTo>
                  <a:lnTo>
                    <a:pt x="207" y="907"/>
                  </a:lnTo>
                  <a:lnTo>
                    <a:pt x="207" y="927"/>
                  </a:lnTo>
                  <a:lnTo>
                    <a:pt x="212" y="943"/>
                  </a:lnTo>
                  <a:lnTo>
                    <a:pt x="218" y="964"/>
                  </a:lnTo>
                  <a:lnTo>
                    <a:pt x="223" y="979"/>
                  </a:lnTo>
                  <a:lnTo>
                    <a:pt x="228" y="1000"/>
                  </a:lnTo>
                  <a:lnTo>
                    <a:pt x="233" y="1015"/>
                  </a:lnTo>
                  <a:lnTo>
                    <a:pt x="238" y="1031"/>
                  </a:lnTo>
                  <a:lnTo>
                    <a:pt x="238" y="1052"/>
                  </a:lnTo>
                  <a:lnTo>
                    <a:pt x="243" y="1067"/>
                  </a:lnTo>
                  <a:lnTo>
                    <a:pt x="249" y="1083"/>
                  </a:lnTo>
                  <a:lnTo>
                    <a:pt x="254" y="1098"/>
                  </a:lnTo>
                  <a:lnTo>
                    <a:pt x="259" y="1114"/>
                  </a:lnTo>
                  <a:lnTo>
                    <a:pt x="264" y="1130"/>
                  </a:lnTo>
                  <a:lnTo>
                    <a:pt x="269" y="1145"/>
                  </a:lnTo>
                  <a:lnTo>
                    <a:pt x="275" y="1161"/>
                  </a:lnTo>
                  <a:lnTo>
                    <a:pt x="275" y="1176"/>
                  </a:lnTo>
                  <a:lnTo>
                    <a:pt x="280" y="1192"/>
                  </a:lnTo>
                  <a:lnTo>
                    <a:pt x="285" y="1207"/>
                  </a:lnTo>
                  <a:lnTo>
                    <a:pt x="290" y="1218"/>
                  </a:lnTo>
                  <a:lnTo>
                    <a:pt x="295" y="1233"/>
                  </a:lnTo>
                  <a:lnTo>
                    <a:pt x="301" y="1244"/>
                  </a:lnTo>
                  <a:lnTo>
                    <a:pt x="306" y="1259"/>
                  </a:lnTo>
                  <a:lnTo>
                    <a:pt x="306" y="1269"/>
                  </a:lnTo>
                  <a:lnTo>
                    <a:pt x="311" y="1285"/>
                  </a:lnTo>
                  <a:lnTo>
                    <a:pt x="316" y="1295"/>
                  </a:lnTo>
                  <a:lnTo>
                    <a:pt x="321" y="1306"/>
                  </a:lnTo>
                  <a:lnTo>
                    <a:pt x="326" y="1316"/>
                  </a:lnTo>
                  <a:lnTo>
                    <a:pt x="332" y="1326"/>
                  </a:lnTo>
                  <a:lnTo>
                    <a:pt x="337" y="1337"/>
                  </a:lnTo>
                  <a:lnTo>
                    <a:pt x="342" y="1347"/>
                  </a:lnTo>
                  <a:lnTo>
                    <a:pt x="342" y="1358"/>
                  </a:lnTo>
                  <a:lnTo>
                    <a:pt x="347" y="1368"/>
                  </a:lnTo>
                  <a:lnTo>
                    <a:pt x="352" y="1378"/>
                  </a:lnTo>
                  <a:lnTo>
                    <a:pt x="358" y="1389"/>
                  </a:lnTo>
                  <a:lnTo>
                    <a:pt x="363" y="1399"/>
                  </a:lnTo>
                  <a:lnTo>
                    <a:pt x="368" y="1404"/>
                  </a:lnTo>
                  <a:lnTo>
                    <a:pt x="373" y="1415"/>
                  </a:lnTo>
                  <a:lnTo>
                    <a:pt x="378" y="1420"/>
                  </a:lnTo>
                  <a:lnTo>
                    <a:pt x="378" y="1430"/>
                  </a:lnTo>
                  <a:lnTo>
                    <a:pt x="383" y="1435"/>
                  </a:lnTo>
                  <a:lnTo>
                    <a:pt x="389" y="1446"/>
                  </a:lnTo>
                  <a:lnTo>
                    <a:pt x="394" y="1451"/>
                  </a:lnTo>
                  <a:lnTo>
                    <a:pt x="399" y="1456"/>
                  </a:lnTo>
                  <a:lnTo>
                    <a:pt x="404" y="1466"/>
                  </a:lnTo>
                  <a:lnTo>
                    <a:pt x="409" y="1472"/>
                  </a:lnTo>
                  <a:lnTo>
                    <a:pt x="409" y="1477"/>
                  </a:lnTo>
                  <a:lnTo>
                    <a:pt x="415" y="1482"/>
                  </a:lnTo>
                  <a:lnTo>
                    <a:pt x="420" y="1487"/>
                  </a:lnTo>
                  <a:lnTo>
                    <a:pt x="425" y="1492"/>
                  </a:lnTo>
                  <a:lnTo>
                    <a:pt x="430" y="1498"/>
                  </a:lnTo>
                  <a:lnTo>
                    <a:pt x="435" y="1503"/>
                  </a:lnTo>
                  <a:lnTo>
                    <a:pt x="440" y="1508"/>
                  </a:lnTo>
                  <a:lnTo>
                    <a:pt x="446" y="1513"/>
                  </a:lnTo>
                  <a:lnTo>
                    <a:pt x="446" y="1518"/>
                  </a:lnTo>
                  <a:lnTo>
                    <a:pt x="451" y="1523"/>
                  </a:lnTo>
                  <a:lnTo>
                    <a:pt x="456" y="1529"/>
                  </a:lnTo>
                  <a:lnTo>
                    <a:pt x="461" y="1529"/>
                  </a:lnTo>
                  <a:lnTo>
                    <a:pt x="466" y="1534"/>
                  </a:lnTo>
                  <a:lnTo>
                    <a:pt x="472" y="1539"/>
                  </a:lnTo>
                  <a:lnTo>
                    <a:pt x="477" y="1544"/>
                  </a:lnTo>
                  <a:lnTo>
                    <a:pt x="482" y="1549"/>
                  </a:lnTo>
                  <a:lnTo>
                    <a:pt x="487" y="1549"/>
                  </a:lnTo>
                  <a:lnTo>
                    <a:pt x="492" y="1555"/>
                  </a:lnTo>
                  <a:lnTo>
                    <a:pt x="497" y="1560"/>
                  </a:lnTo>
                  <a:lnTo>
                    <a:pt x="503" y="1560"/>
                  </a:lnTo>
                  <a:lnTo>
                    <a:pt x="508" y="1565"/>
                  </a:lnTo>
                  <a:lnTo>
                    <a:pt x="513" y="1565"/>
                  </a:lnTo>
                  <a:lnTo>
                    <a:pt x="518" y="1570"/>
                  </a:lnTo>
                  <a:lnTo>
                    <a:pt x="523" y="1570"/>
                  </a:lnTo>
                  <a:lnTo>
                    <a:pt x="529" y="1575"/>
                  </a:lnTo>
                  <a:lnTo>
                    <a:pt x="534" y="1575"/>
                  </a:lnTo>
                  <a:lnTo>
                    <a:pt x="539" y="1575"/>
                  </a:lnTo>
                  <a:lnTo>
                    <a:pt x="544" y="1580"/>
                  </a:lnTo>
                  <a:lnTo>
                    <a:pt x="549" y="1580"/>
                  </a:lnTo>
                  <a:lnTo>
                    <a:pt x="555" y="1586"/>
                  </a:lnTo>
                  <a:lnTo>
                    <a:pt x="560" y="1586"/>
                  </a:lnTo>
                  <a:lnTo>
                    <a:pt x="565" y="1586"/>
                  </a:lnTo>
                  <a:lnTo>
                    <a:pt x="570" y="1586"/>
                  </a:lnTo>
                  <a:lnTo>
                    <a:pt x="575" y="1591"/>
                  </a:lnTo>
                  <a:lnTo>
                    <a:pt x="580" y="1591"/>
                  </a:lnTo>
                  <a:lnTo>
                    <a:pt x="586" y="1591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75" name="Freeform 103"/>
            <p:cNvSpPr>
              <a:spLocks/>
            </p:cNvSpPr>
            <p:nvPr/>
          </p:nvSpPr>
          <p:spPr bwMode="auto">
            <a:xfrm>
              <a:off x="3546" y="3263"/>
              <a:ext cx="440" cy="15"/>
            </a:xfrm>
            <a:custGeom>
              <a:avLst/>
              <a:gdLst>
                <a:gd name="T0" fmla="*/ 5 w 440"/>
                <a:gd name="T1" fmla="*/ 5 h 15"/>
                <a:gd name="T2" fmla="*/ 15 w 440"/>
                <a:gd name="T3" fmla="*/ 5 h 15"/>
                <a:gd name="T4" fmla="*/ 26 w 440"/>
                <a:gd name="T5" fmla="*/ 5 h 15"/>
                <a:gd name="T6" fmla="*/ 36 w 440"/>
                <a:gd name="T7" fmla="*/ 10 h 15"/>
                <a:gd name="T8" fmla="*/ 46 w 440"/>
                <a:gd name="T9" fmla="*/ 10 h 15"/>
                <a:gd name="T10" fmla="*/ 57 w 440"/>
                <a:gd name="T11" fmla="*/ 10 h 15"/>
                <a:gd name="T12" fmla="*/ 67 w 440"/>
                <a:gd name="T13" fmla="*/ 10 h 15"/>
                <a:gd name="T14" fmla="*/ 77 w 440"/>
                <a:gd name="T15" fmla="*/ 10 h 15"/>
                <a:gd name="T16" fmla="*/ 88 w 440"/>
                <a:gd name="T17" fmla="*/ 15 h 15"/>
                <a:gd name="T18" fmla="*/ 98 w 440"/>
                <a:gd name="T19" fmla="*/ 15 h 15"/>
                <a:gd name="T20" fmla="*/ 108 w 440"/>
                <a:gd name="T21" fmla="*/ 15 h 15"/>
                <a:gd name="T22" fmla="*/ 119 w 440"/>
                <a:gd name="T23" fmla="*/ 15 h 15"/>
                <a:gd name="T24" fmla="*/ 129 w 440"/>
                <a:gd name="T25" fmla="*/ 15 h 15"/>
                <a:gd name="T26" fmla="*/ 140 w 440"/>
                <a:gd name="T27" fmla="*/ 15 h 15"/>
                <a:gd name="T28" fmla="*/ 150 w 440"/>
                <a:gd name="T29" fmla="*/ 15 h 15"/>
                <a:gd name="T30" fmla="*/ 160 w 440"/>
                <a:gd name="T31" fmla="*/ 15 h 15"/>
                <a:gd name="T32" fmla="*/ 171 w 440"/>
                <a:gd name="T33" fmla="*/ 15 h 15"/>
                <a:gd name="T34" fmla="*/ 181 w 440"/>
                <a:gd name="T35" fmla="*/ 15 h 15"/>
                <a:gd name="T36" fmla="*/ 191 w 440"/>
                <a:gd name="T37" fmla="*/ 15 h 15"/>
                <a:gd name="T38" fmla="*/ 202 w 440"/>
                <a:gd name="T39" fmla="*/ 15 h 15"/>
                <a:gd name="T40" fmla="*/ 212 w 440"/>
                <a:gd name="T41" fmla="*/ 15 h 15"/>
                <a:gd name="T42" fmla="*/ 223 w 440"/>
                <a:gd name="T43" fmla="*/ 15 h 15"/>
                <a:gd name="T44" fmla="*/ 233 w 440"/>
                <a:gd name="T45" fmla="*/ 15 h 15"/>
                <a:gd name="T46" fmla="*/ 243 w 440"/>
                <a:gd name="T47" fmla="*/ 15 h 15"/>
                <a:gd name="T48" fmla="*/ 254 w 440"/>
                <a:gd name="T49" fmla="*/ 15 h 15"/>
                <a:gd name="T50" fmla="*/ 264 w 440"/>
                <a:gd name="T51" fmla="*/ 15 h 15"/>
                <a:gd name="T52" fmla="*/ 274 w 440"/>
                <a:gd name="T53" fmla="*/ 15 h 15"/>
                <a:gd name="T54" fmla="*/ 285 w 440"/>
                <a:gd name="T55" fmla="*/ 15 h 15"/>
                <a:gd name="T56" fmla="*/ 295 w 440"/>
                <a:gd name="T57" fmla="*/ 15 h 15"/>
                <a:gd name="T58" fmla="*/ 305 w 440"/>
                <a:gd name="T59" fmla="*/ 15 h 15"/>
                <a:gd name="T60" fmla="*/ 316 w 440"/>
                <a:gd name="T61" fmla="*/ 15 h 15"/>
                <a:gd name="T62" fmla="*/ 326 w 440"/>
                <a:gd name="T63" fmla="*/ 15 h 15"/>
                <a:gd name="T64" fmla="*/ 337 w 440"/>
                <a:gd name="T65" fmla="*/ 15 h 15"/>
                <a:gd name="T66" fmla="*/ 347 w 440"/>
                <a:gd name="T67" fmla="*/ 15 h 15"/>
                <a:gd name="T68" fmla="*/ 357 w 440"/>
                <a:gd name="T69" fmla="*/ 15 h 15"/>
                <a:gd name="T70" fmla="*/ 368 w 440"/>
                <a:gd name="T71" fmla="*/ 15 h 15"/>
                <a:gd name="T72" fmla="*/ 378 w 440"/>
                <a:gd name="T73" fmla="*/ 15 h 15"/>
                <a:gd name="T74" fmla="*/ 388 w 440"/>
                <a:gd name="T75" fmla="*/ 15 h 15"/>
                <a:gd name="T76" fmla="*/ 399 w 440"/>
                <a:gd name="T77" fmla="*/ 15 h 15"/>
                <a:gd name="T78" fmla="*/ 409 w 440"/>
                <a:gd name="T79" fmla="*/ 15 h 15"/>
                <a:gd name="T80" fmla="*/ 420 w 440"/>
                <a:gd name="T81" fmla="*/ 15 h 15"/>
                <a:gd name="T82" fmla="*/ 430 w 440"/>
                <a:gd name="T83" fmla="*/ 15 h 15"/>
                <a:gd name="T84" fmla="*/ 440 w 440"/>
                <a:gd name="T85" fmla="*/ 15 h 1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40" h="15">
                  <a:moveTo>
                    <a:pt x="0" y="0"/>
                  </a:moveTo>
                  <a:lnTo>
                    <a:pt x="5" y="5"/>
                  </a:lnTo>
                  <a:lnTo>
                    <a:pt x="10" y="5"/>
                  </a:lnTo>
                  <a:lnTo>
                    <a:pt x="15" y="5"/>
                  </a:lnTo>
                  <a:lnTo>
                    <a:pt x="20" y="5"/>
                  </a:lnTo>
                  <a:lnTo>
                    <a:pt x="26" y="5"/>
                  </a:lnTo>
                  <a:lnTo>
                    <a:pt x="31" y="5"/>
                  </a:lnTo>
                  <a:lnTo>
                    <a:pt x="36" y="10"/>
                  </a:lnTo>
                  <a:lnTo>
                    <a:pt x="41" y="10"/>
                  </a:lnTo>
                  <a:lnTo>
                    <a:pt x="46" y="10"/>
                  </a:lnTo>
                  <a:lnTo>
                    <a:pt x="51" y="10"/>
                  </a:lnTo>
                  <a:lnTo>
                    <a:pt x="57" y="10"/>
                  </a:lnTo>
                  <a:lnTo>
                    <a:pt x="62" y="10"/>
                  </a:lnTo>
                  <a:lnTo>
                    <a:pt x="67" y="10"/>
                  </a:lnTo>
                  <a:lnTo>
                    <a:pt x="72" y="10"/>
                  </a:lnTo>
                  <a:lnTo>
                    <a:pt x="77" y="10"/>
                  </a:lnTo>
                  <a:lnTo>
                    <a:pt x="83" y="15"/>
                  </a:lnTo>
                  <a:lnTo>
                    <a:pt x="88" y="15"/>
                  </a:lnTo>
                  <a:lnTo>
                    <a:pt x="93" y="15"/>
                  </a:lnTo>
                  <a:lnTo>
                    <a:pt x="98" y="15"/>
                  </a:lnTo>
                  <a:lnTo>
                    <a:pt x="103" y="15"/>
                  </a:lnTo>
                  <a:lnTo>
                    <a:pt x="108" y="15"/>
                  </a:lnTo>
                  <a:lnTo>
                    <a:pt x="114" y="15"/>
                  </a:lnTo>
                  <a:lnTo>
                    <a:pt x="119" y="15"/>
                  </a:lnTo>
                  <a:lnTo>
                    <a:pt x="124" y="15"/>
                  </a:lnTo>
                  <a:lnTo>
                    <a:pt x="129" y="15"/>
                  </a:lnTo>
                  <a:lnTo>
                    <a:pt x="134" y="15"/>
                  </a:lnTo>
                  <a:lnTo>
                    <a:pt x="140" y="15"/>
                  </a:lnTo>
                  <a:lnTo>
                    <a:pt x="145" y="15"/>
                  </a:lnTo>
                  <a:lnTo>
                    <a:pt x="150" y="15"/>
                  </a:lnTo>
                  <a:lnTo>
                    <a:pt x="155" y="15"/>
                  </a:lnTo>
                  <a:lnTo>
                    <a:pt x="160" y="15"/>
                  </a:lnTo>
                  <a:lnTo>
                    <a:pt x="166" y="15"/>
                  </a:lnTo>
                  <a:lnTo>
                    <a:pt x="171" y="15"/>
                  </a:lnTo>
                  <a:lnTo>
                    <a:pt x="176" y="15"/>
                  </a:lnTo>
                  <a:lnTo>
                    <a:pt x="181" y="15"/>
                  </a:lnTo>
                  <a:lnTo>
                    <a:pt x="186" y="15"/>
                  </a:lnTo>
                  <a:lnTo>
                    <a:pt x="191" y="15"/>
                  </a:lnTo>
                  <a:lnTo>
                    <a:pt x="197" y="15"/>
                  </a:lnTo>
                  <a:lnTo>
                    <a:pt x="202" y="15"/>
                  </a:lnTo>
                  <a:lnTo>
                    <a:pt x="207" y="15"/>
                  </a:lnTo>
                  <a:lnTo>
                    <a:pt x="212" y="15"/>
                  </a:lnTo>
                  <a:lnTo>
                    <a:pt x="217" y="15"/>
                  </a:lnTo>
                  <a:lnTo>
                    <a:pt x="223" y="15"/>
                  </a:lnTo>
                  <a:lnTo>
                    <a:pt x="228" y="15"/>
                  </a:lnTo>
                  <a:lnTo>
                    <a:pt x="233" y="15"/>
                  </a:lnTo>
                  <a:lnTo>
                    <a:pt x="238" y="15"/>
                  </a:lnTo>
                  <a:lnTo>
                    <a:pt x="243" y="15"/>
                  </a:lnTo>
                  <a:lnTo>
                    <a:pt x="248" y="15"/>
                  </a:lnTo>
                  <a:lnTo>
                    <a:pt x="254" y="15"/>
                  </a:lnTo>
                  <a:lnTo>
                    <a:pt x="259" y="15"/>
                  </a:lnTo>
                  <a:lnTo>
                    <a:pt x="264" y="15"/>
                  </a:lnTo>
                  <a:lnTo>
                    <a:pt x="269" y="15"/>
                  </a:lnTo>
                  <a:lnTo>
                    <a:pt x="274" y="15"/>
                  </a:lnTo>
                  <a:lnTo>
                    <a:pt x="280" y="15"/>
                  </a:lnTo>
                  <a:lnTo>
                    <a:pt x="285" y="15"/>
                  </a:lnTo>
                  <a:lnTo>
                    <a:pt x="290" y="15"/>
                  </a:lnTo>
                  <a:lnTo>
                    <a:pt x="295" y="15"/>
                  </a:lnTo>
                  <a:lnTo>
                    <a:pt x="300" y="15"/>
                  </a:lnTo>
                  <a:lnTo>
                    <a:pt x="305" y="15"/>
                  </a:lnTo>
                  <a:lnTo>
                    <a:pt x="311" y="15"/>
                  </a:lnTo>
                  <a:lnTo>
                    <a:pt x="316" y="15"/>
                  </a:lnTo>
                  <a:lnTo>
                    <a:pt x="321" y="15"/>
                  </a:lnTo>
                  <a:lnTo>
                    <a:pt x="326" y="15"/>
                  </a:lnTo>
                  <a:lnTo>
                    <a:pt x="331" y="15"/>
                  </a:lnTo>
                  <a:lnTo>
                    <a:pt x="337" y="15"/>
                  </a:lnTo>
                  <a:lnTo>
                    <a:pt x="342" y="15"/>
                  </a:lnTo>
                  <a:lnTo>
                    <a:pt x="347" y="15"/>
                  </a:lnTo>
                  <a:lnTo>
                    <a:pt x="352" y="15"/>
                  </a:lnTo>
                  <a:lnTo>
                    <a:pt x="357" y="15"/>
                  </a:lnTo>
                  <a:lnTo>
                    <a:pt x="362" y="15"/>
                  </a:lnTo>
                  <a:lnTo>
                    <a:pt x="368" y="15"/>
                  </a:lnTo>
                  <a:lnTo>
                    <a:pt x="373" y="15"/>
                  </a:lnTo>
                  <a:lnTo>
                    <a:pt x="378" y="15"/>
                  </a:lnTo>
                  <a:lnTo>
                    <a:pt x="383" y="15"/>
                  </a:lnTo>
                  <a:lnTo>
                    <a:pt x="388" y="15"/>
                  </a:lnTo>
                  <a:lnTo>
                    <a:pt x="394" y="15"/>
                  </a:lnTo>
                  <a:lnTo>
                    <a:pt x="399" y="15"/>
                  </a:lnTo>
                  <a:lnTo>
                    <a:pt x="404" y="15"/>
                  </a:lnTo>
                  <a:lnTo>
                    <a:pt x="409" y="15"/>
                  </a:lnTo>
                  <a:lnTo>
                    <a:pt x="414" y="15"/>
                  </a:lnTo>
                  <a:lnTo>
                    <a:pt x="420" y="15"/>
                  </a:lnTo>
                  <a:lnTo>
                    <a:pt x="425" y="15"/>
                  </a:lnTo>
                  <a:lnTo>
                    <a:pt x="430" y="15"/>
                  </a:lnTo>
                  <a:lnTo>
                    <a:pt x="435" y="15"/>
                  </a:lnTo>
                  <a:lnTo>
                    <a:pt x="440" y="15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08596" name="Group 104"/>
          <p:cNvGrpSpPr>
            <a:grpSpLocks/>
          </p:cNvGrpSpPr>
          <p:nvPr/>
        </p:nvGrpSpPr>
        <p:grpSpPr bwMode="auto">
          <a:xfrm>
            <a:off x="5581650" y="1655763"/>
            <a:ext cx="142875" cy="463550"/>
            <a:chOff x="1736" y="1511"/>
            <a:chExt cx="2250" cy="1767"/>
          </a:xfrm>
        </p:grpSpPr>
        <p:sp>
          <p:nvSpPr>
            <p:cNvPr id="108668" name="Freeform 105"/>
            <p:cNvSpPr>
              <a:spLocks/>
            </p:cNvSpPr>
            <p:nvPr/>
          </p:nvSpPr>
          <p:spPr bwMode="auto">
            <a:xfrm>
              <a:off x="1736" y="3092"/>
              <a:ext cx="643" cy="186"/>
            </a:xfrm>
            <a:custGeom>
              <a:avLst/>
              <a:gdLst>
                <a:gd name="T0" fmla="*/ 11 w 643"/>
                <a:gd name="T1" fmla="*/ 186 h 186"/>
                <a:gd name="T2" fmla="*/ 26 w 643"/>
                <a:gd name="T3" fmla="*/ 186 h 186"/>
                <a:gd name="T4" fmla="*/ 42 w 643"/>
                <a:gd name="T5" fmla="*/ 186 h 186"/>
                <a:gd name="T6" fmla="*/ 57 w 643"/>
                <a:gd name="T7" fmla="*/ 186 h 186"/>
                <a:gd name="T8" fmla="*/ 73 w 643"/>
                <a:gd name="T9" fmla="*/ 186 h 186"/>
                <a:gd name="T10" fmla="*/ 89 w 643"/>
                <a:gd name="T11" fmla="*/ 186 h 186"/>
                <a:gd name="T12" fmla="*/ 104 w 643"/>
                <a:gd name="T13" fmla="*/ 186 h 186"/>
                <a:gd name="T14" fmla="*/ 120 w 643"/>
                <a:gd name="T15" fmla="*/ 186 h 186"/>
                <a:gd name="T16" fmla="*/ 135 w 643"/>
                <a:gd name="T17" fmla="*/ 186 h 186"/>
                <a:gd name="T18" fmla="*/ 151 w 643"/>
                <a:gd name="T19" fmla="*/ 186 h 186"/>
                <a:gd name="T20" fmla="*/ 166 w 643"/>
                <a:gd name="T21" fmla="*/ 186 h 186"/>
                <a:gd name="T22" fmla="*/ 182 w 643"/>
                <a:gd name="T23" fmla="*/ 186 h 186"/>
                <a:gd name="T24" fmla="*/ 197 w 643"/>
                <a:gd name="T25" fmla="*/ 186 h 186"/>
                <a:gd name="T26" fmla="*/ 213 w 643"/>
                <a:gd name="T27" fmla="*/ 186 h 186"/>
                <a:gd name="T28" fmla="*/ 229 w 643"/>
                <a:gd name="T29" fmla="*/ 186 h 186"/>
                <a:gd name="T30" fmla="*/ 244 w 643"/>
                <a:gd name="T31" fmla="*/ 186 h 186"/>
                <a:gd name="T32" fmla="*/ 260 w 643"/>
                <a:gd name="T33" fmla="*/ 186 h 186"/>
                <a:gd name="T34" fmla="*/ 275 w 643"/>
                <a:gd name="T35" fmla="*/ 186 h 186"/>
                <a:gd name="T36" fmla="*/ 291 w 643"/>
                <a:gd name="T37" fmla="*/ 186 h 186"/>
                <a:gd name="T38" fmla="*/ 306 w 643"/>
                <a:gd name="T39" fmla="*/ 186 h 186"/>
                <a:gd name="T40" fmla="*/ 322 w 643"/>
                <a:gd name="T41" fmla="*/ 186 h 186"/>
                <a:gd name="T42" fmla="*/ 337 w 643"/>
                <a:gd name="T43" fmla="*/ 186 h 186"/>
                <a:gd name="T44" fmla="*/ 353 w 643"/>
                <a:gd name="T45" fmla="*/ 186 h 186"/>
                <a:gd name="T46" fmla="*/ 368 w 643"/>
                <a:gd name="T47" fmla="*/ 181 h 186"/>
                <a:gd name="T48" fmla="*/ 384 w 643"/>
                <a:gd name="T49" fmla="*/ 181 h 186"/>
                <a:gd name="T50" fmla="*/ 400 w 643"/>
                <a:gd name="T51" fmla="*/ 181 h 186"/>
                <a:gd name="T52" fmla="*/ 415 w 643"/>
                <a:gd name="T53" fmla="*/ 176 h 186"/>
                <a:gd name="T54" fmla="*/ 431 w 643"/>
                <a:gd name="T55" fmla="*/ 176 h 186"/>
                <a:gd name="T56" fmla="*/ 446 w 643"/>
                <a:gd name="T57" fmla="*/ 171 h 186"/>
                <a:gd name="T58" fmla="*/ 462 w 643"/>
                <a:gd name="T59" fmla="*/ 166 h 186"/>
                <a:gd name="T60" fmla="*/ 477 w 643"/>
                <a:gd name="T61" fmla="*/ 160 h 186"/>
                <a:gd name="T62" fmla="*/ 493 w 643"/>
                <a:gd name="T63" fmla="*/ 155 h 186"/>
                <a:gd name="T64" fmla="*/ 508 w 643"/>
                <a:gd name="T65" fmla="*/ 145 h 186"/>
                <a:gd name="T66" fmla="*/ 524 w 643"/>
                <a:gd name="T67" fmla="*/ 140 h 186"/>
                <a:gd name="T68" fmla="*/ 540 w 643"/>
                <a:gd name="T69" fmla="*/ 129 h 186"/>
                <a:gd name="T70" fmla="*/ 555 w 643"/>
                <a:gd name="T71" fmla="*/ 114 h 186"/>
                <a:gd name="T72" fmla="*/ 571 w 643"/>
                <a:gd name="T73" fmla="*/ 103 h 186"/>
                <a:gd name="T74" fmla="*/ 581 w 643"/>
                <a:gd name="T75" fmla="*/ 88 h 186"/>
                <a:gd name="T76" fmla="*/ 597 w 643"/>
                <a:gd name="T77" fmla="*/ 72 h 186"/>
                <a:gd name="T78" fmla="*/ 612 w 643"/>
                <a:gd name="T79" fmla="*/ 57 h 186"/>
                <a:gd name="T80" fmla="*/ 622 w 643"/>
                <a:gd name="T81" fmla="*/ 36 h 186"/>
                <a:gd name="T82" fmla="*/ 638 w 643"/>
                <a:gd name="T83" fmla="*/ 15 h 18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643" h="186">
                  <a:moveTo>
                    <a:pt x="0" y="186"/>
                  </a:moveTo>
                  <a:lnTo>
                    <a:pt x="6" y="186"/>
                  </a:lnTo>
                  <a:lnTo>
                    <a:pt x="11" y="186"/>
                  </a:lnTo>
                  <a:lnTo>
                    <a:pt x="16" y="186"/>
                  </a:lnTo>
                  <a:lnTo>
                    <a:pt x="21" y="186"/>
                  </a:lnTo>
                  <a:lnTo>
                    <a:pt x="26" y="186"/>
                  </a:lnTo>
                  <a:lnTo>
                    <a:pt x="32" y="186"/>
                  </a:lnTo>
                  <a:lnTo>
                    <a:pt x="37" y="186"/>
                  </a:lnTo>
                  <a:lnTo>
                    <a:pt x="42" y="186"/>
                  </a:lnTo>
                  <a:lnTo>
                    <a:pt x="47" y="186"/>
                  </a:lnTo>
                  <a:lnTo>
                    <a:pt x="52" y="186"/>
                  </a:lnTo>
                  <a:lnTo>
                    <a:pt x="57" y="186"/>
                  </a:lnTo>
                  <a:lnTo>
                    <a:pt x="63" y="186"/>
                  </a:lnTo>
                  <a:lnTo>
                    <a:pt x="68" y="186"/>
                  </a:lnTo>
                  <a:lnTo>
                    <a:pt x="73" y="186"/>
                  </a:lnTo>
                  <a:lnTo>
                    <a:pt x="78" y="186"/>
                  </a:lnTo>
                  <a:lnTo>
                    <a:pt x="83" y="186"/>
                  </a:lnTo>
                  <a:lnTo>
                    <a:pt x="89" y="186"/>
                  </a:lnTo>
                  <a:lnTo>
                    <a:pt x="94" y="186"/>
                  </a:lnTo>
                  <a:lnTo>
                    <a:pt x="99" y="186"/>
                  </a:lnTo>
                  <a:lnTo>
                    <a:pt x="104" y="186"/>
                  </a:lnTo>
                  <a:lnTo>
                    <a:pt x="109" y="186"/>
                  </a:lnTo>
                  <a:lnTo>
                    <a:pt x="114" y="186"/>
                  </a:lnTo>
                  <a:lnTo>
                    <a:pt x="120" y="186"/>
                  </a:lnTo>
                  <a:lnTo>
                    <a:pt x="125" y="186"/>
                  </a:lnTo>
                  <a:lnTo>
                    <a:pt x="130" y="186"/>
                  </a:lnTo>
                  <a:lnTo>
                    <a:pt x="135" y="186"/>
                  </a:lnTo>
                  <a:lnTo>
                    <a:pt x="140" y="186"/>
                  </a:lnTo>
                  <a:lnTo>
                    <a:pt x="146" y="186"/>
                  </a:lnTo>
                  <a:lnTo>
                    <a:pt x="151" y="186"/>
                  </a:lnTo>
                  <a:lnTo>
                    <a:pt x="156" y="186"/>
                  </a:lnTo>
                  <a:lnTo>
                    <a:pt x="161" y="186"/>
                  </a:lnTo>
                  <a:lnTo>
                    <a:pt x="166" y="186"/>
                  </a:lnTo>
                  <a:lnTo>
                    <a:pt x="171" y="186"/>
                  </a:lnTo>
                  <a:lnTo>
                    <a:pt x="177" y="186"/>
                  </a:lnTo>
                  <a:lnTo>
                    <a:pt x="182" y="186"/>
                  </a:lnTo>
                  <a:lnTo>
                    <a:pt x="187" y="186"/>
                  </a:lnTo>
                  <a:lnTo>
                    <a:pt x="192" y="186"/>
                  </a:lnTo>
                  <a:lnTo>
                    <a:pt x="197" y="186"/>
                  </a:lnTo>
                  <a:lnTo>
                    <a:pt x="203" y="186"/>
                  </a:lnTo>
                  <a:lnTo>
                    <a:pt x="208" y="186"/>
                  </a:lnTo>
                  <a:lnTo>
                    <a:pt x="213" y="186"/>
                  </a:lnTo>
                  <a:lnTo>
                    <a:pt x="218" y="186"/>
                  </a:lnTo>
                  <a:lnTo>
                    <a:pt x="223" y="186"/>
                  </a:lnTo>
                  <a:lnTo>
                    <a:pt x="229" y="186"/>
                  </a:lnTo>
                  <a:lnTo>
                    <a:pt x="234" y="186"/>
                  </a:lnTo>
                  <a:lnTo>
                    <a:pt x="239" y="186"/>
                  </a:lnTo>
                  <a:lnTo>
                    <a:pt x="244" y="186"/>
                  </a:lnTo>
                  <a:lnTo>
                    <a:pt x="249" y="186"/>
                  </a:lnTo>
                  <a:lnTo>
                    <a:pt x="254" y="186"/>
                  </a:lnTo>
                  <a:lnTo>
                    <a:pt x="260" y="186"/>
                  </a:lnTo>
                  <a:lnTo>
                    <a:pt x="265" y="186"/>
                  </a:lnTo>
                  <a:lnTo>
                    <a:pt x="270" y="186"/>
                  </a:lnTo>
                  <a:lnTo>
                    <a:pt x="275" y="186"/>
                  </a:lnTo>
                  <a:lnTo>
                    <a:pt x="280" y="186"/>
                  </a:lnTo>
                  <a:lnTo>
                    <a:pt x="286" y="186"/>
                  </a:lnTo>
                  <a:lnTo>
                    <a:pt x="291" y="186"/>
                  </a:lnTo>
                  <a:lnTo>
                    <a:pt x="296" y="186"/>
                  </a:lnTo>
                  <a:lnTo>
                    <a:pt x="301" y="186"/>
                  </a:lnTo>
                  <a:lnTo>
                    <a:pt x="306" y="186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2" y="186"/>
                  </a:lnTo>
                  <a:lnTo>
                    <a:pt x="327" y="186"/>
                  </a:lnTo>
                  <a:lnTo>
                    <a:pt x="332" y="186"/>
                  </a:lnTo>
                  <a:lnTo>
                    <a:pt x="337" y="186"/>
                  </a:lnTo>
                  <a:lnTo>
                    <a:pt x="343" y="186"/>
                  </a:lnTo>
                  <a:lnTo>
                    <a:pt x="348" y="186"/>
                  </a:lnTo>
                  <a:lnTo>
                    <a:pt x="353" y="186"/>
                  </a:lnTo>
                  <a:lnTo>
                    <a:pt x="358" y="181"/>
                  </a:lnTo>
                  <a:lnTo>
                    <a:pt x="363" y="181"/>
                  </a:lnTo>
                  <a:lnTo>
                    <a:pt x="368" y="181"/>
                  </a:lnTo>
                  <a:lnTo>
                    <a:pt x="374" y="181"/>
                  </a:lnTo>
                  <a:lnTo>
                    <a:pt x="379" y="181"/>
                  </a:lnTo>
                  <a:lnTo>
                    <a:pt x="384" y="181"/>
                  </a:lnTo>
                  <a:lnTo>
                    <a:pt x="389" y="181"/>
                  </a:lnTo>
                  <a:lnTo>
                    <a:pt x="394" y="181"/>
                  </a:lnTo>
                  <a:lnTo>
                    <a:pt x="400" y="181"/>
                  </a:lnTo>
                  <a:lnTo>
                    <a:pt x="405" y="176"/>
                  </a:lnTo>
                  <a:lnTo>
                    <a:pt x="410" y="176"/>
                  </a:lnTo>
                  <a:lnTo>
                    <a:pt x="415" y="176"/>
                  </a:lnTo>
                  <a:lnTo>
                    <a:pt x="420" y="176"/>
                  </a:lnTo>
                  <a:lnTo>
                    <a:pt x="426" y="176"/>
                  </a:lnTo>
                  <a:lnTo>
                    <a:pt x="431" y="176"/>
                  </a:lnTo>
                  <a:lnTo>
                    <a:pt x="436" y="171"/>
                  </a:lnTo>
                  <a:lnTo>
                    <a:pt x="441" y="171"/>
                  </a:lnTo>
                  <a:lnTo>
                    <a:pt x="446" y="171"/>
                  </a:lnTo>
                  <a:lnTo>
                    <a:pt x="451" y="166"/>
                  </a:lnTo>
                  <a:lnTo>
                    <a:pt x="457" y="166"/>
                  </a:lnTo>
                  <a:lnTo>
                    <a:pt x="462" y="166"/>
                  </a:lnTo>
                  <a:lnTo>
                    <a:pt x="467" y="166"/>
                  </a:lnTo>
                  <a:lnTo>
                    <a:pt x="472" y="160"/>
                  </a:lnTo>
                  <a:lnTo>
                    <a:pt x="477" y="160"/>
                  </a:lnTo>
                  <a:lnTo>
                    <a:pt x="483" y="155"/>
                  </a:lnTo>
                  <a:lnTo>
                    <a:pt x="488" y="155"/>
                  </a:lnTo>
                  <a:lnTo>
                    <a:pt x="493" y="155"/>
                  </a:lnTo>
                  <a:lnTo>
                    <a:pt x="498" y="150"/>
                  </a:lnTo>
                  <a:lnTo>
                    <a:pt x="503" y="150"/>
                  </a:lnTo>
                  <a:lnTo>
                    <a:pt x="508" y="145"/>
                  </a:lnTo>
                  <a:lnTo>
                    <a:pt x="514" y="145"/>
                  </a:lnTo>
                  <a:lnTo>
                    <a:pt x="519" y="140"/>
                  </a:lnTo>
                  <a:lnTo>
                    <a:pt x="524" y="140"/>
                  </a:lnTo>
                  <a:lnTo>
                    <a:pt x="529" y="135"/>
                  </a:lnTo>
                  <a:lnTo>
                    <a:pt x="534" y="129"/>
                  </a:lnTo>
                  <a:lnTo>
                    <a:pt x="540" y="129"/>
                  </a:lnTo>
                  <a:lnTo>
                    <a:pt x="545" y="124"/>
                  </a:lnTo>
                  <a:lnTo>
                    <a:pt x="550" y="119"/>
                  </a:lnTo>
                  <a:lnTo>
                    <a:pt x="555" y="114"/>
                  </a:lnTo>
                  <a:lnTo>
                    <a:pt x="560" y="109"/>
                  </a:lnTo>
                  <a:lnTo>
                    <a:pt x="565" y="109"/>
                  </a:lnTo>
                  <a:lnTo>
                    <a:pt x="571" y="103"/>
                  </a:lnTo>
                  <a:lnTo>
                    <a:pt x="576" y="98"/>
                  </a:lnTo>
                  <a:lnTo>
                    <a:pt x="576" y="93"/>
                  </a:lnTo>
                  <a:lnTo>
                    <a:pt x="581" y="88"/>
                  </a:lnTo>
                  <a:lnTo>
                    <a:pt x="586" y="83"/>
                  </a:lnTo>
                  <a:lnTo>
                    <a:pt x="591" y="78"/>
                  </a:lnTo>
                  <a:lnTo>
                    <a:pt x="597" y="72"/>
                  </a:lnTo>
                  <a:lnTo>
                    <a:pt x="602" y="67"/>
                  </a:lnTo>
                  <a:lnTo>
                    <a:pt x="607" y="62"/>
                  </a:lnTo>
                  <a:lnTo>
                    <a:pt x="612" y="57"/>
                  </a:lnTo>
                  <a:lnTo>
                    <a:pt x="612" y="52"/>
                  </a:lnTo>
                  <a:lnTo>
                    <a:pt x="617" y="46"/>
                  </a:lnTo>
                  <a:lnTo>
                    <a:pt x="622" y="36"/>
                  </a:lnTo>
                  <a:lnTo>
                    <a:pt x="628" y="31"/>
                  </a:lnTo>
                  <a:lnTo>
                    <a:pt x="633" y="26"/>
                  </a:lnTo>
                  <a:lnTo>
                    <a:pt x="638" y="15"/>
                  </a:lnTo>
                  <a:lnTo>
                    <a:pt x="643" y="10"/>
                  </a:lnTo>
                  <a:lnTo>
                    <a:pt x="643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69" name="Freeform 106"/>
            <p:cNvSpPr>
              <a:spLocks/>
            </p:cNvSpPr>
            <p:nvPr/>
          </p:nvSpPr>
          <p:spPr bwMode="auto">
            <a:xfrm>
              <a:off x="2379" y="1511"/>
              <a:ext cx="581" cy="1581"/>
            </a:xfrm>
            <a:custGeom>
              <a:avLst/>
              <a:gdLst>
                <a:gd name="T0" fmla="*/ 11 w 581"/>
                <a:gd name="T1" fmla="*/ 1565 h 1581"/>
                <a:gd name="T2" fmla="*/ 26 w 581"/>
                <a:gd name="T3" fmla="*/ 1539 h 1581"/>
                <a:gd name="T4" fmla="*/ 37 w 581"/>
                <a:gd name="T5" fmla="*/ 1508 h 1581"/>
                <a:gd name="T6" fmla="*/ 52 w 581"/>
                <a:gd name="T7" fmla="*/ 1477 h 1581"/>
                <a:gd name="T8" fmla="*/ 68 w 581"/>
                <a:gd name="T9" fmla="*/ 1446 h 1581"/>
                <a:gd name="T10" fmla="*/ 78 w 581"/>
                <a:gd name="T11" fmla="*/ 1405 h 1581"/>
                <a:gd name="T12" fmla="*/ 94 w 581"/>
                <a:gd name="T13" fmla="*/ 1368 h 1581"/>
                <a:gd name="T14" fmla="*/ 104 w 581"/>
                <a:gd name="T15" fmla="*/ 1322 h 1581"/>
                <a:gd name="T16" fmla="*/ 119 w 581"/>
                <a:gd name="T17" fmla="*/ 1275 h 1581"/>
                <a:gd name="T18" fmla="*/ 135 w 581"/>
                <a:gd name="T19" fmla="*/ 1228 h 1581"/>
                <a:gd name="T20" fmla="*/ 145 w 581"/>
                <a:gd name="T21" fmla="*/ 1176 h 1581"/>
                <a:gd name="T22" fmla="*/ 161 w 581"/>
                <a:gd name="T23" fmla="*/ 1125 h 1581"/>
                <a:gd name="T24" fmla="*/ 171 w 581"/>
                <a:gd name="T25" fmla="*/ 1068 h 1581"/>
                <a:gd name="T26" fmla="*/ 187 w 581"/>
                <a:gd name="T27" fmla="*/ 1011 h 1581"/>
                <a:gd name="T28" fmla="*/ 202 w 581"/>
                <a:gd name="T29" fmla="*/ 948 h 1581"/>
                <a:gd name="T30" fmla="*/ 213 w 581"/>
                <a:gd name="T31" fmla="*/ 886 h 1581"/>
                <a:gd name="T32" fmla="*/ 228 w 581"/>
                <a:gd name="T33" fmla="*/ 824 h 1581"/>
                <a:gd name="T34" fmla="*/ 239 w 581"/>
                <a:gd name="T35" fmla="*/ 757 h 1581"/>
                <a:gd name="T36" fmla="*/ 254 w 581"/>
                <a:gd name="T37" fmla="*/ 694 h 1581"/>
                <a:gd name="T38" fmla="*/ 270 w 581"/>
                <a:gd name="T39" fmla="*/ 632 h 1581"/>
                <a:gd name="T40" fmla="*/ 280 w 581"/>
                <a:gd name="T41" fmla="*/ 565 h 1581"/>
                <a:gd name="T42" fmla="*/ 296 w 581"/>
                <a:gd name="T43" fmla="*/ 503 h 1581"/>
                <a:gd name="T44" fmla="*/ 311 w 581"/>
                <a:gd name="T45" fmla="*/ 440 h 1581"/>
                <a:gd name="T46" fmla="*/ 322 w 581"/>
                <a:gd name="T47" fmla="*/ 383 h 1581"/>
                <a:gd name="T48" fmla="*/ 337 w 581"/>
                <a:gd name="T49" fmla="*/ 326 h 1581"/>
                <a:gd name="T50" fmla="*/ 348 w 581"/>
                <a:gd name="T51" fmla="*/ 269 h 1581"/>
                <a:gd name="T52" fmla="*/ 363 w 581"/>
                <a:gd name="T53" fmla="*/ 223 h 1581"/>
                <a:gd name="T54" fmla="*/ 379 w 581"/>
                <a:gd name="T55" fmla="*/ 176 h 1581"/>
                <a:gd name="T56" fmla="*/ 389 w 581"/>
                <a:gd name="T57" fmla="*/ 135 h 1581"/>
                <a:gd name="T58" fmla="*/ 405 w 581"/>
                <a:gd name="T59" fmla="*/ 98 h 1581"/>
                <a:gd name="T60" fmla="*/ 415 w 581"/>
                <a:gd name="T61" fmla="*/ 67 h 1581"/>
                <a:gd name="T62" fmla="*/ 431 w 581"/>
                <a:gd name="T63" fmla="*/ 41 h 1581"/>
                <a:gd name="T64" fmla="*/ 446 w 581"/>
                <a:gd name="T65" fmla="*/ 21 h 1581"/>
                <a:gd name="T66" fmla="*/ 456 w 581"/>
                <a:gd name="T67" fmla="*/ 5 h 1581"/>
                <a:gd name="T68" fmla="*/ 472 w 581"/>
                <a:gd name="T69" fmla="*/ 0 h 1581"/>
                <a:gd name="T70" fmla="*/ 488 w 581"/>
                <a:gd name="T71" fmla="*/ 0 h 1581"/>
                <a:gd name="T72" fmla="*/ 503 w 581"/>
                <a:gd name="T73" fmla="*/ 5 h 1581"/>
                <a:gd name="T74" fmla="*/ 513 w 581"/>
                <a:gd name="T75" fmla="*/ 21 h 1581"/>
                <a:gd name="T76" fmla="*/ 529 w 581"/>
                <a:gd name="T77" fmla="*/ 41 h 1581"/>
                <a:gd name="T78" fmla="*/ 545 w 581"/>
                <a:gd name="T79" fmla="*/ 67 h 1581"/>
                <a:gd name="T80" fmla="*/ 555 w 581"/>
                <a:gd name="T81" fmla="*/ 98 h 1581"/>
                <a:gd name="T82" fmla="*/ 570 w 581"/>
                <a:gd name="T83" fmla="*/ 135 h 158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81" h="1581">
                  <a:moveTo>
                    <a:pt x="0" y="1581"/>
                  </a:moveTo>
                  <a:lnTo>
                    <a:pt x="5" y="1576"/>
                  </a:lnTo>
                  <a:lnTo>
                    <a:pt x="11" y="1565"/>
                  </a:lnTo>
                  <a:lnTo>
                    <a:pt x="16" y="1560"/>
                  </a:lnTo>
                  <a:lnTo>
                    <a:pt x="21" y="1550"/>
                  </a:lnTo>
                  <a:lnTo>
                    <a:pt x="26" y="1539"/>
                  </a:lnTo>
                  <a:lnTo>
                    <a:pt x="31" y="1529"/>
                  </a:lnTo>
                  <a:lnTo>
                    <a:pt x="37" y="1519"/>
                  </a:lnTo>
                  <a:lnTo>
                    <a:pt x="37" y="1508"/>
                  </a:lnTo>
                  <a:lnTo>
                    <a:pt x="42" y="1498"/>
                  </a:lnTo>
                  <a:lnTo>
                    <a:pt x="47" y="1487"/>
                  </a:lnTo>
                  <a:lnTo>
                    <a:pt x="52" y="1477"/>
                  </a:lnTo>
                  <a:lnTo>
                    <a:pt x="57" y="1467"/>
                  </a:lnTo>
                  <a:lnTo>
                    <a:pt x="62" y="1456"/>
                  </a:lnTo>
                  <a:lnTo>
                    <a:pt x="68" y="1446"/>
                  </a:lnTo>
                  <a:lnTo>
                    <a:pt x="73" y="1430"/>
                  </a:lnTo>
                  <a:lnTo>
                    <a:pt x="73" y="1420"/>
                  </a:lnTo>
                  <a:lnTo>
                    <a:pt x="78" y="1405"/>
                  </a:lnTo>
                  <a:lnTo>
                    <a:pt x="83" y="1394"/>
                  </a:lnTo>
                  <a:lnTo>
                    <a:pt x="88" y="1379"/>
                  </a:lnTo>
                  <a:lnTo>
                    <a:pt x="94" y="1368"/>
                  </a:lnTo>
                  <a:lnTo>
                    <a:pt x="99" y="1353"/>
                  </a:lnTo>
                  <a:lnTo>
                    <a:pt x="104" y="1337"/>
                  </a:lnTo>
                  <a:lnTo>
                    <a:pt x="104" y="1322"/>
                  </a:lnTo>
                  <a:lnTo>
                    <a:pt x="109" y="1306"/>
                  </a:lnTo>
                  <a:lnTo>
                    <a:pt x="114" y="1291"/>
                  </a:lnTo>
                  <a:lnTo>
                    <a:pt x="119" y="1275"/>
                  </a:lnTo>
                  <a:lnTo>
                    <a:pt x="125" y="1259"/>
                  </a:lnTo>
                  <a:lnTo>
                    <a:pt x="130" y="1244"/>
                  </a:lnTo>
                  <a:lnTo>
                    <a:pt x="135" y="1228"/>
                  </a:lnTo>
                  <a:lnTo>
                    <a:pt x="140" y="1213"/>
                  </a:lnTo>
                  <a:lnTo>
                    <a:pt x="140" y="1192"/>
                  </a:lnTo>
                  <a:lnTo>
                    <a:pt x="145" y="1176"/>
                  </a:lnTo>
                  <a:lnTo>
                    <a:pt x="151" y="1161"/>
                  </a:lnTo>
                  <a:lnTo>
                    <a:pt x="156" y="1140"/>
                  </a:lnTo>
                  <a:lnTo>
                    <a:pt x="161" y="1125"/>
                  </a:lnTo>
                  <a:lnTo>
                    <a:pt x="166" y="1104"/>
                  </a:lnTo>
                  <a:lnTo>
                    <a:pt x="171" y="1088"/>
                  </a:lnTo>
                  <a:lnTo>
                    <a:pt x="171" y="1068"/>
                  </a:lnTo>
                  <a:lnTo>
                    <a:pt x="176" y="1047"/>
                  </a:lnTo>
                  <a:lnTo>
                    <a:pt x="182" y="1026"/>
                  </a:lnTo>
                  <a:lnTo>
                    <a:pt x="187" y="1011"/>
                  </a:lnTo>
                  <a:lnTo>
                    <a:pt x="192" y="990"/>
                  </a:lnTo>
                  <a:lnTo>
                    <a:pt x="197" y="969"/>
                  </a:lnTo>
                  <a:lnTo>
                    <a:pt x="202" y="948"/>
                  </a:lnTo>
                  <a:lnTo>
                    <a:pt x="208" y="928"/>
                  </a:lnTo>
                  <a:lnTo>
                    <a:pt x="208" y="907"/>
                  </a:lnTo>
                  <a:lnTo>
                    <a:pt x="213" y="886"/>
                  </a:lnTo>
                  <a:lnTo>
                    <a:pt x="218" y="865"/>
                  </a:lnTo>
                  <a:lnTo>
                    <a:pt x="223" y="845"/>
                  </a:lnTo>
                  <a:lnTo>
                    <a:pt x="228" y="824"/>
                  </a:lnTo>
                  <a:lnTo>
                    <a:pt x="234" y="803"/>
                  </a:lnTo>
                  <a:lnTo>
                    <a:pt x="239" y="783"/>
                  </a:lnTo>
                  <a:lnTo>
                    <a:pt x="239" y="757"/>
                  </a:lnTo>
                  <a:lnTo>
                    <a:pt x="244" y="736"/>
                  </a:lnTo>
                  <a:lnTo>
                    <a:pt x="249" y="715"/>
                  </a:lnTo>
                  <a:lnTo>
                    <a:pt x="254" y="694"/>
                  </a:lnTo>
                  <a:lnTo>
                    <a:pt x="259" y="674"/>
                  </a:lnTo>
                  <a:lnTo>
                    <a:pt x="265" y="653"/>
                  </a:lnTo>
                  <a:lnTo>
                    <a:pt x="270" y="632"/>
                  </a:lnTo>
                  <a:lnTo>
                    <a:pt x="275" y="612"/>
                  </a:lnTo>
                  <a:lnTo>
                    <a:pt x="275" y="586"/>
                  </a:lnTo>
                  <a:lnTo>
                    <a:pt x="280" y="565"/>
                  </a:lnTo>
                  <a:lnTo>
                    <a:pt x="285" y="544"/>
                  </a:lnTo>
                  <a:lnTo>
                    <a:pt x="291" y="523"/>
                  </a:lnTo>
                  <a:lnTo>
                    <a:pt x="296" y="503"/>
                  </a:lnTo>
                  <a:lnTo>
                    <a:pt x="301" y="482"/>
                  </a:lnTo>
                  <a:lnTo>
                    <a:pt x="306" y="461"/>
                  </a:lnTo>
                  <a:lnTo>
                    <a:pt x="311" y="440"/>
                  </a:lnTo>
                  <a:lnTo>
                    <a:pt x="311" y="420"/>
                  </a:lnTo>
                  <a:lnTo>
                    <a:pt x="316" y="404"/>
                  </a:lnTo>
                  <a:lnTo>
                    <a:pt x="322" y="383"/>
                  </a:lnTo>
                  <a:lnTo>
                    <a:pt x="327" y="363"/>
                  </a:lnTo>
                  <a:lnTo>
                    <a:pt x="332" y="342"/>
                  </a:lnTo>
                  <a:lnTo>
                    <a:pt x="337" y="326"/>
                  </a:lnTo>
                  <a:lnTo>
                    <a:pt x="342" y="306"/>
                  </a:lnTo>
                  <a:lnTo>
                    <a:pt x="342" y="290"/>
                  </a:lnTo>
                  <a:lnTo>
                    <a:pt x="348" y="269"/>
                  </a:lnTo>
                  <a:lnTo>
                    <a:pt x="353" y="254"/>
                  </a:lnTo>
                  <a:lnTo>
                    <a:pt x="358" y="238"/>
                  </a:lnTo>
                  <a:lnTo>
                    <a:pt x="363" y="223"/>
                  </a:lnTo>
                  <a:lnTo>
                    <a:pt x="368" y="207"/>
                  </a:lnTo>
                  <a:lnTo>
                    <a:pt x="373" y="192"/>
                  </a:lnTo>
                  <a:lnTo>
                    <a:pt x="379" y="176"/>
                  </a:lnTo>
                  <a:lnTo>
                    <a:pt x="379" y="161"/>
                  </a:lnTo>
                  <a:lnTo>
                    <a:pt x="384" y="145"/>
                  </a:lnTo>
                  <a:lnTo>
                    <a:pt x="389" y="135"/>
                  </a:lnTo>
                  <a:lnTo>
                    <a:pt x="394" y="119"/>
                  </a:lnTo>
                  <a:lnTo>
                    <a:pt x="399" y="109"/>
                  </a:lnTo>
                  <a:lnTo>
                    <a:pt x="405" y="98"/>
                  </a:lnTo>
                  <a:lnTo>
                    <a:pt x="410" y="88"/>
                  </a:lnTo>
                  <a:lnTo>
                    <a:pt x="410" y="78"/>
                  </a:lnTo>
                  <a:lnTo>
                    <a:pt x="415" y="67"/>
                  </a:lnTo>
                  <a:lnTo>
                    <a:pt x="420" y="57"/>
                  </a:lnTo>
                  <a:lnTo>
                    <a:pt x="425" y="47"/>
                  </a:lnTo>
                  <a:lnTo>
                    <a:pt x="431" y="41"/>
                  </a:lnTo>
                  <a:lnTo>
                    <a:pt x="436" y="31"/>
                  </a:lnTo>
                  <a:lnTo>
                    <a:pt x="441" y="26"/>
                  </a:lnTo>
                  <a:lnTo>
                    <a:pt x="446" y="21"/>
                  </a:lnTo>
                  <a:lnTo>
                    <a:pt x="446" y="15"/>
                  </a:lnTo>
                  <a:lnTo>
                    <a:pt x="451" y="10"/>
                  </a:lnTo>
                  <a:lnTo>
                    <a:pt x="456" y="5"/>
                  </a:lnTo>
                  <a:lnTo>
                    <a:pt x="462" y="5"/>
                  </a:lnTo>
                  <a:lnTo>
                    <a:pt x="467" y="0"/>
                  </a:lnTo>
                  <a:lnTo>
                    <a:pt x="472" y="0"/>
                  </a:lnTo>
                  <a:lnTo>
                    <a:pt x="477" y="0"/>
                  </a:lnTo>
                  <a:lnTo>
                    <a:pt x="482" y="0"/>
                  </a:lnTo>
                  <a:lnTo>
                    <a:pt x="488" y="0"/>
                  </a:lnTo>
                  <a:lnTo>
                    <a:pt x="493" y="0"/>
                  </a:lnTo>
                  <a:lnTo>
                    <a:pt x="498" y="5"/>
                  </a:lnTo>
                  <a:lnTo>
                    <a:pt x="503" y="5"/>
                  </a:lnTo>
                  <a:lnTo>
                    <a:pt x="508" y="10"/>
                  </a:lnTo>
                  <a:lnTo>
                    <a:pt x="513" y="15"/>
                  </a:lnTo>
                  <a:lnTo>
                    <a:pt x="513" y="21"/>
                  </a:lnTo>
                  <a:lnTo>
                    <a:pt x="519" y="26"/>
                  </a:lnTo>
                  <a:lnTo>
                    <a:pt x="524" y="31"/>
                  </a:lnTo>
                  <a:lnTo>
                    <a:pt x="529" y="41"/>
                  </a:lnTo>
                  <a:lnTo>
                    <a:pt x="534" y="47"/>
                  </a:lnTo>
                  <a:lnTo>
                    <a:pt x="539" y="57"/>
                  </a:lnTo>
                  <a:lnTo>
                    <a:pt x="545" y="67"/>
                  </a:lnTo>
                  <a:lnTo>
                    <a:pt x="550" y="78"/>
                  </a:lnTo>
                  <a:lnTo>
                    <a:pt x="550" y="88"/>
                  </a:lnTo>
                  <a:lnTo>
                    <a:pt x="555" y="98"/>
                  </a:lnTo>
                  <a:lnTo>
                    <a:pt x="560" y="109"/>
                  </a:lnTo>
                  <a:lnTo>
                    <a:pt x="565" y="119"/>
                  </a:lnTo>
                  <a:lnTo>
                    <a:pt x="570" y="135"/>
                  </a:lnTo>
                  <a:lnTo>
                    <a:pt x="576" y="145"/>
                  </a:lnTo>
                  <a:lnTo>
                    <a:pt x="581" y="161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70" name="Freeform 107"/>
            <p:cNvSpPr>
              <a:spLocks/>
            </p:cNvSpPr>
            <p:nvPr/>
          </p:nvSpPr>
          <p:spPr bwMode="auto">
            <a:xfrm>
              <a:off x="2960" y="1672"/>
              <a:ext cx="586" cy="1591"/>
            </a:xfrm>
            <a:custGeom>
              <a:avLst/>
              <a:gdLst>
                <a:gd name="T0" fmla="*/ 5 w 586"/>
                <a:gd name="T1" fmla="*/ 31 h 1591"/>
                <a:gd name="T2" fmla="*/ 21 w 586"/>
                <a:gd name="T3" fmla="*/ 77 h 1591"/>
                <a:gd name="T4" fmla="*/ 36 w 586"/>
                <a:gd name="T5" fmla="*/ 129 h 1591"/>
                <a:gd name="T6" fmla="*/ 46 w 586"/>
                <a:gd name="T7" fmla="*/ 181 h 1591"/>
                <a:gd name="T8" fmla="*/ 62 w 586"/>
                <a:gd name="T9" fmla="*/ 243 h 1591"/>
                <a:gd name="T10" fmla="*/ 72 w 586"/>
                <a:gd name="T11" fmla="*/ 300 h 1591"/>
                <a:gd name="T12" fmla="*/ 88 w 586"/>
                <a:gd name="T13" fmla="*/ 362 h 1591"/>
                <a:gd name="T14" fmla="*/ 104 w 586"/>
                <a:gd name="T15" fmla="*/ 425 h 1591"/>
                <a:gd name="T16" fmla="*/ 114 w 586"/>
                <a:gd name="T17" fmla="*/ 492 h 1591"/>
                <a:gd name="T18" fmla="*/ 129 w 586"/>
                <a:gd name="T19" fmla="*/ 554 h 1591"/>
                <a:gd name="T20" fmla="*/ 140 w 586"/>
                <a:gd name="T21" fmla="*/ 622 h 1591"/>
                <a:gd name="T22" fmla="*/ 155 w 586"/>
                <a:gd name="T23" fmla="*/ 684 h 1591"/>
                <a:gd name="T24" fmla="*/ 171 w 586"/>
                <a:gd name="T25" fmla="*/ 746 h 1591"/>
                <a:gd name="T26" fmla="*/ 181 w 586"/>
                <a:gd name="T27" fmla="*/ 808 h 1591"/>
                <a:gd name="T28" fmla="*/ 197 w 586"/>
                <a:gd name="T29" fmla="*/ 865 h 1591"/>
                <a:gd name="T30" fmla="*/ 207 w 586"/>
                <a:gd name="T31" fmla="*/ 927 h 1591"/>
                <a:gd name="T32" fmla="*/ 223 w 586"/>
                <a:gd name="T33" fmla="*/ 979 h 1591"/>
                <a:gd name="T34" fmla="*/ 238 w 586"/>
                <a:gd name="T35" fmla="*/ 1031 h 1591"/>
                <a:gd name="T36" fmla="*/ 249 w 586"/>
                <a:gd name="T37" fmla="*/ 1083 h 1591"/>
                <a:gd name="T38" fmla="*/ 264 w 586"/>
                <a:gd name="T39" fmla="*/ 1130 h 1591"/>
                <a:gd name="T40" fmla="*/ 275 w 586"/>
                <a:gd name="T41" fmla="*/ 1176 h 1591"/>
                <a:gd name="T42" fmla="*/ 290 w 586"/>
                <a:gd name="T43" fmla="*/ 1218 h 1591"/>
                <a:gd name="T44" fmla="*/ 306 w 586"/>
                <a:gd name="T45" fmla="*/ 1259 h 1591"/>
                <a:gd name="T46" fmla="*/ 316 w 586"/>
                <a:gd name="T47" fmla="*/ 1295 h 1591"/>
                <a:gd name="T48" fmla="*/ 332 w 586"/>
                <a:gd name="T49" fmla="*/ 1326 h 1591"/>
                <a:gd name="T50" fmla="*/ 342 w 586"/>
                <a:gd name="T51" fmla="*/ 1358 h 1591"/>
                <a:gd name="T52" fmla="*/ 358 w 586"/>
                <a:gd name="T53" fmla="*/ 1389 h 1591"/>
                <a:gd name="T54" fmla="*/ 373 w 586"/>
                <a:gd name="T55" fmla="*/ 1415 h 1591"/>
                <a:gd name="T56" fmla="*/ 383 w 586"/>
                <a:gd name="T57" fmla="*/ 1435 h 1591"/>
                <a:gd name="T58" fmla="*/ 399 w 586"/>
                <a:gd name="T59" fmla="*/ 1456 h 1591"/>
                <a:gd name="T60" fmla="*/ 409 w 586"/>
                <a:gd name="T61" fmla="*/ 1477 h 1591"/>
                <a:gd name="T62" fmla="*/ 425 w 586"/>
                <a:gd name="T63" fmla="*/ 1492 h 1591"/>
                <a:gd name="T64" fmla="*/ 440 w 586"/>
                <a:gd name="T65" fmla="*/ 1508 h 1591"/>
                <a:gd name="T66" fmla="*/ 451 w 586"/>
                <a:gd name="T67" fmla="*/ 1523 h 1591"/>
                <a:gd name="T68" fmla="*/ 466 w 586"/>
                <a:gd name="T69" fmla="*/ 1534 h 1591"/>
                <a:gd name="T70" fmla="*/ 482 w 586"/>
                <a:gd name="T71" fmla="*/ 1549 h 1591"/>
                <a:gd name="T72" fmla="*/ 497 w 586"/>
                <a:gd name="T73" fmla="*/ 1560 h 1591"/>
                <a:gd name="T74" fmla="*/ 513 w 586"/>
                <a:gd name="T75" fmla="*/ 1565 h 1591"/>
                <a:gd name="T76" fmla="*/ 529 w 586"/>
                <a:gd name="T77" fmla="*/ 1575 h 1591"/>
                <a:gd name="T78" fmla="*/ 544 w 586"/>
                <a:gd name="T79" fmla="*/ 1580 h 1591"/>
                <a:gd name="T80" fmla="*/ 560 w 586"/>
                <a:gd name="T81" fmla="*/ 1586 h 1591"/>
                <a:gd name="T82" fmla="*/ 575 w 586"/>
                <a:gd name="T83" fmla="*/ 1591 h 159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86" h="1591">
                  <a:moveTo>
                    <a:pt x="0" y="0"/>
                  </a:moveTo>
                  <a:lnTo>
                    <a:pt x="0" y="15"/>
                  </a:lnTo>
                  <a:lnTo>
                    <a:pt x="5" y="31"/>
                  </a:lnTo>
                  <a:lnTo>
                    <a:pt x="10" y="46"/>
                  </a:lnTo>
                  <a:lnTo>
                    <a:pt x="15" y="62"/>
                  </a:lnTo>
                  <a:lnTo>
                    <a:pt x="21" y="77"/>
                  </a:lnTo>
                  <a:lnTo>
                    <a:pt x="26" y="93"/>
                  </a:lnTo>
                  <a:lnTo>
                    <a:pt x="31" y="108"/>
                  </a:lnTo>
                  <a:lnTo>
                    <a:pt x="36" y="129"/>
                  </a:lnTo>
                  <a:lnTo>
                    <a:pt x="36" y="145"/>
                  </a:lnTo>
                  <a:lnTo>
                    <a:pt x="41" y="165"/>
                  </a:lnTo>
                  <a:lnTo>
                    <a:pt x="46" y="181"/>
                  </a:lnTo>
                  <a:lnTo>
                    <a:pt x="52" y="202"/>
                  </a:lnTo>
                  <a:lnTo>
                    <a:pt x="57" y="222"/>
                  </a:lnTo>
                  <a:lnTo>
                    <a:pt x="62" y="243"/>
                  </a:lnTo>
                  <a:lnTo>
                    <a:pt x="67" y="259"/>
                  </a:lnTo>
                  <a:lnTo>
                    <a:pt x="67" y="279"/>
                  </a:lnTo>
                  <a:lnTo>
                    <a:pt x="72" y="300"/>
                  </a:lnTo>
                  <a:lnTo>
                    <a:pt x="78" y="321"/>
                  </a:lnTo>
                  <a:lnTo>
                    <a:pt x="83" y="342"/>
                  </a:lnTo>
                  <a:lnTo>
                    <a:pt x="88" y="362"/>
                  </a:lnTo>
                  <a:lnTo>
                    <a:pt x="93" y="383"/>
                  </a:lnTo>
                  <a:lnTo>
                    <a:pt x="98" y="404"/>
                  </a:lnTo>
                  <a:lnTo>
                    <a:pt x="104" y="425"/>
                  </a:lnTo>
                  <a:lnTo>
                    <a:pt x="104" y="451"/>
                  </a:lnTo>
                  <a:lnTo>
                    <a:pt x="109" y="471"/>
                  </a:lnTo>
                  <a:lnTo>
                    <a:pt x="114" y="492"/>
                  </a:lnTo>
                  <a:lnTo>
                    <a:pt x="119" y="513"/>
                  </a:lnTo>
                  <a:lnTo>
                    <a:pt x="124" y="533"/>
                  </a:lnTo>
                  <a:lnTo>
                    <a:pt x="129" y="554"/>
                  </a:lnTo>
                  <a:lnTo>
                    <a:pt x="135" y="575"/>
                  </a:lnTo>
                  <a:lnTo>
                    <a:pt x="140" y="596"/>
                  </a:lnTo>
                  <a:lnTo>
                    <a:pt x="140" y="622"/>
                  </a:lnTo>
                  <a:lnTo>
                    <a:pt x="145" y="642"/>
                  </a:lnTo>
                  <a:lnTo>
                    <a:pt x="150" y="663"/>
                  </a:lnTo>
                  <a:lnTo>
                    <a:pt x="155" y="684"/>
                  </a:lnTo>
                  <a:lnTo>
                    <a:pt x="161" y="704"/>
                  </a:lnTo>
                  <a:lnTo>
                    <a:pt x="166" y="725"/>
                  </a:lnTo>
                  <a:lnTo>
                    <a:pt x="171" y="746"/>
                  </a:lnTo>
                  <a:lnTo>
                    <a:pt x="171" y="767"/>
                  </a:lnTo>
                  <a:lnTo>
                    <a:pt x="176" y="787"/>
                  </a:lnTo>
                  <a:lnTo>
                    <a:pt x="181" y="808"/>
                  </a:lnTo>
                  <a:lnTo>
                    <a:pt x="186" y="829"/>
                  </a:lnTo>
                  <a:lnTo>
                    <a:pt x="192" y="850"/>
                  </a:lnTo>
                  <a:lnTo>
                    <a:pt x="197" y="865"/>
                  </a:lnTo>
                  <a:lnTo>
                    <a:pt x="202" y="886"/>
                  </a:lnTo>
                  <a:lnTo>
                    <a:pt x="207" y="907"/>
                  </a:lnTo>
                  <a:lnTo>
                    <a:pt x="207" y="927"/>
                  </a:lnTo>
                  <a:lnTo>
                    <a:pt x="212" y="943"/>
                  </a:lnTo>
                  <a:lnTo>
                    <a:pt x="218" y="964"/>
                  </a:lnTo>
                  <a:lnTo>
                    <a:pt x="223" y="979"/>
                  </a:lnTo>
                  <a:lnTo>
                    <a:pt x="228" y="1000"/>
                  </a:lnTo>
                  <a:lnTo>
                    <a:pt x="233" y="1015"/>
                  </a:lnTo>
                  <a:lnTo>
                    <a:pt x="238" y="1031"/>
                  </a:lnTo>
                  <a:lnTo>
                    <a:pt x="238" y="1052"/>
                  </a:lnTo>
                  <a:lnTo>
                    <a:pt x="243" y="1067"/>
                  </a:lnTo>
                  <a:lnTo>
                    <a:pt x="249" y="1083"/>
                  </a:lnTo>
                  <a:lnTo>
                    <a:pt x="254" y="1098"/>
                  </a:lnTo>
                  <a:lnTo>
                    <a:pt x="259" y="1114"/>
                  </a:lnTo>
                  <a:lnTo>
                    <a:pt x="264" y="1130"/>
                  </a:lnTo>
                  <a:lnTo>
                    <a:pt x="269" y="1145"/>
                  </a:lnTo>
                  <a:lnTo>
                    <a:pt x="275" y="1161"/>
                  </a:lnTo>
                  <a:lnTo>
                    <a:pt x="275" y="1176"/>
                  </a:lnTo>
                  <a:lnTo>
                    <a:pt x="280" y="1192"/>
                  </a:lnTo>
                  <a:lnTo>
                    <a:pt x="285" y="1207"/>
                  </a:lnTo>
                  <a:lnTo>
                    <a:pt x="290" y="1218"/>
                  </a:lnTo>
                  <a:lnTo>
                    <a:pt x="295" y="1233"/>
                  </a:lnTo>
                  <a:lnTo>
                    <a:pt x="301" y="1244"/>
                  </a:lnTo>
                  <a:lnTo>
                    <a:pt x="306" y="1259"/>
                  </a:lnTo>
                  <a:lnTo>
                    <a:pt x="306" y="1269"/>
                  </a:lnTo>
                  <a:lnTo>
                    <a:pt x="311" y="1285"/>
                  </a:lnTo>
                  <a:lnTo>
                    <a:pt x="316" y="1295"/>
                  </a:lnTo>
                  <a:lnTo>
                    <a:pt x="321" y="1306"/>
                  </a:lnTo>
                  <a:lnTo>
                    <a:pt x="326" y="1316"/>
                  </a:lnTo>
                  <a:lnTo>
                    <a:pt x="332" y="1326"/>
                  </a:lnTo>
                  <a:lnTo>
                    <a:pt x="337" y="1337"/>
                  </a:lnTo>
                  <a:lnTo>
                    <a:pt x="342" y="1347"/>
                  </a:lnTo>
                  <a:lnTo>
                    <a:pt x="342" y="1358"/>
                  </a:lnTo>
                  <a:lnTo>
                    <a:pt x="347" y="1368"/>
                  </a:lnTo>
                  <a:lnTo>
                    <a:pt x="352" y="1378"/>
                  </a:lnTo>
                  <a:lnTo>
                    <a:pt x="358" y="1389"/>
                  </a:lnTo>
                  <a:lnTo>
                    <a:pt x="363" y="1399"/>
                  </a:lnTo>
                  <a:lnTo>
                    <a:pt x="368" y="1404"/>
                  </a:lnTo>
                  <a:lnTo>
                    <a:pt x="373" y="1415"/>
                  </a:lnTo>
                  <a:lnTo>
                    <a:pt x="378" y="1420"/>
                  </a:lnTo>
                  <a:lnTo>
                    <a:pt x="378" y="1430"/>
                  </a:lnTo>
                  <a:lnTo>
                    <a:pt x="383" y="1435"/>
                  </a:lnTo>
                  <a:lnTo>
                    <a:pt x="389" y="1446"/>
                  </a:lnTo>
                  <a:lnTo>
                    <a:pt x="394" y="1451"/>
                  </a:lnTo>
                  <a:lnTo>
                    <a:pt x="399" y="1456"/>
                  </a:lnTo>
                  <a:lnTo>
                    <a:pt x="404" y="1466"/>
                  </a:lnTo>
                  <a:lnTo>
                    <a:pt x="409" y="1472"/>
                  </a:lnTo>
                  <a:lnTo>
                    <a:pt x="409" y="1477"/>
                  </a:lnTo>
                  <a:lnTo>
                    <a:pt x="415" y="1482"/>
                  </a:lnTo>
                  <a:lnTo>
                    <a:pt x="420" y="1487"/>
                  </a:lnTo>
                  <a:lnTo>
                    <a:pt x="425" y="1492"/>
                  </a:lnTo>
                  <a:lnTo>
                    <a:pt x="430" y="1498"/>
                  </a:lnTo>
                  <a:lnTo>
                    <a:pt x="435" y="1503"/>
                  </a:lnTo>
                  <a:lnTo>
                    <a:pt x="440" y="1508"/>
                  </a:lnTo>
                  <a:lnTo>
                    <a:pt x="446" y="1513"/>
                  </a:lnTo>
                  <a:lnTo>
                    <a:pt x="446" y="1518"/>
                  </a:lnTo>
                  <a:lnTo>
                    <a:pt x="451" y="1523"/>
                  </a:lnTo>
                  <a:lnTo>
                    <a:pt x="456" y="1529"/>
                  </a:lnTo>
                  <a:lnTo>
                    <a:pt x="461" y="1529"/>
                  </a:lnTo>
                  <a:lnTo>
                    <a:pt x="466" y="1534"/>
                  </a:lnTo>
                  <a:lnTo>
                    <a:pt x="472" y="1539"/>
                  </a:lnTo>
                  <a:lnTo>
                    <a:pt x="477" y="1544"/>
                  </a:lnTo>
                  <a:lnTo>
                    <a:pt x="482" y="1549"/>
                  </a:lnTo>
                  <a:lnTo>
                    <a:pt x="487" y="1549"/>
                  </a:lnTo>
                  <a:lnTo>
                    <a:pt x="492" y="1555"/>
                  </a:lnTo>
                  <a:lnTo>
                    <a:pt x="497" y="1560"/>
                  </a:lnTo>
                  <a:lnTo>
                    <a:pt x="503" y="1560"/>
                  </a:lnTo>
                  <a:lnTo>
                    <a:pt x="508" y="1565"/>
                  </a:lnTo>
                  <a:lnTo>
                    <a:pt x="513" y="1565"/>
                  </a:lnTo>
                  <a:lnTo>
                    <a:pt x="518" y="1570"/>
                  </a:lnTo>
                  <a:lnTo>
                    <a:pt x="523" y="1570"/>
                  </a:lnTo>
                  <a:lnTo>
                    <a:pt x="529" y="1575"/>
                  </a:lnTo>
                  <a:lnTo>
                    <a:pt x="534" y="1575"/>
                  </a:lnTo>
                  <a:lnTo>
                    <a:pt x="539" y="1575"/>
                  </a:lnTo>
                  <a:lnTo>
                    <a:pt x="544" y="1580"/>
                  </a:lnTo>
                  <a:lnTo>
                    <a:pt x="549" y="1580"/>
                  </a:lnTo>
                  <a:lnTo>
                    <a:pt x="555" y="1586"/>
                  </a:lnTo>
                  <a:lnTo>
                    <a:pt x="560" y="1586"/>
                  </a:lnTo>
                  <a:lnTo>
                    <a:pt x="565" y="1586"/>
                  </a:lnTo>
                  <a:lnTo>
                    <a:pt x="570" y="1586"/>
                  </a:lnTo>
                  <a:lnTo>
                    <a:pt x="575" y="1591"/>
                  </a:lnTo>
                  <a:lnTo>
                    <a:pt x="580" y="1591"/>
                  </a:lnTo>
                  <a:lnTo>
                    <a:pt x="586" y="1591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71" name="Freeform 108"/>
            <p:cNvSpPr>
              <a:spLocks/>
            </p:cNvSpPr>
            <p:nvPr/>
          </p:nvSpPr>
          <p:spPr bwMode="auto">
            <a:xfrm>
              <a:off x="3546" y="3263"/>
              <a:ext cx="440" cy="15"/>
            </a:xfrm>
            <a:custGeom>
              <a:avLst/>
              <a:gdLst>
                <a:gd name="T0" fmla="*/ 5 w 440"/>
                <a:gd name="T1" fmla="*/ 5 h 15"/>
                <a:gd name="T2" fmla="*/ 15 w 440"/>
                <a:gd name="T3" fmla="*/ 5 h 15"/>
                <a:gd name="T4" fmla="*/ 26 w 440"/>
                <a:gd name="T5" fmla="*/ 5 h 15"/>
                <a:gd name="T6" fmla="*/ 36 w 440"/>
                <a:gd name="T7" fmla="*/ 10 h 15"/>
                <a:gd name="T8" fmla="*/ 46 w 440"/>
                <a:gd name="T9" fmla="*/ 10 h 15"/>
                <a:gd name="T10" fmla="*/ 57 w 440"/>
                <a:gd name="T11" fmla="*/ 10 h 15"/>
                <a:gd name="T12" fmla="*/ 67 w 440"/>
                <a:gd name="T13" fmla="*/ 10 h 15"/>
                <a:gd name="T14" fmla="*/ 77 w 440"/>
                <a:gd name="T15" fmla="*/ 10 h 15"/>
                <a:gd name="T16" fmla="*/ 88 w 440"/>
                <a:gd name="T17" fmla="*/ 15 h 15"/>
                <a:gd name="T18" fmla="*/ 98 w 440"/>
                <a:gd name="T19" fmla="*/ 15 h 15"/>
                <a:gd name="T20" fmla="*/ 108 w 440"/>
                <a:gd name="T21" fmla="*/ 15 h 15"/>
                <a:gd name="T22" fmla="*/ 119 w 440"/>
                <a:gd name="T23" fmla="*/ 15 h 15"/>
                <a:gd name="T24" fmla="*/ 129 w 440"/>
                <a:gd name="T25" fmla="*/ 15 h 15"/>
                <a:gd name="T26" fmla="*/ 140 w 440"/>
                <a:gd name="T27" fmla="*/ 15 h 15"/>
                <a:gd name="T28" fmla="*/ 150 w 440"/>
                <a:gd name="T29" fmla="*/ 15 h 15"/>
                <a:gd name="T30" fmla="*/ 160 w 440"/>
                <a:gd name="T31" fmla="*/ 15 h 15"/>
                <a:gd name="T32" fmla="*/ 171 w 440"/>
                <a:gd name="T33" fmla="*/ 15 h 15"/>
                <a:gd name="T34" fmla="*/ 181 w 440"/>
                <a:gd name="T35" fmla="*/ 15 h 15"/>
                <a:gd name="T36" fmla="*/ 191 w 440"/>
                <a:gd name="T37" fmla="*/ 15 h 15"/>
                <a:gd name="T38" fmla="*/ 202 w 440"/>
                <a:gd name="T39" fmla="*/ 15 h 15"/>
                <a:gd name="T40" fmla="*/ 212 w 440"/>
                <a:gd name="T41" fmla="*/ 15 h 15"/>
                <a:gd name="T42" fmla="*/ 223 w 440"/>
                <a:gd name="T43" fmla="*/ 15 h 15"/>
                <a:gd name="T44" fmla="*/ 233 w 440"/>
                <a:gd name="T45" fmla="*/ 15 h 15"/>
                <a:gd name="T46" fmla="*/ 243 w 440"/>
                <a:gd name="T47" fmla="*/ 15 h 15"/>
                <a:gd name="T48" fmla="*/ 254 w 440"/>
                <a:gd name="T49" fmla="*/ 15 h 15"/>
                <a:gd name="T50" fmla="*/ 264 w 440"/>
                <a:gd name="T51" fmla="*/ 15 h 15"/>
                <a:gd name="T52" fmla="*/ 274 w 440"/>
                <a:gd name="T53" fmla="*/ 15 h 15"/>
                <a:gd name="T54" fmla="*/ 285 w 440"/>
                <a:gd name="T55" fmla="*/ 15 h 15"/>
                <a:gd name="T56" fmla="*/ 295 w 440"/>
                <a:gd name="T57" fmla="*/ 15 h 15"/>
                <a:gd name="T58" fmla="*/ 305 w 440"/>
                <a:gd name="T59" fmla="*/ 15 h 15"/>
                <a:gd name="T60" fmla="*/ 316 w 440"/>
                <a:gd name="T61" fmla="*/ 15 h 15"/>
                <a:gd name="T62" fmla="*/ 326 w 440"/>
                <a:gd name="T63" fmla="*/ 15 h 15"/>
                <a:gd name="T64" fmla="*/ 337 w 440"/>
                <a:gd name="T65" fmla="*/ 15 h 15"/>
                <a:gd name="T66" fmla="*/ 347 w 440"/>
                <a:gd name="T67" fmla="*/ 15 h 15"/>
                <a:gd name="T68" fmla="*/ 357 w 440"/>
                <a:gd name="T69" fmla="*/ 15 h 15"/>
                <a:gd name="T70" fmla="*/ 368 w 440"/>
                <a:gd name="T71" fmla="*/ 15 h 15"/>
                <a:gd name="T72" fmla="*/ 378 w 440"/>
                <a:gd name="T73" fmla="*/ 15 h 15"/>
                <a:gd name="T74" fmla="*/ 388 w 440"/>
                <a:gd name="T75" fmla="*/ 15 h 15"/>
                <a:gd name="T76" fmla="*/ 399 w 440"/>
                <a:gd name="T77" fmla="*/ 15 h 15"/>
                <a:gd name="T78" fmla="*/ 409 w 440"/>
                <a:gd name="T79" fmla="*/ 15 h 15"/>
                <a:gd name="T80" fmla="*/ 420 w 440"/>
                <a:gd name="T81" fmla="*/ 15 h 15"/>
                <a:gd name="T82" fmla="*/ 430 w 440"/>
                <a:gd name="T83" fmla="*/ 15 h 15"/>
                <a:gd name="T84" fmla="*/ 440 w 440"/>
                <a:gd name="T85" fmla="*/ 15 h 1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40" h="15">
                  <a:moveTo>
                    <a:pt x="0" y="0"/>
                  </a:moveTo>
                  <a:lnTo>
                    <a:pt x="5" y="5"/>
                  </a:lnTo>
                  <a:lnTo>
                    <a:pt x="10" y="5"/>
                  </a:lnTo>
                  <a:lnTo>
                    <a:pt x="15" y="5"/>
                  </a:lnTo>
                  <a:lnTo>
                    <a:pt x="20" y="5"/>
                  </a:lnTo>
                  <a:lnTo>
                    <a:pt x="26" y="5"/>
                  </a:lnTo>
                  <a:lnTo>
                    <a:pt x="31" y="5"/>
                  </a:lnTo>
                  <a:lnTo>
                    <a:pt x="36" y="10"/>
                  </a:lnTo>
                  <a:lnTo>
                    <a:pt x="41" y="10"/>
                  </a:lnTo>
                  <a:lnTo>
                    <a:pt x="46" y="10"/>
                  </a:lnTo>
                  <a:lnTo>
                    <a:pt x="51" y="10"/>
                  </a:lnTo>
                  <a:lnTo>
                    <a:pt x="57" y="10"/>
                  </a:lnTo>
                  <a:lnTo>
                    <a:pt x="62" y="10"/>
                  </a:lnTo>
                  <a:lnTo>
                    <a:pt x="67" y="10"/>
                  </a:lnTo>
                  <a:lnTo>
                    <a:pt x="72" y="10"/>
                  </a:lnTo>
                  <a:lnTo>
                    <a:pt x="77" y="10"/>
                  </a:lnTo>
                  <a:lnTo>
                    <a:pt x="83" y="15"/>
                  </a:lnTo>
                  <a:lnTo>
                    <a:pt x="88" y="15"/>
                  </a:lnTo>
                  <a:lnTo>
                    <a:pt x="93" y="15"/>
                  </a:lnTo>
                  <a:lnTo>
                    <a:pt x="98" y="15"/>
                  </a:lnTo>
                  <a:lnTo>
                    <a:pt x="103" y="15"/>
                  </a:lnTo>
                  <a:lnTo>
                    <a:pt x="108" y="15"/>
                  </a:lnTo>
                  <a:lnTo>
                    <a:pt x="114" y="15"/>
                  </a:lnTo>
                  <a:lnTo>
                    <a:pt x="119" y="15"/>
                  </a:lnTo>
                  <a:lnTo>
                    <a:pt x="124" y="15"/>
                  </a:lnTo>
                  <a:lnTo>
                    <a:pt x="129" y="15"/>
                  </a:lnTo>
                  <a:lnTo>
                    <a:pt x="134" y="15"/>
                  </a:lnTo>
                  <a:lnTo>
                    <a:pt x="140" y="15"/>
                  </a:lnTo>
                  <a:lnTo>
                    <a:pt x="145" y="15"/>
                  </a:lnTo>
                  <a:lnTo>
                    <a:pt x="150" y="15"/>
                  </a:lnTo>
                  <a:lnTo>
                    <a:pt x="155" y="15"/>
                  </a:lnTo>
                  <a:lnTo>
                    <a:pt x="160" y="15"/>
                  </a:lnTo>
                  <a:lnTo>
                    <a:pt x="166" y="15"/>
                  </a:lnTo>
                  <a:lnTo>
                    <a:pt x="171" y="15"/>
                  </a:lnTo>
                  <a:lnTo>
                    <a:pt x="176" y="15"/>
                  </a:lnTo>
                  <a:lnTo>
                    <a:pt x="181" y="15"/>
                  </a:lnTo>
                  <a:lnTo>
                    <a:pt x="186" y="15"/>
                  </a:lnTo>
                  <a:lnTo>
                    <a:pt x="191" y="15"/>
                  </a:lnTo>
                  <a:lnTo>
                    <a:pt x="197" y="15"/>
                  </a:lnTo>
                  <a:lnTo>
                    <a:pt x="202" y="15"/>
                  </a:lnTo>
                  <a:lnTo>
                    <a:pt x="207" y="15"/>
                  </a:lnTo>
                  <a:lnTo>
                    <a:pt x="212" y="15"/>
                  </a:lnTo>
                  <a:lnTo>
                    <a:pt x="217" y="15"/>
                  </a:lnTo>
                  <a:lnTo>
                    <a:pt x="223" y="15"/>
                  </a:lnTo>
                  <a:lnTo>
                    <a:pt x="228" y="15"/>
                  </a:lnTo>
                  <a:lnTo>
                    <a:pt x="233" y="15"/>
                  </a:lnTo>
                  <a:lnTo>
                    <a:pt x="238" y="15"/>
                  </a:lnTo>
                  <a:lnTo>
                    <a:pt x="243" y="15"/>
                  </a:lnTo>
                  <a:lnTo>
                    <a:pt x="248" y="15"/>
                  </a:lnTo>
                  <a:lnTo>
                    <a:pt x="254" y="15"/>
                  </a:lnTo>
                  <a:lnTo>
                    <a:pt x="259" y="15"/>
                  </a:lnTo>
                  <a:lnTo>
                    <a:pt x="264" y="15"/>
                  </a:lnTo>
                  <a:lnTo>
                    <a:pt x="269" y="15"/>
                  </a:lnTo>
                  <a:lnTo>
                    <a:pt x="274" y="15"/>
                  </a:lnTo>
                  <a:lnTo>
                    <a:pt x="280" y="15"/>
                  </a:lnTo>
                  <a:lnTo>
                    <a:pt x="285" y="15"/>
                  </a:lnTo>
                  <a:lnTo>
                    <a:pt x="290" y="15"/>
                  </a:lnTo>
                  <a:lnTo>
                    <a:pt x="295" y="15"/>
                  </a:lnTo>
                  <a:lnTo>
                    <a:pt x="300" y="15"/>
                  </a:lnTo>
                  <a:lnTo>
                    <a:pt x="305" y="15"/>
                  </a:lnTo>
                  <a:lnTo>
                    <a:pt x="311" y="15"/>
                  </a:lnTo>
                  <a:lnTo>
                    <a:pt x="316" y="15"/>
                  </a:lnTo>
                  <a:lnTo>
                    <a:pt x="321" y="15"/>
                  </a:lnTo>
                  <a:lnTo>
                    <a:pt x="326" y="15"/>
                  </a:lnTo>
                  <a:lnTo>
                    <a:pt x="331" y="15"/>
                  </a:lnTo>
                  <a:lnTo>
                    <a:pt x="337" y="15"/>
                  </a:lnTo>
                  <a:lnTo>
                    <a:pt x="342" y="15"/>
                  </a:lnTo>
                  <a:lnTo>
                    <a:pt x="347" y="15"/>
                  </a:lnTo>
                  <a:lnTo>
                    <a:pt x="352" y="15"/>
                  </a:lnTo>
                  <a:lnTo>
                    <a:pt x="357" y="15"/>
                  </a:lnTo>
                  <a:lnTo>
                    <a:pt x="362" y="15"/>
                  </a:lnTo>
                  <a:lnTo>
                    <a:pt x="368" y="15"/>
                  </a:lnTo>
                  <a:lnTo>
                    <a:pt x="373" y="15"/>
                  </a:lnTo>
                  <a:lnTo>
                    <a:pt x="378" y="15"/>
                  </a:lnTo>
                  <a:lnTo>
                    <a:pt x="383" y="15"/>
                  </a:lnTo>
                  <a:lnTo>
                    <a:pt x="388" y="15"/>
                  </a:lnTo>
                  <a:lnTo>
                    <a:pt x="394" y="15"/>
                  </a:lnTo>
                  <a:lnTo>
                    <a:pt x="399" y="15"/>
                  </a:lnTo>
                  <a:lnTo>
                    <a:pt x="404" y="15"/>
                  </a:lnTo>
                  <a:lnTo>
                    <a:pt x="409" y="15"/>
                  </a:lnTo>
                  <a:lnTo>
                    <a:pt x="414" y="15"/>
                  </a:lnTo>
                  <a:lnTo>
                    <a:pt x="420" y="15"/>
                  </a:lnTo>
                  <a:lnTo>
                    <a:pt x="425" y="15"/>
                  </a:lnTo>
                  <a:lnTo>
                    <a:pt x="430" y="15"/>
                  </a:lnTo>
                  <a:lnTo>
                    <a:pt x="435" y="15"/>
                  </a:lnTo>
                  <a:lnTo>
                    <a:pt x="440" y="15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08597" name="Group 109"/>
          <p:cNvGrpSpPr>
            <a:grpSpLocks/>
          </p:cNvGrpSpPr>
          <p:nvPr/>
        </p:nvGrpSpPr>
        <p:grpSpPr bwMode="auto">
          <a:xfrm>
            <a:off x="5759450" y="1660525"/>
            <a:ext cx="142875" cy="463550"/>
            <a:chOff x="1736" y="1511"/>
            <a:chExt cx="2250" cy="1767"/>
          </a:xfrm>
        </p:grpSpPr>
        <p:sp>
          <p:nvSpPr>
            <p:cNvPr id="108664" name="Freeform 110"/>
            <p:cNvSpPr>
              <a:spLocks/>
            </p:cNvSpPr>
            <p:nvPr/>
          </p:nvSpPr>
          <p:spPr bwMode="auto">
            <a:xfrm>
              <a:off x="1736" y="3092"/>
              <a:ext cx="643" cy="186"/>
            </a:xfrm>
            <a:custGeom>
              <a:avLst/>
              <a:gdLst>
                <a:gd name="T0" fmla="*/ 11 w 643"/>
                <a:gd name="T1" fmla="*/ 186 h 186"/>
                <a:gd name="T2" fmla="*/ 26 w 643"/>
                <a:gd name="T3" fmla="*/ 186 h 186"/>
                <a:gd name="T4" fmla="*/ 42 w 643"/>
                <a:gd name="T5" fmla="*/ 186 h 186"/>
                <a:gd name="T6" fmla="*/ 57 w 643"/>
                <a:gd name="T7" fmla="*/ 186 h 186"/>
                <a:gd name="T8" fmla="*/ 73 w 643"/>
                <a:gd name="T9" fmla="*/ 186 h 186"/>
                <a:gd name="T10" fmla="*/ 89 w 643"/>
                <a:gd name="T11" fmla="*/ 186 h 186"/>
                <a:gd name="T12" fmla="*/ 104 w 643"/>
                <a:gd name="T13" fmla="*/ 186 h 186"/>
                <a:gd name="T14" fmla="*/ 120 w 643"/>
                <a:gd name="T15" fmla="*/ 186 h 186"/>
                <a:gd name="T16" fmla="*/ 135 w 643"/>
                <a:gd name="T17" fmla="*/ 186 h 186"/>
                <a:gd name="T18" fmla="*/ 151 w 643"/>
                <a:gd name="T19" fmla="*/ 186 h 186"/>
                <a:gd name="T20" fmla="*/ 166 w 643"/>
                <a:gd name="T21" fmla="*/ 186 h 186"/>
                <a:gd name="T22" fmla="*/ 182 w 643"/>
                <a:gd name="T23" fmla="*/ 186 h 186"/>
                <a:gd name="T24" fmla="*/ 197 w 643"/>
                <a:gd name="T25" fmla="*/ 186 h 186"/>
                <a:gd name="T26" fmla="*/ 213 w 643"/>
                <a:gd name="T27" fmla="*/ 186 h 186"/>
                <a:gd name="T28" fmla="*/ 229 w 643"/>
                <a:gd name="T29" fmla="*/ 186 h 186"/>
                <a:gd name="T30" fmla="*/ 244 w 643"/>
                <a:gd name="T31" fmla="*/ 186 h 186"/>
                <a:gd name="T32" fmla="*/ 260 w 643"/>
                <a:gd name="T33" fmla="*/ 186 h 186"/>
                <a:gd name="T34" fmla="*/ 275 w 643"/>
                <a:gd name="T35" fmla="*/ 186 h 186"/>
                <a:gd name="T36" fmla="*/ 291 w 643"/>
                <a:gd name="T37" fmla="*/ 186 h 186"/>
                <a:gd name="T38" fmla="*/ 306 w 643"/>
                <a:gd name="T39" fmla="*/ 186 h 186"/>
                <a:gd name="T40" fmla="*/ 322 w 643"/>
                <a:gd name="T41" fmla="*/ 186 h 186"/>
                <a:gd name="T42" fmla="*/ 337 w 643"/>
                <a:gd name="T43" fmla="*/ 186 h 186"/>
                <a:gd name="T44" fmla="*/ 353 w 643"/>
                <a:gd name="T45" fmla="*/ 186 h 186"/>
                <a:gd name="T46" fmla="*/ 368 w 643"/>
                <a:gd name="T47" fmla="*/ 181 h 186"/>
                <a:gd name="T48" fmla="*/ 384 w 643"/>
                <a:gd name="T49" fmla="*/ 181 h 186"/>
                <a:gd name="T50" fmla="*/ 400 w 643"/>
                <a:gd name="T51" fmla="*/ 181 h 186"/>
                <a:gd name="T52" fmla="*/ 415 w 643"/>
                <a:gd name="T53" fmla="*/ 176 h 186"/>
                <a:gd name="T54" fmla="*/ 431 w 643"/>
                <a:gd name="T55" fmla="*/ 176 h 186"/>
                <a:gd name="T56" fmla="*/ 446 w 643"/>
                <a:gd name="T57" fmla="*/ 171 h 186"/>
                <a:gd name="T58" fmla="*/ 462 w 643"/>
                <a:gd name="T59" fmla="*/ 166 h 186"/>
                <a:gd name="T60" fmla="*/ 477 w 643"/>
                <a:gd name="T61" fmla="*/ 160 h 186"/>
                <a:gd name="T62" fmla="*/ 493 w 643"/>
                <a:gd name="T63" fmla="*/ 155 h 186"/>
                <a:gd name="T64" fmla="*/ 508 w 643"/>
                <a:gd name="T65" fmla="*/ 145 h 186"/>
                <a:gd name="T66" fmla="*/ 524 w 643"/>
                <a:gd name="T67" fmla="*/ 140 h 186"/>
                <a:gd name="T68" fmla="*/ 540 w 643"/>
                <a:gd name="T69" fmla="*/ 129 h 186"/>
                <a:gd name="T70" fmla="*/ 555 w 643"/>
                <a:gd name="T71" fmla="*/ 114 h 186"/>
                <a:gd name="T72" fmla="*/ 571 w 643"/>
                <a:gd name="T73" fmla="*/ 103 h 186"/>
                <a:gd name="T74" fmla="*/ 581 w 643"/>
                <a:gd name="T75" fmla="*/ 88 h 186"/>
                <a:gd name="T76" fmla="*/ 597 w 643"/>
                <a:gd name="T77" fmla="*/ 72 h 186"/>
                <a:gd name="T78" fmla="*/ 612 w 643"/>
                <a:gd name="T79" fmla="*/ 57 h 186"/>
                <a:gd name="T80" fmla="*/ 622 w 643"/>
                <a:gd name="T81" fmla="*/ 36 h 186"/>
                <a:gd name="T82" fmla="*/ 638 w 643"/>
                <a:gd name="T83" fmla="*/ 15 h 18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643" h="186">
                  <a:moveTo>
                    <a:pt x="0" y="186"/>
                  </a:moveTo>
                  <a:lnTo>
                    <a:pt x="6" y="186"/>
                  </a:lnTo>
                  <a:lnTo>
                    <a:pt x="11" y="186"/>
                  </a:lnTo>
                  <a:lnTo>
                    <a:pt x="16" y="186"/>
                  </a:lnTo>
                  <a:lnTo>
                    <a:pt x="21" y="186"/>
                  </a:lnTo>
                  <a:lnTo>
                    <a:pt x="26" y="186"/>
                  </a:lnTo>
                  <a:lnTo>
                    <a:pt x="32" y="186"/>
                  </a:lnTo>
                  <a:lnTo>
                    <a:pt x="37" y="186"/>
                  </a:lnTo>
                  <a:lnTo>
                    <a:pt x="42" y="186"/>
                  </a:lnTo>
                  <a:lnTo>
                    <a:pt x="47" y="186"/>
                  </a:lnTo>
                  <a:lnTo>
                    <a:pt x="52" y="186"/>
                  </a:lnTo>
                  <a:lnTo>
                    <a:pt x="57" y="186"/>
                  </a:lnTo>
                  <a:lnTo>
                    <a:pt x="63" y="186"/>
                  </a:lnTo>
                  <a:lnTo>
                    <a:pt x="68" y="186"/>
                  </a:lnTo>
                  <a:lnTo>
                    <a:pt x="73" y="186"/>
                  </a:lnTo>
                  <a:lnTo>
                    <a:pt x="78" y="186"/>
                  </a:lnTo>
                  <a:lnTo>
                    <a:pt x="83" y="186"/>
                  </a:lnTo>
                  <a:lnTo>
                    <a:pt x="89" y="186"/>
                  </a:lnTo>
                  <a:lnTo>
                    <a:pt x="94" y="186"/>
                  </a:lnTo>
                  <a:lnTo>
                    <a:pt x="99" y="186"/>
                  </a:lnTo>
                  <a:lnTo>
                    <a:pt x="104" y="186"/>
                  </a:lnTo>
                  <a:lnTo>
                    <a:pt x="109" y="186"/>
                  </a:lnTo>
                  <a:lnTo>
                    <a:pt x="114" y="186"/>
                  </a:lnTo>
                  <a:lnTo>
                    <a:pt x="120" y="186"/>
                  </a:lnTo>
                  <a:lnTo>
                    <a:pt x="125" y="186"/>
                  </a:lnTo>
                  <a:lnTo>
                    <a:pt x="130" y="186"/>
                  </a:lnTo>
                  <a:lnTo>
                    <a:pt x="135" y="186"/>
                  </a:lnTo>
                  <a:lnTo>
                    <a:pt x="140" y="186"/>
                  </a:lnTo>
                  <a:lnTo>
                    <a:pt x="146" y="186"/>
                  </a:lnTo>
                  <a:lnTo>
                    <a:pt x="151" y="186"/>
                  </a:lnTo>
                  <a:lnTo>
                    <a:pt x="156" y="186"/>
                  </a:lnTo>
                  <a:lnTo>
                    <a:pt x="161" y="186"/>
                  </a:lnTo>
                  <a:lnTo>
                    <a:pt x="166" y="186"/>
                  </a:lnTo>
                  <a:lnTo>
                    <a:pt x="171" y="186"/>
                  </a:lnTo>
                  <a:lnTo>
                    <a:pt x="177" y="186"/>
                  </a:lnTo>
                  <a:lnTo>
                    <a:pt x="182" y="186"/>
                  </a:lnTo>
                  <a:lnTo>
                    <a:pt x="187" y="186"/>
                  </a:lnTo>
                  <a:lnTo>
                    <a:pt x="192" y="186"/>
                  </a:lnTo>
                  <a:lnTo>
                    <a:pt x="197" y="186"/>
                  </a:lnTo>
                  <a:lnTo>
                    <a:pt x="203" y="186"/>
                  </a:lnTo>
                  <a:lnTo>
                    <a:pt x="208" y="186"/>
                  </a:lnTo>
                  <a:lnTo>
                    <a:pt x="213" y="186"/>
                  </a:lnTo>
                  <a:lnTo>
                    <a:pt x="218" y="186"/>
                  </a:lnTo>
                  <a:lnTo>
                    <a:pt x="223" y="186"/>
                  </a:lnTo>
                  <a:lnTo>
                    <a:pt x="229" y="186"/>
                  </a:lnTo>
                  <a:lnTo>
                    <a:pt x="234" y="186"/>
                  </a:lnTo>
                  <a:lnTo>
                    <a:pt x="239" y="186"/>
                  </a:lnTo>
                  <a:lnTo>
                    <a:pt x="244" y="186"/>
                  </a:lnTo>
                  <a:lnTo>
                    <a:pt x="249" y="186"/>
                  </a:lnTo>
                  <a:lnTo>
                    <a:pt x="254" y="186"/>
                  </a:lnTo>
                  <a:lnTo>
                    <a:pt x="260" y="186"/>
                  </a:lnTo>
                  <a:lnTo>
                    <a:pt x="265" y="186"/>
                  </a:lnTo>
                  <a:lnTo>
                    <a:pt x="270" y="186"/>
                  </a:lnTo>
                  <a:lnTo>
                    <a:pt x="275" y="186"/>
                  </a:lnTo>
                  <a:lnTo>
                    <a:pt x="280" y="186"/>
                  </a:lnTo>
                  <a:lnTo>
                    <a:pt x="286" y="186"/>
                  </a:lnTo>
                  <a:lnTo>
                    <a:pt x="291" y="186"/>
                  </a:lnTo>
                  <a:lnTo>
                    <a:pt x="296" y="186"/>
                  </a:lnTo>
                  <a:lnTo>
                    <a:pt x="301" y="186"/>
                  </a:lnTo>
                  <a:lnTo>
                    <a:pt x="306" y="186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2" y="186"/>
                  </a:lnTo>
                  <a:lnTo>
                    <a:pt x="327" y="186"/>
                  </a:lnTo>
                  <a:lnTo>
                    <a:pt x="332" y="186"/>
                  </a:lnTo>
                  <a:lnTo>
                    <a:pt x="337" y="186"/>
                  </a:lnTo>
                  <a:lnTo>
                    <a:pt x="343" y="186"/>
                  </a:lnTo>
                  <a:lnTo>
                    <a:pt x="348" y="186"/>
                  </a:lnTo>
                  <a:lnTo>
                    <a:pt x="353" y="186"/>
                  </a:lnTo>
                  <a:lnTo>
                    <a:pt x="358" y="181"/>
                  </a:lnTo>
                  <a:lnTo>
                    <a:pt x="363" y="181"/>
                  </a:lnTo>
                  <a:lnTo>
                    <a:pt x="368" y="181"/>
                  </a:lnTo>
                  <a:lnTo>
                    <a:pt x="374" y="181"/>
                  </a:lnTo>
                  <a:lnTo>
                    <a:pt x="379" y="181"/>
                  </a:lnTo>
                  <a:lnTo>
                    <a:pt x="384" y="181"/>
                  </a:lnTo>
                  <a:lnTo>
                    <a:pt x="389" y="181"/>
                  </a:lnTo>
                  <a:lnTo>
                    <a:pt x="394" y="181"/>
                  </a:lnTo>
                  <a:lnTo>
                    <a:pt x="400" y="181"/>
                  </a:lnTo>
                  <a:lnTo>
                    <a:pt x="405" y="176"/>
                  </a:lnTo>
                  <a:lnTo>
                    <a:pt x="410" y="176"/>
                  </a:lnTo>
                  <a:lnTo>
                    <a:pt x="415" y="176"/>
                  </a:lnTo>
                  <a:lnTo>
                    <a:pt x="420" y="176"/>
                  </a:lnTo>
                  <a:lnTo>
                    <a:pt x="426" y="176"/>
                  </a:lnTo>
                  <a:lnTo>
                    <a:pt x="431" y="176"/>
                  </a:lnTo>
                  <a:lnTo>
                    <a:pt x="436" y="171"/>
                  </a:lnTo>
                  <a:lnTo>
                    <a:pt x="441" y="171"/>
                  </a:lnTo>
                  <a:lnTo>
                    <a:pt x="446" y="171"/>
                  </a:lnTo>
                  <a:lnTo>
                    <a:pt x="451" y="166"/>
                  </a:lnTo>
                  <a:lnTo>
                    <a:pt x="457" y="166"/>
                  </a:lnTo>
                  <a:lnTo>
                    <a:pt x="462" y="166"/>
                  </a:lnTo>
                  <a:lnTo>
                    <a:pt x="467" y="166"/>
                  </a:lnTo>
                  <a:lnTo>
                    <a:pt x="472" y="160"/>
                  </a:lnTo>
                  <a:lnTo>
                    <a:pt x="477" y="160"/>
                  </a:lnTo>
                  <a:lnTo>
                    <a:pt x="483" y="155"/>
                  </a:lnTo>
                  <a:lnTo>
                    <a:pt x="488" y="155"/>
                  </a:lnTo>
                  <a:lnTo>
                    <a:pt x="493" y="155"/>
                  </a:lnTo>
                  <a:lnTo>
                    <a:pt x="498" y="150"/>
                  </a:lnTo>
                  <a:lnTo>
                    <a:pt x="503" y="150"/>
                  </a:lnTo>
                  <a:lnTo>
                    <a:pt x="508" y="145"/>
                  </a:lnTo>
                  <a:lnTo>
                    <a:pt x="514" y="145"/>
                  </a:lnTo>
                  <a:lnTo>
                    <a:pt x="519" y="140"/>
                  </a:lnTo>
                  <a:lnTo>
                    <a:pt x="524" y="140"/>
                  </a:lnTo>
                  <a:lnTo>
                    <a:pt x="529" y="135"/>
                  </a:lnTo>
                  <a:lnTo>
                    <a:pt x="534" y="129"/>
                  </a:lnTo>
                  <a:lnTo>
                    <a:pt x="540" y="129"/>
                  </a:lnTo>
                  <a:lnTo>
                    <a:pt x="545" y="124"/>
                  </a:lnTo>
                  <a:lnTo>
                    <a:pt x="550" y="119"/>
                  </a:lnTo>
                  <a:lnTo>
                    <a:pt x="555" y="114"/>
                  </a:lnTo>
                  <a:lnTo>
                    <a:pt x="560" y="109"/>
                  </a:lnTo>
                  <a:lnTo>
                    <a:pt x="565" y="109"/>
                  </a:lnTo>
                  <a:lnTo>
                    <a:pt x="571" y="103"/>
                  </a:lnTo>
                  <a:lnTo>
                    <a:pt x="576" y="98"/>
                  </a:lnTo>
                  <a:lnTo>
                    <a:pt x="576" y="93"/>
                  </a:lnTo>
                  <a:lnTo>
                    <a:pt x="581" y="88"/>
                  </a:lnTo>
                  <a:lnTo>
                    <a:pt x="586" y="83"/>
                  </a:lnTo>
                  <a:lnTo>
                    <a:pt x="591" y="78"/>
                  </a:lnTo>
                  <a:lnTo>
                    <a:pt x="597" y="72"/>
                  </a:lnTo>
                  <a:lnTo>
                    <a:pt x="602" y="67"/>
                  </a:lnTo>
                  <a:lnTo>
                    <a:pt x="607" y="62"/>
                  </a:lnTo>
                  <a:lnTo>
                    <a:pt x="612" y="57"/>
                  </a:lnTo>
                  <a:lnTo>
                    <a:pt x="612" y="52"/>
                  </a:lnTo>
                  <a:lnTo>
                    <a:pt x="617" y="46"/>
                  </a:lnTo>
                  <a:lnTo>
                    <a:pt x="622" y="36"/>
                  </a:lnTo>
                  <a:lnTo>
                    <a:pt x="628" y="31"/>
                  </a:lnTo>
                  <a:lnTo>
                    <a:pt x="633" y="26"/>
                  </a:lnTo>
                  <a:lnTo>
                    <a:pt x="638" y="15"/>
                  </a:lnTo>
                  <a:lnTo>
                    <a:pt x="643" y="10"/>
                  </a:lnTo>
                  <a:lnTo>
                    <a:pt x="643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65" name="Freeform 111"/>
            <p:cNvSpPr>
              <a:spLocks/>
            </p:cNvSpPr>
            <p:nvPr/>
          </p:nvSpPr>
          <p:spPr bwMode="auto">
            <a:xfrm>
              <a:off x="2379" y="1511"/>
              <a:ext cx="581" cy="1581"/>
            </a:xfrm>
            <a:custGeom>
              <a:avLst/>
              <a:gdLst>
                <a:gd name="T0" fmla="*/ 11 w 581"/>
                <a:gd name="T1" fmla="*/ 1565 h 1581"/>
                <a:gd name="T2" fmla="*/ 26 w 581"/>
                <a:gd name="T3" fmla="*/ 1539 h 1581"/>
                <a:gd name="T4" fmla="*/ 37 w 581"/>
                <a:gd name="T5" fmla="*/ 1508 h 1581"/>
                <a:gd name="T6" fmla="*/ 52 w 581"/>
                <a:gd name="T7" fmla="*/ 1477 h 1581"/>
                <a:gd name="T8" fmla="*/ 68 w 581"/>
                <a:gd name="T9" fmla="*/ 1446 h 1581"/>
                <a:gd name="T10" fmla="*/ 78 w 581"/>
                <a:gd name="T11" fmla="*/ 1405 h 1581"/>
                <a:gd name="T12" fmla="*/ 94 w 581"/>
                <a:gd name="T13" fmla="*/ 1368 h 1581"/>
                <a:gd name="T14" fmla="*/ 104 w 581"/>
                <a:gd name="T15" fmla="*/ 1322 h 1581"/>
                <a:gd name="T16" fmla="*/ 119 w 581"/>
                <a:gd name="T17" fmla="*/ 1275 h 1581"/>
                <a:gd name="T18" fmla="*/ 135 w 581"/>
                <a:gd name="T19" fmla="*/ 1228 h 1581"/>
                <a:gd name="T20" fmla="*/ 145 w 581"/>
                <a:gd name="T21" fmla="*/ 1176 h 1581"/>
                <a:gd name="T22" fmla="*/ 161 w 581"/>
                <a:gd name="T23" fmla="*/ 1125 h 1581"/>
                <a:gd name="T24" fmla="*/ 171 w 581"/>
                <a:gd name="T25" fmla="*/ 1068 h 1581"/>
                <a:gd name="T26" fmla="*/ 187 w 581"/>
                <a:gd name="T27" fmla="*/ 1011 h 1581"/>
                <a:gd name="T28" fmla="*/ 202 w 581"/>
                <a:gd name="T29" fmla="*/ 948 h 1581"/>
                <a:gd name="T30" fmla="*/ 213 w 581"/>
                <a:gd name="T31" fmla="*/ 886 h 1581"/>
                <a:gd name="T32" fmla="*/ 228 w 581"/>
                <a:gd name="T33" fmla="*/ 824 h 1581"/>
                <a:gd name="T34" fmla="*/ 239 w 581"/>
                <a:gd name="T35" fmla="*/ 757 h 1581"/>
                <a:gd name="T36" fmla="*/ 254 w 581"/>
                <a:gd name="T37" fmla="*/ 694 h 1581"/>
                <a:gd name="T38" fmla="*/ 270 w 581"/>
                <a:gd name="T39" fmla="*/ 632 h 1581"/>
                <a:gd name="T40" fmla="*/ 280 w 581"/>
                <a:gd name="T41" fmla="*/ 565 h 1581"/>
                <a:gd name="T42" fmla="*/ 296 w 581"/>
                <a:gd name="T43" fmla="*/ 503 h 1581"/>
                <a:gd name="T44" fmla="*/ 311 w 581"/>
                <a:gd name="T45" fmla="*/ 440 h 1581"/>
                <a:gd name="T46" fmla="*/ 322 w 581"/>
                <a:gd name="T47" fmla="*/ 383 h 1581"/>
                <a:gd name="T48" fmla="*/ 337 w 581"/>
                <a:gd name="T49" fmla="*/ 326 h 1581"/>
                <a:gd name="T50" fmla="*/ 348 w 581"/>
                <a:gd name="T51" fmla="*/ 269 h 1581"/>
                <a:gd name="T52" fmla="*/ 363 w 581"/>
                <a:gd name="T53" fmla="*/ 223 h 1581"/>
                <a:gd name="T54" fmla="*/ 379 w 581"/>
                <a:gd name="T55" fmla="*/ 176 h 1581"/>
                <a:gd name="T56" fmla="*/ 389 w 581"/>
                <a:gd name="T57" fmla="*/ 135 h 1581"/>
                <a:gd name="T58" fmla="*/ 405 w 581"/>
                <a:gd name="T59" fmla="*/ 98 h 1581"/>
                <a:gd name="T60" fmla="*/ 415 w 581"/>
                <a:gd name="T61" fmla="*/ 67 h 1581"/>
                <a:gd name="T62" fmla="*/ 431 w 581"/>
                <a:gd name="T63" fmla="*/ 41 h 1581"/>
                <a:gd name="T64" fmla="*/ 446 w 581"/>
                <a:gd name="T65" fmla="*/ 21 h 1581"/>
                <a:gd name="T66" fmla="*/ 456 w 581"/>
                <a:gd name="T67" fmla="*/ 5 h 1581"/>
                <a:gd name="T68" fmla="*/ 472 w 581"/>
                <a:gd name="T69" fmla="*/ 0 h 1581"/>
                <a:gd name="T70" fmla="*/ 488 w 581"/>
                <a:gd name="T71" fmla="*/ 0 h 1581"/>
                <a:gd name="T72" fmla="*/ 503 w 581"/>
                <a:gd name="T73" fmla="*/ 5 h 1581"/>
                <a:gd name="T74" fmla="*/ 513 w 581"/>
                <a:gd name="T75" fmla="*/ 21 h 1581"/>
                <a:gd name="T76" fmla="*/ 529 w 581"/>
                <a:gd name="T77" fmla="*/ 41 h 1581"/>
                <a:gd name="T78" fmla="*/ 545 w 581"/>
                <a:gd name="T79" fmla="*/ 67 h 1581"/>
                <a:gd name="T80" fmla="*/ 555 w 581"/>
                <a:gd name="T81" fmla="*/ 98 h 1581"/>
                <a:gd name="T82" fmla="*/ 570 w 581"/>
                <a:gd name="T83" fmla="*/ 135 h 158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81" h="1581">
                  <a:moveTo>
                    <a:pt x="0" y="1581"/>
                  </a:moveTo>
                  <a:lnTo>
                    <a:pt x="5" y="1576"/>
                  </a:lnTo>
                  <a:lnTo>
                    <a:pt x="11" y="1565"/>
                  </a:lnTo>
                  <a:lnTo>
                    <a:pt x="16" y="1560"/>
                  </a:lnTo>
                  <a:lnTo>
                    <a:pt x="21" y="1550"/>
                  </a:lnTo>
                  <a:lnTo>
                    <a:pt x="26" y="1539"/>
                  </a:lnTo>
                  <a:lnTo>
                    <a:pt x="31" y="1529"/>
                  </a:lnTo>
                  <a:lnTo>
                    <a:pt x="37" y="1519"/>
                  </a:lnTo>
                  <a:lnTo>
                    <a:pt x="37" y="1508"/>
                  </a:lnTo>
                  <a:lnTo>
                    <a:pt x="42" y="1498"/>
                  </a:lnTo>
                  <a:lnTo>
                    <a:pt x="47" y="1487"/>
                  </a:lnTo>
                  <a:lnTo>
                    <a:pt x="52" y="1477"/>
                  </a:lnTo>
                  <a:lnTo>
                    <a:pt x="57" y="1467"/>
                  </a:lnTo>
                  <a:lnTo>
                    <a:pt x="62" y="1456"/>
                  </a:lnTo>
                  <a:lnTo>
                    <a:pt x="68" y="1446"/>
                  </a:lnTo>
                  <a:lnTo>
                    <a:pt x="73" y="1430"/>
                  </a:lnTo>
                  <a:lnTo>
                    <a:pt x="73" y="1420"/>
                  </a:lnTo>
                  <a:lnTo>
                    <a:pt x="78" y="1405"/>
                  </a:lnTo>
                  <a:lnTo>
                    <a:pt x="83" y="1394"/>
                  </a:lnTo>
                  <a:lnTo>
                    <a:pt x="88" y="1379"/>
                  </a:lnTo>
                  <a:lnTo>
                    <a:pt x="94" y="1368"/>
                  </a:lnTo>
                  <a:lnTo>
                    <a:pt x="99" y="1353"/>
                  </a:lnTo>
                  <a:lnTo>
                    <a:pt x="104" y="1337"/>
                  </a:lnTo>
                  <a:lnTo>
                    <a:pt x="104" y="1322"/>
                  </a:lnTo>
                  <a:lnTo>
                    <a:pt x="109" y="1306"/>
                  </a:lnTo>
                  <a:lnTo>
                    <a:pt x="114" y="1291"/>
                  </a:lnTo>
                  <a:lnTo>
                    <a:pt x="119" y="1275"/>
                  </a:lnTo>
                  <a:lnTo>
                    <a:pt x="125" y="1259"/>
                  </a:lnTo>
                  <a:lnTo>
                    <a:pt x="130" y="1244"/>
                  </a:lnTo>
                  <a:lnTo>
                    <a:pt x="135" y="1228"/>
                  </a:lnTo>
                  <a:lnTo>
                    <a:pt x="140" y="1213"/>
                  </a:lnTo>
                  <a:lnTo>
                    <a:pt x="140" y="1192"/>
                  </a:lnTo>
                  <a:lnTo>
                    <a:pt x="145" y="1176"/>
                  </a:lnTo>
                  <a:lnTo>
                    <a:pt x="151" y="1161"/>
                  </a:lnTo>
                  <a:lnTo>
                    <a:pt x="156" y="1140"/>
                  </a:lnTo>
                  <a:lnTo>
                    <a:pt x="161" y="1125"/>
                  </a:lnTo>
                  <a:lnTo>
                    <a:pt x="166" y="1104"/>
                  </a:lnTo>
                  <a:lnTo>
                    <a:pt x="171" y="1088"/>
                  </a:lnTo>
                  <a:lnTo>
                    <a:pt x="171" y="1068"/>
                  </a:lnTo>
                  <a:lnTo>
                    <a:pt x="176" y="1047"/>
                  </a:lnTo>
                  <a:lnTo>
                    <a:pt x="182" y="1026"/>
                  </a:lnTo>
                  <a:lnTo>
                    <a:pt x="187" y="1011"/>
                  </a:lnTo>
                  <a:lnTo>
                    <a:pt x="192" y="990"/>
                  </a:lnTo>
                  <a:lnTo>
                    <a:pt x="197" y="969"/>
                  </a:lnTo>
                  <a:lnTo>
                    <a:pt x="202" y="948"/>
                  </a:lnTo>
                  <a:lnTo>
                    <a:pt x="208" y="928"/>
                  </a:lnTo>
                  <a:lnTo>
                    <a:pt x="208" y="907"/>
                  </a:lnTo>
                  <a:lnTo>
                    <a:pt x="213" y="886"/>
                  </a:lnTo>
                  <a:lnTo>
                    <a:pt x="218" y="865"/>
                  </a:lnTo>
                  <a:lnTo>
                    <a:pt x="223" y="845"/>
                  </a:lnTo>
                  <a:lnTo>
                    <a:pt x="228" y="824"/>
                  </a:lnTo>
                  <a:lnTo>
                    <a:pt x="234" y="803"/>
                  </a:lnTo>
                  <a:lnTo>
                    <a:pt x="239" y="783"/>
                  </a:lnTo>
                  <a:lnTo>
                    <a:pt x="239" y="757"/>
                  </a:lnTo>
                  <a:lnTo>
                    <a:pt x="244" y="736"/>
                  </a:lnTo>
                  <a:lnTo>
                    <a:pt x="249" y="715"/>
                  </a:lnTo>
                  <a:lnTo>
                    <a:pt x="254" y="694"/>
                  </a:lnTo>
                  <a:lnTo>
                    <a:pt x="259" y="674"/>
                  </a:lnTo>
                  <a:lnTo>
                    <a:pt x="265" y="653"/>
                  </a:lnTo>
                  <a:lnTo>
                    <a:pt x="270" y="632"/>
                  </a:lnTo>
                  <a:lnTo>
                    <a:pt x="275" y="612"/>
                  </a:lnTo>
                  <a:lnTo>
                    <a:pt x="275" y="586"/>
                  </a:lnTo>
                  <a:lnTo>
                    <a:pt x="280" y="565"/>
                  </a:lnTo>
                  <a:lnTo>
                    <a:pt x="285" y="544"/>
                  </a:lnTo>
                  <a:lnTo>
                    <a:pt x="291" y="523"/>
                  </a:lnTo>
                  <a:lnTo>
                    <a:pt x="296" y="503"/>
                  </a:lnTo>
                  <a:lnTo>
                    <a:pt x="301" y="482"/>
                  </a:lnTo>
                  <a:lnTo>
                    <a:pt x="306" y="461"/>
                  </a:lnTo>
                  <a:lnTo>
                    <a:pt x="311" y="440"/>
                  </a:lnTo>
                  <a:lnTo>
                    <a:pt x="311" y="420"/>
                  </a:lnTo>
                  <a:lnTo>
                    <a:pt x="316" y="404"/>
                  </a:lnTo>
                  <a:lnTo>
                    <a:pt x="322" y="383"/>
                  </a:lnTo>
                  <a:lnTo>
                    <a:pt x="327" y="363"/>
                  </a:lnTo>
                  <a:lnTo>
                    <a:pt x="332" y="342"/>
                  </a:lnTo>
                  <a:lnTo>
                    <a:pt x="337" y="326"/>
                  </a:lnTo>
                  <a:lnTo>
                    <a:pt x="342" y="306"/>
                  </a:lnTo>
                  <a:lnTo>
                    <a:pt x="342" y="290"/>
                  </a:lnTo>
                  <a:lnTo>
                    <a:pt x="348" y="269"/>
                  </a:lnTo>
                  <a:lnTo>
                    <a:pt x="353" y="254"/>
                  </a:lnTo>
                  <a:lnTo>
                    <a:pt x="358" y="238"/>
                  </a:lnTo>
                  <a:lnTo>
                    <a:pt x="363" y="223"/>
                  </a:lnTo>
                  <a:lnTo>
                    <a:pt x="368" y="207"/>
                  </a:lnTo>
                  <a:lnTo>
                    <a:pt x="373" y="192"/>
                  </a:lnTo>
                  <a:lnTo>
                    <a:pt x="379" y="176"/>
                  </a:lnTo>
                  <a:lnTo>
                    <a:pt x="379" y="161"/>
                  </a:lnTo>
                  <a:lnTo>
                    <a:pt x="384" y="145"/>
                  </a:lnTo>
                  <a:lnTo>
                    <a:pt x="389" y="135"/>
                  </a:lnTo>
                  <a:lnTo>
                    <a:pt x="394" y="119"/>
                  </a:lnTo>
                  <a:lnTo>
                    <a:pt x="399" y="109"/>
                  </a:lnTo>
                  <a:lnTo>
                    <a:pt x="405" y="98"/>
                  </a:lnTo>
                  <a:lnTo>
                    <a:pt x="410" y="88"/>
                  </a:lnTo>
                  <a:lnTo>
                    <a:pt x="410" y="78"/>
                  </a:lnTo>
                  <a:lnTo>
                    <a:pt x="415" y="67"/>
                  </a:lnTo>
                  <a:lnTo>
                    <a:pt x="420" y="57"/>
                  </a:lnTo>
                  <a:lnTo>
                    <a:pt x="425" y="47"/>
                  </a:lnTo>
                  <a:lnTo>
                    <a:pt x="431" y="41"/>
                  </a:lnTo>
                  <a:lnTo>
                    <a:pt x="436" y="31"/>
                  </a:lnTo>
                  <a:lnTo>
                    <a:pt x="441" y="26"/>
                  </a:lnTo>
                  <a:lnTo>
                    <a:pt x="446" y="21"/>
                  </a:lnTo>
                  <a:lnTo>
                    <a:pt x="446" y="15"/>
                  </a:lnTo>
                  <a:lnTo>
                    <a:pt x="451" y="10"/>
                  </a:lnTo>
                  <a:lnTo>
                    <a:pt x="456" y="5"/>
                  </a:lnTo>
                  <a:lnTo>
                    <a:pt x="462" y="5"/>
                  </a:lnTo>
                  <a:lnTo>
                    <a:pt x="467" y="0"/>
                  </a:lnTo>
                  <a:lnTo>
                    <a:pt x="472" y="0"/>
                  </a:lnTo>
                  <a:lnTo>
                    <a:pt x="477" y="0"/>
                  </a:lnTo>
                  <a:lnTo>
                    <a:pt x="482" y="0"/>
                  </a:lnTo>
                  <a:lnTo>
                    <a:pt x="488" y="0"/>
                  </a:lnTo>
                  <a:lnTo>
                    <a:pt x="493" y="0"/>
                  </a:lnTo>
                  <a:lnTo>
                    <a:pt x="498" y="5"/>
                  </a:lnTo>
                  <a:lnTo>
                    <a:pt x="503" y="5"/>
                  </a:lnTo>
                  <a:lnTo>
                    <a:pt x="508" y="10"/>
                  </a:lnTo>
                  <a:lnTo>
                    <a:pt x="513" y="15"/>
                  </a:lnTo>
                  <a:lnTo>
                    <a:pt x="513" y="21"/>
                  </a:lnTo>
                  <a:lnTo>
                    <a:pt x="519" y="26"/>
                  </a:lnTo>
                  <a:lnTo>
                    <a:pt x="524" y="31"/>
                  </a:lnTo>
                  <a:lnTo>
                    <a:pt x="529" y="41"/>
                  </a:lnTo>
                  <a:lnTo>
                    <a:pt x="534" y="47"/>
                  </a:lnTo>
                  <a:lnTo>
                    <a:pt x="539" y="57"/>
                  </a:lnTo>
                  <a:lnTo>
                    <a:pt x="545" y="67"/>
                  </a:lnTo>
                  <a:lnTo>
                    <a:pt x="550" y="78"/>
                  </a:lnTo>
                  <a:lnTo>
                    <a:pt x="550" y="88"/>
                  </a:lnTo>
                  <a:lnTo>
                    <a:pt x="555" y="98"/>
                  </a:lnTo>
                  <a:lnTo>
                    <a:pt x="560" y="109"/>
                  </a:lnTo>
                  <a:lnTo>
                    <a:pt x="565" y="119"/>
                  </a:lnTo>
                  <a:lnTo>
                    <a:pt x="570" y="135"/>
                  </a:lnTo>
                  <a:lnTo>
                    <a:pt x="576" y="145"/>
                  </a:lnTo>
                  <a:lnTo>
                    <a:pt x="581" y="161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66" name="Freeform 112"/>
            <p:cNvSpPr>
              <a:spLocks/>
            </p:cNvSpPr>
            <p:nvPr/>
          </p:nvSpPr>
          <p:spPr bwMode="auto">
            <a:xfrm>
              <a:off x="2960" y="1672"/>
              <a:ext cx="586" cy="1591"/>
            </a:xfrm>
            <a:custGeom>
              <a:avLst/>
              <a:gdLst>
                <a:gd name="T0" fmla="*/ 5 w 586"/>
                <a:gd name="T1" fmla="*/ 31 h 1591"/>
                <a:gd name="T2" fmla="*/ 21 w 586"/>
                <a:gd name="T3" fmla="*/ 77 h 1591"/>
                <a:gd name="T4" fmla="*/ 36 w 586"/>
                <a:gd name="T5" fmla="*/ 129 h 1591"/>
                <a:gd name="T6" fmla="*/ 46 w 586"/>
                <a:gd name="T7" fmla="*/ 181 h 1591"/>
                <a:gd name="T8" fmla="*/ 62 w 586"/>
                <a:gd name="T9" fmla="*/ 243 h 1591"/>
                <a:gd name="T10" fmla="*/ 72 w 586"/>
                <a:gd name="T11" fmla="*/ 300 h 1591"/>
                <a:gd name="T12" fmla="*/ 88 w 586"/>
                <a:gd name="T13" fmla="*/ 362 h 1591"/>
                <a:gd name="T14" fmla="*/ 104 w 586"/>
                <a:gd name="T15" fmla="*/ 425 h 1591"/>
                <a:gd name="T16" fmla="*/ 114 w 586"/>
                <a:gd name="T17" fmla="*/ 492 h 1591"/>
                <a:gd name="T18" fmla="*/ 129 w 586"/>
                <a:gd name="T19" fmla="*/ 554 h 1591"/>
                <a:gd name="T20" fmla="*/ 140 w 586"/>
                <a:gd name="T21" fmla="*/ 622 h 1591"/>
                <a:gd name="T22" fmla="*/ 155 w 586"/>
                <a:gd name="T23" fmla="*/ 684 h 1591"/>
                <a:gd name="T24" fmla="*/ 171 w 586"/>
                <a:gd name="T25" fmla="*/ 746 h 1591"/>
                <a:gd name="T26" fmla="*/ 181 w 586"/>
                <a:gd name="T27" fmla="*/ 808 h 1591"/>
                <a:gd name="T28" fmla="*/ 197 w 586"/>
                <a:gd name="T29" fmla="*/ 865 h 1591"/>
                <a:gd name="T30" fmla="*/ 207 w 586"/>
                <a:gd name="T31" fmla="*/ 927 h 1591"/>
                <a:gd name="T32" fmla="*/ 223 w 586"/>
                <a:gd name="T33" fmla="*/ 979 h 1591"/>
                <a:gd name="T34" fmla="*/ 238 w 586"/>
                <a:gd name="T35" fmla="*/ 1031 h 1591"/>
                <a:gd name="T36" fmla="*/ 249 w 586"/>
                <a:gd name="T37" fmla="*/ 1083 h 1591"/>
                <a:gd name="T38" fmla="*/ 264 w 586"/>
                <a:gd name="T39" fmla="*/ 1130 h 1591"/>
                <a:gd name="T40" fmla="*/ 275 w 586"/>
                <a:gd name="T41" fmla="*/ 1176 h 1591"/>
                <a:gd name="T42" fmla="*/ 290 w 586"/>
                <a:gd name="T43" fmla="*/ 1218 h 1591"/>
                <a:gd name="T44" fmla="*/ 306 w 586"/>
                <a:gd name="T45" fmla="*/ 1259 h 1591"/>
                <a:gd name="T46" fmla="*/ 316 w 586"/>
                <a:gd name="T47" fmla="*/ 1295 h 1591"/>
                <a:gd name="T48" fmla="*/ 332 w 586"/>
                <a:gd name="T49" fmla="*/ 1326 h 1591"/>
                <a:gd name="T50" fmla="*/ 342 w 586"/>
                <a:gd name="T51" fmla="*/ 1358 h 1591"/>
                <a:gd name="T52" fmla="*/ 358 w 586"/>
                <a:gd name="T53" fmla="*/ 1389 h 1591"/>
                <a:gd name="T54" fmla="*/ 373 w 586"/>
                <a:gd name="T55" fmla="*/ 1415 h 1591"/>
                <a:gd name="T56" fmla="*/ 383 w 586"/>
                <a:gd name="T57" fmla="*/ 1435 h 1591"/>
                <a:gd name="T58" fmla="*/ 399 w 586"/>
                <a:gd name="T59" fmla="*/ 1456 h 1591"/>
                <a:gd name="T60" fmla="*/ 409 w 586"/>
                <a:gd name="T61" fmla="*/ 1477 h 1591"/>
                <a:gd name="T62" fmla="*/ 425 w 586"/>
                <a:gd name="T63" fmla="*/ 1492 h 1591"/>
                <a:gd name="T64" fmla="*/ 440 w 586"/>
                <a:gd name="T65" fmla="*/ 1508 h 1591"/>
                <a:gd name="T66" fmla="*/ 451 w 586"/>
                <a:gd name="T67" fmla="*/ 1523 h 1591"/>
                <a:gd name="T68" fmla="*/ 466 w 586"/>
                <a:gd name="T69" fmla="*/ 1534 h 1591"/>
                <a:gd name="T70" fmla="*/ 482 w 586"/>
                <a:gd name="T71" fmla="*/ 1549 h 1591"/>
                <a:gd name="T72" fmla="*/ 497 w 586"/>
                <a:gd name="T73" fmla="*/ 1560 h 1591"/>
                <a:gd name="T74" fmla="*/ 513 w 586"/>
                <a:gd name="T75" fmla="*/ 1565 h 1591"/>
                <a:gd name="T76" fmla="*/ 529 w 586"/>
                <a:gd name="T77" fmla="*/ 1575 h 1591"/>
                <a:gd name="T78" fmla="*/ 544 w 586"/>
                <a:gd name="T79" fmla="*/ 1580 h 1591"/>
                <a:gd name="T80" fmla="*/ 560 w 586"/>
                <a:gd name="T81" fmla="*/ 1586 h 1591"/>
                <a:gd name="T82" fmla="*/ 575 w 586"/>
                <a:gd name="T83" fmla="*/ 1591 h 159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86" h="1591">
                  <a:moveTo>
                    <a:pt x="0" y="0"/>
                  </a:moveTo>
                  <a:lnTo>
                    <a:pt x="0" y="15"/>
                  </a:lnTo>
                  <a:lnTo>
                    <a:pt x="5" y="31"/>
                  </a:lnTo>
                  <a:lnTo>
                    <a:pt x="10" y="46"/>
                  </a:lnTo>
                  <a:lnTo>
                    <a:pt x="15" y="62"/>
                  </a:lnTo>
                  <a:lnTo>
                    <a:pt x="21" y="77"/>
                  </a:lnTo>
                  <a:lnTo>
                    <a:pt x="26" y="93"/>
                  </a:lnTo>
                  <a:lnTo>
                    <a:pt x="31" y="108"/>
                  </a:lnTo>
                  <a:lnTo>
                    <a:pt x="36" y="129"/>
                  </a:lnTo>
                  <a:lnTo>
                    <a:pt x="36" y="145"/>
                  </a:lnTo>
                  <a:lnTo>
                    <a:pt x="41" y="165"/>
                  </a:lnTo>
                  <a:lnTo>
                    <a:pt x="46" y="181"/>
                  </a:lnTo>
                  <a:lnTo>
                    <a:pt x="52" y="202"/>
                  </a:lnTo>
                  <a:lnTo>
                    <a:pt x="57" y="222"/>
                  </a:lnTo>
                  <a:lnTo>
                    <a:pt x="62" y="243"/>
                  </a:lnTo>
                  <a:lnTo>
                    <a:pt x="67" y="259"/>
                  </a:lnTo>
                  <a:lnTo>
                    <a:pt x="67" y="279"/>
                  </a:lnTo>
                  <a:lnTo>
                    <a:pt x="72" y="300"/>
                  </a:lnTo>
                  <a:lnTo>
                    <a:pt x="78" y="321"/>
                  </a:lnTo>
                  <a:lnTo>
                    <a:pt x="83" y="342"/>
                  </a:lnTo>
                  <a:lnTo>
                    <a:pt x="88" y="362"/>
                  </a:lnTo>
                  <a:lnTo>
                    <a:pt x="93" y="383"/>
                  </a:lnTo>
                  <a:lnTo>
                    <a:pt x="98" y="404"/>
                  </a:lnTo>
                  <a:lnTo>
                    <a:pt x="104" y="425"/>
                  </a:lnTo>
                  <a:lnTo>
                    <a:pt x="104" y="451"/>
                  </a:lnTo>
                  <a:lnTo>
                    <a:pt x="109" y="471"/>
                  </a:lnTo>
                  <a:lnTo>
                    <a:pt x="114" y="492"/>
                  </a:lnTo>
                  <a:lnTo>
                    <a:pt x="119" y="513"/>
                  </a:lnTo>
                  <a:lnTo>
                    <a:pt x="124" y="533"/>
                  </a:lnTo>
                  <a:lnTo>
                    <a:pt x="129" y="554"/>
                  </a:lnTo>
                  <a:lnTo>
                    <a:pt x="135" y="575"/>
                  </a:lnTo>
                  <a:lnTo>
                    <a:pt x="140" y="596"/>
                  </a:lnTo>
                  <a:lnTo>
                    <a:pt x="140" y="622"/>
                  </a:lnTo>
                  <a:lnTo>
                    <a:pt x="145" y="642"/>
                  </a:lnTo>
                  <a:lnTo>
                    <a:pt x="150" y="663"/>
                  </a:lnTo>
                  <a:lnTo>
                    <a:pt x="155" y="684"/>
                  </a:lnTo>
                  <a:lnTo>
                    <a:pt x="161" y="704"/>
                  </a:lnTo>
                  <a:lnTo>
                    <a:pt x="166" y="725"/>
                  </a:lnTo>
                  <a:lnTo>
                    <a:pt x="171" y="746"/>
                  </a:lnTo>
                  <a:lnTo>
                    <a:pt x="171" y="767"/>
                  </a:lnTo>
                  <a:lnTo>
                    <a:pt x="176" y="787"/>
                  </a:lnTo>
                  <a:lnTo>
                    <a:pt x="181" y="808"/>
                  </a:lnTo>
                  <a:lnTo>
                    <a:pt x="186" y="829"/>
                  </a:lnTo>
                  <a:lnTo>
                    <a:pt x="192" y="850"/>
                  </a:lnTo>
                  <a:lnTo>
                    <a:pt x="197" y="865"/>
                  </a:lnTo>
                  <a:lnTo>
                    <a:pt x="202" y="886"/>
                  </a:lnTo>
                  <a:lnTo>
                    <a:pt x="207" y="907"/>
                  </a:lnTo>
                  <a:lnTo>
                    <a:pt x="207" y="927"/>
                  </a:lnTo>
                  <a:lnTo>
                    <a:pt x="212" y="943"/>
                  </a:lnTo>
                  <a:lnTo>
                    <a:pt x="218" y="964"/>
                  </a:lnTo>
                  <a:lnTo>
                    <a:pt x="223" y="979"/>
                  </a:lnTo>
                  <a:lnTo>
                    <a:pt x="228" y="1000"/>
                  </a:lnTo>
                  <a:lnTo>
                    <a:pt x="233" y="1015"/>
                  </a:lnTo>
                  <a:lnTo>
                    <a:pt x="238" y="1031"/>
                  </a:lnTo>
                  <a:lnTo>
                    <a:pt x="238" y="1052"/>
                  </a:lnTo>
                  <a:lnTo>
                    <a:pt x="243" y="1067"/>
                  </a:lnTo>
                  <a:lnTo>
                    <a:pt x="249" y="1083"/>
                  </a:lnTo>
                  <a:lnTo>
                    <a:pt x="254" y="1098"/>
                  </a:lnTo>
                  <a:lnTo>
                    <a:pt x="259" y="1114"/>
                  </a:lnTo>
                  <a:lnTo>
                    <a:pt x="264" y="1130"/>
                  </a:lnTo>
                  <a:lnTo>
                    <a:pt x="269" y="1145"/>
                  </a:lnTo>
                  <a:lnTo>
                    <a:pt x="275" y="1161"/>
                  </a:lnTo>
                  <a:lnTo>
                    <a:pt x="275" y="1176"/>
                  </a:lnTo>
                  <a:lnTo>
                    <a:pt x="280" y="1192"/>
                  </a:lnTo>
                  <a:lnTo>
                    <a:pt x="285" y="1207"/>
                  </a:lnTo>
                  <a:lnTo>
                    <a:pt x="290" y="1218"/>
                  </a:lnTo>
                  <a:lnTo>
                    <a:pt x="295" y="1233"/>
                  </a:lnTo>
                  <a:lnTo>
                    <a:pt x="301" y="1244"/>
                  </a:lnTo>
                  <a:lnTo>
                    <a:pt x="306" y="1259"/>
                  </a:lnTo>
                  <a:lnTo>
                    <a:pt x="306" y="1269"/>
                  </a:lnTo>
                  <a:lnTo>
                    <a:pt x="311" y="1285"/>
                  </a:lnTo>
                  <a:lnTo>
                    <a:pt x="316" y="1295"/>
                  </a:lnTo>
                  <a:lnTo>
                    <a:pt x="321" y="1306"/>
                  </a:lnTo>
                  <a:lnTo>
                    <a:pt x="326" y="1316"/>
                  </a:lnTo>
                  <a:lnTo>
                    <a:pt x="332" y="1326"/>
                  </a:lnTo>
                  <a:lnTo>
                    <a:pt x="337" y="1337"/>
                  </a:lnTo>
                  <a:lnTo>
                    <a:pt x="342" y="1347"/>
                  </a:lnTo>
                  <a:lnTo>
                    <a:pt x="342" y="1358"/>
                  </a:lnTo>
                  <a:lnTo>
                    <a:pt x="347" y="1368"/>
                  </a:lnTo>
                  <a:lnTo>
                    <a:pt x="352" y="1378"/>
                  </a:lnTo>
                  <a:lnTo>
                    <a:pt x="358" y="1389"/>
                  </a:lnTo>
                  <a:lnTo>
                    <a:pt x="363" y="1399"/>
                  </a:lnTo>
                  <a:lnTo>
                    <a:pt x="368" y="1404"/>
                  </a:lnTo>
                  <a:lnTo>
                    <a:pt x="373" y="1415"/>
                  </a:lnTo>
                  <a:lnTo>
                    <a:pt x="378" y="1420"/>
                  </a:lnTo>
                  <a:lnTo>
                    <a:pt x="378" y="1430"/>
                  </a:lnTo>
                  <a:lnTo>
                    <a:pt x="383" y="1435"/>
                  </a:lnTo>
                  <a:lnTo>
                    <a:pt x="389" y="1446"/>
                  </a:lnTo>
                  <a:lnTo>
                    <a:pt x="394" y="1451"/>
                  </a:lnTo>
                  <a:lnTo>
                    <a:pt x="399" y="1456"/>
                  </a:lnTo>
                  <a:lnTo>
                    <a:pt x="404" y="1466"/>
                  </a:lnTo>
                  <a:lnTo>
                    <a:pt x="409" y="1472"/>
                  </a:lnTo>
                  <a:lnTo>
                    <a:pt x="409" y="1477"/>
                  </a:lnTo>
                  <a:lnTo>
                    <a:pt x="415" y="1482"/>
                  </a:lnTo>
                  <a:lnTo>
                    <a:pt x="420" y="1487"/>
                  </a:lnTo>
                  <a:lnTo>
                    <a:pt x="425" y="1492"/>
                  </a:lnTo>
                  <a:lnTo>
                    <a:pt x="430" y="1498"/>
                  </a:lnTo>
                  <a:lnTo>
                    <a:pt x="435" y="1503"/>
                  </a:lnTo>
                  <a:lnTo>
                    <a:pt x="440" y="1508"/>
                  </a:lnTo>
                  <a:lnTo>
                    <a:pt x="446" y="1513"/>
                  </a:lnTo>
                  <a:lnTo>
                    <a:pt x="446" y="1518"/>
                  </a:lnTo>
                  <a:lnTo>
                    <a:pt x="451" y="1523"/>
                  </a:lnTo>
                  <a:lnTo>
                    <a:pt x="456" y="1529"/>
                  </a:lnTo>
                  <a:lnTo>
                    <a:pt x="461" y="1529"/>
                  </a:lnTo>
                  <a:lnTo>
                    <a:pt x="466" y="1534"/>
                  </a:lnTo>
                  <a:lnTo>
                    <a:pt x="472" y="1539"/>
                  </a:lnTo>
                  <a:lnTo>
                    <a:pt x="477" y="1544"/>
                  </a:lnTo>
                  <a:lnTo>
                    <a:pt x="482" y="1549"/>
                  </a:lnTo>
                  <a:lnTo>
                    <a:pt x="487" y="1549"/>
                  </a:lnTo>
                  <a:lnTo>
                    <a:pt x="492" y="1555"/>
                  </a:lnTo>
                  <a:lnTo>
                    <a:pt x="497" y="1560"/>
                  </a:lnTo>
                  <a:lnTo>
                    <a:pt x="503" y="1560"/>
                  </a:lnTo>
                  <a:lnTo>
                    <a:pt x="508" y="1565"/>
                  </a:lnTo>
                  <a:lnTo>
                    <a:pt x="513" y="1565"/>
                  </a:lnTo>
                  <a:lnTo>
                    <a:pt x="518" y="1570"/>
                  </a:lnTo>
                  <a:lnTo>
                    <a:pt x="523" y="1570"/>
                  </a:lnTo>
                  <a:lnTo>
                    <a:pt x="529" y="1575"/>
                  </a:lnTo>
                  <a:lnTo>
                    <a:pt x="534" y="1575"/>
                  </a:lnTo>
                  <a:lnTo>
                    <a:pt x="539" y="1575"/>
                  </a:lnTo>
                  <a:lnTo>
                    <a:pt x="544" y="1580"/>
                  </a:lnTo>
                  <a:lnTo>
                    <a:pt x="549" y="1580"/>
                  </a:lnTo>
                  <a:lnTo>
                    <a:pt x="555" y="1586"/>
                  </a:lnTo>
                  <a:lnTo>
                    <a:pt x="560" y="1586"/>
                  </a:lnTo>
                  <a:lnTo>
                    <a:pt x="565" y="1586"/>
                  </a:lnTo>
                  <a:lnTo>
                    <a:pt x="570" y="1586"/>
                  </a:lnTo>
                  <a:lnTo>
                    <a:pt x="575" y="1591"/>
                  </a:lnTo>
                  <a:lnTo>
                    <a:pt x="580" y="1591"/>
                  </a:lnTo>
                  <a:lnTo>
                    <a:pt x="586" y="1591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67" name="Freeform 113"/>
            <p:cNvSpPr>
              <a:spLocks/>
            </p:cNvSpPr>
            <p:nvPr/>
          </p:nvSpPr>
          <p:spPr bwMode="auto">
            <a:xfrm>
              <a:off x="3546" y="3263"/>
              <a:ext cx="440" cy="15"/>
            </a:xfrm>
            <a:custGeom>
              <a:avLst/>
              <a:gdLst>
                <a:gd name="T0" fmla="*/ 5 w 440"/>
                <a:gd name="T1" fmla="*/ 5 h 15"/>
                <a:gd name="T2" fmla="*/ 15 w 440"/>
                <a:gd name="T3" fmla="*/ 5 h 15"/>
                <a:gd name="T4" fmla="*/ 26 w 440"/>
                <a:gd name="T5" fmla="*/ 5 h 15"/>
                <a:gd name="T6" fmla="*/ 36 w 440"/>
                <a:gd name="T7" fmla="*/ 10 h 15"/>
                <a:gd name="T8" fmla="*/ 46 w 440"/>
                <a:gd name="T9" fmla="*/ 10 h 15"/>
                <a:gd name="T10" fmla="*/ 57 w 440"/>
                <a:gd name="T11" fmla="*/ 10 h 15"/>
                <a:gd name="T12" fmla="*/ 67 w 440"/>
                <a:gd name="T13" fmla="*/ 10 h 15"/>
                <a:gd name="T14" fmla="*/ 77 w 440"/>
                <a:gd name="T15" fmla="*/ 10 h 15"/>
                <a:gd name="T16" fmla="*/ 88 w 440"/>
                <a:gd name="T17" fmla="*/ 15 h 15"/>
                <a:gd name="T18" fmla="*/ 98 w 440"/>
                <a:gd name="T19" fmla="*/ 15 h 15"/>
                <a:gd name="T20" fmla="*/ 108 w 440"/>
                <a:gd name="T21" fmla="*/ 15 h 15"/>
                <a:gd name="T22" fmla="*/ 119 w 440"/>
                <a:gd name="T23" fmla="*/ 15 h 15"/>
                <a:gd name="T24" fmla="*/ 129 w 440"/>
                <a:gd name="T25" fmla="*/ 15 h 15"/>
                <a:gd name="T26" fmla="*/ 140 w 440"/>
                <a:gd name="T27" fmla="*/ 15 h 15"/>
                <a:gd name="T28" fmla="*/ 150 w 440"/>
                <a:gd name="T29" fmla="*/ 15 h 15"/>
                <a:gd name="T30" fmla="*/ 160 w 440"/>
                <a:gd name="T31" fmla="*/ 15 h 15"/>
                <a:gd name="T32" fmla="*/ 171 w 440"/>
                <a:gd name="T33" fmla="*/ 15 h 15"/>
                <a:gd name="T34" fmla="*/ 181 w 440"/>
                <a:gd name="T35" fmla="*/ 15 h 15"/>
                <a:gd name="T36" fmla="*/ 191 w 440"/>
                <a:gd name="T37" fmla="*/ 15 h 15"/>
                <a:gd name="T38" fmla="*/ 202 w 440"/>
                <a:gd name="T39" fmla="*/ 15 h 15"/>
                <a:gd name="T40" fmla="*/ 212 w 440"/>
                <a:gd name="T41" fmla="*/ 15 h 15"/>
                <a:gd name="T42" fmla="*/ 223 w 440"/>
                <a:gd name="T43" fmla="*/ 15 h 15"/>
                <a:gd name="T44" fmla="*/ 233 w 440"/>
                <a:gd name="T45" fmla="*/ 15 h 15"/>
                <a:gd name="T46" fmla="*/ 243 w 440"/>
                <a:gd name="T47" fmla="*/ 15 h 15"/>
                <a:gd name="T48" fmla="*/ 254 w 440"/>
                <a:gd name="T49" fmla="*/ 15 h 15"/>
                <a:gd name="T50" fmla="*/ 264 w 440"/>
                <a:gd name="T51" fmla="*/ 15 h 15"/>
                <a:gd name="T52" fmla="*/ 274 w 440"/>
                <a:gd name="T53" fmla="*/ 15 h 15"/>
                <a:gd name="T54" fmla="*/ 285 w 440"/>
                <a:gd name="T55" fmla="*/ 15 h 15"/>
                <a:gd name="T56" fmla="*/ 295 w 440"/>
                <a:gd name="T57" fmla="*/ 15 h 15"/>
                <a:gd name="T58" fmla="*/ 305 w 440"/>
                <a:gd name="T59" fmla="*/ 15 h 15"/>
                <a:gd name="T60" fmla="*/ 316 w 440"/>
                <a:gd name="T61" fmla="*/ 15 h 15"/>
                <a:gd name="T62" fmla="*/ 326 w 440"/>
                <a:gd name="T63" fmla="*/ 15 h 15"/>
                <a:gd name="T64" fmla="*/ 337 w 440"/>
                <a:gd name="T65" fmla="*/ 15 h 15"/>
                <a:gd name="T66" fmla="*/ 347 w 440"/>
                <a:gd name="T67" fmla="*/ 15 h 15"/>
                <a:gd name="T68" fmla="*/ 357 w 440"/>
                <a:gd name="T69" fmla="*/ 15 h 15"/>
                <a:gd name="T70" fmla="*/ 368 w 440"/>
                <a:gd name="T71" fmla="*/ 15 h 15"/>
                <a:gd name="T72" fmla="*/ 378 w 440"/>
                <a:gd name="T73" fmla="*/ 15 h 15"/>
                <a:gd name="T74" fmla="*/ 388 w 440"/>
                <a:gd name="T75" fmla="*/ 15 h 15"/>
                <a:gd name="T76" fmla="*/ 399 w 440"/>
                <a:gd name="T77" fmla="*/ 15 h 15"/>
                <a:gd name="T78" fmla="*/ 409 w 440"/>
                <a:gd name="T79" fmla="*/ 15 h 15"/>
                <a:gd name="T80" fmla="*/ 420 w 440"/>
                <a:gd name="T81" fmla="*/ 15 h 15"/>
                <a:gd name="T82" fmla="*/ 430 w 440"/>
                <a:gd name="T83" fmla="*/ 15 h 15"/>
                <a:gd name="T84" fmla="*/ 440 w 440"/>
                <a:gd name="T85" fmla="*/ 15 h 1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40" h="15">
                  <a:moveTo>
                    <a:pt x="0" y="0"/>
                  </a:moveTo>
                  <a:lnTo>
                    <a:pt x="5" y="5"/>
                  </a:lnTo>
                  <a:lnTo>
                    <a:pt x="10" y="5"/>
                  </a:lnTo>
                  <a:lnTo>
                    <a:pt x="15" y="5"/>
                  </a:lnTo>
                  <a:lnTo>
                    <a:pt x="20" y="5"/>
                  </a:lnTo>
                  <a:lnTo>
                    <a:pt x="26" y="5"/>
                  </a:lnTo>
                  <a:lnTo>
                    <a:pt x="31" y="5"/>
                  </a:lnTo>
                  <a:lnTo>
                    <a:pt x="36" y="10"/>
                  </a:lnTo>
                  <a:lnTo>
                    <a:pt x="41" y="10"/>
                  </a:lnTo>
                  <a:lnTo>
                    <a:pt x="46" y="10"/>
                  </a:lnTo>
                  <a:lnTo>
                    <a:pt x="51" y="10"/>
                  </a:lnTo>
                  <a:lnTo>
                    <a:pt x="57" y="10"/>
                  </a:lnTo>
                  <a:lnTo>
                    <a:pt x="62" y="10"/>
                  </a:lnTo>
                  <a:lnTo>
                    <a:pt x="67" y="10"/>
                  </a:lnTo>
                  <a:lnTo>
                    <a:pt x="72" y="10"/>
                  </a:lnTo>
                  <a:lnTo>
                    <a:pt x="77" y="10"/>
                  </a:lnTo>
                  <a:lnTo>
                    <a:pt x="83" y="15"/>
                  </a:lnTo>
                  <a:lnTo>
                    <a:pt x="88" y="15"/>
                  </a:lnTo>
                  <a:lnTo>
                    <a:pt x="93" y="15"/>
                  </a:lnTo>
                  <a:lnTo>
                    <a:pt x="98" y="15"/>
                  </a:lnTo>
                  <a:lnTo>
                    <a:pt x="103" y="15"/>
                  </a:lnTo>
                  <a:lnTo>
                    <a:pt x="108" y="15"/>
                  </a:lnTo>
                  <a:lnTo>
                    <a:pt x="114" y="15"/>
                  </a:lnTo>
                  <a:lnTo>
                    <a:pt x="119" y="15"/>
                  </a:lnTo>
                  <a:lnTo>
                    <a:pt x="124" y="15"/>
                  </a:lnTo>
                  <a:lnTo>
                    <a:pt x="129" y="15"/>
                  </a:lnTo>
                  <a:lnTo>
                    <a:pt x="134" y="15"/>
                  </a:lnTo>
                  <a:lnTo>
                    <a:pt x="140" y="15"/>
                  </a:lnTo>
                  <a:lnTo>
                    <a:pt x="145" y="15"/>
                  </a:lnTo>
                  <a:lnTo>
                    <a:pt x="150" y="15"/>
                  </a:lnTo>
                  <a:lnTo>
                    <a:pt x="155" y="15"/>
                  </a:lnTo>
                  <a:lnTo>
                    <a:pt x="160" y="15"/>
                  </a:lnTo>
                  <a:lnTo>
                    <a:pt x="166" y="15"/>
                  </a:lnTo>
                  <a:lnTo>
                    <a:pt x="171" y="15"/>
                  </a:lnTo>
                  <a:lnTo>
                    <a:pt x="176" y="15"/>
                  </a:lnTo>
                  <a:lnTo>
                    <a:pt x="181" y="15"/>
                  </a:lnTo>
                  <a:lnTo>
                    <a:pt x="186" y="15"/>
                  </a:lnTo>
                  <a:lnTo>
                    <a:pt x="191" y="15"/>
                  </a:lnTo>
                  <a:lnTo>
                    <a:pt x="197" y="15"/>
                  </a:lnTo>
                  <a:lnTo>
                    <a:pt x="202" y="15"/>
                  </a:lnTo>
                  <a:lnTo>
                    <a:pt x="207" y="15"/>
                  </a:lnTo>
                  <a:lnTo>
                    <a:pt x="212" y="15"/>
                  </a:lnTo>
                  <a:lnTo>
                    <a:pt x="217" y="15"/>
                  </a:lnTo>
                  <a:lnTo>
                    <a:pt x="223" y="15"/>
                  </a:lnTo>
                  <a:lnTo>
                    <a:pt x="228" y="15"/>
                  </a:lnTo>
                  <a:lnTo>
                    <a:pt x="233" y="15"/>
                  </a:lnTo>
                  <a:lnTo>
                    <a:pt x="238" y="15"/>
                  </a:lnTo>
                  <a:lnTo>
                    <a:pt x="243" y="15"/>
                  </a:lnTo>
                  <a:lnTo>
                    <a:pt x="248" y="15"/>
                  </a:lnTo>
                  <a:lnTo>
                    <a:pt x="254" y="15"/>
                  </a:lnTo>
                  <a:lnTo>
                    <a:pt x="259" y="15"/>
                  </a:lnTo>
                  <a:lnTo>
                    <a:pt x="264" y="15"/>
                  </a:lnTo>
                  <a:lnTo>
                    <a:pt x="269" y="15"/>
                  </a:lnTo>
                  <a:lnTo>
                    <a:pt x="274" y="15"/>
                  </a:lnTo>
                  <a:lnTo>
                    <a:pt x="280" y="15"/>
                  </a:lnTo>
                  <a:lnTo>
                    <a:pt x="285" y="15"/>
                  </a:lnTo>
                  <a:lnTo>
                    <a:pt x="290" y="15"/>
                  </a:lnTo>
                  <a:lnTo>
                    <a:pt x="295" y="15"/>
                  </a:lnTo>
                  <a:lnTo>
                    <a:pt x="300" y="15"/>
                  </a:lnTo>
                  <a:lnTo>
                    <a:pt x="305" y="15"/>
                  </a:lnTo>
                  <a:lnTo>
                    <a:pt x="311" y="15"/>
                  </a:lnTo>
                  <a:lnTo>
                    <a:pt x="316" y="15"/>
                  </a:lnTo>
                  <a:lnTo>
                    <a:pt x="321" y="15"/>
                  </a:lnTo>
                  <a:lnTo>
                    <a:pt x="326" y="15"/>
                  </a:lnTo>
                  <a:lnTo>
                    <a:pt x="331" y="15"/>
                  </a:lnTo>
                  <a:lnTo>
                    <a:pt x="337" y="15"/>
                  </a:lnTo>
                  <a:lnTo>
                    <a:pt x="342" y="15"/>
                  </a:lnTo>
                  <a:lnTo>
                    <a:pt x="347" y="15"/>
                  </a:lnTo>
                  <a:lnTo>
                    <a:pt x="352" y="15"/>
                  </a:lnTo>
                  <a:lnTo>
                    <a:pt x="357" y="15"/>
                  </a:lnTo>
                  <a:lnTo>
                    <a:pt x="362" y="15"/>
                  </a:lnTo>
                  <a:lnTo>
                    <a:pt x="368" y="15"/>
                  </a:lnTo>
                  <a:lnTo>
                    <a:pt x="373" y="15"/>
                  </a:lnTo>
                  <a:lnTo>
                    <a:pt x="378" y="15"/>
                  </a:lnTo>
                  <a:lnTo>
                    <a:pt x="383" y="15"/>
                  </a:lnTo>
                  <a:lnTo>
                    <a:pt x="388" y="15"/>
                  </a:lnTo>
                  <a:lnTo>
                    <a:pt x="394" y="15"/>
                  </a:lnTo>
                  <a:lnTo>
                    <a:pt x="399" y="15"/>
                  </a:lnTo>
                  <a:lnTo>
                    <a:pt x="404" y="15"/>
                  </a:lnTo>
                  <a:lnTo>
                    <a:pt x="409" y="15"/>
                  </a:lnTo>
                  <a:lnTo>
                    <a:pt x="414" y="15"/>
                  </a:lnTo>
                  <a:lnTo>
                    <a:pt x="420" y="15"/>
                  </a:lnTo>
                  <a:lnTo>
                    <a:pt x="425" y="15"/>
                  </a:lnTo>
                  <a:lnTo>
                    <a:pt x="430" y="15"/>
                  </a:lnTo>
                  <a:lnTo>
                    <a:pt x="435" y="15"/>
                  </a:lnTo>
                  <a:lnTo>
                    <a:pt x="440" y="15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08598" name="Group 114"/>
          <p:cNvGrpSpPr>
            <a:grpSpLocks/>
          </p:cNvGrpSpPr>
          <p:nvPr/>
        </p:nvGrpSpPr>
        <p:grpSpPr bwMode="auto">
          <a:xfrm>
            <a:off x="5938838" y="1660525"/>
            <a:ext cx="142875" cy="463550"/>
            <a:chOff x="1736" y="1511"/>
            <a:chExt cx="2250" cy="1767"/>
          </a:xfrm>
        </p:grpSpPr>
        <p:sp>
          <p:nvSpPr>
            <p:cNvPr id="108660" name="Freeform 115"/>
            <p:cNvSpPr>
              <a:spLocks/>
            </p:cNvSpPr>
            <p:nvPr/>
          </p:nvSpPr>
          <p:spPr bwMode="auto">
            <a:xfrm>
              <a:off x="1736" y="3092"/>
              <a:ext cx="643" cy="186"/>
            </a:xfrm>
            <a:custGeom>
              <a:avLst/>
              <a:gdLst>
                <a:gd name="T0" fmla="*/ 11 w 643"/>
                <a:gd name="T1" fmla="*/ 186 h 186"/>
                <a:gd name="T2" fmla="*/ 26 w 643"/>
                <a:gd name="T3" fmla="*/ 186 h 186"/>
                <a:gd name="T4" fmla="*/ 42 w 643"/>
                <a:gd name="T5" fmla="*/ 186 h 186"/>
                <a:gd name="T6" fmla="*/ 57 w 643"/>
                <a:gd name="T7" fmla="*/ 186 h 186"/>
                <a:gd name="T8" fmla="*/ 73 w 643"/>
                <a:gd name="T9" fmla="*/ 186 h 186"/>
                <a:gd name="T10" fmla="*/ 89 w 643"/>
                <a:gd name="T11" fmla="*/ 186 h 186"/>
                <a:gd name="T12" fmla="*/ 104 w 643"/>
                <a:gd name="T13" fmla="*/ 186 h 186"/>
                <a:gd name="T14" fmla="*/ 120 w 643"/>
                <a:gd name="T15" fmla="*/ 186 h 186"/>
                <a:gd name="T16" fmla="*/ 135 w 643"/>
                <a:gd name="T17" fmla="*/ 186 h 186"/>
                <a:gd name="T18" fmla="*/ 151 w 643"/>
                <a:gd name="T19" fmla="*/ 186 h 186"/>
                <a:gd name="T20" fmla="*/ 166 w 643"/>
                <a:gd name="T21" fmla="*/ 186 h 186"/>
                <a:gd name="T22" fmla="*/ 182 w 643"/>
                <a:gd name="T23" fmla="*/ 186 h 186"/>
                <a:gd name="T24" fmla="*/ 197 w 643"/>
                <a:gd name="T25" fmla="*/ 186 h 186"/>
                <a:gd name="T26" fmla="*/ 213 w 643"/>
                <a:gd name="T27" fmla="*/ 186 h 186"/>
                <a:gd name="T28" fmla="*/ 229 w 643"/>
                <a:gd name="T29" fmla="*/ 186 h 186"/>
                <a:gd name="T30" fmla="*/ 244 w 643"/>
                <a:gd name="T31" fmla="*/ 186 h 186"/>
                <a:gd name="T32" fmla="*/ 260 w 643"/>
                <a:gd name="T33" fmla="*/ 186 h 186"/>
                <a:gd name="T34" fmla="*/ 275 w 643"/>
                <a:gd name="T35" fmla="*/ 186 h 186"/>
                <a:gd name="T36" fmla="*/ 291 w 643"/>
                <a:gd name="T37" fmla="*/ 186 h 186"/>
                <a:gd name="T38" fmla="*/ 306 w 643"/>
                <a:gd name="T39" fmla="*/ 186 h 186"/>
                <a:gd name="T40" fmla="*/ 322 w 643"/>
                <a:gd name="T41" fmla="*/ 186 h 186"/>
                <a:gd name="T42" fmla="*/ 337 w 643"/>
                <a:gd name="T43" fmla="*/ 186 h 186"/>
                <a:gd name="T44" fmla="*/ 353 w 643"/>
                <a:gd name="T45" fmla="*/ 186 h 186"/>
                <a:gd name="T46" fmla="*/ 368 w 643"/>
                <a:gd name="T47" fmla="*/ 181 h 186"/>
                <a:gd name="T48" fmla="*/ 384 w 643"/>
                <a:gd name="T49" fmla="*/ 181 h 186"/>
                <a:gd name="T50" fmla="*/ 400 w 643"/>
                <a:gd name="T51" fmla="*/ 181 h 186"/>
                <a:gd name="T52" fmla="*/ 415 w 643"/>
                <a:gd name="T53" fmla="*/ 176 h 186"/>
                <a:gd name="T54" fmla="*/ 431 w 643"/>
                <a:gd name="T55" fmla="*/ 176 h 186"/>
                <a:gd name="T56" fmla="*/ 446 w 643"/>
                <a:gd name="T57" fmla="*/ 171 h 186"/>
                <a:gd name="T58" fmla="*/ 462 w 643"/>
                <a:gd name="T59" fmla="*/ 166 h 186"/>
                <a:gd name="T60" fmla="*/ 477 w 643"/>
                <a:gd name="T61" fmla="*/ 160 h 186"/>
                <a:gd name="T62" fmla="*/ 493 w 643"/>
                <a:gd name="T63" fmla="*/ 155 h 186"/>
                <a:gd name="T64" fmla="*/ 508 w 643"/>
                <a:gd name="T65" fmla="*/ 145 h 186"/>
                <a:gd name="T66" fmla="*/ 524 w 643"/>
                <a:gd name="T67" fmla="*/ 140 h 186"/>
                <a:gd name="T68" fmla="*/ 540 w 643"/>
                <a:gd name="T69" fmla="*/ 129 h 186"/>
                <a:gd name="T70" fmla="*/ 555 w 643"/>
                <a:gd name="T71" fmla="*/ 114 h 186"/>
                <a:gd name="T72" fmla="*/ 571 w 643"/>
                <a:gd name="T73" fmla="*/ 103 h 186"/>
                <a:gd name="T74" fmla="*/ 581 w 643"/>
                <a:gd name="T75" fmla="*/ 88 h 186"/>
                <a:gd name="T76" fmla="*/ 597 w 643"/>
                <a:gd name="T77" fmla="*/ 72 h 186"/>
                <a:gd name="T78" fmla="*/ 612 w 643"/>
                <a:gd name="T79" fmla="*/ 57 h 186"/>
                <a:gd name="T80" fmla="*/ 622 w 643"/>
                <a:gd name="T81" fmla="*/ 36 h 186"/>
                <a:gd name="T82" fmla="*/ 638 w 643"/>
                <a:gd name="T83" fmla="*/ 15 h 18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643" h="186">
                  <a:moveTo>
                    <a:pt x="0" y="186"/>
                  </a:moveTo>
                  <a:lnTo>
                    <a:pt x="6" y="186"/>
                  </a:lnTo>
                  <a:lnTo>
                    <a:pt x="11" y="186"/>
                  </a:lnTo>
                  <a:lnTo>
                    <a:pt x="16" y="186"/>
                  </a:lnTo>
                  <a:lnTo>
                    <a:pt x="21" y="186"/>
                  </a:lnTo>
                  <a:lnTo>
                    <a:pt x="26" y="186"/>
                  </a:lnTo>
                  <a:lnTo>
                    <a:pt x="32" y="186"/>
                  </a:lnTo>
                  <a:lnTo>
                    <a:pt x="37" y="186"/>
                  </a:lnTo>
                  <a:lnTo>
                    <a:pt x="42" y="186"/>
                  </a:lnTo>
                  <a:lnTo>
                    <a:pt x="47" y="186"/>
                  </a:lnTo>
                  <a:lnTo>
                    <a:pt x="52" y="186"/>
                  </a:lnTo>
                  <a:lnTo>
                    <a:pt x="57" y="186"/>
                  </a:lnTo>
                  <a:lnTo>
                    <a:pt x="63" y="186"/>
                  </a:lnTo>
                  <a:lnTo>
                    <a:pt x="68" y="186"/>
                  </a:lnTo>
                  <a:lnTo>
                    <a:pt x="73" y="186"/>
                  </a:lnTo>
                  <a:lnTo>
                    <a:pt x="78" y="186"/>
                  </a:lnTo>
                  <a:lnTo>
                    <a:pt x="83" y="186"/>
                  </a:lnTo>
                  <a:lnTo>
                    <a:pt x="89" y="186"/>
                  </a:lnTo>
                  <a:lnTo>
                    <a:pt x="94" y="186"/>
                  </a:lnTo>
                  <a:lnTo>
                    <a:pt x="99" y="186"/>
                  </a:lnTo>
                  <a:lnTo>
                    <a:pt x="104" y="186"/>
                  </a:lnTo>
                  <a:lnTo>
                    <a:pt x="109" y="186"/>
                  </a:lnTo>
                  <a:lnTo>
                    <a:pt x="114" y="186"/>
                  </a:lnTo>
                  <a:lnTo>
                    <a:pt x="120" y="186"/>
                  </a:lnTo>
                  <a:lnTo>
                    <a:pt x="125" y="186"/>
                  </a:lnTo>
                  <a:lnTo>
                    <a:pt x="130" y="186"/>
                  </a:lnTo>
                  <a:lnTo>
                    <a:pt x="135" y="186"/>
                  </a:lnTo>
                  <a:lnTo>
                    <a:pt x="140" y="186"/>
                  </a:lnTo>
                  <a:lnTo>
                    <a:pt x="146" y="186"/>
                  </a:lnTo>
                  <a:lnTo>
                    <a:pt x="151" y="186"/>
                  </a:lnTo>
                  <a:lnTo>
                    <a:pt x="156" y="186"/>
                  </a:lnTo>
                  <a:lnTo>
                    <a:pt x="161" y="186"/>
                  </a:lnTo>
                  <a:lnTo>
                    <a:pt x="166" y="186"/>
                  </a:lnTo>
                  <a:lnTo>
                    <a:pt x="171" y="186"/>
                  </a:lnTo>
                  <a:lnTo>
                    <a:pt x="177" y="186"/>
                  </a:lnTo>
                  <a:lnTo>
                    <a:pt x="182" y="186"/>
                  </a:lnTo>
                  <a:lnTo>
                    <a:pt x="187" y="186"/>
                  </a:lnTo>
                  <a:lnTo>
                    <a:pt x="192" y="186"/>
                  </a:lnTo>
                  <a:lnTo>
                    <a:pt x="197" y="186"/>
                  </a:lnTo>
                  <a:lnTo>
                    <a:pt x="203" y="186"/>
                  </a:lnTo>
                  <a:lnTo>
                    <a:pt x="208" y="186"/>
                  </a:lnTo>
                  <a:lnTo>
                    <a:pt x="213" y="186"/>
                  </a:lnTo>
                  <a:lnTo>
                    <a:pt x="218" y="186"/>
                  </a:lnTo>
                  <a:lnTo>
                    <a:pt x="223" y="186"/>
                  </a:lnTo>
                  <a:lnTo>
                    <a:pt x="229" y="186"/>
                  </a:lnTo>
                  <a:lnTo>
                    <a:pt x="234" y="186"/>
                  </a:lnTo>
                  <a:lnTo>
                    <a:pt x="239" y="186"/>
                  </a:lnTo>
                  <a:lnTo>
                    <a:pt x="244" y="186"/>
                  </a:lnTo>
                  <a:lnTo>
                    <a:pt x="249" y="186"/>
                  </a:lnTo>
                  <a:lnTo>
                    <a:pt x="254" y="186"/>
                  </a:lnTo>
                  <a:lnTo>
                    <a:pt x="260" y="186"/>
                  </a:lnTo>
                  <a:lnTo>
                    <a:pt x="265" y="186"/>
                  </a:lnTo>
                  <a:lnTo>
                    <a:pt x="270" y="186"/>
                  </a:lnTo>
                  <a:lnTo>
                    <a:pt x="275" y="186"/>
                  </a:lnTo>
                  <a:lnTo>
                    <a:pt x="280" y="186"/>
                  </a:lnTo>
                  <a:lnTo>
                    <a:pt x="286" y="186"/>
                  </a:lnTo>
                  <a:lnTo>
                    <a:pt x="291" y="186"/>
                  </a:lnTo>
                  <a:lnTo>
                    <a:pt x="296" y="186"/>
                  </a:lnTo>
                  <a:lnTo>
                    <a:pt x="301" y="186"/>
                  </a:lnTo>
                  <a:lnTo>
                    <a:pt x="306" y="186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2" y="186"/>
                  </a:lnTo>
                  <a:lnTo>
                    <a:pt x="327" y="186"/>
                  </a:lnTo>
                  <a:lnTo>
                    <a:pt x="332" y="186"/>
                  </a:lnTo>
                  <a:lnTo>
                    <a:pt x="337" y="186"/>
                  </a:lnTo>
                  <a:lnTo>
                    <a:pt x="343" y="186"/>
                  </a:lnTo>
                  <a:lnTo>
                    <a:pt x="348" y="186"/>
                  </a:lnTo>
                  <a:lnTo>
                    <a:pt x="353" y="186"/>
                  </a:lnTo>
                  <a:lnTo>
                    <a:pt x="358" y="181"/>
                  </a:lnTo>
                  <a:lnTo>
                    <a:pt x="363" y="181"/>
                  </a:lnTo>
                  <a:lnTo>
                    <a:pt x="368" y="181"/>
                  </a:lnTo>
                  <a:lnTo>
                    <a:pt x="374" y="181"/>
                  </a:lnTo>
                  <a:lnTo>
                    <a:pt x="379" y="181"/>
                  </a:lnTo>
                  <a:lnTo>
                    <a:pt x="384" y="181"/>
                  </a:lnTo>
                  <a:lnTo>
                    <a:pt x="389" y="181"/>
                  </a:lnTo>
                  <a:lnTo>
                    <a:pt x="394" y="181"/>
                  </a:lnTo>
                  <a:lnTo>
                    <a:pt x="400" y="181"/>
                  </a:lnTo>
                  <a:lnTo>
                    <a:pt x="405" y="176"/>
                  </a:lnTo>
                  <a:lnTo>
                    <a:pt x="410" y="176"/>
                  </a:lnTo>
                  <a:lnTo>
                    <a:pt x="415" y="176"/>
                  </a:lnTo>
                  <a:lnTo>
                    <a:pt x="420" y="176"/>
                  </a:lnTo>
                  <a:lnTo>
                    <a:pt x="426" y="176"/>
                  </a:lnTo>
                  <a:lnTo>
                    <a:pt x="431" y="176"/>
                  </a:lnTo>
                  <a:lnTo>
                    <a:pt x="436" y="171"/>
                  </a:lnTo>
                  <a:lnTo>
                    <a:pt x="441" y="171"/>
                  </a:lnTo>
                  <a:lnTo>
                    <a:pt x="446" y="171"/>
                  </a:lnTo>
                  <a:lnTo>
                    <a:pt x="451" y="166"/>
                  </a:lnTo>
                  <a:lnTo>
                    <a:pt x="457" y="166"/>
                  </a:lnTo>
                  <a:lnTo>
                    <a:pt x="462" y="166"/>
                  </a:lnTo>
                  <a:lnTo>
                    <a:pt x="467" y="166"/>
                  </a:lnTo>
                  <a:lnTo>
                    <a:pt x="472" y="160"/>
                  </a:lnTo>
                  <a:lnTo>
                    <a:pt x="477" y="160"/>
                  </a:lnTo>
                  <a:lnTo>
                    <a:pt x="483" y="155"/>
                  </a:lnTo>
                  <a:lnTo>
                    <a:pt x="488" y="155"/>
                  </a:lnTo>
                  <a:lnTo>
                    <a:pt x="493" y="155"/>
                  </a:lnTo>
                  <a:lnTo>
                    <a:pt x="498" y="150"/>
                  </a:lnTo>
                  <a:lnTo>
                    <a:pt x="503" y="150"/>
                  </a:lnTo>
                  <a:lnTo>
                    <a:pt x="508" y="145"/>
                  </a:lnTo>
                  <a:lnTo>
                    <a:pt x="514" y="145"/>
                  </a:lnTo>
                  <a:lnTo>
                    <a:pt x="519" y="140"/>
                  </a:lnTo>
                  <a:lnTo>
                    <a:pt x="524" y="140"/>
                  </a:lnTo>
                  <a:lnTo>
                    <a:pt x="529" y="135"/>
                  </a:lnTo>
                  <a:lnTo>
                    <a:pt x="534" y="129"/>
                  </a:lnTo>
                  <a:lnTo>
                    <a:pt x="540" y="129"/>
                  </a:lnTo>
                  <a:lnTo>
                    <a:pt x="545" y="124"/>
                  </a:lnTo>
                  <a:lnTo>
                    <a:pt x="550" y="119"/>
                  </a:lnTo>
                  <a:lnTo>
                    <a:pt x="555" y="114"/>
                  </a:lnTo>
                  <a:lnTo>
                    <a:pt x="560" y="109"/>
                  </a:lnTo>
                  <a:lnTo>
                    <a:pt x="565" y="109"/>
                  </a:lnTo>
                  <a:lnTo>
                    <a:pt x="571" y="103"/>
                  </a:lnTo>
                  <a:lnTo>
                    <a:pt x="576" y="98"/>
                  </a:lnTo>
                  <a:lnTo>
                    <a:pt x="576" y="93"/>
                  </a:lnTo>
                  <a:lnTo>
                    <a:pt x="581" y="88"/>
                  </a:lnTo>
                  <a:lnTo>
                    <a:pt x="586" y="83"/>
                  </a:lnTo>
                  <a:lnTo>
                    <a:pt x="591" y="78"/>
                  </a:lnTo>
                  <a:lnTo>
                    <a:pt x="597" y="72"/>
                  </a:lnTo>
                  <a:lnTo>
                    <a:pt x="602" y="67"/>
                  </a:lnTo>
                  <a:lnTo>
                    <a:pt x="607" y="62"/>
                  </a:lnTo>
                  <a:lnTo>
                    <a:pt x="612" y="57"/>
                  </a:lnTo>
                  <a:lnTo>
                    <a:pt x="612" y="52"/>
                  </a:lnTo>
                  <a:lnTo>
                    <a:pt x="617" y="46"/>
                  </a:lnTo>
                  <a:lnTo>
                    <a:pt x="622" y="36"/>
                  </a:lnTo>
                  <a:lnTo>
                    <a:pt x="628" y="31"/>
                  </a:lnTo>
                  <a:lnTo>
                    <a:pt x="633" y="26"/>
                  </a:lnTo>
                  <a:lnTo>
                    <a:pt x="638" y="15"/>
                  </a:lnTo>
                  <a:lnTo>
                    <a:pt x="643" y="10"/>
                  </a:lnTo>
                  <a:lnTo>
                    <a:pt x="643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61" name="Freeform 116"/>
            <p:cNvSpPr>
              <a:spLocks/>
            </p:cNvSpPr>
            <p:nvPr/>
          </p:nvSpPr>
          <p:spPr bwMode="auto">
            <a:xfrm>
              <a:off x="2379" y="1511"/>
              <a:ext cx="581" cy="1581"/>
            </a:xfrm>
            <a:custGeom>
              <a:avLst/>
              <a:gdLst>
                <a:gd name="T0" fmla="*/ 11 w 581"/>
                <a:gd name="T1" fmla="*/ 1565 h 1581"/>
                <a:gd name="T2" fmla="*/ 26 w 581"/>
                <a:gd name="T3" fmla="*/ 1539 h 1581"/>
                <a:gd name="T4" fmla="*/ 37 w 581"/>
                <a:gd name="T5" fmla="*/ 1508 h 1581"/>
                <a:gd name="T6" fmla="*/ 52 w 581"/>
                <a:gd name="T7" fmla="*/ 1477 h 1581"/>
                <a:gd name="T8" fmla="*/ 68 w 581"/>
                <a:gd name="T9" fmla="*/ 1446 h 1581"/>
                <a:gd name="T10" fmla="*/ 78 w 581"/>
                <a:gd name="T11" fmla="*/ 1405 h 1581"/>
                <a:gd name="T12" fmla="*/ 94 w 581"/>
                <a:gd name="T13" fmla="*/ 1368 h 1581"/>
                <a:gd name="T14" fmla="*/ 104 w 581"/>
                <a:gd name="T15" fmla="*/ 1322 h 1581"/>
                <a:gd name="T16" fmla="*/ 119 w 581"/>
                <a:gd name="T17" fmla="*/ 1275 h 1581"/>
                <a:gd name="T18" fmla="*/ 135 w 581"/>
                <a:gd name="T19" fmla="*/ 1228 h 1581"/>
                <a:gd name="T20" fmla="*/ 145 w 581"/>
                <a:gd name="T21" fmla="*/ 1176 h 1581"/>
                <a:gd name="T22" fmla="*/ 161 w 581"/>
                <a:gd name="T23" fmla="*/ 1125 h 1581"/>
                <a:gd name="T24" fmla="*/ 171 w 581"/>
                <a:gd name="T25" fmla="*/ 1068 h 1581"/>
                <a:gd name="T26" fmla="*/ 187 w 581"/>
                <a:gd name="T27" fmla="*/ 1011 h 1581"/>
                <a:gd name="T28" fmla="*/ 202 w 581"/>
                <a:gd name="T29" fmla="*/ 948 h 1581"/>
                <a:gd name="T30" fmla="*/ 213 w 581"/>
                <a:gd name="T31" fmla="*/ 886 h 1581"/>
                <a:gd name="T32" fmla="*/ 228 w 581"/>
                <a:gd name="T33" fmla="*/ 824 h 1581"/>
                <a:gd name="T34" fmla="*/ 239 w 581"/>
                <a:gd name="T35" fmla="*/ 757 h 1581"/>
                <a:gd name="T36" fmla="*/ 254 w 581"/>
                <a:gd name="T37" fmla="*/ 694 h 1581"/>
                <a:gd name="T38" fmla="*/ 270 w 581"/>
                <a:gd name="T39" fmla="*/ 632 h 1581"/>
                <a:gd name="T40" fmla="*/ 280 w 581"/>
                <a:gd name="T41" fmla="*/ 565 h 1581"/>
                <a:gd name="T42" fmla="*/ 296 w 581"/>
                <a:gd name="T43" fmla="*/ 503 h 1581"/>
                <a:gd name="T44" fmla="*/ 311 w 581"/>
                <a:gd name="T45" fmla="*/ 440 h 1581"/>
                <a:gd name="T46" fmla="*/ 322 w 581"/>
                <a:gd name="T47" fmla="*/ 383 h 1581"/>
                <a:gd name="T48" fmla="*/ 337 w 581"/>
                <a:gd name="T49" fmla="*/ 326 h 1581"/>
                <a:gd name="T50" fmla="*/ 348 w 581"/>
                <a:gd name="T51" fmla="*/ 269 h 1581"/>
                <a:gd name="T52" fmla="*/ 363 w 581"/>
                <a:gd name="T53" fmla="*/ 223 h 1581"/>
                <a:gd name="T54" fmla="*/ 379 w 581"/>
                <a:gd name="T55" fmla="*/ 176 h 1581"/>
                <a:gd name="T56" fmla="*/ 389 w 581"/>
                <a:gd name="T57" fmla="*/ 135 h 1581"/>
                <a:gd name="T58" fmla="*/ 405 w 581"/>
                <a:gd name="T59" fmla="*/ 98 h 1581"/>
                <a:gd name="T60" fmla="*/ 415 w 581"/>
                <a:gd name="T61" fmla="*/ 67 h 1581"/>
                <a:gd name="T62" fmla="*/ 431 w 581"/>
                <a:gd name="T63" fmla="*/ 41 h 1581"/>
                <a:gd name="T64" fmla="*/ 446 w 581"/>
                <a:gd name="T65" fmla="*/ 21 h 1581"/>
                <a:gd name="T66" fmla="*/ 456 w 581"/>
                <a:gd name="T67" fmla="*/ 5 h 1581"/>
                <a:gd name="T68" fmla="*/ 472 w 581"/>
                <a:gd name="T69" fmla="*/ 0 h 1581"/>
                <a:gd name="T70" fmla="*/ 488 w 581"/>
                <a:gd name="T71" fmla="*/ 0 h 1581"/>
                <a:gd name="T72" fmla="*/ 503 w 581"/>
                <a:gd name="T73" fmla="*/ 5 h 1581"/>
                <a:gd name="T74" fmla="*/ 513 w 581"/>
                <a:gd name="T75" fmla="*/ 21 h 1581"/>
                <a:gd name="T76" fmla="*/ 529 w 581"/>
                <a:gd name="T77" fmla="*/ 41 h 1581"/>
                <a:gd name="T78" fmla="*/ 545 w 581"/>
                <a:gd name="T79" fmla="*/ 67 h 1581"/>
                <a:gd name="T80" fmla="*/ 555 w 581"/>
                <a:gd name="T81" fmla="*/ 98 h 1581"/>
                <a:gd name="T82" fmla="*/ 570 w 581"/>
                <a:gd name="T83" fmla="*/ 135 h 158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81" h="1581">
                  <a:moveTo>
                    <a:pt x="0" y="1581"/>
                  </a:moveTo>
                  <a:lnTo>
                    <a:pt x="5" y="1576"/>
                  </a:lnTo>
                  <a:lnTo>
                    <a:pt x="11" y="1565"/>
                  </a:lnTo>
                  <a:lnTo>
                    <a:pt x="16" y="1560"/>
                  </a:lnTo>
                  <a:lnTo>
                    <a:pt x="21" y="1550"/>
                  </a:lnTo>
                  <a:lnTo>
                    <a:pt x="26" y="1539"/>
                  </a:lnTo>
                  <a:lnTo>
                    <a:pt x="31" y="1529"/>
                  </a:lnTo>
                  <a:lnTo>
                    <a:pt x="37" y="1519"/>
                  </a:lnTo>
                  <a:lnTo>
                    <a:pt x="37" y="1508"/>
                  </a:lnTo>
                  <a:lnTo>
                    <a:pt x="42" y="1498"/>
                  </a:lnTo>
                  <a:lnTo>
                    <a:pt x="47" y="1487"/>
                  </a:lnTo>
                  <a:lnTo>
                    <a:pt x="52" y="1477"/>
                  </a:lnTo>
                  <a:lnTo>
                    <a:pt x="57" y="1467"/>
                  </a:lnTo>
                  <a:lnTo>
                    <a:pt x="62" y="1456"/>
                  </a:lnTo>
                  <a:lnTo>
                    <a:pt x="68" y="1446"/>
                  </a:lnTo>
                  <a:lnTo>
                    <a:pt x="73" y="1430"/>
                  </a:lnTo>
                  <a:lnTo>
                    <a:pt x="73" y="1420"/>
                  </a:lnTo>
                  <a:lnTo>
                    <a:pt x="78" y="1405"/>
                  </a:lnTo>
                  <a:lnTo>
                    <a:pt x="83" y="1394"/>
                  </a:lnTo>
                  <a:lnTo>
                    <a:pt x="88" y="1379"/>
                  </a:lnTo>
                  <a:lnTo>
                    <a:pt x="94" y="1368"/>
                  </a:lnTo>
                  <a:lnTo>
                    <a:pt x="99" y="1353"/>
                  </a:lnTo>
                  <a:lnTo>
                    <a:pt x="104" y="1337"/>
                  </a:lnTo>
                  <a:lnTo>
                    <a:pt x="104" y="1322"/>
                  </a:lnTo>
                  <a:lnTo>
                    <a:pt x="109" y="1306"/>
                  </a:lnTo>
                  <a:lnTo>
                    <a:pt x="114" y="1291"/>
                  </a:lnTo>
                  <a:lnTo>
                    <a:pt x="119" y="1275"/>
                  </a:lnTo>
                  <a:lnTo>
                    <a:pt x="125" y="1259"/>
                  </a:lnTo>
                  <a:lnTo>
                    <a:pt x="130" y="1244"/>
                  </a:lnTo>
                  <a:lnTo>
                    <a:pt x="135" y="1228"/>
                  </a:lnTo>
                  <a:lnTo>
                    <a:pt x="140" y="1213"/>
                  </a:lnTo>
                  <a:lnTo>
                    <a:pt x="140" y="1192"/>
                  </a:lnTo>
                  <a:lnTo>
                    <a:pt x="145" y="1176"/>
                  </a:lnTo>
                  <a:lnTo>
                    <a:pt x="151" y="1161"/>
                  </a:lnTo>
                  <a:lnTo>
                    <a:pt x="156" y="1140"/>
                  </a:lnTo>
                  <a:lnTo>
                    <a:pt x="161" y="1125"/>
                  </a:lnTo>
                  <a:lnTo>
                    <a:pt x="166" y="1104"/>
                  </a:lnTo>
                  <a:lnTo>
                    <a:pt x="171" y="1088"/>
                  </a:lnTo>
                  <a:lnTo>
                    <a:pt x="171" y="1068"/>
                  </a:lnTo>
                  <a:lnTo>
                    <a:pt x="176" y="1047"/>
                  </a:lnTo>
                  <a:lnTo>
                    <a:pt x="182" y="1026"/>
                  </a:lnTo>
                  <a:lnTo>
                    <a:pt x="187" y="1011"/>
                  </a:lnTo>
                  <a:lnTo>
                    <a:pt x="192" y="990"/>
                  </a:lnTo>
                  <a:lnTo>
                    <a:pt x="197" y="969"/>
                  </a:lnTo>
                  <a:lnTo>
                    <a:pt x="202" y="948"/>
                  </a:lnTo>
                  <a:lnTo>
                    <a:pt x="208" y="928"/>
                  </a:lnTo>
                  <a:lnTo>
                    <a:pt x="208" y="907"/>
                  </a:lnTo>
                  <a:lnTo>
                    <a:pt x="213" y="886"/>
                  </a:lnTo>
                  <a:lnTo>
                    <a:pt x="218" y="865"/>
                  </a:lnTo>
                  <a:lnTo>
                    <a:pt x="223" y="845"/>
                  </a:lnTo>
                  <a:lnTo>
                    <a:pt x="228" y="824"/>
                  </a:lnTo>
                  <a:lnTo>
                    <a:pt x="234" y="803"/>
                  </a:lnTo>
                  <a:lnTo>
                    <a:pt x="239" y="783"/>
                  </a:lnTo>
                  <a:lnTo>
                    <a:pt x="239" y="757"/>
                  </a:lnTo>
                  <a:lnTo>
                    <a:pt x="244" y="736"/>
                  </a:lnTo>
                  <a:lnTo>
                    <a:pt x="249" y="715"/>
                  </a:lnTo>
                  <a:lnTo>
                    <a:pt x="254" y="694"/>
                  </a:lnTo>
                  <a:lnTo>
                    <a:pt x="259" y="674"/>
                  </a:lnTo>
                  <a:lnTo>
                    <a:pt x="265" y="653"/>
                  </a:lnTo>
                  <a:lnTo>
                    <a:pt x="270" y="632"/>
                  </a:lnTo>
                  <a:lnTo>
                    <a:pt x="275" y="612"/>
                  </a:lnTo>
                  <a:lnTo>
                    <a:pt x="275" y="586"/>
                  </a:lnTo>
                  <a:lnTo>
                    <a:pt x="280" y="565"/>
                  </a:lnTo>
                  <a:lnTo>
                    <a:pt x="285" y="544"/>
                  </a:lnTo>
                  <a:lnTo>
                    <a:pt x="291" y="523"/>
                  </a:lnTo>
                  <a:lnTo>
                    <a:pt x="296" y="503"/>
                  </a:lnTo>
                  <a:lnTo>
                    <a:pt x="301" y="482"/>
                  </a:lnTo>
                  <a:lnTo>
                    <a:pt x="306" y="461"/>
                  </a:lnTo>
                  <a:lnTo>
                    <a:pt x="311" y="440"/>
                  </a:lnTo>
                  <a:lnTo>
                    <a:pt x="311" y="420"/>
                  </a:lnTo>
                  <a:lnTo>
                    <a:pt x="316" y="404"/>
                  </a:lnTo>
                  <a:lnTo>
                    <a:pt x="322" y="383"/>
                  </a:lnTo>
                  <a:lnTo>
                    <a:pt x="327" y="363"/>
                  </a:lnTo>
                  <a:lnTo>
                    <a:pt x="332" y="342"/>
                  </a:lnTo>
                  <a:lnTo>
                    <a:pt x="337" y="326"/>
                  </a:lnTo>
                  <a:lnTo>
                    <a:pt x="342" y="306"/>
                  </a:lnTo>
                  <a:lnTo>
                    <a:pt x="342" y="290"/>
                  </a:lnTo>
                  <a:lnTo>
                    <a:pt x="348" y="269"/>
                  </a:lnTo>
                  <a:lnTo>
                    <a:pt x="353" y="254"/>
                  </a:lnTo>
                  <a:lnTo>
                    <a:pt x="358" y="238"/>
                  </a:lnTo>
                  <a:lnTo>
                    <a:pt x="363" y="223"/>
                  </a:lnTo>
                  <a:lnTo>
                    <a:pt x="368" y="207"/>
                  </a:lnTo>
                  <a:lnTo>
                    <a:pt x="373" y="192"/>
                  </a:lnTo>
                  <a:lnTo>
                    <a:pt x="379" y="176"/>
                  </a:lnTo>
                  <a:lnTo>
                    <a:pt x="379" y="161"/>
                  </a:lnTo>
                  <a:lnTo>
                    <a:pt x="384" y="145"/>
                  </a:lnTo>
                  <a:lnTo>
                    <a:pt x="389" y="135"/>
                  </a:lnTo>
                  <a:lnTo>
                    <a:pt x="394" y="119"/>
                  </a:lnTo>
                  <a:lnTo>
                    <a:pt x="399" y="109"/>
                  </a:lnTo>
                  <a:lnTo>
                    <a:pt x="405" y="98"/>
                  </a:lnTo>
                  <a:lnTo>
                    <a:pt x="410" y="88"/>
                  </a:lnTo>
                  <a:lnTo>
                    <a:pt x="410" y="78"/>
                  </a:lnTo>
                  <a:lnTo>
                    <a:pt x="415" y="67"/>
                  </a:lnTo>
                  <a:lnTo>
                    <a:pt x="420" y="57"/>
                  </a:lnTo>
                  <a:lnTo>
                    <a:pt x="425" y="47"/>
                  </a:lnTo>
                  <a:lnTo>
                    <a:pt x="431" y="41"/>
                  </a:lnTo>
                  <a:lnTo>
                    <a:pt x="436" y="31"/>
                  </a:lnTo>
                  <a:lnTo>
                    <a:pt x="441" y="26"/>
                  </a:lnTo>
                  <a:lnTo>
                    <a:pt x="446" y="21"/>
                  </a:lnTo>
                  <a:lnTo>
                    <a:pt x="446" y="15"/>
                  </a:lnTo>
                  <a:lnTo>
                    <a:pt x="451" y="10"/>
                  </a:lnTo>
                  <a:lnTo>
                    <a:pt x="456" y="5"/>
                  </a:lnTo>
                  <a:lnTo>
                    <a:pt x="462" y="5"/>
                  </a:lnTo>
                  <a:lnTo>
                    <a:pt x="467" y="0"/>
                  </a:lnTo>
                  <a:lnTo>
                    <a:pt x="472" y="0"/>
                  </a:lnTo>
                  <a:lnTo>
                    <a:pt x="477" y="0"/>
                  </a:lnTo>
                  <a:lnTo>
                    <a:pt x="482" y="0"/>
                  </a:lnTo>
                  <a:lnTo>
                    <a:pt x="488" y="0"/>
                  </a:lnTo>
                  <a:lnTo>
                    <a:pt x="493" y="0"/>
                  </a:lnTo>
                  <a:lnTo>
                    <a:pt x="498" y="5"/>
                  </a:lnTo>
                  <a:lnTo>
                    <a:pt x="503" y="5"/>
                  </a:lnTo>
                  <a:lnTo>
                    <a:pt x="508" y="10"/>
                  </a:lnTo>
                  <a:lnTo>
                    <a:pt x="513" y="15"/>
                  </a:lnTo>
                  <a:lnTo>
                    <a:pt x="513" y="21"/>
                  </a:lnTo>
                  <a:lnTo>
                    <a:pt x="519" y="26"/>
                  </a:lnTo>
                  <a:lnTo>
                    <a:pt x="524" y="31"/>
                  </a:lnTo>
                  <a:lnTo>
                    <a:pt x="529" y="41"/>
                  </a:lnTo>
                  <a:lnTo>
                    <a:pt x="534" y="47"/>
                  </a:lnTo>
                  <a:lnTo>
                    <a:pt x="539" y="57"/>
                  </a:lnTo>
                  <a:lnTo>
                    <a:pt x="545" y="67"/>
                  </a:lnTo>
                  <a:lnTo>
                    <a:pt x="550" y="78"/>
                  </a:lnTo>
                  <a:lnTo>
                    <a:pt x="550" y="88"/>
                  </a:lnTo>
                  <a:lnTo>
                    <a:pt x="555" y="98"/>
                  </a:lnTo>
                  <a:lnTo>
                    <a:pt x="560" y="109"/>
                  </a:lnTo>
                  <a:lnTo>
                    <a:pt x="565" y="119"/>
                  </a:lnTo>
                  <a:lnTo>
                    <a:pt x="570" y="135"/>
                  </a:lnTo>
                  <a:lnTo>
                    <a:pt x="576" y="145"/>
                  </a:lnTo>
                  <a:lnTo>
                    <a:pt x="581" y="161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62" name="Freeform 117"/>
            <p:cNvSpPr>
              <a:spLocks/>
            </p:cNvSpPr>
            <p:nvPr/>
          </p:nvSpPr>
          <p:spPr bwMode="auto">
            <a:xfrm>
              <a:off x="2960" y="1672"/>
              <a:ext cx="586" cy="1591"/>
            </a:xfrm>
            <a:custGeom>
              <a:avLst/>
              <a:gdLst>
                <a:gd name="T0" fmla="*/ 5 w 586"/>
                <a:gd name="T1" fmla="*/ 31 h 1591"/>
                <a:gd name="T2" fmla="*/ 21 w 586"/>
                <a:gd name="T3" fmla="*/ 77 h 1591"/>
                <a:gd name="T4" fmla="*/ 36 w 586"/>
                <a:gd name="T5" fmla="*/ 129 h 1591"/>
                <a:gd name="T6" fmla="*/ 46 w 586"/>
                <a:gd name="T7" fmla="*/ 181 h 1591"/>
                <a:gd name="T8" fmla="*/ 62 w 586"/>
                <a:gd name="T9" fmla="*/ 243 h 1591"/>
                <a:gd name="T10" fmla="*/ 72 w 586"/>
                <a:gd name="T11" fmla="*/ 300 h 1591"/>
                <a:gd name="T12" fmla="*/ 88 w 586"/>
                <a:gd name="T13" fmla="*/ 362 h 1591"/>
                <a:gd name="T14" fmla="*/ 104 w 586"/>
                <a:gd name="T15" fmla="*/ 425 h 1591"/>
                <a:gd name="T16" fmla="*/ 114 w 586"/>
                <a:gd name="T17" fmla="*/ 492 h 1591"/>
                <a:gd name="T18" fmla="*/ 129 w 586"/>
                <a:gd name="T19" fmla="*/ 554 h 1591"/>
                <a:gd name="T20" fmla="*/ 140 w 586"/>
                <a:gd name="T21" fmla="*/ 622 h 1591"/>
                <a:gd name="T22" fmla="*/ 155 w 586"/>
                <a:gd name="T23" fmla="*/ 684 h 1591"/>
                <a:gd name="T24" fmla="*/ 171 w 586"/>
                <a:gd name="T25" fmla="*/ 746 h 1591"/>
                <a:gd name="T26" fmla="*/ 181 w 586"/>
                <a:gd name="T27" fmla="*/ 808 h 1591"/>
                <a:gd name="T28" fmla="*/ 197 w 586"/>
                <a:gd name="T29" fmla="*/ 865 h 1591"/>
                <a:gd name="T30" fmla="*/ 207 w 586"/>
                <a:gd name="T31" fmla="*/ 927 h 1591"/>
                <a:gd name="T32" fmla="*/ 223 w 586"/>
                <a:gd name="T33" fmla="*/ 979 h 1591"/>
                <a:gd name="T34" fmla="*/ 238 w 586"/>
                <a:gd name="T35" fmla="*/ 1031 h 1591"/>
                <a:gd name="T36" fmla="*/ 249 w 586"/>
                <a:gd name="T37" fmla="*/ 1083 h 1591"/>
                <a:gd name="T38" fmla="*/ 264 w 586"/>
                <a:gd name="T39" fmla="*/ 1130 h 1591"/>
                <a:gd name="T40" fmla="*/ 275 w 586"/>
                <a:gd name="T41" fmla="*/ 1176 h 1591"/>
                <a:gd name="T42" fmla="*/ 290 w 586"/>
                <a:gd name="T43" fmla="*/ 1218 h 1591"/>
                <a:gd name="T44" fmla="*/ 306 w 586"/>
                <a:gd name="T45" fmla="*/ 1259 h 1591"/>
                <a:gd name="T46" fmla="*/ 316 w 586"/>
                <a:gd name="T47" fmla="*/ 1295 h 1591"/>
                <a:gd name="T48" fmla="*/ 332 w 586"/>
                <a:gd name="T49" fmla="*/ 1326 h 1591"/>
                <a:gd name="T50" fmla="*/ 342 w 586"/>
                <a:gd name="T51" fmla="*/ 1358 h 1591"/>
                <a:gd name="T52" fmla="*/ 358 w 586"/>
                <a:gd name="T53" fmla="*/ 1389 h 1591"/>
                <a:gd name="T54" fmla="*/ 373 w 586"/>
                <a:gd name="T55" fmla="*/ 1415 h 1591"/>
                <a:gd name="T56" fmla="*/ 383 w 586"/>
                <a:gd name="T57" fmla="*/ 1435 h 1591"/>
                <a:gd name="T58" fmla="*/ 399 w 586"/>
                <a:gd name="T59" fmla="*/ 1456 h 1591"/>
                <a:gd name="T60" fmla="*/ 409 w 586"/>
                <a:gd name="T61" fmla="*/ 1477 h 1591"/>
                <a:gd name="T62" fmla="*/ 425 w 586"/>
                <a:gd name="T63" fmla="*/ 1492 h 1591"/>
                <a:gd name="T64" fmla="*/ 440 w 586"/>
                <a:gd name="T65" fmla="*/ 1508 h 1591"/>
                <a:gd name="T66" fmla="*/ 451 w 586"/>
                <a:gd name="T67" fmla="*/ 1523 h 1591"/>
                <a:gd name="T68" fmla="*/ 466 w 586"/>
                <a:gd name="T69" fmla="*/ 1534 h 1591"/>
                <a:gd name="T70" fmla="*/ 482 w 586"/>
                <a:gd name="T71" fmla="*/ 1549 h 1591"/>
                <a:gd name="T72" fmla="*/ 497 w 586"/>
                <a:gd name="T73" fmla="*/ 1560 h 1591"/>
                <a:gd name="T74" fmla="*/ 513 w 586"/>
                <a:gd name="T75" fmla="*/ 1565 h 1591"/>
                <a:gd name="T76" fmla="*/ 529 w 586"/>
                <a:gd name="T77" fmla="*/ 1575 h 1591"/>
                <a:gd name="T78" fmla="*/ 544 w 586"/>
                <a:gd name="T79" fmla="*/ 1580 h 1591"/>
                <a:gd name="T80" fmla="*/ 560 w 586"/>
                <a:gd name="T81" fmla="*/ 1586 h 1591"/>
                <a:gd name="T82" fmla="*/ 575 w 586"/>
                <a:gd name="T83" fmla="*/ 1591 h 159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86" h="1591">
                  <a:moveTo>
                    <a:pt x="0" y="0"/>
                  </a:moveTo>
                  <a:lnTo>
                    <a:pt x="0" y="15"/>
                  </a:lnTo>
                  <a:lnTo>
                    <a:pt x="5" y="31"/>
                  </a:lnTo>
                  <a:lnTo>
                    <a:pt x="10" y="46"/>
                  </a:lnTo>
                  <a:lnTo>
                    <a:pt x="15" y="62"/>
                  </a:lnTo>
                  <a:lnTo>
                    <a:pt x="21" y="77"/>
                  </a:lnTo>
                  <a:lnTo>
                    <a:pt x="26" y="93"/>
                  </a:lnTo>
                  <a:lnTo>
                    <a:pt x="31" y="108"/>
                  </a:lnTo>
                  <a:lnTo>
                    <a:pt x="36" y="129"/>
                  </a:lnTo>
                  <a:lnTo>
                    <a:pt x="36" y="145"/>
                  </a:lnTo>
                  <a:lnTo>
                    <a:pt x="41" y="165"/>
                  </a:lnTo>
                  <a:lnTo>
                    <a:pt x="46" y="181"/>
                  </a:lnTo>
                  <a:lnTo>
                    <a:pt x="52" y="202"/>
                  </a:lnTo>
                  <a:lnTo>
                    <a:pt x="57" y="222"/>
                  </a:lnTo>
                  <a:lnTo>
                    <a:pt x="62" y="243"/>
                  </a:lnTo>
                  <a:lnTo>
                    <a:pt x="67" y="259"/>
                  </a:lnTo>
                  <a:lnTo>
                    <a:pt x="67" y="279"/>
                  </a:lnTo>
                  <a:lnTo>
                    <a:pt x="72" y="300"/>
                  </a:lnTo>
                  <a:lnTo>
                    <a:pt x="78" y="321"/>
                  </a:lnTo>
                  <a:lnTo>
                    <a:pt x="83" y="342"/>
                  </a:lnTo>
                  <a:lnTo>
                    <a:pt x="88" y="362"/>
                  </a:lnTo>
                  <a:lnTo>
                    <a:pt x="93" y="383"/>
                  </a:lnTo>
                  <a:lnTo>
                    <a:pt x="98" y="404"/>
                  </a:lnTo>
                  <a:lnTo>
                    <a:pt x="104" y="425"/>
                  </a:lnTo>
                  <a:lnTo>
                    <a:pt x="104" y="451"/>
                  </a:lnTo>
                  <a:lnTo>
                    <a:pt x="109" y="471"/>
                  </a:lnTo>
                  <a:lnTo>
                    <a:pt x="114" y="492"/>
                  </a:lnTo>
                  <a:lnTo>
                    <a:pt x="119" y="513"/>
                  </a:lnTo>
                  <a:lnTo>
                    <a:pt x="124" y="533"/>
                  </a:lnTo>
                  <a:lnTo>
                    <a:pt x="129" y="554"/>
                  </a:lnTo>
                  <a:lnTo>
                    <a:pt x="135" y="575"/>
                  </a:lnTo>
                  <a:lnTo>
                    <a:pt x="140" y="596"/>
                  </a:lnTo>
                  <a:lnTo>
                    <a:pt x="140" y="622"/>
                  </a:lnTo>
                  <a:lnTo>
                    <a:pt x="145" y="642"/>
                  </a:lnTo>
                  <a:lnTo>
                    <a:pt x="150" y="663"/>
                  </a:lnTo>
                  <a:lnTo>
                    <a:pt x="155" y="684"/>
                  </a:lnTo>
                  <a:lnTo>
                    <a:pt x="161" y="704"/>
                  </a:lnTo>
                  <a:lnTo>
                    <a:pt x="166" y="725"/>
                  </a:lnTo>
                  <a:lnTo>
                    <a:pt x="171" y="746"/>
                  </a:lnTo>
                  <a:lnTo>
                    <a:pt x="171" y="767"/>
                  </a:lnTo>
                  <a:lnTo>
                    <a:pt x="176" y="787"/>
                  </a:lnTo>
                  <a:lnTo>
                    <a:pt x="181" y="808"/>
                  </a:lnTo>
                  <a:lnTo>
                    <a:pt x="186" y="829"/>
                  </a:lnTo>
                  <a:lnTo>
                    <a:pt x="192" y="850"/>
                  </a:lnTo>
                  <a:lnTo>
                    <a:pt x="197" y="865"/>
                  </a:lnTo>
                  <a:lnTo>
                    <a:pt x="202" y="886"/>
                  </a:lnTo>
                  <a:lnTo>
                    <a:pt x="207" y="907"/>
                  </a:lnTo>
                  <a:lnTo>
                    <a:pt x="207" y="927"/>
                  </a:lnTo>
                  <a:lnTo>
                    <a:pt x="212" y="943"/>
                  </a:lnTo>
                  <a:lnTo>
                    <a:pt x="218" y="964"/>
                  </a:lnTo>
                  <a:lnTo>
                    <a:pt x="223" y="979"/>
                  </a:lnTo>
                  <a:lnTo>
                    <a:pt x="228" y="1000"/>
                  </a:lnTo>
                  <a:lnTo>
                    <a:pt x="233" y="1015"/>
                  </a:lnTo>
                  <a:lnTo>
                    <a:pt x="238" y="1031"/>
                  </a:lnTo>
                  <a:lnTo>
                    <a:pt x="238" y="1052"/>
                  </a:lnTo>
                  <a:lnTo>
                    <a:pt x="243" y="1067"/>
                  </a:lnTo>
                  <a:lnTo>
                    <a:pt x="249" y="1083"/>
                  </a:lnTo>
                  <a:lnTo>
                    <a:pt x="254" y="1098"/>
                  </a:lnTo>
                  <a:lnTo>
                    <a:pt x="259" y="1114"/>
                  </a:lnTo>
                  <a:lnTo>
                    <a:pt x="264" y="1130"/>
                  </a:lnTo>
                  <a:lnTo>
                    <a:pt x="269" y="1145"/>
                  </a:lnTo>
                  <a:lnTo>
                    <a:pt x="275" y="1161"/>
                  </a:lnTo>
                  <a:lnTo>
                    <a:pt x="275" y="1176"/>
                  </a:lnTo>
                  <a:lnTo>
                    <a:pt x="280" y="1192"/>
                  </a:lnTo>
                  <a:lnTo>
                    <a:pt x="285" y="1207"/>
                  </a:lnTo>
                  <a:lnTo>
                    <a:pt x="290" y="1218"/>
                  </a:lnTo>
                  <a:lnTo>
                    <a:pt x="295" y="1233"/>
                  </a:lnTo>
                  <a:lnTo>
                    <a:pt x="301" y="1244"/>
                  </a:lnTo>
                  <a:lnTo>
                    <a:pt x="306" y="1259"/>
                  </a:lnTo>
                  <a:lnTo>
                    <a:pt x="306" y="1269"/>
                  </a:lnTo>
                  <a:lnTo>
                    <a:pt x="311" y="1285"/>
                  </a:lnTo>
                  <a:lnTo>
                    <a:pt x="316" y="1295"/>
                  </a:lnTo>
                  <a:lnTo>
                    <a:pt x="321" y="1306"/>
                  </a:lnTo>
                  <a:lnTo>
                    <a:pt x="326" y="1316"/>
                  </a:lnTo>
                  <a:lnTo>
                    <a:pt x="332" y="1326"/>
                  </a:lnTo>
                  <a:lnTo>
                    <a:pt x="337" y="1337"/>
                  </a:lnTo>
                  <a:lnTo>
                    <a:pt x="342" y="1347"/>
                  </a:lnTo>
                  <a:lnTo>
                    <a:pt x="342" y="1358"/>
                  </a:lnTo>
                  <a:lnTo>
                    <a:pt x="347" y="1368"/>
                  </a:lnTo>
                  <a:lnTo>
                    <a:pt x="352" y="1378"/>
                  </a:lnTo>
                  <a:lnTo>
                    <a:pt x="358" y="1389"/>
                  </a:lnTo>
                  <a:lnTo>
                    <a:pt x="363" y="1399"/>
                  </a:lnTo>
                  <a:lnTo>
                    <a:pt x="368" y="1404"/>
                  </a:lnTo>
                  <a:lnTo>
                    <a:pt x="373" y="1415"/>
                  </a:lnTo>
                  <a:lnTo>
                    <a:pt x="378" y="1420"/>
                  </a:lnTo>
                  <a:lnTo>
                    <a:pt x="378" y="1430"/>
                  </a:lnTo>
                  <a:lnTo>
                    <a:pt x="383" y="1435"/>
                  </a:lnTo>
                  <a:lnTo>
                    <a:pt x="389" y="1446"/>
                  </a:lnTo>
                  <a:lnTo>
                    <a:pt x="394" y="1451"/>
                  </a:lnTo>
                  <a:lnTo>
                    <a:pt x="399" y="1456"/>
                  </a:lnTo>
                  <a:lnTo>
                    <a:pt x="404" y="1466"/>
                  </a:lnTo>
                  <a:lnTo>
                    <a:pt x="409" y="1472"/>
                  </a:lnTo>
                  <a:lnTo>
                    <a:pt x="409" y="1477"/>
                  </a:lnTo>
                  <a:lnTo>
                    <a:pt x="415" y="1482"/>
                  </a:lnTo>
                  <a:lnTo>
                    <a:pt x="420" y="1487"/>
                  </a:lnTo>
                  <a:lnTo>
                    <a:pt x="425" y="1492"/>
                  </a:lnTo>
                  <a:lnTo>
                    <a:pt x="430" y="1498"/>
                  </a:lnTo>
                  <a:lnTo>
                    <a:pt x="435" y="1503"/>
                  </a:lnTo>
                  <a:lnTo>
                    <a:pt x="440" y="1508"/>
                  </a:lnTo>
                  <a:lnTo>
                    <a:pt x="446" y="1513"/>
                  </a:lnTo>
                  <a:lnTo>
                    <a:pt x="446" y="1518"/>
                  </a:lnTo>
                  <a:lnTo>
                    <a:pt x="451" y="1523"/>
                  </a:lnTo>
                  <a:lnTo>
                    <a:pt x="456" y="1529"/>
                  </a:lnTo>
                  <a:lnTo>
                    <a:pt x="461" y="1529"/>
                  </a:lnTo>
                  <a:lnTo>
                    <a:pt x="466" y="1534"/>
                  </a:lnTo>
                  <a:lnTo>
                    <a:pt x="472" y="1539"/>
                  </a:lnTo>
                  <a:lnTo>
                    <a:pt x="477" y="1544"/>
                  </a:lnTo>
                  <a:lnTo>
                    <a:pt x="482" y="1549"/>
                  </a:lnTo>
                  <a:lnTo>
                    <a:pt x="487" y="1549"/>
                  </a:lnTo>
                  <a:lnTo>
                    <a:pt x="492" y="1555"/>
                  </a:lnTo>
                  <a:lnTo>
                    <a:pt x="497" y="1560"/>
                  </a:lnTo>
                  <a:lnTo>
                    <a:pt x="503" y="1560"/>
                  </a:lnTo>
                  <a:lnTo>
                    <a:pt x="508" y="1565"/>
                  </a:lnTo>
                  <a:lnTo>
                    <a:pt x="513" y="1565"/>
                  </a:lnTo>
                  <a:lnTo>
                    <a:pt x="518" y="1570"/>
                  </a:lnTo>
                  <a:lnTo>
                    <a:pt x="523" y="1570"/>
                  </a:lnTo>
                  <a:lnTo>
                    <a:pt x="529" y="1575"/>
                  </a:lnTo>
                  <a:lnTo>
                    <a:pt x="534" y="1575"/>
                  </a:lnTo>
                  <a:lnTo>
                    <a:pt x="539" y="1575"/>
                  </a:lnTo>
                  <a:lnTo>
                    <a:pt x="544" y="1580"/>
                  </a:lnTo>
                  <a:lnTo>
                    <a:pt x="549" y="1580"/>
                  </a:lnTo>
                  <a:lnTo>
                    <a:pt x="555" y="1586"/>
                  </a:lnTo>
                  <a:lnTo>
                    <a:pt x="560" y="1586"/>
                  </a:lnTo>
                  <a:lnTo>
                    <a:pt x="565" y="1586"/>
                  </a:lnTo>
                  <a:lnTo>
                    <a:pt x="570" y="1586"/>
                  </a:lnTo>
                  <a:lnTo>
                    <a:pt x="575" y="1591"/>
                  </a:lnTo>
                  <a:lnTo>
                    <a:pt x="580" y="1591"/>
                  </a:lnTo>
                  <a:lnTo>
                    <a:pt x="586" y="1591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63" name="Freeform 118"/>
            <p:cNvSpPr>
              <a:spLocks/>
            </p:cNvSpPr>
            <p:nvPr/>
          </p:nvSpPr>
          <p:spPr bwMode="auto">
            <a:xfrm>
              <a:off x="3546" y="3263"/>
              <a:ext cx="440" cy="15"/>
            </a:xfrm>
            <a:custGeom>
              <a:avLst/>
              <a:gdLst>
                <a:gd name="T0" fmla="*/ 5 w 440"/>
                <a:gd name="T1" fmla="*/ 5 h 15"/>
                <a:gd name="T2" fmla="*/ 15 w 440"/>
                <a:gd name="T3" fmla="*/ 5 h 15"/>
                <a:gd name="T4" fmla="*/ 26 w 440"/>
                <a:gd name="T5" fmla="*/ 5 h 15"/>
                <a:gd name="T6" fmla="*/ 36 w 440"/>
                <a:gd name="T7" fmla="*/ 10 h 15"/>
                <a:gd name="T8" fmla="*/ 46 w 440"/>
                <a:gd name="T9" fmla="*/ 10 h 15"/>
                <a:gd name="T10" fmla="*/ 57 w 440"/>
                <a:gd name="T11" fmla="*/ 10 h 15"/>
                <a:gd name="T12" fmla="*/ 67 w 440"/>
                <a:gd name="T13" fmla="*/ 10 h 15"/>
                <a:gd name="T14" fmla="*/ 77 w 440"/>
                <a:gd name="T15" fmla="*/ 10 h 15"/>
                <a:gd name="T16" fmla="*/ 88 w 440"/>
                <a:gd name="T17" fmla="*/ 15 h 15"/>
                <a:gd name="T18" fmla="*/ 98 w 440"/>
                <a:gd name="T19" fmla="*/ 15 h 15"/>
                <a:gd name="T20" fmla="*/ 108 w 440"/>
                <a:gd name="T21" fmla="*/ 15 h 15"/>
                <a:gd name="T22" fmla="*/ 119 w 440"/>
                <a:gd name="T23" fmla="*/ 15 h 15"/>
                <a:gd name="T24" fmla="*/ 129 w 440"/>
                <a:gd name="T25" fmla="*/ 15 h 15"/>
                <a:gd name="T26" fmla="*/ 140 w 440"/>
                <a:gd name="T27" fmla="*/ 15 h 15"/>
                <a:gd name="T28" fmla="*/ 150 w 440"/>
                <a:gd name="T29" fmla="*/ 15 h 15"/>
                <a:gd name="T30" fmla="*/ 160 w 440"/>
                <a:gd name="T31" fmla="*/ 15 h 15"/>
                <a:gd name="T32" fmla="*/ 171 w 440"/>
                <a:gd name="T33" fmla="*/ 15 h 15"/>
                <a:gd name="T34" fmla="*/ 181 w 440"/>
                <a:gd name="T35" fmla="*/ 15 h 15"/>
                <a:gd name="T36" fmla="*/ 191 w 440"/>
                <a:gd name="T37" fmla="*/ 15 h 15"/>
                <a:gd name="T38" fmla="*/ 202 w 440"/>
                <a:gd name="T39" fmla="*/ 15 h 15"/>
                <a:gd name="T40" fmla="*/ 212 w 440"/>
                <a:gd name="T41" fmla="*/ 15 h 15"/>
                <a:gd name="T42" fmla="*/ 223 w 440"/>
                <a:gd name="T43" fmla="*/ 15 h 15"/>
                <a:gd name="T44" fmla="*/ 233 w 440"/>
                <a:gd name="T45" fmla="*/ 15 h 15"/>
                <a:gd name="T46" fmla="*/ 243 w 440"/>
                <a:gd name="T47" fmla="*/ 15 h 15"/>
                <a:gd name="T48" fmla="*/ 254 w 440"/>
                <a:gd name="T49" fmla="*/ 15 h 15"/>
                <a:gd name="T50" fmla="*/ 264 w 440"/>
                <a:gd name="T51" fmla="*/ 15 h 15"/>
                <a:gd name="T52" fmla="*/ 274 w 440"/>
                <a:gd name="T53" fmla="*/ 15 h 15"/>
                <a:gd name="T54" fmla="*/ 285 w 440"/>
                <a:gd name="T55" fmla="*/ 15 h 15"/>
                <a:gd name="T56" fmla="*/ 295 w 440"/>
                <a:gd name="T57" fmla="*/ 15 h 15"/>
                <a:gd name="T58" fmla="*/ 305 w 440"/>
                <a:gd name="T59" fmla="*/ 15 h 15"/>
                <a:gd name="T60" fmla="*/ 316 w 440"/>
                <a:gd name="T61" fmla="*/ 15 h 15"/>
                <a:gd name="T62" fmla="*/ 326 w 440"/>
                <a:gd name="T63" fmla="*/ 15 h 15"/>
                <a:gd name="T64" fmla="*/ 337 w 440"/>
                <a:gd name="T65" fmla="*/ 15 h 15"/>
                <a:gd name="T66" fmla="*/ 347 w 440"/>
                <a:gd name="T67" fmla="*/ 15 h 15"/>
                <a:gd name="T68" fmla="*/ 357 w 440"/>
                <a:gd name="T69" fmla="*/ 15 h 15"/>
                <a:gd name="T70" fmla="*/ 368 w 440"/>
                <a:gd name="T71" fmla="*/ 15 h 15"/>
                <a:gd name="T72" fmla="*/ 378 w 440"/>
                <a:gd name="T73" fmla="*/ 15 h 15"/>
                <a:gd name="T74" fmla="*/ 388 w 440"/>
                <a:gd name="T75" fmla="*/ 15 h 15"/>
                <a:gd name="T76" fmla="*/ 399 w 440"/>
                <a:gd name="T77" fmla="*/ 15 h 15"/>
                <a:gd name="T78" fmla="*/ 409 w 440"/>
                <a:gd name="T79" fmla="*/ 15 h 15"/>
                <a:gd name="T80" fmla="*/ 420 w 440"/>
                <a:gd name="T81" fmla="*/ 15 h 15"/>
                <a:gd name="T82" fmla="*/ 430 w 440"/>
                <a:gd name="T83" fmla="*/ 15 h 15"/>
                <a:gd name="T84" fmla="*/ 440 w 440"/>
                <a:gd name="T85" fmla="*/ 15 h 1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40" h="15">
                  <a:moveTo>
                    <a:pt x="0" y="0"/>
                  </a:moveTo>
                  <a:lnTo>
                    <a:pt x="5" y="5"/>
                  </a:lnTo>
                  <a:lnTo>
                    <a:pt x="10" y="5"/>
                  </a:lnTo>
                  <a:lnTo>
                    <a:pt x="15" y="5"/>
                  </a:lnTo>
                  <a:lnTo>
                    <a:pt x="20" y="5"/>
                  </a:lnTo>
                  <a:lnTo>
                    <a:pt x="26" y="5"/>
                  </a:lnTo>
                  <a:lnTo>
                    <a:pt x="31" y="5"/>
                  </a:lnTo>
                  <a:lnTo>
                    <a:pt x="36" y="10"/>
                  </a:lnTo>
                  <a:lnTo>
                    <a:pt x="41" y="10"/>
                  </a:lnTo>
                  <a:lnTo>
                    <a:pt x="46" y="10"/>
                  </a:lnTo>
                  <a:lnTo>
                    <a:pt x="51" y="10"/>
                  </a:lnTo>
                  <a:lnTo>
                    <a:pt x="57" y="10"/>
                  </a:lnTo>
                  <a:lnTo>
                    <a:pt x="62" y="10"/>
                  </a:lnTo>
                  <a:lnTo>
                    <a:pt x="67" y="10"/>
                  </a:lnTo>
                  <a:lnTo>
                    <a:pt x="72" y="10"/>
                  </a:lnTo>
                  <a:lnTo>
                    <a:pt x="77" y="10"/>
                  </a:lnTo>
                  <a:lnTo>
                    <a:pt x="83" y="15"/>
                  </a:lnTo>
                  <a:lnTo>
                    <a:pt x="88" y="15"/>
                  </a:lnTo>
                  <a:lnTo>
                    <a:pt x="93" y="15"/>
                  </a:lnTo>
                  <a:lnTo>
                    <a:pt x="98" y="15"/>
                  </a:lnTo>
                  <a:lnTo>
                    <a:pt x="103" y="15"/>
                  </a:lnTo>
                  <a:lnTo>
                    <a:pt x="108" y="15"/>
                  </a:lnTo>
                  <a:lnTo>
                    <a:pt x="114" y="15"/>
                  </a:lnTo>
                  <a:lnTo>
                    <a:pt x="119" y="15"/>
                  </a:lnTo>
                  <a:lnTo>
                    <a:pt x="124" y="15"/>
                  </a:lnTo>
                  <a:lnTo>
                    <a:pt x="129" y="15"/>
                  </a:lnTo>
                  <a:lnTo>
                    <a:pt x="134" y="15"/>
                  </a:lnTo>
                  <a:lnTo>
                    <a:pt x="140" y="15"/>
                  </a:lnTo>
                  <a:lnTo>
                    <a:pt x="145" y="15"/>
                  </a:lnTo>
                  <a:lnTo>
                    <a:pt x="150" y="15"/>
                  </a:lnTo>
                  <a:lnTo>
                    <a:pt x="155" y="15"/>
                  </a:lnTo>
                  <a:lnTo>
                    <a:pt x="160" y="15"/>
                  </a:lnTo>
                  <a:lnTo>
                    <a:pt x="166" y="15"/>
                  </a:lnTo>
                  <a:lnTo>
                    <a:pt x="171" y="15"/>
                  </a:lnTo>
                  <a:lnTo>
                    <a:pt x="176" y="15"/>
                  </a:lnTo>
                  <a:lnTo>
                    <a:pt x="181" y="15"/>
                  </a:lnTo>
                  <a:lnTo>
                    <a:pt x="186" y="15"/>
                  </a:lnTo>
                  <a:lnTo>
                    <a:pt x="191" y="15"/>
                  </a:lnTo>
                  <a:lnTo>
                    <a:pt x="197" y="15"/>
                  </a:lnTo>
                  <a:lnTo>
                    <a:pt x="202" y="15"/>
                  </a:lnTo>
                  <a:lnTo>
                    <a:pt x="207" y="15"/>
                  </a:lnTo>
                  <a:lnTo>
                    <a:pt x="212" y="15"/>
                  </a:lnTo>
                  <a:lnTo>
                    <a:pt x="217" y="15"/>
                  </a:lnTo>
                  <a:lnTo>
                    <a:pt x="223" y="15"/>
                  </a:lnTo>
                  <a:lnTo>
                    <a:pt x="228" y="15"/>
                  </a:lnTo>
                  <a:lnTo>
                    <a:pt x="233" y="15"/>
                  </a:lnTo>
                  <a:lnTo>
                    <a:pt x="238" y="15"/>
                  </a:lnTo>
                  <a:lnTo>
                    <a:pt x="243" y="15"/>
                  </a:lnTo>
                  <a:lnTo>
                    <a:pt x="248" y="15"/>
                  </a:lnTo>
                  <a:lnTo>
                    <a:pt x="254" y="15"/>
                  </a:lnTo>
                  <a:lnTo>
                    <a:pt x="259" y="15"/>
                  </a:lnTo>
                  <a:lnTo>
                    <a:pt x="264" y="15"/>
                  </a:lnTo>
                  <a:lnTo>
                    <a:pt x="269" y="15"/>
                  </a:lnTo>
                  <a:lnTo>
                    <a:pt x="274" y="15"/>
                  </a:lnTo>
                  <a:lnTo>
                    <a:pt x="280" y="15"/>
                  </a:lnTo>
                  <a:lnTo>
                    <a:pt x="285" y="15"/>
                  </a:lnTo>
                  <a:lnTo>
                    <a:pt x="290" y="15"/>
                  </a:lnTo>
                  <a:lnTo>
                    <a:pt x="295" y="15"/>
                  </a:lnTo>
                  <a:lnTo>
                    <a:pt x="300" y="15"/>
                  </a:lnTo>
                  <a:lnTo>
                    <a:pt x="305" y="15"/>
                  </a:lnTo>
                  <a:lnTo>
                    <a:pt x="311" y="15"/>
                  </a:lnTo>
                  <a:lnTo>
                    <a:pt x="316" y="15"/>
                  </a:lnTo>
                  <a:lnTo>
                    <a:pt x="321" y="15"/>
                  </a:lnTo>
                  <a:lnTo>
                    <a:pt x="326" y="15"/>
                  </a:lnTo>
                  <a:lnTo>
                    <a:pt x="331" y="15"/>
                  </a:lnTo>
                  <a:lnTo>
                    <a:pt x="337" y="15"/>
                  </a:lnTo>
                  <a:lnTo>
                    <a:pt x="342" y="15"/>
                  </a:lnTo>
                  <a:lnTo>
                    <a:pt x="347" y="15"/>
                  </a:lnTo>
                  <a:lnTo>
                    <a:pt x="352" y="15"/>
                  </a:lnTo>
                  <a:lnTo>
                    <a:pt x="357" y="15"/>
                  </a:lnTo>
                  <a:lnTo>
                    <a:pt x="362" y="15"/>
                  </a:lnTo>
                  <a:lnTo>
                    <a:pt x="368" y="15"/>
                  </a:lnTo>
                  <a:lnTo>
                    <a:pt x="373" y="15"/>
                  </a:lnTo>
                  <a:lnTo>
                    <a:pt x="378" y="15"/>
                  </a:lnTo>
                  <a:lnTo>
                    <a:pt x="383" y="15"/>
                  </a:lnTo>
                  <a:lnTo>
                    <a:pt x="388" y="15"/>
                  </a:lnTo>
                  <a:lnTo>
                    <a:pt x="394" y="15"/>
                  </a:lnTo>
                  <a:lnTo>
                    <a:pt x="399" y="15"/>
                  </a:lnTo>
                  <a:lnTo>
                    <a:pt x="404" y="15"/>
                  </a:lnTo>
                  <a:lnTo>
                    <a:pt x="409" y="15"/>
                  </a:lnTo>
                  <a:lnTo>
                    <a:pt x="414" y="15"/>
                  </a:lnTo>
                  <a:lnTo>
                    <a:pt x="420" y="15"/>
                  </a:lnTo>
                  <a:lnTo>
                    <a:pt x="425" y="15"/>
                  </a:lnTo>
                  <a:lnTo>
                    <a:pt x="430" y="15"/>
                  </a:lnTo>
                  <a:lnTo>
                    <a:pt x="435" y="15"/>
                  </a:lnTo>
                  <a:lnTo>
                    <a:pt x="440" y="15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08599" name="Group 119"/>
          <p:cNvGrpSpPr>
            <a:grpSpLocks/>
          </p:cNvGrpSpPr>
          <p:nvPr/>
        </p:nvGrpSpPr>
        <p:grpSpPr bwMode="auto">
          <a:xfrm>
            <a:off x="6119813" y="1660525"/>
            <a:ext cx="142875" cy="463550"/>
            <a:chOff x="1736" y="1511"/>
            <a:chExt cx="2250" cy="1767"/>
          </a:xfrm>
        </p:grpSpPr>
        <p:sp>
          <p:nvSpPr>
            <p:cNvPr id="108656" name="Freeform 120"/>
            <p:cNvSpPr>
              <a:spLocks/>
            </p:cNvSpPr>
            <p:nvPr/>
          </p:nvSpPr>
          <p:spPr bwMode="auto">
            <a:xfrm>
              <a:off x="1736" y="3092"/>
              <a:ext cx="643" cy="186"/>
            </a:xfrm>
            <a:custGeom>
              <a:avLst/>
              <a:gdLst>
                <a:gd name="T0" fmla="*/ 11 w 643"/>
                <a:gd name="T1" fmla="*/ 186 h 186"/>
                <a:gd name="T2" fmla="*/ 26 w 643"/>
                <a:gd name="T3" fmla="*/ 186 h 186"/>
                <a:gd name="T4" fmla="*/ 42 w 643"/>
                <a:gd name="T5" fmla="*/ 186 h 186"/>
                <a:gd name="T6" fmla="*/ 57 w 643"/>
                <a:gd name="T7" fmla="*/ 186 h 186"/>
                <a:gd name="T8" fmla="*/ 73 w 643"/>
                <a:gd name="T9" fmla="*/ 186 h 186"/>
                <a:gd name="T10" fmla="*/ 89 w 643"/>
                <a:gd name="T11" fmla="*/ 186 h 186"/>
                <a:gd name="T12" fmla="*/ 104 w 643"/>
                <a:gd name="T13" fmla="*/ 186 h 186"/>
                <a:gd name="T14" fmla="*/ 120 w 643"/>
                <a:gd name="T15" fmla="*/ 186 h 186"/>
                <a:gd name="T16" fmla="*/ 135 w 643"/>
                <a:gd name="T17" fmla="*/ 186 h 186"/>
                <a:gd name="T18" fmla="*/ 151 w 643"/>
                <a:gd name="T19" fmla="*/ 186 h 186"/>
                <a:gd name="T20" fmla="*/ 166 w 643"/>
                <a:gd name="T21" fmla="*/ 186 h 186"/>
                <a:gd name="T22" fmla="*/ 182 w 643"/>
                <a:gd name="T23" fmla="*/ 186 h 186"/>
                <a:gd name="T24" fmla="*/ 197 w 643"/>
                <a:gd name="T25" fmla="*/ 186 h 186"/>
                <a:gd name="T26" fmla="*/ 213 w 643"/>
                <a:gd name="T27" fmla="*/ 186 h 186"/>
                <a:gd name="T28" fmla="*/ 229 w 643"/>
                <a:gd name="T29" fmla="*/ 186 h 186"/>
                <a:gd name="T30" fmla="*/ 244 w 643"/>
                <a:gd name="T31" fmla="*/ 186 h 186"/>
                <a:gd name="T32" fmla="*/ 260 w 643"/>
                <a:gd name="T33" fmla="*/ 186 h 186"/>
                <a:gd name="T34" fmla="*/ 275 w 643"/>
                <a:gd name="T35" fmla="*/ 186 h 186"/>
                <a:gd name="T36" fmla="*/ 291 w 643"/>
                <a:gd name="T37" fmla="*/ 186 h 186"/>
                <a:gd name="T38" fmla="*/ 306 w 643"/>
                <a:gd name="T39" fmla="*/ 186 h 186"/>
                <a:gd name="T40" fmla="*/ 322 w 643"/>
                <a:gd name="T41" fmla="*/ 186 h 186"/>
                <a:gd name="T42" fmla="*/ 337 w 643"/>
                <a:gd name="T43" fmla="*/ 186 h 186"/>
                <a:gd name="T44" fmla="*/ 353 w 643"/>
                <a:gd name="T45" fmla="*/ 186 h 186"/>
                <a:gd name="T46" fmla="*/ 368 w 643"/>
                <a:gd name="T47" fmla="*/ 181 h 186"/>
                <a:gd name="T48" fmla="*/ 384 w 643"/>
                <a:gd name="T49" fmla="*/ 181 h 186"/>
                <a:gd name="T50" fmla="*/ 400 w 643"/>
                <a:gd name="T51" fmla="*/ 181 h 186"/>
                <a:gd name="T52" fmla="*/ 415 w 643"/>
                <a:gd name="T53" fmla="*/ 176 h 186"/>
                <a:gd name="T54" fmla="*/ 431 w 643"/>
                <a:gd name="T55" fmla="*/ 176 h 186"/>
                <a:gd name="T56" fmla="*/ 446 w 643"/>
                <a:gd name="T57" fmla="*/ 171 h 186"/>
                <a:gd name="T58" fmla="*/ 462 w 643"/>
                <a:gd name="T59" fmla="*/ 166 h 186"/>
                <a:gd name="T60" fmla="*/ 477 w 643"/>
                <a:gd name="T61" fmla="*/ 160 h 186"/>
                <a:gd name="T62" fmla="*/ 493 w 643"/>
                <a:gd name="T63" fmla="*/ 155 h 186"/>
                <a:gd name="T64" fmla="*/ 508 w 643"/>
                <a:gd name="T65" fmla="*/ 145 h 186"/>
                <a:gd name="T66" fmla="*/ 524 w 643"/>
                <a:gd name="T67" fmla="*/ 140 h 186"/>
                <a:gd name="T68" fmla="*/ 540 w 643"/>
                <a:gd name="T69" fmla="*/ 129 h 186"/>
                <a:gd name="T70" fmla="*/ 555 w 643"/>
                <a:gd name="T71" fmla="*/ 114 h 186"/>
                <a:gd name="T72" fmla="*/ 571 w 643"/>
                <a:gd name="T73" fmla="*/ 103 h 186"/>
                <a:gd name="T74" fmla="*/ 581 w 643"/>
                <a:gd name="T75" fmla="*/ 88 h 186"/>
                <a:gd name="T76" fmla="*/ 597 w 643"/>
                <a:gd name="T77" fmla="*/ 72 h 186"/>
                <a:gd name="T78" fmla="*/ 612 w 643"/>
                <a:gd name="T79" fmla="*/ 57 h 186"/>
                <a:gd name="T80" fmla="*/ 622 w 643"/>
                <a:gd name="T81" fmla="*/ 36 h 186"/>
                <a:gd name="T82" fmla="*/ 638 w 643"/>
                <a:gd name="T83" fmla="*/ 15 h 18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643" h="186">
                  <a:moveTo>
                    <a:pt x="0" y="186"/>
                  </a:moveTo>
                  <a:lnTo>
                    <a:pt x="6" y="186"/>
                  </a:lnTo>
                  <a:lnTo>
                    <a:pt x="11" y="186"/>
                  </a:lnTo>
                  <a:lnTo>
                    <a:pt x="16" y="186"/>
                  </a:lnTo>
                  <a:lnTo>
                    <a:pt x="21" y="186"/>
                  </a:lnTo>
                  <a:lnTo>
                    <a:pt x="26" y="186"/>
                  </a:lnTo>
                  <a:lnTo>
                    <a:pt x="32" y="186"/>
                  </a:lnTo>
                  <a:lnTo>
                    <a:pt x="37" y="186"/>
                  </a:lnTo>
                  <a:lnTo>
                    <a:pt x="42" y="186"/>
                  </a:lnTo>
                  <a:lnTo>
                    <a:pt x="47" y="186"/>
                  </a:lnTo>
                  <a:lnTo>
                    <a:pt x="52" y="186"/>
                  </a:lnTo>
                  <a:lnTo>
                    <a:pt x="57" y="186"/>
                  </a:lnTo>
                  <a:lnTo>
                    <a:pt x="63" y="186"/>
                  </a:lnTo>
                  <a:lnTo>
                    <a:pt x="68" y="186"/>
                  </a:lnTo>
                  <a:lnTo>
                    <a:pt x="73" y="186"/>
                  </a:lnTo>
                  <a:lnTo>
                    <a:pt x="78" y="186"/>
                  </a:lnTo>
                  <a:lnTo>
                    <a:pt x="83" y="186"/>
                  </a:lnTo>
                  <a:lnTo>
                    <a:pt x="89" y="186"/>
                  </a:lnTo>
                  <a:lnTo>
                    <a:pt x="94" y="186"/>
                  </a:lnTo>
                  <a:lnTo>
                    <a:pt x="99" y="186"/>
                  </a:lnTo>
                  <a:lnTo>
                    <a:pt x="104" y="186"/>
                  </a:lnTo>
                  <a:lnTo>
                    <a:pt x="109" y="186"/>
                  </a:lnTo>
                  <a:lnTo>
                    <a:pt x="114" y="186"/>
                  </a:lnTo>
                  <a:lnTo>
                    <a:pt x="120" y="186"/>
                  </a:lnTo>
                  <a:lnTo>
                    <a:pt x="125" y="186"/>
                  </a:lnTo>
                  <a:lnTo>
                    <a:pt x="130" y="186"/>
                  </a:lnTo>
                  <a:lnTo>
                    <a:pt x="135" y="186"/>
                  </a:lnTo>
                  <a:lnTo>
                    <a:pt x="140" y="186"/>
                  </a:lnTo>
                  <a:lnTo>
                    <a:pt x="146" y="186"/>
                  </a:lnTo>
                  <a:lnTo>
                    <a:pt x="151" y="186"/>
                  </a:lnTo>
                  <a:lnTo>
                    <a:pt x="156" y="186"/>
                  </a:lnTo>
                  <a:lnTo>
                    <a:pt x="161" y="186"/>
                  </a:lnTo>
                  <a:lnTo>
                    <a:pt x="166" y="186"/>
                  </a:lnTo>
                  <a:lnTo>
                    <a:pt x="171" y="186"/>
                  </a:lnTo>
                  <a:lnTo>
                    <a:pt x="177" y="186"/>
                  </a:lnTo>
                  <a:lnTo>
                    <a:pt x="182" y="186"/>
                  </a:lnTo>
                  <a:lnTo>
                    <a:pt x="187" y="186"/>
                  </a:lnTo>
                  <a:lnTo>
                    <a:pt x="192" y="186"/>
                  </a:lnTo>
                  <a:lnTo>
                    <a:pt x="197" y="186"/>
                  </a:lnTo>
                  <a:lnTo>
                    <a:pt x="203" y="186"/>
                  </a:lnTo>
                  <a:lnTo>
                    <a:pt x="208" y="186"/>
                  </a:lnTo>
                  <a:lnTo>
                    <a:pt x="213" y="186"/>
                  </a:lnTo>
                  <a:lnTo>
                    <a:pt x="218" y="186"/>
                  </a:lnTo>
                  <a:lnTo>
                    <a:pt x="223" y="186"/>
                  </a:lnTo>
                  <a:lnTo>
                    <a:pt x="229" y="186"/>
                  </a:lnTo>
                  <a:lnTo>
                    <a:pt x="234" y="186"/>
                  </a:lnTo>
                  <a:lnTo>
                    <a:pt x="239" y="186"/>
                  </a:lnTo>
                  <a:lnTo>
                    <a:pt x="244" y="186"/>
                  </a:lnTo>
                  <a:lnTo>
                    <a:pt x="249" y="186"/>
                  </a:lnTo>
                  <a:lnTo>
                    <a:pt x="254" y="186"/>
                  </a:lnTo>
                  <a:lnTo>
                    <a:pt x="260" y="186"/>
                  </a:lnTo>
                  <a:lnTo>
                    <a:pt x="265" y="186"/>
                  </a:lnTo>
                  <a:lnTo>
                    <a:pt x="270" y="186"/>
                  </a:lnTo>
                  <a:lnTo>
                    <a:pt x="275" y="186"/>
                  </a:lnTo>
                  <a:lnTo>
                    <a:pt x="280" y="186"/>
                  </a:lnTo>
                  <a:lnTo>
                    <a:pt x="286" y="186"/>
                  </a:lnTo>
                  <a:lnTo>
                    <a:pt x="291" y="186"/>
                  </a:lnTo>
                  <a:lnTo>
                    <a:pt x="296" y="186"/>
                  </a:lnTo>
                  <a:lnTo>
                    <a:pt x="301" y="186"/>
                  </a:lnTo>
                  <a:lnTo>
                    <a:pt x="306" y="186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2" y="186"/>
                  </a:lnTo>
                  <a:lnTo>
                    <a:pt x="327" y="186"/>
                  </a:lnTo>
                  <a:lnTo>
                    <a:pt x="332" y="186"/>
                  </a:lnTo>
                  <a:lnTo>
                    <a:pt x="337" y="186"/>
                  </a:lnTo>
                  <a:lnTo>
                    <a:pt x="343" y="186"/>
                  </a:lnTo>
                  <a:lnTo>
                    <a:pt x="348" y="186"/>
                  </a:lnTo>
                  <a:lnTo>
                    <a:pt x="353" y="186"/>
                  </a:lnTo>
                  <a:lnTo>
                    <a:pt x="358" y="181"/>
                  </a:lnTo>
                  <a:lnTo>
                    <a:pt x="363" y="181"/>
                  </a:lnTo>
                  <a:lnTo>
                    <a:pt x="368" y="181"/>
                  </a:lnTo>
                  <a:lnTo>
                    <a:pt x="374" y="181"/>
                  </a:lnTo>
                  <a:lnTo>
                    <a:pt x="379" y="181"/>
                  </a:lnTo>
                  <a:lnTo>
                    <a:pt x="384" y="181"/>
                  </a:lnTo>
                  <a:lnTo>
                    <a:pt x="389" y="181"/>
                  </a:lnTo>
                  <a:lnTo>
                    <a:pt x="394" y="181"/>
                  </a:lnTo>
                  <a:lnTo>
                    <a:pt x="400" y="181"/>
                  </a:lnTo>
                  <a:lnTo>
                    <a:pt x="405" y="176"/>
                  </a:lnTo>
                  <a:lnTo>
                    <a:pt x="410" y="176"/>
                  </a:lnTo>
                  <a:lnTo>
                    <a:pt x="415" y="176"/>
                  </a:lnTo>
                  <a:lnTo>
                    <a:pt x="420" y="176"/>
                  </a:lnTo>
                  <a:lnTo>
                    <a:pt x="426" y="176"/>
                  </a:lnTo>
                  <a:lnTo>
                    <a:pt x="431" y="176"/>
                  </a:lnTo>
                  <a:lnTo>
                    <a:pt x="436" y="171"/>
                  </a:lnTo>
                  <a:lnTo>
                    <a:pt x="441" y="171"/>
                  </a:lnTo>
                  <a:lnTo>
                    <a:pt x="446" y="171"/>
                  </a:lnTo>
                  <a:lnTo>
                    <a:pt x="451" y="166"/>
                  </a:lnTo>
                  <a:lnTo>
                    <a:pt x="457" y="166"/>
                  </a:lnTo>
                  <a:lnTo>
                    <a:pt x="462" y="166"/>
                  </a:lnTo>
                  <a:lnTo>
                    <a:pt x="467" y="166"/>
                  </a:lnTo>
                  <a:lnTo>
                    <a:pt x="472" y="160"/>
                  </a:lnTo>
                  <a:lnTo>
                    <a:pt x="477" y="160"/>
                  </a:lnTo>
                  <a:lnTo>
                    <a:pt x="483" y="155"/>
                  </a:lnTo>
                  <a:lnTo>
                    <a:pt x="488" y="155"/>
                  </a:lnTo>
                  <a:lnTo>
                    <a:pt x="493" y="155"/>
                  </a:lnTo>
                  <a:lnTo>
                    <a:pt x="498" y="150"/>
                  </a:lnTo>
                  <a:lnTo>
                    <a:pt x="503" y="150"/>
                  </a:lnTo>
                  <a:lnTo>
                    <a:pt x="508" y="145"/>
                  </a:lnTo>
                  <a:lnTo>
                    <a:pt x="514" y="145"/>
                  </a:lnTo>
                  <a:lnTo>
                    <a:pt x="519" y="140"/>
                  </a:lnTo>
                  <a:lnTo>
                    <a:pt x="524" y="140"/>
                  </a:lnTo>
                  <a:lnTo>
                    <a:pt x="529" y="135"/>
                  </a:lnTo>
                  <a:lnTo>
                    <a:pt x="534" y="129"/>
                  </a:lnTo>
                  <a:lnTo>
                    <a:pt x="540" y="129"/>
                  </a:lnTo>
                  <a:lnTo>
                    <a:pt x="545" y="124"/>
                  </a:lnTo>
                  <a:lnTo>
                    <a:pt x="550" y="119"/>
                  </a:lnTo>
                  <a:lnTo>
                    <a:pt x="555" y="114"/>
                  </a:lnTo>
                  <a:lnTo>
                    <a:pt x="560" y="109"/>
                  </a:lnTo>
                  <a:lnTo>
                    <a:pt x="565" y="109"/>
                  </a:lnTo>
                  <a:lnTo>
                    <a:pt x="571" y="103"/>
                  </a:lnTo>
                  <a:lnTo>
                    <a:pt x="576" y="98"/>
                  </a:lnTo>
                  <a:lnTo>
                    <a:pt x="576" y="93"/>
                  </a:lnTo>
                  <a:lnTo>
                    <a:pt x="581" y="88"/>
                  </a:lnTo>
                  <a:lnTo>
                    <a:pt x="586" y="83"/>
                  </a:lnTo>
                  <a:lnTo>
                    <a:pt x="591" y="78"/>
                  </a:lnTo>
                  <a:lnTo>
                    <a:pt x="597" y="72"/>
                  </a:lnTo>
                  <a:lnTo>
                    <a:pt x="602" y="67"/>
                  </a:lnTo>
                  <a:lnTo>
                    <a:pt x="607" y="62"/>
                  </a:lnTo>
                  <a:lnTo>
                    <a:pt x="612" y="57"/>
                  </a:lnTo>
                  <a:lnTo>
                    <a:pt x="612" y="52"/>
                  </a:lnTo>
                  <a:lnTo>
                    <a:pt x="617" y="46"/>
                  </a:lnTo>
                  <a:lnTo>
                    <a:pt x="622" y="36"/>
                  </a:lnTo>
                  <a:lnTo>
                    <a:pt x="628" y="31"/>
                  </a:lnTo>
                  <a:lnTo>
                    <a:pt x="633" y="26"/>
                  </a:lnTo>
                  <a:lnTo>
                    <a:pt x="638" y="15"/>
                  </a:lnTo>
                  <a:lnTo>
                    <a:pt x="643" y="10"/>
                  </a:lnTo>
                  <a:lnTo>
                    <a:pt x="643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57" name="Freeform 121"/>
            <p:cNvSpPr>
              <a:spLocks/>
            </p:cNvSpPr>
            <p:nvPr/>
          </p:nvSpPr>
          <p:spPr bwMode="auto">
            <a:xfrm>
              <a:off x="2379" y="1511"/>
              <a:ext cx="581" cy="1581"/>
            </a:xfrm>
            <a:custGeom>
              <a:avLst/>
              <a:gdLst>
                <a:gd name="T0" fmla="*/ 11 w 581"/>
                <a:gd name="T1" fmla="*/ 1565 h 1581"/>
                <a:gd name="T2" fmla="*/ 26 w 581"/>
                <a:gd name="T3" fmla="*/ 1539 h 1581"/>
                <a:gd name="T4" fmla="*/ 37 w 581"/>
                <a:gd name="T5" fmla="*/ 1508 h 1581"/>
                <a:gd name="T6" fmla="*/ 52 w 581"/>
                <a:gd name="T7" fmla="*/ 1477 h 1581"/>
                <a:gd name="T8" fmla="*/ 68 w 581"/>
                <a:gd name="T9" fmla="*/ 1446 h 1581"/>
                <a:gd name="T10" fmla="*/ 78 w 581"/>
                <a:gd name="T11" fmla="*/ 1405 h 1581"/>
                <a:gd name="T12" fmla="*/ 94 w 581"/>
                <a:gd name="T13" fmla="*/ 1368 h 1581"/>
                <a:gd name="T14" fmla="*/ 104 w 581"/>
                <a:gd name="T15" fmla="*/ 1322 h 1581"/>
                <a:gd name="T16" fmla="*/ 119 w 581"/>
                <a:gd name="T17" fmla="*/ 1275 h 1581"/>
                <a:gd name="T18" fmla="*/ 135 w 581"/>
                <a:gd name="T19" fmla="*/ 1228 h 1581"/>
                <a:gd name="T20" fmla="*/ 145 w 581"/>
                <a:gd name="T21" fmla="*/ 1176 h 1581"/>
                <a:gd name="T22" fmla="*/ 161 w 581"/>
                <a:gd name="T23" fmla="*/ 1125 h 1581"/>
                <a:gd name="T24" fmla="*/ 171 w 581"/>
                <a:gd name="T25" fmla="*/ 1068 h 1581"/>
                <a:gd name="T26" fmla="*/ 187 w 581"/>
                <a:gd name="T27" fmla="*/ 1011 h 1581"/>
                <a:gd name="T28" fmla="*/ 202 w 581"/>
                <a:gd name="T29" fmla="*/ 948 h 1581"/>
                <a:gd name="T30" fmla="*/ 213 w 581"/>
                <a:gd name="T31" fmla="*/ 886 h 1581"/>
                <a:gd name="T32" fmla="*/ 228 w 581"/>
                <a:gd name="T33" fmla="*/ 824 h 1581"/>
                <a:gd name="T34" fmla="*/ 239 w 581"/>
                <a:gd name="T35" fmla="*/ 757 h 1581"/>
                <a:gd name="T36" fmla="*/ 254 w 581"/>
                <a:gd name="T37" fmla="*/ 694 h 1581"/>
                <a:gd name="T38" fmla="*/ 270 w 581"/>
                <a:gd name="T39" fmla="*/ 632 h 1581"/>
                <a:gd name="T40" fmla="*/ 280 w 581"/>
                <a:gd name="T41" fmla="*/ 565 h 1581"/>
                <a:gd name="T42" fmla="*/ 296 w 581"/>
                <a:gd name="T43" fmla="*/ 503 h 1581"/>
                <a:gd name="T44" fmla="*/ 311 w 581"/>
                <a:gd name="T45" fmla="*/ 440 h 1581"/>
                <a:gd name="T46" fmla="*/ 322 w 581"/>
                <a:gd name="T47" fmla="*/ 383 h 1581"/>
                <a:gd name="T48" fmla="*/ 337 w 581"/>
                <a:gd name="T49" fmla="*/ 326 h 1581"/>
                <a:gd name="T50" fmla="*/ 348 w 581"/>
                <a:gd name="T51" fmla="*/ 269 h 1581"/>
                <a:gd name="T52" fmla="*/ 363 w 581"/>
                <a:gd name="T53" fmla="*/ 223 h 1581"/>
                <a:gd name="T54" fmla="*/ 379 w 581"/>
                <a:gd name="T55" fmla="*/ 176 h 1581"/>
                <a:gd name="T56" fmla="*/ 389 w 581"/>
                <a:gd name="T57" fmla="*/ 135 h 1581"/>
                <a:gd name="T58" fmla="*/ 405 w 581"/>
                <a:gd name="T59" fmla="*/ 98 h 1581"/>
                <a:gd name="T60" fmla="*/ 415 w 581"/>
                <a:gd name="T61" fmla="*/ 67 h 1581"/>
                <a:gd name="T62" fmla="*/ 431 w 581"/>
                <a:gd name="T63" fmla="*/ 41 h 1581"/>
                <a:gd name="T64" fmla="*/ 446 w 581"/>
                <a:gd name="T65" fmla="*/ 21 h 1581"/>
                <a:gd name="T66" fmla="*/ 456 w 581"/>
                <a:gd name="T67" fmla="*/ 5 h 1581"/>
                <a:gd name="T68" fmla="*/ 472 w 581"/>
                <a:gd name="T69" fmla="*/ 0 h 1581"/>
                <a:gd name="T70" fmla="*/ 488 w 581"/>
                <a:gd name="T71" fmla="*/ 0 h 1581"/>
                <a:gd name="T72" fmla="*/ 503 w 581"/>
                <a:gd name="T73" fmla="*/ 5 h 1581"/>
                <a:gd name="T74" fmla="*/ 513 w 581"/>
                <a:gd name="T75" fmla="*/ 21 h 1581"/>
                <a:gd name="T76" fmla="*/ 529 w 581"/>
                <a:gd name="T77" fmla="*/ 41 h 1581"/>
                <a:gd name="T78" fmla="*/ 545 w 581"/>
                <a:gd name="T79" fmla="*/ 67 h 1581"/>
                <a:gd name="T80" fmla="*/ 555 w 581"/>
                <a:gd name="T81" fmla="*/ 98 h 1581"/>
                <a:gd name="T82" fmla="*/ 570 w 581"/>
                <a:gd name="T83" fmla="*/ 135 h 158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81" h="1581">
                  <a:moveTo>
                    <a:pt x="0" y="1581"/>
                  </a:moveTo>
                  <a:lnTo>
                    <a:pt x="5" y="1576"/>
                  </a:lnTo>
                  <a:lnTo>
                    <a:pt x="11" y="1565"/>
                  </a:lnTo>
                  <a:lnTo>
                    <a:pt x="16" y="1560"/>
                  </a:lnTo>
                  <a:lnTo>
                    <a:pt x="21" y="1550"/>
                  </a:lnTo>
                  <a:lnTo>
                    <a:pt x="26" y="1539"/>
                  </a:lnTo>
                  <a:lnTo>
                    <a:pt x="31" y="1529"/>
                  </a:lnTo>
                  <a:lnTo>
                    <a:pt x="37" y="1519"/>
                  </a:lnTo>
                  <a:lnTo>
                    <a:pt x="37" y="1508"/>
                  </a:lnTo>
                  <a:lnTo>
                    <a:pt x="42" y="1498"/>
                  </a:lnTo>
                  <a:lnTo>
                    <a:pt x="47" y="1487"/>
                  </a:lnTo>
                  <a:lnTo>
                    <a:pt x="52" y="1477"/>
                  </a:lnTo>
                  <a:lnTo>
                    <a:pt x="57" y="1467"/>
                  </a:lnTo>
                  <a:lnTo>
                    <a:pt x="62" y="1456"/>
                  </a:lnTo>
                  <a:lnTo>
                    <a:pt x="68" y="1446"/>
                  </a:lnTo>
                  <a:lnTo>
                    <a:pt x="73" y="1430"/>
                  </a:lnTo>
                  <a:lnTo>
                    <a:pt x="73" y="1420"/>
                  </a:lnTo>
                  <a:lnTo>
                    <a:pt x="78" y="1405"/>
                  </a:lnTo>
                  <a:lnTo>
                    <a:pt x="83" y="1394"/>
                  </a:lnTo>
                  <a:lnTo>
                    <a:pt x="88" y="1379"/>
                  </a:lnTo>
                  <a:lnTo>
                    <a:pt x="94" y="1368"/>
                  </a:lnTo>
                  <a:lnTo>
                    <a:pt x="99" y="1353"/>
                  </a:lnTo>
                  <a:lnTo>
                    <a:pt x="104" y="1337"/>
                  </a:lnTo>
                  <a:lnTo>
                    <a:pt x="104" y="1322"/>
                  </a:lnTo>
                  <a:lnTo>
                    <a:pt x="109" y="1306"/>
                  </a:lnTo>
                  <a:lnTo>
                    <a:pt x="114" y="1291"/>
                  </a:lnTo>
                  <a:lnTo>
                    <a:pt x="119" y="1275"/>
                  </a:lnTo>
                  <a:lnTo>
                    <a:pt x="125" y="1259"/>
                  </a:lnTo>
                  <a:lnTo>
                    <a:pt x="130" y="1244"/>
                  </a:lnTo>
                  <a:lnTo>
                    <a:pt x="135" y="1228"/>
                  </a:lnTo>
                  <a:lnTo>
                    <a:pt x="140" y="1213"/>
                  </a:lnTo>
                  <a:lnTo>
                    <a:pt x="140" y="1192"/>
                  </a:lnTo>
                  <a:lnTo>
                    <a:pt x="145" y="1176"/>
                  </a:lnTo>
                  <a:lnTo>
                    <a:pt x="151" y="1161"/>
                  </a:lnTo>
                  <a:lnTo>
                    <a:pt x="156" y="1140"/>
                  </a:lnTo>
                  <a:lnTo>
                    <a:pt x="161" y="1125"/>
                  </a:lnTo>
                  <a:lnTo>
                    <a:pt x="166" y="1104"/>
                  </a:lnTo>
                  <a:lnTo>
                    <a:pt x="171" y="1088"/>
                  </a:lnTo>
                  <a:lnTo>
                    <a:pt x="171" y="1068"/>
                  </a:lnTo>
                  <a:lnTo>
                    <a:pt x="176" y="1047"/>
                  </a:lnTo>
                  <a:lnTo>
                    <a:pt x="182" y="1026"/>
                  </a:lnTo>
                  <a:lnTo>
                    <a:pt x="187" y="1011"/>
                  </a:lnTo>
                  <a:lnTo>
                    <a:pt x="192" y="990"/>
                  </a:lnTo>
                  <a:lnTo>
                    <a:pt x="197" y="969"/>
                  </a:lnTo>
                  <a:lnTo>
                    <a:pt x="202" y="948"/>
                  </a:lnTo>
                  <a:lnTo>
                    <a:pt x="208" y="928"/>
                  </a:lnTo>
                  <a:lnTo>
                    <a:pt x="208" y="907"/>
                  </a:lnTo>
                  <a:lnTo>
                    <a:pt x="213" y="886"/>
                  </a:lnTo>
                  <a:lnTo>
                    <a:pt x="218" y="865"/>
                  </a:lnTo>
                  <a:lnTo>
                    <a:pt x="223" y="845"/>
                  </a:lnTo>
                  <a:lnTo>
                    <a:pt x="228" y="824"/>
                  </a:lnTo>
                  <a:lnTo>
                    <a:pt x="234" y="803"/>
                  </a:lnTo>
                  <a:lnTo>
                    <a:pt x="239" y="783"/>
                  </a:lnTo>
                  <a:lnTo>
                    <a:pt x="239" y="757"/>
                  </a:lnTo>
                  <a:lnTo>
                    <a:pt x="244" y="736"/>
                  </a:lnTo>
                  <a:lnTo>
                    <a:pt x="249" y="715"/>
                  </a:lnTo>
                  <a:lnTo>
                    <a:pt x="254" y="694"/>
                  </a:lnTo>
                  <a:lnTo>
                    <a:pt x="259" y="674"/>
                  </a:lnTo>
                  <a:lnTo>
                    <a:pt x="265" y="653"/>
                  </a:lnTo>
                  <a:lnTo>
                    <a:pt x="270" y="632"/>
                  </a:lnTo>
                  <a:lnTo>
                    <a:pt x="275" y="612"/>
                  </a:lnTo>
                  <a:lnTo>
                    <a:pt x="275" y="586"/>
                  </a:lnTo>
                  <a:lnTo>
                    <a:pt x="280" y="565"/>
                  </a:lnTo>
                  <a:lnTo>
                    <a:pt x="285" y="544"/>
                  </a:lnTo>
                  <a:lnTo>
                    <a:pt x="291" y="523"/>
                  </a:lnTo>
                  <a:lnTo>
                    <a:pt x="296" y="503"/>
                  </a:lnTo>
                  <a:lnTo>
                    <a:pt x="301" y="482"/>
                  </a:lnTo>
                  <a:lnTo>
                    <a:pt x="306" y="461"/>
                  </a:lnTo>
                  <a:lnTo>
                    <a:pt x="311" y="440"/>
                  </a:lnTo>
                  <a:lnTo>
                    <a:pt x="311" y="420"/>
                  </a:lnTo>
                  <a:lnTo>
                    <a:pt x="316" y="404"/>
                  </a:lnTo>
                  <a:lnTo>
                    <a:pt x="322" y="383"/>
                  </a:lnTo>
                  <a:lnTo>
                    <a:pt x="327" y="363"/>
                  </a:lnTo>
                  <a:lnTo>
                    <a:pt x="332" y="342"/>
                  </a:lnTo>
                  <a:lnTo>
                    <a:pt x="337" y="326"/>
                  </a:lnTo>
                  <a:lnTo>
                    <a:pt x="342" y="306"/>
                  </a:lnTo>
                  <a:lnTo>
                    <a:pt x="342" y="290"/>
                  </a:lnTo>
                  <a:lnTo>
                    <a:pt x="348" y="269"/>
                  </a:lnTo>
                  <a:lnTo>
                    <a:pt x="353" y="254"/>
                  </a:lnTo>
                  <a:lnTo>
                    <a:pt x="358" y="238"/>
                  </a:lnTo>
                  <a:lnTo>
                    <a:pt x="363" y="223"/>
                  </a:lnTo>
                  <a:lnTo>
                    <a:pt x="368" y="207"/>
                  </a:lnTo>
                  <a:lnTo>
                    <a:pt x="373" y="192"/>
                  </a:lnTo>
                  <a:lnTo>
                    <a:pt x="379" y="176"/>
                  </a:lnTo>
                  <a:lnTo>
                    <a:pt x="379" y="161"/>
                  </a:lnTo>
                  <a:lnTo>
                    <a:pt x="384" y="145"/>
                  </a:lnTo>
                  <a:lnTo>
                    <a:pt x="389" y="135"/>
                  </a:lnTo>
                  <a:lnTo>
                    <a:pt x="394" y="119"/>
                  </a:lnTo>
                  <a:lnTo>
                    <a:pt x="399" y="109"/>
                  </a:lnTo>
                  <a:lnTo>
                    <a:pt x="405" y="98"/>
                  </a:lnTo>
                  <a:lnTo>
                    <a:pt x="410" y="88"/>
                  </a:lnTo>
                  <a:lnTo>
                    <a:pt x="410" y="78"/>
                  </a:lnTo>
                  <a:lnTo>
                    <a:pt x="415" y="67"/>
                  </a:lnTo>
                  <a:lnTo>
                    <a:pt x="420" y="57"/>
                  </a:lnTo>
                  <a:lnTo>
                    <a:pt x="425" y="47"/>
                  </a:lnTo>
                  <a:lnTo>
                    <a:pt x="431" y="41"/>
                  </a:lnTo>
                  <a:lnTo>
                    <a:pt x="436" y="31"/>
                  </a:lnTo>
                  <a:lnTo>
                    <a:pt x="441" y="26"/>
                  </a:lnTo>
                  <a:lnTo>
                    <a:pt x="446" y="21"/>
                  </a:lnTo>
                  <a:lnTo>
                    <a:pt x="446" y="15"/>
                  </a:lnTo>
                  <a:lnTo>
                    <a:pt x="451" y="10"/>
                  </a:lnTo>
                  <a:lnTo>
                    <a:pt x="456" y="5"/>
                  </a:lnTo>
                  <a:lnTo>
                    <a:pt x="462" y="5"/>
                  </a:lnTo>
                  <a:lnTo>
                    <a:pt x="467" y="0"/>
                  </a:lnTo>
                  <a:lnTo>
                    <a:pt x="472" y="0"/>
                  </a:lnTo>
                  <a:lnTo>
                    <a:pt x="477" y="0"/>
                  </a:lnTo>
                  <a:lnTo>
                    <a:pt x="482" y="0"/>
                  </a:lnTo>
                  <a:lnTo>
                    <a:pt x="488" y="0"/>
                  </a:lnTo>
                  <a:lnTo>
                    <a:pt x="493" y="0"/>
                  </a:lnTo>
                  <a:lnTo>
                    <a:pt x="498" y="5"/>
                  </a:lnTo>
                  <a:lnTo>
                    <a:pt x="503" y="5"/>
                  </a:lnTo>
                  <a:lnTo>
                    <a:pt x="508" y="10"/>
                  </a:lnTo>
                  <a:lnTo>
                    <a:pt x="513" y="15"/>
                  </a:lnTo>
                  <a:lnTo>
                    <a:pt x="513" y="21"/>
                  </a:lnTo>
                  <a:lnTo>
                    <a:pt x="519" y="26"/>
                  </a:lnTo>
                  <a:lnTo>
                    <a:pt x="524" y="31"/>
                  </a:lnTo>
                  <a:lnTo>
                    <a:pt x="529" y="41"/>
                  </a:lnTo>
                  <a:lnTo>
                    <a:pt x="534" y="47"/>
                  </a:lnTo>
                  <a:lnTo>
                    <a:pt x="539" y="57"/>
                  </a:lnTo>
                  <a:lnTo>
                    <a:pt x="545" y="67"/>
                  </a:lnTo>
                  <a:lnTo>
                    <a:pt x="550" y="78"/>
                  </a:lnTo>
                  <a:lnTo>
                    <a:pt x="550" y="88"/>
                  </a:lnTo>
                  <a:lnTo>
                    <a:pt x="555" y="98"/>
                  </a:lnTo>
                  <a:lnTo>
                    <a:pt x="560" y="109"/>
                  </a:lnTo>
                  <a:lnTo>
                    <a:pt x="565" y="119"/>
                  </a:lnTo>
                  <a:lnTo>
                    <a:pt x="570" y="135"/>
                  </a:lnTo>
                  <a:lnTo>
                    <a:pt x="576" y="145"/>
                  </a:lnTo>
                  <a:lnTo>
                    <a:pt x="581" y="161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58" name="Freeform 122"/>
            <p:cNvSpPr>
              <a:spLocks/>
            </p:cNvSpPr>
            <p:nvPr/>
          </p:nvSpPr>
          <p:spPr bwMode="auto">
            <a:xfrm>
              <a:off x="2960" y="1672"/>
              <a:ext cx="586" cy="1591"/>
            </a:xfrm>
            <a:custGeom>
              <a:avLst/>
              <a:gdLst>
                <a:gd name="T0" fmla="*/ 5 w 586"/>
                <a:gd name="T1" fmla="*/ 31 h 1591"/>
                <a:gd name="T2" fmla="*/ 21 w 586"/>
                <a:gd name="T3" fmla="*/ 77 h 1591"/>
                <a:gd name="T4" fmla="*/ 36 w 586"/>
                <a:gd name="T5" fmla="*/ 129 h 1591"/>
                <a:gd name="T6" fmla="*/ 46 w 586"/>
                <a:gd name="T7" fmla="*/ 181 h 1591"/>
                <a:gd name="T8" fmla="*/ 62 w 586"/>
                <a:gd name="T9" fmla="*/ 243 h 1591"/>
                <a:gd name="T10" fmla="*/ 72 w 586"/>
                <a:gd name="T11" fmla="*/ 300 h 1591"/>
                <a:gd name="T12" fmla="*/ 88 w 586"/>
                <a:gd name="T13" fmla="*/ 362 h 1591"/>
                <a:gd name="T14" fmla="*/ 104 w 586"/>
                <a:gd name="T15" fmla="*/ 425 h 1591"/>
                <a:gd name="T16" fmla="*/ 114 w 586"/>
                <a:gd name="T17" fmla="*/ 492 h 1591"/>
                <a:gd name="T18" fmla="*/ 129 w 586"/>
                <a:gd name="T19" fmla="*/ 554 h 1591"/>
                <a:gd name="T20" fmla="*/ 140 w 586"/>
                <a:gd name="T21" fmla="*/ 622 h 1591"/>
                <a:gd name="T22" fmla="*/ 155 w 586"/>
                <a:gd name="T23" fmla="*/ 684 h 1591"/>
                <a:gd name="T24" fmla="*/ 171 w 586"/>
                <a:gd name="T25" fmla="*/ 746 h 1591"/>
                <a:gd name="T26" fmla="*/ 181 w 586"/>
                <a:gd name="T27" fmla="*/ 808 h 1591"/>
                <a:gd name="T28" fmla="*/ 197 w 586"/>
                <a:gd name="T29" fmla="*/ 865 h 1591"/>
                <a:gd name="T30" fmla="*/ 207 w 586"/>
                <a:gd name="T31" fmla="*/ 927 h 1591"/>
                <a:gd name="T32" fmla="*/ 223 w 586"/>
                <a:gd name="T33" fmla="*/ 979 h 1591"/>
                <a:gd name="T34" fmla="*/ 238 w 586"/>
                <a:gd name="T35" fmla="*/ 1031 h 1591"/>
                <a:gd name="T36" fmla="*/ 249 w 586"/>
                <a:gd name="T37" fmla="*/ 1083 h 1591"/>
                <a:gd name="T38" fmla="*/ 264 w 586"/>
                <a:gd name="T39" fmla="*/ 1130 h 1591"/>
                <a:gd name="T40" fmla="*/ 275 w 586"/>
                <a:gd name="T41" fmla="*/ 1176 h 1591"/>
                <a:gd name="T42" fmla="*/ 290 w 586"/>
                <a:gd name="T43" fmla="*/ 1218 h 1591"/>
                <a:gd name="T44" fmla="*/ 306 w 586"/>
                <a:gd name="T45" fmla="*/ 1259 h 1591"/>
                <a:gd name="T46" fmla="*/ 316 w 586"/>
                <a:gd name="T47" fmla="*/ 1295 h 1591"/>
                <a:gd name="T48" fmla="*/ 332 w 586"/>
                <a:gd name="T49" fmla="*/ 1326 h 1591"/>
                <a:gd name="T50" fmla="*/ 342 w 586"/>
                <a:gd name="T51" fmla="*/ 1358 h 1591"/>
                <a:gd name="T52" fmla="*/ 358 w 586"/>
                <a:gd name="T53" fmla="*/ 1389 h 1591"/>
                <a:gd name="T54" fmla="*/ 373 w 586"/>
                <a:gd name="T55" fmla="*/ 1415 h 1591"/>
                <a:gd name="T56" fmla="*/ 383 w 586"/>
                <a:gd name="T57" fmla="*/ 1435 h 1591"/>
                <a:gd name="T58" fmla="*/ 399 w 586"/>
                <a:gd name="T59" fmla="*/ 1456 h 1591"/>
                <a:gd name="T60" fmla="*/ 409 w 586"/>
                <a:gd name="T61" fmla="*/ 1477 h 1591"/>
                <a:gd name="T62" fmla="*/ 425 w 586"/>
                <a:gd name="T63" fmla="*/ 1492 h 1591"/>
                <a:gd name="T64" fmla="*/ 440 w 586"/>
                <a:gd name="T65" fmla="*/ 1508 h 1591"/>
                <a:gd name="T66" fmla="*/ 451 w 586"/>
                <a:gd name="T67" fmla="*/ 1523 h 1591"/>
                <a:gd name="T68" fmla="*/ 466 w 586"/>
                <a:gd name="T69" fmla="*/ 1534 h 1591"/>
                <a:gd name="T70" fmla="*/ 482 w 586"/>
                <a:gd name="T71" fmla="*/ 1549 h 1591"/>
                <a:gd name="T72" fmla="*/ 497 w 586"/>
                <a:gd name="T73" fmla="*/ 1560 h 1591"/>
                <a:gd name="T74" fmla="*/ 513 w 586"/>
                <a:gd name="T75" fmla="*/ 1565 h 1591"/>
                <a:gd name="T76" fmla="*/ 529 w 586"/>
                <a:gd name="T77" fmla="*/ 1575 h 1591"/>
                <a:gd name="T78" fmla="*/ 544 w 586"/>
                <a:gd name="T79" fmla="*/ 1580 h 1591"/>
                <a:gd name="T80" fmla="*/ 560 w 586"/>
                <a:gd name="T81" fmla="*/ 1586 h 1591"/>
                <a:gd name="T82" fmla="*/ 575 w 586"/>
                <a:gd name="T83" fmla="*/ 1591 h 159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86" h="1591">
                  <a:moveTo>
                    <a:pt x="0" y="0"/>
                  </a:moveTo>
                  <a:lnTo>
                    <a:pt x="0" y="15"/>
                  </a:lnTo>
                  <a:lnTo>
                    <a:pt x="5" y="31"/>
                  </a:lnTo>
                  <a:lnTo>
                    <a:pt x="10" y="46"/>
                  </a:lnTo>
                  <a:lnTo>
                    <a:pt x="15" y="62"/>
                  </a:lnTo>
                  <a:lnTo>
                    <a:pt x="21" y="77"/>
                  </a:lnTo>
                  <a:lnTo>
                    <a:pt x="26" y="93"/>
                  </a:lnTo>
                  <a:lnTo>
                    <a:pt x="31" y="108"/>
                  </a:lnTo>
                  <a:lnTo>
                    <a:pt x="36" y="129"/>
                  </a:lnTo>
                  <a:lnTo>
                    <a:pt x="36" y="145"/>
                  </a:lnTo>
                  <a:lnTo>
                    <a:pt x="41" y="165"/>
                  </a:lnTo>
                  <a:lnTo>
                    <a:pt x="46" y="181"/>
                  </a:lnTo>
                  <a:lnTo>
                    <a:pt x="52" y="202"/>
                  </a:lnTo>
                  <a:lnTo>
                    <a:pt x="57" y="222"/>
                  </a:lnTo>
                  <a:lnTo>
                    <a:pt x="62" y="243"/>
                  </a:lnTo>
                  <a:lnTo>
                    <a:pt x="67" y="259"/>
                  </a:lnTo>
                  <a:lnTo>
                    <a:pt x="67" y="279"/>
                  </a:lnTo>
                  <a:lnTo>
                    <a:pt x="72" y="300"/>
                  </a:lnTo>
                  <a:lnTo>
                    <a:pt x="78" y="321"/>
                  </a:lnTo>
                  <a:lnTo>
                    <a:pt x="83" y="342"/>
                  </a:lnTo>
                  <a:lnTo>
                    <a:pt x="88" y="362"/>
                  </a:lnTo>
                  <a:lnTo>
                    <a:pt x="93" y="383"/>
                  </a:lnTo>
                  <a:lnTo>
                    <a:pt x="98" y="404"/>
                  </a:lnTo>
                  <a:lnTo>
                    <a:pt x="104" y="425"/>
                  </a:lnTo>
                  <a:lnTo>
                    <a:pt x="104" y="451"/>
                  </a:lnTo>
                  <a:lnTo>
                    <a:pt x="109" y="471"/>
                  </a:lnTo>
                  <a:lnTo>
                    <a:pt x="114" y="492"/>
                  </a:lnTo>
                  <a:lnTo>
                    <a:pt x="119" y="513"/>
                  </a:lnTo>
                  <a:lnTo>
                    <a:pt x="124" y="533"/>
                  </a:lnTo>
                  <a:lnTo>
                    <a:pt x="129" y="554"/>
                  </a:lnTo>
                  <a:lnTo>
                    <a:pt x="135" y="575"/>
                  </a:lnTo>
                  <a:lnTo>
                    <a:pt x="140" y="596"/>
                  </a:lnTo>
                  <a:lnTo>
                    <a:pt x="140" y="622"/>
                  </a:lnTo>
                  <a:lnTo>
                    <a:pt x="145" y="642"/>
                  </a:lnTo>
                  <a:lnTo>
                    <a:pt x="150" y="663"/>
                  </a:lnTo>
                  <a:lnTo>
                    <a:pt x="155" y="684"/>
                  </a:lnTo>
                  <a:lnTo>
                    <a:pt x="161" y="704"/>
                  </a:lnTo>
                  <a:lnTo>
                    <a:pt x="166" y="725"/>
                  </a:lnTo>
                  <a:lnTo>
                    <a:pt x="171" y="746"/>
                  </a:lnTo>
                  <a:lnTo>
                    <a:pt x="171" y="767"/>
                  </a:lnTo>
                  <a:lnTo>
                    <a:pt x="176" y="787"/>
                  </a:lnTo>
                  <a:lnTo>
                    <a:pt x="181" y="808"/>
                  </a:lnTo>
                  <a:lnTo>
                    <a:pt x="186" y="829"/>
                  </a:lnTo>
                  <a:lnTo>
                    <a:pt x="192" y="850"/>
                  </a:lnTo>
                  <a:lnTo>
                    <a:pt x="197" y="865"/>
                  </a:lnTo>
                  <a:lnTo>
                    <a:pt x="202" y="886"/>
                  </a:lnTo>
                  <a:lnTo>
                    <a:pt x="207" y="907"/>
                  </a:lnTo>
                  <a:lnTo>
                    <a:pt x="207" y="927"/>
                  </a:lnTo>
                  <a:lnTo>
                    <a:pt x="212" y="943"/>
                  </a:lnTo>
                  <a:lnTo>
                    <a:pt x="218" y="964"/>
                  </a:lnTo>
                  <a:lnTo>
                    <a:pt x="223" y="979"/>
                  </a:lnTo>
                  <a:lnTo>
                    <a:pt x="228" y="1000"/>
                  </a:lnTo>
                  <a:lnTo>
                    <a:pt x="233" y="1015"/>
                  </a:lnTo>
                  <a:lnTo>
                    <a:pt x="238" y="1031"/>
                  </a:lnTo>
                  <a:lnTo>
                    <a:pt x="238" y="1052"/>
                  </a:lnTo>
                  <a:lnTo>
                    <a:pt x="243" y="1067"/>
                  </a:lnTo>
                  <a:lnTo>
                    <a:pt x="249" y="1083"/>
                  </a:lnTo>
                  <a:lnTo>
                    <a:pt x="254" y="1098"/>
                  </a:lnTo>
                  <a:lnTo>
                    <a:pt x="259" y="1114"/>
                  </a:lnTo>
                  <a:lnTo>
                    <a:pt x="264" y="1130"/>
                  </a:lnTo>
                  <a:lnTo>
                    <a:pt x="269" y="1145"/>
                  </a:lnTo>
                  <a:lnTo>
                    <a:pt x="275" y="1161"/>
                  </a:lnTo>
                  <a:lnTo>
                    <a:pt x="275" y="1176"/>
                  </a:lnTo>
                  <a:lnTo>
                    <a:pt x="280" y="1192"/>
                  </a:lnTo>
                  <a:lnTo>
                    <a:pt x="285" y="1207"/>
                  </a:lnTo>
                  <a:lnTo>
                    <a:pt x="290" y="1218"/>
                  </a:lnTo>
                  <a:lnTo>
                    <a:pt x="295" y="1233"/>
                  </a:lnTo>
                  <a:lnTo>
                    <a:pt x="301" y="1244"/>
                  </a:lnTo>
                  <a:lnTo>
                    <a:pt x="306" y="1259"/>
                  </a:lnTo>
                  <a:lnTo>
                    <a:pt x="306" y="1269"/>
                  </a:lnTo>
                  <a:lnTo>
                    <a:pt x="311" y="1285"/>
                  </a:lnTo>
                  <a:lnTo>
                    <a:pt x="316" y="1295"/>
                  </a:lnTo>
                  <a:lnTo>
                    <a:pt x="321" y="1306"/>
                  </a:lnTo>
                  <a:lnTo>
                    <a:pt x="326" y="1316"/>
                  </a:lnTo>
                  <a:lnTo>
                    <a:pt x="332" y="1326"/>
                  </a:lnTo>
                  <a:lnTo>
                    <a:pt x="337" y="1337"/>
                  </a:lnTo>
                  <a:lnTo>
                    <a:pt x="342" y="1347"/>
                  </a:lnTo>
                  <a:lnTo>
                    <a:pt x="342" y="1358"/>
                  </a:lnTo>
                  <a:lnTo>
                    <a:pt x="347" y="1368"/>
                  </a:lnTo>
                  <a:lnTo>
                    <a:pt x="352" y="1378"/>
                  </a:lnTo>
                  <a:lnTo>
                    <a:pt x="358" y="1389"/>
                  </a:lnTo>
                  <a:lnTo>
                    <a:pt x="363" y="1399"/>
                  </a:lnTo>
                  <a:lnTo>
                    <a:pt x="368" y="1404"/>
                  </a:lnTo>
                  <a:lnTo>
                    <a:pt x="373" y="1415"/>
                  </a:lnTo>
                  <a:lnTo>
                    <a:pt x="378" y="1420"/>
                  </a:lnTo>
                  <a:lnTo>
                    <a:pt x="378" y="1430"/>
                  </a:lnTo>
                  <a:lnTo>
                    <a:pt x="383" y="1435"/>
                  </a:lnTo>
                  <a:lnTo>
                    <a:pt x="389" y="1446"/>
                  </a:lnTo>
                  <a:lnTo>
                    <a:pt x="394" y="1451"/>
                  </a:lnTo>
                  <a:lnTo>
                    <a:pt x="399" y="1456"/>
                  </a:lnTo>
                  <a:lnTo>
                    <a:pt x="404" y="1466"/>
                  </a:lnTo>
                  <a:lnTo>
                    <a:pt x="409" y="1472"/>
                  </a:lnTo>
                  <a:lnTo>
                    <a:pt x="409" y="1477"/>
                  </a:lnTo>
                  <a:lnTo>
                    <a:pt x="415" y="1482"/>
                  </a:lnTo>
                  <a:lnTo>
                    <a:pt x="420" y="1487"/>
                  </a:lnTo>
                  <a:lnTo>
                    <a:pt x="425" y="1492"/>
                  </a:lnTo>
                  <a:lnTo>
                    <a:pt x="430" y="1498"/>
                  </a:lnTo>
                  <a:lnTo>
                    <a:pt x="435" y="1503"/>
                  </a:lnTo>
                  <a:lnTo>
                    <a:pt x="440" y="1508"/>
                  </a:lnTo>
                  <a:lnTo>
                    <a:pt x="446" y="1513"/>
                  </a:lnTo>
                  <a:lnTo>
                    <a:pt x="446" y="1518"/>
                  </a:lnTo>
                  <a:lnTo>
                    <a:pt x="451" y="1523"/>
                  </a:lnTo>
                  <a:lnTo>
                    <a:pt x="456" y="1529"/>
                  </a:lnTo>
                  <a:lnTo>
                    <a:pt x="461" y="1529"/>
                  </a:lnTo>
                  <a:lnTo>
                    <a:pt x="466" y="1534"/>
                  </a:lnTo>
                  <a:lnTo>
                    <a:pt x="472" y="1539"/>
                  </a:lnTo>
                  <a:lnTo>
                    <a:pt x="477" y="1544"/>
                  </a:lnTo>
                  <a:lnTo>
                    <a:pt x="482" y="1549"/>
                  </a:lnTo>
                  <a:lnTo>
                    <a:pt x="487" y="1549"/>
                  </a:lnTo>
                  <a:lnTo>
                    <a:pt x="492" y="1555"/>
                  </a:lnTo>
                  <a:lnTo>
                    <a:pt x="497" y="1560"/>
                  </a:lnTo>
                  <a:lnTo>
                    <a:pt x="503" y="1560"/>
                  </a:lnTo>
                  <a:lnTo>
                    <a:pt x="508" y="1565"/>
                  </a:lnTo>
                  <a:lnTo>
                    <a:pt x="513" y="1565"/>
                  </a:lnTo>
                  <a:lnTo>
                    <a:pt x="518" y="1570"/>
                  </a:lnTo>
                  <a:lnTo>
                    <a:pt x="523" y="1570"/>
                  </a:lnTo>
                  <a:lnTo>
                    <a:pt x="529" y="1575"/>
                  </a:lnTo>
                  <a:lnTo>
                    <a:pt x="534" y="1575"/>
                  </a:lnTo>
                  <a:lnTo>
                    <a:pt x="539" y="1575"/>
                  </a:lnTo>
                  <a:lnTo>
                    <a:pt x="544" y="1580"/>
                  </a:lnTo>
                  <a:lnTo>
                    <a:pt x="549" y="1580"/>
                  </a:lnTo>
                  <a:lnTo>
                    <a:pt x="555" y="1586"/>
                  </a:lnTo>
                  <a:lnTo>
                    <a:pt x="560" y="1586"/>
                  </a:lnTo>
                  <a:lnTo>
                    <a:pt x="565" y="1586"/>
                  </a:lnTo>
                  <a:lnTo>
                    <a:pt x="570" y="1586"/>
                  </a:lnTo>
                  <a:lnTo>
                    <a:pt x="575" y="1591"/>
                  </a:lnTo>
                  <a:lnTo>
                    <a:pt x="580" y="1591"/>
                  </a:lnTo>
                  <a:lnTo>
                    <a:pt x="586" y="1591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59" name="Freeform 123"/>
            <p:cNvSpPr>
              <a:spLocks/>
            </p:cNvSpPr>
            <p:nvPr/>
          </p:nvSpPr>
          <p:spPr bwMode="auto">
            <a:xfrm>
              <a:off x="3546" y="3263"/>
              <a:ext cx="440" cy="15"/>
            </a:xfrm>
            <a:custGeom>
              <a:avLst/>
              <a:gdLst>
                <a:gd name="T0" fmla="*/ 5 w 440"/>
                <a:gd name="T1" fmla="*/ 5 h 15"/>
                <a:gd name="T2" fmla="*/ 15 w 440"/>
                <a:gd name="T3" fmla="*/ 5 h 15"/>
                <a:gd name="T4" fmla="*/ 26 w 440"/>
                <a:gd name="T5" fmla="*/ 5 h 15"/>
                <a:gd name="T6" fmla="*/ 36 w 440"/>
                <a:gd name="T7" fmla="*/ 10 h 15"/>
                <a:gd name="T8" fmla="*/ 46 w 440"/>
                <a:gd name="T9" fmla="*/ 10 h 15"/>
                <a:gd name="T10" fmla="*/ 57 w 440"/>
                <a:gd name="T11" fmla="*/ 10 h 15"/>
                <a:gd name="T12" fmla="*/ 67 w 440"/>
                <a:gd name="T13" fmla="*/ 10 h 15"/>
                <a:gd name="T14" fmla="*/ 77 w 440"/>
                <a:gd name="T15" fmla="*/ 10 h 15"/>
                <a:gd name="T16" fmla="*/ 88 w 440"/>
                <a:gd name="T17" fmla="*/ 15 h 15"/>
                <a:gd name="T18" fmla="*/ 98 w 440"/>
                <a:gd name="T19" fmla="*/ 15 h 15"/>
                <a:gd name="T20" fmla="*/ 108 w 440"/>
                <a:gd name="T21" fmla="*/ 15 h 15"/>
                <a:gd name="T22" fmla="*/ 119 w 440"/>
                <a:gd name="T23" fmla="*/ 15 h 15"/>
                <a:gd name="T24" fmla="*/ 129 w 440"/>
                <a:gd name="T25" fmla="*/ 15 h 15"/>
                <a:gd name="T26" fmla="*/ 140 w 440"/>
                <a:gd name="T27" fmla="*/ 15 h 15"/>
                <a:gd name="T28" fmla="*/ 150 w 440"/>
                <a:gd name="T29" fmla="*/ 15 h 15"/>
                <a:gd name="T30" fmla="*/ 160 w 440"/>
                <a:gd name="T31" fmla="*/ 15 h 15"/>
                <a:gd name="T32" fmla="*/ 171 w 440"/>
                <a:gd name="T33" fmla="*/ 15 h 15"/>
                <a:gd name="T34" fmla="*/ 181 w 440"/>
                <a:gd name="T35" fmla="*/ 15 h 15"/>
                <a:gd name="T36" fmla="*/ 191 w 440"/>
                <a:gd name="T37" fmla="*/ 15 h 15"/>
                <a:gd name="T38" fmla="*/ 202 w 440"/>
                <a:gd name="T39" fmla="*/ 15 h 15"/>
                <a:gd name="T40" fmla="*/ 212 w 440"/>
                <a:gd name="T41" fmla="*/ 15 h 15"/>
                <a:gd name="T42" fmla="*/ 223 w 440"/>
                <a:gd name="T43" fmla="*/ 15 h 15"/>
                <a:gd name="T44" fmla="*/ 233 w 440"/>
                <a:gd name="T45" fmla="*/ 15 h 15"/>
                <a:gd name="T46" fmla="*/ 243 w 440"/>
                <a:gd name="T47" fmla="*/ 15 h 15"/>
                <a:gd name="T48" fmla="*/ 254 w 440"/>
                <a:gd name="T49" fmla="*/ 15 h 15"/>
                <a:gd name="T50" fmla="*/ 264 w 440"/>
                <a:gd name="T51" fmla="*/ 15 h 15"/>
                <a:gd name="T52" fmla="*/ 274 w 440"/>
                <a:gd name="T53" fmla="*/ 15 h 15"/>
                <a:gd name="T54" fmla="*/ 285 w 440"/>
                <a:gd name="T55" fmla="*/ 15 h 15"/>
                <a:gd name="T56" fmla="*/ 295 w 440"/>
                <a:gd name="T57" fmla="*/ 15 h 15"/>
                <a:gd name="T58" fmla="*/ 305 w 440"/>
                <a:gd name="T59" fmla="*/ 15 h 15"/>
                <a:gd name="T60" fmla="*/ 316 w 440"/>
                <a:gd name="T61" fmla="*/ 15 h 15"/>
                <a:gd name="T62" fmla="*/ 326 w 440"/>
                <a:gd name="T63" fmla="*/ 15 h 15"/>
                <a:gd name="T64" fmla="*/ 337 w 440"/>
                <a:gd name="T65" fmla="*/ 15 h 15"/>
                <a:gd name="T66" fmla="*/ 347 w 440"/>
                <a:gd name="T67" fmla="*/ 15 h 15"/>
                <a:gd name="T68" fmla="*/ 357 w 440"/>
                <a:gd name="T69" fmla="*/ 15 h 15"/>
                <a:gd name="T70" fmla="*/ 368 w 440"/>
                <a:gd name="T71" fmla="*/ 15 h 15"/>
                <a:gd name="T72" fmla="*/ 378 w 440"/>
                <a:gd name="T73" fmla="*/ 15 h 15"/>
                <a:gd name="T74" fmla="*/ 388 w 440"/>
                <a:gd name="T75" fmla="*/ 15 h 15"/>
                <a:gd name="T76" fmla="*/ 399 w 440"/>
                <a:gd name="T77" fmla="*/ 15 h 15"/>
                <a:gd name="T78" fmla="*/ 409 w 440"/>
                <a:gd name="T79" fmla="*/ 15 h 15"/>
                <a:gd name="T80" fmla="*/ 420 w 440"/>
                <a:gd name="T81" fmla="*/ 15 h 15"/>
                <a:gd name="T82" fmla="*/ 430 w 440"/>
                <a:gd name="T83" fmla="*/ 15 h 15"/>
                <a:gd name="T84" fmla="*/ 440 w 440"/>
                <a:gd name="T85" fmla="*/ 15 h 1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40" h="15">
                  <a:moveTo>
                    <a:pt x="0" y="0"/>
                  </a:moveTo>
                  <a:lnTo>
                    <a:pt x="5" y="5"/>
                  </a:lnTo>
                  <a:lnTo>
                    <a:pt x="10" y="5"/>
                  </a:lnTo>
                  <a:lnTo>
                    <a:pt x="15" y="5"/>
                  </a:lnTo>
                  <a:lnTo>
                    <a:pt x="20" y="5"/>
                  </a:lnTo>
                  <a:lnTo>
                    <a:pt x="26" y="5"/>
                  </a:lnTo>
                  <a:lnTo>
                    <a:pt x="31" y="5"/>
                  </a:lnTo>
                  <a:lnTo>
                    <a:pt x="36" y="10"/>
                  </a:lnTo>
                  <a:lnTo>
                    <a:pt x="41" y="10"/>
                  </a:lnTo>
                  <a:lnTo>
                    <a:pt x="46" y="10"/>
                  </a:lnTo>
                  <a:lnTo>
                    <a:pt x="51" y="10"/>
                  </a:lnTo>
                  <a:lnTo>
                    <a:pt x="57" y="10"/>
                  </a:lnTo>
                  <a:lnTo>
                    <a:pt x="62" y="10"/>
                  </a:lnTo>
                  <a:lnTo>
                    <a:pt x="67" y="10"/>
                  </a:lnTo>
                  <a:lnTo>
                    <a:pt x="72" y="10"/>
                  </a:lnTo>
                  <a:lnTo>
                    <a:pt x="77" y="10"/>
                  </a:lnTo>
                  <a:lnTo>
                    <a:pt x="83" y="15"/>
                  </a:lnTo>
                  <a:lnTo>
                    <a:pt x="88" y="15"/>
                  </a:lnTo>
                  <a:lnTo>
                    <a:pt x="93" y="15"/>
                  </a:lnTo>
                  <a:lnTo>
                    <a:pt x="98" y="15"/>
                  </a:lnTo>
                  <a:lnTo>
                    <a:pt x="103" y="15"/>
                  </a:lnTo>
                  <a:lnTo>
                    <a:pt x="108" y="15"/>
                  </a:lnTo>
                  <a:lnTo>
                    <a:pt x="114" y="15"/>
                  </a:lnTo>
                  <a:lnTo>
                    <a:pt x="119" y="15"/>
                  </a:lnTo>
                  <a:lnTo>
                    <a:pt x="124" y="15"/>
                  </a:lnTo>
                  <a:lnTo>
                    <a:pt x="129" y="15"/>
                  </a:lnTo>
                  <a:lnTo>
                    <a:pt x="134" y="15"/>
                  </a:lnTo>
                  <a:lnTo>
                    <a:pt x="140" y="15"/>
                  </a:lnTo>
                  <a:lnTo>
                    <a:pt x="145" y="15"/>
                  </a:lnTo>
                  <a:lnTo>
                    <a:pt x="150" y="15"/>
                  </a:lnTo>
                  <a:lnTo>
                    <a:pt x="155" y="15"/>
                  </a:lnTo>
                  <a:lnTo>
                    <a:pt x="160" y="15"/>
                  </a:lnTo>
                  <a:lnTo>
                    <a:pt x="166" y="15"/>
                  </a:lnTo>
                  <a:lnTo>
                    <a:pt x="171" y="15"/>
                  </a:lnTo>
                  <a:lnTo>
                    <a:pt x="176" y="15"/>
                  </a:lnTo>
                  <a:lnTo>
                    <a:pt x="181" y="15"/>
                  </a:lnTo>
                  <a:lnTo>
                    <a:pt x="186" y="15"/>
                  </a:lnTo>
                  <a:lnTo>
                    <a:pt x="191" y="15"/>
                  </a:lnTo>
                  <a:lnTo>
                    <a:pt x="197" y="15"/>
                  </a:lnTo>
                  <a:lnTo>
                    <a:pt x="202" y="15"/>
                  </a:lnTo>
                  <a:lnTo>
                    <a:pt x="207" y="15"/>
                  </a:lnTo>
                  <a:lnTo>
                    <a:pt x="212" y="15"/>
                  </a:lnTo>
                  <a:lnTo>
                    <a:pt x="217" y="15"/>
                  </a:lnTo>
                  <a:lnTo>
                    <a:pt x="223" y="15"/>
                  </a:lnTo>
                  <a:lnTo>
                    <a:pt x="228" y="15"/>
                  </a:lnTo>
                  <a:lnTo>
                    <a:pt x="233" y="15"/>
                  </a:lnTo>
                  <a:lnTo>
                    <a:pt x="238" y="15"/>
                  </a:lnTo>
                  <a:lnTo>
                    <a:pt x="243" y="15"/>
                  </a:lnTo>
                  <a:lnTo>
                    <a:pt x="248" y="15"/>
                  </a:lnTo>
                  <a:lnTo>
                    <a:pt x="254" y="15"/>
                  </a:lnTo>
                  <a:lnTo>
                    <a:pt x="259" y="15"/>
                  </a:lnTo>
                  <a:lnTo>
                    <a:pt x="264" y="15"/>
                  </a:lnTo>
                  <a:lnTo>
                    <a:pt x="269" y="15"/>
                  </a:lnTo>
                  <a:lnTo>
                    <a:pt x="274" y="15"/>
                  </a:lnTo>
                  <a:lnTo>
                    <a:pt x="280" y="15"/>
                  </a:lnTo>
                  <a:lnTo>
                    <a:pt x="285" y="15"/>
                  </a:lnTo>
                  <a:lnTo>
                    <a:pt x="290" y="15"/>
                  </a:lnTo>
                  <a:lnTo>
                    <a:pt x="295" y="15"/>
                  </a:lnTo>
                  <a:lnTo>
                    <a:pt x="300" y="15"/>
                  </a:lnTo>
                  <a:lnTo>
                    <a:pt x="305" y="15"/>
                  </a:lnTo>
                  <a:lnTo>
                    <a:pt x="311" y="15"/>
                  </a:lnTo>
                  <a:lnTo>
                    <a:pt x="316" y="15"/>
                  </a:lnTo>
                  <a:lnTo>
                    <a:pt x="321" y="15"/>
                  </a:lnTo>
                  <a:lnTo>
                    <a:pt x="326" y="15"/>
                  </a:lnTo>
                  <a:lnTo>
                    <a:pt x="331" y="15"/>
                  </a:lnTo>
                  <a:lnTo>
                    <a:pt x="337" y="15"/>
                  </a:lnTo>
                  <a:lnTo>
                    <a:pt x="342" y="15"/>
                  </a:lnTo>
                  <a:lnTo>
                    <a:pt x="347" y="15"/>
                  </a:lnTo>
                  <a:lnTo>
                    <a:pt x="352" y="15"/>
                  </a:lnTo>
                  <a:lnTo>
                    <a:pt x="357" y="15"/>
                  </a:lnTo>
                  <a:lnTo>
                    <a:pt x="362" y="15"/>
                  </a:lnTo>
                  <a:lnTo>
                    <a:pt x="368" y="15"/>
                  </a:lnTo>
                  <a:lnTo>
                    <a:pt x="373" y="15"/>
                  </a:lnTo>
                  <a:lnTo>
                    <a:pt x="378" y="15"/>
                  </a:lnTo>
                  <a:lnTo>
                    <a:pt x="383" y="15"/>
                  </a:lnTo>
                  <a:lnTo>
                    <a:pt x="388" y="15"/>
                  </a:lnTo>
                  <a:lnTo>
                    <a:pt x="394" y="15"/>
                  </a:lnTo>
                  <a:lnTo>
                    <a:pt x="399" y="15"/>
                  </a:lnTo>
                  <a:lnTo>
                    <a:pt x="404" y="15"/>
                  </a:lnTo>
                  <a:lnTo>
                    <a:pt x="409" y="15"/>
                  </a:lnTo>
                  <a:lnTo>
                    <a:pt x="414" y="15"/>
                  </a:lnTo>
                  <a:lnTo>
                    <a:pt x="420" y="15"/>
                  </a:lnTo>
                  <a:lnTo>
                    <a:pt x="425" y="15"/>
                  </a:lnTo>
                  <a:lnTo>
                    <a:pt x="430" y="15"/>
                  </a:lnTo>
                  <a:lnTo>
                    <a:pt x="435" y="15"/>
                  </a:lnTo>
                  <a:lnTo>
                    <a:pt x="440" y="15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08600" name="Group 124"/>
          <p:cNvGrpSpPr>
            <a:grpSpLocks/>
          </p:cNvGrpSpPr>
          <p:nvPr/>
        </p:nvGrpSpPr>
        <p:grpSpPr bwMode="auto">
          <a:xfrm>
            <a:off x="6300788" y="1660525"/>
            <a:ext cx="142875" cy="463550"/>
            <a:chOff x="1736" y="1511"/>
            <a:chExt cx="2250" cy="1767"/>
          </a:xfrm>
        </p:grpSpPr>
        <p:sp>
          <p:nvSpPr>
            <p:cNvPr id="108652" name="Freeform 125"/>
            <p:cNvSpPr>
              <a:spLocks/>
            </p:cNvSpPr>
            <p:nvPr/>
          </p:nvSpPr>
          <p:spPr bwMode="auto">
            <a:xfrm>
              <a:off x="1736" y="3092"/>
              <a:ext cx="643" cy="186"/>
            </a:xfrm>
            <a:custGeom>
              <a:avLst/>
              <a:gdLst>
                <a:gd name="T0" fmla="*/ 11 w 643"/>
                <a:gd name="T1" fmla="*/ 186 h 186"/>
                <a:gd name="T2" fmla="*/ 26 w 643"/>
                <a:gd name="T3" fmla="*/ 186 h 186"/>
                <a:gd name="T4" fmla="*/ 42 w 643"/>
                <a:gd name="T5" fmla="*/ 186 h 186"/>
                <a:gd name="T6" fmla="*/ 57 w 643"/>
                <a:gd name="T7" fmla="*/ 186 h 186"/>
                <a:gd name="T8" fmla="*/ 73 w 643"/>
                <a:gd name="T9" fmla="*/ 186 h 186"/>
                <a:gd name="T10" fmla="*/ 89 w 643"/>
                <a:gd name="T11" fmla="*/ 186 h 186"/>
                <a:gd name="T12" fmla="*/ 104 w 643"/>
                <a:gd name="T13" fmla="*/ 186 h 186"/>
                <a:gd name="T14" fmla="*/ 120 w 643"/>
                <a:gd name="T15" fmla="*/ 186 h 186"/>
                <a:gd name="T16" fmla="*/ 135 w 643"/>
                <a:gd name="T17" fmla="*/ 186 h 186"/>
                <a:gd name="T18" fmla="*/ 151 w 643"/>
                <a:gd name="T19" fmla="*/ 186 h 186"/>
                <a:gd name="T20" fmla="*/ 166 w 643"/>
                <a:gd name="T21" fmla="*/ 186 h 186"/>
                <a:gd name="T22" fmla="*/ 182 w 643"/>
                <a:gd name="T23" fmla="*/ 186 h 186"/>
                <a:gd name="T24" fmla="*/ 197 w 643"/>
                <a:gd name="T25" fmla="*/ 186 h 186"/>
                <a:gd name="T26" fmla="*/ 213 w 643"/>
                <a:gd name="T27" fmla="*/ 186 h 186"/>
                <a:gd name="T28" fmla="*/ 229 w 643"/>
                <a:gd name="T29" fmla="*/ 186 h 186"/>
                <a:gd name="T30" fmla="*/ 244 w 643"/>
                <a:gd name="T31" fmla="*/ 186 h 186"/>
                <a:gd name="T32" fmla="*/ 260 w 643"/>
                <a:gd name="T33" fmla="*/ 186 h 186"/>
                <a:gd name="T34" fmla="*/ 275 w 643"/>
                <a:gd name="T35" fmla="*/ 186 h 186"/>
                <a:gd name="T36" fmla="*/ 291 w 643"/>
                <a:gd name="T37" fmla="*/ 186 h 186"/>
                <a:gd name="T38" fmla="*/ 306 w 643"/>
                <a:gd name="T39" fmla="*/ 186 h 186"/>
                <a:gd name="T40" fmla="*/ 322 w 643"/>
                <a:gd name="T41" fmla="*/ 186 h 186"/>
                <a:gd name="T42" fmla="*/ 337 w 643"/>
                <a:gd name="T43" fmla="*/ 186 h 186"/>
                <a:gd name="T44" fmla="*/ 353 w 643"/>
                <a:gd name="T45" fmla="*/ 186 h 186"/>
                <a:gd name="T46" fmla="*/ 368 w 643"/>
                <a:gd name="T47" fmla="*/ 181 h 186"/>
                <a:gd name="T48" fmla="*/ 384 w 643"/>
                <a:gd name="T49" fmla="*/ 181 h 186"/>
                <a:gd name="T50" fmla="*/ 400 w 643"/>
                <a:gd name="T51" fmla="*/ 181 h 186"/>
                <a:gd name="T52" fmla="*/ 415 w 643"/>
                <a:gd name="T53" fmla="*/ 176 h 186"/>
                <a:gd name="T54" fmla="*/ 431 w 643"/>
                <a:gd name="T55" fmla="*/ 176 h 186"/>
                <a:gd name="T56" fmla="*/ 446 w 643"/>
                <a:gd name="T57" fmla="*/ 171 h 186"/>
                <a:gd name="T58" fmla="*/ 462 w 643"/>
                <a:gd name="T59" fmla="*/ 166 h 186"/>
                <a:gd name="T60" fmla="*/ 477 w 643"/>
                <a:gd name="T61" fmla="*/ 160 h 186"/>
                <a:gd name="T62" fmla="*/ 493 w 643"/>
                <a:gd name="T63" fmla="*/ 155 h 186"/>
                <a:gd name="T64" fmla="*/ 508 w 643"/>
                <a:gd name="T65" fmla="*/ 145 h 186"/>
                <a:gd name="T66" fmla="*/ 524 w 643"/>
                <a:gd name="T67" fmla="*/ 140 h 186"/>
                <a:gd name="T68" fmla="*/ 540 w 643"/>
                <a:gd name="T69" fmla="*/ 129 h 186"/>
                <a:gd name="T70" fmla="*/ 555 w 643"/>
                <a:gd name="T71" fmla="*/ 114 h 186"/>
                <a:gd name="T72" fmla="*/ 571 w 643"/>
                <a:gd name="T73" fmla="*/ 103 h 186"/>
                <a:gd name="T74" fmla="*/ 581 w 643"/>
                <a:gd name="T75" fmla="*/ 88 h 186"/>
                <a:gd name="T76" fmla="*/ 597 w 643"/>
                <a:gd name="T77" fmla="*/ 72 h 186"/>
                <a:gd name="T78" fmla="*/ 612 w 643"/>
                <a:gd name="T79" fmla="*/ 57 h 186"/>
                <a:gd name="T80" fmla="*/ 622 w 643"/>
                <a:gd name="T81" fmla="*/ 36 h 186"/>
                <a:gd name="T82" fmla="*/ 638 w 643"/>
                <a:gd name="T83" fmla="*/ 15 h 18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643" h="186">
                  <a:moveTo>
                    <a:pt x="0" y="186"/>
                  </a:moveTo>
                  <a:lnTo>
                    <a:pt x="6" y="186"/>
                  </a:lnTo>
                  <a:lnTo>
                    <a:pt x="11" y="186"/>
                  </a:lnTo>
                  <a:lnTo>
                    <a:pt x="16" y="186"/>
                  </a:lnTo>
                  <a:lnTo>
                    <a:pt x="21" y="186"/>
                  </a:lnTo>
                  <a:lnTo>
                    <a:pt x="26" y="186"/>
                  </a:lnTo>
                  <a:lnTo>
                    <a:pt x="32" y="186"/>
                  </a:lnTo>
                  <a:lnTo>
                    <a:pt x="37" y="186"/>
                  </a:lnTo>
                  <a:lnTo>
                    <a:pt x="42" y="186"/>
                  </a:lnTo>
                  <a:lnTo>
                    <a:pt x="47" y="186"/>
                  </a:lnTo>
                  <a:lnTo>
                    <a:pt x="52" y="186"/>
                  </a:lnTo>
                  <a:lnTo>
                    <a:pt x="57" y="186"/>
                  </a:lnTo>
                  <a:lnTo>
                    <a:pt x="63" y="186"/>
                  </a:lnTo>
                  <a:lnTo>
                    <a:pt x="68" y="186"/>
                  </a:lnTo>
                  <a:lnTo>
                    <a:pt x="73" y="186"/>
                  </a:lnTo>
                  <a:lnTo>
                    <a:pt x="78" y="186"/>
                  </a:lnTo>
                  <a:lnTo>
                    <a:pt x="83" y="186"/>
                  </a:lnTo>
                  <a:lnTo>
                    <a:pt x="89" y="186"/>
                  </a:lnTo>
                  <a:lnTo>
                    <a:pt x="94" y="186"/>
                  </a:lnTo>
                  <a:lnTo>
                    <a:pt x="99" y="186"/>
                  </a:lnTo>
                  <a:lnTo>
                    <a:pt x="104" y="186"/>
                  </a:lnTo>
                  <a:lnTo>
                    <a:pt x="109" y="186"/>
                  </a:lnTo>
                  <a:lnTo>
                    <a:pt x="114" y="186"/>
                  </a:lnTo>
                  <a:lnTo>
                    <a:pt x="120" y="186"/>
                  </a:lnTo>
                  <a:lnTo>
                    <a:pt x="125" y="186"/>
                  </a:lnTo>
                  <a:lnTo>
                    <a:pt x="130" y="186"/>
                  </a:lnTo>
                  <a:lnTo>
                    <a:pt x="135" y="186"/>
                  </a:lnTo>
                  <a:lnTo>
                    <a:pt x="140" y="186"/>
                  </a:lnTo>
                  <a:lnTo>
                    <a:pt x="146" y="186"/>
                  </a:lnTo>
                  <a:lnTo>
                    <a:pt x="151" y="186"/>
                  </a:lnTo>
                  <a:lnTo>
                    <a:pt x="156" y="186"/>
                  </a:lnTo>
                  <a:lnTo>
                    <a:pt x="161" y="186"/>
                  </a:lnTo>
                  <a:lnTo>
                    <a:pt x="166" y="186"/>
                  </a:lnTo>
                  <a:lnTo>
                    <a:pt x="171" y="186"/>
                  </a:lnTo>
                  <a:lnTo>
                    <a:pt x="177" y="186"/>
                  </a:lnTo>
                  <a:lnTo>
                    <a:pt x="182" y="186"/>
                  </a:lnTo>
                  <a:lnTo>
                    <a:pt x="187" y="186"/>
                  </a:lnTo>
                  <a:lnTo>
                    <a:pt x="192" y="186"/>
                  </a:lnTo>
                  <a:lnTo>
                    <a:pt x="197" y="186"/>
                  </a:lnTo>
                  <a:lnTo>
                    <a:pt x="203" y="186"/>
                  </a:lnTo>
                  <a:lnTo>
                    <a:pt x="208" y="186"/>
                  </a:lnTo>
                  <a:lnTo>
                    <a:pt x="213" y="186"/>
                  </a:lnTo>
                  <a:lnTo>
                    <a:pt x="218" y="186"/>
                  </a:lnTo>
                  <a:lnTo>
                    <a:pt x="223" y="186"/>
                  </a:lnTo>
                  <a:lnTo>
                    <a:pt x="229" y="186"/>
                  </a:lnTo>
                  <a:lnTo>
                    <a:pt x="234" y="186"/>
                  </a:lnTo>
                  <a:lnTo>
                    <a:pt x="239" y="186"/>
                  </a:lnTo>
                  <a:lnTo>
                    <a:pt x="244" y="186"/>
                  </a:lnTo>
                  <a:lnTo>
                    <a:pt x="249" y="186"/>
                  </a:lnTo>
                  <a:lnTo>
                    <a:pt x="254" y="186"/>
                  </a:lnTo>
                  <a:lnTo>
                    <a:pt x="260" y="186"/>
                  </a:lnTo>
                  <a:lnTo>
                    <a:pt x="265" y="186"/>
                  </a:lnTo>
                  <a:lnTo>
                    <a:pt x="270" y="186"/>
                  </a:lnTo>
                  <a:lnTo>
                    <a:pt x="275" y="186"/>
                  </a:lnTo>
                  <a:lnTo>
                    <a:pt x="280" y="186"/>
                  </a:lnTo>
                  <a:lnTo>
                    <a:pt x="286" y="186"/>
                  </a:lnTo>
                  <a:lnTo>
                    <a:pt x="291" y="186"/>
                  </a:lnTo>
                  <a:lnTo>
                    <a:pt x="296" y="186"/>
                  </a:lnTo>
                  <a:lnTo>
                    <a:pt x="301" y="186"/>
                  </a:lnTo>
                  <a:lnTo>
                    <a:pt x="306" y="186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2" y="186"/>
                  </a:lnTo>
                  <a:lnTo>
                    <a:pt x="327" y="186"/>
                  </a:lnTo>
                  <a:lnTo>
                    <a:pt x="332" y="186"/>
                  </a:lnTo>
                  <a:lnTo>
                    <a:pt x="337" y="186"/>
                  </a:lnTo>
                  <a:lnTo>
                    <a:pt x="343" y="186"/>
                  </a:lnTo>
                  <a:lnTo>
                    <a:pt x="348" y="186"/>
                  </a:lnTo>
                  <a:lnTo>
                    <a:pt x="353" y="186"/>
                  </a:lnTo>
                  <a:lnTo>
                    <a:pt x="358" y="181"/>
                  </a:lnTo>
                  <a:lnTo>
                    <a:pt x="363" y="181"/>
                  </a:lnTo>
                  <a:lnTo>
                    <a:pt x="368" y="181"/>
                  </a:lnTo>
                  <a:lnTo>
                    <a:pt x="374" y="181"/>
                  </a:lnTo>
                  <a:lnTo>
                    <a:pt x="379" y="181"/>
                  </a:lnTo>
                  <a:lnTo>
                    <a:pt x="384" y="181"/>
                  </a:lnTo>
                  <a:lnTo>
                    <a:pt x="389" y="181"/>
                  </a:lnTo>
                  <a:lnTo>
                    <a:pt x="394" y="181"/>
                  </a:lnTo>
                  <a:lnTo>
                    <a:pt x="400" y="181"/>
                  </a:lnTo>
                  <a:lnTo>
                    <a:pt x="405" y="176"/>
                  </a:lnTo>
                  <a:lnTo>
                    <a:pt x="410" y="176"/>
                  </a:lnTo>
                  <a:lnTo>
                    <a:pt x="415" y="176"/>
                  </a:lnTo>
                  <a:lnTo>
                    <a:pt x="420" y="176"/>
                  </a:lnTo>
                  <a:lnTo>
                    <a:pt x="426" y="176"/>
                  </a:lnTo>
                  <a:lnTo>
                    <a:pt x="431" y="176"/>
                  </a:lnTo>
                  <a:lnTo>
                    <a:pt x="436" y="171"/>
                  </a:lnTo>
                  <a:lnTo>
                    <a:pt x="441" y="171"/>
                  </a:lnTo>
                  <a:lnTo>
                    <a:pt x="446" y="171"/>
                  </a:lnTo>
                  <a:lnTo>
                    <a:pt x="451" y="166"/>
                  </a:lnTo>
                  <a:lnTo>
                    <a:pt x="457" y="166"/>
                  </a:lnTo>
                  <a:lnTo>
                    <a:pt x="462" y="166"/>
                  </a:lnTo>
                  <a:lnTo>
                    <a:pt x="467" y="166"/>
                  </a:lnTo>
                  <a:lnTo>
                    <a:pt x="472" y="160"/>
                  </a:lnTo>
                  <a:lnTo>
                    <a:pt x="477" y="160"/>
                  </a:lnTo>
                  <a:lnTo>
                    <a:pt x="483" y="155"/>
                  </a:lnTo>
                  <a:lnTo>
                    <a:pt x="488" y="155"/>
                  </a:lnTo>
                  <a:lnTo>
                    <a:pt x="493" y="155"/>
                  </a:lnTo>
                  <a:lnTo>
                    <a:pt x="498" y="150"/>
                  </a:lnTo>
                  <a:lnTo>
                    <a:pt x="503" y="150"/>
                  </a:lnTo>
                  <a:lnTo>
                    <a:pt x="508" y="145"/>
                  </a:lnTo>
                  <a:lnTo>
                    <a:pt x="514" y="145"/>
                  </a:lnTo>
                  <a:lnTo>
                    <a:pt x="519" y="140"/>
                  </a:lnTo>
                  <a:lnTo>
                    <a:pt x="524" y="140"/>
                  </a:lnTo>
                  <a:lnTo>
                    <a:pt x="529" y="135"/>
                  </a:lnTo>
                  <a:lnTo>
                    <a:pt x="534" y="129"/>
                  </a:lnTo>
                  <a:lnTo>
                    <a:pt x="540" y="129"/>
                  </a:lnTo>
                  <a:lnTo>
                    <a:pt x="545" y="124"/>
                  </a:lnTo>
                  <a:lnTo>
                    <a:pt x="550" y="119"/>
                  </a:lnTo>
                  <a:lnTo>
                    <a:pt x="555" y="114"/>
                  </a:lnTo>
                  <a:lnTo>
                    <a:pt x="560" y="109"/>
                  </a:lnTo>
                  <a:lnTo>
                    <a:pt x="565" y="109"/>
                  </a:lnTo>
                  <a:lnTo>
                    <a:pt x="571" y="103"/>
                  </a:lnTo>
                  <a:lnTo>
                    <a:pt x="576" y="98"/>
                  </a:lnTo>
                  <a:lnTo>
                    <a:pt x="576" y="93"/>
                  </a:lnTo>
                  <a:lnTo>
                    <a:pt x="581" y="88"/>
                  </a:lnTo>
                  <a:lnTo>
                    <a:pt x="586" y="83"/>
                  </a:lnTo>
                  <a:lnTo>
                    <a:pt x="591" y="78"/>
                  </a:lnTo>
                  <a:lnTo>
                    <a:pt x="597" y="72"/>
                  </a:lnTo>
                  <a:lnTo>
                    <a:pt x="602" y="67"/>
                  </a:lnTo>
                  <a:lnTo>
                    <a:pt x="607" y="62"/>
                  </a:lnTo>
                  <a:lnTo>
                    <a:pt x="612" y="57"/>
                  </a:lnTo>
                  <a:lnTo>
                    <a:pt x="612" y="52"/>
                  </a:lnTo>
                  <a:lnTo>
                    <a:pt x="617" y="46"/>
                  </a:lnTo>
                  <a:lnTo>
                    <a:pt x="622" y="36"/>
                  </a:lnTo>
                  <a:lnTo>
                    <a:pt x="628" y="31"/>
                  </a:lnTo>
                  <a:lnTo>
                    <a:pt x="633" y="26"/>
                  </a:lnTo>
                  <a:lnTo>
                    <a:pt x="638" y="15"/>
                  </a:lnTo>
                  <a:lnTo>
                    <a:pt x="643" y="10"/>
                  </a:lnTo>
                  <a:lnTo>
                    <a:pt x="643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53" name="Freeform 126"/>
            <p:cNvSpPr>
              <a:spLocks/>
            </p:cNvSpPr>
            <p:nvPr/>
          </p:nvSpPr>
          <p:spPr bwMode="auto">
            <a:xfrm>
              <a:off x="2379" y="1511"/>
              <a:ext cx="581" cy="1581"/>
            </a:xfrm>
            <a:custGeom>
              <a:avLst/>
              <a:gdLst>
                <a:gd name="T0" fmla="*/ 11 w 581"/>
                <a:gd name="T1" fmla="*/ 1565 h 1581"/>
                <a:gd name="T2" fmla="*/ 26 w 581"/>
                <a:gd name="T3" fmla="*/ 1539 h 1581"/>
                <a:gd name="T4" fmla="*/ 37 w 581"/>
                <a:gd name="T5" fmla="*/ 1508 h 1581"/>
                <a:gd name="T6" fmla="*/ 52 w 581"/>
                <a:gd name="T7" fmla="*/ 1477 h 1581"/>
                <a:gd name="T8" fmla="*/ 68 w 581"/>
                <a:gd name="T9" fmla="*/ 1446 h 1581"/>
                <a:gd name="T10" fmla="*/ 78 w 581"/>
                <a:gd name="T11" fmla="*/ 1405 h 1581"/>
                <a:gd name="T12" fmla="*/ 94 w 581"/>
                <a:gd name="T13" fmla="*/ 1368 h 1581"/>
                <a:gd name="T14" fmla="*/ 104 w 581"/>
                <a:gd name="T15" fmla="*/ 1322 h 1581"/>
                <a:gd name="T16" fmla="*/ 119 w 581"/>
                <a:gd name="T17" fmla="*/ 1275 h 1581"/>
                <a:gd name="T18" fmla="*/ 135 w 581"/>
                <a:gd name="T19" fmla="*/ 1228 h 1581"/>
                <a:gd name="T20" fmla="*/ 145 w 581"/>
                <a:gd name="T21" fmla="*/ 1176 h 1581"/>
                <a:gd name="T22" fmla="*/ 161 w 581"/>
                <a:gd name="T23" fmla="*/ 1125 h 1581"/>
                <a:gd name="T24" fmla="*/ 171 w 581"/>
                <a:gd name="T25" fmla="*/ 1068 h 1581"/>
                <a:gd name="T26" fmla="*/ 187 w 581"/>
                <a:gd name="T27" fmla="*/ 1011 h 1581"/>
                <a:gd name="T28" fmla="*/ 202 w 581"/>
                <a:gd name="T29" fmla="*/ 948 h 1581"/>
                <a:gd name="T30" fmla="*/ 213 w 581"/>
                <a:gd name="T31" fmla="*/ 886 h 1581"/>
                <a:gd name="T32" fmla="*/ 228 w 581"/>
                <a:gd name="T33" fmla="*/ 824 h 1581"/>
                <a:gd name="T34" fmla="*/ 239 w 581"/>
                <a:gd name="T35" fmla="*/ 757 h 1581"/>
                <a:gd name="T36" fmla="*/ 254 w 581"/>
                <a:gd name="T37" fmla="*/ 694 h 1581"/>
                <a:gd name="T38" fmla="*/ 270 w 581"/>
                <a:gd name="T39" fmla="*/ 632 h 1581"/>
                <a:gd name="T40" fmla="*/ 280 w 581"/>
                <a:gd name="T41" fmla="*/ 565 h 1581"/>
                <a:gd name="T42" fmla="*/ 296 w 581"/>
                <a:gd name="T43" fmla="*/ 503 h 1581"/>
                <a:gd name="T44" fmla="*/ 311 w 581"/>
                <a:gd name="T45" fmla="*/ 440 h 1581"/>
                <a:gd name="T46" fmla="*/ 322 w 581"/>
                <a:gd name="T47" fmla="*/ 383 h 1581"/>
                <a:gd name="T48" fmla="*/ 337 w 581"/>
                <a:gd name="T49" fmla="*/ 326 h 1581"/>
                <a:gd name="T50" fmla="*/ 348 w 581"/>
                <a:gd name="T51" fmla="*/ 269 h 1581"/>
                <a:gd name="T52" fmla="*/ 363 w 581"/>
                <a:gd name="T53" fmla="*/ 223 h 1581"/>
                <a:gd name="T54" fmla="*/ 379 w 581"/>
                <a:gd name="T55" fmla="*/ 176 h 1581"/>
                <a:gd name="T56" fmla="*/ 389 w 581"/>
                <a:gd name="T57" fmla="*/ 135 h 1581"/>
                <a:gd name="T58" fmla="*/ 405 w 581"/>
                <a:gd name="T59" fmla="*/ 98 h 1581"/>
                <a:gd name="T60" fmla="*/ 415 w 581"/>
                <a:gd name="T61" fmla="*/ 67 h 1581"/>
                <a:gd name="T62" fmla="*/ 431 w 581"/>
                <a:gd name="T63" fmla="*/ 41 h 1581"/>
                <a:gd name="T64" fmla="*/ 446 w 581"/>
                <a:gd name="T65" fmla="*/ 21 h 1581"/>
                <a:gd name="T66" fmla="*/ 456 w 581"/>
                <a:gd name="T67" fmla="*/ 5 h 1581"/>
                <a:gd name="T68" fmla="*/ 472 w 581"/>
                <a:gd name="T69" fmla="*/ 0 h 1581"/>
                <a:gd name="T70" fmla="*/ 488 w 581"/>
                <a:gd name="T71" fmla="*/ 0 h 1581"/>
                <a:gd name="T72" fmla="*/ 503 w 581"/>
                <a:gd name="T73" fmla="*/ 5 h 1581"/>
                <a:gd name="T74" fmla="*/ 513 w 581"/>
                <a:gd name="T75" fmla="*/ 21 h 1581"/>
                <a:gd name="T76" fmla="*/ 529 w 581"/>
                <a:gd name="T77" fmla="*/ 41 h 1581"/>
                <a:gd name="T78" fmla="*/ 545 w 581"/>
                <a:gd name="T79" fmla="*/ 67 h 1581"/>
                <a:gd name="T80" fmla="*/ 555 w 581"/>
                <a:gd name="T81" fmla="*/ 98 h 1581"/>
                <a:gd name="T82" fmla="*/ 570 w 581"/>
                <a:gd name="T83" fmla="*/ 135 h 158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81" h="1581">
                  <a:moveTo>
                    <a:pt x="0" y="1581"/>
                  </a:moveTo>
                  <a:lnTo>
                    <a:pt x="5" y="1576"/>
                  </a:lnTo>
                  <a:lnTo>
                    <a:pt x="11" y="1565"/>
                  </a:lnTo>
                  <a:lnTo>
                    <a:pt x="16" y="1560"/>
                  </a:lnTo>
                  <a:lnTo>
                    <a:pt x="21" y="1550"/>
                  </a:lnTo>
                  <a:lnTo>
                    <a:pt x="26" y="1539"/>
                  </a:lnTo>
                  <a:lnTo>
                    <a:pt x="31" y="1529"/>
                  </a:lnTo>
                  <a:lnTo>
                    <a:pt x="37" y="1519"/>
                  </a:lnTo>
                  <a:lnTo>
                    <a:pt x="37" y="1508"/>
                  </a:lnTo>
                  <a:lnTo>
                    <a:pt x="42" y="1498"/>
                  </a:lnTo>
                  <a:lnTo>
                    <a:pt x="47" y="1487"/>
                  </a:lnTo>
                  <a:lnTo>
                    <a:pt x="52" y="1477"/>
                  </a:lnTo>
                  <a:lnTo>
                    <a:pt x="57" y="1467"/>
                  </a:lnTo>
                  <a:lnTo>
                    <a:pt x="62" y="1456"/>
                  </a:lnTo>
                  <a:lnTo>
                    <a:pt x="68" y="1446"/>
                  </a:lnTo>
                  <a:lnTo>
                    <a:pt x="73" y="1430"/>
                  </a:lnTo>
                  <a:lnTo>
                    <a:pt x="73" y="1420"/>
                  </a:lnTo>
                  <a:lnTo>
                    <a:pt x="78" y="1405"/>
                  </a:lnTo>
                  <a:lnTo>
                    <a:pt x="83" y="1394"/>
                  </a:lnTo>
                  <a:lnTo>
                    <a:pt x="88" y="1379"/>
                  </a:lnTo>
                  <a:lnTo>
                    <a:pt x="94" y="1368"/>
                  </a:lnTo>
                  <a:lnTo>
                    <a:pt x="99" y="1353"/>
                  </a:lnTo>
                  <a:lnTo>
                    <a:pt x="104" y="1337"/>
                  </a:lnTo>
                  <a:lnTo>
                    <a:pt x="104" y="1322"/>
                  </a:lnTo>
                  <a:lnTo>
                    <a:pt x="109" y="1306"/>
                  </a:lnTo>
                  <a:lnTo>
                    <a:pt x="114" y="1291"/>
                  </a:lnTo>
                  <a:lnTo>
                    <a:pt x="119" y="1275"/>
                  </a:lnTo>
                  <a:lnTo>
                    <a:pt x="125" y="1259"/>
                  </a:lnTo>
                  <a:lnTo>
                    <a:pt x="130" y="1244"/>
                  </a:lnTo>
                  <a:lnTo>
                    <a:pt x="135" y="1228"/>
                  </a:lnTo>
                  <a:lnTo>
                    <a:pt x="140" y="1213"/>
                  </a:lnTo>
                  <a:lnTo>
                    <a:pt x="140" y="1192"/>
                  </a:lnTo>
                  <a:lnTo>
                    <a:pt x="145" y="1176"/>
                  </a:lnTo>
                  <a:lnTo>
                    <a:pt x="151" y="1161"/>
                  </a:lnTo>
                  <a:lnTo>
                    <a:pt x="156" y="1140"/>
                  </a:lnTo>
                  <a:lnTo>
                    <a:pt x="161" y="1125"/>
                  </a:lnTo>
                  <a:lnTo>
                    <a:pt x="166" y="1104"/>
                  </a:lnTo>
                  <a:lnTo>
                    <a:pt x="171" y="1088"/>
                  </a:lnTo>
                  <a:lnTo>
                    <a:pt x="171" y="1068"/>
                  </a:lnTo>
                  <a:lnTo>
                    <a:pt x="176" y="1047"/>
                  </a:lnTo>
                  <a:lnTo>
                    <a:pt x="182" y="1026"/>
                  </a:lnTo>
                  <a:lnTo>
                    <a:pt x="187" y="1011"/>
                  </a:lnTo>
                  <a:lnTo>
                    <a:pt x="192" y="990"/>
                  </a:lnTo>
                  <a:lnTo>
                    <a:pt x="197" y="969"/>
                  </a:lnTo>
                  <a:lnTo>
                    <a:pt x="202" y="948"/>
                  </a:lnTo>
                  <a:lnTo>
                    <a:pt x="208" y="928"/>
                  </a:lnTo>
                  <a:lnTo>
                    <a:pt x="208" y="907"/>
                  </a:lnTo>
                  <a:lnTo>
                    <a:pt x="213" y="886"/>
                  </a:lnTo>
                  <a:lnTo>
                    <a:pt x="218" y="865"/>
                  </a:lnTo>
                  <a:lnTo>
                    <a:pt x="223" y="845"/>
                  </a:lnTo>
                  <a:lnTo>
                    <a:pt x="228" y="824"/>
                  </a:lnTo>
                  <a:lnTo>
                    <a:pt x="234" y="803"/>
                  </a:lnTo>
                  <a:lnTo>
                    <a:pt x="239" y="783"/>
                  </a:lnTo>
                  <a:lnTo>
                    <a:pt x="239" y="757"/>
                  </a:lnTo>
                  <a:lnTo>
                    <a:pt x="244" y="736"/>
                  </a:lnTo>
                  <a:lnTo>
                    <a:pt x="249" y="715"/>
                  </a:lnTo>
                  <a:lnTo>
                    <a:pt x="254" y="694"/>
                  </a:lnTo>
                  <a:lnTo>
                    <a:pt x="259" y="674"/>
                  </a:lnTo>
                  <a:lnTo>
                    <a:pt x="265" y="653"/>
                  </a:lnTo>
                  <a:lnTo>
                    <a:pt x="270" y="632"/>
                  </a:lnTo>
                  <a:lnTo>
                    <a:pt x="275" y="612"/>
                  </a:lnTo>
                  <a:lnTo>
                    <a:pt x="275" y="586"/>
                  </a:lnTo>
                  <a:lnTo>
                    <a:pt x="280" y="565"/>
                  </a:lnTo>
                  <a:lnTo>
                    <a:pt x="285" y="544"/>
                  </a:lnTo>
                  <a:lnTo>
                    <a:pt x="291" y="523"/>
                  </a:lnTo>
                  <a:lnTo>
                    <a:pt x="296" y="503"/>
                  </a:lnTo>
                  <a:lnTo>
                    <a:pt x="301" y="482"/>
                  </a:lnTo>
                  <a:lnTo>
                    <a:pt x="306" y="461"/>
                  </a:lnTo>
                  <a:lnTo>
                    <a:pt x="311" y="440"/>
                  </a:lnTo>
                  <a:lnTo>
                    <a:pt x="311" y="420"/>
                  </a:lnTo>
                  <a:lnTo>
                    <a:pt x="316" y="404"/>
                  </a:lnTo>
                  <a:lnTo>
                    <a:pt x="322" y="383"/>
                  </a:lnTo>
                  <a:lnTo>
                    <a:pt x="327" y="363"/>
                  </a:lnTo>
                  <a:lnTo>
                    <a:pt x="332" y="342"/>
                  </a:lnTo>
                  <a:lnTo>
                    <a:pt x="337" y="326"/>
                  </a:lnTo>
                  <a:lnTo>
                    <a:pt x="342" y="306"/>
                  </a:lnTo>
                  <a:lnTo>
                    <a:pt x="342" y="290"/>
                  </a:lnTo>
                  <a:lnTo>
                    <a:pt x="348" y="269"/>
                  </a:lnTo>
                  <a:lnTo>
                    <a:pt x="353" y="254"/>
                  </a:lnTo>
                  <a:lnTo>
                    <a:pt x="358" y="238"/>
                  </a:lnTo>
                  <a:lnTo>
                    <a:pt x="363" y="223"/>
                  </a:lnTo>
                  <a:lnTo>
                    <a:pt x="368" y="207"/>
                  </a:lnTo>
                  <a:lnTo>
                    <a:pt x="373" y="192"/>
                  </a:lnTo>
                  <a:lnTo>
                    <a:pt x="379" y="176"/>
                  </a:lnTo>
                  <a:lnTo>
                    <a:pt x="379" y="161"/>
                  </a:lnTo>
                  <a:lnTo>
                    <a:pt x="384" y="145"/>
                  </a:lnTo>
                  <a:lnTo>
                    <a:pt x="389" y="135"/>
                  </a:lnTo>
                  <a:lnTo>
                    <a:pt x="394" y="119"/>
                  </a:lnTo>
                  <a:lnTo>
                    <a:pt x="399" y="109"/>
                  </a:lnTo>
                  <a:lnTo>
                    <a:pt x="405" y="98"/>
                  </a:lnTo>
                  <a:lnTo>
                    <a:pt x="410" y="88"/>
                  </a:lnTo>
                  <a:lnTo>
                    <a:pt x="410" y="78"/>
                  </a:lnTo>
                  <a:lnTo>
                    <a:pt x="415" y="67"/>
                  </a:lnTo>
                  <a:lnTo>
                    <a:pt x="420" y="57"/>
                  </a:lnTo>
                  <a:lnTo>
                    <a:pt x="425" y="47"/>
                  </a:lnTo>
                  <a:lnTo>
                    <a:pt x="431" y="41"/>
                  </a:lnTo>
                  <a:lnTo>
                    <a:pt x="436" y="31"/>
                  </a:lnTo>
                  <a:lnTo>
                    <a:pt x="441" y="26"/>
                  </a:lnTo>
                  <a:lnTo>
                    <a:pt x="446" y="21"/>
                  </a:lnTo>
                  <a:lnTo>
                    <a:pt x="446" y="15"/>
                  </a:lnTo>
                  <a:lnTo>
                    <a:pt x="451" y="10"/>
                  </a:lnTo>
                  <a:lnTo>
                    <a:pt x="456" y="5"/>
                  </a:lnTo>
                  <a:lnTo>
                    <a:pt x="462" y="5"/>
                  </a:lnTo>
                  <a:lnTo>
                    <a:pt x="467" y="0"/>
                  </a:lnTo>
                  <a:lnTo>
                    <a:pt x="472" y="0"/>
                  </a:lnTo>
                  <a:lnTo>
                    <a:pt x="477" y="0"/>
                  </a:lnTo>
                  <a:lnTo>
                    <a:pt x="482" y="0"/>
                  </a:lnTo>
                  <a:lnTo>
                    <a:pt x="488" y="0"/>
                  </a:lnTo>
                  <a:lnTo>
                    <a:pt x="493" y="0"/>
                  </a:lnTo>
                  <a:lnTo>
                    <a:pt x="498" y="5"/>
                  </a:lnTo>
                  <a:lnTo>
                    <a:pt x="503" y="5"/>
                  </a:lnTo>
                  <a:lnTo>
                    <a:pt x="508" y="10"/>
                  </a:lnTo>
                  <a:lnTo>
                    <a:pt x="513" y="15"/>
                  </a:lnTo>
                  <a:lnTo>
                    <a:pt x="513" y="21"/>
                  </a:lnTo>
                  <a:lnTo>
                    <a:pt x="519" y="26"/>
                  </a:lnTo>
                  <a:lnTo>
                    <a:pt x="524" y="31"/>
                  </a:lnTo>
                  <a:lnTo>
                    <a:pt x="529" y="41"/>
                  </a:lnTo>
                  <a:lnTo>
                    <a:pt x="534" y="47"/>
                  </a:lnTo>
                  <a:lnTo>
                    <a:pt x="539" y="57"/>
                  </a:lnTo>
                  <a:lnTo>
                    <a:pt x="545" y="67"/>
                  </a:lnTo>
                  <a:lnTo>
                    <a:pt x="550" y="78"/>
                  </a:lnTo>
                  <a:lnTo>
                    <a:pt x="550" y="88"/>
                  </a:lnTo>
                  <a:lnTo>
                    <a:pt x="555" y="98"/>
                  </a:lnTo>
                  <a:lnTo>
                    <a:pt x="560" y="109"/>
                  </a:lnTo>
                  <a:lnTo>
                    <a:pt x="565" y="119"/>
                  </a:lnTo>
                  <a:lnTo>
                    <a:pt x="570" y="135"/>
                  </a:lnTo>
                  <a:lnTo>
                    <a:pt x="576" y="145"/>
                  </a:lnTo>
                  <a:lnTo>
                    <a:pt x="581" y="161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54" name="Freeform 127"/>
            <p:cNvSpPr>
              <a:spLocks/>
            </p:cNvSpPr>
            <p:nvPr/>
          </p:nvSpPr>
          <p:spPr bwMode="auto">
            <a:xfrm>
              <a:off x="2960" y="1672"/>
              <a:ext cx="586" cy="1591"/>
            </a:xfrm>
            <a:custGeom>
              <a:avLst/>
              <a:gdLst>
                <a:gd name="T0" fmla="*/ 5 w 586"/>
                <a:gd name="T1" fmla="*/ 31 h 1591"/>
                <a:gd name="T2" fmla="*/ 21 w 586"/>
                <a:gd name="T3" fmla="*/ 77 h 1591"/>
                <a:gd name="T4" fmla="*/ 36 w 586"/>
                <a:gd name="T5" fmla="*/ 129 h 1591"/>
                <a:gd name="T6" fmla="*/ 46 w 586"/>
                <a:gd name="T7" fmla="*/ 181 h 1591"/>
                <a:gd name="T8" fmla="*/ 62 w 586"/>
                <a:gd name="T9" fmla="*/ 243 h 1591"/>
                <a:gd name="T10" fmla="*/ 72 w 586"/>
                <a:gd name="T11" fmla="*/ 300 h 1591"/>
                <a:gd name="T12" fmla="*/ 88 w 586"/>
                <a:gd name="T13" fmla="*/ 362 h 1591"/>
                <a:gd name="T14" fmla="*/ 104 w 586"/>
                <a:gd name="T15" fmla="*/ 425 h 1591"/>
                <a:gd name="T16" fmla="*/ 114 w 586"/>
                <a:gd name="T17" fmla="*/ 492 h 1591"/>
                <a:gd name="T18" fmla="*/ 129 w 586"/>
                <a:gd name="T19" fmla="*/ 554 h 1591"/>
                <a:gd name="T20" fmla="*/ 140 w 586"/>
                <a:gd name="T21" fmla="*/ 622 h 1591"/>
                <a:gd name="T22" fmla="*/ 155 w 586"/>
                <a:gd name="T23" fmla="*/ 684 h 1591"/>
                <a:gd name="T24" fmla="*/ 171 w 586"/>
                <a:gd name="T25" fmla="*/ 746 h 1591"/>
                <a:gd name="T26" fmla="*/ 181 w 586"/>
                <a:gd name="T27" fmla="*/ 808 h 1591"/>
                <a:gd name="T28" fmla="*/ 197 w 586"/>
                <a:gd name="T29" fmla="*/ 865 h 1591"/>
                <a:gd name="T30" fmla="*/ 207 w 586"/>
                <a:gd name="T31" fmla="*/ 927 h 1591"/>
                <a:gd name="T32" fmla="*/ 223 w 586"/>
                <a:gd name="T33" fmla="*/ 979 h 1591"/>
                <a:gd name="T34" fmla="*/ 238 w 586"/>
                <a:gd name="T35" fmla="*/ 1031 h 1591"/>
                <a:gd name="T36" fmla="*/ 249 w 586"/>
                <a:gd name="T37" fmla="*/ 1083 h 1591"/>
                <a:gd name="T38" fmla="*/ 264 w 586"/>
                <a:gd name="T39" fmla="*/ 1130 h 1591"/>
                <a:gd name="T40" fmla="*/ 275 w 586"/>
                <a:gd name="T41" fmla="*/ 1176 h 1591"/>
                <a:gd name="T42" fmla="*/ 290 w 586"/>
                <a:gd name="T43" fmla="*/ 1218 h 1591"/>
                <a:gd name="T44" fmla="*/ 306 w 586"/>
                <a:gd name="T45" fmla="*/ 1259 h 1591"/>
                <a:gd name="T46" fmla="*/ 316 w 586"/>
                <a:gd name="T47" fmla="*/ 1295 h 1591"/>
                <a:gd name="T48" fmla="*/ 332 w 586"/>
                <a:gd name="T49" fmla="*/ 1326 h 1591"/>
                <a:gd name="T50" fmla="*/ 342 w 586"/>
                <a:gd name="T51" fmla="*/ 1358 h 1591"/>
                <a:gd name="T52" fmla="*/ 358 w 586"/>
                <a:gd name="T53" fmla="*/ 1389 h 1591"/>
                <a:gd name="T54" fmla="*/ 373 w 586"/>
                <a:gd name="T55" fmla="*/ 1415 h 1591"/>
                <a:gd name="T56" fmla="*/ 383 w 586"/>
                <a:gd name="T57" fmla="*/ 1435 h 1591"/>
                <a:gd name="T58" fmla="*/ 399 w 586"/>
                <a:gd name="T59" fmla="*/ 1456 h 1591"/>
                <a:gd name="T60" fmla="*/ 409 w 586"/>
                <a:gd name="T61" fmla="*/ 1477 h 1591"/>
                <a:gd name="T62" fmla="*/ 425 w 586"/>
                <a:gd name="T63" fmla="*/ 1492 h 1591"/>
                <a:gd name="T64" fmla="*/ 440 w 586"/>
                <a:gd name="T65" fmla="*/ 1508 h 1591"/>
                <a:gd name="T66" fmla="*/ 451 w 586"/>
                <a:gd name="T67" fmla="*/ 1523 h 1591"/>
                <a:gd name="T68" fmla="*/ 466 w 586"/>
                <a:gd name="T69" fmla="*/ 1534 h 1591"/>
                <a:gd name="T70" fmla="*/ 482 w 586"/>
                <a:gd name="T71" fmla="*/ 1549 h 1591"/>
                <a:gd name="T72" fmla="*/ 497 w 586"/>
                <a:gd name="T73" fmla="*/ 1560 h 1591"/>
                <a:gd name="T74" fmla="*/ 513 w 586"/>
                <a:gd name="T75" fmla="*/ 1565 h 1591"/>
                <a:gd name="T76" fmla="*/ 529 w 586"/>
                <a:gd name="T77" fmla="*/ 1575 h 1591"/>
                <a:gd name="T78" fmla="*/ 544 w 586"/>
                <a:gd name="T79" fmla="*/ 1580 h 1591"/>
                <a:gd name="T80" fmla="*/ 560 w 586"/>
                <a:gd name="T81" fmla="*/ 1586 h 1591"/>
                <a:gd name="T82" fmla="*/ 575 w 586"/>
                <a:gd name="T83" fmla="*/ 1591 h 159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86" h="1591">
                  <a:moveTo>
                    <a:pt x="0" y="0"/>
                  </a:moveTo>
                  <a:lnTo>
                    <a:pt x="0" y="15"/>
                  </a:lnTo>
                  <a:lnTo>
                    <a:pt x="5" y="31"/>
                  </a:lnTo>
                  <a:lnTo>
                    <a:pt x="10" y="46"/>
                  </a:lnTo>
                  <a:lnTo>
                    <a:pt x="15" y="62"/>
                  </a:lnTo>
                  <a:lnTo>
                    <a:pt x="21" y="77"/>
                  </a:lnTo>
                  <a:lnTo>
                    <a:pt x="26" y="93"/>
                  </a:lnTo>
                  <a:lnTo>
                    <a:pt x="31" y="108"/>
                  </a:lnTo>
                  <a:lnTo>
                    <a:pt x="36" y="129"/>
                  </a:lnTo>
                  <a:lnTo>
                    <a:pt x="36" y="145"/>
                  </a:lnTo>
                  <a:lnTo>
                    <a:pt x="41" y="165"/>
                  </a:lnTo>
                  <a:lnTo>
                    <a:pt x="46" y="181"/>
                  </a:lnTo>
                  <a:lnTo>
                    <a:pt x="52" y="202"/>
                  </a:lnTo>
                  <a:lnTo>
                    <a:pt x="57" y="222"/>
                  </a:lnTo>
                  <a:lnTo>
                    <a:pt x="62" y="243"/>
                  </a:lnTo>
                  <a:lnTo>
                    <a:pt x="67" y="259"/>
                  </a:lnTo>
                  <a:lnTo>
                    <a:pt x="67" y="279"/>
                  </a:lnTo>
                  <a:lnTo>
                    <a:pt x="72" y="300"/>
                  </a:lnTo>
                  <a:lnTo>
                    <a:pt x="78" y="321"/>
                  </a:lnTo>
                  <a:lnTo>
                    <a:pt x="83" y="342"/>
                  </a:lnTo>
                  <a:lnTo>
                    <a:pt x="88" y="362"/>
                  </a:lnTo>
                  <a:lnTo>
                    <a:pt x="93" y="383"/>
                  </a:lnTo>
                  <a:lnTo>
                    <a:pt x="98" y="404"/>
                  </a:lnTo>
                  <a:lnTo>
                    <a:pt x="104" y="425"/>
                  </a:lnTo>
                  <a:lnTo>
                    <a:pt x="104" y="451"/>
                  </a:lnTo>
                  <a:lnTo>
                    <a:pt x="109" y="471"/>
                  </a:lnTo>
                  <a:lnTo>
                    <a:pt x="114" y="492"/>
                  </a:lnTo>
                  <a:lnTo>
                    <a:pt x="119" y="513"/>
                  </a:lnTo>
                  <a:lnTo>
                    <a:pt x="124" y="533"/>
                  </a:lnTo>
                  <a:lnTo>
                    <a:pt x="129" y="554"/>
                  </a:lnTo>
                  <a:lnTo>
                    <a:pt x="135" y="575"/>
                  </a:lnTo>
                  <a:lnTo>
                    <a:pt x="140" y="596"/>
                  </a:lnTo>
                  <a:lnTo>
                    <a:pt x="140" y="622"/>
                  </a:lnTo>
                  <a:lnTo>
                    <a:pt x="145" y="642"/>
                  </a:lnTo>
                  <a:lnTo>
                    <a:pt x="150" y="663"/>
                  </a:lnTo>
                  <a:lnTo>
                    <a:pt x="155" y="684"/>
                  </a:lnTo>
                  <a:lnTo>
                    <a:pt x="161" y="704"/>
                  </a:lnTo>
                  <a:lnTo>
                    <a:pt x="166" y="725"/>
                  </a:lnTo>
                  <a:lnTo>
                    <a:pt x="171" y="746"/>
                  </a:lnTo>
                  <a:lnTo>
                    <a:pt x="171" y="767"/>
                  </a:lnTo>
                  <a:lnTo>
                    <a:pt x="176" y="787"/>
                  </a:lnTo>
                  <a:lnTo>
                    <a:pt x="181" y="808"/>
                  </a:lnTo>
                  <a:lnTo>
                    <a:pt x="186" y="829"/>
                  </a:lnTo>
                  <a:lnTo>
                    <a:pt x="192" y="850"/>
                  </a:lnTo>
                  <a:lnTo>
                    <a:pt x="197" y="865"/>
                  </a:lnTo>
                  <a:lnTo>
                    <a:pt x="202" y="886"/>
                  </a:lnTo>
                  <a:lnTo>
                    <a:pt x="207" y="907"/>
                  </a:lnTo>
                  <a:lnTo>
                    <a:pt x="207" y="927"/>
                  </a:lnTo>
                  <a:lnTo>
                    <a:pt x="212" y="943"/>
                  </a:lnTo>
                  <a:lnTo>
                    <a:pt x="218" y="964"/>
                  </a:lnTo>
                  <a:lnTo>
                    <a:pt x="223" y="979"/>
                  </a:lnTo>
                  <a:lnTo>
                    <a:pt x="228" y="1000"/>
                  </a:lnTo>
                  <a:lnTo>
                    <a:pt x="233" y="1015"/>
                  </a:lnTo>
                  <a:lnTo>
                    <a:pt x="238" y="1031"/>
                  </a:lnTo>
                  <a:lnTo>
                    <a:pt x="238" y="1052"/>
                  </a:lnTo>
                  <a:lnTo>
                    <a:pt x="243" y="1067"/>
                  </a:lnTo>
                  <a:lnTo>
                    <a:pt x="249" y="1083"/>
                  </a:lnTo>
                  <a:lnTo>
                    <a:pt x="254" y="1098"/>
                  </a:lnTo>
                  <a:lnTo>
                    <a:pt x="259" y="1114"/>
                  </a:lnTo>
                  <a:lnTo>
                    <a:pt x="264" y="1130"/>
                  </a:lnTo>
                  <a:lnTo>
                    <a:pt x="269" y="1145"/>
                  </a:lnTo>
                  <a:lnTo>
                    <a:pt x="275" y="1161"/>
                  </a:lnTo>
                  <a:lnTo>
                    <a:pt x="275" y="1176"/>
                  </a:lnTo>
                  <a:lnTo>
                    <a:pt x="280" y="1192"/>
                  </a:lnTo>
                  <a:lnTo>
                    <a:pt x="285" y="1207"/>
                  </a:lnTo>
                  <a:lnTo>
                    <a:pt x="290" y="1218"/>
                  </a:lnTo>
                  <a:lnTo>
                    <a:pt x="295" y="1233"/>
                  </a:lnTo>
                  <a:lnTo>
                    <a:pt x="301" y="1244"/>
                  </a:lnTo>
                  <a:lnTo>
                    <a:pt x="306" y="1259"/>
                  </a:lnTo>
                  <a:lnTo>
                    <a:pt x="306" y="1269"/>
                  </a:lnTo>
                  <a:lnTo>
                    <a:pt x="311" y="1285"/>
                  </a:lnTo>
                  <a:lnTo>
                    <a:pt x="316" y="1295"/>
                  </a:lnTo>
                  <a:lnTo>
                    <a:pt x="321" y="1306"/>
                  </a:lnTo>
                  <a:lnTo>
                    <a:pt x="326" y="1316"/>
                  </a:lnTo>
                  <a:lnTo>
                    <a:pt x="332" y="1326"/>
                  </a:lnTo>
                  <a:lnTo>
                    <a:pt x="337" y="1337"/>
                  </a:lnTo>
                  <a:lnTo>
                    <a:pt x="342" y="1347"/>
                  </a:lnTo>
                  <a:lnTo>
                    <a:pt x="342" y="1358"/>
                  </a:lnTo>
                  <a:lnTo>
                    <a:pt x="347" y="1368"/>
                  </a:lnTo>
                  <a:lnTo>
                    <a:pt x="352" y="1378"/>
                  </a:lnTo>
                  <a:lnTo>
                    <a:pt x="358" y="1389"/>
                  </a:lnTo>
                  <a:lnTo>
                    <a:pt x="363" y="1399"/>
                  </a:lnTo>
                  <a:lnTo>
                    <a:pt x="368" y="1404"/>
                  </a:lnTo>
                  <a:lnTo>
                    <a:pt x="373" y="1415"/>
                  </a:lnTo>
                  <a:lnTo>
                    <a:pt x="378" y="1420"/>
                  </a:lnTo>
                  <a:lnTo>
                    <a:pt x="378" y="1430"/>
                  </a:lnTo>
                  <a:lnTo>
                    <a:pt x="383" y="1435"/>
                  </a:lnTo>
                  <a:lnTo>
                    <a:pt x="389" y="1446"/>
                  </a:lnTo>
                  <a:lnTo>
                    <a:pt x="394" y="1451"/>
                  </a:lnTo>
                  <a:lnTo>
                    <a:pt x="399" y="1456"/>
                  </a:lnTo>
                  <a:lnTo>
                    <a:pt x="404" y="1466"/>
                  </a:lnTo>
                  <a:lnTo>
                    <a:pt x="409" y="1472"/>
                  </a:lnTo>
                  <a:lnTo>
                    <a:pt x="409" y="1477"/>
                  </a:lnTo>
                  <a:lnTo>
                    <a:pt x="415" y="1482"/>
                  </a:lnTo>
                  <a:lnTo>
                    <a:pt x="420" y="1487"/>
                  </a:lnTo>
                  <a:lnTo>
                    <a:pt x="425" y="1492"/>
                  </a:lnTo>
                  <a:lnTo>
                    <a:pt x="430" y="1498"/>
                  </a:lnTo>
                  <a:lnTo>
                    <a:pt x="435" y="1503"/>
                  </a:lnTo>
                  <a:lnTo>
                    <a:pt x="440" y="1508"/>
                  </a:lnTo>
                  <a:lnTo>
                    <a:pt x="446" y="1513"/>
                  </a:lnTo>
                  <a:lnTo>
                    <a:pt x="446" y="1518"/>
                  </a:lnTo>
                  <a:lnTo>
                    <a:pt x="451" y="1523"/>
                  </a:lnTo>
                  <a:lnTo>
                    <a:pt x="456" y="1529"/>
                  </a:lnTo>
                  <a:lnTo>
                    <a:pt x="461" y="1529"/>
                  </a:lnTo>
                  <a:lnTo>
                    <a:pt x="466" y="1534"/>
                  </a:lnTo>
                  <a:lnTo>
                    <a:pt x="472" y="1539"/>
                  </a:lnTo>
                  <a:lnTo>
                    <a:pt x="477" y="1544"/>
                  </a:lnTo>
                  <a:lnTo>
                    <a:pt x="482" y="1549"/>
                  </a:lnTo>
                  <a:lnTo>
                    <a:pt x="487" y="1549"/>
                  </a:lnTo>
                  <a:lnTo>
                    <a:pt x="492" y="1555"/>
                  </a:lnTo>
                  <a:lnTo>
                    <a:pt x="497" y="1560"/>
                  </a:lnTo>
                  <a:lnTo>
                    <a:pt x="503" y="1560"/>
                  </a:lnTo>
                  <a:lnTo>
                    <a:pt x="508" y="1565"/>
                  </a:lnTo>
                  <a:lnTo>
                    <a:pt x="513" y="1565"/>
                  </a:lnTo>
                  <a:lnTo>
                    <a:pt x="518" y="1570"/>
                  </a:lnTo>
                  <a:lnTo>
                    <a:pt x="523" y="1570"/>
                  </a:lnTo>
                  <a:lnTo>
                    <a:pt x="529" y="1575"/>
                  </a:lnTo>
                  <a:lnTo>
                    <a:pt x="534" y="1575"/>
                  </a:lnTo>
                  <a:lnTo>
                    <a:pt x="539" y="1575"/>
                  </a:lnTo>
                  <a:lnTo>
                    <a:pt x="544" y="1580"/>
                  </a:lnTo>
                  <a:lnTo>
                    <a:pt x="549" y="1580"/>
                  </a:lnTo>
                  <a:lnTo>
                    <a:pt x="555" y="1586"/>
                  </a:lnTo>
                  <a:lnTo>
                    <a:pt x="560" y="1586"/>
                  </a:lnTo>
                  <a:lnTo>
                    <a:pt x="565" y="1586"/>
                  </a:lnTo>
                  <a:lnTo>
                    <a:pt x="570" y="1586"/>
                  </a:lnTo>
                  <a:lnTo>
                    <a:pt x="575" y="1591"/>
                  </a:lnTo>
                  <a:lnTo>
                    <a:pt x="580" y="1591"/>
                  </a:lnTo>
                  <a:lnTo>
                    <a:pt x="586" y="1591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55" name="Freeform 128"/>
            <p:cNvSpPr>
              <a:spLocks/>
            </p:cNvSpPr>
            <p:nvPr/>
          </p:nvSpPr>
          <p:spPr bwMode="auto">
            <a:xfrm>
              <a:off x="3546" y="3263"/>
              <a:ext cx="440" cy="15"/>
            </a:xfrm>
            <a:custGeom>
              <a:avLst/>
              <a:gdLst>
                <a:gd name="T0" fmla="*/ 5 w 440"/>
                <a:gd name="T1" fmla="*/ 5 h 15"/>
                <a:gd name="T2" fmla="*/ 15 w 440"/>
                <a:gd name="T3" fmla="*/ 5 h 15"/>
                <a:gd name="T4" fmla="*/ 26 w 440"/>
                <a:gd name="T5" fmla="*/ 5 h 15"/>
                <a:gd name="T6" fmla="*/ 36 w 440"/>
                <a:gd name="T7" fmla="*/ 10 h 15"/>
                <a:gd name="T8" fmla="*/ 46 w 440"/>
                <a:gd name="T9" fmla="*/ 10 h 15"/>
                <a:gd name="T10" fmla="*/ 57 w 440"/>
                <a:gd name="T11" fmla="*/ 10 h 15"/>
                <a:gd name="T12" fmla="*/ 67 w 440"/>
                <a:gd name="T13" fmla="*/ 10 h 15"/>
                <a:gd name="T14" fmla="*/ 77 w 440"/>
                <a:gd name="T15" fmla="*/ 10 h 15"/>
                <a:gd name="T16" fmla="*/ 88 w 440"/>
                <a:gd name="T17" fmla="*/ 15 h 15"/>
                <a:gd name="T18" fmla="*/ 98 w 440"/>
                <a:gd name="T19" fmla="*/ 15 h 15"/>
                <a:gd name="T20" fmla="*/ 108 w 440"/>
                <a:gd name="T21" fmla="*/ 15 h 15"/>
                <a:gd name="T22" fmla="*/ 119 w 440"/>
                <a:gd name="T23" fmla="*/ 15 h 15"/>
                <a:gd name="T24" fmla="*/ 129 w 440"/>
                <a:gd name="T25" fmla="*/ 15 h 15"/>
                <a:gd name="T26" fmla="*/ 140 w 440"/>
                <a:gd name="T27" fmla="*/ 15 h 15"/>
                <a:gd name="T28" fmla="*/ 150 w 440"/>
                <a:gd name="T29" fmla="*/ 15 h 15"/>
                <a:gd name="T30" fmla="*/ 160 w 440"/>
                <a:gd name="T31" fmla="*/ 15 h 15"/>
                <a:gd name="T32" fmla="*/ 171 w 440"/>
                <a:gd name="T33" fmla="*/ 15 h 15"/>
                <a:gd name="T34" fmla="*/ 181 w 440"/>
                <a:gd name="T35" fmla="*/ 15 h 15"/>
                <a:gd name="T36" fmla="*/ 191 w 440"/>
                <a:gd name="T37" fmla="*/ 15 h 15"/>
                <a:gd name="T38" fmla="*/ 202 w 440"/>
                <a:gd name="T39" fmla="*/ 15 h 15"/>
                <a:gd name="T40" fmla="*/ 212 w 440"/>
                <a:gd name="T41" fmla="*/ 15 h 15"/>
                <a:gd name="T42" fmla="*/ 223 w 440"/>
                <a:gd name="T43" fmla="*/ 15 h 15"/>
                <a:gd name="T44" fmla="*/ 233 w 440"/>
                <a:gd name="T45" fmla="*/ 15 h 15"/>
                <a:gd name="T46" fmla="*/ 243 w 440"/>
                <a:gd name="T47" fmla="*/ 15 h 15"/>
                <a:gd name="T48" fmla="*/ 254 w 440"/>
                <a:gd name="T49" fmla="*/ 15 h 15"/>
                <a:gd name="T50" fmla="*/ 264 w 440"/>
                <a:gd name="T51" fmla="*/ 15 h 15"/>
                <a:gd name="T52" fmla="*/ 274 w 440"/>
                <a:gd name="T53" fmla="*/ 15 h 15"/>
                <a:gd name="T54" fmla="*/ 285 w 440"/>
                <a:gd name="T55" fmla="*/ 15 h 15"/>
                <a:gd name="T56" fmla="*/ 295 w 440"/>
                <a:gd name="T57" fmla="*/ 15 h 15"/>
                <a:gd name="T58" fmla="*/ 305 w 440"/>
                <a:gd name="T59" fmla="*/ 15 h 15"/>
                <a:gd name="T60" fmla="*/ 316 w 440"/>
                <a:gd name="T61" fmla="*/ 15 h 15"/>
                <a:gd name="T62" fmla="*/ 326 w 440"/>
                <a:gd name="T63" fmla="*/ 15 h 15"/>
                <a:gd name="T64" fmla="*/ 337 w 440"/>
                <a:gd name="T65" fmla="*/ 15 h 15"/>
                <a:gd name="T66" fmla="*/ 347 w 440"/>
                <a:gd name="T67" fmla="*/ 15 h 15"/>
                <a:gd name="T68" fmla="*/ 357 w 440"/>
                <a:gd name="T69" fmla="*/ 15 h 15"/>
                <a:gd name="T70" fmla="*/ 368 w 440"/>
                <a:gd name="T71" fmla="*/ 15 h 15"/>
                <a:gd name="T72" fmla="*/ 378 w 440"/>
                <a:gd name="T73" fmla="*/ 15 h 15"/>
                <a:gd name="T74" fmla="*/ 388 w 440"/>
                <a:gd name="T75" fmla="*/ 15 h 15"/>
                <a:gd name="T76" fmla="*/ 399 w 440"/>
                <a:gd name="T77" fmla="*/ 15 h 15"/>
                <a:gd name="T78" fmla="*/ 409 w 440"/>
                <a:gd name="T79" fmla="*/ 15 h 15"/>
                <a:gd name="T80" fmla="*/ 420 w 440"/>
                <a:gd name="T81" fmla="*/ 15 h 15"/>
                <a:gd name="T82" fmla="*/ 430 w 440"/>
                <a:gd name="T83" fmla="*/ 15 h 15"/>
                <a:gd name="T84" fmla="*/ 440 w 440"/>
                <a:gd name="T85" fmla="*/ 15 h 1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40" h="15">
                  <a:moveTo>
                    <a:pt x="0" y="0"/>
                  </a:moveTo>
                  <a:lnTo>
                    <a:pt x="5" y="5"/>
                  </a:lnTo>
                  <a:lnTo>
                    <a:pt x="10" y="5"/>
                  </a:lnTo>
                  <a:lnTo>
                    <a:pt x="15" y="5"/>
                  </a:lnTo>
                  <a:lnTo>
                    <a:pt x="20" y="5"/>
                  </a:lnTo>
                  <a:lnTo>
                    <a:pt x="26" y="5"/>
                  </a:lnTo>
                  <a:lnTo>
                    <a:pt x="31" y="5"/>
                  </a:lnTo>
                  <a:lnTo>
                    <a:pt x="36" y="10"/>
                  </a:lnTo>
                  <a:lnTo>
                    <a:pt x="41" y="10"/>
                  </a:lnTo>
                  <a:lnTo>
                    <a:pt x="46" y="10"/>
                  </a:lnTo>
                  <a:lnTo>
                    <a:pt x="51" y="10"/>
                  </a:lnTo>
                  <a:lnTo>
                    <a:pt x="57" y="10"/>
                  </a:lnTo>
                  <a:lnTo>
                    <a:pt x="62" y="10"/>
                  </a:lnTo>
                  <a:lnTo>
                    <a:pt x="67" y="10"/>
                  </a:lnTo>
                  <a:lnTo>
                    <a:pt x="72" y="10"/>
                  </a:lnTo>
                  <a:lnTo>
                    <a:pt x="77" y="10"/>
                  </a:lnTo>
                  <a:lnTo>
                    <a:pt x="83" y="15"/>
                  </a:lnTo>
                  <a:lnTo>
                    <a:pt x="88" y="15"/>
                  </a:lnTo>
                  <a:lnTo>
                    <a:pt x="93" y="15"/>
                  </a:lnTo>
                  <a:lnTo>
                    <a:pt x="98" y="15"/>
                  </a:lnTo>
                  <a:lnTo>
                    <a:pt x="103" y="15"/>
                  </a:lnTo>
                  <a:lnTo>
                    <a:pt x="108" y="15"/>
                  </a:lnTo>
                  <a:lnTo>
                    <a:pt x="114" y="15"/>
                  </a:lnTo>
                  <a:lnTo>
                    <a:pt x="119" y="15"/>
                  </a:lnTo>
                  <a:lnTo>
                    <a:pt x="124" y="15"/>
                  </a:lnTo>
                  <a:lnTo>
                    <a:pt x="129" y="15"/>
                  </a:lnTo>
                  <a:lnTo>
                    <a:pt x="134" y="15"/>
                  </a:lnTo>
                  <a:lnTo>
                    <a:pt x="140" y="15"/>
                  </a:lnTo>
                  <a:lnTo>
                    <a:pt x="145" y="15"/>
                  </a:lnTo>
                  <a:lnTo>
                    <a:pt x="150" y="15"/>
                  </a:lnTo>
                  <a:lnTo>
                    <a:pt x="155" y="15"/>
                  </a:lnTo>
                  <a:lnTo>
                    <a:pt x="160" y="15"/>
                  </a:lnTo>
                  <a:lnTo>
                    <a:pt x="166" y="15"/>
                  </a:lnTo>
                  <a:lnTo>
                    <a:pt x="171" y="15"/>
                  </a:lnTo>
                  <a:lnTo>
                    <a:pt x="176" y="15"/>
                  </a:lnTo>
                  <a:lnTo>
                    <a:pt x="181" y="15"/>
                  </a:lnTo>
                  <a:lnTo>
                    <a:pt x="186" y="15"/>
                  </a:lnTo>
                  <a:lnTo>
                    <a:pt x="191" y="15"/>
                  </a:lnTo>
                  <a:lnTo>
                    <a:pt x="197" y="15"/>
                  </a:lnTo>
                  <a:lnTo>
                    <a:pt x="202" y="15"/>
                  </a:lnTo>
                  <a:lnTo>
                    <a:pt x="207" y="15"/>
                  </a:lnTo>
                  <a:lnTo>
                    <a:pt x="212" y="15"/>
                  </a:lnTo>
                  <a:lnTo>
                    <a:pt x="217" y="15"/>
                  </a:lnTo>
                  <a:lnTo>
                    <a:pt x="223" y="15"/>
                  </a:lnTo>
                  <a:lnTo>
                    <a:pt x="228" y="15"/>
                  </a:lnTo>
                  <a:lnTo>
                    <a:pt x="233" y="15"/>
                  </a:lnTo>
                  <a:lnTo>
                    <a:pt x="238" y="15"/>
                  </a:lnTo>
                  <a:lnTo>
                    <a:pt x="243" y="15"/>
                  </a:lnTo>
                  <a:lnTo>
                    <a:pt x="248" y="15"/>
                  </a:lnTo>
                  <a:lnTo>
                    <a:pt x="254" y="15"/>
                  </a:lnTo>
                  <a:lnTo>
                    <a:pt x="259" y="15"/>
                  </a:lnTo>
                  <a:lnTo>
                    <a:pt x="264" y="15"/>
                  </a:lnTo>
                  <a:lnTo>
                    <a:pt x="269" y="15"/>
                  </a:lnTo>
                  <a:lnTo>
                    <a:pt x="274" y="15"/>
                  </a:lnTo>
                  <a:lnTo>
                    <a:pt x="280" y="15"/>
                  </a:lnTo>
                  <a:lnTo>
                    <a:pt x="285" y="15"/>
                  </a:lnTo>
                  <a:lnTo>
                    <a:pt x="290" y="15"/>
                  </a:lnTo>
                  <a:lnTo>
                    <a:pt x="295" y="15"/>
                  </a:lnTo>
                  <a:lnTo>
                    <a:pt x="300" y="15"/>
                  </a:lnTo>
                  <a:lnTo>
                    <a:pt x="305" y="15"/>
                  </a:lnTo>
                  <a:lnTo>
                    <a:pt x="311" y="15"/>
                  </a:lnTo>
                  <a:lnTo>
                    <a:pt x="316" y="15"/>
                  </a:lnTo>
                  <a:lnTo>
                    <a:pt x="321" y="15"/>
                  </a:lnTo>
                  <a:lnTo>
                    <a:pt x="326" y="15"/>
                  </a:lnTo>
                  <a:lnTo>
                    <a:pt x="331" y="15"/>
                  </a:lnTo>
                  <a:lnTo>
                    <a:pt x="337" y="15"/>
                  </a:lnTo>
                  <a:lnTo>
                    <a:pt x="342" y="15"/>
                  </a:lnTo>
                  <a:lnTo>
                    <a:pt x="347" y="15"/>
                  </a:lnTo>
                  <a:lnTo>
                    <a:pt x="352" y="15"/>
                  </a:lnTo>
                  <a:lnTo>
                    <a:pt x="357" y="15"/>
                  </a:lnTo>
                  <a:lnTo>
                    <a:pt x="362" y="15"/>
                  </a:lnTo>
                  <a:lnTo>
                    <a:pt x="368" y="15"/>
                  </a:lnTo>
                  <a:lnTo>
                    <a:pt x="373" y="15"/>
                  </a:lnTo>
                  <a:lnTo>
                    <a:pt x="378" y="15"/>
                  </a:lnTo>
                  <a:lnTo>
                    <a:pt x="383" y="15"/>
                  </a:lnTo>
                  <a:lnTo>
                    <a:pt x="388" y="15"/>
                  </a:lnTo>
                  <a:lnTo>
                    <a:pt x="394" y="15"/>
                  </a:lnTo>
                  <a:lnTo>
                    <a:pt x="399" y="15"/>
                  </a:lnTo>
                  <a:lnTo>
                    <a:pt x="404" y="15"/>
                  </a:lnTo>
                  <a:lnTo>
                    <a:pt x="409" y="15"/>
                  </a:lnTo>
                  <a:lnTo>
                    <a:pt x="414" y="15"/>
                  </a:lnTo>
                  <a:lnTo>
                    <a:pt x="420" y="15"/>
                  </a:lnTo>
                  <a:lnTo>
                    <a:pt x="425" y="15"/>
                  </a:lnTo>
                  <a:lnTo>
                    <a:pt x="430" y="15"/>
                  </a:lnTo>
                  <a:lnTo>
                    <a:pt x="435" y="15"/>
                  </a:lnTo>
                  <a:lnTo>
                    <a:pt x="440" y="15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08601" name="Group 129"/>
          <p:cNvGrpSpPr>
            <a:grpSpLocks/>
          </p:cNvGrpSpPr>
          <p:nvPr/>
        </p:nvGrpSpPr>
        <p:grpSpPr bwMode="auto">
          <a:xfrm>
            <a:off x="6480175" y="1655763"/>
            <a:ext cx="142875" cy="463550"/>
            <a:chOff x="1736" y="1511"/>
            <a:chExt cx="2250" cy="1767"/>
          </a:xfrm>
        </p:grpSpPr>
        <p:sp>
          <p:nvSpPr>
            <p:cNvPr id="108648" name="Freeform 130"/>
            <p:cNvSpPr>
              <a:spLocks/>
            </p:cNvSpPr>
            <p:nvPr/>
          </p:nvSpPr>
          <p:spPr bwMode="auto">
            <a:xfrm>
              <a:off x="1736" y="3092"/>
              <a:ext cx="643" cy="186"/>
            </a:xfrm>
            <a:custGeom>
              <a:avLst/>
              <a:gdLst>
                <a:gd name="T0" fmla="*/ 11 w 643"/>
                <a:gd name="T1" fmla="*/ 186 h 186"/>
                <a:gd name="T2" fmla="*/ 26 w 643"/>
                <a:gd name="T3" fmla="*/ 186 h 186"/>
                <a:gd name="T4" fmla="*/ 42 w 643"/>
                <a:gd name="T5" fmla="*/ 186 h 186"/>
                <a:gd name="T6" fmla="*/ 57 w 643"/>
                <a:gd name="T7" fmla="*/ 186 h 186"/>
                <a:gd name="T8" fmla="*/ 73 w 643"/>
                <a:gd name="T9" fmla="*/ 186 h 186"/>
                <a:gd name="T10" fmla="*/ 89 w 643"/>
                <a:gd name="T11" fmla="*/ 186 h 186"/>
                <a:gd name="T12" fmla="*/ 104 w 643"/>
                <a:gd name="T13" fmla="*/ 186 h 186"/>
                <a:gd name="T14" fmla="*/ 120 w 643"/>
                <a:gd name="T15" fmla="*/ 186 h 186"/>
                <a:gd name="T16" fmla="*/ 135 w 643"/>
                <a:gd name="T17" fmla="*/ 186 h 186"/>
                <a:gd name="T18" fmla="*/ 151 w 643"/>
                <a:gd name="T19" fmla="*/ 186 h 186"/>
                <a:gd name="T20" fmla="*/ 166 w 643"/>
                <a:gd name="T21" fmla="*/ 186 h 186"/>
                <a:gd name="T22" fmla="*/ 182 w 643"/>
                <a:gd name="T23" fmla="*/ 186 h 186"/>
                <a:gd name="T24" fmla="*/ 197 w 643"/>
                <a:gd name="T25" fmla="*/ 186 h 186"/>
                <a:gd name="T26" fmla="*/ 213 w 643"/>
                <a:gd name="T27" fmla="*/ 186 h 186"/>
                <a:gd name="T28" fmla="*/ 229 w 643"/>
                <a:gd name="T29" fmla="*/ 186 h 186"/>
                <a:gd name="T30" fmla="*/ 244 w 643"/>
                <a:gd name="T31" fmla="*/ 186 h 186"/>
                <a:gd name="T32" fmla="*/ 260 w 643"/>
                <a:gd name="T33" fmla="*/ 186 h 186"/>
                <a:gd name="T34" fmla="*/ 275 w 643"/>
                <a:gd name="T35" fmla="*/ 186 h 186"/>
                <a:gd name="T36" fmla="*/ 291 w 643"/>
                <a:gd name="T37" fmla="*/ 186 h 186"/>
                <a:gd name="T38" fmla="*/ 306 w 643"/>
                <a:gd name="T39" fmla="*/ 186 h 186"/>
                <a:gd name="T40" fmla="*/ 322 w 643"/>
                <a:gd name="T41" fmla="*/ 186 h 186"/>
                <a:gd name="T42" fmla="*/ 337 w 643"/>
                <a:gd name="T43" fmla="*/ 186 h 186"/>
                <a:gd name="T44" fmla="*/ 353 w 643"/>
                <a:gd name="T45" fmla="*/ 186 h 186"/>
                <a:gd name="T46" fmla="*/ 368 w 643"/>
                <a:gd name="T47" fmla="*/ 181 h 186"/>
                <a:gd name="T48" fmla="*/ 384 w 643"/>
                <a:gd name="T49" fmla="*/ 181 h 186"/>
                <a:gd name="T50" fmla="*/ 400 w 643"/>
                <a:gd name="T51" fmla="*/ 181 h 186"/>
                <a:gd name="T52" fmla="*/ 415 w 643"/>
                <a:gd name="T53" fmla="*/ 176 h 186"/>
                <a:gd name="T54" fmla="*/ 431 w 643"/>
                <a:gd name="T55" fmla="*/ 176 h 186"/>
                <a:gd name="T56" fmla="*/ 446 w 643"/>
                <a:gd name="T57" fmla="*/ 171 h 186"/>
                <a:gd name="T58" fmla="*/ 462 w 643"/>
                <a:gd name="T59" fmla="*/ 166 h 186"/>
                <a:gd name="T60" fmla="*/ 477 w 643"/>
                <a:gd name="T61" fmla="*/ 160 h 186"/>
                <a:gd name="T62" fmla="*/ 493 w 643"/>
                <a:gd name="T63" fmla="*/ 155 h 186"/>
                <a:gd name="T64" fmla="*/ 508 w 643"/>
                <a:gd name="T65" fmla="*/ 145 h 186"/>
                <a:gd name="T66" fmla="*/ 524 w 643"/>
                <a:gd name="T67" fmla="*/ 140 h 186"/>
                <a:gd name="T68" fmla="*/ 540 w 643"/>
                <a:gd name="T69" fmla="*/ 129 h 186"/>
                <a:gd name="T70" fmla="*/ 555 w 643"/>
                <a:gd name="T71" fmla="*/ 114 h 186"/>
                <a:gd name="T72" fmla="*/ 571 w 643"/>
                <a:gd name="T73" fmla="*/ 103 h 186"/>
                <a:gd name="T74" fmla="*/ 581 w 643"/>
                <a:gd name="T75" fmla="*/ 88 h 186"/>
                <a:gd name="T76" fmla="*/ 597 w 643"/>
                <a:gd name="T77" fmla="*/ 72 h 186"/>
                <a:gd name="T78" fmla="*/ 612 w 643"/>
                <a:gd name="T79" fmla="*/ 57 h 186"/>
                <a:gd name="T80" fmla="*/ 622 w 643"/>
                <a:gd name="T81" fmla="*/ 36 h 186"/>
                <a:gd name="T82" fmla="*/ 638 w 643"/>
                <a:gd name="T83" fmla="*/ 15 h 18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643" h="186">
                  <a:moveTo>
                    <a:pt x="0" y="186"/>
                  </a:moveTo>
                  <a:lnTo>
                    <a:pt x="6" y="186"/>
                  </a:lnTo>
                  <a:lnTo>
                    <a:pt x="11" y="186"/>
                  </a:lnTo>
                  <a:lnTo>
                    <a:pt x="16" y="186"/>
                  </a:lnTo>
                  <a:lnTo>
                    <a:pt x="21" y="186"/>
                  </a:lnTo>
                  <a:lnTo>
                    <a:pt x="26" y="186"/>
                  </a:lnTo>
                  <a:lnTo>
                    <a:pt x="32" y="186"/>
                  </a:lnTo>
                  <a:lnTo>
                    <a:pt x="37" y="186"/>
                  </a:lnTo>
                  <a:lnTo>
                    <a:pt x="42" y="186"/>
                  </a:lnTo>
                  <a:lnTo>
                    <a:pt x="47" y="186"/>
                  </a:lnTo>
                  <a:lnTo>
                    <a:pt x="52" y="186"/>
                  </a:lnTo>
                  <a:lnTo>
                    <a:pt x="57" y="186"/>
                  </a:lnTo>
                  <a:lnTo>
                    <a:pt x="63" y="186"/>
                  </a:lnTo>
                  <a:lnTo>
                    <a:pt x="68" y="186"/>
                  </a:lnTo>
                  <a:lnTo>
                    <a:pt x="73" y="186"/>
                  </a:lnTo>
                  <a:lnTo>
                    <a:pt x="78" y="186"/>
                  </a:lnTo>
                  <a:lnTo>
                    <a:pt x="83" y="186"/>
                  </a:lnTo>
                  <a:lnTo>
                    <a:pt x="89" y="186"/>
                  </a:lnTo>
                  <a:lnTo>
                    <a:pt x="94" y="186"/>
                  </a:lnTo>
                  <a:lnTo>
                    <a:pt x="99" y="186"/>
                  </a:lnTo>
                  <a:lnTo>
                    <a:pt x="104" y="186"/>
                  </a:lnTo>
                  <a:lnTo>
                    <a:pt x="109" y="186"/>
                  </a:lnTo>
                  <a:lnTo>
                    <a:pt x="114" y="186"/>
                  </a:lnTo>
                  <a:lnTo>
                    <a:pt x="120" y="186"/>
                  </a:lnTo>
                  <a:lnTo>
                    <a:pt x="125" y="186"/>
                  </a:lnTo>
                  <a:lnTo>
                    <a:pt x="130" y="186"/>
                  </a:lnTo>
                  <a:lnTo>
                    <a:pt x="135" y="186"/>
                  </a:lnTo>
                  <a:lnTo>
                    <a:pt x="140" y="186"/>
                  </a:lnTo>
                  <a:lnTo>
                    <a:pt x="146" y="186"/>
                  </a:lnTo>
                  <a:lnTo>
                    <a:pt x="151" y="186"/>
                  </a:lnTo>
                  <a:lnTo>
                    <a:pt x="156" y="186"/>
                  </a:lnTo>
                  <a:lnTo>
                    <a:pt x="161" y="186"/>
                  </a:lnTo>
                  <a:lnTo>
                    <a:pt x="166" y="186"/>
                  </a:lnTo>
                  <a:lnTo>
                    <a:pt x="171" y="186"/>
                  </a:lnTo>
                  <a:lnTo>
                    <a:pt x="177" y="186"/>
                  </a:lnTo>
                  <a:lnTo>
                    <a:pt x="182" y="186"/>
                  </a:lnTo>
                  <a:lnTo>
                    <a:pt x="187" y="186"/>
                  </a:lnTo>
                  <a:lnTo>
                    <a:pt x="192" y="186"/>
                  </a:lnTo>
                  <a:lnTo>
                    <a:pt x="197" y="186"/>
                  </a:lnTo>
                  <a:lnTo>
                    <a:pt x="203" y="186"/>
                  </a:lnTo>
                  <a:lnTo>
                    <a:pt x="208" y="186"/>
                  </a:lnTo>
                  <a:lnTo>
                    <a:pt x="213" y="186"/>
                  </a:lnTo>
                  <a:lnTo>
                    <a:pt x="218" y="186"/>
                  </a:lnTo>
                  <a:lnTo>
                    <a:pt x="223" y="186"/>
                  </a:lnTo>
                  <a:lnTo>
                    <a:pt x="229" y="186"/>
                  </a:lnTo>
                  <a:lnTo>
                    <a:pt x="234" y="186"/>
                  </a:lnTo>
                  <a:lnTo>
                    <a:pt x="239" y="186"/>
                  </a:lnTo>
                  <a:lnTo>
                    <a:pt x="244" y="186"/>
                  </a:lnTo>
                  <a:lnTo>
                    <a:pt x="249" y="186"/>
                  </a:lnTo>
                  <a:lnTo>
                    <a:pt x="254" y="186"/>
                  </a:lnTo>
                  <a:lnTo>
                    <a:pt x="260" y="186"/>
                  </a:lnTo>
                  <a:lnTo>
                    <a:pt x="265" y="186"/>
                  </a:lnTo>
                  <a:lnTo>
                    <a:pt x="270" y="186"/>
                  </a:lnTo>
                  <a:lnTo>
                    <a:pt x="275" y="186"/>
                  </a:lnTo>
                  <a:lnTo>
                    <a:pt x="280" y="186"/>
                  </a:lnTo>
                  <a:lnTo>
                    <a:pt x="286" y="186"/>
                  </a:lnTo>
                  <a:lnTo>
                    <a:pt x="291" y="186"/>
                  </a:lnTo>
                  <a:lnTo>
                    <a:pt x="296" y="186"/>
                  </a:lnTo>
                  <a:lnTo>
                    <a:pt x="301" y="186"/>
                  </a:lnTo>
                  <a:lnTo>
                    <a:pt x="306" y="186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2" y="186"/>
                  </a:lnTo>
                  <a:lnTo>
                    <a:pt x="327" y="186"/>
                  </a:lnTo>
                  <a:lnTo>
                    <a:pt x="332" y="186"/>
                  </a:lnTo>
                  <a:lnTo>
                    <a:pt x="337" y="186"/>
                  </a:lnTo>
                  <a:lnTo>
                    <a:pt x="343" y="186"/>
                  </a:lnTo>
                  <a:lnTo>
                    <a:pt x="348" y="186"/>
                  </a:lnTo>
                  <a:lnTo>
                    <a:pt x="353" y="186"/>
                  </a:lnTo>
                  <a:lnTo>
                    <a:pt x="358" y="181"/>
                  </a:lnTo>
                  <a:lnTo>
                    <a:pt x="363" y="181"/>
                  </a:lnTo>
                  <a:lnTo>
                    <a:pt x="368" y="181"/>
                  </a:lnTo>
                  <a:lnTo>
                    <a:pt x="374" y="181"/>
                  </a:lnTo>
                  <a:lnTo>
                    <a:pt x="379" y="181"/>
                  </a:lnTo>
                  <a:lnTo>
                    <a:pt x="384" y="181"/>
                  </a:lnTo>
                  <a:lnTo>
                    <a:pt x="389" y="181"/>
                  </a:lnTo>
                  <a:lnTo>
                    <a:pt x="394" y="181"/>
                  </a:lnTo>
                  <a:lnTo>
                    <a:pt x="400" y="181"/>
                  </a:lnTo>
                  <a:lnTo>
                    <a:pt x="405" y="176"/>
                  </a:lnTo>
                  <a:lnTo>
                    <a:pt x="410" y="176"/>
                  </a:lnTo>
                  <a:lnTo>
                    <a:pt x="415" y="176"/>
                  </a:lnTo>
                  <a:lnTo>
                    <a:pt x="420" y="176"/>
                  </a:lnTo>
                  <a:lnTo>
                    <a:pt x="426" y="176"/>
                  </a:lnTo>
                  <a:lnTo>
                    <a:pt x="431" y="176"/>
                  </a:lnTo>
                  <a:lnTo>
                    <a:pt x="436" y="171"/>
                  </a:lnTo>
                  <a:lnTo>
                    <a:pt x="441" y="171"/>
                  </a:lnTo>
                  <a:lnTo>
                    <a:pt x="446" y="171"/>
                  </a:lnTo>
                  <a:lnTo>
                    <a:pt x="451" y="166"/>
                  </a:lnTo>
                  <a:lnTo>
                    <a:pt x="457" y="166"/>
                  </a:lnTo>
                  <a:lnTo>
                    <a:pt x="462" y="166"/>
                  </a:lnTo>
                  <a:lnTo>
                    <a:pt x="467" y="166"/>
                  </a:lnTo>
                  <a:lnTo>
                    <a:pt x="472" y="160"/>
                  </a:lnTo>
                  <a:lnTo>
                    <a:pt x="477" y="160"/>
                  </a:lnTo>
                  <a:lnTo>
                    <a:pt x="483" y="155"/>
                  </a:lnTo>
                  <a:lnTo>
                    <a:pt x="488" y="155"/>
                  </a:lnTo>
                  <a:lnTo>
                    <a:pt x="493" y="155"/>
                  </a:lnTo>
                  <a:lnTo>
                    <a:pt x="498" y="150"/>
                  </a:lnTo>
                  <a:lnTo>
                    <a:pt x="503" y="150"/>
                  </a:lnTo>
                  <a:lnTo>
                    <a:pt x="508" y="145"/>
                  </a:lnTo>
                  <a:lnTo>
                    <a:pt x="514" y="145"/>
                  </a:lnTo>
                  <a:lnTo>
                    <a:pt x="519" y="140"/>
                  </a:lnTo>
                  <a:lnTo>
                    <a:pt x="524" y="140"/>
                  </a:lnTo>
                  <a:lnTo>
                    <a:pt x="529" y="135"/>
                  </a:lnTo>
                  <a:lnTo>
                    <a:pt x="534" y="129"/>
                  </a:lnTo>
                  <a:lnTo>
                    <a:pt x="540" y="129"/>
                  </a:lnTo>
                  <a:lnTo>
                    <a:pt x="545" y="124"/>
                  </a:lnTo>
                  <a:lnTo>
                    <a:pt x="550" y="119"/>
                  </a:lnTo>
                  <a:lnTo>
                    <a:pt x="555" y="114"/>
                  </a:lnTo>
                  <a:lnTo>
                    <a:pt x="560" y="109"/>
                  </a:lnTo>
                  <a:lnTo>
                    <a:pt x="565" y="109"/>
                  </a:lnTo>
                  <a:lnTo>
                    <a:pt x="571" y="103"/>
                  </a:lnTo>
                  <a:lnTo>
                    <a:pt x="576" y="98"/>
                  </a:lnTo>
                  <a:lnTo>
                    <a:pt x="576" y="93"/>
                  </a:lnTo>
                  <a:lnTo>
                    <a:pt x="581" y="88"/>
                  </a:lnTo>
                  <a:lnTo>
                    <a:pt x="586" y="83"/>
                  </a:lnTo>
                  <a:lnTo>
                    <a:pt x="591" y="78"/>
                  </a:lnTo>
                  <a:lnTo>
                    <a:pt x="597" y="72"/>
                  </a:lnTo>
                  <a:lnTo>
                    <a:pt x="602" y="67"/>
                  </a:lnTo>
                  <a:lnTo>
                    <a:pt x="607" y="62"/>
                  </a:lnTo>
                  <a:lnTo>
                    <a:pt x="612" y="57"/>
                  </a:lnTo>
                  <a:lnTo>
                    <a:pt x="612" y="52"/>
                  </a:lnTo>
                  <a:lnTo>
                    <a:pt x="617" y="46"/>
                  </a:lnTo>
                  <a:lnTo>
                    <a:pt x="622" y="36"/>
                  </a:lnTo>
                  <a:lnTo>
                    <a:pt x="628" y="31"/>
                  </a:lnTo>
                  <a:lnTo>
                    <a:pt x="633" y="26"/>
                  </a:lnTo>
                  <a:lnTo>
                    <a:pt x="638" y="15"/>
                  </a:lnTo>
                  <a:lnTo>
                    <a:pt x="643" y="10"/>
                  </a:lnTo>
                  <a:lnTo>
                    <a:pt x="643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49" name="Freeform 131"/>
            <p:cNvSpPr>
              <a:spLocks/>
            </p:cNvSpPr>
            <p:nvPr/>
          </p:nvSpPr>
          <p:spPr bwMode="auto">
            <a:xfrm>
              <a:off x="2379" y="1511"/>
              <a:ext cx="581" cy="1581"/>
            </a:xfrm>
            <a:custGeom>
              <a:avLst/>
              <a:gdLst>
                <a:gd name="T0" fmla="*/ 11 w 581"/>
                <a:gd name="T1" fmla="*/ 1565 h 1581"/>
                <a:gd name="T2" fmla="*/ 26 w 581"/>
                <a:gd name="T3" fmla="*/ 1539 h 1581"/>
                <a:gd name="T4" fmla="*/ 37 w 581"/>
                <a:gd name="T5" fmla="*/ 1508 h 1581"/>
                <a:gd name="T6" fmla="*/ 52 w 581"/>
                <a:gd name="T7" fmla="*/ 1477 h 1581"/>
                <a:gd name="T8" fmla="*/ 68 w 581"/>
                <a:gd name="T9" fmla="*/ 1446 h 1581"/>
                <a:gd name="T10" fmla="*/ 78 w 581"/>
                <a:gd name="T11" fmla="*/ 1405 h 1581"/>
                <a:gd name="T12" fmla="*/ 94 w 581"/>
                <a:gd name="T13" fmla="*/ 1368 h 1581"/>
                <a:gd name="T14" fmla="*/ 104 w 581"/>
                <a:gd name="T15" fmla="*/ 1322 h 1581"/>
                <a:gd name="T16" fmla="*/ 119 w 581"/>
                <a:gd name="T17" fmla="*/ 1275 h 1581"/>
                <a:gd name="T18" fmla="*/ 135 w 581"/>
                <a:gd name="T19" fmla="*/ 1228 h 1581"/>
                <a:gd name="T20" fmla="*/ 145 w 581"/>
                <a:gd name="T21" fmla="*/ 1176 h 1581"/>
                <a:gd name="T22" fmla="*/ 161 w 581"/>
                <a:gd name="T23" fmla="*/ 1125 h 1581"/>
                <a:gd name="T24" fmla="*/ 171 w 581"/>
                <a:gd name="T25" fmla="*/ 1068 h 1581"/>
                <a:gd name="T26" fmla="*/ 187 w 581"/>
                <a:gd name="T27" fmla="*/ 1011 h 1581"/>
                <a:gd name="T28" fmla="*/ 202 w 581"/>
                <a:gd name="T29" fmla="*/ 948 h 1581"/>
                <a:gd name="T30" fmla="*/ 213 w 581"/>
                <a:gd name="T31" fmla="*/ 886 h 1581"/>
                <a:gd name="T32" fmla="*/ 228 w 581"/>
                <a:gd name="T33" fmla="*/ 824 h 1581"/>
                <a:gd name="T34" fmla="*/ 239 w 581"/>
                <a:gd name="T35" fmla="*/ 757 h 1581"/>
                <a:gd name="T36" fmla="*/ 254 w 581"/>
                <a:gd name="T37" fmla="*/ 694 h 1581"/>
                <a:gd name="T38" fmla="*/ 270 w 581"/>
                <a:gd name="T39" fmla="*/ 632 h 1581"/>
                <a:gd name="T40" fmla="*/ 280 w 581"/>
                <a:gd name="T41" fmla="*/ 565 h 1581"/>
                <a:gd name="T42" fmla="*/ 296 w 581"/>
                <a:gd name="T43" fmla="*/ 503 h 1581"/>
                <a:gd name="T44" fmla="*/ 311 w 581"/>
                <a:gd name="T45" fmla="*/ 440 h 1581"/>
                <a:gd name="T46" fmla="*/ 322 w 581"/>
                <a:gd name="T47" fmla="*/ 383 h 1581"/>
                <a:gd name="T48" fmla="*/ 337 w 581"/>
                <a:gd name="T49" fmla="*/ 326 h 1581"/>
                <a:gd name="T50" fmla="*/ 348 w 581"/>
                <a:gd name="T51" fmla="*/ 269 h 1581"/>
                <a:gd name="T52" fmla="*/ 363 w 581"/>
                <a:gd name="T53" fmla="*/ 223 h 1581"/>
                <a:gd name="T54" fmla="*/ 379 w 581"/>
                <a:gd name="T55" fmla="*/ 176 h 1581"/>
                <a:gd name="T56" fmla="*/ 389 w 581"/>
                <a:gd name="T57" fmla="*/ 135 h 1581"/>
                <a:gd name="T58" fmla="*/ 405 w 581"/>
                <a:gd name="T59" fmla="*/ 98 h 1581"/>
                <a:gd name="T60" fmla="*/ 415 w 581"/>
                <a:gd name="T61" fmla="*/ 67 h 1581"/>
                <a:gd name="T62" fmla="*/ 431 w 581"/>
                <a:gd name="T63" fmla="*/ 41 h 1581"/>
                <a:gd name="T64" fmla="*/ 446 w 581"/>
                <a:gd name="T65" fmla="*/ 21 h 1581"/>
                <a:gd name="T66" fmla="*/ 456 w 581"/>
                <a:gd name="T67" fmla="*/ 5 h 1581"/>
                <a:gd name="T68" fmla="*/ 472 w 581"/>
                <a:gd name="T69" fmla="*/ 0 h 1581"/>
                <a:gd name="T70" fmla="*/ 488 w 581"/>
                <a:gd name="T71" fmla="*/ 0 h 1581"/>
                <a:gd name="T72" fmla="*/ 503 w 581"/>
                <a:gd name="T73" fmla="*/ 5 h 1581"/>
                <a:gd name="T74" fmla="*/ 513 w 581"/>
                <a:gd name="T75" fmla="*/ 21 h 1581"/>
                <a:gd name="T76" fmla="*/ 529 w 581"/>
                <a:gd name="T77" fmla="*/ 41 h 1581"/>
                <a:gd name="T78" fmla="*/ 545 w 581"/>
                <a:gd name="T79" fmla="*/ 67 h 1581"/>
                <a:gd name="T80" fmla="*/ 555 w 581"/>
                <a:gd name="T81" fmla="*/ 98 h 1581"/>
                <a:gd name="T82" fmla="*/ 570 w 581"/>
                <a:gd name="T83" fmla="*/ 135 h 158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81" h="1581">
                  <a:moveTo>
                    <a:pt x="0" y="1581"/>
                  </a:moveTo>
                  <a:lnTo>
                    <a:pt x="5" y="1576"/>
                  </a:lnTo>
                  <a:lnTo>
                    <a:pt x="11" y="1565"/>
                  </a:lnTo>
                  <a:lnTo>
                    <a:pt x="16" y="1560"/>
                  </a:lnTo>
                  <a:lnTo>
                    <a:pt x="21" y="1550"/>
                  </a:lnTo>
                  <a:lnTo>
                    <a:pt x="26" y="1539"/>
                  </a:lnTo>
                  <a:lnTo>
                    <a:pt x="31" y="1529"/>
                  </a:lnTo>
                  <a:lnTo>
                    <a:pt x="37" y="1519"/>
                  </a:lnTo>
                  <a:lnTo>
                    <a:pt x="37" y="1508"/>
                  </a:lnTo>
                  <a:lnTo>
                    <a:pt x="42" y="1498"/>
                  </a:lnTo>
                  <a:lnTo>
                    <a:pt x="47" y="1487"/>
                  </a:lnTo>
                  <a:lnTo>
                    <a:pt x="52" y="1477"/>
                  </a:lnTo>
                  <a:lnTo>
                    <a:pt x="57" y="1467"/>
                  </a:lnTo>
                  <a:lnTo>
                    <a:pt x="62" y="1456"/>
                  </a:lnTo>
                  <a:lnTo>
                    <a:pt x="68" y="1446"/>
                  </a:lnTo>
                  <a:lnTo>
                    <a:pt x="73" y="1430"/>
                  </a:lnTo>
                  <a:lnTo>
                    <a:pt x="73" y="1420"/>
                  </a:lnTo>
                  <a:lnTo>
                    <a:pt x="78" y="1405"/>
                  </a:lnTo>
                  <a:lnTo>
                    <a:pt x="83" y="1394"/>
                  </a:lnTo>
                  <a:lnTo>
                    <a:pt x="88" y="1379"/>
                  </a:lnTo>
                  <a:lnTo>
                    <a:pt x="94" y="1368"/>
                  </a:lnTo>
                  <a:lnTo>
                    <a:pt x="99" y="1353"/>
                  </a:lnTo>
                  <a:lnTo>
                    <a:pt x="104" y="1337"/>
                  </a:lnTo>
                  <a:lnTo>
                    <a:pt x="104" y="1322"/>
                  </a:lnTo>
                  <a:lnTo>
                    <a:pt x="109" y="1306"/>
                  </a:lnTo>
                  <a:lnTo>
                    <a:pt x="114" y="1291"/>
                  </a:lnTo>
                  <a:lnTo>
                    <a:pt x="119" y="1275"/>
                  </a:lnTo>
                  <a:lnTo>
                    <a:pt x="125" y="1259"/>
                  </a:lnTo>
                  <a:lnTo>
                    <a:pt x="130" y="1244"/>
                  </a:lnTo>
                  <a:lnTo>
                    <a:pt x="135" y="1228"/>
                  </a:lnTo>
                  <a:lnTo>
                    <a:pt x="140" y="1213"/>
                  </a:lnTo>
                  <a:lnTo>
                    <a:pt x="140" y="1192"/>
                  </a:lnTo>
                  <a:lnTo>
                    <a:pt x="145" y="1176"/>
                  </a:lnTo>
                  <a:lnTo>
                    <a:pt x="151" y="1161"/>
                  </a:lnTo>
                  <a:lnTo>
                    <a:pt x="156" y="1140"/>
                  </a:lnTo>
                  <a:lnTo>
                    <a:pt x="161" y="1125"/>
                  </a:lnTo>
                  <a:lnTo>
                    <a:pt x="166" y="1104"/>
                  </a:lnTo>
                  <a:lnTo>
                    <a:pt x="171" y="1088"/>
                  </a:lnTo>
                  <a:lnTo>
                    <a:pt x="171" y="1068"/>
                  </a:lnTo>
                  <a:lnTo>
                    <a:pt x="176" y="1047"/>
                  </a:lnTo>
                  <a:lnTo>
                    <a:pt x="182" y="1026"/>
                  </a:lnTo>
                  <a:lnTo>
                    <a:pt x="187" y="1011"/>
                  </a:lnTo>
                  <a:lnTo>
                    <a:pt x="192" y="990"/>
                  </a:lnTo>
                  <a:lnTo>
                    <a:pt x="197" y="969"/>
                  </a:lnTo>
                  <a:lnTo>
                    <a:pt x="202" y="948"/>
                  </a:lnTo>
                  <a:lnTo>
                    <a:pt x="208" y="928"/>
                  </a:lnTo>
                  <a:lnTo>
                    <a:pt x="208" y="907"/>
                  </a:lnTo>
                  <a:lnTo>
                    <a:pt x="213" y="886"/>
                  </a:lnTo>
                  <a:lnTo>
                    <a:pt x="218" y="865"/>
                  </a:lnTo>
                  <a:lnTo>
                    <a:pt x="223" y="845"/>
                  </a:lnTo>
                  <a:lnTo>
                    <a:pt x="228" y="824"/>
                  </a:lnTo>
                  <a:lnTo>
                    <a:pt x="234" y="803"/>
                  </a:lnTo>
                  <a:lnTo>
                    <a:pt x="239" y="783"/>
                  </a:lnTo>
                  <a:lnTo>
                    <a:pt x="239" y="757"/>
                  </a:lnTo>
                  <a:lnTo>
                    <a:pt x="244" y="736"/>
                  </a:lnTo>
                  <a:lnTo>
                    <a:pt x="249" y="715"/>
                  </a:lnTo>
                  <a:lnTo>
                    <a:pt x="254" y="694"/>
                  </a:lnTo>
                  <a:lnTo>
                    <a:pt x="259" y="674"/>
                  </a:lnTo>
                  <a:lnTo>
                    <a:pt x="265" y="653"/>
                  </a:lnTo>
                  <a:lnTo>
                    <a:pt x="270" y="632"/>
                  </a:lnTo>
                  <a:lnTo>
                    <a:pt x="275" y="612"/>
                  </a:lnTo>
                  <a:lnTo>
                    <a:pt x="275" y="586"/>
                  </a:lnTo>
                  <a:lnTo>
                    <a:pt x="280" y="565"/>
                  </a:lnTo>
                  <a:lnTo>
                    <a:pt x="285" y="544"/>
                  </a:lnTo>
                  <a:lnTo>
                    <a:pt x="291" y="523"/>
                  </a:lnTo>
                  <a:lnTo>
                    <a:pt x="296" y="503"/>
                  </a:lnTo>
                  <a:lnTo>
                    <a:pt x="301" y="482"/>
                  </a:lnTo>
                  <a:lnTo>
                    <a:pt x="306" y="461"/>
                  </a:lnTo>
                  <a:lnTo>
                    <a:pt x="311" y="440"/>
                  </a:lnTo>
                  <a:lnTo>
                    <a:pt x="311" y="420"/>
                  </a:lnTo>
                  <a:lnTo>
                    <a:pt x="316" y="404"/>
                  </a:lnTo>
                  <a:lnTo>
                    <a:pt x="322" y="383"/>
                  </a:lnTo>
                  <a:lnTo>
                    <a:pt x="327" y="363"/>
                  </a:lnTo>
                  <a:lnTo>
                    <a:pt x="332" y="342"/>
                  </a:lnTo>
                  <a:lnTo>
                    <a:pt x="337" y="326"/>
                  </a:lnTo>
                  <a:lnTo>
                    <a:pt x="342" y="306"/>
                  </a:lnTo>
                  <a:lnTo>
                    <a:pt x="342" y="290"/>
                  </a:lnTo>
                  <a:lnTo>
                    <a:pt x="348" y="269"/>
                  </a:lnTo>
                  <a:lnTo>
                    <a:pt x="353" y="254"/>
                  </a:lnTo>
                  <a:lnTo>
                    <a:pt x="358" y="238"/>
                  </a:lnTo>
                  <a:lnTo>
                    <a:pt x="363" y="223"/>
                  </a:lnTo>
                  <a:lnTo>
                    <a:pt x="368" y="207"/>
                  </a:lnTo>
                  <a:lnTo>
                    <a:pt x="373" y="192"/>
                  </a:lnTo>
                  <a:lnTo>
                    <a:pt x="379" y="176"/>
                  </a:lnTo>
                  <a:lnTo>
                    <a:pt x="379" y="161"/>
                  </a:lnTo>
                  <a:lnTo>
                    <a:pt x="384" y="145"/>
                  </a:lnTo>
                  <a:lnTo>
                    <a:pt x="389" y="135"/>
                  </a:lnTo>
                  <a:lnTo>
                    <a:pt x="394" y="119"/>
                  </a:lnTo>
                  <a:lnTo>
                    <a:pt x="399" y="109"/>
                  </a:lnTo>
                  <a:lnTo>
                    <a:pt x="405" y="98"/>
                  </a:lnTo>
                  <a:lnTo>
                    <a:pt x="410" y="88"/>
                  </a:lnTo>
                  <a:lnTo>
                    <a:pt x="410" y="78"/>
                  </a:lnTo>
                  <a:lnTo>
                    <a:pt x="415" y="67"/>
                  </a:lnTo>
                  <a:lnTo>
                    <a:pt x="420" y="57"/>
                  </a:lnTo>
                  <a:lnTo>
                    <a:pt x="425" y="47"/>
                  </a:lnTo>
                  <a:lnTo>
                    <a:pt x="431" y="41"/>
                  </a:lnTo>
                  <a:lnTo>
                    <a:pt x="436" y="31"/>
                  </a:lnTo>
                  <a:lnTo>
                    <a:pt x="441" y="26"/>
                  </a:lnTo>
                  <a:lnTo>
                    <a:pt x="446" y="21"/>
                  </a:lnTo>
                  <a:lnTo>
                    <a:pt x="446" y="15"/>
                  </a:lnTo>
                  <a:lnTo>
                    <a:pt x="451" y="10"/>
                  </a:lnTo>
                  <a:lnTo>
                    <a:pt x="456" y="5"/>
                  </a:lnTo>
                  <a:lnTo>
                    <a:pt x="462" y="5"/>
                  </a:lnTo>
                  <a:lnTo>
                    <a:pt x="467" y="0"/>
                  </a:lnTo>
                  <a:lnTo>
                    <a:pt x="472" y="0"/>
                  </a:lnTo>
                  <a:lnTo>
                    <a:pt x="477" y="0"/>
                  </a:lnTo>
                  <a:lnTo>
                    <a:pt x="482" y="0"/>
                  </a:lnTo>
                  <a:lnTo>
                    <a:pt x="488" y="0"/>
                  </a:lnTo>
                  <a:lnTo>
                    <a:pt x="493" y="0"/>
                  </a:lnTo>
                  <a:lnTo>
                    <a:pt x="498" y="5"/>
                  </a:lnTo>
                  <a:lnTo>
                    <a:pt x="503" y="5"/>
                  </a:lnTo>
                  <a:lnTo>
                    <a:pt x="508" y="10"/>
                  </a:lnTo>
                  <a:lnTo>
                    <a:pt x="513" y="15"/>
                  </a:lnTo>
                  <a:lnTo>
                    <a:pt x="513" y="21"/>
                  </a:lnTo>
                  <a:lnTo>
                    <a:pt x="519" y="26"/>
                  </a:lnTo>
                  <a:lnTo>
                    <a:pt x="524" y="31"/>
                  </a:lnTo>
                  <a:lnTo>
                    <a:pt x="529" y="41"/>
                  </a:lnTo>
                  <a:lnTo>
                    <a:pt x="534" y="47"/>
                  </a:lnTo>
                  <a:lnTo>
                    <a:pt x="539" y="57"/>
                  </a:lnTo>
                  <a:lnTo>
                    <a:pt x="545" y="67"/>
                  </a:lnTo>
                  <a:lnTo>
                    <a:pt x="550" y="78"/>
                  </a:lnTo>
                  <a:lnTo>
                    <a:pt x="550" y="88"/>
                  </a:lnTo>
                  <a:lnTo>
                    <a:pt x="555" y="98"/>
                  </a:lnTo>
                  <a:lnTo>
                    <a:pt x="560" y="109"/>
                  </a:lnTo>
                  <a:lnTo>
                    <a:pt x="565" y="119"/>
                  </a:lnTo>
                  <a:lnTo>
                    <a:pt x="570" y="135"/>
                  </a:lnTo>
                  <a:lnTo>
                    <a:pt x="576" y="145"/>
                  </a:lnTo>
                  <a:lnTo>
                    <a:pt x="581" y="161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50" name="Freeform 132"/>
            <p:cNvSpPr>
              <a:spLocks/>
            </p:cNvSpPr>
            <p:nvPr/>
          </p:nvSpPr>
          <p:spPr bwMode="auto">
            <a:xfrm>
              <a:off x="2960" y="1672"/>
              <a:ext cx="586" cy="1591"/>
            </a:xfrm>
            <a:custGeom>
              <a:avLst/>
              <a:gdLst>
                <a:gd name="T0" fmla="*/ 5 w 586"/>
                <a:gd name="T1" fmla="*/ 31 h 1591"/>
                <a:gd name="T2" fmla="*/ 21 w 586"/>
                <a:gd name="T3" fmla="*/ 77 h 1591"/>
                <a:gd name="T4" fmla="*/ 36 w 586"/>
                <a:gd name="T5" fmla="*/ 129 h 1591"/>
                <a:gd name="T6" fmla="*/ 46 w 586"/>
                <a:gd name="T7" fmla="*/ 181 h 1591"/>
                <a:gd name="T8" fmla="*/ 62 w 586"/>
                <a:gd name="T9" fmla="*/ 243 h 1591"/>
                <a:gd name="T10" fmla="*/ 72 w 586"/>
                <a:gd name="T11" fmla="*/ 300 h 1591"/>
                <a:gd name="T12" fmla="*/ 88 w 586"/>
                <a:gd name="T13" fmla="*/ 362 h 1591"/>
                <a:gd name="T14" fmla="*/ 104 w 586"/>
                <a:gd name="T15" fmla="*/ 425 h 1591"/>
                <a:gd name="T16" fmla="*/ 114 w 586"/>
                <a:gd name="T17" fmla="*/ 492 h 1591"/>
                <a:gd name="T18" fmla="*/ 129 w 586"/>
                <a:gd name="T19" fmla="*/ 554 h 1591"/>
                <a:gd name="T20" fmla="*/ 140 w 586"/>
                <a:gd name="T21" fmla="*/ 622 h 1591"/>
                <a:gd name="T22" fmla="*/ 155 w 586"/>
                <a:gd name="T23" fmla="*/ 684 h 1591"/>
                <a:gd name="T24" fmla="*/ 171 w 586"/>
                <a:gd name="T25" fmla="*/ 746 h 1591"/>
                <a:gd name="T26" fmla="*/ 181 w 586"/>
                <a:gd name="T27" fmla="*/ 808 h 1591"/>
                <a:gd name="T28" fmla="*/ 197 w 586"/>
                <a:gd name="T29" fmla="*/ 865 h 1591"/>
                <a:gd name="T30" fmla="*/ 207 w 586"/>
                <a:gd name="T31" fmla="*/ 927 h 1591"/>
                <a:gd name="T32" fmla="*/ 223 w 586"/>
                <a:gd name="T33" fmla="*/ 979 h 1591"/>
                <a:gd name="T34" fmla="*/ 238 w 586"/>
                <a:gd name="T35" fmla="*/ 1031 h 1591"/>
                <a:gd name="T36" fmla="*/ 249 w 586"/>
                <a:gd name="T37" fmla="*/ 1083 h 1591"/>
                <a:gd name="T38" fmla="*/ 264 w 586"/>
                <a:gd name="T39" fmla="*/ 1130 h 1591"/>
                <a:gd name="T40" fmla="*/ 275 w 586"/>
                <a:gd name="T41" fmla="*/ 1176 h 1591"/>
                <a:gd name="T42" fmla="*/ 290 w 586"/>
                <a:gd name="T43" fmla="*/ 1218 h 1591"/>
                <a:gd name="T44" fmla="*/ 306 w 586"/>
                <a:gd name="T45" fmla="*/ 1259 h 1591"/>
                <a:gd name="T46" fmla="*/ 316 w 586"/>
                <a:gd name="T47" fmla="*/ 1295 h 1591"/>
                <a:gd name="T48" fmla="*/ 332 w 586"/>
                <a:gd name="T49" fmla="*/ 1326 h 1591"/>
                <a:gd name="T50" fmla="*/ 342 w 586"/>
                <a:gd name="T51" fmla="*/ 1358 h 1591"/>
                <a:gd name="T52" fmla="*/ 358 w 586"/>
                <a:gd name="T53" fmla="*/ 1389 h 1591"/>
                <a:gd name="T54" fmla="*/ 373 w 586"/>
                <a:gd name="T55" fmla="*/ 1415 h 1591"/>
                <a:gd name="T56" fmla="*/ 383 w 586"/>
                <a:gd name="T57" fmla="*/ 1435 h 1591"/>
                <a:gd name="T58" fmla="*/ 399 w 586"/>
                <a:gd name="T59" fmla="*/ 1456 h 1591"/>
                <a:gd name="T60" fmla="*/ 409 w 586"/>
                <a:gd name="T61" fmla="*/ 1477 h 1591"/>
                <a:gd name="T62" fmla="*/ 425 w 586"/>
                <a:gd name="T63" fmla="*/ 1492 h 1591"/>
                <a:gd name="T64" fmla="*/ 440 w 586"/>
                <a:gd name="T65" fmla="*/ 1508 h 1591"/>
                <a:gd name="T66" fmla="*/ 451 w 586"/>
                <a:gd name="T67" fmla="*/ 1523 h 1591"/>
                <a:gd name="T68" fmla="*/ 466 w 586"/>
                <a:gd name="T69" fmla="*/ 1534 h 1591"/>
                <a:gd name="T70" fmla="*/ 482 w 586"/>
                <a:gd name="T71" fmla="*/ 1549 h 1591"/>
                <a:gd name="T72" fmla="*/ 497 w 586"/>
                <a:gd name="T73" fmla="*/ 1560 h 1591"/>
                <a:gd name="T74" fmla="*/ 513 w 586"/>
                <a:gd name="T75" fmla="*/ 1565 h 1591"/>
                <a:gd name="T76" fmla="*/ 529 w 586"/>
                <a:gd name="T77" fmla="*/ 1575 h 1591"/>
                <a:gd name="T78" fmla="*/ 544 w 586"/>
                <a:gd name="T79" fmla="*/ 1580 h 1591"/>
                <a:gd name="T80" fmla="*/ 560 w 586"/>
                <a:gd name="T81" fmla="*/ 1586 h 1591"/>
                <a:gd name="T82" fmla="*/ 575 w 586"/>
                <a:gd name="T83" fmla="*/ 1591 h 159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86" h="1591">
                  <a:moveTo>
                    <a:pt x="0" y="0"/>
                  </a:moveTo>
                  <a:lnTo>
                    <a:pt x="0" y="15"/>
                  </a:lnTo>
                  <a:lnTo>
                    <a:pt x="5" y="31"/>
                  </a:lnTo>
                  <a:lnTo>
                    <a:pt x="10" y="46"/>
                  </a:lnTo>
                  <a:lnTo>
                    <a:pt x="15" y="62"/>
                  </a:lnTo>
                  <a:lnTo>
                    <a:pt x="21" y="77"/>
                  </a:lnTo>
                  <a:lnTo>
                    <a:pt x="26" y="93"/>
                  </a:lnTo>
                  <a:lnTo>
                    <a:pt x="31" y="108"/>
                  </a:lnTo>
                  <a:lnTo>
                    <a:pt x="36" y="129"/>
                  </a:lnTo>
                  <a:lnTo>
                    <a:pt x="36" y="145"/>
                  </a:lnTo>
                  <a:lnTo>
                    <a:pt x="41" y="165"/>
                  </a:lnTo>
                  <a:lnTo>
                    <a:pt x="46" y="181"/>
                  </a:lnTo>
                  <a:lnTo>
                    <a:pt x="52" y="202"/>
                  </a:lnTo>
                  <a:lnTo>
                    <a:pt x="57" y="222"/>
                  </a:lnTo>
                  <a:lnTo>
                    <a:pt x="62" y="243"/>
                  </a:lnTo>
                  <a:lnTo>
                    <a:pt x="67" y="259"/>
                  </a:lnTo>
                  <a:lnTo>
                    <a:pt x="67" y="279"/>
                  </a:lnTo>
                  <a:lnTo>
                    <a:pt x="72" y="300"/>
                  </a:lnTo>
                  <a:lnTo>
                    <a:pt x="78" y="321"/>
                  </a:lnTo>
                  <a:lnTo>
                    <a:pt x="83" y="342"/>
                  </a:lnTo>
                  <a:lnTo>
                    <a:pt x="88" y="362"/>
                  </a:lnTo>
                  <a:lnTo>
                    <a:pt x="93" y="383"/>
                  </a:lnTo>
                  <a:lnTo>
                    <a:pt x="98" y="404"/>
                  </a:lnTo>
                  <a:lnTo>
                    <a:pt x="104" y="425"/>
                  </a:lnTo>
                  <a:lnTo>
                    <a:pt x="104" y="451"/>
                  </a:lnTo>
                  <a:lnTo>
                    <a:pt x="109" y="471"/>
                  </a:lnTo>
                  <a:lnTo>
                    <a:pt x="114" y="492"/>
                  </a:lnTo>
                  <a:lnTo>
                    <a:pt x="119" y="513"/>
                  </a:lnTo>
                  <a:lnTo>
                    <a:pt x="124" y="533"/>
                  </a:lnTo>
                  <a:lnTo>
                    <a:pt x="129" y="554"/>
                  </a:lnTo>
                  <a:lnTo>
                    <a:pt x="135" y="575"/>
                  </a:lnTo>
                  <a:lnTo>
                    <a:pt x="140" y="596"/>
                  </a:lnTo>
                  <a:lnTo>
                    <a:pt x="140" y="622"/>
                  </a:lnTo>
                  <a:lnTo>
                    <a:pt x="145" y="642"/>
                  </a:lnTo>
                  <a:lnTo>
                    <a:pt x="150" y="663"/>
                  </a:lnTo>
                  <a:lnTo>
                    <a:pt x="155" y="684"/>
                  </a:lnTo>
                  <a:lnTo>
                    <a:pt x="161" y="704"/>
                  </a:lnTo>
                  <a:lnTo>
                    <a:pt x="166" y="725"/>
                  </a:lnTo>
                  <a:lnTo>
                    <a:pt x="171" y="746"/>
                  </a:lnTo>
                  <a:lnTo>
                    <a:pt x="171" y="767"/>
                  </a:lnTo>
                  <a:lnTo>
                    <a:pt x="176" y="787"/>
                  </a:lnTo>
                  <a:lnTo>
                    <a:pt x="181" y="808"/>
                  </a:lnTo>
                  <a:lnTo>
                    <a:pt x="186" y="829"/>
                  </a:lnTo>
                  <a:lnTo>
                    <a:pt x="192" y="850"/>
                  </a:lnTo>
                  <a:lnTo>
                    <a:pt x="197" y="865"/>
                  </a:lnTo>
                  <a:lnTo>
                    <a:pt x="202" y="886"/>
                  </a:lnTo>
                  <a:lnTo>
                    <a:pt x="207" y="907"/>
                  </a:lnTo>
                  <a:lnTo>
                    <a:pt x="207" y="927"/>
                  </a:lnTo>
                  <a:lnTo>
                    <a:pt x="212" y="943"/>
                  </a:lnTo>
                  <a:lnTo>
                    <a:pt x="218" y="964"/>
                  </a:lnTo>
                  <a:lnTo>
                    <a:pt x="223" y="979"/>
                  </a:lnTo>
                  <a:lnTo>
                    <a:pt x="228" y="1000"/>
                  </a:lnTo>
                  <a:lnTo>
                    <a:pt x="233" y="1015"/>
                  </a:lnTo>
                  <a:lnTo>
                    <a:pt x="238" y="1031"/>
                  </a:lnTo>
                  <a:lnTo>
                    <a:pt x="238" y="1052"/>
                  </a:lnTo>
                  <a:lnTo>
                    <a:pt x="243" y="1067"/>
                  </a:lnTo>
                  <a:lnTo>
                    <a:pt x="249" y="1083"/>
                  </a:lnTo>
                  <a:lnTo>
                    <a:pt x="254" y="1098"/>
                  </a:lnTo>
                  <a:lnTo>
                    <a:pt x="259" y="1114"/>
                  </a:lnTo>
                  <a:lnTo>
                    <a:pt x="264" y="1130"/>
                  </a:lnTo>
                  <a:lnTo>
                    <a:pt x="269" y="1145"/>
                  </a:lnTo>
                  <a:lnTo>
                    <a:pt x="275" y="1161"/>
                  </a:lnTo>
                  <a:lnTo>
                    <a:pt x="275" y="1176"/>
                  </a:lnTo>
                  <a:lnTo>
                    <a:pt x="280" y="1192"/>
                  </a:lnTo>
                  <a:lnTo>
                    <a:pt x="285" y="1207"/>
                  </a:lnTo>
                  <a:lnTo>
                    <a:pt x="290" y="1218"/>
                  </a:lnTo>
                  <a:lnTo>
                    <a:pt x="295" y="1233"/>
                  </a:lnTo>
                  <a:lnTo>
                    <a:pt x="301" y="1244"/>
                  </a:lnTo>
                  <a:lnTo>
                    <a:pt x="306" y="1259"/>
                  </a:lnTo>
                  <a:lnTo>
                    <a:pt x="306" y="1269"/>
                  </a:lnTo>
                  <a:lnTo>
                    <a:pt x="311" y="1285"/>
                  </a:lnTo>
                  <a:lnTo>
                    <a:pt x="316" y="1295"/>
                  </a:lnTo>
                  <a:lnTo>
                    <a:pt x="321" y="1306"/>
                  </a:lnTo>
                  <a:lnTo>
                    <a:pt x="326" y="1316"/>
                  </a:lnTo>
                  <a:lnTo>
                    <a:pt x="332" y="1326"/>
                  </a:lnTo>
                  <a:lnTo>
                    <a:pt x="337" y="1337"/>
                  </a:lnTo>
                  <a:lnTo>
                    <a:pt x="342" y="1347"/>
                  </a:lnTo>
                  <a:lnTo>
                    <a:pt x="342" y="1358"/>
                  </a:lnTo>
                  <a:lnTo>
                    <a:pt x="347" y="1368"/>
                  </a:lnTo>
                  <a:lnTo>
                    <a:pt x="352" y="1378"/>
                  </a:lnTo>
                  <a:lnTo>
                    <a:pt x="358" y="1389"/>
                  </a:lnTo>
                  <a:lnTo>
                    <a:pt x="363" y="1399"/>
                  </a:lnTo>
                  <a:lnTo>
                    <a:pt x="368" y="1404"/>
                  </a:lnTo>
                  <a:lnTo>
                    <a:pt x="373" y="1415"/>
                  </a:lnTo>
                  <a:lnTo>
                    <a:pt x="378" y="1420"/>
                  </a:lnTo>
                  <a:lnTo>
                    <a:pt x="378" y="1430"/>
                  </a:lnTo>
                  <a:lnTo>
                    <a:pt x="383" y="1435"/>
                  </a:lnTo>
                  <a:lnTo>
                    <a:pt x="389" y="1446"/>
                  </a:lnTo>
                  <a:lnTo>
                    <a:pt x="394" y="1451"/>
                  </a:lnTo>
                  <a:lnTo>
                    <a:pt x="399" y="1456"/>
                  </a:lnTo>
                  <a:lnTo>
                    <a:pt x="404" y="1466"/>
                  </a:lnTo>
                  <a:lnTo>
                    <a:pt x="409" y="1472"/>
                  </a:lnTo>
                  <a:lnTo>
                    <a:pt x="409" y="1477"/>
                  </a:lnTo>
                  <a:lnTo>
                    <a:pt x="415" y="1482"/>
                  </a:lnTo>
                  <a:lnTo>
                    <a:pt x="420" y="1487"/>
                  </a:lnTo>
                  <a:lnTo>
                    <a:pt x="425" y="1492"/>
                  </a:lnTo>
                  <a:lnTo>
                    <a:pt x="430" y="1498"/>
                  </a:lnTo>
                  <a:lnTo>
                    <a:pt x="435" y="1503"/>
                  </a:lnTo>
                  <a:lnTo>
                    <a:pt x="440" y="1508"/>
                  </a:lnTo>
                  <a:lnTo>
                    <a:pt x="446" y="1513"/>
                  </a:lnTo>
                  <a:lnTo>
                    <a:pt x="446" y="1518"/>
                  </a:lnTo>
                  <a:lnTo>
                    <a:pt x="451" y="1523"/>
                  </a:lnTo>
                  <a:lnTo>
                    <a:pt x="456" y="1529"/>
                  </a:lnTo>
                  <a:lnTo>
                    <a:pt x="461" y="1529"/>
                  </a:lnTo>
                  <a:lnTo>
                    <a:pt x="466" y="1534"/>
                  </a:lnTo>
                  <a:lnTo>
                    <a:pt x="472" y="1539"/>
                  </a:lnTo>
                  <a:lnTo>
                    <a:pt x="477" y="1544"/>
                  </a:lnTo>
                  <a:lnTo>
                    <a:pt x="482" y="1549"/>
                  </a:lnTo>
                  <a:lnTo>
                    <a:pt x="487" y="1549"/>
                  </a:lnTo>
                  <a:lnTo>
                    <a:pt x="492" y="1555"/>
                  </a:lnTo>
                  <a:lnTo>
                    <a:pt x="497" y="1560"/>
                  </a:lnTo>
                  <a:lnTo>
                    <a:pt x="503" y="1560"/>
                  </a:lnTo>
                  <a:lnTo>
                    <a:pt x="508" y="1565"/>
                  </a:lnTo>
                  <a:lnTo>
                    <a:pt x="513" y="1565"/>
                  </a:lnTo>
                  <a:lnTo>
                    <a:pt x="518" y="1570"/>
                  </a:lnTo>
                  <a:lnTo>
                    <a:pt x="523" y="1570"/>
                  </a:lnTo>
                  <a:lnTo>
                    <a:pt x="529" y="1575"/>
                  </a:lnTo>
                  <a:lnTo>
                    <a:pt x="534" y="1575"/>
                  </a:lnTo>
                  <a:lnTo>
                    <a:pt x="539" y="1575"/>
                  </a:lnTo>
                  <a:lnTo>
                    <a:pt x="544" y="1580"/>
                  </a:lnTo>
                  <a:lnTo>
                    <a:pt x="549" y="1580"/>
                  </a:lnTo>
                  <a:lnTo>
                    <a:pt x="555" y="1586"/>
                  </a:lnTo>
                  <a:lnTo>
                    <a:pt x="560" y="1586"/>
                  </a:lnTo>
                  <a:lnTo>
                    <a:pt x="565" y="1586"/>
                  </a:lnTo>
                  <a:lnTo>
                    <a:pt x="570" y="1586"/>
                  </a:lnTo>
                  <a:lnTo>
                    <a:pt x="575" y="1591"/>
                  </a:lnTo>
                  <a:lnTo>
                    <a:pt x="580" y="1591"/>
                  </a:lnTo>
                  <a:lnTo>
                    <a:pt x="586" y="1591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51" name="Freeform 133"/>
            <p:cNvSpPr>
              <a:spLocks/>
            </p:cNvSpPr>
            <p:nvPr/>
          </p:nvSpPr>
          <p:spPr bwMode="auto">
            <a:xfrm>
              <a:off x="3546" y="3263"/>
              <a:ext cx="440" cy="15"/>
            </a:xfrm>
            <a:custGeom>
              <a:avLst/>
              <a:gdLst>
                <a:gd name="T0" fmla="*/ 5 w 440"/>
                <a:gd name="T1" fmla="*/ 5 h 15"/>
                <a:gd name="T2" fmla="*/ 15 w 440"/>
                <a:gd name="T3" fmla="*/ 5 h 15"/>
                <a:gd name="T4" fmla="*/ 26 w 440"/>
                <a:gd name="T5" fmla="*/ 5 h 15"/>
                <a:gd name="T6" fmla="*/ 36 w 440"/>
                <a:gd name="T7" fmla="*/ 10 h 15"/>
                <a:gd name="T8" fmla="*/ 46 w 440"/>
                <a:gd name="T9" fmla="*/ 10 h 15"/>
                <a:gd name="T10" fmla="*/ 57 w 440"/>
                <a:gd name="T11" fmla="*/ 10 h 15"/>
                <a:gd name="T12" fmla="*/ 67 w 440"/>
                <a:gd name="T13" fmla="*/ 10 h 15"/>
                <a:gd name="T14" fmla="*/ 77 w 440"/>
                <a:gd name="T15" fmla="*/ 10 h 15"/>
                <a:gd name="T16" fmla="*/ 88 w 440"/>
                <a:gd name="T17" fmla="*/ 15 h 15"/>
                <a:gd name="T18" fmla="*/ 98 w 440"/>
                <a:gd name="T19" fmla="*/ 15 h 15"/>
                <a:gd name="T20" fmla="*/ 108 w 440"/>
                <a:gd name="T21" fmla="*/ 15 h 15"/>
                <a:gd name="T22" fmla="*/ 119 w 440"/>
                <a:gd name="T23" fmla="*/ 15 h 15"/>
                <a:gd name="T24" fmla="*/ 129 w 440"/>
                <a:gd name="T25" fmla="*/ 15 h 15"/>
                <a:gd name="T26" fmla="*/ 140 w 440"/>
                <a:gd name="T27" fmla="*/ 15 h 15"/>
                <a:gd name="T28" fmla="*/ 150 w 440"/>
                <a:gd name="T29" fmla="*/ 15 h 15"/>
                <a:gd name="T30" fmla="*/ 160 w 440"/>
                <a:gd name="T31" fmla="*/ 15 h 15"/>
                <a:gd name="T32" fmla="*/ 171 w 440"/>
                <a:gd name="T33" fmla="*/ 15 h 15"/>
                <a:gd name="T34" fmla="*/ 181 w 440"/>
                <a:gd name="T35" fmla="*/ 15 h 15"/>
                <a:gd name="T36" fmla="*/ 191 w 440"/>
                <a:gd name="T37" fmla="*/ 15 h 15"/>
                <a:gd name="T38" fmla="*/ 202 w 440"/>
                <a:gd name="T39" fmla="*/ 15 h 15"/>
                <a:gd name="T40" fmla="*/ 212 w 440"/>
                <a:gd name="T41" fmla="*/ 15 h 15"/>
                <a:gd name="T42" fmla="*/ 223 w 440"/>
                <a:gd name="T43" fmla="*/ 15 h 15"/>
                <a:gd name="T44" fmla="*/ 233 w 440"/>
                <a:gd name="T45" fmla="*/ 15 h 15"/>
                <a:gd name="T46" fmla="*/ 243 w 440"/>
                <a:gd name="T47" fmla="*/ 15 h 15"/>
                <a:gd name="T48" fmla="*/ 254 w 440"/>
                <a:gd name="T49" fmla="*/ 15 h 15"/>
                <a:gd name="T50" fmla="*/ 264 w 440"/>
                <a:gd name="T51" fmla="*/ 15 h 15"/>
                <a:gd name="T52" fmla="*/ 274 w 440"/>
                <a:gd name="T53" fmla="*/ 15 h 15"/>
                <a:gd name="T54" fmla="*/ 285 w 440"/>
                <a:gd name="T55" fmla="*/ 15 h 15"/>
                <a:gd name="T56" fmla="*/ 295 w 440"/>
                <a:gd name="T57" fmla="*/ 15 h 15"/>
                <a:gd name="T58" fmla="*/ 305 w 440"/>
                <a:gd name="T59" fmla="*/ 15 h 15"/>
                <a:gd name="T60" fmla="*/ 316 w 440"/>
                <a:gd name="T61" fmla="*/ 15 h 15"/>
                <a:gd name="T62" fmla="*/ 326 w 440"/>
                <a:gd name="T63" fmla="*/ 15 h 15"/>
                <a:gd name="T64" fmla="*/ 337 w 440"/>
                <a:gd name="T65" fmla="*/ 15 h 15"/>
                <a:gd name="T66" fmla="*/ 347 w 440"/>
                <a:gd name="T67" fmla="*/ 15 h 15"/>
                <a:gd name="T68" fmla="*/ 357 w 440"/>
                <a:gd name="T69" fmla="*/ 15 h 15"/>
                <a:gd name="T70" fmla="*/ 368 w 440"/>
                <a:gd name="T71" fmla="*/ 15 h 15"/>
                <a:gd name="T72" fmla="*/ 378 w 440"/>
                <a:gd name="T73" fmla="*/ 15 h 15"/>
                <a:gd name="T74" fmla="*/ 388 w 440"/>
                <a:gd name="T75" fmla="*/ 15 h 15"/>
                <a:gd name="T76" fmla="*/ 399 w 440"/>
                <a:gd name="T77" fmla="*/ 15 h 15"/>
                <a:gd name="T78" fmla="*/ 409 w 440"/>
                <a:gd name="T79" fmla="*/ 15 h 15"/>
                <a:gd name="T80" fmla="*/ 420 w 440"/>
                <a:gd name="T81" fmla="*/ 15 h 15"/>
                <a:gd name="T82" fmla="*/ 430 w 440"/>
                <a:gd name="T83" fmla="*/ 15 h 15"/>
                <a:gd name="T84" fmla="*/ 440 w 440"/>
                <a:gd name="T85" fmla="*/ 15 h 1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40" h="15">
                  <a:moveTo>
                    <a:pt x="0" y="0"/>
                  </a:moveTo>
                  <a:lnTo>
                    <a:pt x="5" y="5"/>
                  </a:lnTo>
                  <a:lnTo>
                    <a:pt x="10" y="5"/>
                  </a:lnTo>
                  <a:lnTo>
                    <a:pt x="15" y="5"/>
                  </a:lnTo>
                  <a:lnTo>
                    <a:pt x="20" y="5"/>
                  </a:lnTo>
                  <a:lnTo>
                    <a:pt x="26" y="5"/>
                  </a:lnTo>
                  <a:lnTo>
                    <a:pt x="31" y="5"/>
                  </a:lnTo>
                  <a:lnTo>
                    <a:pt x="36" y="10"/>
                  </a:lnTo>
                  <a:lnTo>
                    <a:pt x="41" y="10"/>
                  </a:lnTo>
                  <a:lnTo>
                    <a:pt x="46" y="10"/>
                  </a:lnTo>
                  <a:lnTo>
                    <a:pt x="51" y="10"/>
                  </a:lnTo>
                  <a:lnTo>
                    <a:pt x="57" y="10"/>
                  </a:lnTo>
                  <a:lnTo>
                    <a:pt x="62" y="10"/>
                  </a:lnTo>
                  <a:lnTo>
                    <a:pt x="67" y="10"/>
                  </a:lnTo>
                  <a:lnTo>
                    <a:pt x="72" y="10"/>
                  </a:lnTo>
                  <a:lnTo>
                    <a:pt x="77" y="10"/>
                  </a:lnTo>
                  <a:lnTo>
                    <a:pt x="83" y="15"/>
                  </a:lnTo>
                  <a:lnTo>
                    <a:pt x="88" y="15"/>
                  </a:lnTo>
                  <a:lnTo>
                    <a:pt x="93" y="15"/>
                  </a:lnTo>
                  <a:lnTo>
                    <a:pt x="98" y="15"/>
                  </a:lnTo>
                  <a:lnTo>
                    <a:pt x="103" y="15"/>
                  </a:lnTo>
                  <a:lnTo>
                    <a:pt x="108" y="15"/>
                  </a:lnTo>
                  <a:lnTo>
                    <a:pt x="114" y="15"/>
                  </a:lnTo>
                  <a:lnTo>
                    <a:pt x="119" y="15"/>
                  </a:lnTo>
                  <a:lnTo>
                    <a:pt x="124" y="15"/>
                  </a:lnTo>
                  <a:lnTo>
                    <a:pt x="129" y="15"/>
                  </a:lnTo>
                  <a:lnTo>
                    <a:pt x="134" y="15"/>
                  </a:lnTo>
                  <a:lnTo>
                    <a:pt x="140" y="15"/>
                  </a:lnTo>
                  <a:lnTo>
                    <a:pt x="145" y="15"/>
                  </a:lnTo>
                  <a:lnTo>
                    <a:pt x="150" y="15"/>
                  </a:lnTo>
                  <a:lnTo>
                    <a:pt x="155" y="15"/>
                  </a:lnTo>
                  <a:lnTo>
                    <a:pt x="160" y="15"/>
                  </a:lnTo>
                  <a:lnTo>
                    <a:pt x="166" y="15"/>
                  </a:lnTo>
                  <a:lnTo>
                    <a:pt x="171" y="15"/>
                  </a:lnTo>
                  <a:lnTo>
                    <a:pt x="176" y="15"/>
                  </a:lnTo>
                  <a:lnTo>
                    <a:pt x="181" y="15"/>
                  </a:lnTo>
                  <a:lnTo>
                    <a:pt x="186" y="15"/>
                  </a:lnTo>
                  <a:lnTo>
                    <a:pt x="191" y="15"/>
                  </a:lnTo>
                  <a:lnTo>
                    <a:pt x="197" y="15"/>
                  </a:lnTo>
                  <a:lnTo>
                    <a:pt x="202" y="15"/>
                  </a:lnTo>
                  <a:lnTo>
                    <a:pt x="207" y="15"/>
                  </a:lnTo>
                  <a:lnTo>
                    <a:pt x="212" y="15"/>
                  </a:lnTo>
                  <a:lnTo>
                    <a:pt x="217" y="15"/>
                  </a:lnTo>
                  <a:lnTo>
                    <a:pt x="223" y="15"/>
                  </a:lnTo>
                  <a:lnTo>
                    <a:pt x="228" y="15"/>
                  </a:lnTo>
                  <a:lnTo>
                    <a:pt x="233" y="15"/>
                  </a:lnTo>
                  <a:lnTo>
                    <a:pt x="238" y="15"/>
                  </a:lnTo>
                  <a:lnTo>
                    <a:pt x="243" y="15"/>
                  </a:lnTo>
                  <a:lnTo>
                    <a:pt x="248" y="15"/>
                  </a:lnTo>
                  <a:lnTo>
                    <a:pt x="254" y="15"/>
                  </a:lnTo>
                  <a:lnTo>
                    <a:pt x="259" y="15"/>
                  </a:lnTo>
                  <a:lnTo>
                    <a:pt x="264" y="15"/>
                  </a:lnTo>
                  <a:lnTo>
                    <a:pt x="269" y="15"/>
                  </a:lnTo>
                  <a:lnTo>
                    <a:pt x="274" y="15"/>
                  </a:lnTo>
                  <a:lnTo>
                    <a:pt x="280" y="15"/>
                  </a:lnTo>
                  <a:lnTo>
                    <a:pt x="285" y="15"/>
                  </a:lnTo>
                  <a:lnTo>
                    <a:pt x="290" y="15"/>
                  </a:lnTo>
                  <a:lnTo>
                    <a:pt x="295" y="15"/>
                  </a:lnTo>
                  <a:lnTo>
                    <a:pt x="300" y="15"/>
                  </a:lnTo>
                  <a:lnTo>
                    <a:pt x="305" y="15"/>
                  </a:lnTo>
                  <a:lnTo>
                    <a:pt x="311" y="15"/>
                  </a:lnTo>
                  <a:lnTo>
                    <a:pt x="316" y="15"/>
                  </a:lnTo>
                  <a:lnTo>
                    <a:pt x="321" y="15"/>
                  </a:lnTo>
                  <a:lnTo>
                    <a:pt x="326" y="15"/>
                  </a:lnTo>
                  <a:lnTo>
                    <a:pt x="331" y="15"/>
                  </a:lnTo>
                  <a:lnTo>
                    <a:pt x="337" y="15"/>
                  </a:lnTo>
                  <a:lnTo>
                    <a:pt x="342" y="15"/>
                  </a:lnTo>
                  <a:lnTo>
                    <a:pt x="347" y="15"/>
                  </a:lnTo>
                  <a:lnTo>
                    <a:pt x="352" y="15"/>
                  </a:lnTo>
                  <a:lnTo>
                    <a:pt x="357" y="15"/>
                  </a:lnTo>
                  <a:lnTo>
                    <a:pt x="362" y="15"/>
                  </a:lnTo>
                  <a:lnTo>
                    <a:pt x="368" y="15"/>
                  </a:lnTo>
                  <a:lnTo>
                    <a:pt x="373" y="15"/>
                  </a:lnTo>
                  <a:lnTo>
                    <a:pt x="378" y="15"/>
                  </a:lnTo>
                  <a:lnTo>
                    <a:pt x="383" y="15"/>
                  </a:lnTo>
                  <a:lnTo>
                    <a:pt x="388" y="15"/>
                  </a:lnTo>
                  <a:lnTo>
                    <a:pt x="394" y="15"/>
                  </a:lnTo>
                  <a:lnTo>
                    <a:pt x="399" y="15"/>
                  </a:lnTo>
                  <a:lnTo>
                    <a:pt x="404" y="15"/>
                  </a:lnTo>
                  <a:lnTo>
                    <a:pt x="409" y="15"/>
                  </a:lnTo>
                  <a:lnTo>
                    <a:pt x="414" y="15"/>
                  </a:lnTo>
                  <a:lnTo>
                    <a:pt x="420" y="15"/>
                  </a:lnTo>
                  <a:lnTo>
                    <a:pt x="425" y="15"/>
                  </a:lnTo>
                  <a:lnTo>
                    <a:pt x="430" y="15"/>
                  </a:lnTo>
                  <a:lnTo>
                    <a:pt x="435" y="15"/>
                  </a:lnTo>
                  <a:lnTo>
                    <a:pt x="440" y="15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08602" name="Group 134"/>
          <p:cNvGrpSpPr>
            <a:grpSpLocks/>
          </p:cNvGrpSpPr>
          <p:nvPr/>
        </p:nvGrpSpPr>
        <p:grpSpPr bwMode="auto">
          <a:xfrm>
            <a:off x="6659563" y="1655763"/>
            <a:ext cx="142875" cy="463550"/>
            <a:chOff x="1736" y="1511"/>
            <a:chExt cx="2250" cy="1767"/>
          </a:xfrm>
        </p:grpSpPr>
        <p:sp>
          <p:nvSpPr>
            <p:cNvPr id="108644" name="Freeform 135"/>
            <p:cNvSpPr>
              <a:spLocks/>
            </p:cNvSpPr>
            <p:nvPr/>
          </p:nvSpPr>
          <p:spPr bwMode="auto">
            <a:xfrm>
              <a:off x="1736" y="3092"/>
              <a:ext cx="643" cy="186"/>
            </a:xfrm>
            <a:custGeom>
              <a:avLst/>
              <a:gdLst>
                <a:gd name="T0" fmla="*/ 11 w 643"/>
                <a:gd name="T1" fmla="*/ 186 h 186"/>
                <a:gd name="T2" fmla="*/ 26 w 643"/>
                <a:gd name="T3" fmla="*/ 186 h 186"/>
                <a:gd name="T4" fmla="*/ 42 w 643"/>
                <a:gd name="T5" fmla="*/ 186 h 186"/>
                <a:gd name="T6" fmla="*/ 57 w 643"/>
                <a:gd name="T7" fmla="*/ 186 h 186"/>
                <a:gd name="T8" fmla="*/ 73 w 643"/>
                <a:gd name="T9" fmla="*/ 186 h 186"/>
                <a:gd name="T10" fmla="*/ 89 w 643"/>
                <a:gd name="T11" fmla="*/ 186 h 186"/>
                <a:gd name="T12" fmla="*/ 104 w 643"/>
                <a:gd name="T13" fmla="*/ 186 h 186"/>
                <a:gd name="T14" fmla="*/ 120 w 643"/>
                <a:gd name="T15" fmla="*/ 186 h 186"/>
                <a:gd name="T16" fmla="*/ 135 w 643"/>
                <a:gd name="T17" fmla="*/ 186 h 186"/>
                <a:gd name="T18" fmla="*/ 151 w 643"/>
                <a:gd name="T19" fmla="*/ 186 h 186"/>
                <a:gd name="T20" fmla="*/ 166 w 643"/>
                <a:gd name="T21" fmla="*/ 186 h 186"/>
                <a:gd name="T22" fmla="*/ 182 w 643"/>
                <a:gd name="T23" fmla="*/ 186 h 186"/>
                <a:gd name="T24" fmla="*/ 197 w 643"/>
                <a:gd name="T25" fmla="*/ 186 h 186"/>
                <a:gd name="T26" fmla="*/ 213 w 643"/>
                <a:gd name="T27" fmla="*/ 186 h 186"/>
                <a:gd name="T28" fmla="*/ 229 w 643"/>
                <a:gd name="T29" fmla="*/ 186 h 186"/>
                <a:gd name="T30" fmla="*/ 244 w 643"/>
                <a:gd name="T31" fmla="*/ 186 h 186"/>
                <a:gd name="T32" fmla="*/ 260 w 643"/>
                <a:gd name="T33" fmla="*/ 186 h 186"/>
                <a:gd name="T34" fmla="*/ 275 w 643"/>
                <a:gd name="T35" fmla="*/ 186 h 186"/>
                <a:gd name="T36" fmla="*/ 291 w 643"/>
                <a:gd name="T37" fmla="*/ 186 h 186"/>
                <a:gd name="T38" fmla="*/ 306 w 643"/>
                <a:gd name="T39" fmla="*/ 186 h 186"/>
                <a:gd name="T40" fmla="*/ 322 w 643"/>
                <a:gd name="T41" fmla="*/ 186 h 186"/>
                <a:gd name="T42" fmla="*/ 337 w 643"/>
                <a:gd name="T43" fmla="*/ 186 h 186"/>
                <a:gd name="T44" fmla="*/ 353 w 643"/>
                <a:gd name="T45" fmla="*/ 186 h 186"/>
                <a:gd name="T46" fmla="*/ 368 w 643"/>
                <a:gd name="T47" fmla="*/ 181 h 186"/>
                <a:gd name="T48" fmla="*/ 384 w 643"/>
                <a:gd name="T49" fmla="*/ 181 h 186"/>
                <a:gd name="T50" fmla="*/ 400 w 643"/>
                <a:gd name="T51" fmla="*/ 181 h 186"/>
                <a:gd name="T52" fmla="*/ 415 w 643"/>
                <a:gd name="T53" fmla="*/ 176 h 186"/>
                <a:gd name="T54" fmla="*/ 431 w 643"/>
                <a:gd name="T55" fmla="*/ 176 h 186"/>
                <a:gd name="T56" fmla="*/ 446 w 643"/>
                <a:gd name="T57" fmla="*/ 171 h 186"/>
                <a:gd name="T58" fmla="*/ 462 w 643"/>
                <a:gd name="T59" fmla="*/ 166 h 186"/>
                <a:gd name="T60" fmla="*/ 477 w 643"/>
                <a:gd name="T61" fmla="*/ 160 h 186"/>
                <a:gd name="T62" fmla="*/ 493 w 643"/>
                <a:gd name="T63" fmla="*/ 155 h 186"/>
                <a:gd name="T64" fmla="*/ 508 w 643"/>
                <a:gd name="T65" fmla="*/ 145 h 186"/>
                <a:gd name="T66" fmla="*/ 524 w 643"/>
                <a:gd name="T67" fmla="*/ 140 h 186"/>
                <a:gd name="T68" fmla="*/ 540 w 643"/>
                <a:gd name="T69" fmla="*/ 129 h 186"/>
                <a:gd name="T70" fmla="*/ 555 w 643"/>
                <a:gd name="T71" fmla="*/ 114 h 186"/>
                <a:gd name="T72" fmla="*/ 571 w 643"/>
                <a:gd name="T73" fmla="*/ 103 h 186"/>
                <a:gd name="T74" fmla="*/ 581 w 643"/>
                <a:gd name="T75" fmla="*/ 88 h 186"/>
                <a:gd name="T76" fmla="*/ 597 w 643"/>
                <a:gd name="T77" fmla="*/ 72 h 186"/>
                <a:gd name="T78" fmla="*/ 612 w 643"/>
                <a:gd name="T79" fmla="*/ 57 h 186"/>
                <a:gd name="T80" fmla="*/ 622 w 643"/>
                <a:gd name="T81" fmla="*/ 36 h 186"/>
                <a:gd name="T82" fmla="*/ 638 w 643"/>
                <a:gd name="T83" fmla="*/ 15 h 18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643" h="186">
                  <a:moveTo>
                    <a:pt x="0" y="186"/>
                  </a:moveTo>
                  <a:lnTo>
                    <a:pt x="6" y="186"/>
                  </a:lnTo>
                  <a:lnTo>
                    <a:pt x="11" y="186"/>
                  </a:lnTo>
                  <a:lnTo>
                    <a:pt x="16" y="186"/>
                  </a:lnTo>
                  <a:lnTo>
                    <a:pt x="21" y="186"/>
                  </a:lnTo>
                  <a:lnTo>
                    <a:pt x="26" y="186"/>
                  </a:lnTo>
                  <a:lnTo>
                    <a:pt x="32" y="186"/>
                  </a:lnTo>
                  <a:lnTo>
                    <a:pt x="37" y="186"/>
                  </a:lnTo>
                  <a:lnTo>
                    <a:pt x="42" y="186"/>
                  </a:lnTo>
                  <a:lnTo>
                    <a:pt x="47" y="186"/>
                  </a:lnTo>
                  <a:lnTo>
                    <a:pt x="52" y="186"/>
                  </a:lnTo>
                  <a:lnTo>
                    <a:pt x="57" y="186"/>
                  </a:lnTo>
                  <a:lnTo>
                    <a:pt x="63" y="186"/>
                  </a:lnTo>
                  <a:lnTo>
                    <a:pt x="68" y="186"/>
                  </a:lnTo>
                  <a:lnTo>
                    <a:pt x="73" y="186"/>
                  </a:lnTo>
                  <a:lnTo>
                    <a:pt x="78" y="186"/>
                  </a:lnTo>
                  <a:lnTo>
                    <a:pt x="83" y="186"/>
                  </a:lnTo>
                  <a:lnTo>
                    <a:pt x="89" y="186"/>
                  </a:lnTo>
                  <a:lnTo>
                    <a:pt x="94" y="186"/>
                  </a:lnTo>
                  <a:lnTo>
                    <a:pt x="99" y="186"/>
                  </a:lnTo>
                  <a:lnTo>
                    <a:pt x="104" y="186"/>
                  </a:lnTo>
                  <a:lnTo>
                    <a:pt x="109" y="186"/>
                  </a:lnTo>
                  <a:lnTo>
                    <a:pt x="114" y="186"/>
                  </a:lnTo>
                  <a:lnTo>
                    <a:pt x="120" y="186"/>
                  </a:lnTo>
                  <a:lnTo>
                    <a:pt x="125" y="186"/>
                  </a:lnTo>
                  <a:lnTo>
                    <a:pt x="130" y="186"/>
                  </a:lnTo>
                  <a:lnTo>
                    <a:pt x="135" y="186"/>
                  </a:lnTo>
                  <a:lnTo>
                    <a:pt x="140" y="186"/>
                  </a:lnTo>
                  <a:lnTo>
                    <a:pt x="146" y="186"/>
                  </a:lnTo>
                  <a:lnTo>
                    <a:pt x="151" y="186"/>
                  </a:lnTo>
                  <a:lnTo>
                    <a:pt x="156" y="186"/>
                  </a:lnTo>
                  <a:lnTo>
                    <a:pt x="161" y="186"/>
                  </a:lnTo>
                  <a:lnTo>
                    <a:pt x="166" y="186"/>
                  </a:lnTo>
                  <a:lnTo>
                    <a:pt x="171" y="186"/>
                  </a:lnTo>
                  <a:lnTo>
                    <a:pt x="177" y="186"/>
                  </a:lnTo>
                  <a:lnTo>
                    <a:pt x="182" y="186"/>
                  </a:lnTo>
                  <a:lnTo>
                    <a:pt x="187" y="186"/>
                  </a:lnTo>
                  <a:lnTo>
                    <a:pt x="192" y="186"/>
                  </a:lnTo>
                  <a:lnTo>
                    <a:pt x="197" y="186"/>
                  </a:lnTo>
                  <a:lnTo>
                    <a:pt x="203" y="186"/>
                  </a:lnTo>
                  <a:lnTo>
                    <a:pt x="208" y="186"/>
                  </a:lnTo>
                  <a:lnTo>
                    <a:pt x="213" y="186"/>
                  </a:lnTo>
                  <a:lnTo>
                    <a:pt x="218" y="186"/>
                  </a:lnTo>
                  <a:lnTo>
                    <a:pt x="223" y="186"/>
                  </a:lnTo>
                  <a:lnTo>
                    <a:pt x="229" y="186"/>
                  </a:lnTo>
                  <a:lnTo>
                    <a:pt x="234" y="186"/>
                  </a:lnTo>
                  <a:lnTo>
                    <a:pt x="239" y="186"/>
                  </a:lnTo>
                  <a:lnTo>
                    <a:pt x="244" y="186"/>
                  </a:lnTo>
                  <a:lnTo>
                    <a:pt x="249" y="186"/>
                  </a:lnTo>
                  <a:lnTo>
                    <a:pt x="254" y="186"/>
                  </a:lnTo>
                  <a:lnTo>
                    <a:pt x="260" y="186"/>
                  </a:lnTo>
                  <a:lnTo>
                    <a:pt x="265" y="186"/>
                  </a:lnTo>
                  <a:lnTo>
                    <a:pt x="270" y="186"/>
                  </a:lnTo>
                  <a:lnTo>
                    <a:pt x="275" y="186"/>
                  </a:lnTo>
                  <a:lnTo>
                    <a:pt x="280" y="186"/>
                  </a:lnTo>
                  <a:lnTo>
                    <a:pt x="286" y="186"/>
                  </a:lnTo>
                  <a:lnTo>
                    <a:pt x="291" y="186"/>
                  </a:lnTo>
                  <a:lnTo>
                    <a:pt x="296" y="186"/>
                  </a:lnTo>
                  <a:lnTo>
                    <a:pt x="301" y="186"/>
                  </a:lnTo>
                  <a:lnTo>
                    <a:pt x="306" y="186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2" y="186"/>
                  </a:lnTo>
                  <a:lnTo>
                    <a:pt x="327" y="186"/>
                  </a:lnTo>
                  <a:lnTo>
                    <a:pt x="332" y="186"/>
                  </a:lnTo>
                  <a:lnTo>
                    <a:pt x="337" y="186"/>
                  </a:lnTo>
                  <a:lnTo>
                    <a:pt x="343" y="186"/>
                  </a:lnTo>
                  <a:lnTo>
                    <a:pt x="348" y="186"/>
                  </a:lnTo>
                  <a:lnTo>
                    <a:pt x="353" y="186"/>
                  </a:lnTo>
                  <a:lnTo>
                    <a:pt x="358" y="181"/>
                  </a:lnTo>
                  <a:lnTo>
                    <a:pt x="363" y="181"/>
                  </a:lnTo>
                  <a:lnTo>
                    <a:pt x="368" y="181"/>
                  </a:lnTo>
                  <a:lnTo>
                    <a:pt x="374" y="181"/>
                  </a:lnTo>
                  <a:lnTo>
                    <a:pt x="379" y="181"/>
                  </a:lnTo>
                  <a:lnTo>
                    <a:pt x="384" y="181"/>
                  </a:lnTo>
                  <a:lnTo>
                    <a:pt x="389" y="181"/>
                  </a:lnTo>
                  <a:lnTo>
                    <a:pt x="394" y="181"/>
                  </a:lnTo>
                  <a:lnTo>
                    <a:pt x="400" y="181"/>
                  </a:lnTo>
                  <a:lnTo>
                    <a:pt x="405" y="176"/>
                  </a:lnTo>
                  <a:lnTo>
                    <a:pt x="410" y="176"/>
                  </a:lnTo>
                  <a:lnTo>
                    <a:pt x="415" y="176"/>
                  </a:lnTo>
                  <a:lnTo>
                    <a:pt x="420" y="176"/>
                  </a:lnTo>
                  <a:lnTo>
                    <a:pt x="426" y="176"/>
                  </a:lnTo>
                  <a:lnTo>
                    <a:pt x="431" y="176"/>
                  </a:lnTo>
                  <a:lnTo>
                    <a:pt x="436" y="171"/>
                  </a:lnTo>
                  <a:lnTo>
                    <a:pt x="441" y="171"/>
                  </a:lnTo>
                  <a:lnTo>
                    <a:pt x="446" y="171"/>
                  </a:lnTo>
                  <a:lnTo>
                    <a:pt x="451" y="166"/>
                  </a:lnTo>
                  <a:lnTo>
                    <a:pt x="457" y="166"/>
                  </a:lnTo>
                  <a:lnTo>
                    <a:pt x="462" y="166"/>
                  </a:lnTo>
                  <a:lnTo>
                    <a:pt x="467" y="166"/>
                  </a:lnTo>
                  <a:lnTo>
                    <a:pt x="472" y="160"/>
                  </a:lnTo>
                  <a:lnTo>
                    <a:pt x="477" y="160"/>
                  </a:lnTo>
                  <a:lnTo>
                    <a:pt x="483" y="155"/>
                  </a:lnTo>
                  <a:lnTo>
                    <a:pt x="488" y="155"/>
                  </a:lnTo>
                  <a:lnTo>
                    <a:pt x="493" y="155"/>
                  </a:lnTo>
                  <a:lnTo>
                    <a:pt x="498" y="150"/>
                  </a:lnTo>
                  <a:lnTo>
                    <a:pt x="503" y="150"/>
                  </a:lnTo>
                  <a:lnTo>
                    <a:pt x="508" y="145"/>
                  </a:lnTo>
                  <a:lnTo>
                    <a:pt x="514" y="145"/>
                  </a:lnTo>
                  <a:lnTo>
                    <a:pt x="519" y="140"/>
                  </a:lnTo>
                  <a:lnTo>
                    <a:pt x="524" y="140"/>
                  </a:lnTo>
                  <a:lnTo>
                    <a:pt x="529" y="135"/>
                  </a:lnTo>
                  <a:lnTo>
                    <a:pt x="534" y="129"/>
                  </a:lnTo>
                  <a:lnTo>
                    <a:pt x="540" y="129"/>
                  </a:lnTo>
                  <a:lnTo>
                    <a:pt x="545" y="124"/>
                  </a:lnTo>
                  <a:lnTo>
                    <a:pt x="550" y="119"/>
                  </a:lnTo>
                  <a:lnTo>
                    <a:pt x="555" y="114"/>
                  </a:lnTo>
                  <a:lnTo>
                    <a:pt x="560" y="109"/>
                  </a:lnTo>
                  <a:lnTo>
                    <a:pt x="565" y="109"/>
                  </a:lnTo>
                  <a:lnTo>
                    <a:pt x="571" y="103"/>
                  </a:lnTo>
                  <a:lnTo>
                    <a:pt x="576" y="98"/>
                  </a:lnTo>
                  <a:lnTo>
                    <a:pt x="576" y="93"/>
                  </a:lnTo>
                  <a:lnTo>
                    <a:pt x="581" y="88"/>
                  </a:lnTo>
                  <a:lnTo>
                    <a:pt x="586" y="83"/>
                  </a:lnTo>
                  <a:lnTo>
                    <a:pt x="591" y="78"/>
                  </a:lnTo>
                  <a:lnTo>
                    <a:pt x="597" y="72"/>
                  </a:lnTo>
                  <a:lnTo>
                    <a:pt x="602" y="67"/>
                  </a:lnTo>
                  <a:lnTo>
                    <a:pt x="607" y="62"/>
                  </a:lnTo>
                  <a:lnTo>
                    <a:pt x="612" y="57"/>
                  </a:lnTo>
                  <a:lnTo>
                    <a:pt x="612" y="52"/>
                  </a:lnTo>
                  <a:lnTo>
                    <a:pt x="617" y="46"/>
                  </a:lnTo>
                  <a:lnTo>
                    <a:pt x="622" y="36"/>
                  </a:lnTo>
                  <a:lnTo>
                    <a:pt x="628" y="31"/>
                  </a:lnTo>
                  <a:lnTo>
                    <a:pt x="633" y="26"/>
                  </a:lnTo>
                  <a:lnTo>
                    <a:pt x="638" y="15"/>
                  </a:lnTo>
                  <a:lnTo>
                    <a:pt x="643" y="10"/>
                  </a:lnTo>
                  <a:lnTo>
                    <a:pt x="643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45" name="Freeform 136"/>
            <p:cNvSpPr>
              <a:spLocks/>
            </p:cNvSpPr>
            <p:nvPr/>
          </p:nvSpPr>
          <p:spPr bwMode="auto">
            <a:xfrm>
              <a:off x="2379" y="1511"/>
              <a:ext cx="581" cy="1581"/>
            </a:xfrm>
            <a:custGeom>
              <a:avLst/>
              <a:gdLst>
                <a:gd name="T0" fmla="*/ 11 w 581"/>
                <a:gd name="T1" fmla="*/ 1565 h 1581"/>
                <a:gd name="T2" fmla="*/ 26 w 581"/>
                <a:gd name="T3" fmla="*/ 1539 h 1581"/>
                <a:gd name="T4" fmla="*/ 37 w 581"/>
                <a:gd name="T5" fmla="*/ 1508 h 1581"/>
                <a:gd name="T6" fmla="*/ 52 w 581"/>
                <a:gd name="T7" fmla="*/ 1477 h 1581"/>
                <a:gd name="T8" fmla="*/ 68 w 581"/>
                <a:gd name="T9" fmla="*/ 1446 h 1581"/>
                <a:gd name="T10" fmla="*/ 78 w 581"/>
                <a:gd name="T11" fmla="*/ 1405 h 1581"/>
                <a:gd name="T12" fmla="*/ 94 w 581"/>
                <a:gd name="T13" fmla="*/ 1368 h 1581"/>
                <a:gd name="T14" fmla="*/ 104 w 581"/>
                <a:gd name="T15" fmla="*/ 1322 h 1581"/>
                <a:gd name="T16" fmla="*/ 119 w 581"/>
                <a:gd name="T17" fmla="*/ 1275 h 1581"/>
                <a:gd name="T18" fmla="*/ 135 w 581"/>
                <a:gd name="T19" fmla="*/ 1228 h 1581"/>
                <a:gd name="T20" fmla="*/ 145 w 581"/>
                <a:gd name="T21" fmla="*/ 1176 h 1581"/>
                <a:gd name="T22" fmla="*/ 161 w 581"/>
                <a:gd name="T23" fmla="*/ 1125 h 1581"/>
                <a:gd name="T24" fmla="*/ 171 w 581"/>
                <a:gd name="T25" fmla="*/ 1068 h 1581"/>
                <a:gd name="T26" fmla="*/ 187 w 581"/>
                <a:gd name="T27" fmla="*/ 1011 h 1581"/>
                <a:gd name="T28" fmla="*/ 202 w 581"/>
                <a:gd name="T29" fmla="*/ 948 h 1581"/>
                <a:gd name="T30" fmla="*/ 213 w 581"/>
                <a:gd name="T31" fmla="*/ 886 h 1581"/>
                <a:gd name="T32" fmla="*/ 228 w 581"/>
                <a:gd name="T33" fmla="*/ 824 h 1581"/>
                <a:gd name="T34" fmla="*/ 239 w 581"/>
                <a:gd name="T35" fmla="*/ 757 h 1581"/>
                <a:gd name="T36" fmla="*/ 254 w 581"/>
                <a:gd name="T37" fmla="*/ 694 h 1581"/>
                <a:gd name="T38" fmla="*/ 270 w 581"/>
                <a:gd name="T39" fmla="*/ 632 h 1581"/>
                <a:gd name="T40" fmla="*/ 280 w 581"/>
                <a:gd name="T41" fmla="*/ 565 h 1581"/>
                <a:gd name="T42" fmla="*/ 296 w 581"/>
                <a:gd name="T43" fmla="*/ 503 h 1581"/>
                <a:gd name="T44" fmla="*/ 311 w 581"/>
                <a:gd name="T45" fmla="*/ 440 h 1581"/>
                <a:gd name="T46" fmla="*/ 322 w 581"/>
                <a:gd name="T47" fmla="*/ 383 h 1581"/>
                <a:gd name="T48" fmla="*/ 337 w 581"/>
                <a:gd name="T49" fmla="*/ 326 h 1581"/>
                <a:gd name="T50" fmla="*/ 348 w 581"/>
                <a:gd name="T51" fmla="*/ 269 h 1581"/>
                <a:gd name="T52" fmla="*/ 363 w 581"/>
                <a:gd name="T53" fmla="*/ 223 h 1581"/>
                <a:gd name="T54" fmla="*/ 379 w 581"/>
                <a:gd name="T55" fmla="*/ 176 h 1581"/>
                <a:gd name="T56" fmla="*/ 389 w 581"/>
                <a:gd name="T57" fmla="*/ 135 h 1581"/>
                <a:gd name="T58" fmla="*/ 405 w 581"/>
                <a:gd name="T59" fmla="*/ 98 h 1581"/>
                <a:gd name="T60" fmla="*/ 415 w 581"/>
                <a:gd name="T61" fmla="*/ 67 h 1581"/>
                <a:gd name="T62" fmla="*/ 431 w 581"/>
                <a:gd name="T63" fmla="*/ 41 h 1581"/>
                <a:gd name="T64" fmla="*/ 446 w 581"/>
                <a:gd name="T65" fmla="*/ 21 h 1581"/>
                <a:gd name="T66" fmla="*/ 456 w 581"/>
                <a:gd name="T67" fmla="*/ 5 h 1581"/>
                <a:gd name="T68" fmla="*/ 472 w 581"/>
                <a:gd name="T69" fmla="*/ 0 h 1581"/>
                <a:gd name="T70" fmla="*/ 488 w 581"/>
                <a:gd name="T71" fmla="*/ 0 h 1581"/>
                <a:gd name="T72" fmla="*/ 503 w 581"/>
                <a:gd name="T73" fmla="*/ 5 h 1581"/>
                <a:gd name="T74" fmla="*/ 513 w 581"/>
                <a:gd name="T75" fmla="*/ 21 h 1581"/>
                <a:gd name="T76" fmla="*/ 529 w 581"/>
                <a:gd name="T77" fmla="*/ 41 h 1581"/>
                <a:gd name="T78" fmla="*/ 545 w 581"/>
                <a:gd name="T79" fmla="*/ 67 h 1581"/>
                <a:gd name="T80" fmla="*/ 555 w 581"/>
                <a:gd name="T81" fmla="*/ 98 h 1581"/>
                <a:gd name="T82" fmla="*/ 570 w 581"/>
                <a:gd name="T83" fmla="*/ 135 h 158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81" h="1581">
                  <a:moveTo>
                    <a:pt x="0" y="1581"/>
                  </a:moveTo>
                  <a:lnTo>
                    <a:pt x="5" y="1576"/>
                  </a:lnTo>
                  <a:lnTo>
                    <a:pt x="11" y="1565"/>
                  </a:lnTo>
                  <a:lnTo>
                    <a:pt x="16" y="1560"/>
                  </a:lnTo>
                  <a:lnTo>
                    <a:pt x="21" y="1550"/>
                  </a:lnTo>
                  <a:lnTo>
                    <a:pt x="26" y="1539"/>
                  </a:lnTo>
                  <a:lnTo>
                    <a:pt x="31" y="1529"/>
                  </a:lnTo>
                  <a:lnTo>
                    <a:pt x="37" y="1519"/>
                  </a:lnTo>
                  <a:lnTo>
                    <a:pt x="37" y="1508"/>
                  </a:lnTo>
                  <a:lnTo>
                    <a:pt x="42" y="1498"/>
                  </a:lnTo>
                  <a:lnTo>
                    <a:pt x="47" y="1487"/>
                  </a:lnTo>
                  <a:lnTo>
                    <a:pt x="52" y="1477"/>
                  </a:lnTo>
                  <a:lnTo>
                    <a:pt x="57" y="1467"/>
                  </a:lnTo>
                  <a:lnTo>
                    <a:pt x="62" y="1456"/>
                  </a:lnTo>
                  <a:lnTo>
                    <a:pt x="68" y="1446"/>
                  </a:lnTo>
                  <a:lnTo>
                    <a:pt x="73" y="1430"/>
                  </a:lnTo>
                  <a:lnTo>
                    <a:pt x="73" y="1420"/>
                  </a:lnTo>
                  <a:lnTo>
                    <a:pt x="78" y="1405"/>
                  </a:lnTo>
                  <a:lnTo>
                    <a:pt x="83" y="1394"/>
                  </a:lnTo>
                  <a:lnTo>
                    <a:pt x="88" y="1379"/>
                  </a:lnTo>
                  <a:lnTo>
                    <a:pt x="94" y="1368"/>
                  </a:lnTo>
                  <a:lnTo>
                    <a:pt x="99" y="1353"/>
                  </a:lnTo>
                  <a:lnTo>
                    <a:pt x="104" y="1337"/>
                  </a:lnTo>
                  <a:lnTo>
                    <a:pt x="104" y="1322"/>
                  </a:lnTo>
                  <a:lnTo>
                    <a:pt x="109" y="1306"/>
                  </a:lnTo>
                  <a:lnTo>
                    <a:pt x="114" y="1291"/>
                  </a:lnTo>
                  <a:lnTo>
                    <a:pt x="119" y="1275"/>
                  </a:lnTo>
                  <a:lnTo>
                    <a:pt x="125" y="1259"/>
                  </a:lnTo>
                  <a:lnTo>
                    <a:pt x="130" y="1244"/>
                  </a:lnTo>
                  <a:lnTo>
                    <a:pt x="135" y="1228"/>
                  </a:lnTo>
                  <a:lnTo>
                    <a:pt x="140" y="1213"/>
                  </a:lnTo>
                  <a:lnTo>
                    <a:pt x="140" y="1192"/>
                  </a:lnTo>
                  <a:lnTo>
                    <a:pt x="145" y="1176"/>
                  </a:lnTo>
                  <a:lnTo>
                    <a:pt x="151" y="1161"/>
                  </a:lnTo>
                  <a:lnTo>
                    <a:pt x="156" y="1140"/>
                  </a:lnTo>
                  <a:lnTo>
                    <a:pt x="161" y="1125"/>
                  </a:lnTo>
                  <a:lnTo>
                    <a:pt x="166" y="1104"/>
                  </a:lnTo>
                  <a:lnTo>
                    <a:pt x="171" y="1088"/>
                  </a:lnTo>
                  <a:lnTo>
                    <a:pt x="171" y="1068"/>
                  </a:lnTo>
                  <a:lnTo>
                    <a:pt x="176" y="1047"/>
                  </a:lnTo>
                  <a:lnTo>
                    <a:pt x="182" y="1026"/>
                  </a:lnTo>
                  <a:lnTo>
                    <a:pt x="187" y="1011"/>
                  </a:lnTo>
                  <a:lnTo>
                    <a:pt x="192" y="990"/>
                  </a:lnTo>
                  <a:lnTo>
                    <a:pt x="197" y="969"/>
                  </a:lnTo>
                  <a:lnTo>
                    <a:pt x="202" y="948"/>
                  </a:lnTo>
                  <a:lnTo>
                    <a:pt x="208" y="928"/>
                  </a:lnTo>
                  <a:lnTo>
                    <a:pt x="208" y="907"/>
                  </a:lnTo>
                  <a:lnTo>
                    <a:pt x="213" y="886"/>
                  </a:lnTo>
                  <a:lnTo>
                    <a:pt x="218" y="865"/>
                  </a:lnTo>
                  <a:lnTo>
                    <a:pt x="223" y="845"/>
                  </a:lnTo>
                  <a:lnTo>
                    <a:pt x="228" y="824"/>
                  </a:lnTo>
                  <a:lnTo>
                    <a:pt x="234" y="803"/>
                  </a:lnTo>
                  <a:lnTo>
                    <a:pt x="239" y="783"/>
                  </a:lnTo>
                  <a:lnTo>
                    <a:pt x="239" y="757"/>
                  </a:lnTo>
                  <a:lnTo>
                    <a:pt x="244" y="736"/>
                  </a:lnTo>
                  <a:lnTo>
                    <a:pt x="249" y="715"/>
                  </a:lnTo>
                  <a:lnTo>
                    <a:pt x="254" y="694"/>
                  </a:lnTo>
                  <a:lnTo>
                    <a:pt x="259" y="674"/>
                  </a:lnTo>
                  <a:lnTo>
                    <a:pt x="265" y="653"/>
                  </a:lnTo>
                  <a:lnTo>
                    <a:pt x="270" y="632"/>
                  </a:lnTo>
                  <a:lnTo>
                    <a:pt x="275" y="612"/>
                  </a:lnTo>
                  <a:lnTo>
                    <a:pt x="275" y="586"/>
                  </a:lnTo>
                  <a:lnTo>
                    <a:pt x="280" y="565"/>
                  </a:lnTo>
                  <a:lnTo>
                    <a:pt x="285" y="544"/>
                  </a:lnTo>
                  <a:lnTo>
                    <a:pt x="291" y="523"/>
                  </a:lnTo>
                  <a:lnTo>
                    <a:pt x="296" y="503"/>
                  </a:lnTo>
                  <a:lnTo>
                    <a:pt x="301" y="482"/>
                  </a:lnTo>
                  <a:lnTo>
                    <a:pt x="306" y="461"/>
                  </a:lnTo>
                  <a:lnTo>
                    <a:pt x="311" y="440"/>
                  </a:lnTo>
                  <a:lnTo>
                    <a:pt x="311" y="420"/>
                  </a:lnTo>
                  <a:lnTo>
                    <a:pt x="316" y="404"/>
                  </a:lnTo>
                  <a:lnTo>
                    <a:pt x="322" y="383"/>
                  </a:lnTo>
                  <a:lnTo>
                    <a:pt x="327" y="363"/>
                  </a:lnTo>
                  <a:lnTo>
                    <a:pt x="332" y="342"/>
                  </a:lnTo>
                  <a:lnTo>
                    <a:pt x="337" y="326"/>
                  </a:lnTo>
                  <a:lnTo>
                    <a:pt x="342" y="306"/>
                  </a:lnTo>
                  <a:lnTo>
                    <a:pt x="342" y="290"/>
                  </a:lnTo>
                  <a:lnTo>
                    <a:pt x="348" y="269"/>
                  </a:lnTo>
                  <a:lnTo>
                    <a:pt x="353" y="254"/>
                  </a:lnTo>
                  <a:lnTo>
                    <a:pt x="358" y="238"/>
                  </a:lnTo>
                  <a:lnTo>
                    <a:pt x="363" y="223"/>
                  </a:lnTo>
                  <a:lnTo>
                    <a:pt x="368" y="207"/>
                  </a:lnTo>
                  <a:lnTo>
                    <a:pt x="373" y="192"/>
                  </a:lnTo>
                  <a:lnTo>
                    <a:pt x="379" y="176"/>
                  </a:lnTo>
                  <a:lnTo>
                    <a:pt x="379" y="161"/>
                  </a:lnTo>
                  <a:lnTo>
                    <a:pt x="384" y="145"/>
                  </a:lnTo>
                  <a:lnTo>
                    <a:pt x="389" y="135"/>
                  </a:lnTo>
                  <a:lnTo>
                    <a:pt x="394" y="119"/>
                  </a:lnTo>
                  <a:lnTo>
                    <a:pt x="399" y="109"/>
                  </a:lnTo>
                  <a:lnTo>
                    <a:pt x="405" y="98"/>
                  </a:lnTo>
                  <a:lnTo>
                    <a:pt x="410" y="88"/>
                  </a:lnTo>
                  <a:lnTo>
                    <a:pt x="410" y="78"/>
                  </a:lnTo>
                  <a:lnTo>
                    <a:pt x="415" y="67"/>
                  </a:lnTo>
                  <a:lnTo>
                    <a:pt x="420" y="57"/>
                  </a:lnTo>
                  <a:lnTo>
                    <a:pt x="425" y="47"/>
                  </a:lnTo>
                  <a:lnTo>
                    <a:pt x="431" y="41"/>
                  </a:lnTo>
                  <a:lnTo>
                    <a:pt x="436" y="31"/>
                  </a:lnTo>
                  <a:lnTo>
                    <a:pt x="441" y="26"/>
                  </a:lnTo>
                  <a:lnTo>
                    <a:pt x="446" y="21"/>
                  </a:lnTo>
                  <a:lnTo>
                    <a:pt x="446" y="15"/>
                  </a:lnTo>
                  <a:lnTo>
                    <a:pt x="451" y="10"/>
                  </a:lnTo>
                  <a:lnTo>
                    <a:pt x="456" y="5"/>
                  </a:lnTo>
                  <a:lnTo>
                    <a:pt x="462" y="5"/>
                  </a:lnTo>
                  <a:lnTo>
                    <a:pt x="467" y="0"/>
                  </a:lnTo>
                  <a:lnTo>
                    <a:pt x="472" y="0"/>
                  </a:lnTo>
                  <a:lnTo>
                    <a:pt x="477" y="0"/>
                  </a:lnTo>
                  <a:lnTo>
                    <a:pt x="482" y="0"/>
                  </a:lnTo>
                  <a:lnTo>
                    <a:pt x="488" y="0"/>
                  </a:lnTo>
                  <a:lnTo>
                    <a:pt x="493" y="0"/>
                  </a:lnTo>
                  <a:lnTo>
                    <a:pt x="498" y="5"/>
                  </a:lnTo>
                  <a:lnTo>
                    <a:pt x="503" y="5"/>
                  </a:lnTo>
                  <a:lnTo>
                    <a:pt x="508" y="10"/>
                  </a:lnTo>
                  <a:lnTo>
                    <a:pt x="513" y="15"/>
                  </a:lnTo>
                  <a:lnTo>
                    <a:pt x="513" y="21"/>
                  </a:lnTo>
                  <a:lnTo>
                    <a:pt x="519" y="26"/>
                  </a:lnTo>
                  <a:lnTo>
                    <a:pt x="524" y="31"/>
                  </a:lnTo>
                  <a:lnTo>
                    <a:pt x="529" y="41"/>
                  </a:lnTo>
                  <a:lnTo>
                    <a:pt x="534" y="47"/>
                  </a:lnTo>
                  <a:lnTo>
                    <a:pt x="539" y="57"/>
                  </a:lnTo>
                  <a:lnTo>
                    <a:pt x="545" y="67"/>
                  </a:lnTo>
                  <a:lnTo>
                    <a:pt x="550" y="78"/>
                  </a:lnTo>
                  <a:lnTo>
                    <a:pt x="550" y="88"/>
                  </a:lnTo>
                  <a:lnTo>
                    <a:pt x="555" y="98"/>
                  </a:lnTo>
                  <a:lnTo>
                    <a:pt x="560" y="109"/>
                  </a:lnTo>
                  <a:lnTo>
                    <a:pt x="565" y="119"/>
                  </a:lnTo>
                  <a:lnTo>
                    <a:pt x="570" y="135"/>
                  </a:lnTo>
                  <a:lnTo>
                    <a:pt x="576" y="145"/>
                  </a:lnTo>
                  <a:lnTo>
                    <a:pt x="581" y="161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46" name="Freeform 137"/>
            <p:cNvSpPr>
              <a:spLocks/>
            </p:cNvSpPr>
            <p:nvPr/>
          </p:nvSpPr>
          <p:spPr bwMode="auto">
            <a:xfrm>
              <a:off x="2960" y="1672"/>
              <a:ext cx="586" cy="1591"/>
            </a:xfrm>
            <a:custGeom>
              <a:avLst/>
              <a:gdLst>
                <a:gd name="T0" fmla="*/ 5 w 586"/>
                <a:gd name="T1" fmla="*/ 31 h 1591"/>
                <a:gd name="T2" fmla="*/ 21 w 586"/>
                <a:gd name="T3" fmla="*/ 77 h 1591"/>
                <a:gd name="T4" fmla="*/ 36 w 586"/>
                <a:gd name="T5" fmla="*/ 129 h 1591"/>
                <a:gd name="T6" fmla="*/ 46 w 586"/>
                <a:gd name="T7" fmla="*/ 181 h 1591"/>
                <a:gd name="T8" fmla="*/ 62 w 586"/>
                <a:gd name="T9" fmla="*/ 243 h 1591"/>
                <a:gd name="T10" fmla="*/ 72 w 586"/>
                <a:gd name="T11" fmla="*/ 300 h 1591"/>
                <a:gd name="T12" fmla="*/ 88 w 586"/>
                <a:gd name="T13" fmla="*/ 362 h 1591"/>
                <a:gd name="T14" fmla="*/ 104 w 586"/>
                <a:gd name="T15" fmla="*/ 425 h 1591"/>
                <a:gd name="T16" fmla="*/ 114 w 586"/>
                <a:gd name="T17" fmla="*/ 492 h 1591"/>
                <a:gd name="T18" fmla="*/ 129 w 586"/>
                <a:gd name="T19" fmla="*/ 554 h 1591"/>
                <a:gd name="T20" fmla="*/ 140 w 586"/>
                <a:gd name="T21" fmla="*/ 622 h 1591"/>
                <a:gd name="T22" fmla="*/ 155 w 586"/>
                <a:gd name="T23" fmla="*/ 684 h 1591"/>
                <a:gd name="T24" fmla="*/ 171 w 586"/>
                <a:gd name="T25" fmla="*/ 746 h 1591"/>
                <a:gd name="T26" fmla="*/ 181 w 586"/>
                <a:gd name="T27" fmla="*/ 808 h 1591"/>
                <a:gd name="T28" fmla="*/ 197 w 586"/>
                <a:gd name="T29" fmla="*/ 865 h 1591"/>
                <a:gd name="T30" fmla="*/ 207 w 586"/>
                <a:gd name="T31" fmla="*/ 927 h 1591"/>
                <a:gd name="T32" fmla="*/ 223 w 586"/>
                <a:gd name="T33" fmla="*/ 979 h 1591"/>
                <a:gd name="T34" fmla="*/ 238 w 586"/>
                <a:gd name="T35" fmla="*/ 1031 h 1591"/>
                <a:gd name="T36" fmla="*/ 249 w 586"/>
                <a:gd name="T37" fmla="*/ 1083 h 1591"/>
                <a:gd name="T38" fmla="*/ 264 w 586"/>
                <a:gd name="T39" fmla="*/ 1130 h 1591"/>
                <a:gd name="T40" fmla="*/ 275 w 586"/>
                <a:gd name="T41" fmla="*/ 1176 h 1591"/>
                <a:gd name="T42" fmla="*/ 290 w 586"/>
                <a:gd name="T43" fmla="*/ 1218 h 1591"/>
                <a:gd name="T44" fmla="*/ 306 w 586"/>
                <a:gd name="T45" fmla="*/ 1259 h 1591"/>
                <a:gd name="T46" fmla="*/ 316 w 586"/>
                <a:gd name="T47" fmla="*/ 1295 h 1591"/>
                <a:gd name="T48" fmla="*/ 332 w 586"/>
                <a:gd name="T49" fmla="*/ 1326 h 1591"/>
                <a:gd name="T50" fmla="*/ 342 w 586"/>
                <a:gd name="T51" fmla="*/ 1358 h 1591"/>
                <a:gd name="T52" fmla="*/ 358 w 586"/>
                <a:gd name="T53" fmla="*/ 1389 h 1591"/>
                <a:gd name="T54" fmla="*/ 373 w 586"/>
                <a:gd name="T55" fmla="*/ 1415 h 1591"/>
                <a:gd name="T56" fmla="*/ 383 w 586"/>
                <a:gd name="T57" fmla="*/ 1435 h 1591"/>
                <a:gd name="T58" fmla="*/ 399 w 586"/>
                <a:gd name="T59" fmla="*/ 1456 h 1591"/>
                <a:gd name="T60" fmla="*/ 409 w 586"/>
                <a:gd name="T61" fmla="*/ 1477 h 1591"/>
                <a:gd name="T62" fmla="*/ 425 w 586"/>
                <a:gd name="T63" fmla="*/ 1492 h 1591"/>
                <a:gd name="T64" fmla="*/ 440 w 586"/>
                <a:gd name="T65" fmla="*/ 1508 h 1591"/>
                <a:gd name="T66" fmla="*/ 451 w 586"/>
                <a:gd name="T67" fmla="*/ 1523 h 1591"/>
                <a:gd name="T68" fmla="*/ 466 w 586"/>
                <a:gd name="T69" fmla="*/ 1534 h 1591"/>
                <a:gd name="T70" fmla="*/ 482 w 586"/>
                <a:gd name="T71" fmla="*/ 1549 h 1591"/>
                <a:gd name="T72" fmla="*/ 497 w 586"/>
                <a:gd name="T73" fmla="*/ 1560 h 1591"/>
                <a:gd name="T74" fmla="*/ 513 w 586"/>
                <a:gd name="T75" fmla="*/ 1565 h 1591"/>
                <a:gd name="T76" fmla="*/ 529 w 586"/>
                <a:gd name="T77" fmla="*/ 1575 h 1591"/>
                <a:gd name="T78" fmla="*/ 544 w 586"/>
                <a:gd name="T79" fmla="*/ 1580 h 1591"/>
                <a:gd name="T80" fmla="*/ 560 w 586"/>
                <a:gd name="T81" fmla="*/ 1586 h 1591"/>
                <a:gd name="T82" fmla="*/ 575 w 586"/>
                <a:gd name="T83" fmla="*/ 1591 h 159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86" h="1591">
                  <a:moveTo>
                    <a:pt x="0" y="0"/>
                  </a:moveTo>
                  <a:lnTo>
                    <a:pt x="0" y="15"/>
                  </a:lnTo>
                  <a:lnTo>
                    <a:pt x="5" y="31"/>
                  </a:lnTo>
                  <a:lnTo>
                    <a:pt x="10" y="46"/>
                  </a:lnTo>
                  <a:lnTo>
                    <a:pt x="15" y="62"/>
                  </a:lnTo>
                  <a:lnTo>
                    <a:pt x="21" y="77"/>
                  </a:lnTo>
                  <a:lnTo>
                    <a:pt x="26" y="93"/>
                  </a:lnTo>
                  <a:lnTo>
                    <a:pt x="31" y="108"/>
                  </a:lnTo>
                  <a:lnTo>
                    <a:pt x="36" y="129"/>
                  </a:lnTo>
                  <a:lnTo>
                    <a:pt x="36" y="145"/>
                  </a:lnTo>
                  <a:lnTo>
                    <a:pt x="41" y="165"/>
                  </a:lnTo>
                  <a:lnTo>
                    <a:pt x="46" y="181"/>
                  </a:lnTo>
                  <a:lnTo>
                    <a:pt x="52" y="202"/>
                  </a:lnTo>
                  <a:lnTo>
                    <a:pt x="57" y="222"/>
                  </a:lnTo>
                  <a:lnTo>
                    <a:pt x="62" y="243"/>
                  </a:lnTo>
                  <a:lnTo>
                    <a:pt x="67" y="259"/>
                  </a:lnTo>
                  <a:lnTo>
                    <a:pt x="67" y="279"/>
                  </a:lnTo>
                  <a:lnTo>
                    <a:pt x="72" y="300"/>
                  </a:lnTo>
                  <a:lnTo>
                    <a:pt x="78" y="321"/>
                  </a:lnTo>
                  <a:lnTo>
                    <a:pt x="83" y="342"/>
                  </a:lnTo>
                  <a:lnTo>
                    <a:pt x="88" y="362"/>
                  </a:lnTo>
                  <a:lnTo>
                    <a:pt x="93" y="383"/>
                  </a:lnTo>
                  <a:lnTo>
                    <a:pt x="98" y="404"/>
                  </a:lnTo>
                  <a:lnTo>
                    <a:pt x="104" y="425"/>
                  </a:lnTo>
                  <a:lnTo>
                    <a:pt x="104" y="451"/>
                  </a:lnTo>
                  <a:lnTo>
                    <a:pt x="109" y="471"/>
                  </a:lnTo>
                  <a:lnTo>
                    <a:pt x="114" y="492"/>
                  </a:lnTo>
                  <a:lnTo>
                    <a:pt x="119" y="513"/>
                  </a:lnTo>
                  <a:lnTo>
                    <a:pt x="124" y="533"/>
                  </a:lnTo>
                  <a:lnTo>
                    <a:pt x="129" y="554"/>
                  </a:lnTo>
                  <a:lnTo>
                    <a:pt x="135" y="575"/>
                  </a:lnTo>
                  <a:lnTo>
                    <a:pt x="140" y="596"/>
                  </a:lnTo>
                  <a:lnTo>
                    <a:pt x="140" y="622"/>
                  </a:lnTo>
                  <a:lnTo>
                    <a:pt x="145" y="642"/>
                  </a:lnTo>
                  <a:lnTo>
                    <a:pt x="150" y="663"/>
                  </a:lnTo>
                  <a:lnTo>
                    <a:pt x="155" y="684"/>
                  </a:lnTo>
                  <a:lnTo>
                    <a:pt x="161" y="704"/>
                  </a:lnTo>
                  <a:lnTo>
                    <a:pt x="166" y="725"/>
                  </a:lnTo>
                  <a:lnTo>
                    <a:pt x="171" y="746"/>
                  </a:lnTo>
                  <a:lnTo>
                    <a:pt x="171" y="767"/>
                  </a:lnTo>
                  <a:lnTo>
                    <a:pt x="176" y="787"/>
                  </a:lnTo>
                  <a:lnTo>
                    <a:pt x="181" y="808"/>
                  </a:lnTo>
                  <a:lnTo>
                    <a:pt x="186" y="829"/>
                  </a:lnTo>
                  <a:lnTo>
                    <a:pt x="192" y="850"/>
                  </a:lnTo>
                  <a:lnTo>
                    <a:pt x="197" y="865"/>
                  </a:lnTo>
                  <a:lnTo>
                    <a:pt x="202" y="886"/>
                  </a:lnTo>
                  <a:lnTo>
                    <a:pt x="207" y="907"/>
                  </a:lnTo>
                  <a:lnTo>
                    <a:pt x="207" y="927"/>
                  </a:lnTo>
                  <a:lnTo>
                    <a:pt x="212" y="943"/>
                  </a:lnTo>
                  <a:lnTo>
                    <a:pt x="218" y="964"/>
                  </a:lnTo>
                  <a:lnTo>
                    <a:pt x="223" y="979"/>
                  </a:lnTo>
                  <a:lnTo>
                    <a:pt x="228" y="1000"/>
                  </a:lnTo>
                  <a:lnTo>
                    <a:pt x="233" y="1015"/>
                  </a:lnTo>
                  <a:lnTo>
                    <a:pt x="238" y="1031"/>
                  </a:lnTo>
                  <a:lnTo>
                    <a:pt x="238" y="1052"/>
                  </a:lnTo>
                  <a:lnTo>
                    <a:pt x="243" y="1067"/>
                  </a:lnTo>
                  <a:lnTo>
                    <a:pt x="249" y="1083"/>
                  </a:lnTo>
                  <a:lnTo>
                    <a:pt x="254" y="1098"/>
                  </a:lnTo>
                  <a:lnTo>
                    <a:pt x="259" y="1114"/>
                  </a:lnTo>
                  <a:lnTo>
                    <a:pt x="264" y="1130"/>
                  </a:lnTo>
                  <a:lnTo>
                    <a:pt x="269" y="1145"/>
                  </a:lnTo>
                  <a:lnTo>
                    <a:pt x="275" y="1161"/>
                  </a:lnTo>
                  <a:lnTo>
                    <a:pt x="275" y="1176"/>
                  </a:lnTo>
                  <a:lnTo>
                    <a:pt x="280" y="1192"/>
                  </a:lnTo>
                  <a:lnTo>
                    <a:pt x="285" y="1207"/>
                  </a:lnTo>
                  <a:lnTo>
                    <a:pt x="290" y="1218"/>
                  </a:lnTo>
                  <a:lnTo>
                    <a:pt x="295" y="1233"/>
                  </a:lnTo>
                  <a:lnTo>
                    <a:pt x="301" y="1244"/>
                  </a:lnTo>
                  <a:lnTo>
                    <a:pt x="306" y="1259"/>
                  </a:lnTo>
                  <a:lnTo>
                    <a:pt x="306" y="1269"/>
                  </a:lnTo>
                  <a:lnTo>
                    <a:pt x="311" y="1285"/>
                  </a:lnTo>
                  <a:lnTo>
                    <a:pt x="316" y="1295"/>
                  </a:lnTo>
                  <a:lnTo>
                    <a:pt x="321" y="1306"/>
                  </a:lnTo>
                  <a:lnTo>
                    <a:pt x="326" y="1316"/>
                  </a:lnTo>
                  <a:lnTo>
                    <a:pt x="332" y="1326"/>
                  </a:lnTo>
                  <a:lnTo>
                    <a:pt x="337" y="1337"/>
                  </a:lnTo>
                  <a:lnTo>
                    <a:pt x="342" y="1347"/>
                  </a:lnTo>
                  <a:lnTo>
                    <a:pt x="342" y="1358"/>
                  </a:lnTo>
                  <a:lnTo>
                    <a:pt x="347" y="1368"/>
                  </a:lnTo>
                  <a:lnTo>
                    <a:pt x="352" y="1378"/>
                  </a:lnTo>
                  <a:lnTo>
                    <a:pt x="358" y="1389"/>
                  </a:lnTo>
                  <a:lnTo>
                    <a:pt x="363" y="1399"/>
                  </a:lnTo>
                  <a:lnTo>
                    <a:pt x="368" y="1404"/>
                  </a:lnTo>
                  <a:lnTo>
                    <a:pt x="373" y="1415"/>
                  </a:lnTo>
                  <a:lnTo>
                    <a:pt x="378" y="1420"/>
                  </a:lnTo>
                  <a:lnTo>
                    <a:pt x="378" y="1430"/>
                  </a:lnTo>
                  <a:lnTo>
                    <a:pt x="383" y="1435"/>
                  </a:lnTo>
                  <a:lnTo>
                    <a:pt x="389" y="1446"/>
                  </a:lnTo>
                  <a:lnTo>
                    <a:pt x="394" y="1451"/>
                  </a:lnTo>
                  <a:lnTo>
                    <a:pt x="399" y="1456"/>
                  </a:lnTo>
                  <a:lnTo>
                    <a:pt x="404" y="1466"/>
                  </a:lnTo>
                  <a:lnTo>
                    <a:pt x="409" y="1472"/>
                  </a:lnTo>
                  <a:lnTo>
                    <a:pt x="409" y="1477"/>
                  </a:lnTo>
                  <a:lnTo>
                    <a:pt x="415" y="1482"/>
                  </a:lnTo>
                  <a:lnTo>
                    <a:pt x="420" y="1487"/>
                  </a:lnTo>
                  <a:lnTo>
                    <a:pt x="425" y="1492"/>
                  </a:lnTo>
                  <a:lnTo>
                    <a:pt x="430" y="1498"/>
                  </a:lnTo>
                  <a:lnTo>
                    <a:pt x="435" y="1503"/>
                  </a:lnTo>
                  <a:lnTo>
                    <a:pt x="440" y="1508"/>
                  </a:lnTo>
                  <a:lnTo>
                    <a:pt x="446" y="1513"/>
                  </a:lnTo>
                  <a:lnTo>
                    <a:pt x="446" y="1518"/>
                  </a:lnTo>
                  <a:lnTo>
                    <a:pt x="451" y="1523"/>
                  </a:lnTo>
                  <a:lnTo>
                    <a:pt x="456" y="1529"/>
                  </a:lnTo>
                  <a:lnTo>
                    <a:pt x="461" y="1529"/>
                  </a:lnTo>
                  <a:lnTo>
                    <a:pt x="466" y="1534"/>
                  </a:lnTo>
                  <a:lnTo>
                    <a:pt x="472" y="1539"/>
                  </a:lnTo>
                  <a:lnTo>
                    <a:pt x="477" y="1544"/>
                  </a:lnTo>
                  <a:lnTo>
                    <a:pt x="482" y="1549"/>
                  </a:lnTo>
                  <a:lnTo>
                    <a:pt x="487" y="1549"/>
                  </a:lnTo>
                  <a:lnTo>
                    <a:pt x="492" y="1555"/>
                  </a:lnTo>
                  <a:lnTo>
                    <a:pt x="497" y="1560"/>
                  </a:lnTo>
                  <a:lnTo>
                    <a:pt x="503" y="1560"/>
                  </a:lnTo>
                  <a:lnTo>
                    <a:pt x="508" y="1565"/>
                  </a:lnTo>
                  <a:lnTo>
                    <a:pt x="513" y="1565"/>
                  </a:lnTo>
                  <a:lnTo>
                    <a:pt x="518" y="1570"/>
                  </a:lnTo>
                  <a:lnTo>
                    <a:pt x="523" y="1570"/>
                  </a:lnTo>
                  <a:lnTo>
                    <a:pt x="529" y="1575"/>
                  </a:lnTo>
                  <a:lnTo>
                    <a:pt x="534" y="1575"/>
                  </a:lnTo>
                  <a:lnTo>
                    <a:pt x="539" y="1575"/>
                  </a:lnTo>
                  <a:lnTo>
                    <a:pt x="544" y="1580"/>
                  </a:lnTo>
                  <a:lnTo>
                    <a:pt x="549" y="1580"/>
                  </a:lnTo>
                  <a:lnTo>
                    <a:pt x="555" y="1586"/>
                  </a:lnTo>
                  <a:lnTo>
                    <a:pt x="560" y="1586"/>
                  </a:lnTo>
                  <a:lnTo>
                    <a:pt x="565" y="1586"/>
                  </a:lnTo>
                  <a:lnTo>
                    <a:pt x="570" y="1586"/>
                  </a:lnTo>
                  <a:lnTo>
                    <a:pt x="575" y="1591"/>
                  </a:lnTo>
                  <a:lnTo>
                    <a:pt x="580" y="1591"/>
                  </a:lnTo>
                  <a:lnTo>
                    <a:pt x="586" y="1591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47" name="Freeform 138"/>
            <p:cNvSpPr>
              <a:spLocks/>
            </p:cNvSpPr>
            <p:nvPr/>
          </p:nvSpPr>
          <p:spPr bwMode="auto">
            <a:xfrm>
              <a:off x="3546" y="3263"/>
              <a:ext cx="440" cy="15"/>
            </a:xfrm>
            <a:custGeom>
              <a:avLst/>
              <a:gdLst>
                <a:gd name="T0" fmla="*/ 5 w 440"/>
                <a:gd name="T1" fmla="*/ 5 h 15"/>
                <a:gd name="T2" fmla="*/ 15 w 440"/>
                <a:gd name="T3" fmla="*/ 5 h 15"/>
                <a:gd name="T4" fmla="*/ 26 w 440"/>
                <a:gd name="T5" fmla="*/ 5 h 15"/>
                <a:gd name="T6" fmla="*/ 36 w 440"/>
                <a:gd name="T7" fmla="*/ 10 h 15"/>
                <a:gd name="T8" fmla="*/ 46 w 440"/>
                <a:gd name="T9" fmla="*/ 10 h 15"/>
                <a:gd name="T10" fmla="*/ 57 w 440"/>
                <a:gd name="T11" fmla="*/ 10 h 15"/>
                <a:gd name="T12" fmla="*/ 67 w 440"/>
                <a:gd name="T13" fmla="*/ 10 h 15"/>
                <a:gd name="T14" fmla="*/ 77 w 440"/>
                <a:gd name="T15" fmla="*/ 10 h 15"/>
                <a:gd name="T16" fmla="*/ 88 w 440"/>
                <a:gd name="T17" fmla="*/ 15 h 15"/>
                <a:gd name="T18" fmla="*/ 98 w 440"/>
                <a:gd name="T19" fmla="*/ 15 h 15"/>
                <a:gd name="T20" fmla="*/ 108 w 440"/>
                <a:gd name="T21" fmla="*/ 15 h 15"/>
                <a:gd name="T22" fmla="*/ 119 w 440"/>
                <a:gd name="T23" fmla="*/ 15 h 15"/>
                <a:gd name="T24" fmla="*/ 129 w 440"/>
                <a:gd name="T25" fmla="*/ 15 h 15"/>
                <a:gd name="T26" fmla="*/ 140 w 440"/>
                <a:gd name="T27" fmla="*/ 15 h 15"/>
                <a:gd name="T28" fmla="*/ 150 w 440"/>
                <a:gd name="T29" fmla="*/ 15 h 15"/>
                <a:gd name="T30" fmla="*/ 160 w 440"/>
                <a:gd name="T31" fmla="*/ 15 h 15"/>
                <a:gd name="T32" fmla="*/ 171 w 440"/>
                <a:gd name="T33" fmla="*/ 15 h 15"/>
                <a:gd name="T34" fmla="*/ 181 w 440"/>
                <a:gd name="T35" fmla="*/ 15 h 15"/>
                <a:gd name="T36" fmla="*/ 191 w 440"/>
                <a:gd name="T37" fmla="*/ 15 h 15"/>
                <a:gd name="T38" fmla="*/ 202 w 440"/>
                <a:gd name="T39" fmla="*/ 15 h 15"/>
                <a:gd name="T40" fmla="*/ 212 w 440"/>
                <a:gd name="T41" fmla="*/ 15 h 15"/>
                <a:gd name="T42" fmla="*/ 223 w 440"/>
                <a:gd name="T43" fmla="*/ 15 h 15"/>
                <a:gd name="T44" fmla="*/ 233 w 440"/>
                <a:gd name="T45" fmla="*/ 15 h 15"/>
                <a:gd name="T46" fmla="*/ 243 w 440"/>
                <a:gd name="T47" fmla="*/ 15 h 15"/>
                <a:gd name="T48" fmla="*/ 254 w 440"/>
                <a:gd name="T49" fmla="*/ 15 h 15"/>
                <a:gd name="T50" fmla="*/ 264 w 440"/>
                <a:gd name="T51" fmla="*/ 15 h 15"/>
                <a:gd name="T52" fmla="*/ 274 w 440"/>
                <a:gd name="T53" fmla="*/ 15 h 15"/>
                <a:gd name="T54" fmla="*/ 285 w 440"/>
                <a:gd name="T55" fmla="*/ 15 h 15"/>
                <a:gd name="T56" fmla="*/ 295 w 440"/>
                <a:gd name="T57" fmla="*/ 15 h 15"/>
                <a:gd name="T58" fmla="*/ 305 w 440"/>
                <a:gd name="T59" fmla="*/ 15 h 15"/>
                <a:gd name="T60" fmla="*/ 316 w 440"/>
                <a:gd name="T61" fmla="*/ 15 h 15"/>
                <a:gd name="T62" fmla="*/ 326 w 440"/>
                <a:gd name="T63" fmla="*/ 15 h 15"/>
                <a:gd name="T64" fmla="*/ 337 w 440"/>
                <a:gd name="T65" fmla="*/ 15 h 15"/>
                <a:gd name="T66" fmla="*/ 347 w 440"/>
                <a:gd name="T67" fmla="*/ 15 h 15"/>
                <a:gd name="T68" fmla="*/ 357 w 440"/>
                <a:gd name="T69" fmla="*/ 15 h 15"/>
                <a:gd name="T70" fmla="*/ 368 w 440"/>
                <a:gd name="T71" fmla="*/ 15 h 15"/>
                <a:gd name="T72" fmla="*/ 378 w 440"/>
                <a:gd name="T73" fmla="*/ 15 h 15"/>
                <a:gd name="T74" fmla="*/ 388 w 440"/>
                <a:gd name="T75" fmla="*/ 15 h 15"/>
                <a:gd name="T76" fmla="*/ 399 w 440"/>
                <a:gd name="T77" fmla="*/ 15 h 15"/>
                <a:gd name="T78" fmla="*/ 409 w 440"/>
                <a:gd name="T79" fmla="*/ 15 h 15"/>
                <a:gd name="T80" fmla="*/ 420 w 440"/>
                <a:gd name="T81" fmla="*/ 15 h 15"/>
                <a:gd name="T82" fmla="*/ 430 w 440"/>
                <a:gd name="T83" fmla="*/ 15 h 15"/>
                <a:gd name="T84" fmla="*/ 440 w 440"/>
                <a:gd name="T85" fmla="*/ 15 h 1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40" h="15">
                  <a:moveTo>
                    <a:pt x="0" y="0"/>
                  </a:moveTo>
                  <a:lnTo>
                    <a:pt x="5" y="5"/>
                  </a:lnTo>
                  <a:lnTo>
                    <a:pt x="10" y="5"/>
                  </a:lnTo>
                  <a:lnTo>
                    <a:pt x="15" y="5"/>
                  </a:lnTo>
                  <a:lnTo>
                    <a:pt x="20" y="5"/>
                  </a:lnTo>
                  <a:lnTo>
                    <a:pt x="26" y="5"/>
                  </a:lnTo>
                  <a:lnTo>
                    <a:pt x="31" y="5"/>
                  </a:lnTo>
                  <a:lnTo>
                    <a:pt x="36" y="10"/>
                  </a:lnTo>
                  <a:lnTo>
                    <a:pt x="41" y="10"/>
                  </a:lnTo>
                  <a:lnTo>
                    <a:pt x="46" y="10"/>
                  </a:lnTo>
                  <a:lnTo>
                    <a:pt x="51" y="10"/>
                  </a:lnTo>
                  <a:lnTo>
                    <a:pt x="57" y="10"/>
                  </a:lnTo>
                  <a:lnTo>
                    <a:pt x="62" y="10"/>
                  </a:lnTo>
                  <a:lnTo>
                    <a:pt x="67" y="10"/>
                  </a:lnTo>
                  <a:lnTo>
                    <a:pt x="72" y="10"/>
                  </a:lnTo>
                  <a:lnTo>
                    <a:pt x="77" y="10"/>
                  </a:lnTo>
                  <a:lnTo>
                    <a:pt x="83" y="15"/>
                  </a:lnTo>
                  <a:lnTo>
                    <a:pt x="88" y="15"/>
                  </a:lnTo>
                  <a:lnTo>
                    <a:pt x="93" y="15"/>
                  </a:lnTo>
                  <a:lnTo>
                    <a:pt x="98" y="15"/>
                  </a:lnTo>
                  <a:lnTo>
                    <a:pt x="103" y="15"/>
                  </a:lnTo>
                  <a:lnTo>
                    <a:pt x="108" y="15"/>
                  </a:lnTo>
                  <a:lnTo>
                    <a:pt x="114" y="15"/>
                  </a:lnTo>
                  <a:lnTo>
                    <a:pt x="119" y="15"/>
                  </a:lnTo>
                  <a:lnTo>
                    <a:pt x="124" y="15"/>
                  </a:lnTo>
                  <a:lnTo>
                    <a:pt x="129" y="15"/>
                  </a:lnTo>
                  <a:lnTo>
                    <a:pt x="134" y="15"/>
                  </a:lnTo>
                  <a:lnTo>
                    <a:pt x="140" y="15"/>
                  </a:lnTo>
                  <a:lnTo>
                    <a:pt x="145" y="15"/>
                  </a:lnTo>
                  <a:lnTo>
                    <a:pt x="150" y="15"/>
                  </a:lnTo>
                  <a:lnTo>
                    <a:pt x="155" y="15"/>
                  </a:lnTo>
                  <a:lnTo>
                    <a:pt x="160" y="15"/>
                  </a:lnTo>
                  <a:lnTo>
                    <a:pt x="166" y="15"/>
                  </a:lnTo>
                  <a:lnTo>
                    <a:pt x="171" y="15"/>
                  </a:lnTo>
                  <a:lnTo>
                    <a:pt x="176" y="15"/>
                  </a:lnTo>
                  <a:lnTo>
                    <a:pt x="181" y="15"/>
                  </a:lnTo>
                  <a:lnTo>
                    <a:pt x="186" y="15"/>
                  </a:lnTo>
                  <a:lnTo>
                    <a:pt x="191" y="15"/>
                  </a:lnTo>
                  <a:lnTo>
                    <a:pt x="197" y="15"/>
                  </a:lnTo>
                  <a:lnTo>
                    <a:pt x="202" y="15"/>
                  </a:lnTo>
                  <a:lnTo>
                    <a:pt x="207" y="15"/>
                  </a:lnTo>
                  <a:lnTo>
                    <a:pt x="212" y="15"/>
                  </a:lnTo>
                  <a:lnTo>
                    <a:pt x="217" y="15"/>
                  </a:lnTo>
                  <a:lnTo>
                    <a:pt x="223" y="15"/>
                  </a:lnTo>
                  <a:lnTo>
                    <a:pt x="228" y="15"/>
                  </a:lnTo>
                  <a:lnTo>
                    <a:pt x="233" y="15"/>
                  </a:lnTo>
                  <a:lnTo>
                    <a:pt x="238" y="15"/>
                  </a:lnTo>
                  <a:lnTo>
                    <a:pt x="243" y="15"/>
                  </a:lnTo>
                  <a:lnTo>
                    <a:pt x="248" y="15"/>
                  </a:lnTo>
                  <a:lnTo>
                    <a:pt x="254" y="15"/>
                  </a:lnTo>
                  <a:lnTo>
                    <a:pt x="259" y="15"/>
                  </a:lnTo>
                  <a:lnTo>
                    <a:pt x="264" y="15"/>
                  </a:lnTo>
                  <a:lnTo>
                    <a:pt x="269" y="15"/>
                  </a:lnTo>
                  <a:lnTo>
                    <a:pt x="274" y="15"/>
                  </a:lnTo>
                  <a:lnTo>
                    <a:pt x="280" y="15"/>
                  </a:lnTo>
                  <a:lnTo>
                    <a:pt x="285" y="15"/>
                  </a:lnTo>
                  <a:lnTo>
                    <a:pt x="290" y="15"/>
                  </a:lnTo>
                  <a:lnTo>
                    <a:pt x="295" y="15"/>
                  </a:lnTo>
                  <a:lnTo>
                    <a:pt x="300" y="15"/>
                  </a:lnTo>
                  <a:lnTo>
                    <a:pt x="305" y="15"/>
                  </a:lnTo>
                  <a:lnTo>
                    <a:pt x="311" y="15"/>
                  </a:lnTo>
                  <a:lnTo>
                    <a:pt x="316" y="15"/>
                  </a:lnTo>
                  <a:lnTo>
                    <a:pt x="321" y="15"/>
                  </a:lnTo>
                  <a:lnTo>
                    <a:pt x="326" y="15"/>
                  </a:lnTo>
                  <a:lnTo>
                    <a:pt x="331" y="15"/>
                  </a:lnTo>
                  <a:lnTo>
                    <a:pt x="337" y="15"/>
                  </a:lnTo>
                  <a:lnTo>
                    <a:pt x="342" y="15"/>
                  </a:lnTo>
                  <a:lnTo>
                    <a:pt x="347" y="15"/>
                  </a:lnTo>
                  <a:lnTo>
                    <a:pt x="352" y="15"/>
                  </a:lnTo>
                  <a:lnTo>
                    <a:pt x="357" y="15"/>
                  </a:lnTo>
                  <a:lnTo>
                    <a:pt x="362" y="15"/>
                  </a:lnTo>
                  <a:lnTo>
                    <a:pt x="368" y="15"/>
                  </a:lnTo>
                  <a:lnTo>
                    <a:pt x="373" y="15"/>
                  </a:lnTo>
                  <a:lnTo>
                    <a:pt x="378" y="15"/>
                  </a:lnTo>
                  <a:lnTo>
                    <a:pt x="383" y="15"/>
                  </a:lnTo>
                  <a:lnTo>
                    <a:pt x="388" y="15"/>
                  </a:lnTo>
                  <a:lnTo>
                    <a:pt x="394" y="15"/>
                  </a:lnTo>
                  <a:lnTo>
                    <a:pt x="399" y="15"/>
                  </a:lnTo>
                  <a:lnTo>
                    <a:pt x="404" y="15"/>
                  </a:lnTo>
                  <a:lnTo>
                    <a:pt x="409" y="15"/>
                  </a:lnTo>
                  <a:lnTo>
                    <a:pt x="414" y="15"/>
                  </a:lnTo>
                  <a:lnTo>
                    <a:pt x="420" y="15"/>
                  </a:lnTo>
                  <a:lnTo>
                    <a:pt x="425" y="15"/>
                  </a:lnTo>
                  <a:lnTo>
                    <a:pt x="430" y="15"/>
                  </a:lnTo>
                  <a:lnTo>
                    <a:pt x="435" y="15"/>
                  </a:lnTo>
                  <a:lnTo>
                    <a:pt x="440" y="15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08603" name="Group 139"/>
          <p:cNvGrpSpPr>
            <a:grpSpLocks/>
          </p:cNvGrpSpPr>
          <p:nvPr/>
        </p:nvGrpSpPr>
        <p:grpSpPr bwMode="auto">
          <a:xfrm>
            <a:off x="6840538" y="1655763"/>
            <a:ext cx="142875" cy="463550"/>
            <a:chOff x="1736" y="1511"/>
            <a:chExt cx="2250" cy="1767"/>
          </a:xfrm>
        </p:grpSpPr>
        <p:sp>
          <p:nvSpPr>
            <p:cNvPr id="108640" name="Freeform 140"/>
            <p:cNvSpPr>
              <a:spLocks/>
            </p:cNvSpPr>
            <p:nvPr/>
          </p:nvSpPr>
          <p:spPr bwMode="auto">
            <a:xfrm>
              <a:off x="1736" y="3092"/>
              <a:ext cx="643" cy="186"/>
            </a:xfrm>
            <a:custGeom>
              <a:avLst/>
              <a:gdLst>
                <a:gd name="T0" fmla="*/ 11 w 643"/>
                <a:gd name="T1" fmla="*/ 186 h 186"/>
                <a:gd name="T2" fmla="*/ 26 w 643"/>
                <a:gd name="T3" fmla="*/ 186 h 186"/>
                <a:gd name="T4" fmla="*/ 42 w 643"/>
                <a:gd name="T5" fmla="*/ 186 h 186"/>
                <a:gd name="T6" fmla="*/ 57 w 643"/>
                <a:gd name="T7" fmla="*/ 186 h 186"/>
                <a:gd name="T8" fmla="*/ 73 w 643"/>
                <a:gd name="T9" fmla="*/ 186 h 186"/>
                <a:gd name="T10" fmla="*/ 89 w 643"/>
                <a:gd name="T11" fmla="*/ 186 h 186"/>
                <a:gd name="T12" fmla="*/ 104 w 643"/>
                <a:gd name="T13" fmla="*/ 186 h 186"/>
                <a:gd name="T14" fmla="*/ 120 w 643"/>
                <a:gd name="T15" fmla="*/ 186 h 186"/>
                <a:gd name="T16" fmla="*/ 135 w 643"/>
                <a:gd name="T17" fmla="*/ 186 h 186"/>
                <a:gd name="T18" fmla="*/ 151 w 643"/>
                <a:gd name="T19" fmla="*/ 186 h 186"/>
                <a:gd name="T20" fmla="*/ 166 w 643"/>
                <a:gd name="T21" fmla="*/ 186 h 186"/>
                <a:gd name="T22" fmla="*/ 182 w 643"/>
                <a:gd name="T23" fmla="*/ 186 h 186"/>
                <a:gd name="T24" fmla="*/ 197 w 643"/>
                <a:gd name="T25" fmla="*/ 186 h 186"/>
                <a:gd name="T26" fmla="*/ 213 w 643"/>
                <a:gd name="T27" fmla="*/ 186 h 186"/>
                <a:gd name="T28" fmla="*/ 229 w 643"/>
                <a:gd name="T29" fmla="*/ 186 h 186"/>
                <a:gd name="T30" fmla="*/ 244 w 643"/>
                <a:gd name="T31" fmla="*/ 186 h 186"/>
                <a:gd name="T32" fmla="*/ 260 w 643"/>
                <a:gd name="T33" fmla="*/ 186 h 186"/>
                <a:gd name="T34" fmla="*/ 275 w 643"/>
                <a:gd name="T35" fmla="*/ 186 h 186"/>
                <a:gd name="T36" fmla="*/ 291 w 643"/>
                <a:gd name="T37" fmla="*/ 186 h 186"/>
                <a:gd name="T38" fmla="*/ 306 w 643"/>
                <a:gd name="T39" fmla="*/ 186 h 186"/>
                <a:gd name="T40" fmla="*/ 322 w 643"/>
                <a:gd name="T41" fmla="*/ 186 h 186"/>
                <a:gd name="T42" fmla="*/ 337 w 643"/>
                <a:gd name="T43" fmla="*/ 186 h 186"/>
                <a:gd name="T44" fmla="*/ 353 w 643"/>
                <a:gd name="T45" fmla="*/ 186 h 186"/>
                <a:gd name="T46" fmla="*/ 368 w 643"/>
                <a:gd name="T47" fmla="*/ 181 h 186"/>
                <a:gd name="T48" fmla="*/ 384 w 643"/>
                <a:gd name="T49" fmla="*/ 181 h 186"/>
                <a:gd name="T50" fmla="*/ 400 w 643"/>
                <a:gd name="T51" fmla="*/ 181 h 186"/>
                <a:gd name="T52" fmla="*/ 415 w 643"/>
                <a:gd name="T53" fmla="*/ 176 h 186"/>
                <a:gd name="T54" fmla="*/ 431 w 643"/>
                <a:gd name="T55" fmla="*/ 176 h 186"/>
                <a:gd name="T56" fmla="*/ 446 w 643"/>
                <a:gd name="T57" fmla="*/ 171 h 186"/>
                <a:gd name="T58" fmla="*/ 462 w 643"/>
                <a:gd name="T59" fmla="*/ 166 h 186"/>
                <a:gd name="T60" fmla="*/ 477 w 643"/>
                <a:gd name="T61" fmla="*/ 160 h 186"/>
                <a:gd name="T62" fmla="*/ 493 w 643"/>
                <a:gd name="T63" fmla="*/ 155 h 186"/>
                <a:gd name="T64" fmla="*/ 508 w 643"/>
                <a:gd name="T65" fmla="*/ 145 h 186"/>
                <a:gd name="T66" fmla="*/ 524 w 643"/>
                <a:gd name="T67" fmla="*/ 140 h 186"/>
                <a:gd name="T68" fmla="*/ 540 w 643"/>
                <a:gd name="T69" fmla="*/ 129 h 186"/>
                <a:gd name="T70" fmla="*/ 555 w 643"/>
                <a:gd name="T71" fmla="*/ 114 h 186"/>
                <a:gd name="T72" fmla="*/ 571 w 643"/>
                <a:gd name="T73" fmla="*/ 103 h 186"/>
                <a:gd name="T74" fmla="*/ 581 w 643"/>
                <a:gd name="T75" fmla="*/ 88 h 186"/>
                <a:gd name="T76" fmla="*/ 597 w 643"/>
                <a:gd name="T77" fmla="*/ 72 h 186"/>
                <a:gd name="T78" fmla="*/ 612 w 643"/>
                <a:gd name="T79" fmla="*/ 57 h 186"/>
                <a:gd name="T80" fmla="*/ 622 w 643"/>
                <a:gd name="T81" fmla="*/ 36 h 186"/>
                <a:gd name="T82" fmla="*/ 638 w 643"/>
                <a:gd name="T83" fmla="*/ 15 h 18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643" h="186">
                  <a:moveTo>
                    <a:pt x="0" y="186"/>
                  </a:moveTo>
                  <a:lnTo>
                    <a:pt x="6" y="186"/>
                  </a:lnTo>
                  <a:lnTo>
                    <a:pt x="11" y="186"/>
                  </a:lnTo>
                  <a:lnTo>
                    <a:pt x="16" y="186"/>
                  </a:lnTo>
                  <a:lnTo>
                    <a:pt x="21" y="186"/>
                  </a:lnTo>
                  <a:lnTo>
                    <a:pt x="26" y="186"/>
                  </a:lnTo>
                  <a:lnTo>
                    <a:pt x="32" y="186"/>
                  </a:lnTo>
                  <a:lnTo>
                    <a:pt x="37" y="186"/>
                  </a:lnTo>
                  <a:lnTo>
                    <a:pt x="42" y="186"/>
                  </a:lnTo>
                  <a:lnTo>
                    <a:pt x="47" y="186"/>
                  </a:lnTo>
                  <a:lnTo>
                    <a:pt x="52" y="186"/>
                  </a:lnTo>
                  <a:lnTo>
                    <a:pt x="57" y="186"/>
                  </a:lnTo>
                  <a:lnTo>
                    <a:pt x="63" y="186"/>
                  </a:lnTo>
                  <a:lnTo>
                    <a:pt x="68" y="186"/>
                  </a:lnTo>
                  <a:lnTo>
                    <a:pt x="73" y="186"/>
                  </a:lnTo>
                  <a:lnTo>
                    <a:pt x="78" y="186"/>
                  </a:lnTo>
                  <a:lnTo>
                    <a:pt x="83" y="186"/>
                  </a:lnTo>
                  <a:lnTo>
                    <a:pt x="89" y="186"/>
                  </a:lnTo>
                  <a:lnTo>
                    <a:pt x="94" y="186"/>
                  </a:lnTo>
                  <a:lnTo>
                    <a:pt x="99" y="186"/>
                  </a:lnTo>
                  <a:lnTo>
                    <a:pt x="104" y="186"/>
                  </a:lnTo>
                  <a:lnTo>
                    <a:pt x="109" y="186"/>
                  </a:lnTo>
                  <a:lnTo>
                    <a:pt x="114" y="186"/>
                  </a:lnTo>
                  <a:lnTo>
                    <a:pt x="120" y="186"/>
                  </a:lnTo>
                  <a:lnTo>
                    <a:pt x="125" y="186"/>
                  </a:lnTo>
                  <a:lnTo>
                    <a:pt x="130" y="186"/>
                  </a:lnTo>
                  <a:lnTo>
                    <a:pt x="135" y="186"/>
                  </a:lnTo>
                  <a:lnTo>
                    <a:pt x="140" y="186"/>
                  </a:lnTo>
                  <a:lnTo>
                    <a:pt x="146" y="186"/>
                  </a:lnTo>
                  <a:lnTo>
                    <a:pt x="151" y="186"/>
                  </a:lnTo>
                  <a:lnTo>
                    <a:pt x="156" y="186"/>
                  </a:lnTo>
                  <a:lnTo>
                    <a:pt x="161" y="186"/>
                  </a:lnTo>
                  <a:lnTo>
                    <a:pt x="166" y="186"/>
                  </a:lnTo>
                  <a:lnTo>
                    <a:pt x="171" y="186"/>
                  </a:lnTo>
                  <a:lnTo>
                    <a:pt x="177" y="186"/>
                  </a:lnTo>
                  <a:lnTo>
                    <a:pt x="182" y="186"/>
                  </a:lnTo>
                  <a:lnTo>
                    <a:pt x="187" y="186"/>
                  </a:lnTo>
                  <a:lnTo>
                    <a:pt x="192" y="186"/>
                  </a:lnTo>
                  <a:lnTo>
                    <a:pt x="197" y="186"/>
                  </a:lnTo>
                  <a:lnTo>
                    <a:pt x="203" y="186"/>
                  </a:lnTo>
                  <a:lnTo>
                    <a:pt x="208" y="186"/>
                  </a:lnTo>
                  <a:lnTo>
                    <a:pt x="213" y="186"/>
                  </a:lnTo>
                  <a:lnTo>
                    <a:pt x="218" y="186"/>
                  </a:lnTo>
                  <a:lnTo>
                    <a:pt x="223" y="186"/>
                  </a:lnTo>
                  <a:lnTo>
                    <a:pt x="229" y="186"/>
                  </a:lnTo>
                  <a:lnTo>
                    <a:pt x="234" y="186"/>
                  </a:lnTo>
                  <a:lnTo>
                    <a:pt x="239" y="186"/>
                  </a:lnTo>
                  <a:lnTo>
                    <a:pt x="244" y="186"/>
                  </a:lnTo>
                  <a:lnTo>
                    <a:pt x="249" y="186"/>
                  </a:lnTo>
                  <a:lnTo>
                    <a:pt x="254" y="186"/>
                  </a:lnTo>
                  <a:lnTo>
                    <a:pt x="260" y="186"/>
                  </a:lnTo>
                  <a:lnTo>
                    <a:pt x="265" y="186"/>
                  </a:lnTo>
                  <a:lnTo>
                    <a:pt x="270" y="186"/>
                  </a:lnTo>
                  <a:lnTo>
                    <a:pt x="275" y="186"/>
                  </a:lnTo>
                  <a:lnTo>
                    <a:pt x="280" y="186"/>
                  </a:lnTo>
                  <a:lnTo>
                    <a:pt x="286" y="186"/>
                  </a:lnTo>
                  <a:lnTo>
                    <a:pt x="291" y="186"/>
                  </a:lnTo>
                  <a:lnTo>
                    <a:pt x="296" y="186"/>
                  </a:lnTo>
                  <a:lnTo>
                    <a:pt x="301" y="186"/>
                  </a:lnTo>
                  <a:lnTo>
                    <a:pt x="306" y="186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2" y="186"/>
                  </a:lnTo>
                  <a:lnTo>
                    <a:pt x="327" y="186"/>
                  </a:lnTo>
                  <a:lnTo>
                    <a:pt x="332" y="186"/>
                  </a:lnTo>
                  <a:lnTo>
                    <a:pt x="337" y="186"/>
                  </a:lnTo>
                  <a:lnTo>
                    <a:pt x="343" y="186"/>
                  </a:lnTo>
                  <a:lnTo>
                    <a:pt x="348" y="186"/>
                  </a:lnTo>
                  <a:lnTo>
                    <a:pt x="353" y="186"/>
                  </a:lnTo>
                  <a:lnTo>
                    <a:pt x="358" y="181"/>
                  </a:lnTo>
                  <a:lnTo>
                    <a:pt x="363" y="181"/>
                  </a:lnTo>
                  <a:lnTo>
                    <a:pt x="368" y="181"/>
                  </a:lnTo>
                  <a:lnTo>
                    <a:pt x="374" y="181"/>
                  </a:lnTo>
                  <a:lnTo>
                    <a:pt x="379" y="181"/>
                  </a:lnTo>
                  <a:lnTo>
                    <a:pt x="384" y="181"/>
                  </a:lnTo>
                  <a:lnTo>
                    <a:pt x="389" y="181"/>
                  </a:lnTo>
                  <a:lnTo>
                    <a:pt x="394" y="181"/>
                  </a:lnTo>
                  <a:lnTo>
                    <a:pt x="400" y="181"/>
                  </a:lnTo>
                  <a:lnTo>
                    <a:pt x="405" y="176"/>
                  </a:lnTo>
                  <a:lnTo>
                    <a:pt x="410" y="176"/>
                  </a:lnTo>
                  <a:lnTo>
                    <a:pt x="415" y="176"/>
                  </a:lnTo>
                  <a:lnTo>
                    <a:pt x="420" y="176"/>
                  </a:lnTo>
                  <a:lnTo>
                    <a:pt x="426" y="176"/>
                  </a:lnTo>
                  <a:lnTo>
                    <a:pt x="431" y="176"/>
                  </a:lnTo>
                  <a:lnTo>
                    <a:pt x="436" y="171"/>
                  </a:lnTo>
                  <a:lnTo>
                    <a:pt x="441" y="171"/>
                  </a:lnTo>
                  <a:lnTo>
                    <a:pt x="446" y="171"/>
                  </a:lnTo>
                  <a:lnTo>
                    <a:pt x="451" y="166"/>
                  </a:lnTo>
                  <a:lnTo>
                    <a:pt x="457" y="166"/>
                  </a:lnTo>
                  <a:lnTo>
                    <a:pt x="462" y="166"/>
                  </a:lnTo>
                  <a:lnTo>
                    <a:pt x="467" y="166"/>
                  </a:lnTo>
                  <a:lnTo>
                    <a:pt x="472" y="160"/>
                  </a:lnTo>
                  <a:lnTo>
                    <a:pt x="477" y="160"/>
                  </a:lnTo>
                  <a:lnTo>
                    <a:pt x="483" y="155"/>
                  </a:lnTo>
                  <a:lnTo>
                    <a:pt x="488" y="155"/>
                  </a:lnTo>
                  <a:lnTo>
                    <a:pt x="493" y="155"/>
                  </a:lnTo>
                  <a:lnTo>
                    <a:pt x="498" y="150"/>
                  </a:lnTo>
                  <a:lnTo>
                    <a:pt x="503" y="150"/>
                  </a:lnTo>
                  <a:lnTo>
                    <a:pt x="508" y="145"/>
                  </a:lnTo>
                  <a:lnTo>
                    <a:pt x="514" y="145"/>
                  </a:lnTo>
                  <a:lnTo>
                    <a:pt x="519" y="140"/>
                  </a:lnTo>
                  <a:lnTo>
                    <a:pt x="524" y="140"/>
                  </a:lnTo>
                  <a:lnTo>
                    <a:pt x="529" y="135"/>
                  </a:lnTo>
                  <a:lnTo>
                    <a:pt x="534" y="129"/>
                  </a:lnTo>
                  <a:lnTo>
                    <a:pt x="540" y="129"/>
                  </a:lnTo>
                  <a:lnTo>
                    <a:pt x="545" y="124"/>
                  </a:lnTo>
                  <a:lnTo>
                    <a:pt x="550" y="119"/>
                  </a:lnTo>
                  <a:lnTo>
                    <a:pt x="555" y="114"/>
                  </a:lnTo>
                  <a:lnTo>
                    <a:pt x="560" y="109"/>
                  </a:lnTo>
                  <a:lnTo>
                    <a:pt x="565" y="109"/>
                  </a:lnTo>
                  <a:lnTo>
                    <a:pt x="571" y="103"/>
                  </a:lnTo>
                  <a:lnTo>
                    <a:pt x="576" y="98"/>
                  </a:lnTo>
                  <a:lnTo>
                    <a:pt x="576" y="93"/>
                  </a:lnTo>
                  <a:lnTo>
                    <a:pt x="581" y="88"/>
                  </a:lnTo>
                  <a:lnTo>
                    <a:pt x="586" y="83"/>
                  </a:lnTo>
                  <a:lnTo>
                    <a:pt x="591" y="78"/>
                  </a:lnTo>
                  <a:lnTo>
                    <a:pt x="597" y="72"/>
                  </a:lnTo>
                  <a:lnTo>
                    <a:pt x="602" y="67"/>
                  </a:lnTo>
                  <a:lnTo>
                    <a:pt x="607" y="62"/>
                  </a:lnTo>
                  <a:lnTo>
                    <a:pt x="612" y="57"/>
                  </a:lnTo>
                  <a:lnTo>
                    <a:pt x="612" y="52"/>
                  </a:lnTo>
                  <a:lnTo>
                    <a:pt x="617" y="46"/>
                  </a:lnTo>
                  <a:lnTo>
                    <a:pt x="622" y="36"/>
                  </a:lnTo>
                  <a:lnTo>
                    <a:pt x="628" y="31"/>
                  </a:lnTo>
                  <a:lnTo>
                    <a:pt x="633" y="26"/>
                  </a:lnTo>
                  <a:lnTo>
                    <a:pt x="638" y="15"/>
                  </a:lnTo>
                  <a:lnTo>
                    <a:pt x="643" y="10"/>
                  </a:lnTo>
                  <a:lnTo>
                    <a:pt x="643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41" name="Freeform 141"/>
            <p:cNvSpPr>
              <a:spLocks/>
            </p:cNvSpPr>
            <p:nvPr/>
          </p:nvSpPr>
          <p:spPr bwMode="auto">
            <a:xfrm>
              <a:off x="2379" y="1511"/>
              <a:ext cx="581" cy="1581"/>
            </a:xfrm>
            <a:custGeom>
              <a:avLst/>
              <a:gdLst>
                <a:gd name="T0" fmla="*/ 11 w 581"/>
                <a:gd name="T1" fmla="*/ 1565 h 1581"/>
                <a:gd name="T2" fmla="*/ 26 w 581"/>
                <a:gd name="T3" fmla="*/ 1539 h 1581"/>
                <a:gd name="T4" fmla="*/ 37 w 581"/>
                <a:gd name="T5" fmla="*/ 1508 h 1581"/>
                <a:gd name="T6" fmla="*/ 52 w 581"/>
                <a:gd name="T7" fmla="*/ 1477 h 1581"/>
                <a:gd name="T8" fmla="*/ 68 w 581"/>
                <a:gd name="T9" fmla="*/ 1446 h 1581"/>
                <a:gd name="T10" fmla="*/ 78 w 581"/>
                <a:gd name="T11" fmla="*/ 1405 h 1581"/>
                <a:gd name="T12" fmla="*/ 94 w 581"/>
                <a:gd name="T13" fmla="*/ 1368 h 1581"/>
                <a:gd name="T14" fmla="*/ 104 w 581"/>
                <a:gd name="T15" fmla="*/ 1322 h 1581"/>
                <a:gd name="T16" fmla="*/ 119 w 581"/>
                <a:gd name="T17" fmla="*/ 1275 h 1581"/>
                <a:gd name="T18" fmla="*/ 135 w 581"/>
                <a:gd name="T19" fmla="*/ 1228 h 1581"/>
                <a:gd name="T20" fmla="*/ 145 w 581"/>
                <a:gd name="T21" fmla="*/ 1176 h 1581"/>
                <a:gd name="T22" fmla="*/ 161 w 581"/>
                <a:gd name="T23" fmla="*/ 1125 h 1581"/>
                <a:gd name="T24" fmla="*/ 171 w 581"/>
                <a:gd name="T25" fmla="*/ 1068 h 1581"/>
                <a:gd name="T26" fmla="*/ 187 w 581"/>
                <a:gd name="T27" fmla="*/ 1011 h 1581"/>
                <a:gd name="T28" fmla="*/ 202 w 581"/>
                <a:gd name="T29" fmla="*/ 948 h 1581"/>
                <a:gd name="T30" fmla="*/ 213 w 581"/>
                <a:gd name="T31" fmla="*/ 886 h 1581"/>
                <a:gd name="T32" fmla="*/ 228 w 581"/>
                <a:gd name="T33" fmla="*/ 824 h 1581"/>
                <a:gd name="T34" fmla="*/ 239 w 581"/>
                <a:gd name="T35" fmla="*/ 757 h 1581"/>
                <a:gd name="T36" fmla="*/ 254 w 581"/>
                <a:gd name="T37" fmla="*/ 694 h 1581"/>
                <a:gd name="T38" fmla="*/ 270 w 581"/>
                <a:gd name="T39" fmla="*/ 632 h 1581"/>
                <a:gd name="T40" fmla="*/ 280 w 581"/>
                <a:gd name="T41" fmla="*/ 565 h 1581"/>
                <a:gd name="T42" fmla="*/ 296 w 581"/>
                <a:gd name="T43" fmla="*/ 503 h 1581"/>
                <a:gd name="T44" fmla="*/ 311 w 581"/>
                <a:gd name="T45" fmla="*/ 440 h 1581"/>
                <a:gd name="T46" fmla="*/ 322 w 581"/>
                <a:gd name="T47" fmla="*/ 383 h 1581"/>
                <a:gd name="T48" fmla="*/ 337 w 581"/>
                <a:gd name="T49" fmla="*/ 326 h 1581"/>
                <a:gd name="T50" fmla="*/ 348 w 581"/>
                <a:gd name="T51" fmla="*/ 269 h 1581"/>
                <a:gd name="T52" fmla="*/ 363 w 581"/>
                <a:gd name="T53" fmla="*/ 223 h 1581"/>
                <a:gd name="T54" fmla="*/ 379 w 581"/>
                <a:gd name="T55" fmla="*/ 176 h 1581"/>
                <a:gd name="T56" fmla="*/ 389 w 581"/>
                <a:gd name="T57" fmla="*/ 135 h 1581"/>
                <a:gd name="T58" fmla="*/ 405 w 581"/>
                <a:gd name="T59" fmla="*/ 98 h 1581"/>
                <a:gd name="T60" fmla="*/ 415 w 581"/>
                <a:gd name="T61" fmla="*/ 67 h 1581"/>
                <a:gd name="T62" fmla="*/ 431 w 581"/>
                <a:gd name="T63" fmla="*/ 41 h 1581"/>
                <a:gd name="T64" fmla="*/ 446 w 581"/>
                <a:gd name="T65" fmla="*/ 21 h 1581"/>
                <a:gd name="T66" fmla="*/ 456 w 581"/>
                <a:gd name="T67" fmla="*/ 5 h 1581"/>
                <a:gd name="T68" fmla="*/ 472 w 581"/>
                <a:gd name="T69" fmla="*/ 0 h 1581"/>
                <a:gd name="T70" fmla="*/ 488 w 581"/>
                <a:gd name="T71" fmla="*/ 0 h 1581"/>
                <a:gd name="T72" fmla="*/ 503 w 581"/>
                <a:gd name="T73" fmla="*/ 5 h 1581"/>
                <a:gd name="T74" fmla="*/ 513 w 581"/>
                <a:gd name="T75" fmla="*/ 21 h 1581"/>
                <a:gd name="T76" fmla="*/ 529 w 581"/>
                <a:gd name="T77" fmla="*/ 41 h 1581"/>
                <a:gd name="T78" fmla="*/ 545 w 581"/>
                <a:gd name="T79" fmla="*/ 67 h 1581"/>
                <a:gd name="T80" fmla="*/ 555 w 581"/>
                <a:gd name="T81" fmla="*/ 98 h 1581"/>
                <a:gd name="T82" fmla="*/ 570 w 581"/>
                <a:gd name="T83" fmla="*/ 135 h 158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81" h="1581">
                  <a:moveTo>
                    <a:pt x="0" y="1581"/>
                  </a:moveTo>
                  <a:lnTo>
                    <a:pt x="5" y="1576"/>
                  </a:lnTo>
                  <a:lnTo>
                    <a:pt x="11" y="1565"/>
                  </a:lnTo>
                  <a:lnTo>
                    <a:pt x="16" y="1560"/>
                  </a:lnTo>
                  <a:lnTo>
                    <a:pt x="21" y="1550"/>
                  </a:lnTo>
                  <a:lnTo>
                    <a:pt x="26" y="1539"/>
                  </a:lnTo>
                  <a:lnTo>
                    <a:pt x="31" y="1529"/>
                  </a:lnTo>
                  <a:lnTo>
                    <a:pt x="37" y="1519"/>
                  </a:lnTo>
                  <a:lnTo>
                    <a:pt x="37" y="1508"/>
                  </a:lnTo>
                  <a:lnTo>
                    <a:pt x="42" y="1498"/>
                  </a:lnTo>
                  <a:lnTo>
                    <a:pt x="47" y="1487"/>
                  </a:lnTo>
                  <a:lnTo>
                    <a:pt x="52" y="1477"/>
                  </a:lnTo>
                  <a:lnTo>
                    <a:pt x="57" y="1467"/>
                  </a:lnTo>
                  <a:lnTo>
                    <a:pt x="62" y="1456"/>
                  </a:lnTo>
                  <a:lnTo>
                    <a:pt x="68" y="1446"/>
                  </a:lnTo>
                  <a:lnTo>
                    <a:pt x="73" y="1430"/>
                  </a:lnTo>
                  <a:lnTo>
                    <a:pt x="73" y="1420"/>
                  </a:lnTo>
                  <a:lnTo>
                    <a:pt x="78" y="1405"/>
                  </a:lnTo>
                  <a:lnTo>
                    <a:pt x="83" y="1394"/>
                  </a:lnTo>
                  <a:lnTo>
                    <a:pt x="88" y="1379"/>
                  </a:lnTo>
                  <a:lnTo>
                    <a:pt x="94" y="1368"/>
                  </a:lnTo>
                  <a:lnTo>
                    <a:pt x="99" y="1353"/>
                  </a:lnTo>
                  <a:lnTo>
                    <a:pt x="104" y="1337"/>
                  </a:lnTo>
                  <a:lnTo>
                    <a:pt x="104" y="1322"/>
                  </a:lnTo>
                  <a:lnTo>
                    <a:pt x="109" y="1306"/>
                  </a:lnTo>
                  <a:lnTo>
                    <a:pt x="114" y="1291"/>
                  </a:lnTo>
                  <a:lnTo>
                    <a:pt x="119" y="1275"/>
                  </a:lnTo>
                  <a:lnTo>
                    <a:pt x="125" y="1259"/>
                  </a:lnTo>
                  <a:lnTo>
                    <a:pt x="130" y="1244"/>
                  </a:lnTo>
                  <a:lnTo>
                    <a:pt x="135" y="1228"/>
                  </a:lnTo>
                  <a:lnTo>
                    <a:pt x="140" y="1213"/>
                  </a:lnTo>
                  <a:lnTo>
                    <a:pt x="140" y="1192"/>
                  </a:lnTo>
                  <a:lnTo>
                    <a:pt x="145" y="1176"/>
                  </a:lnTo>
                  <a:lnTo>
                    <a:pt x="151" y="1161"/>
                  </a:lnTo>
                  <a:lnTo>
                    <a:pt x="156" y="1140"/>
                  </a:lnTo>
                  <a:lnTo>
                    <a:pt x="161" y="1125"/>
                  </a:lnTo>
                  <a:lnTo>
                    <a:pt x="166" y="1104"/>
                  </a:lnTo>
                  <a:lnTo>
                    <a:pt x="171" y="1088"/>
                  </a:lnTo>
                  <a:lnTo>
                    <a:pt x="171" y="1068"/>
                  </a:lnTo>
                  <a:lnTo>
                    <a:pt x="176" y="1047"/>
                  </a:lnTo>
                  <a:lnTo>
                    <a:pt x="182" y="1026"/>
                  </a:lnTo>
                  <a:lnTo>
                    <a:pt x="187" y="1011"/>
                  </a:lnTo>
                  <a:lnTo>
                    <a:pt x="192" y="990"/>
                  </a:lnTo>
                  <a:lnTo>
                    <a:pt x="197" y="969"/>
                  </a:lnTo>
                  <a:lnTo>
                    <a:pt x="202" y="948"/>
                  </a:lnTo>
                  <a:lnTo>
                    <a:pt x="208" y="928"/>
                  </a:lnTo>
                  <a:lnTo>
                    <a:pt x="208" y="907"/>
                  </a:lnTo>
                  <a:lnTo>
                    <a:pt x="213" y="886"/>
                  </a:lnTo>
                  <a:lnTo>
                    <a:pt x="218" y="865"/>
                  </a:lnTo>
                  <a:lnTo>
                    <a:pt x="223" y="845"/>
                  </a:lnTo>
                  <a:lnTo>
                    <a:pt x="228" y="824"/>
                  </a:lnTo>
                  <a:lnTo>
                    <a:pt x="234" y="803"/>
                  </a:lnTo>
                  <a:lnTo>
                    <a:pt x="239" y="783"/>
                  </a:lnTo>
                  <a:lnTo>
                    <a:pt x="239" y="757"/>
                  </a:lnTo>
                  <a:lnTo>
                    <a:pt x="244" y="736"/>
                  </a:lnTo>
                  <a:lnTo>
                    <a:pt x="249" y="715"/>
                  </a:lnTo>
                  <a:lnTo>
                    <a:pt x="254" y="694"/>
                  </a:lnTo>
                  <a:lnTo>
                    <a:pt x="259" y="674"/>
                  </a:lnTo>
                  <a:lnTo>
                    <a:pt x="265" y="653"/>
                  </a:lnTo>
                  <a:lnTo>
                    <a:pt x="270" y="632"/>
                  </a:lnTo>
                  <a:lnTo>
                    <a:pt x="275" y="612"/>
                  </a:lnTo>
                  <a:lnTo>
                    <a:pt x="275" y="586"/>
                  </a:lnTo>
                  <a:lnTo>
                    <a:pt x="280" y="565"/>
                  </a:lnTo>
                  <a:lnTo>
                    <a:pt x="285" y="544"/>
                  </a:lnTo>
                  <a:lnTo>
                    <a:pt x="291" y="523"/>
                  </a:lnTo>
                  <a:lnTo>
                    <a:pt x="296" y="503"/>
                  </a:lnTo>
                  <a:lnTo>
                    <a:pt x="301" y="482"/>
                  </a:lnTo>
                  <a:lnTo>
                    <a:pt x="306" y="461"/>
                  </a:lnTo>
                  <a:lnTo>
                    <a:pt x="311" y="440"/>
                  </a:lnTo>
                  <a:lnTo>
                    <a:pt x="311" y="420"/>
                  </a:lnTo>
                  <a:lnTo>
                    <a:pt x="316" y="404"/>
                  </a:lnTo>
                  <a:lnTo>
                    <a:pt x="322" y="383"/>
                  </a:lnTo>
                  <a:lnTo>
                    <a:pt x="327" y="363"/>
                  </a:lnTo>
                  <a:lnTo>
                    <a:pt x="332" y="342"/>
                  </a:lnTo>
                  <a:lnTo>
                    <a:pt x="337" y="326"/>
                  </a:lnTo>
                  <a:lnTo>
                    <a:pt x="342" y="306"/>
                  </a:lnTo>
                  <a:lnTo>
                    <a:pt x="342" y="290"/>
                  </a:lnTo>
                  <a:lnTo>
                    <a:pt x="348" y="269"/>
                  </a:lnTo>
                  <a:lnTo>
                    <a:pt x="353" y="254"/>
                  </a:lnTo>
                  <a:lnTo>
                    <a:pt x="358" y="238"/>
                  </a:lnTo>
                  <a:lnTo>
                    <a:pt x="363" y="223"/>
                  </a:lnTo>
                  <a:lnTo>
                    <a:pt x="368" y="207"/>
                  </a:lnTo>
                  <a:lnTo>
                    <a:pt x="373" y="192"/>
                  </a:lnTo>
                  <a:lnTo>
                    <a:pt x="379" y="176"/>
                  </a:lnTo>
                  <a:lnTo>
                    <a:pt x="379" y="161"/>
                  </a:lnTo>
                  <a:lnTo>
                    <a:pt x="384" y="145"/>
                  </a:lnTo>
                  <a:lnTo>
                    <a:pt x="389" y="135"/>
                  </a:lnTo>
                  <a:lnTo>
                    <a:pt x="394" y="119"/>
                  </a:lnTo>
                  <a:lnTo>
                    <a:pt x="399" y="109"/>
                  </a:lnTo>
                  <a:lnTo>
                    <a:pt x="405" y="98"/>
                  </a:lnTo>
                  <a:lnTo>
                    <a:pt x="410" y="88"/>
                  </a:lnTo>
                  <a:lnTo>
                    <a:pt x="410" y="78"/>
                  </a:lnTo>
                  <a:lnTo>
                    <a:pt x="415" y="67"/>
                  </a:lnTo>
                  <a:lnTo>
                    <a:pt x="420" y="57"/>
                  </a:lnTo>
                  <a:lnTo>
                    <a:pt x="425" y="47"/>
                  </a:lnTo>
                  <a:lnTo>
                    <a:pt x="431" y="41"/>
                  </a:lnTo>
                  <a:lnTo>
                    <a:pt x="436" y="31"/>
                  </a:lnTo>
                  <a:lnTo>
                    <a:pt x="441" y="26"/>
                  </a:lnTo>
                  <a:lnTo>
                    <a:pt x="446" y="21"/>
                  </a:lnTo>
                  <a:lnTo>
                    <a:pt x="446" y="15"/>
                  </a:lnTo>
                  <a:lnTo>
                    <a:pt x="451" y="10"/>
                  </a:lnTo>
                  <a:lnTo>
                    <a:pt x="456" y="5"/>
                  </a:lnTo>
                  <a:lnTo>
                    <a:pt x="462" y="5"/>
                  </a:lnTo>
                  <a:lnTo>
                    <a:pt x="467" y="0"/>
                  </a:lnTo>
                  <a:lnTo>
                    <a:pt x="472" y="0"/>
                  </a:lnTo>
                  <a:lnTo>
                    <a:pt x="477" y="0"/>
                  </a:lnTo>
                  <a:lnTo>
                    <a:pt x="482" y="0"/>
                  </a:lnTo>
                  <a:lnTo>
                    <a:pt x="488" y="0"/>
                  </a:lnTo>
                  <a:lnTo>
                    <a:pt x="493" y="0"/>
                  </a:lnTo>
                  <a:lnTo>
                    <a:pt x="498" y="5"/>
                  </a:lnTo>
                  <a:lnTo>
                    <a:pt x="503" y="5"/>
                  </a:lnTo>
                  <a:lnTo>
                    <a:pt x="508" y="10"/>
                  </a:lnTo>
                  <a:lnTo>
                    <a:pt x="513" y="15"/>
                  </a:lnTo>
                  <a:lnTo>
                    <a:pt x="513" y="21"/>
                  </a:lnTo>
                  <a:lnTo>
                    <a:pt x="519" y="26"/>
                  </a:lnTo>
                  <a:lnTo>
                    <a:pt x="524" y="31"/>
                  </a:lnTo>
                  <a:lnTo>
                    <a:pt x="529" y="41"/>
                  </a:lnTo>
                  <a:lnTo>
                    <a:pt x="534" y="47"/>
                  </a:lnTo>
                  <a:lnTo>
                    <a:pt x="539" y="57"/>
                  </a:lnTo>
                  <a:lnTo>
                    <a:pt x="545" y="67"/>
                  </a:lnTo>
                  <a:lnTo>
                    <a:pt x="550" y="78"/>
                  </a:lnTo>
                  <a:lnTo>
                    <a:pt x="550" y="88"/>
                  </a:lnTo>
                  <a:lnTo>
                    <a:pt x="555" y="98"/>
                  </a:lnTo>
                  <a:lnTo>
                    <a:pt x="560" y="109"/>
                  </a:lnTo>
                  <a:lnTo>
                    <a:pt x="565" y="119"/>
                  </a:lnTo>
                  <a:lnTo>
                    <a:pt x="570" y="135"/>
                  </a:lnTo>
                  <a:lnTo>
                    <a:pt x="576" y="145"/>
                  </a:lnTo>
                  <a:lnTo>
                    <a:pt x="581" y="161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42" name="Freeform 142"/>
            <p:cNvSpPr>
              <a:spLocks/>
            </p:cNvSpPr>
            <p:nvPr/>
          </p:nvSpPr>
          <p:spPr bwMode="auto">
            <a:xfrm>
              <a:off x="2960" y="1672"/>
              <a:ext cx="586" cy="1591"/>
            </a:xfrm>
            <a:custGeom>
              <a:avLst/>
              <a:gdLst>
                <a:gd name="T0" fmla="*/ 5 w 586"/>
                <a:gd name="T1" fmla="*/ 31 h 1591"/>
                <a:gd name="T2" fmla="*/ 21 w 586"/>
                <a:gd name="T3" fmla="*/ 77 h 1591"/>
                <a:gd name="T4" fmla="*/ 36 w 586"/>
                <a:gd name="T5" fmla="*/ 129 h 1591"/>
                <a:gd name="T6" fmla="*/ 46 w 586"/>
                <a:gd name="T7" fmla="*/ 181 h 1591"/>
                <a:gd name="T8" fmla="*/ 62 w 586"/>
                <a:gd name="T9" fmla="*/ 243 h 1591"/>
                <a:gd name="T10" fmla="*/ 72 w 586"/>
                <a:gd name="T11" fmla="*/ 300 h 1591"/>
                <a:gd name="T12" fmla="*/ 88 w 586"/>
                <a:gd name="T13" fmla="*/ 362 h 1591"/>
                <a:gd name="T14" fmla="*/ 104 w 586"/>
                <a:gd name="T15" fmla="*/ 425 h 1591"/>
                <a:gd name="T16" fmla="*/ 114 w 586"/>
                <a:gd name="T17" fmla="*/ 492 h 1591"/>
                <a:gd name="T18" fmla="*/ 129 w 586"/>
                <a:gd name="T19" fmla="*/ 554 h 1591"/>
                <a:gd name="T20" fmla="*/ 140 w 586"/>
                <a:gd name="T21" fmla="*/ 622 h 1591"/>
                <a:gd name="T22" fmla="*/ 155 w 586"/>
                <a:gd name="T23" fmla="*/ 684 h 1591"/>
                <a:gd name="T24" fmla="*/ 171 w 586"/>
                <a:gd name="T25" fmla="*/ 746 h 1591"/>
                <a:gd name="T26" fmla="*/ 181 w 586"/>
                <a:gd name="T27" fmla="*/ 808 h 1591"/>
                <a:gd name="T28" fmla="*/ 197 w 586"/>
                <a:gd name="T29" fmla="*/ 865 h 1591"/>
                <a:gd name="T30" fmla="*/ 207 w 586"/>
                <a:gd name="T31" fmla="*/ 927 h 1591"/>
                <a:gd name="T32" fmla="*/ 223 w 586"/>
                <a:gd name="T33" fmla="*/ 979 h 1591"/>
                <a:gd name="T34" fmla="*/ 238 w 586"/>
                <a:gd name="T35" fmla="*/ 1031 h 1591"/>
                <a:gd name="T36" fmla="*/ 249 w 586"/>
                <a:gd name="T37" fmla="*/ 1083 h 1591"/>
                <a:gd name="T38" fmla="*/ 264 w 586"/>
                <a:gd name="T39" fmla="*/ 1130 h 1591"/>
                <a:gd name="T40" fmla="*/ 275 w 586"/>
                <a:gd name="T41" fmla="*/ 1176 h 1591"/>
                <a:gd name="T42" fmla="*/ 290 w 586"/>
                <a:gd name="T43" fmla="*/ 1218 h 1591"/>
                <a:gd name="T44" fmla="*/ 306 w 586"/>
                <a:gd name="T45" fmla="*/ 1259 h 1591"/>
                <a:gd name="T46" fmla="*/ 316 w 586"/>
                <a:gd name="T47" fmla="*/ 1295 h 1591"/>
                <a:gd name="T48" fmla="*/ 332 w 586"/>
                <a:gd name="T49" fmla="*/ 1326 h 1591"/>
                <a:gd name="T50" fmla="*/ 342 w 586"/>
                <a:gd name="T51" fmla="*/ 1358 h 1591"/>
                <a:gd name="T52" fmla="*/ 358 w 586"/>
                <a:gd name="T53" fmla="*/ 1389 h 1591"/>
                <a:gd name="T54" fmla="*/ 373 w 586"/>
                <a:gd name="T55" fmla="*/ 1415 h 1591"/>
                <a:gd name="T56" fmla="*/ 383 w 586"/>
                <a:gd name="T57" fmla="*/ 1435 h 1591"/>
                <a:gd name="T58" fmla="*/ 399 w 586"/>
                <a:gd name="T59" fmla="*/ 1456 h 1591"/>
                <a:gd name="T60" fmla="*/ 409 w 586"/>
                <a:gd name="T61" fmla="*/ 1477 h 1591"/>
                <a:gd name="T62" fmla="*/ 425 w 586"/>
                <a:gd name="T63" fmla="*/ 1492 h 1591"/>
                <a:gd name="T64" fmla="*/ 440 w 586"/>
                <a:gd name="T65" fmla="*/ 1508 h 1591"/>
                <a:gd name="T66" fmla="*/ 451 w 586"/>
                <a:gd name="T67" fmla="*/ 1523 h 1591"/>
                <a:gd name="T68" fmla="*/ 466 w 586"/>
                <a:gd name="T69" fmla="*/ 1534 h 1591"/>
                <a:gd name="T70" fmla="*/ 482 w 586"/>
                <a:gd name="T71" fmla="*/ 1549 h 1591"/>
                <a:gd name="T72" fmla="*/ 497 w 586"/>
                <a:gd name="T73" fmla="*/ 1560 h 1591"/>
                <a:gd name="T74" fmla="*/ 513 w 586"/>
                <a:gd name="T75" fmla="*/ 1565 h 1591"/>
                <a:gd name="T76" fmla="*/ 529 w 586"/>
                <a:gd name="T77" fmla="*/ 1575 h 1591"/>
                <a:gd name="T78" fmla="*/ 544 w 586"/>
                <a:gd name="T79" fmla="*/ 1580 h 1591"/>
                <a:gd name="T80" fmla="*/ 560 w 586"/>
                <a:gd name="T81" fmla="*/ 1586 h 1591"/>
                <a:gd name="T82" fmla="*/ 575 w 586"/>
                <a:gd name="T83" fmla="*/ 1591 h 159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86" h="1591">
                  <a:moveTo>
                    <a:pt x="0" y="0"/>
                  </a:moveTo>
                  <a:lnTo>
                    <a:pt x="0" y="15"/>
                  </a:lnTo>
                  <a:lnTo>
                    <a:pt x="5" y="31"/>
                  </a:lnTo>
                  <a:lnTo>
                    <a:pt x="10" y="46"/>
                  </a:lnTo>
                  <a:lnTo>
                    <a:pt x="15" y="62"/>
                  </a:lnTo>
                  <a:lnTo>
                    <a:pt x="21" y="77"/>
                  </a:lnTo>
                  <a:lnTo>
                    <a:pt x="26" y="93"/>
                  </a:lnTo>
                  <a:lnTo>
                    <a:pt x="31" y="108"/>
                  </a:lnTo>
                  <a:lnTo>
                    <a:pt x="36" y="129"/>
                  </a:lnTo>
                  <a:lnTo>
                    <a:pt x="36" y="145"/>
                  </a:lnTo>
                  <a:lnTo>
                    <a:pt x="41" y="165"/>
                  </a:lnTo>
                  <a:lnTo>
                    <a:pt x="46" y="181"/>
                  </a:lnTo>
                  <a:lnTo>
                    <a:pt x="52" y="202"/>
                  </a:lnTo>
                  <a:lnTo>
                    <a:pt x="57" y="222"/>
                  </a:lnTo>
                  <a:lnTo>
                    <a:pt x="62" y="243"/>
                  </a:lnTo>
                  <a:lnTo>
                    <a:pt x="67" y="259"/>
                  </a:lnTo>
                  <a:lnTo>
                    <a:pt x="67" y="279"/>
                  </a:lnTo>
                  <a:lnTo>
                    <a:pt x="72" y="300"/>
                  </a:lnTo>
                  <a:lnTo>
                    <a:pt x="78" y="321"/>
                  </a:lnTo>
                  <a:lnTo>
                    <a:pt x="83" y="342"/>
                  </a:lnTo>
                  <a:lnTo>
                    <a:pt x="88" y="362"/>
                  </a:lnTo>
                  <a:lnTo>
                    <a:pt x="93" y="383"/>
                  </a:lnTo>
                  <a:lnTo>
                    <a:pt x="98" y="404"/>
                  </a:lnTo>
                  <a:lnTo>
                    <a:pt x="104" y="425"/>
                  </a:lnTo>
                  <a:lnTo>
                    <a:pt x="104" y="451"/>
                  </a:lnTo>
                  <a:lnTo>
                    <a:pt x="109" y="471"/>
                  </a:lnTo>
                  <a:lnTo>
                    <a:pt x="114" y="492"/>
                  </a:lnTo>
                  <a:lnTo>
                    <a:pt x="119" y="513"/>
                  </a:lnTo>
                  <a:lnTo>
                    <a:pt x="124" y="533"/>
                  </a:lnTo>
                  <a:lnTo>
                    <a:pt x="129" y="554"/>
                  </a:lnTo>
                  <a:lnTo>
                    <a:pt x="135" y="575"/>
                  </a:lnTo>
                  <a:lnTo>
                    <a:pt x="140" y="596"/>
                  </a:lnTo>
                  <a:lnTo>
                    <a:pt x="140" y="622"/>
                  </a:lnTo>
                  <a:lnTo>
                    <a:pt x="145" y="642"/>
                  </a:lnTo>
                  <a:lnTo>
                    <a:pt x="150" y="663"/>
                  </a:lnTo>
                  <a:lnTo>
                    <a:pt x="155" y="684"/>
                  </a:lnTo>
                  <a:lnTo>
                    <a:pt x="161" y="704"/>
                  </a:lnTo>
                  <a:lnTo>
                    <a:pt x="166" y="725"/>
                  </a:lnTo>
                  <a:lnTo>
                    <a:pt x="171" y="746"/>
                  </a:lnTo>
                  <a:lnTo>
                    <a:pt x="171" y="767"/>
                  </a:lnTo>
                  <a:lnTo>
                    <a:pt x="176" y="787"/>
                  </a:lnTo>
                  <a:lnTo>
                    <a:pt x="181" y="808"/>
                  </a:lnTo>
                  <a:lnTo>
                    <a:pt x="186" y="829"/>
                  </a:lnTo>
                  <a:lnTo>
                    <a:pt x="192" y="850"/>
                  </a:lnTo>
                  <a:lnTo>
                    <a:pt x="197" y="865"/>
                  </a:lnTo>
                  <a:lnTo>
                    <a:pt x="202" y="886"/>
                  </a:lnTo>
                  <a:lnTo>
                    <a:pt x="207" y="907"/>
                  </a:lnTo>
                  <a:lnTo>
                    <a:pt x="207" y="927"/>
                  </a:lnTo>
                  <a:lnTo>
                    <a:pt x="212" y="943"/>
                  </a:lnTo>
                  <a:lnTo>
                    <a:pt x="218" y="964"/>
                  </a:lnTo>
                  <a:lnTo>
                    <a:pt x="223" y="979"/>
                  </a:lnTo>
                  <a:lnTo>
                    <a:pt x="228" y="1000"/>
                  </a:lnTo>
                  <a:lnTo>
                    <a:pt x="233" y="1015"/>
                  </a:lnTo>
                  <a:lnTo>
                    <a:pt x="238" y="1031"/>
                  </a:lnTo>
                  <a:lnTo>
                    <a:pt x="238" y="1052"/>
                  </a:lnTo>
                  <a:lnTo>
                    <a:pt x="243" y="1067"/>
                  </a:lnTo>
                  <a:lnTo>
                    <a:pt x="249" y="1083"/>
                  </a:lnTo>
                  <a:lnTo>
                    <a:pt x="254" y="1098"/>
                  </a:lnTo>
                  <a:lnTo>
                    <a:pt x="259" y="1114"/>
                  </a:lnTo>
                  <a:lnTo>
                    <a:pt x="264" y="1130"/>
                  </a:lnTo>
                  <a:lnTo>
                    <a:pt x="269" y="1145"/>
                  </a:lnTo>
                  <a:lnTo>
                    <a:pt x="275" y="1161"/>
                  </a:lnTo>
                  <a:lnTo>
                    <a:pt x="275" y="1176"/>
                  </a:lnTo>
                  <a:lnTo>
                    <a:pt x="280" y="1192"/>
                  </a:lnTo>
                  <a:lnTo>
                    <a:pt x="285" y="1207"/>
                  </a:lnTo>
                  <a:lnTo>
                    <a:pt x="290" y="1218"/>
                  </a:lnTo>
                  <a:lnTo>
                    <a:pt x="295" y="1233"/>
                  </a:lnTo>
                  <a:lnTo>
                    <a:pt x="301" y="1244"/>
                  </a:lnTo>
                  <a:lnTo>
                    <a:pt x="306" y="1259"/>
                  </a:lnTo>
                  <a:lnTo>
                    <a:pt x="306" y="1269"/>
                  </a:lnTo>
                  <a:lnTo>
                    <a:pt x="311" y="1285"/>
                  </a:lnTo>
                  <a:lnTo>
                    <a:pt x="316" y="1295"/>
                  </a:lnTo>
                  <a:lnTo>
                    <a:pt x="321" y="1306"/>
                  </a:lnTo>
                  <a:lnTo>
                    <a:pt x="326" y="1316"/>
                  </a:lnTo>
                  <a:lnTo>
                    <a:pt x="332" y="1326"/>
                  </a:lnTo>
                  <a:lnTo>
                    <a:pt x="337" y="1337"/>
                  </a:lnTo>
                  <a:lnTo>
                    <a:pt x="342" y="1347"/>
                  </a:lnTo>
                  <a:lnTo>
                    <a:pt x="342" y="1358"/>
                  </a:lnTo>
                  <a:lnTo>
                    <a:pt x="347" y="1368"/>
                  </a:lnTo>
                  <a:lnTo>
                    <a:pt x="352" y="1378"/>
                  </a:lnTo>
                  <a:lnTo>
                    <a:pt x="358" y="1389"/>
                  </a:lnTo>
                  <a:lnTo>
                    <a:pt x="363" y="1399"/>
                  </a:lnTo>
                  <a:lnTo>
                    <a:pt x="368" y="1404"/>
                  </a:lnTo>
                  <a:lnTo>
                    <a:pt x="373" y="1415"/>
                  </a:lnTo>
                  <a:lnTo>
                    <a:pt x="378" y="1420"/>
                  </a:lnTo>
                  <a:lnTo>
                    <a:pt x="378" y="1430"/>
                  </a:lnTo>
                  <a:lnTo>
                    <a:pt x="383" y="1435"/>
                  </a:lnTo>
                  <a:lnTo>
                    <a:pt x="389" y="1446"/>
                  </a:lnTo>
                  <a:lnTo>
                    <a:pt x="394" y="1451"/>
                  </a:lnTo>
                  <a:lnTo>
                    <a:pt x="399" y="1456"/>
                  </a:lnTo>
                  <a:lnTo>
                    <a:pt x="404" y="1466"/>
                  </a:lnTo>
                  <a:lnTo>
                    <a:pt x="409" y="1472"/>
                  </a:lnTo>
                  <a:lnTo>
                    <a:pt x="409" y="1477"/>
                  </a:lnTo>
                  <a:lnTo>
                    <a:pt x="415" y="1482"/>
                  </a:lnTo>
                  <a:lnTo>
                    <a:pt x="420" y="1487"/>
                  </a:lnTo>
                  <a:lnTo>
                    <a:pt x="425" y="1492"/>
                  </a:lnTo>
                  <a:lnTo>
                    <a:pt x="430" y="1498"/>
                  </a:lnTo>
                  <a:lnTo>
                    <a:pt x="435" y="1503"/>
                  </a:lnTo>
                  <a:lnTo>
                    <a:pt x="440" y="1508"/>
                  </a:lnTo>
                  <a:lnTo>
                    <a:pt x="446" y="1513"/>
                  </a:lnTo>
                  <a:lnTo>
                    <a:pt x="446" y="1518"/>
                  </a:lnTo>
                  <a:lnTo>
                    <a:pt x="451" y="1523"/>
                  </a:lnTo>
                  <a:lnTo>
                    <a:pt x="456" y="1529"/>
                  </a:lnTo>
                  <a:lnTo>
                    <a:pt x="461" y="1529"/>
                  </a:lnTo>
                  <a:lnTo>
                    <a:pt x="466" y="1534"/>
                  </a:lnTo>
                  <a:lnTo>
                    <a:pt x="472" y="1539"/>
                  </a:lnTo>
                  <a:lnTo>
                    <a:pt x="477" y="1544"/>
                  </a:lnTo>
                  <a:lnTo>
                    <a:pt x="482" y="1549"/>
                  </a:lnTo>
                  <a:lnTo>
                    <a:pt x="487" y="1549"/>
                  </a:lnTo>
                  <a:lnTo>
                    <a:pt x="492" y="1555"/>
                  </a:lnTo>
                  <a:lnTo>
                    <a:pt x="497" y="1560"/>
                  </a:lnTo>
                  <a:lnTo>
                    <a:pt x="503" y="1560"/>
                  </a:lnTo>
                  <a:lnTo>
                    <a:pt x="508" y="1565"/>
                  </a:lnTo>
                  <a:lnTo>
                    <a:pt x="513" y="1565"/>
                  </a:lnTo>
                  <a:lnTo>
                    <a:pt x="518" y="1570"/>
                  </a:lnTo>
                  <a:lnTo>
                    <a:pt x="523" y="1570"/>
                  </a:lnTo>
                  <a:lnTo>
                    <a:pt x="529" y="1575"/>
                  </a:lnTo>
                  <a:lnTo>
                    <a:pt x="534" y="1575"/>
                  </a:lnTo>
                  <a:lnTo>
                    <a:pt x="539" y="1575"/>
                  </a:lnTo>
                  <a:lnTo>
                    <a:pt x="544" y="1580"/>
                  </a:lnTo>
                  <a:lnTo>
                    <a:pt x="549" y="1580"/>
                  </a:lnTo>
                  <a:lnTo>
                    <a:pt x="555" y="1586"/>
                  </a:lnTo>
                  <a:lnTo>
                    <a:pt x="560" y="1586"/>
                  </a:lnTo>
                  <a:lnTo>
                    <a:pt x="565" y="1586"/>
                  </a:lnTo>
                  <a:lnTo>
                    <a:pt x="570" y="1586"/>
                  </a:lnTo>
                  <a:lnTo>
                    <a:pt x="575" y="1591"/>
                  </a:lnTo>
                  <a:lnTo>
                    <a:pt x="580" y="1591"/>
                  </a:lnTo>
                  <a:lnTo>
                    <a:pt x="586" y="1591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43" name="Freeform 143"/>
            <p:cNvSpPr>
              <a:spLocks/>
            </p:cNvSpPr>
            <p:nvPr/>
          </p:nvSpPr>
          <p:spPr bwMode="auto">
            <a:xfrm>
              <a:off x="3546" y="3263"/>
              <a:ext cx="440" cy="15"/>
            </a:xfrm>
            <a:custGeom>
              <a:avLst/>
              <a:gdLst>
                <a:gd name="T0" fmla="*/ 5 w 440"/>
                <a:gd name="T1" fmla="*/ 5 h 15"/>
                <a:gd name="T2" fmla="*/ 15 w 440"/>
                <a:gd name="T3" fmla="*/ 5 h 15"/>
                <a:gd name="T4" fmla="*/ 26 w 440"/>
                <a:gd name="T5" fmla="*/ 5 h 15"/>
                <a:gd name="T6" fmla="*/ 36 w 440"/>
                <a:gd name="T7" fmla="*/ 10 h 15"/>
                <a:gd name="T8" fmla="*/ 46 w 440"/>
                <a:gd name="T9" fmla="*/ 10 h 15"/>
                <a:gd name="T10" fmla="*/ 57 w 440"/>
                <a:gd name="T11" fmla="*/ 10 h 15"/>
                <a:gd name="T12" fmla="*/ 67 w 440"/>
                <a:gd name="T13" fmla="*/ 10 h 15"/>
                <a:gd name="T14" fmla="*/ 77 w 440"/>
                <a:gd name="T15" fmla="*/ 10 h 15"/>
                <a:gd name="T16" fmla="*/ 88 w 440"/>
                <a:gd name="T17" fmla="*/ 15 h 15"/>
                <a:gd name="T18" fmla="*/ 98 w 440"/>
                <a:gd name="T19" fmla="*/ 15 h 15"/>
                <a:gd name="T20" fmla="*/ 108 w 440"/>
                <a:gd name="T21" fmla="*/ 15 h 15"/>
                <a:gd name="T22" fmla="*/ 119 w 440"/>
                <a:gd name="T23" fmla="*/ 15 h 15"/>
                <a:gd name="T24" fmla="*/ 129 w 440"/>
                <a:gd name="T25" fmla="*/ 15 h 15"/>
                <a:gd name="T26" fmla="*/ 140 w 440"/>
                <a:gd name="T27" fmla="*/ 15 h 15"/>
                <a:gd name="T28" fmla="*/ 150 w 440"/>
                <a:gd name="T29" fmla="*/ 15 h 15"/>
                <a:gd name="T30" fmla="*/ 160 w 440"/>
                <a:gd name="T31" fmla="*/ 15 h 15"/>
                <a:gd name="T32" fmla="*/ 171 w 440"/>
                <a:gd name="T33" fmla="*/ 15 h 15"/>
                <a:gd name="T34" fmla="*/ 181 w 440"/>
                <a:gd name="T35" fmla="*/ 15 h 15"/>
                <a:gd name="T36" fmla="*/ 191 w 440"/>
                <a:gd name="T37" fmla="*/ 15 h 15"/>
                <a:gd name="T38" fmla="*/ 202 w 440"/>
                <a:gd name="T39" fmla="*/ 15 h 15"/>
                <a:gd name="T40" fmla="*/ 212 w 440"/>
                <a:gd name="T41" fmla="*/ 15 h 15"/>
                <a:gd name="T42" fmla="*/ 223 w 440"/>
                <a:gd name="T43" fmla="*/ 15 h 15"/>
                <a:gd name="T44" fmla="*/ 233 w 440"/>
                <a:gd name="T45" fmla="*/ 15 h 15"/>
                <a:gd name="T46" fmla="*/ 243 w 440"/>
                <a:gd name="T47" fmla="*/ 15 h 15"/>
                <a:gd name="T48" fmla="*/ 254 w 440"/>
                <a:gd name="T49" fmla="*/ 15 h 15"/>
                <a:gd name="T50" fmla="*/ 264 w 440"/>
                <a:gd name="T51" fmla="*/ 15 h 15"/>
                <a:gd name="T52" fmla="*/ 274 w 440"/>
                <a:gd name="T53" fmla="*/ 15 h 15"/>
                <a:gd name="T54" fmla="*/ 285 w 440"/>
                <a:gd name="T55" fmla="*/ 15 h 15"/>
                <a:gd name="T56" fmla="*/ 295 w 440"/>
                <a:gd name="T57" fmla="*/ 15 h 15"/>
                <a:gd name="T58" fmla="*/ 305 w 440"/>
                <a:gd name="T59" fmla="*/ 15 h 15"/>
                <a:gd name="T60" fmla="*/ 316 w 440"/>
                <a:gd name="T61" fmla="*/ 15 h 15"/>
                <a:gd name="T62" fmla="*/ 326 w 440"/>
                <a:gd name="T63" fmla="*/ 15 h 15"/>
                <a:gd name="T64" fmla="*/ 337 w 440"/>
                <a:gd name="T65" fmla="*/ 15 h 15"/>
                <a:gd name="T66" fmla="*/ 347 w 440"/>
                <a:gd name="T67" fmla="*/ 15 h 15"/>
                <a:gd name="T68" fmla="*/ 357 w 440"/>
                <a:gd name="T69" fmla="*/ 15 h 15"/>
                <a:gd name="T70" fmla="*/ 368 w 440"/>
                <a:gd name="T71" fmla="*/ 15 h 15"/>
                <a:gd name="T72" fmla="*/ 378 w 440"/>
                <a:gd name="T73" fmla="*/ 15 h 15"/>
                <a:gd name="T74" fmla="*/ 388 w 440"/>
                <a:gd name="T75" fmla="*/ 15 h 15"/>
                <a:gd name="T76" fmla="*/ 399 w 440"/>
                <a:gd name="T77" fmla="*/ 15 h 15"/>
                <a:gd name="T78" fmla="*/ 409 w 440"/>
                <a:gd name="T79" fmla="*/ 15 h 15"/>
                <a:gd name="T80" fmla="*/ 420 w 440"/>
                <a:gd name="T81" fmla="*/ 15 h 15"/>
                <a:gd name="T82" fmla="*/ 430 w 440"/>
                <a:gd name="T83" fmla="*/ 15 h 15"/>
                <a:gd name="T84" fmla="*/ 440 w 440"/>
                <a:gd name="T85" fmla="*/ 15 h 1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40" h="15">
                  <a:moveTo>
                    <a:pt x="0" y="0"/>
                  </a:moveTo>
                  <a:lnTo>
                    <a:pt x="5" y="5"/>
                  </a:lnTo>
                  <a:lnTo>
                    <a:pt x="10" y="5"/>
                  </a:lnTo>
                  <a:lnTo>
                    <a:pt x="15" y="5"/>
                  </a:lnTo>
                  <a:lnTo>
                    <a:pt x="20" y="5"/>
                  </a:lnTo>
                  <a:lnTo>
                    <a:pt x="26" y="5"/>
                  </a:lnTo>
                  <a:lnTo>
                    <a:pt x="31" y="5"/>
                  </a:lnTo>
                  <a:lnTo>
                    <a:pt x="36" y="10"/>
                  </a:lnTo>
                  <a:lnTo>
                    <a:pt x="41" y="10"/>
                  </a:lnTo>
                  <a:lnTo>
                    <a:pt x="46" y="10"/>
                  </a:lnTo>
                  <a:lnTo>
                    <a:pt x="51" y="10"/>
                  </a:lnTo>
                  <a:lnTo>
                    <a:pt x="57" y="10"/>
                  </a:lnTo>
                  <a:lnTo>
                    <a:pt x="62" y="10"/>
                  </a:lnTo>
                  <a:lnTo>
                    <a:pt x="67" y="10"/>
                  </a:lnTo>
                  <a:lnTo>
                    <a:pt x="72" y="10"/>
                  </a:lnTo>
                  <a:lnTo>
                    <a:pt x="77" y="10"/>
                  </a:lnTo>
                  <a:lnTo>
                    <a:pt x="83" y="15"/>
                  </a:lnTo>
                  <a:lnTo>
                    <a:pt x="88" y="15"/>
                  </a:lnTo>
                  <a:lnTo>
                    <a:pt x="93" y="15"/>
                  </a:lnTo>
                  <a:lnTo>
                    <a:pt x="98" y="15"/>
                  </a:lnTo>
                  <a:lnTo>
                    <a:pt x="103" y="15"/>
                  </a:lnTo>
                  <a:lnTo>
                    <a:pt x="108" y="15"/>
                  </a:lnTo>
                  <a:lnTo>
                    <a:pt x="114" y="15"/>
                  </a:lnTo>
                  <a:lnTo>
                    <a:pt x="119" y="15"/>
                  </a:lnTo>
                  <a:lnTo>
                    <a:pt x="124" y="15"/>
                  </a:lnTo>
                  <a:lnTo>
                    <a:pt x="129" y="15"/>
                  </a:lnTo>
                  <a:lnTo>
                    <a:pt x="134" y="15"/>
                  </a:lnTo>
                  <a:lnTo>
                    <a:pt x="140" y="15"/>
                  </a:lnTo>
                  <a:lnTo>
                    <a:pt x="145" y="15"/>
                  </a:lnTo>
                  <a:lnTo>
                    <a:pt x="150" y="15"/>
                  </a:lnTo>
                  <a:lnTo>
                    <a:pt x="155" y="15"/>
                  </a:lnTo>
                  <a:lnTo>
                    <a:pt x="160" y="15"/>
                  </a:lnTo>
                  <a:lnTo>
                    <a:pt x="166" y="15"/>
                  </a:lnTo>
                  <a:lnTo>
                    <a:pt x="171" y="15"/>
                  </a:lnTo>
                  <a:lnTo>
                    <a:pt x="176" y="15"/>
                  </a:lnTo>
                  <a:lnTo>
                    <a:pt x="181" y="15"/>
                  </a:lnTo>
                  <a:lnTo>
                    <a:pt x="186" y="15"/>
                  </a:lnTo>
                  <a:lnTo>
                    <a:pt x="191" y="15"/>
                  </a:lnTo>
                  <a:lnTo>
                    <a:pt x="197" y="15"/>
                  </a:lnTo>
                  <a:lnTo>
                    <a:pt x="202" y="15"/>
                  </a:lnTo>
                  <a:lnTo>
                    <a:pt x="207" y="15"/>
                  </a:lnTo>
                  <a:lnTo>
                    <a:pt x="212" y="15"/>
                  </a:lnTo>
                  <a:lnTo>
                    <a:pt x="217" y="15"/>
                  </a:lnTo>
                  <a:lnTo>
                    <a:pt x="223" y="15"/>
                  </a:lnTo>
                  <a:lnTo>
                    <a:pt x="228" y="15"/>
                  </a:lnTo>
                  <a:lnTo>
                    <a:pt x="233" y="15"/>
                  </a:lnTo>
                  <a:lnTo>
                    <a:pt x="238" y="15"/>
                  </a:lnTo>
                  <a:lnTo>
                    <a:pt x="243" y="15"/>
                  </a:lnTo>
                  <a:lnTo>
                    <a:pt x="248" y="15"/>
                  </a:lnTo>
                  <a:lnTo>
                    <a:pt x="254" y="15"/>
                  </a:lnTo>
                  <a:lnTo>
                    <a:pt x="259" y="15"/>
                  </a:lnTo>
                  <a:lnTo>
                    <a:pt x="264" y="15"/>
                  </a:lnTo>
                  <a:lnTo>
                    <a:pt x="269" y="15"/>
                  </a:lnTo>
                  <a:lnTo>
                    <a:pt x="274" y="15"/>
                  </a:lnTo>
                  <a:lnTo>
                    <a:pt x="280" y="15"/>
                  </a:lnTo>
                  <a:lnTo>
                    <a:pt x="285" y="15"/>
                  </a:lnTo>
                  <a:lnTo>
                    <a:pt x="290" y="15"/>
                  </a:lnTo>
                  <a:lnTo>
                    <a:pt x="295" y="15"/>
                  </a:lnTo>
                  <a:lnTo>
                    <a:pt x="300" y="15"/>
                  </a:lnTo>
                  <a:lnTo>
                    <a:pt x="305" y="15"/>
                  </a:lnTo>
                  <a:lnTo>
                    <a:pt x="311" y="15"/>
                  </a:lnTo>
                  <a:lnTo>
                    <a:pt x="316" y="15"/>
                  </a:lnTo>
                  <a:lnTo>
                    <a:pt x="321" y="15"/>
                  </a:lnTo>
                  <a:lnTo>
                    <a:pt x="326" y="15"/>
                  </a:lnTo>
                  <a:lnTo>
                    <a:pt x="331" y="15"/>
                  </a:lnTo>
                  <a:lnTo>
                    <a:pt x="337" y="15"/>
                  </a:lnTo>
                  <a:lnTo>
                    <a:pt x="342" y="15"/>
                  </a:lnTo>
                  <a:lnTo>
                    <a:pt x="347" y="15"/>
                  </a:lnTo>
                  <a:lnTo>
                    <a:pt x="352" y="15"/>
                  </a:lnTo>
                  <a:lnTo>
                    <a:pt x="357" y="15"/>
                  </a:lnTo>
                  <a:lnTo>
                    <a:pt x="362" y="15"/>
                  </a:lnTo>
                  <a:lnTo>
                    <a:pt x="368" y="15"/>
                  </a:lnTo>
                  <a:lnTo>
                    <a:pt x="373" y="15"/>
                  </a:lnTo>
                  <a:lnTo>
                    <a:pt x="378" y="15"/>
                  </a:lnTo>
                  <a:lnTo>
                    <a:pt x="383" y="15"/>
                  </a:lnTo>
                  <a:lnTo>
                    <a:pt x="388" y="15"/>
                  </a:lnTo>
                  <a:lnTo>
                    <a:pt x="394" y="15"/>
                  </a:lnTo>
                  <a:lnTo>
                    <a:pt x="399" y="15"/>
                  </a:lnTo>
                  <a:lnTo>
                    <a:pt x="404" y="15"/>
                  </a:lnTo>
                  <a:lnTo>
                    <a:pt x="409" y="15"/>
                  </a:lnTo>
                  <a:lnTo>
                    <a:pt x="414" y="15"/>
                  </a:lnTo>
                  <a:lnTo>
                    <a:pt x="420" y="15"/>
                  </a:lnTo>
                  <a:lnTo>
                    <a:pt x="425" y="15"/>
                  </a:lnTo>
                  <a:lnTo>
                    <a:pt x="430" y="15"/>
                  </a:lnTo>
                  <a:lnTo>
                    <a:pt x="435" y="15"/>
                  </a:lnTo>
                  <a:lnTo>
                    <a:pt x="440" y="15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08604" name="Group 144"/>
          <p:cNvGrpSpPr>
            <a:grpSpLocks/>
          </p:cNvGrpSpPr>
          <p:nvPr/>
        </p:nvGrpSpPr>
        <p:grpSpPr bwMode="auto">
          <a:xfrm>
            <a:off x="7021513" y="1655763"/>
            <a:ext cx="142875" cy="463550"/>
            <a:chOff x="1736" y="1511"/>
            <a:chExt cx="2250" cy="1767"/>
          </a:xfrm>
        </p:grpSpPr>
        <p:sp>
          <p:nvSpPr>
            <p:cNvPr id="108636" name="Freeform 145"/>
            <p:cNvSpPr>
              <a:spLocks/>
            </p:cNvSpPr>
            <p:nvPr/>
          </p:nvSpPr>
          <p:spPr bwMode="auto">
            <a:xfrm>
              <a:off x="1736" y="3092"/>
              <a:ext cx="643" cy="186"/>
            </a:xfrm>
            <a:custGeom>
              <a:avLst/>
              <a:gdLst>
                <a:gd name="T0" fmla="*/ 11 w 643"/>
                <a:gd name="T1" fmla="*/ 186 h 186"/>
                <a:gd name="T2" fmla="*/ 26 w 643"/>
                <a:gd name="T3" fmla="*/ 186 h 186"/>
                <a:gd name="T4" fmla="*/ 42 w 643"/>
                <a:gd name="T5" fmla="*/ 186 h 186"/>
                <a:gd name="T6" fmla="*/ 57 w 643"/>
                <a:gd name="T7" fmla="*/ 186 h 186"/>
                <a:gd name="T8" fmla="*/ 73 w 643"/>
                <a:gd name="T9" fmla="*/ 186 h 186"/>
                <a:gd name="T10" fmla="*/ 89 w 643"/>
                <a:gd name="T11" fmla="*/ 186 h 186"/>
                <a:gd name="T12" fmla="*/ 104 w 643"/>
                <a:gd name="T13" fmla="*/ 186 h 186"/>
                <a:gd name="T14" fmla="*/ 120 w 643"/>
                <a:gd name="T15" fmla="*/ 186 h 186"/>
                <a:gd name="T16" fmla="*/ 135 w 643"/>
                <a:gd name="T17" fmla="*/ 186 h 186"/>
                <a:gd name="T18" fmla="*/ 151 w 643"/>
                <a:gd name="T19" fmla="*/ 186 h 186"/>
                <a:gd name="T20" fmla="*/ 166 w 643"/>
                <a:gd name="T21" fmla="*/ 186 h 186"/>
                <a:gd name="T22" fmla="*/ 182 w 643"/>
                <a:gd name="T23" fmla="*/ 186 h 186"/>
                <a:gd name="T24" fmla="*/ 197 w 643"/>
                <a:gd name="T25" fmla="*/ 186 h 186"/>
                <a:gd name="T26" fmla="*/ 213 w 643"/>
                <a:gd name="T27" fmla="*/ 186 h 186"/>
                <a:gd name="T28" fmla="*/ 229 w 643"/>
                <a:gd name="T29" fmla="*/ 186 h 186"/>
                <a:gd name="T30" fmla="*/ 244 w 643"/>
                <a:gd name="T31" fmla="*/ 186 h 186"/>
                <a:gd name="T32" fmla="*/ 260 w 643"/>
                <a:gd name="T33" fmla="*/ 186 h 186"/>
                <a:gd name="T34" fmla="*/ 275 w 643"/>
                <a:gd name="T35" fmla="*/ 186 h 186"/>
                <a:gd name="T36" fmla="*/ 291 w 643"/>
                <a:gd name="T37" fmla="*/ 186 h 186"/>
                <a:gd name="T38" fmla="*/ 306 w 643"/>
                <a:gd name="T39" fmla="*/ 186 h 186"/>
                <a:gd name="T40" fmla="*/ 322 w 643"/>
                <a:gd name="T41" fmla="*/ 186 h 186"/>
                <a:gd name="T42" fmla="*/ 337 w 643"/>
                <a:gd name="T43" fmla="*/ 186 h 186"/>
                <a:gd name="T44" fmla="*/ 353 w 643"/>
                <a:gd name="T45" fmla="*/ 186 h 186"/>
                <a:gd name="T46" fmla="*/ 368 w 643"/>
                <a:gd name="T47" fmla="*/ 181 h 186"/>
                <a:gd name="T48" fmla="*/ 384 w 643"/>
                <a:gd name="T49" fmla="*/ 181 h 186"/>
                <a:gd name="T50" fmla="*/ 400 w 643"/>
                <a:gd name="T51" fmla="*/ 181 h 186"/>
                <a:gd name="T52" fmla="*/ 415 w 643"/>
                <a:gd name="T53" fmla="*/ 176 h 186"/>
                <a:gd name="T54" fmla="*/ 431 w 643"/>
                <a:gd name="T55" fmla="*/ 176 h 186"/>
                <a:gd name="T56" fmla="*/ 446 w 643"/>
                <a:gd name="T57" fmla="*/ 171 h 186"/>
                <a:gd name="T58" fmla="*/ 462 w 643"/>
                <a:gd name="T59" fmla="*/ 166 h 186"/>
                <a:gd name="T60" fmla="*/ 477 w 643"/>
                <a:gd name="T61" fmla="*/ 160 h 186"/>
                <a:gd name="T62" fmla="*/ 493 w 643"/>
                <a:gd name="T63" fmla="*/ 155 h 186"/>
                <a:gd name="T64" fmla="*/ 508 w 643"/>
                <a:gd name="T65" fmla="*/ 145 h 186"/>
                <a:gd name="T66" fmla="*/ 524 w 643"/>
                <a:gd name="T67" fmla="*/ 140 h 186"/>
                <a:gd name="T68" fmla="*/ 540 w 643"/>
                <a:gd name="T69" fmla="*/ 129 h 186"/>
                <a:gd name="T70" fmla="*/ 555 w 643"/>
                <a:gd name="T71" fmla="*/ 114 h 186"/>
                <a:gd name="T72" fmla="*/ 571 w 643"/>
                <a:gd name="T73" fmla="*/ 103 h 186"/>
                <a:gd name="T74" fmla="*/ 581 w 643"/>
                <a:gd name="T75" fmla="*/ 88 h 186"/>
                <a:gd name="T76" fmla="*/ 597 w 643"/>
                <a:gd name="T77" fmla="*/ 72 h 186"/>
                <a:gd name="T78" fmla="*/ 612 w 643"/>
                <a:gd name="T79" fmla="*/ 57 h 186"/>
                <a:gd name="T80" fmla="*/ 622 w 643"/>
                <a:gd name="T81" fmla="*/ 36 h 186"/>
                <a:gd name="T82" fmla="*/ 638 w 643"/>
                <a:gd name="T83" fmla="*/ 15 h 18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643" h="186">
                  <a:moveTo>
                    <a:pt x="0" y="186"/>
                  </a:moveTo>
                  <a:lnTo>
                    <a:pt x="6" y="186"/>
                  </a:lnTo>
                  <a:lnTo>
                    <a:pt x="11" y="186"/>
                  </a:lnTo>
                  <a:lnTo>
                    <a:pt x="16" y="186"/>
                  </a:lnTo>
                  <a:lnTo>
                    <a:pt x="21" y="186"/>
                  </a:lnTo>
                  <a:lnTo>
                    <a:pt x="26" y="186"/>
                  </a:lnTo>
                  <a:lnTo>
                    <a:pt x="32" y="186"/>
                  </a:lnTo>
                  <a:lnTo>
                    <a:pt x="37" y="186"/>
                  </a:lnTo>
                  <a:lnTo>
                    <a:pt x="42" y="186"/>
                  </a:lnTo>
                  <a:lnTo>
                    <a:pt x="47" y="186"/>
                  </a:lnTo>
                  <a:lnTo>
                    <a:pt x="52" y="186"/>
                  </a:lnTo>
                  <a:lnTo>
                    <a:pt x="57" y="186"/>
                  </a:lnTo>
                  <a:lnTo>
                    <a:pt x="63" y="186"/>
                  </a:lnTo>
                  <a:lnTo>
                    <a:pt x="68" y="186"/>
                  </a:lnTo>
                  <a:lnTo>
                    <a:pt x="73" y="186"/>
                  </a:lnTo>
                  <a:lnTo>
                    <a:pt x="78" y="186"/>
                  </a:lnTo>
                  <a:lnTo>
                    <a:pt x="83" y="186"/>
                  </a:lnTo>
                  <a:lnTo>
                    <a:pt x="89" y="186"/>
                  </a:lnTo>
                  <a:lnTo>
                    <a:pt x="94" y="186"/>
                  </a:lnTo>
                  <a:lnTo>
                    <a:pt x="99" y="186"/>
                  </a:lnTo>
                  <a:lnTo>
                    <a:pt x="104" y="186"/>
                  </a:lnTo>
                  <a:lnTo>
                    <a:pt x="109" y="186"/>
                  </a:lnTo>
                  <a:lnTo>
                    <a:pt x="114" y="186"/>
                  </a:lnTo>
                  <a:lnTo>
                    <a:pt x="120" y="186"/>
                  </a:lnTo>
                  <a:lnTo>
                    <a:pt x="125" y="186"/>
                  </a:lnTo>
                  <a:lnTo>
                    <a:pt x="130" y="186"/>
                  </a:lnTo>
                  <a:lnTo>
                    <a:pt x="135" y="186"/>
                  </a:lnTo>
                  <a:lnTo>
                    <a:pt x="140" y="186"/>
                  </a:lnTo>
                  <a:lnTo>
                    <a:pt x="146" y="186"/>
                  </a:lnTo>
                  <a:lnTo>
                    <a:pt x="151" y="186"/>
                  </a:lnTo>
                  <a:lnTo>
                    <a:pt x="156" y="186"/>
                  </a:lnTo>
                  <a:lnTo>
                    <a:pt x="161" y="186"/>
                  </a:lnTo>
                  <a:lnTo>
                    <a:pt x="166" y="186"/>
                  </a:lnTo>
                  <a:lnTo>
                    <a:pt x="171" y="186"/>
                  </a:lnTo>
                  <a:lnTo>
                    <a:pt x="177" y="186"/>
                  </a:lnTo>
                  <a:lnTo>
                    <a:pt x="182" y="186"/>
                  </a:lnTo>
                  <a:lnTo>
                    <a:pt x="187" y="186"/>
                  </a:lnTo>
                  <a:lnTo>
                    <a:pt x="192" y="186"/>
                  </a:lnTo>
                  <a:lnTo>
                    <a:pt x="197" y="186"/>
                  </a:lnTo>
                  <a:lnTo>
                    <a:pt x="203" y="186"/>
                  </a:lnTo>
                  <a:lnTo>
                    <a:pt x="208" y="186"/>
                  </a:lnTo>
                  <a:lnTo>
                    <a:pt x="213" y="186"/>
                  </a:lnTo>
                  <a:lnTo>
                    <a:pt x="218" y="186"/>
                  </a:lnTo>
                  <a:lnTo>
                    <a:pt x="223" y="186"/>
                  </a:lnTo>
                  <a:lnTo>
                    <a:pt x="229" y="186"/>
                  </a:lnTo>
                  <a:lnTo>
                    <a:pt x="234" y="186"/>
                  </a:lnTo>
                  <a:lnTo>
                    <a:pt x="239" y="186"/>
                  </a:lnTo>
                  <a:lnTo>
                    <a:pt x="244" y="186"/>
                  </a:lnTo>
                  <a:lnTo>
                    <a:pt x="249" y="186"/>
                  </a:lnTo>
                  <a:lnTo>
                    <a:pt x="254" y="186"/>
                  </a:lnTo>
                  <a:lnTo>
                    <a:pt x="260" y="186"/>
                  </a:lnTo>
                  <a:lnTo>
                    <a:pt x="265" y="186"/>
                  </a:lnTo>
                  <a:lnTo>
                    <a:pt x="270" y="186"/>
                  </a:lnTo>
                  <a:lnTo>
                    <a:pt x="275" y="186"/>
                  </a:lnTo>
                  <a:lnTo>
                    <a:pt x="280" y="186"/>
                  </a:lnTo>
                  <a:lnTo>
                    <a:pt x="286" y="186"/>
                  </a:lnTo>
                  <a:lnTo>
                    <a:pt x="291" y="186"/>
                  </a:lnTo>
                  <a:lnTo>
                    <a:pt x="296" y="186"/>
                  </a:lnTo>
                  <a:lnTo>
                    <a:pt x="301" y="186"/>
                  </a:lnTo>
                  <a:lnTo>
                    <a:pt x="306" y="186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2" y="186"/>
                  </a:lnTo>
                  <a:lnTo>
                    <a:pt x="327" y="186"/>
                  </a:lnTo>
                  <a:lnTo>
                    <a:pt x="332" y="186"/>
                  </a:lnTo>
                  <a:lnTo>
                    <a:pt x="337" y="186"/>
                  </a:lnTo>
                  <a:lnTo>
                    <a:pt x="343" y="186"/>
                  </a:lnTo>
                  <a:lnTo>
                    <a:pt x="348" y="186"/>
                  </a:lnTo>
                  <a:lnTo>
                    <a:pt x="353" y="186"/>
                  </a:lnTo>
                  <a:lnTo>
                    <a:pt x="358" y="181"/>
                  </a:lnTo>
                  <a:lnTo>
                    <a:pt x="363" y="181"/>
                  </a:lnTo>
                  <a:lnTo>
                    <a:pt x="368" y="181"/>
                  </a:lnTo>
                  <a:lnTo>
                    <a:pt x="374" y="181"/>
                  </a:lnTo>
                  <a:lnTo>
                    <a:pt x="379" y="181"/>
                  </a:lnTo>
                  <a:lnTo>
                    <a:pt x="384" y="181"/>
                  </a:lnTo>
                  <a:lnTo>
                    <a:pt x="389" y="181"/>
                  </a:lnTo>
                  <a:lnTo>
                    <a:pt x="394" y="181"/>
                  </a:lnTo>
                  <a:lnTo>
                    <a:pt x="400" y="181"/>
                  </a:lnTo>
                  <a:lnTo>
                    <a:pt x="405" y="176"/>
                  </a:lnTo>
                  <a:lnTo>
                    <a:pt x="410" y="176"/>
                  </a:lnTo>
                  <a:lnTo>
                    <a:pt x="415" y="176"/>
                  </a:lnTo>
                  <a:lnTo>
                    <a:pt x="420" y="176"/>
                  </a:lnTo>
                  <a:lnTo>
                    <a:pt x="426" y="176"/>
                  </a:lnTo>
                  <a:lnTo>
                    <a:pt x="431" y="176"/>
                  </a:lnTo>
                  <a:lnTo>
                    <a:pt x="436" y="171"/>
                  </a:lnTo>
                  <a:lnTo>
                    <a:pt x="441" y="171"/>
                  </a:lnTo>
                  <a:lnTo>
                    <a:pt x="446" y="171"/>
                  </a:lnTo>
                  <a:lnTo>
                    <a:pt x="451" y="166"/>
                  </a:lnTo>
                  <a:lnTo>
                    <a:pt x="457" y="166"/>
                  </a:lnTo>
                  <a:lnTo>
                    <a:pt x="462" y="166"/>
                  </a:lnTo>
                  <a:lnTo>
                    <a:pt x="467" y="166"/>
                  </a:lnTo>
                  <a:lnTo>
                    <a:pt x="472" y="160"/>
                  </a:lnTo>
                  <a:lnTo>
                    <a:pt x="477" y="160"/>
                  </a:lnTo>
                  <a:lnTo>
                    <a:pt x="483" y="155"/>
                  </a:lnTo>
                  <a:lnTo>
                    <a:pt x="488" y="155"/>
                  </a:lnTo>
                  <a:lnTo>
                    <a:pt x="493" y="155"/>
                  </a:lnTo>
                  <a:lnTo>
                    <a:pt x="498" y="150"/>
                  </a:lnTo>
                  <a:lnTo>
                    <a:pt x="503" y="150"/>
                  </a:lnTo>
                  <a:lnTo>
                    <a:pt x="508" y="145"/>
                  </a:lnTo>
                  <a:lnTo>
                    <a:pt x="514" y="145"/>
                  </a:lnTo>
                  <a:lnTo>
                    <a:pt x="519" y="140"/>
                  </a:lnTo>
                  <a:lnTo>
                    <a:pt x="524" y="140"/>
                  </a:lnTo>
                  <a:lnTo>
                    <a:pt x="529" y="135"/>
                  </a:lnTo>
                  <a:lnTo>
                    <a:pt x="534" y="129"/>
                  </a:lnTo>
                  <a:lnTo>
                    <a:pt x="540" y="129"/>
                  </a:lnTo>
                  <a:lnTo>
                    <a:pt x="545" y="124"/>
                  </a:lnTo>
                  <a:lnTo>
                    <a:pt x="550" y="119"/>
                  </a:lnTo>
                  <a:lnTo>
                    <a:pt x="555" y="114"/>
                  </a:lnTo>
                  <a:lnTo>
                    <a:pt x="560" y="109"/>
                  </a:lnTo>
                  <a:lnTo>
                    <a:pt x="565" y="109"/>
                  </a:lnTo>
                  <a:lnTo>
                    <a:pt x="571" y="103"/>
                  </a:lnTo>
                  <a:lnTo>
                    <a:pt x="576" y="98"/>
                  </a:lnTo>
                  <a:lnTo>
                    <a:pt x="576" y="93"/>
                  </a:lnTo>
                  <a:lnTo>
                    <a:pt x="581" y="88"/>
                  </a:lnTo>
                  <a:lnTo>
                    <a:pt x="586" y="83"/>
                  </a:lnTo>
                  <a:lnTo>
                    <a:pt x="591" y="78"/>
                  </a:lnTo>
                  <a:lnTo>
                    <a:pt x="597" y="72"/>
                  </a:lnTo>
                  <a:lnTo>
                    <a:pt x="602" y="67"/>
                  </a:lnTo>
                  <a:lnTo>
                    <a:pt x="607" y="62"/>
                  </a:lnTo>
                  <a:lnTo>
                    <a:pt x="612" y="57"/>
                  </a:lnTo>
                  <a:lnTo>
                    <a:pt x="612" y="52"/>
                  </a:lnTo>
                  <a:lnTo>
                    <a:pt x="617" y="46"/>
                  </a:lnTo>
                  <a:lnTo>
                    <a:pt x="622" y="36"/>
                  </a:lnTo>
                  <a:lnTo>
                    <a:pt x="628" y="31"/>
                  </a:lnTo>
                  <a:lnTo>
                    <a:pt x="633" y="26"/>
                  </a:lnTo>
                  <a:lnTo>
                    <a:pt x="638" y="15"/>
                  </a:lnTo>
                  <a:lnTo>
                    <a:pt x="643" y="10"/>
                  </a:lnTo>
                  <a:lnTo>
                    <a:pt x="643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37" name="Freeform 146"/>
            <p:cNvSpPr>
              <a:spLocks/>
            </p:cNvSpPr>
            <p:nvPr/>
          </p:nvSpPr>
          <p:spPr bwMode="auto">
            <a:xfrm>
              <a:off x="2379" y="1511"/>
              <a:ext cx="581" cy="1581"/>
            </a:xfrm>
            <a:custGeom>
              <a:avLst/>
              <a:gdLst>
                <a:gd name="T0" fmla="*/ 11 w 581"/>
                <a:gd name="T1" fmla="*/ 1565 h 1581"/>
                <a:gd name="T2" fmla="*/ 26 w 581"/>
                <a:gd name="T3" fmla="*/ 1539 h 1581"/>
                <a:gd name="T4" fmla="*/ 37 w 581"/>
                <a:gd name="T5" fmla="*/ 1508 h 1581"/>
                <a:gd name="T6" fmla="*/ 52 w 581"/>
                <a:gd name="T7" fmla="*/ 1477 h 1581"/>
                <a:gd name="T8" fmla="*/ 68 w 581"/>
                <a:gd name="T9" fmla="*/ 1446 h 1581"/>
                <a:gd name="T10" fmla="*/ 78 w 581"/>
                <a:gd name="T11" fmla="*/ 1405 h 1581"/>
                <a:gd name="T12" fmla="*/ 94 w 581"/>
                <a:gd name="T13" fmla="*/ 1368 h 1581"/>
                <a:gd name="T14" fmla="*/ 104 w 581"/>
                <a:gd name="T15" fmla="*/ 1322 h 1581"/>
                <a:gd name="T16" fmla="*/ 119 w 581"/>
                <a:gd name="T17" fmla="*/ 1275 h 1581"/>
                <a:gd name="T18" fmla="*/ 135 w 581"/>
                <a:gd name="T19" fmla="*/ 1228 h 1581"/>
                <a:gd name="T20" fmla="*/ 145 w 581"/>
                <a:gd name="T21" fmla="*/ 1176 h 1581"/>
                <a:gd name="T22" fmla="*/ 161 w 581"/>
                <a:gd name="T23" fmla="*/ 1125 h 1581"/>
                <a:gd name="T24" fmla="*/ 171 w 581"/>
                <a:gd name="T25" fmla="*/ 1068 h 1581"/>
                <a:gd name="T26" fmla="*/ 187 w 581"/>
                <a:gd name="T27" fmla="*/ 1011 h 1581"/>
                <a:gd name="T28" fmla="*/ 202 w 581"/>
                <a:gd name="T29" fmla="*/ 948 h 1581"/>
                <a:gd name="T30" fmla="*/ 213 w 581"/>
                <a:gd name="T31" fmla="*/ 886 h 1581"/>
                <a:gd name="T32" fmla="*/ 228 w 581"/>
                <a:gd name="T33" fmla="*/ 824 h 1581"/>
                <a:gd name="T34" fmla="*/ 239 w 581"/>
                <a:gd name="T35" fmla="*/ 757 h 1581"/>
                <a:gd name="T36" fmla="*/ 254 w 581"/>
                <a:gd name="T37" fmla="*/ 694 h 1581"/>
                <a:gd name="T38" fmla="*/ 270 w 581"/>
                <a:gd name="T39" fmla="*/ 632 h 1581"/>
                <a:gd name="T40" fmla="*/ 280 w 581"/>
                <a:gd name="T41" fmla="*/ 565 h 1581"/>
                <a:gd name="T42" fmla="*/ 296 w 581"/>
                <a:gd name="T43" fmla="*/ 503 h 1581"/>
                <a:gd name="T44" fmla="*/ 311 w 581"/>
                <a:gd name="T45" fmla="*/ 440 h 1581"/>
                <a:gd name="T46" fmla="*/ 322 w 581"/>
                <a:gd name="T47" fmla="*/ 383 h 1581"/>
                <a:gd name="T48" fmla="*/ 337 w 581"/>
                <a:gd name="T49" fmla="*/ 326 h 1581"/>
                <a:gd name="T50" fmla="*/ 348 w 581"/>
                <a:gd name="T51" fmla="*/ 269 h 1581"/>
                <a:gd name="T52" fmla="*/ 363 w 581"/>
                <a:gd name="T53" fmla="*/ 223 h 1581"/>
                <a:gd name="T54" fmla="*/ 379 w 581"/>
                <a:gd name="T55" fmla="*/ 176 h 1581"/>
                <a:gd name="T56" fmla="*/ 389 w 581"/>
                <a:gd name="T57" fmla="*/ 135 h 1581"/>
                <a:gd name="T58" fmla="*/ 405 w 581"/>
                <a:gd name="T59" fmla="*/ 98 h 1581"/>
                <a:gd name="T60" fmla="*/ 415 w 581"/>
                <a:gd name="T61" fmla="*/ 67 h 1581"/>
                <a:gd name="T62" fmla="*/ 431 w 581"/>
                <a:gd name="T63" fmla="*/ 41 h 1581"/>
                <a:gd name="T64" fmla="*/ 446 w 581"/>
                <a:gd name="T65" fmla="*/ 21 h 1581"/>
                <a:gd name="T66" fmla="*/ 456 w 581"/>
                <a:gd name="T67" fmla="*/ 5 h 1581"/>
                <a:gd name="T68" fmla="*/ 472 w 581"/>
                <a:gd name="T69" fmla="*/ 0 h 1581"/>
                <a:gd name="T70" fmla="*/ 488 w 581"/>
                <a:gd name="T71" fmla="*/ 0 h 1581"/>
                <a:gd name="T72" fmla="*/ 503 w 581"/>
                <a:gd name="T73" fmla="*/ 5 h 1581"/>
                <a:gd name="T74" fmla="*/ 513 w 581"/>
                <a:gd name="T75" fmla="*/ 21 h 1581"/>
                <a:gd name="T76" fmla="*/ 529 w 581"/>
                <a:gd name="T77" fmla="*/ 41 h 1581"/>
                <a:gd name="T78" fmla="*/ 545 w 581"/>
                <a:gd name="T79" fmla="*/ 67 h 1581"/>
                <a:gd name="T80" fmla="*/ 555 w 581"/>
                <a:gd name="T81" fmla="*/ 98 h 1581"/>
                <a:gd name="T82" fmla="*/ 570 w 581"/>
                <a:gd name="T83" fmla="*/ 135 h 158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81" h="1581">
                  <a:moveTo>
                    <a:pt x="0" y="1581"/>
                  </a:moveTo>
                  <a:lnTo>
                    <a:pt x="5" y="1576"/>
                  </a:lnTo>
                  <a:lnTo>
                    <a:pt x="11" y="1565"/>
                  </a:lnTo>
                  <a:lnTo>
                    <a:pt x="16" y="1560"/>
                  </a:lnTo>
                  <a:lnTo>
                    <a:pt x="21" y="1550"/>
                  </a:lnTo>
                  <a:lnTo>
                    <a:pt x="26" y="1539"/>
                  </a:lnTo>
                  <a:lnTo>
                    <a:pt x="31" y="1529"/>
                  </a:lnTo>
                  <a:lnTo>
                    <a:pt x="37" y="1519"/>
                  </a:lnTo>
                  <a:lnTo>
                    <a:pt x="37" y="1508"/>
                  </a:lnTo>
                  <a:lnTo>
                    <a:pt x="42" y="1498"/>
                  </a:lnTo>
                  <a:lnTo>
                    <a:pt x="47" y="1487"/>
                  </a:lnTo>
                  <a:lnTo>
                    <a:pt x="52" y="1477"/>
                  </a:lnTo>
                  <a:lnTo>
                    <a:pt x="57" y="1467"/>
                  </a:lnTo>
                  <a:lnTo>
                    <a:pt x="62" y="1456"/>
                  </a:lnTo>
                  <a:lnTo>
                    <a:pt x="68" y="1446"/>
                  </a:lnTo>
                  <a:lnTo>
                    <a:pt x="73" y="1430"/>
                  </a:lnTo>
                  <a:lnTo>
                    <a:pt x="73" y="1420"/>
                  </a:lnTo>
                  <a:lnTo>
                    <a:pt x="78" y="1405"/>
                  </a:lnTo>
                  <a:lnTo>
                    <a:pt x="83" y="1394"/>
                  </a:lnTo>
                  <a:lnTo>
                    <a:pt x="88" y="1379"/>
                  </a:lnTo>
                  <a:lnTo>
                    <a:pt x="94" y="1368"/>
                  </a:lnTo>
                  <a:lnTo>
                    <a:pt x="99" y="1353"/>
                  </a:lnTo>
                  <a:lnTo>
                    <a:pt x="104" y="1337"/>
                  </a:lnTo>
                  <a:lnTo>
                    <a:pt x="104" y="1322"/>
                  </a:lnTo>
                  <a:lnTo>
                    <a:pt x="109" y="1306"/>
                  </a:lnTo>
                  <a:lnTo>
                    <a:pt x="114" y="1291"/>
                  </a:lnTo>
                  <a:lnTo>
                    <a:pt x="119" y="1275"/>
                  </a:lnTo>
                  <a:lnTo>
                    <a:pt x="125" y="1259"/>
                  </a:lnTo>
                  <a:lnTo>
                    <a:pt x="130" y="1244"/>
                  </a:lnTo>
                  <a:lnTo>
                    <a:pt x="135" y="1228"/>
                  </a:lnTo>
                  <a:lnTo>
                    <a:pt x="140" y="1213"/>
                  </a:lnTo>
                  <a:lnTo>
                    <a:pt x="140" y="1192"/>
                  </a:lnTo>
                  <a:lnTo>
                    <a:pt x="145" y="1176"/>
                  </a:lnTo>
                  <a:lnTo>
                    <a:pt x="151" y="1161"/>
                  </a:lnTo>
                  <a:lnTo>
                    <a:pt x="156" y="1140"/>
                  </a:lnTo>
                  <a:lnTo>
                    <a:pt x="161" y="1125"/>
                  </a:lnTo>
                  <a:lnTo>
                    <a:pt x="166" y="1104"/>
                  </a:lnTo>
                  <a:lnTo>
                    <a:pt x="171" y="1088"/>
                  </a:lnTo>
                  <a:lnTo>
                    <a:pt x="171" y="1068"/>
                  </a:lnTo>
                  <a:lnTo>
                    <a:pt x="176" y="1047"/>
                  </a:lnTo>
                  <a:lnTo>
                    <a:pt x="182" y="1026"/>
                  </a:lnTo>
                  <a:lnTo>
                    <a:pt x="187" y="1011"/>
                  </a:lnTo>
                  <a:lnTo>
                    <a:pt x="192" y="990"/>
                  </a:lnTo>
                  <a:lnTo>
                    <a:pt x="197" y="969"/>
                  </a:lnTo>
                  <a:lnTo>
                    <a:pt x="202" y="948"/>
                  </a:lnTo>
                  <a:lnTo>
                    <a:pt x="208" y="928"/>
                  </a:lnTo>
                  <a:lnTo>
                    <a:pt x="208" y="907"/>
                  </a:lnTo>
                  <a:lnTo>
                    <a:pt x="213" y="886"/>
                  </a:lnTo>
                  <a:lnTo>
                    <a:pt x="218" y="865"/>
                  </a:lnTo>
                  <a:lnTo>
                    <a:pt x="223" y="845"/>
                  </a:lnTo>
                  <a:lnTo>
                    <a:pt x="228" y="824"/>
                  </a:lnTo>
                  <a:lnTo>
                    <a:pt x="234" y="803"/>
                  </a:lnTo>
                  <a:lnTo>
                    <a:pt x="239" y="783"/>
                  </a:lnTo>
                  <a:lnTo>
                    <a:pt x="239" y="757"/>
                  </a:lnTo>
                  <a:lnTo>
                    <a:pt x="244" y="736"/>
                  </a:lnTo>
                  <a:lnTo>
                    <a:pt x="249" y="715"/>
                  </a:lnTo>
                  <a:lnTo>
                    <a:pt x="254" y="694"/>
                  </a:lnTo>
                  <a:lnTo>
                    <a:pt x="259" y="674"/>
                  </a:lnTo>
                  <a:lnTo>
                    <a:pt x="265" y="653"/>
                  </a:lnTo>
                  <a:lnTo>
                    <a:pt x="270" y="632"/>
                  </a:lnTo>
                  <a:lnTo>
                    <a:pt x="275" y="612"/>
                  </a:lnTo>
                  <a:lnTo>
                    <a:pt x="275" y="586"/>
                  </a:lnTo>
                  <a:lnTo>
                    <a:pt x="280" y="565"/>
                  </a:lnTo>
                  <a:lnTo>
                    <a:pt x="285" y="544"/>
                  </a:lnTo>
                  <a:lnTo>
                    <a:pt x="291" y="523"/>
                  </a:lnTo>
                  <a:lnTo>
                    <a:pt x="296" y="503"/>
                  </a:lnTo>
                  <a:lnTo>
                    <a:pt x="301" y="482"/>
                  </a:lnTo>
                  <a:lnTo>
                    <a:pt x="306" y="461"/>
                  </a:lnTo>
                  <a:lnTo>
                    <a:pt x="311" y="440"/>
                  </a:lnTo>
                  <a:lnTo>
                    <a:pt x="311" y="420"/>
                  </a:lnTo>
                  <a:lnTo>
                    <a:pt x="316" y="404"/>
                  </a:lnTo>
                  <a:lnTo>
                    <a:pt x="322" y="383"/>
                  </a:lnTo>
                  <a:lnTo>
                    <a:pt x="327" y="363"/>
                  </a:lnTo>
                  <a:lnTo>
                    <a:pt x="332" y="342"/>
                  </a:lnTo>
                  <a:lnTo>
                    <a:pt x="337" y="326"/>
                  </a:lnTo>
                  <a:lnTo>
                    <a:pt x="342" y="306"/>
                  </a:lnTo>
                  <a:lnTo>
                    <a:pt x="342" y="290"/>
                  </a:lnTo>
                  <a:lnTo>
                    <a:pt x="348" y="269"/>
                  </a:lnTo>
                  <a:lnTo>
                    <a:pt x="353" y="254"/>
                  </a:lnTo>
                  <a:lnTo>
                    <a:pt x="358" y="238"/>
                  </a:lnTo>
                  <a:lnTo>
                    <a:pt x="363" y="223"/>
                  </a:lnTo>
                  <a:lnTo>
                    <a:pt x="368" y="207"/>
                  </a:lnTo>
                  <a:lnTo>
                    <a:pt x="373" y="192"/>
                  </a:lnTo>
                  <a:lnTo>
                    <a:pt x="379" y="176"/>
                  </a:lnTo>
                  <a:lnTo>
                    <a:pt x="379" y="161"/>
                  </a:lnTo>
                  <a:lnTo>
                    <a:pt x="384" y="145"/>
                  </a:lnTo>
                  <a:lnTo>
                    <a:pt x="389" y="135"/>
                  </a:lnTo>
                  <a:lnTo>
                    <a:pt x="394" y="119"/>
                  </a:lnTo>
                  <a:lnTo>
                    <a:pt x="399" y="109"/>
                  </a:lnTo>
                  <a:lnTo>
                    <a:pt x="405" y="98"/>
                  </a:lnTo>
                  <a:lnTo>
                    <a:pt x="410" y="88"/>
                  </a:lnTo>
                  <a:lnTo>
                    <a:pt x="410" y="78"/>
                  </a:lnTo>
                  <a:lnTo>
                    <a:pt x="415" y="67"/>
                  </a:lnTo>
                  <a:lnTo>
                    <a:pt x="420" y="57"/>
                  </a:lnTo>
                  <a:lnTo>
                    <a:pt x="425" y="47"/>
                  </a:lnTo>
                  <a:lnTo>
                    <a:pt x="431" y="41"/>
                  </a:lnTo>
                  <a:lnTo>
                    <a:pt x="436" y="31"/>
                  </a:lnTo>
                  <a:lnTo>
                    <a:pt x="441" y="26"/>
                  </a:lnTo>
                  <a:lnTo>
                    <a:pt x="446" y="21"/>
                  </a:lnTo>
                  <a:lnTo>
                    <a:pt x="446" y="15"/>
                  </a:lnTo>
                  <a:lnTo>
                    <a:pt x="451" y="10"/>
                  </a:lnTo>
                  <a:lnTo>
                    <a:pt x="456" y="5"/>
                  </a:lnTo>
                  <a:lnTo>
                    <a:pt x="462" y="5"/>
                  </a:lnTo>
                  <a:lnTo>
                    <a:pt x="467" y="0"/>
                  </a:lnTo>
                  <a:lnTo>
                    <a:pt x="472" y="0"/>
                  </a:lnTo>
                  <a:lnTo>
                    <a:pt x="477" y="0"/>
                  </a:lnTo>
                  <a:lnTo>
                    <a:pt x="482" y="0"/>
                  </a:lnTo>
                  <a:lnTo>
                    <a:pt x="488" y="0"/>
                  </a:lnTo>
                  <a:lnTo>
                    <a:pt x="493" y="0"/>
                  </a:lnTo>
                  <a:lnTo>
                    <a:pt x="498" y="5"/>
                  </a:lnTo>
                  <a:lnTo>
                    <a:pt x="503" y="5"/>
                  </a:lnTo>
                  <a:lnTo>
                    <a:pt x="508" y="10"/>
                  </a:lnTo>
                  <a:lnTo>
                    <a:pt x="513" y="15"/>
                  </a:lnTo>
                  <a:lnTo>
                    <a:pt x="513" y="21"/>
                  </a:lnTo>
                  <a:lnTo>
                    <a:pt x="519" y="26"/>
                  </a:lnTo>
                  <a:lnTo>
                    <a:pt x="524" y="31"/>
                  </a:lnTo>
                  <a:lnTo>
                    <a:pt x="529" y="41"/>
                  </a:lnTo>
                  <a:lnTo>
                    <a:pt x="534" y="47"/>
                  </a:lnTo>
                  <a:lnTo>
                    <a:pt x="539" y="57"/>
                  </a:lnTo>
                  <a:lnTo>
                    <a:pt x="545" y="67"/>
                  </a:lnTo>
                  <a:lnTo>
                    <a:pt x="550" y="78"/>
                  </a:lnTo>
                  <a:lnTo>
                    <a:pt x="550" y="88"/>
                  </a:lnTo>
                  <a:lnTo>
                    <a:pt x="555" y="98"/>
                  </a:lnTo>
                  <a:lnTo>
                    <a:pt x="560" y="109"/>
                  </a:lnTo>
                  <a:lnTo>
                    <a:pt x="565" y="119"/>
                  </a:lnTo>
                  <a:lnTo>
                    <a:pt x="570" y="135"/>
                  </a:lnTo>
                  <a:lnTo>
                    <a:pt x="576" y="145"/>
                  </a:lnTo>
                  <a:lnTo>
                    <a:pt x="581" y="161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38" name="Freeform 147"/>
            <p:cNvSpPr>
              <a:spLocks/>
            </p:cNvSpPr>
            <p:nvPr/>
          </p:nvSpPr>
          <p:spPr bwMode="auto">
            <a:xfrm>
              <a:off x="2960" y="1672"/>
              <a:ext cx="586" cy="1591"/>
            </a:xfrm>
            <a:custGeom>
              <a:avLst/>
              <a:gdLst>
                <a:gd name="T0" fmla="*/ 5 w 586"/>
                <a:gd name="T1" fmla="*/ 31 h 1591"/>
                <a:gd name="T2" fmla="*/ 21 w 586"/>
                <a:gd name="T3" fmla="*/ 77 h 1591"/>
                <a:gd name="T4" fmla="*/ 36 w 586"/>
                <a:gd name="T5" fmla="*/ 129 h 1591"/>
                <a:gd name="T6" fmla="*/ 46 w 586"/>
                <a:gd name="T7" fmla="*/ 181 h 1591"/>
                <a:gd name="T8" fmla="*/ 62 w 586"/>
                <a:gd name="T9" fmla="*/ 243 h 1591"/>
                <a:gd name="T10" fmla="*/ 72 w 586"/>
                <a:gd name="T11" fmla="*/ 300 h 1591"/>
                <a:gd name="T12" fmla="*/ 88 w 586"/>
                <a:gd name="T13" fmla="*/ 362 h 1591"/>
                <a:gd name="T14" fmla="*/ 104 w 586"/>
                <a:gd name="T15" fmla="*/ 425 h 1591"/>
                <a:gd name="T16" fmla="*/ 114 w 586"/>
                <a:gd name="T17" fmla="*/ 492 h 1591"/>
                <a:gd name="T18" fmla="*/ 129 w 586"/>
                <a:gd name="T19" fmla="*/ 554 h 1591"/>
                <a:gd name="T20" fmla="*/ 140 w 586"/>
                <a:gd name="T21" fmla="*/ 622 h 1591"/>
                <a:gd name="T22" fmla="*/ 155 w 586"/>
                <a:gd name="T23" fmla="*/ 684 h 1591"/>
                <a:gd name="T24" fmla="*/ 171 w 586"/>
                <a:gd name="T25" fmla="*/ 746 h 1591"/>
                <a:gd name="T26" fmla="*/ 181 w 586"/>
                <a:gd name="T27" fmla="*/ 808 h 1591"/>
                <a:gd name="T28" fmla="*/ 197 w 586"/>
                <a:gd name="T29" fmla="*/ 865 h 1591"/>
                <a:gd name="T30" fmla="*/ 207 w 586"/>
                <a:gd name="T31" fmla="*/ 927 h 1591"/>
                <a:gd name="T32" fmla="*/ 223 w 586"/>
                <a:gd name="T33" fmla="*/ 979 h 1591"/>
                <a:gd name="T34" fmla="*/ 238 w 586"/>
                <a:gd name="T35" fmla="*/ 1031 h 1591"/>
                <a:gd name="T36" fmla="*/ 249 w 586"/>
                <a:gd name="T37" fmla="*/ 1083 h 1591"/>
                <a:gd name="T38" fmla="*/ 264 w 586"/>
                <a:gd name="T39" fmla="*/ 1130 h 1591"/>
                <a:gd name="T40" fmla="*/ 275 w 586"/>
                <a:gd name="T41" fmla="*/ 1176 h 1591"/>
                <a:gd name="T42" fmla="*/ 290 w 586"/>
                <a:gd name="T43" fmla="*/ 1218 h 1591"/>
                <a:gd name="T44" fmla="*/ 306 w 586"/>
                <a:gd name="T45" fmla="*/ 1259 h 1591"/>
                <a:gd name="T46" fmla="*/ 316 w 586"/>
                <a:gd name="T47" fmla="*/ 1295 h 1591"/>
                <a:gd name="T48" fmla="*/ 332 w 586"/>
                <a:gd name="T49" fmla="*/ 1326 h 1591"/>
                <a:gd name="T50" fmla="*/ 342 w 586"/>
                <a:gd name="T51" fmla="*/ 1358 h 1591"/>
                <a:gd name="T52" fmla="*/ 358 w 586"/>
                <a:gd name="T53" fmla="*/ 1389 h 1591"/>
                <a:gd name="T54" fmla="*/ 373 w 586"/>
                <a:gd name="T55" fmla="*/ 1415 h 1591"/>
                <a:gd name="T56" fmla="*/ 383 w 586"/>
                <a:gd name="T57" fmla="*/ 1435 h 1591"/>
                <a:gd name="T58" fmla="*/ 399 w 586"/>
                <a:gd name="T59" fmla="*/ 1456 h 1591"/>
                <a:gd name="T60" fmla="*/ 409 w 586"/>
                <a:gd name="T61" fmla="*/ 1477 h 1591"/>
                <a:gd name="T62" fmla="*/ 425 w 586"/>
                <a:gd name="T63" fmla="*/ 1492 h 1591"/>
                <a:gd name="T64" fmla="*/ 440 w 586"/>
                <a:gd name="T65" fmla="*/ 1508 h 1591"/>
                <a:gd name="T66" fmla="*/ 451 w 586"/>
                <a:gd name="T67" fmla="*/ 1523 h 1591"/>
                <a:gd name="T68" fmla="*/ 466 w 586"/>
                <a:gd name="T69" fmla="*/ 1534 h 1591"/>
                <a:gd name="T70" fmla="*/ 482 w 586"/>
                <a:gd name="T71" fmla="*/ 1549 h 1591"/>
                <a:gd name="T72" fmla="*/ 497 w 586"/>
                <a:gd name="T73" fmla="*/ 1560 h 1591"/>
                <a:gd name="T74" fmla="*/ 513 w 586"/>
                <a:gd name="T75" fmla="*/ 1565 h 1591"/>
                <a:gd name="T76" fmla="*/ 529 w 586"/>
                <a:gd name="T77" fmla="*/ 1575 h 1591"/>
                <a:gd name="T78" fmla="*/ 544 w 586"/>
                <a:gd name="T79" fmla="*/ 1580 h 1591"/>
                <a:gd name="T80" fmla="*/ 560 w 586"/>
                <a:gd name="T81" fmla="*/ 1586 h 1591"/>
                <a:gd name="T82" fmla="*/ 575 w 586"/>
                <a:gd name="T83" fmla="*/ 1591 h 159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86" h="1591">
                  <a:moveTo>
                    <a:pt x="0" y="0"/>
                  </a:moveTo>
                  <a:lnTo>
                    <a:pt x="0" y="15"/>
                  </a:lnTo>
                  <a:lnTo>
                    <a:pt x="5" y="31"/>
                  </a:lnTo>
                  <a:lnTo>
                    <a:pt x="10" y="46"/>
                  </a:lnTo>
                  <a:lnTo>
                    <a:pt x="15" y="62"/>
                  </a:lnTo>
                  <a:lnTo>
                    <a:pt x="21" y="77"/>
                  </a:lnTo>
                  <a:lnTo>
                    <a:pt x="26" y="93"/>
                  </a:lnTo>
                  <a:lnTo>
                    <a:pt x="31" y="108"/>
                  </a:lnTo>
                  <a:lnTo>
                    <a:pt x="36" y="129"/>
                  </a:lnTo>
                  <a:lnTo>
                    <a:pt x="36" y="145"/>
                  </a:lnTo>
                  <a:lnTo>
                    <a:pt x="41" y="165"/>
                  </a:lnTo>
                  <a:lnTo>
                    <a:pt x="46" y="181"/>
                  </a:lnTo>
                  <a:lnTo>
                    <a:pt x="52" y="202"/>
                  </a:lnTo>
                  <a:lnTo>
                    <a:pt x="57" y="222"/>
                  </a:lnTo>
                  <a:lnTo>
                    <a:pt x="62" y="243"/>
                  </a:lnTo>
                  <a:lnTo>
                    <a:pt x="67" y="259"/>
                  </a:lnTo>
                  <a:lnTo>
                    <a:pt x="67" y="279"/>
                  </a:lnTo>
                  <a:lnTo>
                    <a:pt x="72" y="300"/>
                  </a:lnTo>
                  <a:lnTo>
                    <a:pt x="78" y="321"/>
                  </a:lnTo>
                  <a:lnTo>
                    <a:pt x="83" y="342"/>
                  </a:lnTo>
                  <a:lnTo>
                    <a:pt x="88" y="362"/>
                  </a:lnTo>
                  <a:lnTo>
                    <a:pt x="93" y="383"/>
                  </a:lnTo>
                  <a:lnTo>
                    <a:pt x="98" y="404"/>
                  </a:lnTo>
                  <a:lnTo>
                    <a:pt x="104" y="425"/>
                  </a:lnTo>
                  <a:lnTo>
                    <a:pt x="104" y="451"/>
                  </a:lnTo>
                  <a:lnTo>
                    <a:pt x="109" y="471"/>
                  </a:lnTo>
                  <a:lnTo>
                    <a:pt x="114" y="492"/>
                  </a:lnTo>
                  <a:lnTo>
                    <a:pt x="119" y="513"/>
                  </a:lnTo>
                  <a:lnTo>
                    <a:pt x="124" y="533"/>
                  </a:lnTo>
                  <a:lnTo>
                    <a:pt x="129" y="554"/>
                  </a:lnTo>
                  <a:lnTo>
                    <a:pt x="135" y="575"/>
                  </a:lnTo>
                  <a:lnTo>
                    <a:pt x="140" y="596"/>
                  </a:lnTo>
                  <a:lnTo>
                    <a:pt x="140" y="622"/>
                  </a:lnTo>
                  <a:lnTo>
                    <a:pt x="145" y="642"/>
                  </a:lnTo>
                  <a:lnTo>
                    <a:pt x="150" y="663"/>
                  </a:lnTo>
                  <a:lnTo>
                    <a:pt x="155" y="684"/>
                  </a:lnTo>
                  <a:lnTo>
                    <a:pt x="161" y="704"/>
                  </a:lnTo>
                  <a:lnTo>
                    <a:pt x="166" y="725"/>
                  </a:lnTo>
                  <a:lnTo>
                    <a:pt x="171" y="746"/>
                  </a:lnTo>
                  <a:lnTo>
                    <a:pt x="171" y="767"/>
                  </a:lnTo>
                  <a:lnTo>
                    <a:pt x="176" y="787"/>
                  </a:lnTo>
                  <a:lnTo>
                    <a:pt x="181" y="808"/>
                  </a:lnTo>
                  <a:lnTo>
                    <a:pt x="186" y="829"/>
                  </a:lnTo>
                  <a:lnTo>
                    <a:pt x="192" y="850"/>
                  </a:lnTo>
                  <a:lnTo>
                    <a:pt x="197" y="865"/>
                  </a:lnTo>
                  <a:lnTo>
                    <a:pt x="202" y="886"/>
                  </a:lnTo>
                  <a:lnTo>
                    <a:pt x="207" y="907"/>
                  </a:lnTo>
                  <a:lnTo>
                    <a:pt x="207" y="927"/>
                  </a:lnTo>
                  <a:lnTo>
                    <a:pt x="212" y="943"/>
                  </a:lnTo>
                  <a:lnTo>
                    <a:pt x="218" y="964"/>
                  </a:lnTo>
                  <a:lnTo>
                    <a:pt x="223" y="979"/>
                  </a:lnTo>
                  <a:lnTo>
                    <a:pt x="228" y="1000"/>
                  </a:lnTo>
                  <a:lnTo>
                    <a:pt x="233" y="1015"/>
                  </a:lnTo>
                  <a:lnTo>
                    <a:pt x="238" y="1031"/>
                  </a:lnTo>
                  <a:lnTo>
                    <a:pt x="238" y="1052"/>
                  </a:lnTo>
                  <a:lnTo>
                    <a:pt x="243" y="1067"/>
                  </a:lnTo>
                  <a:lnTo>
                    <a:pt x="249" y="1083"/>
                  </a:lnTo>
                  <a:lnTo>
                    <a:pt x="254" y="1098"/>
                  </a:lnTo>
                  <a:lnTo>
                    <a:pt x="259" y="1114"/>
                  </a:lnTo>
                  <a:lnTo>
                    <a:pt x="264" y="1130"/>
                  </a:lnTo>
                  <a:lnTo>
                    <a:pt x="269" y="1145"/>
                  </a:lnTo>
                  <a:lnTo>
                    <a:pt x="275" y="1161"/>
                  </a:lnTo>
                  <a:lnTo>
                    <a:pt x="275" y="1176"/>
                  </a:lnTo>
                  <a:lnTo>
                    <a:pt x="280" y="1192"/>
                  </a:lnTo>
                  <a:lnTo>
                    <a:pt x="285" y="1207"/>
                  </a:lnTo>
                  <a:lnTo>
                    <a:pt x="290" y="1218"/>
                  </a:lnTo>
                  <a:lnTo>
                    <a:pt x="295" y="1233"/>
                  </a:lnTo>
                  <a:lnTo>
                    <a:pt x="301" y="1244"/>
                  </a:lnTo>
                  <a:lnTo>
                    <a:pt x="306" y="1259"/>
                  </a:lnTo>
                  <a:lnTo>
                    <a:pt x="306" y="1269"/>
                  </a:lnTo>
                  <a:lnTo>
                    <a:pt x="311" y="1285"/>
                  </a:lnTo>
                  <a:lnTo>
                    <a:pt x="316" y="1295"/>
                  </a:lnTo>
                  <a:lnTo>
                    <a:pt x="321" y="1306"/>
                  </a:lnTo>
                  <a:lnTo>
                    <a:pt x="326" y="1316"/>
                  </a:lnTo>
                  <a:lnTo>
                    <a:pt x="332" y="1326"/>
                  </a:lnTo>
                  <a:lnTo>
                    <a:pt x="337" y="1337"/>
                  </a:lnTo>
                  <a:lnTo>
                    <a:pt x="342" y="1347"/>
                  </a:lnTo>
                  <a:lnTo>
                    <a:pt x="342" y="1358"/>
                  </a:lnTo>
                  <a:lnTo>
                    <a:pt x="347" y="1368"/>
                  </a:lnTo>
                  <a:lnTo>
                    <a:pt x="352" y="1378"/>
                  </a:lnTo>
                  <a:lnTo>
                    <a:pt x="358" y="1389"/>
                  </a:lnTo>
                  <a:lnTo>
                    <a:pt x="363" y="1399"/>
                  </a:lnTo>
                  <a:lnTo>
                    <a:pt x="368" y="1404"/>
                  </a:lnTo>
                  <a:lnTo>
                    <a:pt x="373" y="1415"/>
                  </a:lnTo>
                  <a:lnTo>
                    <a:pt x="378" y="1420"/>
                  </a:lnTo>
                  <a:lnTo>
                    <a:pt x="378" y="1430"/>
                  </a:lnTo>
                  <a:lnTo>
                    <a:pt x="383" y="1435"/>
                  </a:lnTo>
                  <a:lnTo>
                    <a:pt x="389" y="1446"/>
                  </a:lnTo>
                  <a:lnTo>
                    <a:pt x="394" y="1451"/>
                  </a:lnTo>
                  <a:lnTo>
                    <a:pt x="399" y="1456"/>
                  </a:lnTo>
                  <a:lnTo>
                    <a:pt x="404" y="1466"/>
                  </a:lnTo>
                  <a:lnTo>
                    <a:pt x="409" y="1472"/>
                  </a:lnTo>
                  <a:lnTo>
                    <a:pt x="409" y="1477"/>
                  </a:lnTo>
                  <a:lnTo>
                    <a:pt x="415" y="1482"/>
                  </a:lnTo>
                  <a:lnTo>
                    <a:pt x="420" y="1487"/>
                  </a:lnTo>
                  <a:lnTo>
                    <a:pt x="425" y="1492"/>
                  </a:lnTo>
                  <a:lnTo>
                    <a:pt x="430" y="1498"/>
                  </a:lnTo>
                  <a:lnTo>
                    <a:pt x="435" y="1503"/>
                  </a:lnTo>
                  <a:lnTo>
                    <a:pt x="440" y="1508"/>
                  </a:lnTo>
                  <a:lnTo>
                    <a:pt x="446" y="1513"/>
                  </a:lnTo>
                  <a:lnTo>
                    <a:pt x="446" y="1518"/>
                  </a:lnTo>
                  <a:lnTo>
                    <a:pt x="451" y="1523"/>
                  </a:lnTo>
                  <a:lnTo>
                    <a:pt x="456" y="1529"/>
                  </a:lnTo>
                  <a:lnTo>
                    <a:pt x="461" y="1529"/>
                  </a:lnTo>
                  <a:lnTo>
                    <a:pt x="466" y="1534"/>
                  </a:lnTo>
                  <a:lnTo>
                    <a:pt x="472" y="1539"/>
                  </a:lnTo>
                  <a:lnTo>
                    <a:pt x="477" y="1544"/>
                  </a:lnTo>
                  <a:lnTo>
                    <a:pt x="482" y="1549"/>
                  </a:lnTo>
                  <a:lnTo>
                    <a:pt x="487" y="1549"/>
                  </a:lnTo>
                  <a:lnTo>
                    <a:pt x="492" y="1555"/>
                  </a:lnTo>
                  <a:lnTo>
                    <a:pt x="497" y="1560"/>
                  </a:lnTo>
                  <a:lnTo>
                    <a:pt x="503" y="1560"/>
                  </a:lnTo>
                  <a:lnTo>
                    <a:pt x="508" y="1565"/>
                  </a:lnTo>
                  <a:lnTo>
                    <a:pt x="513" y="1565"/>
                  </a:lnTo>
                  <a:lnTo>
                    <a:pt x="518" y="1570"/>
                  </a:lnTo>
                  <a:lnTo>
                    <a:pt x="523" y="1570"/>
                  </a:lnTo>
                  <a:lnTo>
                    <a:pt x="529" y="1575"/>
                  </a:lnTo>
                  <a:lnTo>
                    <a:pt x="534" y="1575"/>
                  </a:lnTo>
                  <a:lnTo>
                    <a:pt x="539" y="1575"/>
                  </a:lnTo>
                  <a:lnTo>
                    <a:pt x="544" y="1580"/>
                  </a:lnTo>
                  <a:lnTo>
                    <a:pt x="549" y="1580"/>
                  </a:lnTo>
                  <a:lnTo>
                    <a:pt x="555" y="1586"/>
                  </a:lnTo>
                  <a:lnTo>
                    <a:pt x="560" y="1586"/>
                  </a:lnTo>
                  <a:lnTo>
                    <a:pt x="565" y="1586"/>
                  </a:lnTo>
                  <a:lnTo>
                    <a:pt x="570" y="1586"/>
                  </a:lnTo>
                  <a:lnTo>
                    <a:pt x="575" y="1591"/>
                  </a:lnTo>
                  <a:lnTo>
                    <a:pt x="580" y="1591"/>
                  </a:lnTo>
                  <a:lnTo>
                    <a:pt x="586" y="1591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39" name="Freeform 148"/>
            <p:cNvSpPr>
              <a:spLocks/>
            </p:cNvSpPr>
            <p:nvPr/>
          </p:nvSpPr>
          <p:spPr bwMode="auto">
            <a:xfrm>
              <a:off x="3546" y="3263"/>
              <a:ext cx="440" cy="15"/>
            </a:xfrm>
            <a:custGeom>
              <a:avLst/>
              <a:gdLst>
                <a:gd name="T0" fmla="*/ 5 w 440"/>
                <a:gd name="T1" fmla="*/ 5 h 15"/>
                <a:gd name="T2" fmla="*/ 15 w 440"/>
                <a:gd name="T3" fmla="*/ 5 h 15"/>
                <a:gd name="T4" fmla="*/ 26 w 440"/>
                <a:gd name="T5" fmla="*/ 5 h 15"/>
                <a:gd name="T6" fmla="*/ 36 w 440"/>
                <a:gd name="T7" fmla="*/ 10 h 15"/>
                <a:gd name="T8" fmla="*/ 46 w 440"/>
                <a:gd name="T9" fmla="*/ 10 h 15"/>
                <a:gd name="T10" fmla="*/ 57 w 440"/>
                <a:gd name="T11" fmla="*/ 10 h 15"/>
                <a:gd name="T12" fmla="*/ 67 w 440"/>
                <a:gd name="T13" fmla="*/ 10 h 15"/>
                <a:gd name="T14" fmla="*/ 77 w 440"/>
                <a:gd name="T15" fmla="*/ 10 h 15"/>
                <a:gd name="T16" fmla="*/ 88 w 440"/>
                <a:gd name="T17" fmla="*/ 15 h 15"/>
                <a:gd name="T18" fmla="*/ 98 w 440"/>
                <a:gd name="T19" fmla="*/ 15 h 15"/>
                <a:gd name="T20" fmla="*/ 108 w 440"/>
                <a:gd name="T21" fmla="*/ 15 h 15"/>
                <a:gd name="T22" fmla="*/ 119 w 440"/>
                <a:gd name="T23" fmla="*/ 15 h 15"/>
                <a:gd name="T24" fmla="*/ 129 w 440"/>
                <a:gd name="T25" fmla="*/ 15 h 15"/>
                <a:gd name="T26" fmla="*/ 140 w 440"/>
                <a:gd name="T27" fmla="*/ 15 h 15"/>
                <a:gd name="T28" fmla="*/ 150 w 440"/>
                <a:gd name="T29" fmla="*/ 15 h 15"/>
                <a:gd name="T30" fmla="*/ 160 w 440"/>
                <a:gd name="T31" fmla="*/ 15 h 15"/>
                <a:gd name="T32" fmla="*/ 171 w 440"/>
                <a:gd name="T33" fmla="*/ 15 h 15"/>
                <a:gd name="T34" fmla="*/ 181 w 440"/>
                <a:gd name="T35" fmla="*/ 15 h 15"/>
                <a:gd name="T36" fmla="*/ 191 w 440"/>
                <a:gd name="T37" fmla="*/ 15 h 15"/>
                <a:gd name="T38" fmla="*/ 202 w 440"/>
                <a:gd name="T39" fmla="*/ 15 h 15"/>
                <a:gd name="T40" fmla="*/ 212 w 440"/>
                <a:gd name="T41" fmla="*/ 15 h 15"/>
                <a:gd name="T42" fmla="*/ 223 w 440"/>
                <a:gd name="T43" fmla="*/ 15 h 15"/>
                <a:gd name="T44" fmla="*/ 233 w 440"/>
                <a:gd name="T45" fmla="*/ 15 h 15"/>
                <a:gd name="T46" fmla="*/ 243 w 440"/>
                <a:gd name="T47" fmla="*/ 15 h 15"/>
                <a:gd name="T48" fmla="*/ 254 w 440"/>
                <a:gd name="T49" fmla="*/ 15 h 15"/>
                <a:gd name="T50" fmla="*/ 264 w 440"/>
                <a:gd name="T51" fmla="*/ 15 h 15"/>
                <a:gd name="T52" fmla="*/ 274 w 440"/>
                <a:gd name="T53" fmla="*/ 15 h 15"/>
                <a:gd name="T54" fmla="*/ 285 w 440"/>
                <a:gd name="T55" fmla="*/ 15 h 15"/>
                <a:gd name="T56" fmla="*/ 295 w 440"/>
                <a:gd name="T57" fmla="*/ 15 h 15"/>
                <a:gd name="T58" fmla="*/ 305 w 440"/>
                <a:gd name="T59" fmla="*/ 15 h 15"/>
                <a:gd name="T60" fmla="*/ 316 w 440"/>
                <a:gd name="T61" fmla="*/ 15 h 15"/>
                <a:gd name="T62" fmla="*/ 326 w 440"/>
                <a:gd name="T63" fmla="*/ 15 h 15"/>
                <a:gd name="T64" fmla="*/ 337 w 440"/>
                <a:gd name="T65" fmla="*/ 15 h 15"/>
                <a:gd name="T66" fmla="*/ 347 w 440"/>
                <a:gd name="T67" fmla="*/ 15 h 15"/>
                <a:gd name="T68" fmla="*/ 357 w 440"/>
                <a:gd name="T69" fmla="*/ 15 h 15"/>
                <a:gd name="T70" fmla="*/ 368 w 440"/>
                <a:gd name="T71" fmla="*/ 15 h 15"/>
                <a:gd name="T72" fmla="*/ 378 w 440"/>
                <a:gd name="T73" fmla="*/ 15 h 15"/>
                <a:gd name="T74" fmla="*/ 388 w 440"/>
                <a:gd name="T75" fmla="*/ 15 h 15"/>
                <a:gd name="T76" fmla="*/ 399 w 440"/>
                <a:gd name="T77" fmla="*/ 15 h 15"/>
                <a:gd name="T78" fmla="*/ 409 w 440"/>
                <a:gd name="T79" fmla="*/ 15 h 15"/>
                <a:gd name="T80" fmla="*/ 420 w 440"/>
                <a:gd name="T81" fmla="*/ 15 h 15"/>
                <a:gd name="T82" fmla="*/ 430 w 440"/>
                <a:gd name="T83" fmla="*/ 15 h 15"/>
                <a:gd name="T84" fmla="*/ 440 w 440"/>
                <a:gd name="T85" fmla="*/ 15 h 1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40" h="15">
                  <a:moveTo>
                    <a:pt x="0" y="0"/>
                  </a:moveTo>
                  <a:lnTo>
                    <a:pt x="5" y="5"/>
                  </a:lnTo>
                  <a:lnTo>
                    <a:pt x="10" y="5"/>
                  </a:lnTo>
                  <a:lnTo>
                    <a:pt x="15" y="5"/>
                  </a:lnTo>
                  <a:lnTo>
                    <a:pt x="20" y="5"/>
                  </a:lnTo>
                  <a:lnTo>
                    <a:pt x="26" y="5"/>
                  </a:lnTo>
                  <a:lnTo>
                    <a:pt x="31" y="5"/>
                  </a:lnTo>
                  <a:lnTo>
                    <a:pt x="36" y="10"/>
                  </a:lnTo>
                  <a:lnTo>
                    <a:pt x="41" y="10"/>
                  </a:lnTo>
                  <a:lnTo>
                    <a:pt x="46" y="10"/>
                  </a:lnTo>
                  <a:lnTo>
                    <a:pt x="51" y="10"/>
                  </a:lnTo>
                  <a:lnTo>
                    <a:pt x="57" y="10"/>
                  </a:lnTo>
                  <a:lnTo>
                    <a:pt x="62" y="10"/>
                  </a:lnTo>
                  <a:lnTo>
                    <a:pt x="67" y="10"/>
                  </a:lnTo>
                  <a:lnTo>
                    <a:pt x="72" y="10"/>
                  </a:lnTo>
                  <a:lnTo>
                    <a:pt x="77" y="10"/>
                  </a:lnTo>
                  <a:lnTo>
                    <a:pt x="83" y="15"/>
                  </a:lnTo>
                  <a:lnTo>
                    <a:pt x="88" y="15"/>
                  </a:lnTo>
                  <a:lnTo>
                    <a:pt x="93" y="15"/>
                  </a:lnTo>
                  <a:lnTo>
                    <a:pt x="98" y="15"/>
                  </a:lnTo>
                  <a:lnTo>
                    <a:pt x="103" y="15"/>
                  </a:lnTo>
                  <a:lnTo>
                    <a:pt x="108" y="15"/>
                  </a:lnTo>
                  <a:lnTo>
                    <a:pt x="114" y="15"/>
                  </a:lnTo>
                  <a:lnTo>
                    <a:pt x="119" y="15"/>
                  </a:lnTo>
                  <a:lnTo>
                    <a:pt x="124" y="15"/>
                  </a:lnTo>
                  <a:lnTo>
                    <a:pt x="129" y="15"/>
                  </a:lnTo>
                  <a:lnTo>
                    <a:pt x="134" y="15"/>
                  </a:lnTo>
                  <a:lnTo>
                    <a:pt x="140" y="15"/>
                  </a:lnTo>
                  <a:lnTo>
                    <a:pt x="145" y="15"/>
                  </a:lnTo>
                  <a:lnTo>
                    <a:pt x="150" y="15"/>
                  </a:lnTo>
                  <a:lnTo>
                    <a:pt x="155" y="15"/>
                  </a:lnTo>
                  <a:lnTo>
                    <a:pt x="160" y="15"/>
                  </a:lnTo>
                  <a:lnTo>
                    <a:pt x="166" y="15"/>
                  </a:lnTo>
                  <a:lnTo>
                    <a:pt x="171" y="15"/>
                  </a:lnTo>
                  <a:lnTo>
                    <a:pt x="176" y="15"/>
                  </a:lnTo>
                  <a:lnTo>
                    <a:pt x="181" y="15"/>
                  </a:lnTo>
                  <a:lnTo>
                    <a:pt x="186" y="15"/>
                  </a:lnTo>
                  <a:lnTo>
                    <a:pt x="191" y="15"/>
                  </a:lnTo>
                  <a:lnTo>
                    <a:pt x="197" y="15"/>
                  </a:lnTo>
                  <a:lnTo>
                    <a:pt x="202" y="15"/>
                  </a:lnTo>
                  <a:lnTo>
                    <a:pt x="207" y="15"/>
                  </a:lnTo>
                  <a:lnTo>
                    <a:pt x="212" y="15"/>
                  </a:lnTo>
                  <a:lnTo>
                    <a:pt x="217" y="15"/>
                  </a:lnTo>
                  <a:lnTo>
                    <a:pt x="223" y="15"/>
                  </a:lnTo>
                  <a:lnTo>
                    <a:pt x="228" y="15"/>
                  </a:lnTo>
                  <a:lnTo>
                    <a:pt x="233" y="15"/>
                  </a:lnTo>
                  <a:lnTo>
                    <a:pt x="238" y="15"/>
                  </a:lnTo>
                  <a:lnTo>
                    <a:pt x="243" y="15"/>
                  </a:lnTo>
                  <a:lnTo>
                    <a:pt x="248" y="15"/>
                  </a:lnTo>
                  <a:lnTo>
                    <a:pt x="254" y="15"/>
                  </a:lnTo>
                  <a:lnTo>
                    <a:pt x="259" y="15"/>
                  </a:lnTo>
                  <a:lnTo>
                    <a:pt x="264" y="15"/>
                  </a:lnTo>
                  <a:lnTo>
                    <a:pt x="269" y="15"/>
                  </a:lnTo>
                  <a:lnTo>
                    <a:pt x="274" y="15"/>
                  </a:lnTo>
                  <a:lnTo>
                    <a:pt x="280" y="15"/>
                  </a:lnTo>
                  <a:lnTo>
                    <a:pt x="285" y="15"/>
                  </a:lnTo>
                  <a:lnTo>
                    <a:pt x="290" y="15"/>
                  </a:lnTo>
                  <a:lnTo>
                    <a:pt x="295" y="15"/>
                  </a:lnTo>
                  <a:lnTo>
                    <a:pt x="300" y="15"/>
                  </a:lnTo>
                  <a:lnTo>
                    <a:pt x="305" y="15"/>
                  </a:lnTo>
                  <a:lnTo>
                    <a:pt x="311" y="15"/>
                  </a:lnTo>
                  <a:lnTo>
                    <a:pt x="316" y="15"/>
                  </a:lnTo>
                  <a:lnTo>
                    <a:pt x="321" y="15"/>
                  </a:lnTo>
                  <a:lnTo>
                    <a:pt x="326" y="15"/>
                  </a:lnTo>
                  <a:lnTo>
                    <a:pt x="331" y="15"/>
                  </a:lnTo>
                  <a:lnTo>
                    <a:pt x="337" y="15"/>
                  </a:lnTo>
                  <a:lnTo>
                    <a:pt x="342" y="15"/>
                  </a:lnTo>
                  <a:lnTo>
                    <a:pt x="347" y="15"/>
                  </a:lnTo>
                  <a:lnTo>
                    <a:pt x="352" y="15"/>
                  </a:lnTo>
                  <a:lnTo>
                    <a:pt x="357" y="15"/>
                  </a:lnTo>
                  <a:lnTo>
                    <a:pt x="362" y="15"/>
                  </a:lnTo>
                  <a:lnTo>
                    <a:pt x="368" y="15"/>
                  </a:lnTo>
                  <a:lnTo>
                    <a:pt x="373" y="15"/>
                  </a:lnTo>
                  <a:lnTo>
                    <a:pt x="378" y="15"/>
                  </a:lnTo>
                  <a:lnTo>
                    <a:pt x="383" y="15"/>
                  </a:lnTo>
                  <a:lnTo>
                    <a:pt x="388" y="15"/>
                  </a:lnTo>
                  <a:lnTo>
                    <a:pt x="394" y="15"/>
                  </a:lnTo>
                  <a:lnTo>
                    <a:pt x="399" y="15"/>
                  </a:lnTo>
                  <a:lnTo>
                    <a:pt x="404" y="15"/>
                  </a:lnTo>
                  <a:lnTo>
                    <a:pt x="409" y="15"/>
                  </a:lnTo>
                  <a:lnTo>
                    <a:pt x="414" y="15"/>
                  </a:lnTo>
                  <a:lnTo>
                    <a:pt x="420" y="15"/>
                  </a:lnTo>
                  <a:lnTo>
                    <a:pt x="425" y="15"/>
                  </a:lnTo>
                  <a:lnTo>
                    <a:pt x="430" y="15"/>
                  </a:lnTo>
                  <a:lnTo>
                    <a:pt x="435" y="15"/>
                  </a:lnTo>
                  <a:lnTo>
                    <a:pt x="440" y="15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08605" name="Group 149"/>
          <p:cNvGrpSpPr>
            <a:grpSpLocks/>
          </p:cNvGrpSpPr>
          <p:nvPr/>
        </p:nvGrpSpPr>
        <p:grpSpPr bwMode="auto">
          <a:xfrm>
            <a:off x="7199313" y="1773238"/>
            <a:ext cx="144462" cy="338137"/>
            <a:chOff x="1736" y="1511"/>
            <a:chExt cx="2250" cy="1767"/>
          </a:xfrm>
        </p:grpSpPr>
        <p:sp>
          <p:nvSpPr>
            <p:cNvPr id="108632" name="Freeform 150"/>
            <p:cNvSpPr>
              <a:spLocks/>
            </p:cNvSpPr>
            <p:nvPr/>
          </p:nvSpPr>
          <p:spPr bwMode="auto">
            <a:xfrm>
              <a:off x="1736" y="3092"/>
              <a:ext cx="643" cy="186"/>
            </a:xfrm>
            <a:custGeom>
              <a:avLst/>
              <a:gdLst>
                <a:gd name="T0" fmla="*/ 11 w 643"/>
                <a:gd name="T1" fmla="*/ 186 h 186"/>
                <a:gd name="T2" fmla="*/ 26 w 643"/>
                <a:gd name="T3" fmla="*/ 186 h 186"/>
                <a:gd name="T4" fmla="*/ 42 w 643"/>
                <a:gd name="T5" fmla="*/ 186 h 186"/>
                <a:gd name="T6" fmla="*/ 57 w 643"/>
                <a:gd name="T7" fmla="*/ 186 h 186"/>
                <a:gd name="T8" fmla="*/ 73 w 643"/>
                <a:gd name="T9" fmla="*/ 186 h 186"/>
                <a:gd name="T10" fmla="*/ 89 w 643"/>
                <a:gd name="T11" fmla="*/ 186 h 186"/>
                <a:gd name="T12" fmla="*/ 104 w 643"/>
                <a:gd name="T13" fmla="*/ 186 h 186"/>
                <a:gd name="T14" fmla="*/ 120 w 643"/>
                <a:gd name="T15" fmla="*/ 186 h 186"/>
                <a:gd name="T16" fmla="*/ 135 w 643"/>
                <a:gd name="T17" fmla="*/ 186 h 186"/>
                <a:gd name="T18" fmla="*/ 151 w 643"/>
                <a:gd name="T19" fmla="*/ 186 h 186"/>
                <a:gd name="T20" fmla="*/ 166 w 643"/>
                <a:gd name="T21" fmla="*/ 186 h 186"/>
                <a:gd name="T22" fmla="*/ 182 w 643"/>
                <a:gd name="T23" fmla="*/ 186 h 186"/>
                <a:gd name="T24" fmla="*/ 197 w 643"/>
                <a:gd name="T25" fmla="*/ 186 h 186"/>
                <a:gd name="T26" fmla="*/ 213 w 643"/>
                <a:gd name="T27" fmla="*/ 186 h 186"/>
                <a:gd name="T28" fmla="*/ 229 w 643"/>
                <a:gd name="T29" fmla="*/ 186 h 186"/>
                <a:gd name="T30" fmla="*/ 244 w 643"/>
                <a:gd name="T31" fmla="*/ 186 h 186"/>
                <a:gd name="T32" fmla="*/ 260 w 643"/>
                <a:gd name="T33" fmla="*/ 186 h 186"/>
                <a:gd name="T34" fmla="*/ 275 w 643"/>
                <a:gd name="T35" fmla="*/ 186 h 186"/>
                <a:gd name="T36" fmla="*/ 291 w 643"/>
                <a:gd name="T37" fmla="*/ 186 h 186"/>
                <a:gd name="T38" fmla="*/ 306 w 643"/>
                <a:gd name="T39" fmla="*/ 186 h 186"/>
                <a:gd name="T40" fmla="*/ 322 w 643"/>
                <a:gd name="T41" fmla="*/ 186 h 186"/>
                <a:gd name="T42" fmla="*/ 337 w 643"/>
                <a:gd name="T43" fmla="*/ 186 h 186"/>
                <a:gd name="T44" fmla="*/ 353 w 643"/>
                <a:gd name="T45" fmla="*/ 186 h 186"/>
                <a:gd name="T46" fmla="*/ 368 w 643"/>
                <a:gd name="T47" fmla="*/ 181 h 186"/>
                <a:gd name="T48" fmla="*/ 384 w 643"/>
                <a:gd name="T49" fmla="*/ 181 h 186"/>
                <a:gd name="T50" fmla="*/ 400 w 643"/>
                <a:gd name="T51" fmla="*/ 181 h 186"/>
                <a:gd name="T52" fmla="*/ 415 w 643"/>
                <a:gd name="T53" fmla="*/ 176 h 186"/>
                <a:gd name="T54" fmla="*/ 431 w 643"/>
                <a:gd name="T55" fmla="*/ 176 h 186"/>
                <a:gd name="T56" fmla="*/ 446 w 643"/>
                <a:gd name="T57" fmla="*/ 171 h 186"/>
                <a:gd name="T58" fmla="*/ 462 w 643"/>
                <a:gd name="T59" fmla="*/ 166 h 186"/>
                <a:gd name="T60" fmla="*/ 477 w 643"/>
                <a:gd name="T61" fmla="*/ 160 h 186"/>
                <a:gd name="T62" fmla="*/ 493 w 643"/>
                <a:gd name="T63" fmla="*/ 155 h 186"/>
                <a:gd name="T64" fmla="*/ 508 w 643"/>
                <a:gd name="T65" fmla="*/ 145 h 186"/>
                <a:gd name="T66" fmla="*/ 524 w 643"/>
                <a:gd name="T67" fmla="*/ 140 h 186"/>
                <a:gd name="T68" fmla="*/ 540 w 643"/>
                <a:gd name="T69" fmla="*/ 129 h 186"/>
                <a:gd name="T70" fmla="*/ 555 w 643"/>
                <a:gd name="T71" fmla="*/ 114 h 186"/>
                <a:gd name="T72" fmla="*/ 571 w 643"/>
                <a:gd name="T73" fmla="*/ 103 h 186"/>
                <a:gd name="T74" fmla="*/ 581 w 643"/>
                <a:gd name="T75" fmla="*/ 88 h 186"/>
                <a:gd name="T76" fmla="*/ 597 w 643"/>
                <a:gd name="T77" fmla="*/ 72 h 186"/>
                <a:gd name="T78" fmla="*/ 612 w 643"/>
                <a:gd name="T79" fmla="*/ 57 h 186"/>
                <a:gd name="T80" fmla="*/ 622 w 643"/>
                <a:gd name="T81" fmla="*/ 36 h 186"/>
                <a:gd name="T82" fmla="*/ 638 w 643"/>
                <a:gd name="T83" fmla="*/ 15 h 18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643" h="186">
                  <a:moveTo>
                    <a:pt x="0" y="186"/>
                  </a:moveTo>
                  <a:lnTo>
                    <a:pt x="6" y="186"/>
                  </a:lnTo>
                  <a:lnTo>
                    <a:pt x="11" y="186"/>
                  </a:lnTo>
                  <a:lnTo>
                    <a:pt x="16" y="186"/>
                  </a:lnTo>
                  <a:lnTo>
                    <a:pt x="21" y="186"/>
                  </a:lnTo>
                  <a:lnTo>
                    <a:pt x="26" y="186"/>
                  </a:lnTo>
                  <a:lnTo>
                    <a:pt x="32" y="186"/>
                  </a:lnTo>
                  <a:lnTo>
                    <a:pt x="37" y="186"/>
                  </a:lnTo>
                  <a:lnTo>
                    <a:pt x="42" y="186"/>
                  </a:lnTo>
                  <a:lnTo>
                    <a:pt x="47" y="186"/>
                  </a:lnTo>
                  <a:lnTo>
                    <a:pt x="52" y="186"/>
                  </a:lnTo>
                  <a:lnTo>
                    <a:pt x="57" y="186"/>
                  </a:lnTo>
                  <a:lnTo>
                    <a:pt x="63" y="186"/>
                  </a:lnTo>
                  <a:lnTo>
                    <a:pt x="68" y="186"/>
                  </a:lnTo>
                  <a:lnTo>
                    <a:pt x="73" y="186"/>
                  </a:lnTo>
                  <a:lnTo>
                    <a:pt x="78" y="186"/>
                  </a:lnTo>
                  <a:lnTo>
                    <a:pt x="83" y="186"/>
                  </a:lnTo>
                  <a:lnTo>
                    <a:pt x="89" y="186"/>
                  </a:lnTo>
                  <a:lnTo>
                    <a:pt x="94" y="186"/>
                  </a:lnTo>
                  <a:lnTo>
                    <a:pt x="99" y="186"/>
                  </a:lnTo>
                  <a:lnTo>
                    <a:pt x="104" y="186"/>
                  </a:lnTo>
                  <a:lnTo>
                    <a:pt x="109" y="186"/>
                  </a:lnTo>
                  <a:lnTo>
                    <a:pt x="114" y="186"/>
                  </a:lnTo>
                  <a:lnTo>
                    <a:pt x="120" y="186"/>
                  </a:lnTo>
                  <a:lnTo>
                    <a:pt x="125" y="186"/>
                  </a:lnTo>
                  <a:lnTo>
                    <a:pt x="130" y="186"/>
                  </a:lnTo>
                  <a:lnTo>
                    <a:pt x="135" y="186"/>
                  </a:lnTo>
                  <a:lnTo>
                    <a:pt x="140" y="186"/>
                  </a:lnTo>
                  <a:lnTo>
                    <a:pt x="146" y="186"/>
                  </a:lnTo>
                  <a:lnTo>
                    <a:pt x="151" y="186"/>
                  </a:lnTo>
                  <a:lnTo>
                    <a:pt x="156" y="186"/>
                  </a:lnTo>
                  <a:lnTo>
                    <a:pt x="161" y="186"/>
                  </a:lnTo>
                  <a:lnTo>
                    <a:pt x="166" y="186"/>
                  </a:lnTo>
                  <a:lnTo>
                    <a:pt x="171" y="186"/>
                  </a:lnTo>
                  <a:lnTo>
                    <a:pt x="177" y="186"/>
                  </a:lnTo>
                  <a:lnTo>
                    <a:pt x="182" y="186"/>
                  </a:lnTo>
                  <a:lnTo>
                    <a:pt x="187" y="186"/>
                  </a:lnTo>
                  <a:lnTo>
                    <a:pt x="192" y="186"/>
                  </a:lnTo>
                  <a:lnTo>
                    <a:pt x="197" y="186"/>
                  </a:lnTo>
                  <a:lnTo>
                    <a:pt x="203" y="186"/>
                  </a:lnTo>
                  <a:lnTo>
                    <a:pt x="208" y="186"/>
                  </a:lnTo>
                  <a:lnTo>
                    <a:pt x="213" y="186"/>
                  </a:lnTo>
                  <a:lnTo>
                    <a:pt x="218" y="186"/>
                  </a:lnTo>
                  <a:lnTo>
                    <a:pt x="223" y="186"/>
                  </a:lnTo>
                  <a:lnTo>
                    <a:pt x="229" y="186"/>
                  </a:lnTo>
                  <a:lnTo>
                    <a:pt x="234" y="186"/>
                  </a:lnTo>
                  <a:lnTo>
                    <a:pt x="239" y="186"/>
                  </a:lnTo>
                  <a:lnTo>
                    <a:pt x="244" y="186"/>
                  </a:lnTo>
                  <a:lnTo>
                    <a:pt x="249" y="186"/>
                  </a:lnTo>
                  <a:lnTo>
                    <a:pt x="254" y="186"/>
                  </a:lnTo>
                  <a:lnTo>
                    <a:pt x="260" y="186"/>
                  </a:lnTo>
                  <a:lnTo>
                    <a:pt x="265" y="186"/>
                  </a:lnTo>
                  <a:lnTo>
                    <a:pt x="270" y="186"/>
                  </a:lnTo>
                  <a:lnTo>
                    <a:pt x="275" y="186"/>
                  </a:lnTo>
                  <a:lnTo>
                    <a:pt x="280" y="186"/>
                  </a:lnTo>
                  <a:lnTo>
                    <a:pt x="286" y="186"/>
                  </a:lnTo>
                  <a:lnTo>
                    <a:pt x="291" y="186"/>
                  </a:lnTo>
                  <a:lnTo>
                    <a:pt x="296" y="186"/>
                  </a:lnTo>
                  <a:lnTo>
                    <a:pt x="301" y="186"/>
                  </a:lnTo>
                  <a:lnTo>
                    <a:pt x="306" y="186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2" y="186"/>
                  </a:lnTo>
                  <a:lnTo>
                    <a:pt x="327" y="186"/>
                  </a:lnTo>
                  <a:lnTo>
                    <a:pt x="332" y="186"/>
                  </a:lnTo>
                  <a:lnTo>
                    <a:pt x="337" y="186"/>
                  </a:lnTo>
                  <a:lnTo>
                    <a:pt x="343" y="186"/>
                  </a:lnTo>
                  <a:lnTo>
                    <a:pt x="348" y="186"/>
                  </a:lnTo>
                  <a:lnTo>
                    <a:pt x="353" y="186"/>
                  </a:lnTo>
                  <a:lnTo>
                    <a:pt x="358" y="181"/>
                  </a:lnTo>
                  <a:lnTo>
                    <a:pt x="363" y="181"/>
                  </a:lnTo>
                  <a:lnTo>
                    <a:pt x="368" y="181"/>
                  </a:lnTo>
                  <a:lnTo>
                    <a:pt x="374" y="181"/>
                  </a:lnTo>
                  <a:lnTo>
                    <a:pt x="379" y="181"/>
                  </a:lnTo>
                  <a:lnTo>
                    <a:pt x="384" y="181"/>
                  </a:lnTo>
                  <a:lnTo>
                    <a:pt x="389" y="181"/>
                  </a:lnTo>
                  <a:lnTo>
                    <a:pt x="394" y="181"/>
                  </a:lnTo>
                  <a:lnTo>
                    <a:pt x="400" y="181"/>
                  </a:lnTo>
                  <a:lnTo>
                    <a:pt x="405" y="176"/>
                  </a:lnTo>
                  <a:lnTo>
                    <a:pt x="410" y="176"/>
                  </a:lnTo>
                  <a:lnTo>
                    <a:pt x="415" y="176"/>
                  </a:lnTo>
                  <a:lnTo>
                    <a:pt x="420" y="176"/>
                  </a:lnTo>
                  <a:lnTo>
                    <a:pt x="426" y="176"/>
                  </a:lnTo>
                  <a:lnTo>
                    <a:pt x="431" y="176"/>
                  </a:lnTo>
                  <a:lnTo>
                    <a:pt x="436" y="171"/>
                  </a:lnTo>
                  <a:lnTo>
                    <a:pt x="441" y="171"/>
                  </a:lnTo>
                  <a:lnTo>
                    <a:pt x="446" y="171"/>
                  </a:lnTo>
                  <a:lnTo>
                    <a:pt x="451" y="166"/>
                  </a:lnTo>
                  <a:lnTo>
                    <a:pt x="457" y="166"/>
                  </a:lnTo>
                  <a:lnTo>
                    <a:pt x="462" y="166"/>
                  </a:lnTo>
                  <a:lnTo>
                    <a:pt x="467" y="166"/>
                  </a:lnTo>
                  <a:lnTo>
                    <a:pt x="472" y="160"/>
                  </a:lnTo>
                  <a:lnTo>
                    <a:pt x="477" y="160"/>
                  </a:lnTo>
                  <a:lnTo>
                    <a:pt x="483" y="155"/>
                  </a:lnTo>
                  <a:lnTo>
                    <a:pt x="488" y="155"/>
                  </a:lnTo>
                  <a:lnTo>
                    <a:pt x="493" y="155"/>
                  </a:lnTo>
                  <a:lnTo>
                    <a:pt x="498" y="150"/>
                  </a:lnTo>
                  <a:lnTo>
                    <a:pt x="503" y="150"/>
                  </a:lnTo>
                  <a:lnTo>
                    <a:pt x="508" y="145"/>
                  </a:lnTo>
                  <a:lnTo>
                    <a:pt x="514" y="145"/>
                  </a:lnTo>
                  <a:lnTo>
                    <a:pt x="519" y="140"/>
                  </a:lnTo>
                  <a:lnTo>
                    <a:pt x="524" y="140"/>
                  </a:lnTo>
                  <a:lnTo>
                    <a:pt x="529" y="135"/>
                  </a:lnTo>
                  <a:lnTo>
                    <a:pt x="534" y="129"/>
                  </a:lnTo>
                  <a:lnTo>
                    <a:pt x="540" y="129"/>
                  </a:lnTo>
                  <a:lnTo>
                    <a:pt x="545" y="124"/>
                  </a:lnTo>
                  <a:lnTo>
                    <a:pt x="550" y="119"/>
                  </a:lnTo>
                  <a:lnTo>
                    <a:pt x="555" y="114"/>
                  </a:lnTo>
                  <a:lnTo>
                    <a:pt x="560" y="109"/>
                  </a:lnTo>
                  <a:lnTo>
                    <a:pt x="565" y="109"/>
                  </a:lnTo>
                  <a:lnTo>
                    <a:pt x="571" y="103"/>
                  </a:lnTo>
                  <a:lnTo>
                    <a:pt x="576" y="98"/>
                  </a:lnTo>
                  <a:lnTo>
                    <a:pt x="576" y="93"/>
                  </a:lnTo>
                  <a:lnTo>
                    <a:pt x="581" y="88"/>
                  </a:lnTo>
                  <a:lnTo>
                    <a:pt x="586" y="83"/>
                  </a:lnTo>
                  <a:lnTo>
                    <a:pt x="591" y="78"/>
                  </a:lnTo>
                  <a:lnTo>
                    <a:pt x="597" y="72"/>
                  </a:lnTo>
                  <a:lnTo>
                    <a:pt x="602" y="67"/>
                  </a:lnTo>
                  <a:lnTo>
                    <a:pt x="607" y="62"/>
                  </a:lnTo>
                  <a:lnTo>
                    <a:pt x="612" y="57"/>
                  </a:lnTo>
                  <a:lnTo>
                    <a:pt x="612" y="52"/>
                  </a:lnTo>
                  <a:lnTo>
                    <a:pt x="617" y="46"/>
                  </a:lnTo>
                  <a:lnTo>
                    <a:pt x="622" y="36"/>
                  </a:lnTo>
                  <a:lnTo>
                    <a:pt x="628" y="31"/>
                  </a:lnTo>
                  <a:lnTo>
                    <a:pt x="633" y="26"/>
                  </a:lnTo>
                  <a:lnTo>
                    <a:pt x="638" y="15"/>
                  </a:lnTo>
                  <a:lnTo>
                    <a:pt x="643" y="10"/>
                  </a:lnTo>
                  <a:lnTo>
                    <a:pt x="643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33" name="Freeform 151"/>
            <p:cNvSpPr>
              <a:spLocks/>
            </p:cNvSpPr>
            <p:nvPr/>
          </p:nvSpPr>
          <p:spPr bwMode="auto">
            <a:xfrm>
              <a:off x="2379" y="1511"/>
              <a:ext cx="581" cy="1581"/>
            </a:xfrm>
            <a:custGeom>
              <a:avLst/>
              <a:gdLst>
                <a:gd name="T0" fmla="*/ 11 w 581"/>
                <a:gd name="T1" fmla="*/ 1565 h 1581"/>
                <a:gd name="T2" fmla="*/ 26 w 581"/>
                <a:gd name="T3" fmla="*/ 1539 h 1581"/>
                <a:gd name="T4" fmla="*/ 37 w 581"/>
                <a:gd name="T5" fmla="*/ 1508 h 1581"/>
                <a:gd name="T6" fmla="*/ 52 w 581"/>
                <a:gd name="T7" fmla="*/ 1477 h 1581"/>
                <a:gd name="T8" fmla="*/ 68 w 581"/>
                <a:gd name="T9" fmla="*/ 1446 h 1581"/>
                <a:gd name="T10" fmla="*/ 78 w 581"/>
                <a:gd name="T11" fmla="*/ 1405 h 1581"/>
                <a:gd name="T12" fmla="*/ 94 w 581"/>
                <a:gd name="T13" fmla="*/ 1368 h 1581"/>
                <a:gd name="T14" fmla="*/ 104 w 581"/>
                <a:gd name="T15" fmla="*/ 1322 h 1581"/>
                <a:gd name="T16" fmla="*/ 119 w 581"/>
                <a:gd name="T17" fmla="*/ 1275 h 1581"/>
                <a:gd name="T18" fmla="*/ 135 w 581"/>
                <a:gd name="T19" fmla="*/ 1228 h 1581"/>
                <a:gd name="T20" fmla="*/ 145 w 581"/>
                <a:gd name="T21" fmla="*/ 1176 h 1581"/>
                <a:gd name="T22" fmla="*/ 161 w 581"/>
                <a:gd name="T23" fmla="*/ 1125 h 1581"/>
                <a:gd name="T24" fmla="*/ 171 w 581"/>
                <a:gd name="T25" fmla="*/ 1068 h 1581"/>
                <a:gd name="T26" fmla="*/ 187 w 581"/>
                <a:gd name="T27" fmla="*/ 1011 h 1581"/>
                <a:gd name="T28" fmla="*/ 202 w 581"/>
                <a:gd name="T29" fmla="*/ 948 h 1581"/>
                <a:gd name="T30" fmla="*/ 213 w 581"/>
                <a:gd name="T31" fmla="*/ 886 h 1581"/>
                <a:gd name="T32" fmla="*/ 228 w 581"/>
                <a:gd name="T33" fmla="*/ 824 h 1581"/>
                <a:gd name="T34" fmla="*/ 239 w 581"/>
                <a:gd name="T35" fmla="*/ 757 h 1581"/>
                <a:gd name="T36" fmla="*/ 254 w 581"/>
                <a:gd name="T37" fmla="*/ 694 h 1581"/>
                <a:gd name="T38" fmla="*/ 270 w 581"/>
                <a:gd name="T39" fmla="*/ 632 h 1581"/>
                <a:gd name="T40" fmla="*/ 280 w 581"/>
                <a:gd name="T41" fmla="*/ 565 h 1581"/>
                <a:gd name="T42" fmla="*/ 296 w 581"/>
                <a:gd name="T43" fmla="*/ 503 h 1581"/>
                <a:gd name="T44" fmla="*/ 311 w 581"/>
                <a:gd name="T45" fmla="*/ 440 h 1581"/>
                <a:gd name="T46" fmla="*/ 322 w 581"/>
                <a:gd name="T47" fmla="*/ 383 h 1581"/>
                <a:gd name="T48" fmla="*/ 337 w 581"/>
                <a:gd name="T49" fmla="*/ 326 h 1581"/>
                <a:gd name="T50" fmla="*/ 348 w 581"/>
                <a:gd name="T51" fmla="*/ 269 h 1581"/>
                <a:gd name="T52" fmla="*/ 363 w 581"/>
                <a:gd name="T53" fmla="*/ 223 h 1581"/>
                <a:gd name="T54" fmla="*/ 379 w 581"/>
                <a:gd name="T55" fmla="*/ 176 h 1581"/>
                <a:gd name="T56" fmla="*/ 389 w 581"/>
                <a:gd name="T57" fmla="*/ 135 h 1581"/>
                <a:gd name="T58" fmla="*/ 405 w 581"/>
                <a:gd name="T59" fmla="*/ 98 h 1581"/>
                <a:gd name="T60" fmla="*/ 415 w 581"/>
                <a:gd name="T61" fmla="*/ 67 h 1581"/>
                <a:gd name="T62" fmla="*/ 431 w 581"/>
                <a:gd name="T63" fmla="*/ 41 h 1581"/>
                <a:gd name="T64" fmla="*/ 446 w 581"/>
                <a:gd name="T65" fmla="*/ 21 h 1581"/>
                <a:gd name="T66" fmla="*/ 456 w 581"/>
                <a:gd name="T67" fmla="*/ 5 h 1581"/>
                <a:gd name="T68" fmla="*/ 472 w 581"/>
                <a:gd name="T69" fmla="*/ 0 h 1581"/>
                <a:gd name="T70" fmla="*/ 488 w 581"/>
                <a:gd name="T71" fmla="*/ 0 h 1581"/>
                <a:gd name="T72" fmla="*/ 503 w 581"/>
                <a:gd name="T73" fmla="*/ 5 h 1581"/>
                <a:gd name="T74" fmla="*/ 513 w 581"/>
                <a:gd name="T75" fmla="*/ 21 h 1581"/>
                <a:gd name="T76" fmla="*/ 529 w 581"/>
                <a:gd name="T77" fmla="*/ 41 h 1581"/>
                <a:gd name="T78" fmla="*/ 545 w 581"/>
                <a:gd name="T79" fmla="*/ 67 h 1581"/>
                <a:gd name="T80" fmla="*/ 555 w 581"/>
                <a:gd name="T81" fmla="*/ 98 h 1581"/>
                <a:gd name="T82" fmla="*/ 570 w 581"/>
                <a:gd name="T83" fmla="*/ 135 h 158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81" h="1581">
                  <a:moveTo>
                    <a:pt x="0" y="1581"/>
                  </a:moveTo>
                  <a:lnTo>
                    <a:pt x="5" y="1576"/>
                  </a:lnTo>
                  <a:lnTo>
                    <a:pt x="11" y="1565"/>
                  </a:lnTo>
                  <a:lnTo>
                    <a:pt x="16" y="1560"/>
                  </a:lnTo>
                  <a:lnTo>
                    <a:pt x="21" y="1550"/>
                  </a:lnTo>
                  <a:lnTo>
                    <a:pt x="26" y="1539"/>
                  </a:lnTo>
                  <a:lnTo>
                    <a:pt x="31" y="1529"/>
                  </a:lnTo>
                  <a:lnTo>
                    <a:pt x="37" y="1519"/>
                  </a:lnTo>
                  <a:lnTo>
                    <a:pt x="37" y="1508"/>
                  </a:lnTo>
                  <a:lnTo>
                    <a:pt x="42" y="1498"/>
                  </a:lnTo>
                  <a:lnTo>
                    <a:pt x="47" y="1487"/>
                  </a:lnTo>
                  <a:lnTo>
                    <a:pt x="52" y="1477"/>
                  </a:lnTo>
                  <a:lnTo>
                    <a:pt x="57" y="1467"/>
                  </a:lnTo>
                  <a:lnTo>
                    <a:pt x="62" y="1456"/>
                  </a:lnTo>
                  <a:lnTo>
                    <a:pt x="68" y="1446"/>
                  </a:lnTo>
                  <a:lnTo>
                    <a:pt x="73" y="1430"/>
                  </a:lnTo>
                  <a:lnTo>
                    <a:pt x="73" y="1420"/>
                  </a:lnTo>
                  <a:lnTo>
                    <a:pt x="78" y="1405"/>
                  </a:lnTo>
                  <a:lnTo>
                    <a:pt x="83" y="1394"/>
                  </a:lnTo>
                  <a:lnTo>
                    <a:pt x="88" y="1379"/>
                  </a:lnTo>
                  <a:lnTo>
                    <a:pt x="94" y="1368"/>
                  </a:lnTo>
                  <a:lnTo>
                    <a:pt x="99" y="1353"/>
                  </a:lnTo>
                  <a:lnTo>
                    <a:pt x="104" y="1337"/>
                  </a:lnTo>
                  <a:lnTo>
                    <a:pt x="104" y="1322"/>
                  </a:lnTo>
                  <a:lnTo>
                    <a:pt x="109" y="1306"/>
                  </a:lnTo>
                  <a:lnTo>
                    <a:pt x="114" y="1291"/>
                  </a:lnTo>
                  <a:lnTo>
                    <a:pt x="119" y="1275"/>
                  </a:lnTo>
                  <a:lnTo>
                    <a:pt x="125" y="1259"/>
                  </a:lnTo>
                  <a:lnTo>
                    <a:pt x="130" y="1244"/>
                  </a:lnTo>
                  <a:lnTo>
                    <a:pt x="135" y="1228"/>
                  </a:lnTo>
                  <a:lnTo>
                    <a:pt x="140" y="1213"/>
                  </a:lnTo>
                  <a:lnTo>
                    <a:pt x="140" y="1192"/>
                  </a:lnTo>
                  <a:lnTo>
                    <a:pt x="145" y="1176"/>
                  </a:lnTo>
                  <a:lnTo>
                    <a:pt x="151" y="1161"/>
                  </a:lnTo>
                  <a:lnTo>
                    <a:pt x="156" y="1140"/>
                  </a:lnTo>
                  <a:lnTo>
                    <a:pt x="161" y="1125"/>
                  </a:lnTo>
                  <a:lnTo>
                    <a:pt x="166" y="1104"/>
                  </a:lnTo>
                  <a:lnTo>
                    <a:pt x="171" y="1088"/>
                  </a:lnTo>
                  <a:lnTo>
                    <a:pt x="171" y="1068"/>
                  </a:lnTo>
                  <a:lnTo>
                    <a:pt x="176" y="1047"/>
                  </a:lnTo>
                  <a:lnTo>
                    <a:pt x="182" y="1026"/>
                  </a:lnTo>
                  <a:lnTo>
                    <a:pt x="187" y="1011"/>
                  </a:lnTo>
                  <a:lnTo>
                    <a:pt x="192" y="990"/>
                  </a:lnTo>
                  <a:lnTo>
                    <a:pt x="197" y="969"/>
                  </a:lnTo>
                  <a:lnTo>
                    <a:pt x="202" y="948"/>
                  </a:lnTo>
                  <a:lnTo>
                    <a:pt x="208" y="928"/>
                  </a:lnTo>
                  <a:lnTo>
                    <a:pt x="208" y="907"/>
                  </a:lnTo>
                  <a:lnTo>
                    <a:pt x="213" y="886"/>
                  </a:lnTo>
                  <a:lnTo>
                    <a:pt x="218" y="865"/>
                  </a:lnTo>
                  <a:lnTo>
                    <a:pt x="223" y="845"/>
                  </a:lnTo>
                  <a:lnTo>
                    <a:pt x="228" y="824"/>
                  </a:lnTo>
                  <a:lnTo>
                    <a:pt x="234" y="803"/>
                  </a:lnTo>
                  <a:lnTo>
                    <a:pt x="239" y="783"/>
                  </a:lnTo>
                  <a:lnTo>
                    <a:pt x="239" y="757"/>
                  </a:lnTo>
                  <a:lnTo>
                    <a:pt x="244" y="736"/>
                  </a:lnTo>
                  <a:lnTo>
                    <a:pt x="249" y="715"/>
                  </a:lnTo>
                  <a:lnTo>
                    <a:pt x="254" y="694"/>
                  </a:lnTo>
                  <a:lnTo>
                    <a:pt x="259" y="674"/>
                  </a:lnTo>
                  <a:lnTo>
                    <a:pt x="265" y="653"/>
                  </a:lnTo>
                  <a:lnTo>
                    <a:pt x="270" y="632"/>
                  </a:lnTo>
                  <a:lnTo>
                    <a:pt x="275" y="612"/>
                  </a:lnTo>
                  <a:lnTo>
                    <a:pt x="275" y="586"/>
                  </a:lnTo>
                  <a:lnTo>
                    <a:pt x="280" y="565"/>
                  </a:lnTo>
                  <a:lnTo>
                    <a:pt x="285" y="544"/>
                  </a:lnTo>
                  <a:lnTo>
                    <a:pt x="291" y="523"/>
                  </a:lnTo>
                  <a:lnTo>
                    <a:pt x="296" y="503"/>
                  </a:lnTo>
                  <a:lnTo>
                    <a:pt x="301" y="482"/>
                  </a:lnTo>
                  <a:lnTo>
                    <a:pt x="306" y="461"/>
                  </a:lnTo>
                  <a:lnTo>
                    <a:pt x="311" y="440"/>
                  </a:lnTo>
                  <a:lnTo>
                    <a:pt x="311" y="420"/>
                  </a:lnTo>
                  <a:lnTo>
                    <a:pt x="316" y="404"/>
                  </a:lnTo>
                  <a:lnTo>
                    <a:pt x="322" y="383"/>
                  </a:lnTo>
                  <a:lnTo>
                    <a:pt x="327" y="363"/>
                  </a:lnTo>
                  <a:lnTo>
                    <a:pt x="332" y="342"/>
                  </a:lnTo>
                  <a:lnTo>
                    <a:pt x="337" y="326"/>
                  </a:lnTo>
                  <a:lnTo>
                    <a:pt x="342" y="306"/>
                  </a:lnTo>
                  <a:lnTo>
                    <a:pt x="342" y="290"/>
                  </a:lnTo>
                  <a:lnTo>
                    <a:pt x="348" y="269"/>
                  </a:lnTo>
                  <a:lnTo>
                    <a:pt x="353" y="254"/>
                  </a:lnTo>
                  <a:lnTo>
                    <a:pt x="358" y="238"/>
                  </a:lnTo>
                  <a:lnTo>
                    <a:pt x="363" y="223"/>
                  </a:lnTo>
                  <a:lnTo>
                    <a:pt x="368" y="207"/>
                  </a:lnTo>
                  <a:lnTo>
                    <a:pt x="373" y="192"/>
                  </a:lnTo>
                  <a:lnTo>
                    <a:pt x="379" y="176"/>
                  </a:lnTo>
                  <a:lnTo>
                    <a:pt x="379" y="161"/>
                  </a:lnTo>
                  <a:lnTo>
                    <a:pt x="384" y="145"/>
                  </a:lnTo>
                  <a:lnTo>
                    <a:pt x="389" y="135"/>
                  </a:lnTo>
                  <a:lnTo>
                    <a:pt x="394" y="119"/>
                  </a:lnTo>
                  <a:lnTo>
                    <a:pt x="399" y="109"/>
                  </a:lnTo>
                  <a:lnTo>
                    <a:pt x="405" y="98"/>
                  </a:lnTo>
                  <a:lnTo>
                    <a:pt x="410" y="88"/>
                  </a:lnTo>
                  <a:lnTo>
                    <a:pt x="410" y="78"/>
                  </a:lnTo>
                  <a:lnTo>
                    <a:pt x="415" y="67"/>
                  </a:lnTo>
                  <a:lnTo>
                    <a:pt x="420" y="57"/>
                  </a:lnTo>
                  <a:lnTo>
                    <a:pt x="425" y="47"/>
                  </a:lnTo>
                  <a:lnTo>
                    <a:pt x="431" y="41"/>
                  </a:lnTo>
                  <a:lnTo>
                    <a:pt x="436" y="31"/>
                  </a:lnTo>
                  <a:lnTo>
                    <a:pt x="441" y="26"/>
                  </a:lnTo>
                  <a:lnTo>
                    <a:pt x="446" y="21"/>
                  </a:lnTo>
                  <a:lnTo>
                    <a:pt x="446" y="15"/>
                  </a:lnTo>
                  <a:lnTo>
                    <a:pt x="451" y="10"/>
                  </a:lnTo>
                  <a:lnTo>
                    <a:pt x="456" y="5"/>
                  </a:lnTo>
                  <a:lnTo>
                    <a:pt x="462" y="5"/>
                  </a:lnTo>
                  <a:lnTo>
                    <a:pt x="467" y="0"/>
                  </a:lnTo>
                  <a:lnTo>
                    <a:pt x="472" y="0"/>
                  </a:lnTo>
                  <a:lnTo>
                    <a:pt x="477" y="0"/>
                  </a:lnTo>
                  <a:lnTo>
                    <a:pt x="482" y="0"/>
                  </a:lnTo>
                  <a:lnTo>
                    <a:pt x="488" y="0"/>
                  </a:lnTo>
                  <a:lnTo>
                    <a:pt x="493" y="0"/>
                  </a:lnTo>
                  <a:lnTo>
                    <a:pt x="498" y="5"/>
                  </a:lnTo>
                  <a:lnTo>
                    <a:pt x="503" y="5"/>
                  </a:lnTo>
                  <a:lnTo>
                    <a:pt x="508" y="10"/>
                  </a:lnTo>
                  <a:lnTo>
                    <a:pt x="513" y="15"/>
                  </a:lnTo>
                  <a:lnTo>
                    <a:pt x="513" y="21"/>
                  </a:lnTo>
                  <a:lnTo>
                    <a:pt x="519" y="26"/>
                  </a:lnTo>
                  <a:lnTo>
                    <a:pt x="524" y="31"/>
                  </a:lnTo>
                  <a:lnTo>
                    <a:pt x="529" y="41"/>
                  </a:lnTo>
                  <a:lnTo>
                    <a:pt x="534" y="47"/>
                  </a:lnTo>
                  <a:lnTo>
                    <a:pt x="539" y="57"/>
                  </a:lnTo>
                  <a:lnTo>
                    <a:pt x="545" y="67"/>
                  </a:lnTo>
                  <a:lnTo>
                    <a:pt x="550" y="78"/>
                  </a:lnTo>
                  <a:lnTo>
                    <a:pt x="550" y="88"/>
                  </a:lnTo>
                  <a:lnTo>
                    <a:pt x="555" y="98"/>
                  </a:lnTo>
                  <a:lnTo>
                    <a:pt x="560" y="109"/>
                  </a:lnTo>
                  <a:lnTo>
                    <a:pt x="565" y="119"/>
                  </a:lnTo>
                  <a:lnTo>
                    <a:pt x="570" y="135"/>
                  </a:lnTo>
                  <a:lnTo>
                    <a:pt x="576" y="145"/>
                  </a:lnTo>
                  <a:lnTo>
                    <a:pt x="581" y="161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34" name="Freeform 152"/>
            <p:cNvSpPr>
              <a:spLocks/>
            </p:cNvSpPr>
            <p:nvPr/>
          </p:nvSpPr>
          <p:spPr bwMode="auto">
            <a:xfrm>
              <a:off x="2960" y="1672"/>
              <a:ext cx="586" cy="1591"/>
            </a:xfrm>
            <a:custGeom>
              <a:avLst/>
              <a:gdLst>
                <a:gd name="T0" fmla="*/ 5 w 586"/>
                <a:gd name="T1" fmla="*/ 31 h 1591"/>
                <a:gd name="T2" fmla="*/ 21 w 586"/>
                <a:gd name="T3" fmla="*/ 77 h 1591"/>
                <a:gd name="T4" fmla="*/ 36 w 586"/>
                <a:gd name="T5" fmla="*/ 129 h 1591"/>
                <a:gd name="T6" fmla="*/ 46 w 586"/>
                <a:gd name="T7" fmla="*/ 181 h 1591"/>
                <a:gd name="T8" fmla="*/ 62 w 586"/>
                <a:gd name="T9" fmla="*/ 243 h 1591"/>
                <a:gd name="T10" fmla="*/ 72 w 586"/>
                <a:gd name="T11" fmla="*/ 300 h 1591"/>
                <a:gd name="T12" fmla="*/ 88 w 586"/>
                <a:gd name="T13" fmla="*/ 362 h 1591"/>
                <a:gd name="T14" fmla="*/ 104 w 586"/>
                <a:gd name="T15" fmla="*/ 425 h 1591"/>
                <a:gd name="T16" fmla="*/ 114 w 586"/>
                <a:gd name="T17" fmla="*/ 492 h 1591"/>
                <a:gd name="T18" fmla="*/ 129 w 586"/>
                <a:gd name="T19" fmla="*/ 554 h 1591"/>
                <a:gd name="T20" fmla="*/ 140 w 586"/>
                <a:gd name="T21" fmla="*/ 622 h 1591"/>
                <a:gd name="T22" fmla="*/ 155 w 586"/>
                <a:gd name="T23" fmla="*/ 684 h 1591"/>
                <a:gd name="T24" fmla="*/ 171 w 586"/>
                <a:gd name="T25" fmla="*/ 746 h 1591"/>
                <a:gd name="T26" fmla="*/ 181 w 586"/>
                <a:gd name="T27" fmla="*/ 808 h 1591"/>
                <a:gd name="T28" fmla="*/ 197 w 586"/>
                <a:gd name="T29" fmla="*/ 865 h 1591"/>
                <a:gd name="T30" fmla="*/ 207 w 586"/>
                <a:gd name="T31" fmla="*/ 927 h 1591"/>
                <a:gd name="T32" fmla="*/ 223 w 586"/>
                <a:gd name="T33" fmla="*/ 979 h 1591"/>
                <a:gd name="T34" fmla="*/ 238 w 586"/>
                <a:gd name="T35" fmla="*/ 1031 h 1591"/>
                <a:gd name="T36" fmla="*/ 249 w 586"/>
                <a:gd name="T37" fmla="*/ 1083 h 1591"/>
                <a:gd name="T38" fmla="*/ 264 w 586"/>
                <a:gd name="T39" fmla="*/ 1130 h 1591"/>
                <a:gd name="T40" fmla="*/ 275 w 586"/>
                <a:gd name="T41" fmla="*/ 1176 h 1591"/>
                <a:gd name="T42" fmla="*/ 290 w 586"/>
                <a:gd name="T43" fmla="*/ 1218 h 1591"/>
                <a:gd name="T44" fmla="*/ 306 w 586"/>
                <a:gd name="T45" fmla="*/ 1259 h 1591"/>
                <a:gd name="T46" fmla="*/ 316 w 586"/>
                <a:gd name="T47" fmla="*/ 1295 h 1591"/>
                <a:gd name="T48" fmla="*/ 332 w 586"/>
                <a:gd name="T49" fmla="*/ 1326 h 1591"/>
                <a:gd name="T50" fmla="*/ 342 w 586"/>
                <a:gd name="T51" fmla="*/ 1358 h 1591"/>
                <a:gd name="T52" fmla="*/ 358 w 586"/>
                <a:gd name="T53" fmla="*/ 1389 h 1591"/>
                <a:gd name="T54" fmla="*/ 373 w 586"/>
                <a:gd name="T55" fmla="*/ 1415 h 1591"/>
                <a:gd name="T56" fmla="*/ 383 w 586"/>
                <a:gd name="T57" fmla="*/ 1435 h 1591"/>
                <a:gd name="T58" fmla="*/ 399 w 586"/>
                <a:gd name="T59" fmla="*/ 1456 h 1591"/>
                <a:gd name="T60" fmla="*/ 409 w 586"/>
                <a:gd name="T61" fmla="*/ 1477 h 1591"/>
                <a:gd name="T62" fmla="*/ 425 w 586"/>
                <a:gd name="T63" fmla="*/ 1492 h 1591"/>
                <a:gd name="T64" fmla="*/ 440 w 586"/>
                <a:gd name="T65" fmla="*/ 1508 h 1591"/>
                <a:gd name="T66" fmla="*/ 451 w 586"/>
                <a:gd name="T67" fmla="*/ 1523 h 1591"/>
                <a:gd name="T68" fmla="*/ 466 w 586"/>
                <a:gd name="T69" fmla="*/ 1534 h 1591"/>
                <a:gd name="T70" fmla="*/ 482 w 586"/>
                <a:gd name="T71" fmla="*/ 1549 h 1591"/>
                <a:gd name="T72" fmla="*/ 497 w 586"/>
                <a:gd name="T73" fmla="*/ 1560 h 1591"/>
                <a:gd name="T74" fmla="*/ 513 w 586"/>
                <a:gd name="T75" fmla="*/ 1565 h 1591"/>
                <a:gd name="T76" fmla="*/ 529 w 586"/>
                <a:gd name="T77" fmla="*/ 1575 h 1591"/>
                <a:gd name="T78" fmla="*/ 544 w 586"/>
                <a:gd name="T79" fmla="*/ 1580 h 1591"/>
                <a:gd name="T80" fmla="*/ 560 w 586"/>
                <a:gd name="T81" fmla="*/ 1586 h 1591"/>
                <a:gd name="T82" fmla="*/ 575 w 586"/>
                <a:gd name="T83" fmla="*/ 1591 h 159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86" h="1591">
                  <a:moveTo>
                    <a:pt x="0" y="0"/>
                  </a:moveTo>
                  <a:lnTo>
                    <a:pt x="0" y="15"/>
                  </a:lnTo>
                  <a:lnTo>
                    <a:pt x="5" y="31"/>
                  </a:lnTo>
                  <a:lnTo>
                    <a:pt x="10" y="46"/>
                  </a:lnTo>
                  <a:lnTo>
                    <a:pt x="15" y="62"/>
                  </a:lnTo>
                  <a:lnTo>
                    <a:pt x="21" y="77"/>
                  </a:lnTo>
                  <a:lnTo>
                    <a:pt x="26" y="93"/>
                  </a:lnTo>
                  <a:lnTo>
                    <a:pt x="31" y="108"/>
                  </a:lnTo>
                  <a:lnTo>
                    <a:pt x="36" y="129"/>
                  </a:lnTo>
                  <a:lnTo>
                    <a:pt x="36" y="145"/>
                  </a:lnTo>
                  <a:lnTo>
                    <a:pt x="41" y="165"/>
                  </a:lnTo>
                  <a:lnTo>
                    <a:pt x="46" y="181"/>
                  </a:lnTo>
                  <a:lnTo>
                    <a:pt x="52" y="202"/>
                  </a:lnTo>
                  <a:lnTo>
                    <a:pt x="57" y="222"/>
                  </a:lnTo>
                  <a:lnTo>
                    <a:pt x="62" y="243"/>
                  </a:lnTo>
                  <a:lnTo>
                    <a:pt x="67" y="259"/>
                  </a:lnTo>
                  <a:lnTo>
                    <a:pt x="67" y="279"/>
                  </a:lnTo>
                  <a:lnTo>
                    <a:pt x="72" y="300"/>
                  </a:lnTo>
                  <a:lnTo>
                    <a:pt x="78" y="321"/>
                  </a:lnTo>
                  <a:lnTo>
                    <a:pt x="83" y="342"/>
                  </a:lnTo>
                  <a:lnTo>
                    <a:pt x="88" y="362"/>
                  </a:lnTo>
                  <a:lnTo>
                    <a:pt x="93" y="383"/>
                  </a:lnTo>
                  <a:lnTo>
                    <a:pt x="98" y="404"/>
                  </a:lnTo>
                  <a:lnTo>
                    <a:pt x="104" y="425"/>
                  </a:lnTo>
                  <a:lnTo>
                    <a:pt x="104" y="451"/>
                  </a:lnTo>
                  <a:lnTo>
                    <a:pt x="109" y="471"/>
                  </a:lnTo>
                  <a:lnTo>
                    <a:pt x="114" y="492"/>
                  </a:lnTo>
                  <a:lnTo>
                    <a:pt x="119" y="513"/>
                  </a:lnTo>
                  <a:lnTo>
                    <a:pt x="124" y="533"/>
                  </a:lnTo>
                  <a:lnTo>
                    <a:pt x="129" y="554"/>
                  </a:lnTo>
                  <a:lnTo>
                    <a:pt x="135" y="575"/>
                  </a:lnTo>
                  <a:lnTo>
                    <a:pt x="140" y="596"/>
                  </a:lnTo>
                  <a:lnTo>
                    <a:pt x="140" y="622"/>
                  </a:lnTo>
                  <a:lnTo>
                    <a:pt x="145" y="642"/>
                  </a:lnTo>
                  <a:lnTo>
                    <a:pt x="150" y="663"/>
                  </a:lnTo>
                  <a:lnTo>
                    <a:pt x="155" y="684"/>
                  </a:lnTo>
                  <a:lnTo>
                    <a:pt x="161" y="704"/>
                  </a:lnTo>
                  <a:lnTo>
                    <a:pt x="166" y="725"/>
                  </a:lnTo>
                  <a:lnTo>
                    <a:pt x="171" y="746"/>
                  </a:lnTo>
                  <a:lnTo>
                    <a:pt x="171" y="767"/>
                  </a:lnTo>
                  <a:lnTo>
                    <a:pt x="176" y="787"/>
                  </a:lnTo>
                  <a:lnTo>
                    <a:pt x="181" y="808"/>
                  </a:lnTo>
                  <a:lnTo>
                    <a:pt x="186" y="829"/>
                  </a:lnTo>
                  <a:lnTo>
                    <a:pt x="192" y="850"/>
                  </a:lnTo>
                  <a:lnTo>
                    <a:pt x="197" y="865"/>
                  </a:lnTo>
                  <a:lnTo>
                    <a:pt x="202" y="886"/>
                  </a:lnTo>
                  <a:lnTo>
                    <a:pt x="207" y="907"/>
                  </a:lnTo>
                  <a:lnTo>
                    <a:pt x="207" y="927"/>
                  </a:lnTo>
                  <a:lnTo>
                    <a:pt x="212" y="943"/>
                  </a:lnTo>
                  <a:lnTo>
                    <a:pt x="218" y="964"/>
                  </a:lnTo>
                  <a:lnTo>
                    <a:pt x="223" y="979"/>
                  </a:lnTo>
                  <a:lnTo>
                    <a:pt x="228" y="1000"/>
                  </a:lnTo>
                  <a:lnTo>
                    <a:pt x="233" y="1015"/>
                  </a:lnTo>
                  <a:lnTo>
                    <a:pt x="238" y="1031"/>
                  </a:lnTo>
                  <a:lnTo>
                    <a:pt x="238" y="1052"/>
                  </a:lnTo>
                  <a:lnTo>
                    <a:pt x="243" y="1067"/>
                  </a:lnTo>
                  <a:lnTo>
                    <a:pt x="249" y="1083"/>
                  </a:lnTo>
                  <a:lnTo>
                    <a:pt x="254" y="1098"/>
                  </a:lnTo>
                  <a:lnTo>
                    <a:pt x="259" y="1114"/>
                  </a:lnTo>
                  <a:lnTo>
                    <a:pt x="264" y="1130"/>
                  </a:lnTo>
                  <a:lnTo>
                    <a:pt x="269" y="1145"/>
                  </a:lnTo>
                  <a:lnTo>
                    <a:pt x="275" y="1161"/>
                  </a:lnTo>
                  <a:lnTo>
                    <a:pt x="275" y="1176"/>
                  </a:lnTo>
                  <a:lnTo>
                    <a:pt x="280" y="1192"/>
                  </a:lnTo>
                  <a:lnTo>
                    <a:pt x="285" y="1207"/>
                  </a:lnTo>
                  <a:lnTo>
                    <a:pt x="290" y="1218"/>
                  </a:lnTo>
                  <a:lnTo>
                    <a:pt x="295" y="1233"/>
                  </a:lnTo>
                  <a:lnTo>
                    <a:pt x="301" y="1244"/>
                  </a:lnTo>
                  <a:lnTo>
                    <a:pt x="306" y="1259"/>
                  </a:lnTo>
                  <a:lnTo>
                    <a:pt x="306" y="1269"/>
                  </a:lnTo>
                  <a:lnTo>
                    <a:pt x="311" y="1285"/>
                  </a:lnTo>
                  <a:lnTo>
                    <a:pt x="316" y="1295"/>
                  </a:lnTo>
                  <a:lnTo>
                    <a:pt x="321" y="1306"/>
                  </a:lnTo>
                  <a:lnTo>
                    <a:pt x="326" y="1316"/>
                  </a:lnTo>
                  <a:lnTo>
                    <a:pt x="332" y="1326"/>
                  </a:lnTo>
                  <a:lnTo>
                    <a:pt x="337" y="1337"/>
                  </a:lnTo>
                  <a:lnTo>
                    <a:pt x="342" y="1347"/>
                  </a:lnTo>
                  <a:lnTo>
                    <a:pt x="342" y="1358"/>
                  </a:lnTo>
                  <a:lnTo>
                    <a:pt x="347" y="1368"/>
                  </a:lnTo>
                  <a:lnTo>
                    <a:pt x="352" y="1378"/>
                  </a:lnTo>
                  <a:lnTo>
                    <a:pt x="358" y="1389"/>
                  </a:lnTo>
                  <a:lnTo>
                    <a:pt x="363" y="1399"/>
                  </a:lnTo>
                  <a:lnTo>
                    <a:pt x="368" y="1404"/>
                  </a:lnTo>
                  <a:lnTo>
                    <a:pt x="373" y="1415"/>
                  </a:lnTo>
                  <a:lnTo>
                    <a:pt x="378" y="1420"/>
                  </a:lnTo>
                  <a:lnTo>
                    <a:pt x="378" y="1430"/>
                  </a:lnTo>
                  <a:lnTo>
                    <a:pt x="383" y="1435"/>
                  </a:lnTo>
                  <a:lnTo>
                    <a:pt x="389" y="1446"/>
                  </a:lnTo>
                  <a:lnTo>
                    <a:pt x="394" y="1451"/>
                  </a:lnTo>
                  <a:lnTo>
                    <a:pt x="399" y="1456"/>
                  </a:lnTo>
                  <a:lnTo>
                    <a:pt x="404" y="1466"/>
                  </a:lnTo>
                  <a:lnTo>
                    <a:pt x="409" y="1472"/>
                  </a:lnTo>
                  <a:lnTo>
                    <a:pt x="409" y="1477"/>
                  </a:lnTo>
                  <a:lnTo>
                    <a:pt x="415" y="1482"/>
                  </a:lnTo>
                  <a:lnTo>
                    <a:pt x="420" y="1487"/>
                  </a:lnTo>
                  <a:lnTo>
                    <a:pt x="425" y="1492"/>
                  </a:lnTo>
                  <a:lnTo>
                    <a:pt x="430" y="1498"/>
                  </a:lnTo>
                  <a:lnTo>
                    <a:pt x="435" y="1503"/>
                  </a:lnTo>
                  <a:lnTo>
                    <a:pt x="440" y="1508"/>
                  </a:lnTo>
                  <a:lnTo>
                    <a:pt x="446" y="1513"/>
                  </a:lnTo>
                  <a:lnTo>
                    <a:pt x="446" y="1518"/>
                  </a:lnTo>
                  <a:lnTo>
                    <a:pt x="451" y="1523"/>
                  </a:lnTo>
                  <a:lnTo>
                    <a:pt x="456" y="1529"/>
                  </a:lnTo>
                  <a:lnTo>
                    <a:pt x="461" y="1529"/>
                  </a:lnTo>
                  <a:lnTo>
                    <a:pt x="466" y="1534"/>
                  </a:lnTo>
                  <a:lnTo>
                    <a:pt x="472" y="1539"/>
                  </a:lnTo>
                  <a:lnTo>
                    <a:pt x="477" y="1544"/>
                  </a:lnTo>
                  <a:lnTo>
                    <a:pt x="482" y="1549"/>
                  </a:lnTo>
                  <a:lnTo>
                    <a:pt x="487" y="1549"/>
                  </a:lnTo>
                  <a:lnTo>
                    <a:pt x="492" y="1555"/>
                  </a:lnTo>
                  <a:lnTo>
                    <a:pt x="497" y="1560"/>
                  </a:lnTo>
                  <a:lnTo>
                    <a:pt x="503" y="1560"/>
                  </a:lnTo>
                  <a:lnTo>
                    <a:pt x="508" y="1565"/>
                  </a:lnTo>
                  <a:lnTo>
                    <a:pt x="513" y="1565"/>
                  </a:lnTo>
                  <a:lnTo>
                    <a:pt x="518" y="1570"/>
                  </a:lnTo>
                  <a:lnTo>
                    <a:pt x="523" y="1570"/>
                  </a:lnTo>
                  <a:lnTo>
                    <a:pt x="529" y="1575"/>
                  </a:lnTo>
                  <a:lnTo>
                    <a:pt x="534" y="1575"/>
                  </a:lnTo>
                  <a:lnTo>
                    <a:pt x="539" y="1575"/>
                  </a:lnTo>
                  <a:lnTo>
                    <a:pt x="544" y="1580"/>
                  </a:lnTo>
                  <a:lnTo>
                    <a:pt x="549" y="1580"/>
                  </a:lnTo>
                  <a:lnTo>
                    <a:pt x="555" y="1586"/>
                  </a:lnTo>
                  <a:lnTo>
                    <a:pt x="560" y="1586"/>
                  </a:lnTo>
                  <a:lnTo>
                    <a:pt x="565" y="1586"/>
                  </a:lnTo>
                  <a:lnTo>
                    <a:pt x="570" y="1586"/>
                  </a:lnTo>
                  <a:lnTo>
                    <a:pt x="575" y="1591"/>
                  </a:lnTo>
                  <a:lnTo>
                    <a:pt x="580" y="1591"/>
                  </a:lnTo>
                  <a:lnTo>
                    <a:pt x="586" y="1591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35" name="Freeform 153"/>
            <p:cNvSpPr>
              <a:spLocks/>
            </p:cNvSpPr>
            <p:nvPr/>
          </p:nvSpPr>
          <p:spPr bwMode="auto">
            <a:xfrm>
              <a:off x="3546" y="3263"/>
              <a:ext cx="440" cy="15"/>
            </a:xfrm>
            <a:custGeom>
              <a:avLst/>
              <a:gdLst>
                <a:gd name="T0" fmla="*/ 5 w 440"/>
                <a:gd name="T1" fmla="*/ 5 h 15"/>
                <a:gd name="T2" fmla="*/ 15 w 440"/>
                <a:gd name="T3" fmla="*/ 5 h 15"/>
                <a:gd name="T4" fmla="*/ 26 w 440"/>
                <a:gd name="T5" fmla="*/ 5 h 15"/>
                <a:gd name="T6" fmla="*/ 36 w 440"/>
                <a:gd name="T7" fmla="*/ 10 h 15"/>
                <a:gd name="T8" fmla="*/ 46 w 440"/>
                <a:gd name="T9" fmla="*/ 10 h 15"/>
                <a:gd name="T10" fmla="*/ 57 w 440"/>
                <a:gd name="T11" fmla="*/ 10 h 15"/>
                <a:gd name="T12" fmla="*/ 67 w 440"/>
                <a:gd name="T13" fmla="*/ 10 h 15"/>
                <a:gd name="T14" fmla="*/ 77 w 440"/>
                <a:gd name="T15" fmla="*/ 10 h 15"/>
                <a:gd name="T16" fmla="*/ 88 w 440"/>
                <a:gd name="T17" fmla="*/ 15 h 15"/>
                <a:gd name="T18" fmla="*/ 98 w 440"/>
                <a:gd name="T19" fmla="*/ 15 h 15"/>
                <a:gd name="T20" fmla="*/ 108 w 440"/>
                <a:gd name="T21" fmla="*/ 15 h 15"/>
                <a:gd name="T22" fmla="*/ 119 w 440"/>
                <a:gd name="T23" fmla="*/ 15 h 15"/>
                <a:gd name="T24" fmla="*/ 129 w 440"/>
                <a:gd name="T25" fmla="*/ 15 h 15"/>
                <a:gd name="T26" fmla="*/ 140 w 440"/>
                <a:gd name="T27" fmla="*/ 15 h 15"/>
                <a:gd name="T28" fmla="*/ 150 w 440"/>
                <a:gd name="T29" fmla="*/ 15 h 15"/>
                <a:gd name="T30" fmla="*/ 160 w 440"/>
                <a:gd name="T31" fmla="*/ 15 h 15"/>
                <a:gd name="T32" fmla="*/ 171 w 440"/>
                <a:gd name="T33" fmla="*/ 15 h 15"/>
                <a:gd name="T34" fmla="*/ 181 w 440"/>
                <a:gd name="T35" fmla="*/ 15 h 15"/>
                <a:gd name="T36" fmla="*/ 191 w 440"/>
                <a:gd name="T37" fmla="*/ 15 h 15"/>
                <a:gd name="T38" fmla="*/ 202 w 440"/>
                <a:gd name="T39" fmla="*/ 15 h 15"/>
                <a:gd name="T40" fmla="*/ 212 w 440"/>
                <a:gd name="T41" fmla="*/ 15 h 15"/>
                <a:gd name="T42" fmla="*/ 223 w 440"/>
                <a:gd name="T43" fmla="*/ 15 h 15"/>
                <a:gd name="T44" fmla="*/ 233 w 440"/>
                <a:gd name="T45" fmla="*/ 15 h 15"/>
                <a:gd name="T46" fmla="*/ 243 w 440"/>
                <a:gd name="T47" fmla="*/ 15 h 15"/>
                <a:gd name="T48" fmla="*/ 254 w 440"/>
                <a:gd name="T49" fmla="*/ 15 h 15"/>
                <a:gd name="T50" fmla="*/ 264 w 440"/>
                <a:gd name="T51" fmla="*/ 15 h 15"/>
                <a:gd name="T52" fmla="*/ 274 w 440"/>
                <a:gd name="T53" fmla="*/ 15 h 15"/>
                <a:gd name="T54" fmla="*/ 285 w 440"/>
                <a:gd name="T55" fmla="*/ 15 h 15"/>
                <a:gd name="T56" fmla="*/ 295 w 440"/>
                <a:gd name="T57" fmla="*/ 15 h 15"/>
                <a:gd name="T58" fmla="*/ 305 w 440"/>
                <a:gd name="T59" fmla="*/ 15 h 15"/>
                <a:gd name="T60" fmla="*/ 316 w 440"/>
                <a:gd name="T61" fmla="*/ 15 h 15"/>
                <a:gd name="T62" fmla="*/ 326 w 440"/>
                <a:gd name="T63" fmla="*/ 15 h 15"/>
                <a:gd name="T64" fmla="*/ 337 w 440"/>
                <a:gd name="T65" fmla="*/ 15 h 15"/>
                <a:gd name="T66" fmla="*/ 347 w 440"/>
                <a:gd name="T67" fmla="*/ 15 h 15"/>
                <a:gd name="T68" fmla="*/ 357 w 440"/>
                <a:gd name="T69" fmla="*/ 15 h 15"/>
                <a:gd name="T70" fmla="*/ 368 w 440"/>
                <a:gd name="T71" fmla="*/ 15 h 15"/>
                <a:gd name="T72" fmla="*/ 378 w 440"/>
                <a:gd name="T73" fmla="*/ 15 h 15"/>
                <a:gd name="T74" fmla="*/ 388 w 440"/>
                <a:gd name="T75" fmla="*/ 15 h 15"/>
                <a:gd name="T76" fmla="*/ 399 w 440"/>
                <a:gd name="T77" fmla="*/ 15 h 15"/>
                <a:gd name="T78" fmla="*/ 409 w 440"/>
                <a:gd name="T79" fmla="*/ 15 h 15"/>
                <a:gd name="T80" fmla="*/ 420 w 440"/>
                <a:gd name="T81" fmla="*/ 15 h 15"/>
                <a:gd name="T82" fmla="*/ 430 w 440"/>
                <a:gd name="T83" fmla="*/ 15 h 15"/>
                <a:gd name="T84" fmla="*/ 440 w 440"/>
                <a:gd name="T85" fmla="*/ 15 h 1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40" h="15">
                  <a:moveTo>
                    <a:pt x="0" y="0"/>
                  </a:moveTo>
                  <a:lnTo>
                    <a:pt x="5" y="5"/>
                  </a:lnTo>
                  <a:lnTo>
                    <a:pt x="10" y="5"/>
                  </a:lnTo>
                  <a:lnTo>
                    <a:pt x="15" y="5"/>
                  </a:lnTo>
                  <a:lnTo>
                    <a:pt x="20" y="5"/>
                  </a:lnTo>
                  <a:lnTo>
                    <a:pt x="26" y="5"/>
                  </a:lnTo>
                  <a:lnTo>
                    <a:pt x="31" y="5"/>
                  </a:lnTo>
                  <a:lnTo>
                    <a:pt x="36" y="10"/>
                  </a:lnTo>
                  <a:lnTo>
                    <a:pt x="41" y="10"/>
                  </a:lnTo>
                  <a:lnTo>
                    <a:pt x="46" y="10"/>
                  </a:lnTo>
                  <a:lnTo>
                    <a:pt x="51" y="10"/>
                  </a:lnTo>
                  <a:lnTo>
                    <a:pt x="57" y="10"/>
                  </a:lnTo>
                  <a:lnTo>
                    <a:pt x="62" y="10"/>
                  </a:lnTo>
                  <a:lnTo>
                    <a:pt x="67" y="10"/>
                  </a:lnTo>
                  <a:lnTo>
                    <a:pt x="72" y="10"/>
                  </a:lnTo>
                  <a:lnTo>
                    <a:pt x="77" y="10"/>
                  </a:lnTo>
                  <a:lnTo>
                    <a:pt x="83" y="15"/>
                  </a:lnTo>
                  <a:lnTo>
                    <a:pt x="88" y="15"/>
                  </a:lnTo>
                  <a:lnTo>
                    <a:pt x="93" y="15"/>
                  </a:lnTo>
                  <a:lnTo>
                    <a:pt x="98" y="15"/>
                  </a:lnTo>
                  <a:lnTo>
                    <a:pt x="103" y="15"/>
                  </a:lnTo>
                  <a:lnTo>
                    <a:pt x="108" y="15"/>
                  </a:lnTo>
                  <a:lnTo>
                    <a:pt x="114" y="15"/>
                  </a:lnTo>
                  <a:lnTo>
                    <a:pt x="119" y="15"/>
                  </a:lnTo>
                  <a:lnTo>
                    <a:pt x="124" y="15"/>
                  </a:lnTo>
                  <a:lnTo>
                    <a:pt x="129" y="15"/>
                  </a:lnTo>
                  <a:lnTo>
                    <a:pt x="134" y="15"/>
                  </a:lnTo>
                  <a:lnTo>
                    <a:pt x="140" y="15"/>
                  </a:lnTo>
                  <a:lnTo>
                    <a:pt x="145" y="15"/>
                  </a:lnTo>
                  <a:lnTo>
                    <a:pt x="150" y="15"/>
                  </a:lnTo>
                  <a:lnTo>
                    <a:pt x="155" y="15"/>
                  </a:lnTo>
                  <a:lnTo>
                    <a:pt x="160" y="15"/>
                  </a:lnTo>
                  <a:lnTo>
                    <a:pt x="166" y="15"/>
                  </a:lnTo>
                  <a:lnTo>
                    <a:pt x="171" y="15"/>
                  </a:lnTo>
                  <a:lnTo>
                    <a:pt x="176" y="15"/>
                  </a:lnTo>
                  <a:lnTo>
                    <a:pt x="181" y="15"/>
                  </a:lnTo>
                  <a:lnTo>
                    <a:pt x="186" y="15"/>
                  </a:lnTo>
                  <a:lnTo>
                    <a:pt x="191" y="15"/>
                  </a:lnTo>
                  <a:lnTo>
                    <a:pt x="197" y="15"/>
                  </a:lnTo>
                  <a:lnTo>
                    <a:pt x="202" y="15"/>
                  </a:lnTo>
                  <a:lnTo>
                    <a:pt x="207" y="15"/>
                  </a:lnTo>
                  <a:lnTo>
                    <a:pt x="212" y="15"/>
                  </a:lnTo>
                  <a:lnTo>
                    <a:pt x="217" y="15"/>
                  </a:lnTo>
                  <a:lnTo>
                    <a:pt x="223" y="15"/>
                  </a:lnTo>
                  <a:lnTo>
                    <a:pt x="228" y="15"/>
                  </a:lnTo>
                  <a:lnTo>
                    <a:pt x="233" y="15"/>
                  </a:lnTo>
                  <a:lnTo>
                    <a:pt x="238" y="15"/>
                  </a:lnTo>
                  <a:lnTo>
                    <a:pt x="243" y="15"/>
                  </a:lnTo>
                  <a:lnTo>
                    <a:pt x="248" y="15"/>
                  </a:lnTo>
                  <a:lnTo>
                    <a:pt x="254" y="15"/>
                  </a:lnTo>
                  <a:lnTo>
                    <a:pt x="259" y="15"/>
                  </a:lnTo>
                  <a:lnTo>
                    <a:pt x="264" y="15"/>
                  </a:lnTo>
                  <a:lnTo>
                    <a:pt x="269" y="15"/>
                  </a:lnTo>
                  <a:lnTo>
                    <a:pt x="274" y="15"/>
                  </a:lnTo>
                  <a:lnTo>
                    <a:pt x="280" y="15"/>
                  </a:lnTo>
                  <a:lnTo>
                    <a:pt x="285" y="15"/>
                  </a:lnTo>
                  <a:lnTo>
                    <a:pt x="290" y="15"/>
                  </a:lnTo>
                  <a:lnTo>
                    <a:pt x="295" y="15"/>
                  </a:lnTo>
                  <a:lnTo>
                    <a:pt x="300" y="15"/>
                  </a:lnTo>
                  <a:lnTo>
                    <a:pt x="305" y="15"/>
                  </a:lnTo>
                  <a:lnTo>
                    <a:pt x="311" y="15"/>
                  </a:lnTo>
                  <a:lnTo>
                    <a:pt x="316" y="15"/>
                  </a:lnTo>
                  <a:lnTo>
                    <a:pt x="321" y="15"/>
                  </a:lnTo>
                  <a:lnTo>
                    <a:pt x="326" y="15"/>
                  </a:lnTo>
                  <a:lnTo>
                    <a:pt x="331" y="15"/>
                  </a:lnTo>
                  <a:lnTo>
                    <a:pt x="337" y="15"/>
                  </a:lnTo>
                  <a:lnTo>
                    <a:pt x="342" y="15"/>
                  </a:lnTo>
                  <a:lnTo>
                    <a:pt x="347" y="15"/>
                  </a:lnTo>
                  <a:lnTo>
                    <a:pt x="352" y="15"/>
                  </a:lnTo>
                  <a:lnTo>
                    <a:pt x="357" y="15"/>
                  </a:lnTo>
                  <a:lnTo>
                    <a:pt x="362" y="15"/>
                  </a:lnTo>
                  <a:lnTo>
                    <a:pt x="368" y="15"/>
                  </a:lnTo>
                  <a:lnTo>
                    <a:pt x="373" y="15"/>
                  </a:lnTo>
                  <a:lnTo>
                    <a:pt x="378" y="15"/>
                  </a:lnTo>
                  <a:lnTo>
                    <a:pt x="383" y="15"/>
                  </a:lnTo>
                  <a:lnTo>
                    <a:pt x="388" y="15"/>
                  </a:lnTo>
                  <a:lnTo>
                    <a:pt x="394" y="15"/>
                  </a:lnTo>
                  <a:lnTo>
                    <a:pt x="399" y="15"/>
                  </a:lnTo>
                  <a:lnTo>
                    <a:pt x="404" y="15"/>
                  </a:lnTo>
                  <a:lnTo>
                    <a:pt x="409" y="15"/>
                  </a:lnTo>
                  <a:lnTo>
                    <a:pt x="414" y="15"/>
                  </a:lnTo>
                  <a:lnTo>
                    <a:pt x="420" y="15"/>
                  </a:lnTo>
                  <a:lnTo>
                    <a:pt x="425" y="15"/>
                  </a:lnTo>
                  <a:lnTo>
                    <a:pt x="430" y="15"/>
                  </a:lnTo>
                  <a:lnTo>
                    <a:pt x="435" y="15"/>
                  </a:lnTo>
                  <a:lnTo>
                    <a:pt x="440" y="15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08606" name="Group 154"/>
          <p:cNvGrpSpPr>
            <a:grpSpLocks/>
          </p:cNvGrpSpPr>
          <p:nvPr/>
        </p:nvGrpSpPr>
        <p:grpSpPr bwMode="auto">
          <a:xfrm>
            <a:off x="7380288" y="1952625"/>
            <a:ext cx="144462" cy="158750"/>
            <a:chOff x="1736" y="1511"/>
            <a:chExt cx="2250" cy="1767"/>
          </a:xfrm>
        </p:grpSpPr>
        <p:sp>
          <p:nvSpPr>
            <p:cNvPr id="108628" name="Freeform 155"/>
            <p:cNvSpPr>
              <a:spLocks/>
            </p:cNvSpPr>
            <p:nvPr/>
          </p:nvSpPr>
          <p:spPr bwMode="auto">
            <a:xfrm>
              <a:off x="1736" y="3092"/>
              <a:ext cx="643" cy="186"/>
            </a:xfrm>
            <a:custGeom>
              <a:avLst/>
              <a:gdLst>
                <a:gd name="T0" fmla="*/ 11 w 643"/>
                <a:gd name="T1" fmla="*/ 186 h 186"/>
                <a:gd name="T2" fmla="*/ 26 w 643"/>
                <a:gd name="T3" fmla="*/ 186 h 186"/>
                <a:gd name="T4" fmla="*/ 42 w 643"/>
                <a:gd name="T5" fmla="*/ 186 h 186"/>
                <a:gd name="T6" fmla="*/ 57 w 643"/>
                <a:gd name="T7" fmla="*/ 186 h 186"/>
                <a:gd name="T8" fmla="*/ 73 w 643"/>
                <a:gd name="T9" fmla="*/ 186 h 186"/>
                <a:gd name="T10" fmla="*/ 89 w 643"/>
                <a:gd name="T11" fmla="*/ 186 h 186"/>
                <a:gd name="T12" fmla="*/ 104 w 643"/>
                <a:gd name="T13" fmla="*/ 186 h 186"/>
                <a:gd name="T14" fmla="*/ 120 w 643"/>
                <a:gd name="T15" fmla="*/ 186 h 186"/>
                <a:gd name="T16" fmla="*/ 135 w 643"/>
                <a:gd name="T17" fmla="*/ 186 h 186"/>
                <a:gd name="T18" fmla="*/ 151 w 643"/>
                <a:gd name="T19" fmla="*/ 186 h 186"/>
                <a:gd name="T20" fmla="*/ 166 w 643"/>
                <a:gd name="T21" fmla="*/ 186 h 186"/>
                <a:gd name="T22" fmla="*/ 182 w 643"/>
                <a:gd name="T23" fmla="*/ 186 h 186"/>
                <a:gd name="T24" fmla="*/ 197 w 643"/>
                <a:gd name="T25" fmla="*/ 186 h 186"/>
                <a:gd name="T26" fmla="*/ 213 w 643"/>
                <a:gd name="T27" fmla="*/ 186 h 186"/>
                <a:gd name="T28" fmla="*/ 229 w 643"/>
                <a:gd name="T29" fmla="*/ 186 h 186"/>
                <a:gd name="T30" fmla="*/ 244 w 643"/>
                <a:gd name="T31" fmla="*/ 186 h 186"/>
                <a:gd name="T32" fmla="*/ 260 w 643"/>
                <a:gd name="T33" fmla="*/ 186 h 186"/>
                <a:gd name="T34" fmla="*/ 275 w 643"/>
                <a:gd name="T35" fmla="*/ 186 h 186"/>
                <a:gd name="T36" fmla="*/ 291 w 643"/>
                <a:gd name="T37" fmla="*/ 186 h 186"/>
                <a:gd name="T38" fmla="*/ 306 w 643"/>
                <a:gd name="T39" fmla="*/ 186 h 186"/>
                <a:gd name="T40" fmla="*/ 322 w 643"/>
                <a:gd name="T41" fmla="*/ 186 h 186"/>
                <a:gd name="T42" fmla="*/ 337 w 643"/>
                <a:gd name="T43" fmla="*/ 186 h 186"/>
                <a:gd name="T44" fmla="*/ 353 w 643"/>
                <a:gd name="T45" fmla="*/ 186 h 186"/>
                <a:gd name="T46" fmla="*/ 368 w 643"/>
                <a:gd name="T47" fmla="*/ 181 h 186"/>
                <a:gd name="T48" fmla="*/ 384 w 643"/>
                <a:gd name="T49" fmla="*/ 181 h 186"/>
                <a:gd name="T50" fmla="*/ 400 w 643"/>
                <a:gd name="T51" fmla="*/ 181 h 186"/>
                <a:gd name="T52" fmla="*/ 415 w 643"/>
                <a:gd name="T53" fmla="*/ 176 h 186"/>
                <a:gd name="T54" fmla="*/ 431 w 643"/>
                <a:gd name="T55" fmla="*/ 176 h 186"/>
                <a:gd name="T56" fmla="*/ 446 w 643"/>
                <a:gd name="T57" fmla="*/ 171 h 186"/>
                <a:gd name="T58" fmla="*/ 462 w 643"/>
                <a:gd name="T59" fmla="*/ 166 h 186"/>
                <a:gd name="T60" fmla="*/ 477 w 643"/>
                <a:gd name="T61" fmla="*/ 160 h 186"/>
                <a:gd name="T62" fmla="*/ 493 w 643"/>
                <a:gd name="T63" fmla="*/ 155 h 186"/>
                <a:gd name="T64" fmla="*/ 508 w 643"/>
                <a:gd name="T65" fmla="*/ 145 h 186"/>
                <a:gd name="T66" fmla="*/ 524 w 643"/>
                <a:gd name="T67" fmla="*/ 140 h 186"/>
                <a:gd name="T68" fmla="*/ 540 w 643"/>
                <a:gd name="T69" fmla="*/ 129 h 186"/>
                <a:gd name="T70" fmla="*/ 555 w 643"/>
                <a:gd name="T71" fmla="*/ 114 h 186"/>
                <a:gd name="T72" fmla="*/ 571 w 643"/>
                <a:gd name="T73" fmla="*/ 103 h 186"/>
                <a:gd name="T74" fmla="*/ 581 w 643"/>
                <a:gd name="T75" fmla="*/ 88 h 186"/>
                <a:gd name="T76" fmla="*/ 597 w 643"/>
                <a:gd name="T77" fmla="*/ 72 h 186"/>
                <a:gd name="T78" fmla="*/ 612 w 643"/>
                <a:gd name="T79" fmla="*/ 57 h 186"/>
                <a:gd name="T80" fmla="*/ 622 w 643"/>
                <a:gd name="T81" fmla="*/ 36 h 186"/>
                <a:gd name="T82" fmla="*/ 638 w 643"/>
                <a:gd name="T83" fmla="*/ 15 h 18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643" h="186">
                  <a:moveTo>
                    <a:pt x="0" y="186"/>
                  </a:moveTo>
                  <a:lnTo>
                    <a:pt x="6" y="186"/>
                  </a:lnTo>
                  <a:lnTo>
                    <a:pt x="11" y="186"/>
                  </a:lnTo>
                  <a:lnTo>
                    <a:pt x="16" y="186"/>
                  </a:lnTo>
                  <a:lnTo>
                    <a:pt x="21" y="186"/>
                  </a:lnTo>
                  <a:lnTo>
                    <a:pt x="26" y="186"/>
                  </a:lnTo>
                  <a:lnTo>
                    <a:pt x="32" y="186"/>
                  </a:lnTo>
                  <a:lnTo>
                    <a:pt x="37" y="186"/>
                  </a:lnTo>
                  <a:lnTo>
                    <a:pt x="42" y="186"/>
                  </a:lnTo>
                  <a:lnTo>
                    <a:pt x="47" y="186"/>
                  </a:lnTo>
                  <a:lnTo>
                    <a:pt x="52" y="186"/>
                  </a:lnTo>
                  <a:lnTo>
                    <a:pt x="57" y="186"/>
                  </a:lnTo>
                  <a:lnTo>
                    <a:pt x="63" y="186"/>
                  </a:lnTo>
                  <a:lnTo>
                    <a:pt x="68" y="186"/>
                  </a:lnTo>
                  <a:lnTo>
                    <a:pt x="73" y="186"/>
                  </a:lnTo>
                  <a:lnTo>
                    <a:pt x="78" y="186"/>
                  </a:lnTo>
                  <a:lnTo>
                    <a:pt x="83" y="186"/>
                  </a:lnTo>
                  <a:lnTo>
                    <a:pt x="89" y="186"/>
                  </a:lnTo>
                  <a:lnTo>
                    <a:pt x="94" y="186"/>
                  </a:lnTo>
                  <a:lnTo>
                    <a:pt x="99" y="186"/>
                  </a:lnTo>
                  <a:lnTo>
                    <a:pt x="104" y="186"/>
                  </a:lnTo>
                  <a:lnTo>
                    <a:pt x="109" y="186"/>
                  </a:lnTo>
                  <a:lnTo>
                    <a:pt x="114" y="186"/>
                  </a:lnTo>
                  <a:lnTo>
                    <a:pt x="120" y="186"/>
                  </a:lnTo>
                  <a:lnTo>
                    <a:pt x="125" y="186"/>
                  </a:lnTo>
                  <a:lnTo>
                    <a:pt x="130" y="186"/>
                  </a:lnTo>
                  <a:lnTo>
                    <a:pt x="135" y="186"/>
                  </a:lnTo>
                  <a:lnTo>
                    <a:pt x="140" y="186"/>
                  </a:lnTo>
                  <a:lnTo>
                    <a:pt x="146" y="186"/>
                  </a:lnTo>
                  <a:lnTo>
                    <a:pt x="151" y="186"/>
                  </a:lnTo>
                  <a:lnTo>
                    <a:pt x="156" y="186"/>
                  </a:lnTo>
                  <a:lnTo>
                    <a:pt x="161" y="186"/>
                  </a:lnTo>
                  <a:lnTo>
                    <a:pt x="166" y="186"/>
                  </a:lnTo>
                  <a:lnTo>
                    <a:pt x="171" y="186"/>
                  </a:lnTo>
                  <a:lnTo>
                    <a:pt x="177" y="186"/>
                  </a:lnTo>
                  <a:lnTo>
                    <a:pt x="182" y="186"/>
                  </a:lnTo>
                  <a:lnTo>
                    <a:pt x="187" y="186"/>
                  </a:lnTo>
                  <a:lnTo>
                    <a:pt x="192" y="186"/>
                  </a:lnTo>
                  <a:lnTo>
                    <a:pt x="197" y="186"/>
                  </a:lnTo>
                  <a:lnTo>
                    <a:pt x="203" y="186"/>
                  </a:lnTo>
                  <a:lnTo>
                    <a:pt x="208" y="186"/>
                  </a:lnTo>
                  <a:lnTo>
                    <a:pt x="213" y="186"/>
                  </a:lnTo>
                  <a:lnTo>
                    <a:pt x="218" y="186"/>
                  </a:lnTo>
                  <a:lnTo>
                    <a:pt x="223" y="186"/>
                  </a:lnTo>
                  <a:lnTo>
                    <a:pt x="229" y="186"/>
                  </a:lnTo>
                  <a:lnTo>
                    <a:pt x="234" y="186"/>
                  </a:lnTo>
                  <a:lnTo>
                    <a:pt x="239" y="186"/>
                  </a:lnTo>
                  <a:lnTo>
                    <a:pt x="244" y="186"/>
                  </a:lnTo>
                  <a:lnTo>
                    <a:pt x="249" y="186"/>
                  </a:lnTo>
                  <a:lnTo>
                    <a:pt x="254" y="186"/>
                  </a:lnTo>
                  <a:lnTo>
                    <a:pt x="260" y="186"/>
                  </a:lnTo>
                  <a:lnTo>
                    <a:pt x="265" y="186"/>
                  </a:lnTo>
                  <a:lnTo>
                    <a:pt x="270" y="186"/>
                  </a:lnTo>
                  <a:lnTo>
                    <a:pt x="275" y="186"/>
                  </a:lnTo>
                  <a:lnTo>
                    <a:pt x="280" y="186"/>
                  </a:lnTo>
                  <a:lnTo>
                    <a:pt x="286" y="186"/>
                  </a:lnTo>
                  <a:lnTo>
                    <a:pt x="291" y="186"/>
                  </a:lnTo>
                  <a:lnTo>
                    <a:pt x="296" y="186"/>
                  </a:lnTo>
                  <a:lnTo>
                    <a:pt x="301" y="186"/>
                  </a:lnTo>
                  <a:lnTo>
                    <a:pt x="306" y="186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2" y="186"/>
                  </a:lnTo>
                  <a:lnTo>
                    <a:pt x="327" y="186"/>
                  </a:lnTo>
                  <a:lnTo>
                    <a:pt x="332" y="186"/>
                  </a:lnTo>
                  <a:lnTo>
                    <a:pt x="337" y="186"/>
                  </a:lnTo>
                  <a:lnTo>
                    <a:pt x="343" y="186"/>
                  </a:lnTo>
                  <a:lnTo>
                    <a:pt x="348" y="186"/>
                  </a:lnTo>
                  <a:lnTo>
                    <a:pt x="353" y="186"/>
                  </a:lnTo>
                  <a:lnTo>
                    <a:pt x="358" y="181"/>
                  </a:lnTo>
                  <a:lnTo>
                    <a:pt x="363" y="181"/>
                  </a:lnTo>
                  <a:lnTo>
                    <a:pt x="368" y="181"/>
                  </a:lnTo>
                  <a:lnTo>
                    <a:pt x="374" y="181"/>
                  </a:lnTo>
                  <a:lnTo>
                    <a:pt x="379" y="181"/>
                  </a:lnTo>
                  <a:lnTo>
                    <a:pt x="384" y="181"/>
                  </a:lnTo>
                  <a:lnTo>
                    <a:pt x="389" y="181"/>
                  </a:lnTo>
                  <a:lnTo>
                    <a:pt x="394" y="181"/>
                  </a:lnTo>
                  <a:lnTo>
                    <a:pt x="400" y="181"/>
                  </a:lnTo>
                  <a:lnTo>
                    <a:pt x="405" y="176"/>
                  </a:lnTo>
                  <a:lnTo>
                    <a:pt x="410" y="176"/>
                  </a:lnTo>
                  <a:lnTo>
                    <a:pt x="415" y="176"/>
                  </a:lnTo>
                  <a:lnTo>
                    <a:pt x="420" y="176"/>
                  </a:lnTo>
                  <a:lnTo>
                    <a:pt x="426" y="176"/>
                  </a:lnTo>
                  <a:lnTo>
                    <a:pt x="431" y="176"/>
                  </a:lnTo>
                  <a:lnTo>
                    <a:pt x="436" y="171"/>
                  </a:lnTo>
                  <a:lnTo>
                    <a:pt x="441" y="171"/>
                  </a:lnTo>
                  <a:lnTo>
                    <a:pt x="446" y="171"/>
                  </a:lnTo>
                  <a:lnTo>
                    <a:pt x="451" y="166"/>
                  </a:lnTo>
                  <a:lnTo>
                    <a:pt x="457" y="166"/>
                  </a:lnTo>
                  <a:lnTo>
                    <a:pt x="462" y="166"/>
                  </a:lnTo>
                  <a:lnTo>
                    <a:pt x="467" y="166"/>
                  </a:lnTo>
                  <a:lnTo>
                    <a:pt x="472" y="160"/>
                  </a:lnTo>
                  <a:lnTo>
                    <a:pt x="477" y="160"/>
                  </a:lnTo>
                  <a:lnTo>
                    <a:pt x="483" y="155"/>
                  </a:lnTo>
                  <a:lnTo>
                    <a:pt x="488" y="155"/>
                  </a:lnTo>
                  <a:lnTo>
                    <a:pt x="493" y="155"/>
                  </a:lnTo>
                  <a:lnTo>
                    <a:pt x="498" y="150"/>
                  </a:lnTo>
                  <a:lnTo>
                    <a:pt x="503" y="150"/>
                  </a:lnTo>
                  <a:lnTo>
                    <a:pt x="508" y="145"/>
                  </a:lnTo>
                  <a:lnTo>
                    <a:pt x="514" y="145"/>
                  </a:lnTo>
                  <a:lnTo>
                    <a:pt x="519" y="140"/>
                  </a:lnTo>
                  <a:lnTo>
                    <a:pt x="524" y="140"/>
                  </a:lnTo>
                  <a:lnTo>
                    <a:pt x="529" y="135"/>
                  </a:lnTo>
                  <a:lnTo>
                    <a:pt x="534" y="129"/>
                  </a:lnTo>
                  <a:lnTo>
                    <a:pt x="540" y="129"/>
                  </a:lnTo>
                  <a:lnTo>
                    <a:pt x="545" y="124"/>
                  </a:lnTo>
                  <a:lnTo>
                    <a:pt x="550" y="119"/>
                  </a:lnTo>
                  <a:lnTo>
                    <a:pt x="555" y="114"/>
                  </a:lnTo>
                  <a:lnTo>
                    <a:pt x="560" y="109"/>
                  </a:lnTo>
                  <a:lnTo>
                    <a:pt x="565" y="109"/>
                  </a:lnTo>
                  <a:lnTo>
                    <a:pt x="571" y="103"/>
                  </a:lnTo>
                  <a:lnTo>
                    <a:pt x="576" y="98"/>
                  </a:lnTo>
                  <a:lnTo>
                    <a:pt x="576" y="93"/>
                  </a:lnTo>
                  <a:lnTo>
                    <a:pt x="581" y="88"/>
                  </a:lnTo>
                  <a:lnTo>
                    <a:pt x="586" y="83"/>
                  </a:lnTo>
                  <a:lnTo>
                    <a:pt x="591" y="78"/>
                  </a:lnTo>
                  <a:lnTo>
                    <a:pt x="597" y="72"/>
                  </a:lnTo>
                  <a:lnTo>
                    <a:pt x="602" y="67"/>
                  </a:lnTo>
                  <a:lnTo>
                    <a:pt x="607" y="62"/>
                  </a:lnTo>
                  <a:lnTo>
                    <a:pt x="612" y="57"/>
                  </a:lnTo>
                  <a:lnTo>
                    <a:pt x="612" y="52"/>
                  </a:lnTo>
                  <a:lnTo>
                    <a:pt x="617" y="46"/>
                  </a:lnTo>
                  <a:lnTo>
                    <a:pt x="622" y="36"/>
                  </a:lnTo>
                  <a:lnTo>
                    <a:pt x="628" y="31"/>
                  </a:lnTo>
                  <a:lnTo>
                    <a:pt x="633" y="26"/>
                  </a:lnTo>
                  <a:lnTo>
                    <a:pt x="638" y="15"/>
                  </a:lnTo>
                  <a:lnTo>
                    <a:pt x="643" y="10"/>
                  </a:lnTo>
                  <a:lnTo>
                    <a:pt x="643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29" name="Freeform 156"/>
            <p:cNvSpPr>
              <a:spLocks/>
            </p:cNvSpPr>
            <p:nvPr/>
          </p:nvSpPr>
          <p:spPr bwMode="auto">
            <a:xfrm>
              <a:off x="2379" y="1511"/>
              <a:ext cx="581" cy="1581"/>
            </a:xfrm>
            <a:custGeom>
              <a:avLst/>
              <a:gdLst>
                <a:gd name="T0" fmla="*/ 11 w 581"/>
                <a:gd name="T1" fmla="*/ 1565 h 1581"/>
                <a:gd name="T2" fmla="*/ 26 w 581"/>
                <a:gd name="T3" fmla="*/ 1539 h 1581"/>
                <a:gd name="T4" fmla="*/ 37 w 581"/>
                <a:gd name="T5" fmla="*/ 1508 h 1581"/>
                <a:gd name="T6" fmla="*/ 52 w 581"/>
                <a:gd name="T7" fmla="*/ 1477 h 1581"/>
                <a:gd name="T8" fmla="*/ 68 w 581"/>
                <a:gd name="T9" fmla="*/ 1446 h 1581"/>
                <a:gd name="T10" fmla="*/ 78 w 581"/>
                <a:gd name="T11" fmla="*/ 1405 h 1581"/>
                <a:gd name="T12" fmla="*/ 94 w 581"/>
                <a:gd name="T13" fmla="*/ 1368 h 1581"/>
                <a:gd name="T14" fmla="*/ 104 w 581"/>
                <a:gd name="T15" fmla="*/ 1322 h 1581"/>
                <a:gd name="T16" fmla="*/ 119 w 581"/>
                <a:gd name="T17" fmla="*/ 1275 h 1581"/>
                <a:gd name="T18" fmla="*/ 135 w 581"/>
                <a:gd name="T19" fmla="*/ 1228 h 1581"/>
                <a:gd name="T20" fmla="*/ 145 w 581"/>
                <a:gd name="T21" fmla="*/ 1176 h 1581"/>
                <a:gd name="T22" fmla="*/ 161 w 581"/>
                <a:gd name="T23" fmla="*/ 1125 h 1581"/>
                <a:gd name="T24" fmla="*/ 171 w 581"/>
                <a:gd name="T25" fmla="*/ 1068 h 1581"/>
                <a:gd name="T26" fmla="*/ 187 w 581"/>
                <a:gd name="T27" fmla="*/ 1011 h 1581"/>
                <a:gd name="T28" fmla="*/ 202 w 581"/>
                <a:gd name="T29" fmla="*/ 948 h 1581"/>
                <a:gd name="T30" fmla="*/ 213 w 581"/>
                <a:gd name="T31" fmla="*/ 886 h 1581"/>
                <a:gd name="T32" fmla="*/ 228 w 581"/>
                <a:gd name="T33" fmla="*/ 824 h 1581"/>
                <a:gd name="T34" fmla="*/ 239 w 581"/>
                <a:gd name="T35" fmla="*/ 757 h 1581"/>
                <a:gd name="T36" fmla="*/ 254 w 581"/>
                <a:gd name="T37" fmla="*/ 694 h 1581"/>
                <a:gd name="T38" fmla="*/ 270 w 581"/>
                <a:gd name="T39" fmla="*/ 632 h 1581"/>
                <a:gd name="T40" fmla="*/ 280 w 581"/>
                <a:gd name="T41" fmla="*/ 565 h 1581"/>
                <a:gd name="T42" fmla="*/ 296 w 581"/>
                <a:gd name="T43" fmla="*/ 503 h 1581"/>
                <a:gd name="T44" fmla="*/ 311 w 581"/>
                <a:gd name="T45" fmla="*/ 440 h 1581"/>
                <a:gd name="T46" fmla="*/ 322 w 581"/>
                <a:gd name="T47" fmla="*/ 383 h 1581"/>
                <a:gd name="T48" fmla="*/ 337 w 581"/>
                <a:gd name="T49" fmla="*/ 326 h 1581"/>
                <a:gd name="T50" fmla="*/ 348 w 581"/>
                <a:gd name="T51" fmla="*/ 269 h 1581"/>
                <a:gd name="T52" fmla="*/ 363 w 581"/>
                <a:gd name="T53" fmla="*/ 223 h 1581"/>
                <a:gd name="T54" fmla="*/ 379 w 581"/>
                <a:gd name="T55" fmla="*/ 176 h 1581"/>
                <a:gd name="T56" fmla="*/ 389 w 581"/>
                <a:gd name="T57" fmla="*/ 135 h 1581"/>
                <a:gd name="T58" fmla="*/ 405 w 581"/>
                <a:gd name="T59" fmla="*/ 98 h 1581"/>
                <a:gd name="T60" fmla="*/ 415 w 581"/>
                <a:gd name="T61" fmla="*/ 67 h 1581"/>
                <a:gd name="T62" fmla="*/ 431 w 581"/>
                <a:gd name="T63" fmla="*/ 41 h 1581"/>
                <a:gd name="T64" fmla="*/ 446 w 581"/>
                <a:gd name="T65" fmla="*/ 21 h 1581"/>
                <a:gd name="T66" fmla="*/ 456 w 581"/>
                <a:gd name="T67" fmla="*/ 5 h 1581"/>
                <a:gd name="T68" fmla="*/ 472 w 581"/>
                <a:gd name="T69" fmla="*/ 0 h 1581"/>
                <a:gd name="T70" fmla="*/ 488 w 581"/>
                <a:gd name="T71" fmla="*/ 0 h 1581"/>
                <a:gd name="T72" fmla="*/ 503 w 581"/>
                <a:gd name="T73" fmla="*/ 5 h 1581"/>
                <a:gd name="T74" fmla="*/ 513 w 581"/>
                <a:gd name="T75" fmla="*/ 21 h 1581"/>
                <a:gd name="T76" fmla="*/ 529 w 581"/>
                <a:gd name="T77" fmla="*/ 41 h 1581"/>
                <a:gd name="T78" fmla="*/ 545 w 581"/>
                <a:gd name="T79" fmla="*/ 67 h 1581"/>
                <a:gd name="T80" fmla="*/ 555 w 581"/>
                <a:gd name="T81" fmla="*/ 98 h 1581"/>
                <a:gd name="T82" fmla="*/ 570 w 581"/>
                <a:gd name="T83" fmla="*/ 135 h 158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81" h="1581">
                  <a:moveTo>
                    <a:pt x="0" y="1581"/>
                  </a:moveTo>
                  <a:lnTo>
                    <a:pt x="5" y="1576"/>
                  </a:lnTo>
                  <a:lnTo>
                    <a:pt x="11" y="1565"/>
                  </a:lnTo>
                  <a:lnTo>
                    <a:pt x="16" y="1560"/>
                  </a:lnTo>
                  <a:lnTo>
                    <a:pt x="21" y="1550"/>
                  </a:lnTo>
                  <a:lnTo>
                    <a:pt x="26" y="1539"/>
                  </a:lnTo>
                  <a:lnTo>
                    <a:pt x="31" y="1529"/>
                  </a:lnTo>
                  <a:lnTo>
                    <a:pt x="37" y="1519"/>
                  </a:lnTo>
                  <a:lnTo>
                    <a:pt x="37" y="1508"/>
                  </a:lnTo>
                  <a:lnTo>
                    <a:pt x="42" y="1498"/>
                  </a:lnTo>
                  <a:lnTo>
                    <a:pt x="47" y="1487"/>
                  </a:lnTo>
                  <a:lnTo>
                    <a:pt x="52" y="1477"/>
                  </a:lnTo>
                  <a:lnTo>
                    <a:pt x="57" y="1467"/>
                  </a:lnTo>
                  <a:lnTo>
                    <a:pt x="62" y="1456"/>
                  </a:lnTo>
                  <a:lnTo>
                    <a:pt x="68" y="1446"/>
                  </a:lnTo>
                  <a:lnTo>
                    <a:pt x="73" y="1430"/>
                  </a:lnTo>
                  <a:lnTo>
                    <a:pt x="73" y="1420"/>
                  </a:lnTo>
                  <a:lnTo>
                    <a:pt x="78" y="1405"/>
                  </a:lnTo>
                  <a:lnTo>
                    <a:pt x="83" y="1394"/>
                  </a:lnTo>
                  <a:lnTo>
                    <a:pt x="88" y="1379"/>
                  </a:lnTo>
                  <a:lnTo>
                    <a:pt x="94" y="1368"/>
                  </a:lnTo>
                  <a:lnTo>
                    <a:pt x="99" y="1353"/>
                  </a:lnTo>
                  <a:lnTo>
                    <a:pt x="104" y="1337"/>
                  </a:lnTo>
                  <a:lnTo>
                    <a:pt x="104" y="1322"/>
                  </a:lnTo>
                  <a:lnTo>
                    <a:pt x="109" y="1306"/>
                  </a:lnTo>
                  <a:lnTo>
                    <a:pt x="114" y="1291"/>
                  </a:lnTo>
                  <a:lnTo>
                    <a:pt x="119" y="1275"/>
                  </a:lnTo>
                  <a:lnTo>
                    <a:pt x="125" y="1259"/>
                  </a:lnTo>
                  <a:lnTo>
                    <a:pt x="130" y="1244"/>
                  </a:lnTo>
                  <a:lnTo>
                    <a:pt x="135" y="1228"/>
                  </a:lnTo>
                  <a:lnTo>
                    <a:pt x="140" y="1213"/>
                  </a:lnTo>
                  <a:lnTo>
                    <a:pt x="140" y="1192"/>
                  </a:lnTo>
                  <a:lnTo>
                    <a:pt x="145" y="1176"/>
                  </a:lnTo>
                  <a:lnTo>
                    <a:pt x="151" y="1161"/>
                  </a:lnTo>
                  <a:lnTo>
                    <a:pt x="156" y="1140"/>
                  </a:lnTo>
                  <a:lnTo>
                    <a:pt x="161" y="1125"/>
                  </a:lnTo>
                  <a:lnTo>
                    <a:pt x="166" y="1104"/>
                  </a:lnTo>
                  <a:lnTo>
                    <a:pt x="171" y="1088"/>
                  </a:lnTo>
                  <a:lnTo>
                    <a:pt x="171" y="1068"/>
                  </a:lnTo>
                  <a:lnTo>
                    <a:pt x="176" y="1047"/>
                  </a:lnTo>
                  <a:lnTo>
                    <a:pt x="182" y="1026"/>
                  </a:lnTo>
                  <a:lnTo>
                    <a:pt x="187" y="1011"/>
                  </a:lnTo>
                  <a:lnTo>
                    <a:pt x="192" y="990"/>
                  </a:lnTo>
                  <a:lnTo>
                    <a:pt x="197" y="969"/>
                  </a:lnTo>
                  <a:lnTo>
                    <a:pt x="202" y="948"/>
                  </a:lnTo>
                  <a:lnTo>
                    <a:pt x="208" y="928"/>
                  </a:lnTo>
                  <a:lnTo>
                    <a:pt x="208" y="907"/>
                  </a:lnTo>
                  <a:lnTo>
                    <a:pt x="213" y="886"/>
                  </a:lnTo>
                  <a:lnTo>
                    <a:pt x="218" y="865"/>
                  </a:lnTo>
                  <a:lnTo>
                    <a:pt x="223" y="845"/>
                  </a:lnTo>
                  <a:lnTo>
                    <a:pt x="228" y="824"/>
                  </a:lnTo>
                  <a:lnTo>
                    <a:pt x="234" y="803"/>
                  </a:lnTo>
                  <a:lnTo>
                    <a:pt x="239" y="783"/>
                  </a:lnTo>
                  <a:lnTo>
                    <a:pt x="239" y="757"/>
                  </a:lnTo>
                  <a:lnTo>
                    <a:pt x="244" y="736"/>
                  </a:lnTo>
                  <a:lnTo>
                    <a:pt x="249" y="715"/>
                  </a:lnTo>
                  <a:lnTo>
                    <a:pt x="254" y="694"/>
                  </a:lnTo>
                  <a:lnTo>
                    <a:pt x="259" y="674"/>
                  </a:lnTo>
                  <a:lnTo>
                    <a:pt x="265" y="653"/>
                  </a:lnTo>
                  <a:lnTo>
                    <a:pt x="270" y="632"/>
                  </a:lnTo>
                  <a:lnTo>
                    <a:pt x="275" y="612"/>
                  </a:lnTo>
                  <a:lnTo>
                    <a:pt x="275" y="586"/>
                  </a:lnTo>
                  <a:lnTo>
                    <a:pt x="280" y="565"/>
                  </a:lnTo>
                  <a:lnTo>
                    <a:pt x="285" y="544"/>
                  </a:lnTo>
                  <a:lnTo>
                    <a:pt x="291" y="523"/>
                  </a:lnTo>
                  <a:lnTo>
                    <a:pt x="296" y="503"/>
                  </a:lnTo>
                  <a:lnTo>
                    <a:pt x="301" y="482"/>
                  </a:lnTo>
                  <a:lnTo>
                    <a:pt x="306" y="461"/>
                  </a:lnTo>
                  <a:lnTo>
                    <a:pt x="311" y="440"/>
                  </a:lnTo>
                  <a:lnTo>
                    <a:pt x="311" y="420"/>
                  </a:lnTo>
                  <a:lnTo>
                    <a:pt x="316" y="404"/>
                  </a:lnTo>
                  <a:lnTo>
                    <a:pt x="322" y="383"/>
                  </a:lnTo>
                  <a:lnTo>
                    <a:pt x="327" y="363"/>
                  </a:lnTo>
                  <a:lnTo>
                    <a:pt x="332" y="342"/>
                  </a:lnTo>
                  <a:lnTo>
                    <a:pt x="337" y="326"/>
                  </a:lnTo>
                  <a:lnTo>
                    <a:pt x="342" y="306"/>
                  </a:lnTo>
                  <a:lnTo>
                    <a:pt x="342" y="290"/>
                  </a:lnTo>
                  <a:lnTo>
                    <a:pt x="348" y="269"/>
                  </a:lnTo>
                  <a:lnTo>
                    <a:pt x="353" y="254"/>
                  </a:lnTo>
                  <a:lnTo>
                    <a:pt x="358" y="238"/>
                  </a:lnTo>
                  <a:lnTo>
                    <a:pt x="363" y="223"/>
                  </a:lnTo>
                  <a:lnTo>
                    <a:pt x="368" y="207"/>
                  </a:lnTo>
                  <a:lnTo>
                    <a:pt x="373" y="192"/>
                  </a:lnTo>
                  <a:lnTo>
                    <a:pt x="379" y="176"/>
                  </a:lnTo>
                  <a:lnTo>
                    <a:pt x="379" y="161"/>
                  </a:lnTo>
                  <a:lnTo>
                    <a:pt x="384" y="145"/>
                  </a:lnTo>
                  <a:lnTo>
                    <a:pt x="389" y="135"/>
                  </a:lnTo>
                  <a:lnTo>
                    <a:pt x="394" y="119"/>
                  </a:lnTo>
                  <a:lnTo>
                    <a:pt x="399" y="109"/>
                  </a:lnTo>
                  <a:lnTo>
                    <a:pt x="405" y="98"/>
                  </a:lnTo>
                  <a:lnTo>
                    <a:pt x="410" y="88"/>
                  </a:lnTo>
                  <a:lnTo>
                    <a:pt x="410" y="78"/>
                  </a:lnTo>
                  <a:lnTo>
                    <a:pt x="415" y="67"/>
                  </a:lnTo>
                  <a:lnTo>
                    <a:pt x="420" y="57"/>
                  </a:lnTo>
                  <a:lnTo>
                    <a:pt x="425" y="47"/>
                  </a:lnTo>
                  <a:lnTo>
                    <a:pt x="431" y="41"/>
                  </a:lnTo>
                  <a:lnTo>
                    <a:pt x="436" y="31"/>
                  </a:lnTo>
                  <a:lnTo>
                    <a:pt x="441" y="26"/>
                  </a:lnTo>
                  <a:lnTo>
                    <a:pt x="446" y="21"/>
                  </a:lnTo>
                  <a:lnTo>
                    <a:pt x="446" y="15"/>
                  </a:lnTo>
                  <a:lnTo>
                    <a:pt x="451" y="10"/>
                  </a:lnTo>
                  <a:lnTo>
                    <a:pt x="456" y="5"/>
                  </a:lnTo>
                  <a:lnTo>
                    <a:pt x="462" y="5"/>
                  </a:lnTo>
                  <a:lnTo>
                    <a:pt x="467" y="0"/>
                  </a:lnTo>
                  <a:lnTo>
                    <a:pt x="472" y="0"/>
                  </a:lnTo>
                  <a:lnTo>
                    <a:pt x="477" y="0"/>
                  </a:lnTo>
                  <a:lnTo>
                    <a:pt x="482" y="0"/>
                  </a:lnTo>
                  <a:lnTo>
                    <a:pt x="488" y="0"/>
                  </a:lnTo>
                  <a:lnTo>
                    <a:pt x="493" y="0"/>
                  </a:lnTo>
                  <a:lnTo>
                    <a:pt x="498" y="5"/>
                  </a:lnTo>
                  <a:lnTo>
                    <a:pt x="503" y="5"/>
                  </a:lnTo>
                  <a:lnTo>
                    <a:pt x="508" y="10"/>
                  </a:lnTo>
                  <a:lnTo>
                    <a:pt x="513" y="15"/>
                  </a:lnTo>
                  <a:lnTo>
                    <a:pt x="513" y="21"/>
                  </a:lnTo>
                  <a:lnTo>
                    <a:pt x="519" y="26"/>
                  </a:lnTo>
                  <a:lnTo>
                    <a:pt x="524" y="31"/>
                  </a:lnTo>
                  <a:lnTo>
                    <a:pt x="529" y="41"/>
                  </a:lnTo>
                  <a:lnTo>
                    <a:pt x="534" y="47"/>
                  </a:lnTo>
                  <a:lnTo>
                    <a:pt x="539" y="57"/>
                  </a:lnTo>
                  <a:lnTo>
                    <a:pt x="545" y="67"/>
                  </a:lnTo>
                  <a:lnTo>
                    <a:pt x="550" y="78"/>
                  </a:lnTo>
                  <a:lnTo>
                    <a:pt x="550" y="88"/>
                  </a:lnTo>
                  <a:lnTo>
                    <a:pt x="555" y="98"/>
                  </a:lnTo>
                  <a:lnTo>
                    <a:pt x="560" y="109"/>
                  </a:lnTo>
                  <a:lnTo>
                    <a:pt x="565" y="119"/>
                  </a:lnTo>
                  <a:lnTo>
                    <a:pt x="570" y="135"/>
                  </a:lnTo>
                  <a:lnTo>
                    <a:pt x="576" y="145"/>
                  </a:lnTo>
                  <a:lnTo>
                    <a:pt x="581" y="161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30" name="Freeform 157"/>
            <p:cNvSpPr>
              <a:spLocks/>
            </p:cNvSpPr>
            <p:nvPr/>
          </p:nvSpPr>
          <p:spPr bwMode="auto">
            <a:xfrm>
              <a:off x="2960" y="1672"/>
              <a:ext cx="586" cy="1591"/>
            </a:xfrm>
            <a:custGeom>
              <a:avLst/>
              <a:gdLst>
                <a:gd name="T0" fmla="*/ 5 w 586"/>
                <a:gd name="T1" fmla="*/ 31 h 1591"/>
                <a:gd name="T2" fmla="*/ 21 w 586"/>
                <a:gd name="T3" fmla="*/ 77 h 1591"/>
                <a:gd name="T4" fmla="*/ 36 w 586"/>
                <a:gd name="T5" fmla="*/ 129 h 1591"/>
                <a:gd name="T6" fmla="*/ 46 w 586"/>
                <a:gd name="T7" fmla="*/ 181 h 1591"/>
                <a:gd name="T8" fmla="*/ 62 w 586"/>
                <a:gd name="T9" fmla="*/ 243 h 1591"/>
                <a:gd name="T10" fmla="*/ 72 w 586"/>
                <a:gd name="T11" fmla="*/ 300 h 1591"/>
                <a:gd name="T12" fmla="*/ 88 w 586"/>
                <a:gd name="T13" fmla="*/ 362 h 1591"/>
                <a:gd name="T14" fmla="*/ 104 w 586"/>
                <a:gd name="T15" fmla="*/ 425 h 1591"/>
                <a:gd name="T16" fmla="*/ 114 w 586"/>
                <a:gd name="T17" fmla="*/ 492 h 1591"/>
                <a:gd name="T18" fmla="*/ 129 w 586"/>
                <a:gd name="T19" fmla="*/ 554 h 1591"/>
                <a:gd name="T20" fmla="*/ 140 w 586"/>
                <a:gd name="T21" fmla="*/ 622 h 1591"/>
                <a:gd name="T22" fmla="*/ 155 w 586"/>
                <a:gd name="T23" fmla="*/ 684 h 1591"/>
                <a:gd name="T24" fmla="*/ 171 w 586"/>
                <a:gd name="T25" fmla="*/ 746 h 1591"/>
                <a:gd name="T26" fmla="*/ 181 w 586"/>
                <a:gd name="T27" fmla="*/ 808 h 1591"/>
                <a:gd name="T28" fmla="*/ 197 w 586"/>
                <a:gd name="T29" fmla="*/ 865 h 1591"/>
                <a:gd name="T30" fmla="*/ 207 w 586"/>
                <a:gd name="T31" fmla="*/ 927 h 1591"/>
                <a:gd name="T32" fmla="*/ 223 w 586"/>
                <a:gd name="T33" fmla="*/ 979 h 1591"/>
                <a:gd name="T34" fmla="*/ 238 w 586"/>
                <a:gd name="T35" fmla="*/ 1031 h 1591"/>
                <a:gd name="T36" fmla="*/ 249 w 586"/>
                <a:gd name="T37" fmla="*/ 1083 h 1591"/>
                <a:gd name="T38" fmla="*/ 264 w 586"/>
                <a:gd name="T39" fmla="*/ 1130 h 1591"/>
                <a:gd name="T40" fmla="*/ 275 w 586"/>
                <a:gd name="T41" fmla="*/ 1176 h 1591"/>
                <a:gd name="T42" fmla="*/ 290 w 586"/>
                <a:gd name="T43" fmla="*/ 1218 h 1591"/>
                <a:gd name="T44" fmla="*/ 306 w 586"/>
                <a:gd name="T45" fmla="*/ 1259 h 1591"/>
                <a:gd name="T46" fmla="*/ 316 w 586"/>
                <a:gd name="T47" fmla="*/ 1295 h 1591"/>
                <a:gd name="T48" fmla="*/ 332 w 586"/>
                <a:gd name="T49" fmla="*/ 1326 h 1591"/>
                <a:gd name="T50" fmla="*/ 342 w 586"/>
                <a:gd name="T51" fmla="*/ 1358 h 1591"/>
                <a:gd name="T52" fmla="*/ 358 w 586"/>
                <a:gd name="T53" fmla="*/ 1389 h 1591"/>
                <a:gd name="T54" fmla="*/ 373 w 586"/>
                <a:gd name="T55" fmla="*/ 1415 h 1591"/>
                <a:gd name="T56" fmla="*/ 383 w 586"/>
                <a:gd name="T57" fmla="*/ 1435 h 1591"/>
                <a:gd name="T58" fmla="*/ 399 w 586"/>
                <a:gd name="T59" fmla="*/ 1456 h 1591"/>
                <a:gd name="T60" fmla="*/ 409 w 586"/>
                <a:gd name="T61" fmla="*/ 1477 h 1591"/>
                <a:gd name="T62" fmla="*/ 425 w 586"/>
                <a:gd name="T63" fmla="*/ 1492 h 1591"/>
                <a:gd name="T64" fmla="*/ 440 w 586"/>
                <a:gd name="T65" fmla="*/ 1508 h 1591"/>
                <a:gd name="T66" fmla="*/ 451 w 586"/>
                <a:gd name="T67" fmla="*/ 1523 h 1591"/>
                <a:gd name="T68" fmla="*/ 466 w 586"/>
                <a:gd name="T69" fmla="*/ 1534 h 1591"/>
                <a:gd name="T70" fmla="*/ 482 w 586"/>
                <a:gd name="T71" fmla="*/ 1549 h 1591"/>
                <a:gd name="T72" fmla="*/ 497 w 586"/>
                <a:gd name="T73" fmla="*/ 1560 h 1591"/>
                <a:gd name="T74" fmla="*/ 513 w 586"/>
                <a:gd name="T75" fmla="*/ 1565 h 1591"/>
                <a:gd name="T76" fmla="*/ 529 w 586"/>
                <a:gd name="T77" fmla="*/ 1575 h 1591"/>
                <a:gd name="T78" fmla="*/ 544 w 586"/>
                <a:gd name="T79" fmla="*/ 1580 h 1591"/>
                <a:gd name="T80" fmla="*/ 560 w 586"/>
                <a:gd name="T81" fmla="*/ 1586 h 1591"/>
                <a:gd name="T82" fmla="*/ 575 w 586"/>
                <a:gd name="T83" fmla="*/ 1591 h 159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86" h="1591">
                  <a:moveTo>
                    <a:pt x="0" y="0"/>
                  </a:moveTo>
                  <a:lnTo>
                    <a:pt x="0" y="15"/>
                  </a:lnTo>
                  <a:lnTo>
                    <a:pt x="5" y="31"/>
                  </a:lnTo>
                  <a:lnTo>
                    <a:pt x="10" y="46"/>
                  </a:lnTo>
                  <a:lnTo>
                    <a:pt x="15" y="62"/>
                  </a:lnTo>
                  <a:lnTo>
                    <a:pt x="21" y="77"/>
                  </a:lnTo>
                  <a:lnTo>
                    <a:pt x="26" y="93"/>
                  </a:lnTo>
                  <a:lnTo>
                    <a:pt x="31" y="108"/>
                  </a:lnTo>
                  <a:lnTo>
                    <a:pt x="36" y="129"/>
                  </a:lnTo>
                  <a:lnTo>
                    <a:pt x="36" y="145"/>
                  </a:lnTo>
                  <a:lnTo>
                    <a:pt x="41" y="165"/>
                  </a:lnTo>
                  <a:lnTo>
                    <a:pt x="46" y="181"/>
                  </a:lnTo>
                  <a:lnTo>
                    <a:pt x="52" y="202"/>
                  </a:lnTo>
                  <a:lnTo>
                    <a:pt x="57" y="222"/>
                  </a:lnTo>
                  <a:lnTo>
                    <a:pt x="62" y="243"/>
                  </a:lnTo>
                  <a:lnTo>
                    <a:pt x="67" y="259"/>
                  </a:lnTo>
                  <a:lnTo>
                    <a:pt x="67" y="279"/>
                  </a:lnTo>
                  <a:lnTo>
                    <a:pt x="72" y="300"/>
                  </a:lnTo>
                  <a:lnTo>
                    <a:pt x="78" y="321"/>
                  </a:lnTo>
                  <a:lnTo>
                    <a:pt x="83" y="342"/>
                  </a:lnTo>
                  <a:lnTo>
                    <a:pt x="88" y="362"/>
                  </a:lnTo>
                  <a:lnTo>
                    <a:pt x="93" y="383"/>
                  </a:lnTo>
                  <a:lnTo>
                    <a:pt x="98" y="404"/>
                  </a:lnTo>
                  <a:lnTo>
                    <a:pt x="104" y="425"/>
                  </a:lnTo>
                  <a:lnTo>
                    <a:pt x="104" y="451"/>
                  </a:lnTo>
                  <a:lnTo>
                    <a:pt x="109" y="471"/>
                  </a:lnTo>
                  <a:lnTo>
                    <a:pt x="114" y="492"/>
                  </a:lnTo>
                  <a:lnTo>
                    <a:pt x="119" y="513"/>
                  </a:lnTo>
                  <a:lnTo>
                    <a:pt x="124" y="533"/>
                  </a:lnTo>
                  <a:lnTo>
                    <a:pt x="129" y="554"/>
                  </a:lnTo>
                  <a:lnTo>
                    <a:pt x="135" y="575"/>
                  </a:lnTo>
                  <a:lnTo>
                    <a:pt x="140" y="596"/>
                  </a:lnTo>
                  <a:lnTo>
                    <a:pt x="140" y="622"/>
                  </a:lnTo>
                  <a:lnTo>
                    <a:pt x="145" y="642"/>
                  </a:lnTo>
                  <a:lnTo>
                    <a:pt x="150" y="663"/>
                  </a:lnTo>
                  <a:lnTo>
                    <a:pt x="155" y="684"/>
                  </a:lnTo>
                  <a:lnTo>
                    <a:pt x="161" y="704"/>
                  </a:lnTo>
                  <a:lnTo>
                    <a:pt x="166" y="725"/>
                  </a:lnTo>
                  <a:lnTo>
                    <a:pt x="171" y="746"/>
                  </a:lnTo>
                  <a:lnTo>
                    <a:pt x="171" y="767"/>
                  </a:lnTo>
                  <a:lnTo>
                    <a:pt x="176" y="787"/>
                  </a:lnTo>
                  <a:lnTo>
                    <a:pt x="181" y="808"/>
                  </a:lnTo>
                  <a:lnTo>
                    <a:pt x="186" y="829"/>
                  </a:lnTo>
                  <a:lnTo>
                    <a:pt x="192" y="850"/>
                  </a:lnTo>
                  <a:lnTo>
                    <a:pt x="197" y="865"/>
                  </a:lnTo>
                  <a:lnTo>
                    <a:pt x="202" y="886"/>
                  </a:lnTo>
                  <a:lnTo>
                    <a:pt x="207" y="907"/>
                  </a:lnTo>
                  <a:lnTo>
                    <a:pt x="207" y="927"/>
                  </a:lnTo>
                  <a:lnTo>
                    <a:pt x="212" y="943"/>
                  </a:lnTo>
                  <a:lnTo>
                    <a:pt x="218" y="964"/>
                  </a:lnTo>
                  <a:lnTo>
                    <a:pt x="223" y="979"/>
                  </a:lnTo>
                  <a:lnTo>
                    <a:pt x="228" y="1000"/>
                  </a:lnTo>
                  <a:lnTo>
                    <a:pt x="233" y="1015"/>
                  </a:lnTo>
                  <a:lnTo>
                    <a:pt x="238" y="1031"/>
                  </a:lnTo>
                  <a:lnTo>
                    <a:pt x="238" y="1052"/>
                  </a:lnTo>
                  <a:lnTo>
                    <a:pt x="243" y="1067"/>
                  </a:lnTo>
                  <a:lnTo>
                    <a:pt x="249" y="1083"/>
                  </a:lnTo>
                  <a:lnTo>
                    <a:pt x="254" y="1098"/>
                  </a:lnTo>
                  <a:lnTo>
                    <a:pt x="259" y="1114"/>
                  </a:lnTo>
                  <a:lnTo>
                    <a:pt x="264" y="1130"/>
                  </a:lnTo>
                  <a:lnTo>
                    <a:pt x="269" y="1145"/>
                  </a:lnTo>
                  <a:lnTo>
                    <a:pt x="275" y="1161"/>
                  </a:lnTo>
                  <a:lnTo>
                    <a:pt x="275" y="1176"/>
                  </a:lnTo>
                  <a:lnTo>
                    <a:pt x="280" y="1192"/>
                  </a:lnTo>
                  <a:lnTo>
                    <a:pt x="285" y="1207"/>
                  </a:lnTo>
                  <a:lnTo>
                    <a:pt x="290" y="1218"/>
                  </a:lnTo>
                  <a:lnTo>
                    <a:pt x="295" y="1233"/>
                  </a:lnTo>
                  <a:lnTo>
                    <a:pt x="301" y="1244"/>
                  </a:lnTo>
                  <a:lnTo>
                    <a:pt x="306" y="1259"/>
                  </a:lnTo>
                  <a:lnTo>
                    <a:pt x="306" y="1269"/>
                  </a:lnTo>
                  <a:lnTo>
                    <a:pt x="311" y="1285"/>
                  </a:lnTo>
                  <a:lnTo>
                    <a:pt x="316" y="1295"/>
                  </a:lnTo>
                  <a:lnTo>
                    <a:pt x="321" y="1306"/>
                  </a:lnTo>
                  <a:lnTo>
                    <a:pt x="326" y="1316"/>
                  </a:lnTo>
                  <a:lnTo>
                    <a:pt x="332" y="1326"/>
                  </a:lnTo>
                  <a:lnTo>
                    <a:pt x="337" y="1337"/>
                  </a:lnTo>
                  <a:lnTo>
                    <a:pt x="342" y="1347"/>
                  </a:lnTo>
                  <a:lnTo>
                    <a:pt x="342" y="1358"/>
                  </a:lnTo>
                  <a:lnTo>
                    <a:pt x="347" y="1368"/>
                  </a:lnTo>
                  <a:lnTo>
                    <a:pt x="352" y="1378"/>
                  </a:lnTo>
                  <a:lnTo>
                    <a:pt x="358" y="1389"/>
                  </a:lnTo>
                  <a:lnTo>
                    <a:pt x="363" y="1399"/>
                  </a:lnTo>
                  <a:lnTo>
                    <a:pt x="368" y="1404"/>
                  </a:lnTo>
                  <a:lnTo>
                    <a:pt x="373" y="1415"/>
                  </a:lnTo>
                  <a:lnTo>
                    <a:pt x="378" y="1420"/>
                  </a:lnTo>
                  <a:lnTo>
                    <a:pt x="378" y="1430"/>
                  </a:lnTo>
                  <a:lnTo>
                    <a:pt x="383" y="1435"/>
                  </a:lnTo>
                  <a:lnTo>
                    <a:pt x="389" y="1446"/>
                  </a:lnTo>
                  <a:lnTo>
                    <a:pt x="394" y="1451"/>
                  </a:lnTo>
                  <a:lnTo>
                    <a:pt x="399" y="1456"/>
                  </a:lnTo>
                  <a:lnTo>
                    <a:pt x="404" y="1466"/>
                  </a:lnTo>
                  <a:lnTo>
                    <a:pt x="409" y="1472"/>
                  </a:lnTo>
                  <a:lnTo>
                    <a:pt x="409" y="1477"/>
                  </a:lnTo>
                  <a:lnTo>
                    <a:pt x="415" y="1482"/>
                  </a:lnTo>
                  <a:lnTo>
                    <a:pt x="420" y="1487"/>
                  </a:lnTo>
                  <a:lnTo>
                    <a:pt x="425" y="1492"/>
                  </a:lnTo>
                  <a:lnTo>
                    <a:pt x="430" y="1498"/>
                  </a:lnTo>
                  <a:lnTo>
                    <a:pt x="435" y="1503"/>
                  </a:lnTo>
                  <a:lnTo>
                    <a:pt x="440" y="1508"/>
                  </a:lnTo>
                  <a:lnTo>
                    <a:pt x="446" y="1513"/>
                  </a:lnTo>
                  <a:lnTo>
                    <a:pt x="446" y="1518"/>
                  </a:lnTo>
                  <a:lnTo>
                    <a:pt x="451" y="1523"/>
                  </a:lnTo>
                  <a:lnTo>
                    <a:pt x="456" y="1529"/>
                  </a:lnTo>
                  <a:lnTo>
                    <a:pt x="461" y="1529"/>
                  </a:lnTo>
                  <a:lnTo>
                    <a:pt x="466" y="1534"/>
                  </a:lnTo>
                  <a:lnTo>
                    <a:pt x="472" y="1539"/>
                  </a:lnTo>
                  <a:lnTo>
                    <a:pt x="477" y="1544"/>
                  </a:lnTo>
                  <a:lnTo>
                    <a:pt x="482" y="1549"/>
                  </a:lnTo>
                  <a:lnTo>
                    <a:pt x="487" y="1549"/>
                  </a:lnTo>
                  <a:lnTo>
                    <a:pt x="492" y="1555"/>
                  </a:lnTo>
                  <a:lnTo>
                    <a:pt x="497" y="1560"/>
                  </a:lnTo>
                  <a:lnTo>
                    <a:pt x="503" y="1560"/>
                  </a:lnTo>
                  <a:lnTo>
                    <a:pt x="508" y="1565"/>
                  </a:lnTo>
                  <a:lnTo>
                    <a:pt x="513" y="1565"/>
                  </a:lnTo>
                  <a:lnTo>
                    <a:pt x="518" y="1570"/>
                  </a:lnTo>
                  <a:lnTo>
                    <a:pt x="523" y="1570"/>
                  </a:lnTo>
                  <a:lnTo>
                    <a:pt x="529" y="1575"/>
                  </a:lnTo>
                  <a:lnTo>
                    <a:pt x="534" y="1575"/>
                  </a:lnTo>
                  <a:lnTo>
                    <a:pt x="539" y="1575"/>
                  </a:lnTo>
                  <a:lnTo>
                    <a:pt x="544" y="1580"/>
                  </a:lnTo>
                  <a:lnTo>
                    <a:pt x="549" y="1580"/>
                  </a:lnTo>
                  <a:lnTo>
                    <a:pt x="555" y="1586"/>
                  </a:lnTo>
                  <a:lnTo>
                    <a:pt x="560" y="1586"/>
                  </a:lnTo>
                  <a:lnTo>
                    <a:pt x="565" y="1586"/>
                  </a:lnTo>
                  <a:lnTo>
                    <a:pt x="570" y="1586"/>
                  </a:lnTo>
                  <a:lnTo>
                    <a:pt x="575" y="1591"/>
                  </a:lnTo>
                  <a:lnTo>
                    <a:pt x="580" y="1591"/>
                  </a:lnTo>
                  <a:lnTo>
                    <a:pt x="586" y="1591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31" name="Freeform 158"/>
            <p:cNvSpPr>
              <a:spLocks/>
            </p:cNvSpPr>
            <p:nvPr/>
          </p:nvSpPr>
          <p:spPr bwMode="auto">
            <a:xfrm>
              <a:off x="3546" y="3263"/>
              <a:ext cx="440" cy="15"/>
            </a:xfrm>
            <a:custGeom>
              <a:avLst/>
              <a:gdLst>
                <a:gd name="T0" fmla="*/ 5 w 440"/>
                <a:gd name="T1" fmla="*/ 5 h 15"/>
                <a:gd name="T2" fmla="*/ 15 w 440"/>
                <a:gd name="T3" fmla="*/ 5 h 15"/>
                <a:gd name="T4" fmla="*/ 26 w 440"/>
                <a:gd name="T5" fmla="*/ 5 h 15"/>
                <a:gd name="T6" fmla="*/ 36 w 440"/>
                <a:gd name="T7" fmla="*/ 10 h 15"/>
                <a:gd name="T8" fmla="*/ 46 w 440"/>
                <a:gd name="T9" fmla="*/ 10 h 15"/>
                <a:gd name="T10" fmla="*/ 57 w 440"/>
                <a:gd name="T11" fmla="*/ 10 h 15"/>
                <a:gd name="T12" fmla="*/ 67 w 440"/>
                <a:gd name="T13" fmla="*/ 10 h 15"/>
                <a:gd name="T14" fmla="*/ 77 w 440"/>
                <a:gd name="T15" fmla="*/ 10 h 15"/>
                <a:gd name="T16" fmla="*/ 88 w 440"/>
                <a:gd name="T17" fmla="*/ 15 h 15"/>
                <a:gd name="T18" fmla="*/ 98 w 440"/>
                <a:gd name="T19" fmla="*/ 15 h 15"/>
                <a:gd name="T20" fmla="*/ 108 w 440"/>
                <a:gd name="T21" fmla="*/ 15 h 15"/>
                <a:gd name="T22" fmla="*/ 119 w 440"/>
                <a:gd name="T23" fmla="*/ 15 h 15"/>
                <a:gd name="T24" fmla="*/ 129 w 440"/>
                <a:gd name="T25" fmla="*/ 15 h 15"/>
                <a:gd name="T26" fmla="*/ 140 w 440"/>
                <a:gd name="T27" fmla="*/ 15 h 15"/>
                <a:gd name="T28" fmla="*/ 150 w 440"/>
                <a:gd name="T29" fmla="*/ 15 h 15"/>
                <a:gd name="T30" fmla="*/ 160 w 440"/>
                <a:gd name="T31" fmla="*/ 15 h 15"/>
                <a:gd name="T32" fmla="*/ 171 w 440"/>
                <a:gd name="T33" fmla="*/ 15 h 15"/>
                <a:gd name="T34" fmla="*/ 181 w 440"/>
                <a:gd name="T35" fmla="*/ 15 h 15"/>
                <a:gd name="T36" fmla="*/ 191 w 440"/>
                <a:gd name="T37" fmla="*/ 15 h 15"/>
                <a:gd name="T38" fmla="*/ 202 w 440"/>
                <a:gd name="T39" fmla="*/ 15 h 15"/>
                <a:gd name="T40" fmla="*/ 212 w 440"/>
                <a:gd name="T41" fmla="*/ 15 h 15"/>
                <a:gd name="T42" fmla="*/ 223 w 440"/>
                <a:gd name="T43" fmla="*/ 15 h 15"/>
                <a:gd name="T44" fmla="*/ 233 w 440"/>
                <a:gd name="T45" fmla="*/ 15 h 15"/>
                <a:gd name="T46" fmla="*/ 243 w 440"/>
                <a:gd name="T47" fmla="*/ 15 h 15"/>
                <a:gd name="T48" fmla="*/ 254 w 440"/>
                <a:gd name="T49" fmla="*/ 15 h 15"/>
                <a:gd name="T50" fmla="*/ 264 w 440"/>
                <a:gd name="T51" fmla="*/ 15 h 15"/>
                <a:gd name="T52" fmla="*/ 274 w 440"/>
                <a:gd name="T53" fmla="*/ 15 h 15"/>
                <a:gd name="T54" fmla="*/ 285 w 440"/>
                <a:gd name="T55" fmla="*/ 15 h 15"/>
                <a:gd name="T56" fmla="*/ 295 w 440"/>
                <a:gd name="T57" fmla="*/ 15 h 15"/>
                <a:gd name="T58" fmla="*/ 305 w 440"/>
                <a:gd name="T59" fmla="*/ 15 h 15"/>
                <a:gd name="T60" fmla="*/ 316 w 440"/>
                <a:gd name="T61" fmla="*/ 15 h 15"/>
                <a:gd name="T62" fmla="*/ 326 w 440"/>
                <a:gd name="T63" fmla="*/ 15 h 15"/>
                <a:gd name="T64" fmla="*/ 337 w 440"/>
                <a:gd name="T65" fmla="*/ 15 h 15"/>
                <a:gd name="T66" fmla="*/ 347 w 440"/>
                <a:gd name="T67" fmla="*/ 15 h 15"/>
                <a:gd name="T68" fmla="*/ 357 w 440"/>
                <a:gd name="T69" fmla="*/ 15 h 15"/>
                <a:gd name="T70" fmla="*/ 368 w 440"/>
                <a:gd name="T71" fmla="*/ 15 h 15"/>
                <a:gd name="T72" fmla="*/ 378 w 440"/>
                <a:gd name="T73" fmla="*/ 15 h 15"/>
                <a:gd name="T74" fmla="*/ 388 w 440"/>
                <a:gd name="T75" fmla="*/ 15 h 15"/>
                <a:gd name="T76" fmla="*/ 399 w 440"/>
                <a:gd name="T77" fmla="*/ 15 h 15"/>
                <a:gd name="T78" fmla="*/ 409 w 440"/>
                <a:gd name="T79" fmla="*/ 15 h 15"/>
                <a:gd name="T80" fmla="*/ 420 w 440"/>
                <a:gd name="T81" fmla="*/ 15 h 15"/>
                <a:gd name="T82" fmla="*/ 430 w 440"/>
                <a:gd name="T83" fmla="*/ 15 h 15"/>
                <a:gd name="T84" fmla="*/ 440 w 440"/>
                <a:gd name="T85" fmla="*/ 15 h 1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40" h="15">
                  <a:moveTo>
                    <a:pt x="0" y="0"/>
                  </a:moveTo>
                  <a:lnTo>
                    <a:pt x="5" y="5"/>
                  </a:lnTo>
                  <a:lnTo>
                    <a:pt x="10" y="5"/>
                  </a:lnTo>
                  <a:lnTo>
                    <a:pt x="15" y="5"/>
                  </a:lnTo>
                  <a:lnTo>
                    <a:pt x="20" y="5"/>
                  </a:lnTo>
                  <a:lnTo>
                    <a:pt x="26" y="5"/>
                  </a:lnTo>
                  <a:lnTo>
                    <a:pt x="31" y="5"/>
                  </a:lnTo>
                  <a:lnTo>
                    <a:pt x="36" y="10"/>
                  </a:lnTo>
                  <a:lnTo>
                    <a:pt x="41" y="10"/>
                  </a:lnTo>
                  <a:lnTo>
                    <a:pt x="46" y="10"/>
                  </a:lnTo>
                  <a:lnTo>
                    <a:pt x="51" y="10"/>
                  </a:lnTo>
                  <a:lnTo>
                    <a:pt x="57" y="10"/>
                  </a:lnTo>
                  <a:lnTo>
                    <a:pt x="62" y="10"/>
                  </a:lnTo>
                  <a:lnTo>
                    <a:pt x="67" y="10"/>
                  </a:lnTo>
                  <a:lnTo>
                    <a:pt x="72" y="10"/>
                  </a:lnTo>
                  <a:lnTo>
                    <a:pt x="77" y="10"/>
                  </a:lnTo>
                  <a:lnTo>
                    <a:pt x="83" y="15"/>
                  </a:lnTo>
                  <a:lnTo>
                    <a:pt x="88" y="15"/>
                  </a:lnTo>
                  <a:lnTo>
                    <a:pt x="93" y="15"/>
                  </a:lnTo>
                  <a:lnTo>
                    <a:pt x="98" y="15"/>
                  </a:lnTo>
                  <a:lnTo>
                    <a:pt x="103" y="15"/>
                  </a:lnTo>
                  <a:lnTo>
                    <a:pt x="108" y="15"/>
                  </a:lnTo>
                  <a:lnTo>
                    <a:pt x="114" y="15"/>
                  </a:lnTo>
                  <a:lnTo>
                    <a:pt x="119" y="15"/>
                  </a:lnTo>
                  <a:lnTo>
                    <a:pt x="124" y="15"/>
                  </a:lnTo>
                  <a:lnTo>
                    <a:pt x="129" y="15"/>
                  </a:lnTo>
                  <a:lnTo>
                    <a:pt x="134" y="15"/>
                  </a:lnTo>
                  <a:lnTo>
                    <a:pt x="140" y="15"/>
                  </a:lnTo>
                  <a:lnTo>
                    <a:pt x="145" y="15"/>
                  </a:lnTo>
                  <a:lnTo>
                    <a:pt x="150" y="15"/>
                  </a:lnTo>
                  <a:lnTo>
                    <a:pt x="155" y="15"/>
                  </a:lnTo>
                  <a:lnTo>
                    <a:pt x="160" y="15"/>
                  </a:lnTo>
                  <a:lnTo>
                    <a:pt x="166" y="15"/>
                  </a:lnTo>
                  <a:lnTo>
                    <a:pt x="171" y="15"/>
                  </a:lnTo>
                  <a:lnTo>
                    <a:pt x="176" y="15"/>
                  </a:lnTo>
                  <a:lnTo>
                    <a:pt x="181" y="15"/>
                  </a:lnTo>
                  <a:lnTo>
                    <a:pt x="186" y="15"/>
                  </a:lnTo>
                  <a:lnTo>
                    <a:pt x="191" y="15"/>
                  </a:lnTo>
                  <a:lnTo>
                    <a:pt x="197" y="15"/>
                  </a:lnTo>
                  <a:lnTo>
                    <a:pt x="202" y="15"/>
                  </a:lnTo>
                  <a:lnTo>
                    <a:pt x="207" y="15"/>
                  </a:lnTo>
                  <a:lnTo>
                    <a:pt x="212" y="15"/>
                  </a:lnTo>
                  <a:lnTo>
                    <a:pt x="217" y="15"/>
                  </a:lnTo>
                  <a:lnTo>
                    <a:pt x="223" y="15"/>
                  </a:lnTo>
                  <a:lnTo>
                    <a:pt x="228" y="15"/>
                  </a:lnTo>
                  <a:lnTo>
                    <a:pt x="233" y="15"/>
                  </a:lnTo>
                  <a:lnTo>
                    <a:pt x="238" y="15"/>
                  </a:lnTo>
                  <a:lnTo>
                    <a:pt x="243" y="15"/>
                  </a:lnTo>
                  <a:lnTo>
                    <a:pt x="248" y="15"/>
                  </a:lnTo>
                  <a:lnTo>
                    <a:pt x="254" y="15"/>
                  </a:lnTo>
                  <a:lnTo>
                    <a:pt x="259" y="15"/>
                  </a:lnTo>
                  <a:lnTo>
                    <a:pt x="264" y="15"/>
                  </a:lnTo>
                  <a:lnTo>
                    <a:pt x="269" y="15"/>
                  </a:lnTo>
                  <a:lnTo>
                    <a:pt x="274" y="15"/>
                  </a:lnTo>
                  <a:lnTo>
                    <a:pt x="280" y="15"/>
                  </a:lnTo>
                  <a:lnTo>
                    <a:pt x="285" y="15"/>
                  </a:lnTo>
                  <a:lnTo>
                    <a:pt x="290" y="15"/>
                  </a:lnTo>
                  <a:lnTo>
                    <a:pt x="295" y="15"/>
                  </a:lnTo>
                  <a:lnTo>
                    <a:pt x="300" y="15"/>
                  </a:lnTo>
                  <a:lnTo>
                    <a:pt x="305" y="15"/>
                  </a:lnTo>
                  <a:lnTo>
                    <a:pt x="311" y="15"/>
                  </a:lnTo>
                  <a:lnTo>
                    <a:pt x="316" y="15"/>
                  </a:lnTo>
                  <a:lnTo>
                    <a:pt x="321" y="15"/>
                  </a:lnTo>
                  <a:lnTo>
                    <a:pt x="326" y="15"/>
                  </a:lnTo>
                  <a:lnTo>
                    <a:pt x="331" y="15"/>
                  </a:lnTo>
                  <a:lnTo>
                    <a:pt x="337" y="15"/>
                  </a:lnTo>
                  <a:lnTo>
                    <a:pt x="342" y="15"/>
                  </a:lnTo>
                  <a:lnTo>
                    <a:pt x="347" y="15"/>
                  </a:lnTo>
                  <a:lnTo>
                    <a:pt x="352" y="15"/>
                  </a:lnTo>
                  <a:lnTo>
                    <a:pt x="357" y="15"/>
                  </a:lnTo>
                  <a:lnTo>
                    <a:pt x="362" y="15"/>
                  </a:lnTo>
                  <a:lnTo>
                    <a:pt x="368" y="15"/>
                  </a:lnTo>
                  <a:lnTo>
                    <a:pt x="373" y="15"/>
                  </a:lnTo>
                  <a:lnTo>
                    <a:pt x="378" y="15"/>
                  </a:lnTo>
                  <a:lnTo>
                    <a:pt x="383" y="15"/>
                  </a:lnTo>
                  <a:lnTo>
                    <a:pt x="388" y="15"/>
                  </a:lnTo>
                  <a:lnTo>
                    <a:pt x="394" y="15"/>
                  </a:lnTo>
                  <a:lnTo>
                    <a:pt x="399" y="15"/>
                  </a:lnTo>
                  <a:lnTo>
                    <a:pt x="404" y="15"/>
                  </a:lnTo>
                  <a:lnTo>
                    <a:pt x="409" y="15"/>
                  </a:lnTo>
                  <a:lnTo>
                    <a:pt x="414" y="15"/>
                  </a:lnTo>
                  <a:lnTo>
                    <a:pt x="420" y="15"/>
                  </a:lnTo>
                  <a:lnTo>
                    <a:pt x="425" y="15"/>
                  </a:lnTo>
                  <a:lnTo>
                    <a:pt x="430" y="15"/>
                  </a:lnTo>
                  <a:lnTo>
                    <a:pt x="435" y="15"/>
                  </a:lnTo>
                  <a:lnTo>
                    <a:pt x="440" y="15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08607" name="Group 159"/>
          <p:cNvGrpSpPr>
            <a:grpSpLocks/>
          </p:cNvGrpSpPr>
          <p:nvPr/>
        </p:nvGrpSpPr>
        <p:grpSpPr bwMode="auto">
          <a:xfrm>
            <a:off x="7561263" y="2060575"/>
            <a:ext cx="142875" cy="50800"/>
            <a:chOff x="1736" y="1511"/>
            <a:chExt cx="2250" cy="1767"/>
          </a:xfrm>
        </p:grpSpPr>
        <p:sp>
          <p:nvSpPr>
            <p:cNvPr id="108624" name="Freeform 160"/>
            <p:cNvSpPr>
              <a:spLocks/>
            </p:cNvSpPr>
            <p:nvPr/>
          </p:nvSpPr>
          <p:spPr bwMode="auto">
            <a:xfrm>
              <a:off x="1736" y="3092"/>
              <a:ext cx="643" cy="186"/>
            </a:xfrm>
            <a:custGeom>
              <a:avLst/>
              <a:gdLst>
                <a:gd name="T0" fmla="*/ 11 w 643"/>
                <a:gd name="T1" fmla="*/ 186 h 186"/>
                <a:gd name="T2" fmla="*/ 26 w 643"/>
                <a:gd name="T3" fmla="*/ 186 h 186"/>
                <a:gd name="T4" fmla="*/ 42 w 643"/>
                <a:gd name="T5" fmla="*/ 186 h 186"/>
                <a:gd name="T6" fmla="*/ 57 w 643"/>
                <a:gd name="T7" fmla="*/ 186 h 186"/>
                <a:gd name="T8" fmla="*/ 73 w 643"/>
                <a:gd name="T9" fmla="*/ 186 h 186"/>
                <a:gd name="T10" fmla="*/ 89 w 643"/>
                <a:gd name="T11" fmla="*/ 186 h 186"/>
                <a:gd name="T12" fmla="*/ 104 w 643"/>
                <a:gd name="T13" fmla="*/ 186 h 186"/>
                <a:gd name="T14" fmla="*/ 120 w 643"/>
                <a:gd name="T15" fmla="*/ 186 h 186"/>
                <a:gd name="T16" fmla="*/ 135 w 643"/>
                <a:gd name="T17" fmla="*/ 186 h 186"/>
                <a:gd name="T18" fmla="*/ 151 w 643"/>
                <a:gd name="T19" fmla="*/ 186 h 186"/>
                <a:gd name="T20" fmla="*/ 166 w 643"/>
                <a:gd name="T21" fmla="*/ 186 h 186"/>
                <a:gd name="T22" fmla="*/ 182 w 643"/>
                <a:gd name="T23" fmla="*/ 186 h 186"/>
                <a:gd name="T24" fmla="*/ 197 w 643"/>
                <a:gd name="T25" fmla="*/ 186 h 186"/>
                <a:gd name="T26" fmla="*/ 213 w 643"/>
                <a:gd name="T27" fmla="*/ 186 h 186"/>
                <a:gd name="T28" fmla="*/ 229 w 643"/>
                <a:gd name="T29" fmla="*/ 186 h 186"/>
                <a:gd name="T30" fmla="*/ 244 w 643"/>
                <a:gd name="T31" fmla="*/ 186 h 186"/>
                <a:gd name="T32" fmla="*/ 260 w 643"/>
                <a:gd name="T33" fmla="*/ 186 h 186"/>
                <a:gd name="T34" fmla="*/ 275 w 643"/>
                <a:gd name="T35" fmla="*/ 186 h 186"/>
                <a:gd name="T36" fmla="*/ 291 w 643"/>
                <a:gd name="T37" fmla="*/ 186 h 186"/>
                <a:gd name="T38" fmla="*/ 306 w 643"/>
                <a:gd name="T39" fmla="*/ 186 h 186"/>
                <a:gd name="T40" fmla="*/ 322 w 643"/>
                <a:gd name="T41" fmla="*/ 186 h 186"/>
                <a:gd name="T42" fmla="*/ 337 w 643"/>
                <a:gd name="T43" fmla="*/ 186 h 186"/>
                <a:gd name="T44" fmla="*/ 353 w 643"/>
                <a:gd name="T45" fmla="*/ 186 h 186"/>
                <a:gd name="T46" fmla="*/ 368 w 643"/>
                <a:gd name="T47" fmla="*/ 181 h 186"/>
                <a:gd name="T48" fmla="*/ 384 w 643"/>
                <a:gd name="T49" fmla="*/ 181 h 186"/>
                <a:gd name="T50" fmla="*/ 400 w 643"/>
                <a:gd name="T51" fmla="*/ 181 h 186"/>
                <a:gd name="T52" fmla="*/ 415 w 643"/>
                <a:gd name="T53" fmla="*/ 176 h 186"/>
                <a:gd name="T54" fmla="*/ 431 w 643"/>
                <a:gd name="T55" fmla="*/ 176 h 186"/>
                <a:gd name="T56" fmla="*/ 446 w 643"/>
                <a:gd name="T57" fmla="*/ 171 h 186"/>
                <a:gd name="T58" fmla="*/ 462 w 643"/>
                <a:gd name="T59" fmla="*/ 166 h 186"/>
                <a:gd name="T60" fmla="*/ 477 w 643"/>
                <a:gd name="T61" fmla="*/ 160 h 186"/>
                <a:gd name="T62" fmla="*/ 493 w 643"/>
                <a:gd name="T63" fmla="*/ 155 h 186"/>
                <a:gd name="T64" fmla="*/ 508 w 643"/>
                <a:gd name="T65" fmla="*/ 145 h 186"/>
                <a:gd name="T66" fmla="*/ 524 w 643"/>
                <a:gd name="T67" fmla="*/ 140 h 186"/>
                <a:gd name="T68" fmla="*/ 540 w 643"/>
                <a:gd name="T69" fmla="*/ 129 h 186"/>
                <a:gd name="T70" fmla="*/ 555 w 643"/>
                <a:gd name="T71" fmla="*/ 114 h 186"/>
                <a:gd name="T72" fmla="*/ 571 w 643"/>
                <a:gd name="T73" fmla="*/ 103 h 186"/>
                <a:gd name="T74" fmla="*/ 581 w 643"/>
                <a:gd name="T75" fmla="*/ 88 h 186"/>
                <a:gd name="T76" fmla="*/ 597 w 643"/>
                <a:gd name="T77" fmla="*/ 72 h 186"/>
                <a:gd name="T78" fmla="*/ 612 w 643"/>
                <a:gd name="T79" fmla="*/ 57 h 186"/>
                <a:gd name="T80" fmla="*/ 622 w 643"/>
                <a:gd name="T81" fmla="*/ 36 h 186"/>
                <a:gd name="T82" fmla="*/ 638 w 643"/>
                <a:gd name="T83" fmla="*/ 15 h 18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643" h="186">
                  <a:moveTo>
                    <a:pt x="0" y="186"/>
                  </a:moveTo>
                  <a:lnTo>
                    <a:pt x="6" y="186"/>
                  </a:lnTo>
                  <a:lnTo>
                    <a:pt x="11" y="186"/>
                  </a:lnTo>
                  <a:lnTo>
                    <a:pt x="16" y="186"/>
                  </a:lnTo>
                  <a:lnTo>
                    <a:pt x="21" y="186"/>
                  </a:lnTo>
                  <a:lnTo>
                    <a:pt x="26" y="186"/>
                  </a:lnTo>
                  <a:lnTo>
                    <a:pt x="32" y="186"/>
                  </a:lnTo>
                  <a:lnTo>
                    <a:pt x="37" y="186"/>
                  </a:lnTo>
                  <a:lnTo>
                    <a:pt x="42" y="186"/>
                  </a:lnTo>
                  <a:lnTo>
                    <a:pt x="47" y="186"/>
                  </a:lnTo>
                  <a:lnTo>
                    <a:pt x="52" y="186"/>
                  </a:lnTo>
                  <a:lnTo>
                    <a:pt x="57" y="186"/>
                  </a:lnTo>
                  <a:lnTo>
                    <a:pt x="63" y="186"/>
                  </a:lnTo>
                  <a:lnTo>
                    <a:pt x="68" y="186"/>
                  </a:lnTo>
                  <a:lnTo>
                    <a:pt x="73" y="186"/>
                  </a:lnTo>
                  <a:lnTo>
                    <a:pt x="78" y="186"/>
                  </a:lnTo>
                  <a:lnTo>
                    <a:pt x="83" y="186"/>
                  </a:lnTo>
                  <a:lnTo>
                    <a:pt x="89" y="186"/>
                  </a:lnTo>
                  <a:lnTo>
                    <a:pt x="94" y="186"/>
                  </a:lnTo>
                  <a:lnTo>
                    <a:pt x="99" y="186"/>
                  </a:lnTo>
                  <a:lnTo>
                    <a:pt x="104" y="186"/>
                  </a:lnTo>
                  <a:lnTo>
                    <a:pt x="109" y="186"/>
                  </a:lnTo>
                  <a:lnTo>
                    <a:pt x="114" y="186"/>
                  </a:lnTo>
                  <a:lnTo>
                    <a:pt x="120" y="186"/>
                  </a:lnTo>
                  <a:lnTo>
                    <a:pt x="125" y="186"/>
                  </a:lnTo>
                  <a:lnTo>
                    <a:pt x="130" y="186"/>
                  </a:lnTo>
                  <a:lnTo>
                    <a:pt x="135" y="186"/>
                  </a:lnTo>
                  <a:lnTo>
                    <a:pt x="140" y="186"/>
                  </a:lnTo>
                  <a:lnTo>
                    <a:pt x="146" y="186"/>
                  </a:lnTo>
                  <a:lnTo>
                    <a:pt x="151" y="186"/>
                  </a:lnTo>
                  <a:lnTo>
                    <a:pt x="156" y="186"/>
                  </a:lnTo>
                  <a:lnTo>
                    <a:pt x="161" y="186"/>
                  </a:lnTo>
                  <a:lnTo>
                    <a:pt x="166" y="186"/>
                  </a:lnTo>
                  <a:lnTo>
                    <a:pt x="171" y="186"/>
                  </a:lnTo>
                  <a:lnTo>
                    <a:pt x="177" y="186"/>
                  </a:lnTo>
                  <a:lnTo>
                    <a:pt x="182" y="186"/>
                  </a:lnTo>
                  <a:lnTo>
                    <a:pt x="187" y="186"/>
                  </a:lnTo>
                  <a:lnTo>
                    <a:pt x="192" y="186"/>
                  </a:lnTo>
                  <a:lnTo>
                    <a:pt x="197" y="186"/>
                  </a:lnTo>
                  <a:lnTo>
                    <a:pt x="203" y="186"/>
                  </a:lnTo>
                  <a:lnTo>
                    <a:pt x="208" y="186"/>
                  </a:lnTo>
                  <a:lnTo>
                    <a:pt x="213" y="186"/>
                  </a:lnTo>
                  <a:lnTo>
                    <a:pt x="218" y="186"/>
                  </a:lnTo>
                  <a:lnTo>
                    <a:pt x="223" y="186"/>
                  </a:lnTo>
                  <a:lnTo>
                    <a:pt x="229" y="186"/>
                  </a:lnTo>
                  <a:lnTo>
                    <a:pt x="234" y="186"/>
                  </a:lnTo>
                  <a:lnTo>
                    <a:pt x="239" y="186"/>
                  </a:lnTo>
                  <a:lnTo>
                    <a:pt x="244" y="186"/>
                  </a:lnTo>
                  <a:lnTo>
                    <a:pt x="249" y="186"/>
                  </a:lnTo>
                  <a:lnTo>
                    <a:pt x="254" y="186"/>
                  </a:lnTo>
                  <a:lnTo>
                    <a:pt x="260" y="186"/>
                  </a:lnTo>
                  <a:lnTo>
                    <a:pt x="265" y="186"/>
                  </a:lnTo>
                  <a:lnTo>
                    <a:pt x="270" y="186"/>
                  </a:lnTo>
                  <a:lnTo>
                    <a:pt x="275" y="186"/>
                  </a:lnTo>
                  <a:lnTo>
                    <a:pt x="280" y="186"/>
                  </a:lnTo>
                  <a:lnTo>
                    <a:pt x="286" y="186"/>
                  </a:lnTo>
                  <a:lnTo>
                    <a:pt x="291" y="186"/>
                  </a:lnTo>
                  <a:lnTo>
                    <a:pt x="296" y="186"/>
                  </a:lnTo>
                  <a:lnTo>
                    <a:pt x="301" y="186"/>
                  </a:lnTo>
                  <a:lnTo>
                    <a:pt x="306" y="186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2" y="186"/>
                  </a:lnTo>
                  <a:lnTo>
                    <a:pt x="327" y="186"/>
                  </a:lnTo>
                  <a:lnTo>
                    <a:pt x="332" y="186"/>
                  </a:lnTo>
                  <a:lnTo>
                    <a:pt x="337" y="186"/>
                  </a:lnTo>
                  <a:lnTo>
                    <a:pt x="343" y="186"/>
                  </a:lnTo>
                  <a:lnTo>
                    <a:pt x="348" y="186"/>
                  </a:lnTo>
                  <a:lnTo>
                    <a:pt x="353" y="186"/>
                  </a:lnTo>
                  <a:lnTo>
                    <a:pt x="358" y="181"/>
                  </a:lnTo>
                  <a:lnTo>
                    <a:pt x="363" y="181"/>
                  </a:lnTo>
                  <a:lnTo>
                    <a:pt x="368" y="181"/>
                  </a:lnTo>
                  <a:lnTo>
                    <a:pt x="374" y="181"/>
                  </a:lnTo>
                  <a:lnTo>
                    <a:pt x="379" y="181"/>
                  </a:lnTo>
                  <a:lnTo>
                    <a:pt x="384" y="181"/>
                  </a:lnTo>
                  <a:lnTo>
                    <a:pt x="389" y="181"/>
                  </a:lnTo>
                  <a:lnTo>
                    <a:pt x="394" y="181"/>
                  </a:lnTo>
                  <a:lnTo>
                    <a:pt x="400" y="181"/>
                  </a:lnTo>
                  <a:lnTo>
                    <a:pt x="405" y="176"/>
                  </a:lnTo>
                  <a:lnTo>
                    <a:pt x="410" y="176"/>
                  </a:lnTo>
                  <a:lnTo>
                    <a:pt x="415" y="176"/>
                  </a:lnTo>
                  <a:lnTo>
                    <a:pt x="420" y="176"/>
                  </a:lnTo>
                  <a:lnTo>
                    <a:pt x="426" y="176"/>
                  </a:lnTo>
                  <a:lnTo>
                    <a:pt x="431" y="176"/>
                  </a:lnTo>
                  <a:lnTo>
                    <a:pt x="436" y="171"/>
                  </a:lnTo>
                  <a:lnTo>
                    <a:pt x="441" y="171"/>
                  </a:lnTo>
                  <a:lnTo>
                    <a:pt x="446" y="171"/>
                  </a:lnTo>
                  <a:lnTo>
                    <a:pt x="451" y="166"/>
                  </a:lnTo>
                  <a:lnTo>
                    <a:pt x="457" y="166"/>
                  </a:lnTo>
                  <a:lnTo>
                    <a:pt x="462" y="166"/>
                  </a:lnTo>
                  <a:lnTo>
                    <a:pt x="467" y="166"/>
                  </a:lnTo>
                  <a:lnTo>
                    <a:pt x="472" y="160"/>
                  </a:lnTo>
                  <a:lnTo>
                    <a:pt x="477" y="160"/>
                  </a:lnTo>
                  <a:lnTo>
                    <a:pt x="483" y="155"/>
                  </a:lnTo>
                  <a:lnTo>
                    <a:pt x="488" y="155"/>
                  </a:lnTo>
                  <a:lnTo>
                    <a:pt x="493" y="155"/>
                  </a:lnTo>
                  <a:lnTo>
                    <a:pt x="498" y="150"/>
                  </a:lnTo>
                  <a:lnTo>
                    <a:pt x="503" y="150"/>
                  </a:lnTo>
                  <a:lnTo>
                    <a:pt x="508" y="145"/>
                  </a:lnTo>
                  <a:lnTo>
                    <a:pt x="514" y="145"/>
                  </a:lnTo>
                  <a:lnTo>
                    <a:pt x="519" y="140"/>
                  </a:lnTo>
                  <a:lnTo>
                    <a:pt x="524" y="140"/>
                  </a:lnTo>
                  <a:lnTo>
                    <a:pt x="529" y="135"/>
                  </a:lnTo>
                  <a:lnTo>
                    <a:pt x="534" y="129"/>
                  </a:lnTo>
                  <a:lnTo>
                    <a:pt x="540" y="129"/>
                  </a:lnTo>
                  <a:lnTo>
                    <a:pt x="545" y="124"/>
                  </a:lnTo>
                  <a:lnTo>
                    <a:pt x="550" y="119"/>
                  </a:lnTo>
                  <a:lnTo>
                    <a:pt x="555" y="114"/>
                  </a:lnTo>
                  <a:lnTo>
                    <a:pt x="560" y="109"/>
                  </a:lnTo>
                  <a:lnTo>
                    <a:pt x="565" y="109"/>
                  </a:lnTo>
                  <a:lnTo>
                    <a:pt x="571" y="103"/>
                  </a:lnTo>
                  <a:lnTo>
                    <a:pt x="576" y="98"/>
                  </a:lnTo>
                  <a:lnTo>
                    <a:pt x="576" y="93"/>
                  </a:lnTo>
                  <a:lnTo>
                    <a:pt x="581" y="88"/>
                  </a:lnTo>
                  <a:lnTo>
                    <a:pt x="586" y="83"/>
                  </a:lnTo>
                  <a:lnTo>
                    <a:pt x="591" y="78"/>
                  </a:lnTo>
                  <a:lnTo>
                    <a:pt x="597" y="72"/>
                  </a:lnTo>
                  <a:lnTo>
                    <a:pt x="602" y="67"/>
                  </a:lnTo>
                  <a:lnTo>
                    <a:pt x="607" y="62"/>
                  </a:lnTo>
                  <a:lnTo>
                    <a:pt x="612" y="57"/>
                  </a:lnTo>
                  <a:lnTo>
                    <a:pt x="612" y="52"/>
                  </a:lnTo>
                  <a:lnTo>
                    <a:pt x="617" y="46"/>
                  </a:lnTo>
                  <a:lnTo>
                    <a:pt x="622" y="36"/>
                  </a:lnTo>
                  <a:lnTo>
                    <a:pt x="628" y="31"/>
                  </a:lnTo>
                  <a:lnTo>
                    <a:pt x="633" y="26"/>
                  </a:lnTo>
                  <a:lnTo>
                    <a:pt x="638" y="15"/>
                  </a:lnTo>
                  <a:lnTo>
                    <a:pt x="643" y="10"/>
                  </a:lnTo>
                  <a:lnTo>
                    <a:pt x="643" y="0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25" name="Freeform 161"/>
            <p:cNvSpPr>
              <a:spLocks/>
            </p:cNvSpPr>
            <p:nvPr/>
          </p:nvSpPr>
          <p:spPr bwMode="auto">
            <a:xfrm>
              <a:off x="2379" y="1511"/>
              <a:ext cx="581" cy="1581"/>
            </a:xfrm>
            <a:custGeom>
              <a:avLst/>
              <a:gdLst>
                <a:gd name="T0" fmla="*/ 11 w 581"/>
                <a:gd name="T1" fmla="*/ 1565 h 1581"/>
                <a:gd name="T2" fmla="*/ 26 w 581"/>
                <a:gd name="T3" fmla="*/ 1539 h 1581"/>
                <a:gd name="T4" fmla="*/ 37 w 581"/>
                <a:gd name="T5" fmla="*/ 1508 h 1581"/>
                <a:gd name="T6" fmla="*/ 52 w 581"/>
                <a:gd name="T7" fmla="*/ 1477 h 1581"/>
                <a:gd name="T8" fmla="*/ 68 w 581"/>
                <a:gd name="T9" fmla="*/ 1446 h 1581"/>
                <a:gd name="T10" fmla="*/ 78 w 581"/>
                <a:gd name="T11" fmla="*/ 1405 h 1581"/>
                <a:gd name="T12" fmla="*/ 94 w 581"/>
                <a:gd name="T13" fmla="*/ 1368 h 1581"/>
                <a:gd name="T14" fmla="*/ 104 w 581"/>
                <a:gd name="T15" fmla="*/ 1322 h 1581"/>
                <a:gd name="T16" fmla="*/ 119 w 581"/>
                <a:gd name="T17" fmla="*/ 1275 h 1581"/>
                <a:gd name="T18" fmla="*/ 135 w 581"/>
                <a:gd name="T19" fmla="*/ 1228 h 1581"/>
                <a:gd name="T20" fmla="*/ 145 w 581"/>
                <a:gd name="T21" fmla="*/ 1176 h 1581"/>
                <a:gd name="T22" fmla="*/ 161 w 581"/>
                <a:gd name="T23" fmla="*/ 1125 h 1581"/>
                <a:gd name="T24" fmla="*/ 171 w 581"/>
                <a:gd name="T25" fmla="*/ 1068 h 1581"/>
                <a:gd name="T26" fmla="*/ 187 w 581"/>
                <a:gd name="T27" fmla="*/ 1011 h 1581"/>
                <a:gd name="T28" fmla="*/ 202 w 581"/>
                <a:gd name="T29" fmla="*/ 948 h 1581"/>
                <a:gd name="T30" fmla="*/ 213 w 581"/>
                <a:gd name="T31" fmla="*/ 886 h 1581"/>
                <a:gd name="T32" fmla="*/ 228 w 581"/>
                <a:gd name="T33" fmla="*/ 824 h 1581"/>
                <a:gd name="T34" fmla="*/ 239 w 581"/>
                <a:gd name="T35" fmla="*/ 757 h 1581"/>
                <a:gd name="T36" fmla="*/ 254 w 581"/>
                <a:gd name="T37" fmla="*/ 694 h 1581"/>
                <a:gd name="T38" fmla="*/ 270 w 581"/>
                <a:gd name="T39" fmla="*/ 632 h 1581"/>
                <a:gd name="T40" fmla="*/ 280 w 581"/>
                <a:gd name="T41" fmla="*/ 565 h 1581"/>
                <a:gd name="T42" fmla="*/ 296 w 581"/>
                <a:gd name="T43" fmla="*/ 503 h 1581"/>
                <a:gd name="T44" fmla="*/ 311 w 581"/>
                <a:gd name="T45" fmla="*/ 440 h 1581"/>
                <a:gd name="T46" fmla="*/ 322 w 581"/>
                <a:gd name="T47" fmla="*/ 383 h 1581"/>
                <a:gd name="T48" fmla="*/ 337 w 581"/>
                <a:gd name="T49" fmla="*/ 326 h 1581"/>
                <a:gd name="T50" fmla="*/ 348 w 581"/>
                <a:gd name="T51" fmla="*/ 269 h 1581"/>
                <a:gd name="T52" fmla="*/ 363 w 581"/>
                <a:gd name="T53" fmla="*/ 223 h 1581"/>
                <a:gd name="T54" fmla="*/ 379 w 581"/>
                <a:gd name="T55" fmla="*/ 176 h 1581"/>
                <a:gd name="T56" fmla="*/ 389 w 581"/>
                <a:gd name="T57" fmla="*/ 135 h 1581"/>
                <a:gd name="T58" fmla="*/ 405 w 581"/>
                <a:gd name="T59" fmla="*/ 98 h 1581"/>
                <a:gd name="T60" fmla="*/ 415 w 581"/>
                <a:gd name="T61" fmla="*/ 67 h 1581"/>
                <a:gd name="T62" fmla="*/ 431 w 581"/>
                <a:gd name="T63" fmla="*/ 41 h 1581"/>
                <a:gd name="T64" fmla="*/ 446 w 581"/>
                <a:gd name="T65" fmla="*/ 21 h 1581"/>
                <a:gd name="T66" fmla="*/ 456 w 581"/>
                <a:gd name="T67" fmla="*/ 5 h 1581"/>
                <a:gd name="T68" fmla="*/ 472 w 581"/>
                <a:gd name="T69" fmla="*/ 0 h 1581"/>
                <a:gd name="T70" fmla="*/ 488 w 581"/>
                <a:gd name="T71" fmla="*/ 0 h 1581"/>
                <a:gd name="T72" fmla="*/ 503 w 581"/>
                <a:gd name="T73" fmla="*/ 5 h 1581"/>
                <a:gd name="T74" fmla="*/ 513 w 581"/>
                <a:gd name="T75" fmla="*/ 21 h 1581"/>
                <a:gd name="T76" fmla="*/ 529 w 581"/>
                <a:gd name="T77" fmla="*/ 41 h 1581"/>
                <a:gd name="T78" fmla="*/ 545 w 581"/>
                <a:gd name="T79" fmla="*/ 67 h 1581"/>
                <a:gd name="T80" fmla="*/ 555 w 581"/>
                <a:gd name="T81" fmla="*/ 98 h 1581"/>
                <a:gd name="T82" fmla="*/ 570 w 581"/>
                <a:gd name="T83" fmla="*/ 135 h 158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81" h="1581">
                  <a:moveTo>
                    <a:pt x="0" y="1581"/>
                  </a:moveTo>
                  <a:lnTo>
                    <a:pt x="5" y="1576"/>
                  </a:lnTo>
                  <a:lnTo>
                    <a:pt x="11" y="1565"/>
                  </a:lnTo>
                  <a:lnTo>
                    <a:pt x="16" y="1560"/>
                  </a:lnTo>
                  <a:lnTo>
                    <a:pt x="21" y="1550"/>
                  </a:lnTo>
                  <a:lnTo>
                    <a:pt x="26" y="1539"/>
                  </a:lnTo>
                  <a:lnTo>
                    <a:pt x="31" y="1529"/>
                  </a:lnTo>
                  <a:lnTo>
                    <a:pt x="37" y="1519"/>
                  </a:lnTo>
                  <a:lnTo>
                    <a:pt x="37" y="1508"/>
                  </a:lnTo>
                  <a:lnTo>
                    <a:pt x="42" y="1498"/>
                  </a:lnTo>
                  <a:lnTo>
                    <a:pt x="47" y="1487"/>
                  </a:lnTo>
                  <a:lnTo>
                    <a:pt x="52" y="1477"/>
                  </a:lnTo>
                  <a:lnTo>
                    <a:pt x="57" y="1467"/>
                  </a:lnTo>
                  <a:lnTo>
                    <a:pt x="62" y="1456"/>
                  </a:lnTo>
                  <a:lnTo>
                    <a:pt x="68" y="1446"/>
                  </a:lnTo>
                  <a:lnTo>
                    <a:pt x="73" y="1430"/>
                  </a:lnTo>
                  <a:lnTo>
                    <a:pt x="73" y="1420"/>
                  </a:lnTo>
                  <a:lnTo>
                    <a:pt x="78" y="1405"/>
                  </a:lnTo>
                  <a:lnTo>
                    <a:pt x="83" y="1394"/>
                  </a:lnTo>
                  <a:lnTo>
                    <a:pt x="88" y="1379"/>
                  </a:lnTo>
                  <a:lnTo>
                    <a:pt x="94" y="1368"/>
                  </a:lnTo>
                  <a:lnTo>
                    <a:pt x="99" y="1353"/>
                  </a:lnTo>
                  <a:lnTo>
                    <a:pt x="104" y="1337"/>
                  </a:lnTo>
                  <a:lnTo>
                    <a:pt x="104" y="1322"/>
                  </a:lnTo>
                  <a:lnTo>
                    <a:pt x="109" y="1306"/>
                  </a:lnTo>
                  <a:lnTo>
                    <a:pt x="114" y="1291"/>
                  </a:lnTo>
                  <a:lnTo>
                    <a:pt x="119" y="1275"/>
                  </a:lnTo>
                  <a:lnTo>
                    <a:pt x="125" y="1259"/>
                  </a:lnTo>
                  <a:lnTo>
                    <a:pt x="130" y="1244"/>
                  </a:lnTo>
                  <a:lnTo>
                    <a:pt x="135" y="1228"/>
                  </a:lnTo>
                  <a:lnTo>
                    <a:pt x="140" y="1213"/>
                  </a:lnTo>
                  <a:lnTo>
                    <a:pt x="140" y="1192"/>
                  </a:lnTo>
                  <a:lnTo>
                    <a:pt x="145" y="1176"/>
                  </a:lnTo>
                  <a:lnTo>
                    <a:pt x="151" y="1161"/>
                  </a:lnTo>
                  <a:lnTo>
                    <a:pt x="156" y="1140"/>
                  </a:lnTo>
                  <a:lnTo>
                    <a:pt x="161" y="1125"/>
                  </a:lnTo>
                  <a:lnTo>
                    <a:pt x="166" y="1104"/>
                  </a:lnTo>
                  <a:lnTo>
                    <a:pt x="171" y="1088"/>
                  </a:lnTo>
                  <a:lnTo>
                    <a:pt x="171" y="1068"/>
                  </a:lnTo>
                  <a:lnTo>
                    <a:pt x="176" y="1047"/>
                  </a:lnTo>
                  <a:lnTo>
                    <a:pt x="182" y="1026"/>
                  </a:lnTo>
                  <a:lnTo>
                    <a:pt x="187" y="1011"/>
                  </a:lnTo>
                  <a:lnTo>
                    <a:pt x="192" y="990"/>
                  </a:lnTo>
                  <a:lnTo>
                    <a:pt x="197" y="969"/>
                  </a:lnTo>
                  <a:lnTo>
                    <a:pt x="202" y="948"/>
                  </a:lnTo>
                  <a:lnTo>
                    <a:pt x="208" y="928"/>
                  </a:lnTo>
                  <a:lnTo>
                    <a:pt x="208" y="907"/>
                  </a:lnTo>
                  <a:lnTo>
                    <a:pt x="213" y="886"/>
                  </a:lnTo>
                  <a:lnTo>
                    <a:pt x="218" y="865"/>
                  </a:lnTo>
                  <a:lnTo>
                    <a:pt x="223" y="845"/>
                  </a:lnTo>
                  <a:lnTo>
                    <a:pt x="228" y="824"/>
                  </a:lnTo>
                  <a:lnTo>
                    <a:pt x="234" y="803"/>
                  </a:lnTo>
                  <a:lnTo>
                    <a:pt x="239" y="783"/>
                  </a:lnTo>
                  <a:lnTo>
                    <a:pt x="239" y="757"/>
                  </a:lnTo>
                  <a:lnTo>
                    <a:pt x="244" y="736"/>
                  </a:lnTo>
                  <a:lnTo>
                    <a:pt x="249" y="715"/>
                  </a:lnTo>
                  <a:lnTo>
                    <a:pt x="254" y="694"/>
                  </a:lnTo>
                  <a:lnTo>
                    <a:pt x="259" y="674"/>
                  </a:lnTo>
                  <a:lnTo>
                    <a:pt x="265" y="653"/>
                  </a:lnTo>
                  <a:lnTo>
                    <a:pt x="270" y="632"/>
                  </a:lnTo>
                  <a:lnTo>
                    <a:pt x="275" y="612"/>
                  </a:lnTo>
                  <a:lnTo>
                    <a:pt x="275" y="586"/>
                  </a:lnTo>
                  <a:lnTo>
                    <a:pt x="280" y="565"/>
                  </a:lnTo>
                  <a:lnTo>
                    <a:pt x="285" y="544"/>
                  </a:lnTo>
                  <a:lnTo>
                    <a:pt x="291" y="523"/>
                  </a:lnTo>
                  <a:lnTo>
                    <a:pt x="296" y="503"/>
                  </a:lnTo>
                  <a:lnTo>
                    <a:pt x="301" y="482"/>
                  </a:lnTo>
                  <a:lnTo>
                    <a:pt x="306" y="461"/>
                  </a:lnTo>
                  <a:lnTo>
                    <a:pt x="311" y="440"/>
                  </a:lnTo>
                  <a:lnTo>
                    <a:pt x="311" y="420"/>
                  </a:lnTo>
                  <a:lnTo>
                    <a:pt x="316" y="404"/>
                  </a:lnTo>
                  <a:lnTo>
                    <a:pt x="322" y="383"/>
                  </a:lnTo>
                  <a:lnTo>
                    <a:pt x="327" y="363"/>
                  </a:lnTo>
                  <a:lnTo>
                    <a:pt x="332" y="342"/>
                  </a:lnTo>
                  <a:lnTo>
                    <a:pt x="337" y="326"/>
                  </a:lnTo>
                  <a:lnTo>
                    <a:pt x="342" y="306"/>
                  </a:lnTo>
                  <a:lnTo>
                    <a:pt x="342" y="290"/>
                  </a:lnTo>
                  <a:lnTo>
                    <a:pt x="348" y="269"/>
                  </a:lnTo>
                  <a:lnTo>
                    <a:pt x="353" y="254"/>
                  </a:lnTo>
                  <a:lnTo>
                    <a:pt x="358" y="238"/>
                  </a:lnTo>
                  <a:lnTo>
                    <a:pt x="363" y="223"/>
                  </a:lnTo>
                  <a:lnTo>
                    <a:pt x="368" y="207"/>
                  </a:lnTo>
                  <a:lnTo>
                    <a:pt x="373" y="192"/>
                  </a:lnTo>
                  <a:lnTo>
                    <a:pt x="379" y="176"/>
                  </a:lnTo>
                  <a:lnTo>
                    <a:pt x="379" y="161"/>
                  </a:lnTo>
                  <a:lnTo>
                    <a:pt x="384" y="145"/>
                  </a:lnTo>
                  <a:lnTo>
                    <a:pt x="389" y="135"/>
                  </a:lnTo>
                  <a:lnTo>
                    <a:pt x="394" y="119"/>
                  </a:lnTo>
                  <a:lnTo>
                    <a:pt x="399" y="109"/>
                  </a:lnTo>
                  <a:lnTo>
                    <a:pt x="405" y="98"/>
                  </a:lnTo>
                  <a:lnTo>
                    <a:pt x="410" y="88"/>
                  </a:lnTo>
                  <a:lnTo>
                    <a:pt x="410" y="78"/>
                  </a:lnTo>
                  <a:lnTo>
                    <a:pt x="415" y="67"/>
                  </a:lnTo>
                  <a:lnTo>
                    <a:pt x="420" y="57"/>
                  </a:lnTo>
                  <a:lnTo>
                    <a:pt x="425" y="47"/>
                  </a:lnTo>
                  <a:lnTo>
                    <a:pt x="431" y="41"/>
                  </a:lnTo>
                  <a:lnTo>
                    <a:pt x="436" y="31"/>
                  </a:lnTo>
                  <a:lnTo>
                    <a:pt x="441" y="26"/>
                  </a:lnTo>
                  <a:lnTo>
                    <a:pt x="446" y="21"/>
                  </a:lnTo>
                  <a:lnTo>
                    <a:pt x="446" y="15"/>
                  </a:lnTo>
                  <a:lnTo>
                    <a:pt x="451" y="10"/>
                  </a:lnTo>
                  <a:lnTo>
                    <a:pt x="456" y="5"/>
                  </a:lnTo>
                  <a:lnTo>
                    <a:pt x="462" y="5"/>
                  </a:lnTo>
                  <a:lnTo>
                    <a:pt x="467" y="0"/>
                  </a:lnTo>
                  <a:lnTo>
                    <a:pt x="472" y="0"/>
                  </a:lnTo>
                  <a:lnTo>
                    <a:pt x="477" y="0"/>
                  </a:lnTo>
                  <a:lnTo>
                    <a:pt x="482" y="0"/>
                  </a:lnTo>
                  <a:lnTo>
                    <a:pt x="488" y="0"/>
                  </a:lnTo>
                  <a:lnTo>
                    <a:pt x="493" y="0"/>
                  </a:lnTo>
                  <a:lnTo>
                    <a:pt x="498" y="5"/>
                  </a:lnTo>
                  <a:lnTo>
                    <a:pt x="503" y="5"/>
                  </a:lnTo>
                  <a:lnTo>
                    <a:pt x="508" y="10"/>
                  </a:lnTo>
                  <a:lnTo>
                    <a:pt x="513" y="15"/>
                  </a:lnTo>
                  <a:lnTo>
                    <a:pt x="513" y="21"/>
                  </a:lnTo>
                  <a:lnTo>
                    <a:pt x="519" y="26"/>
                  </a:lnTo>
                  <a:lnTo>
                    <a:pt x="524" y="31"/>
                  </a:lnTo>
                  <a:lnTo>
                    <a:pt x="529" y="41"/>
                  </a:lnTo>
                  <a:lnTo>
                    <a:pt x="534" y="47"/>
                  </a:lnTo>
                  <a:lnTo>
                    <a:pt x="539" y="57"/>
                  </a:lnTo>
                  <a:lnTo>
                    <a:pt x="545" y="67"/>
                  </a:lnTo>
                  <a:lnTo>
                    <a:pt x="550" y="78"/>
                  </a:lnTo>
                  <a:lnTo>
                    <a:pt x="550" y="88"/>
                  </a:lnTo>
                  <a:lnTo>
                    <a:pt x="555" y="98"/>
                  </a:lnTo>
                  <a:lnTo>
                    <a:pt x="560" y="109"/>
                  </a:lnTo>
                  <a:lnTo>
                    <a:pt x="565" y="119"/>
                  </a:lnTo>
                  <a:lnTo>
                    <a:pt x="570" y="135"/>
                  </a:lnTo>
                  <a:lnTo>
                    <a:pt x="576" y="145"/>
                  </a:lnTo>
                  <a:lnTo>
                    <a:pt x="581" y="161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26" name="Freeform 162"/>
            <p:cNvSpPr>
              <a:spLocks/>
            </p:cNvSpPr>
            <p:nvPr/>
          </p:nvSpPr>
          <p:spPr bwMode="auto">
            <a:xfrm>
              <a:off x="2960" y="1672"/>
              <a:ext cx="586" cy="1591"/>
            </a:xfrm>
            <a:custGeom>
              <a:avLst/>
              <a:gdLst>
                <a:gd name="T0" fmla="*/ 5 w 586"/>
                <a:gd name="T1" fmla="*/ 31 h 1591"/>
                <a:gd name="T2" fmla="*/ 21 w 586"/>
                <a:gd name="T3" fmla="*/ 77 h 1591"/>
                <a:gd name="T4" fmla="*/ 36 w 586"/>
                <a:gd name="T5" fmla="*/ 129 h 1591"/>
                <a:gd name="T6" fmla="*/ 46 w 586"/>
                <a:gd name="T7" fmla="*/ 181 h 1591"/>
                <a:gd name="T8" fmla="*/ 62 w 586"/>
                <a:gd name="T9" fmla="*/ 243 h 1591"/>
                <a:gd name="T10" fmla="*/ 72 w 586"/>
                <a:gd name="T11" fmla="*/ 300 h 1591"/>
                <a:gd name="T12" fmla="*/ 88 w 586"/>
                <a:gd name="T13" fmla="*/ 362 h 1591"/>
                <a:gd name="T14" fmla="*/ 104 w 586"/>
                <a:gd name="T15" fmla="*/ 425 h 1591"/>
                <a:gd name="T16" fmla="*/ 114 w 586"/>
                <a:gd name="T17" fmla="*/ 492 h 1591"/>
                <a:gd name="T18" fmla="*/ 129 w 586"/>
                <a:gd name="T19" fmla="*/ 554 h 1591"/>
                <a:gd name="T20" fmla="*/ 140 w 586"/>
                <a:gd name="T21" fmla="*/ 622 h 1591"/>
                <a:gd name="T22" fmla="*/ 155 w 586"/>
                <a:gd name="T23" fmla="*/ 684 h 1591"/>
                <a:gd name="T24" fmla="*/ 171 w 586"/>
                <a:gd name="T25" fmla="*/ 746 h 1591"/>
                <a:gd name="T26" fmla="*/ 181 w 586"/>
                <a:gd name="T27" fmla="*/ 808 h 1591"/>
                <a:gd name="T28" fmla="*/ 197 w 586"/>
                <a:gd name="T29" fmla="*/ 865 h 1591"/>
                <a:gd name="T30" fmla="*/ 207 w 586"/>
                <a:gd name="T31" fmla="*/ 927 h 1591"/>
                <a:gd name="T32" fmla="*/ 223 w 586"/>
                <a:gd name="T33" fmla="*/ 979 h 1591"/>
                <a:gd name="T34" fmla="*/ 238 w 586"/>
                <a:gd name="T35" fmla="*/ 1031 h 1591"/>
                <a:gd name="T36" fmla="*/ 249 w 586"/>
                <a:gd name="T37" fmla="*/ 1083 h 1591"/>
                <a:gd name="T38" fmla="*/ 264 w 586"/>
                <a:gd name="T39" fmla="*/ 1130 h 1591"/>
                <a:gd name="T40" fmla="*/ 275 w 586"/>
                <a:gd name="T41" fmla="*/ 1176 h 1591"/>
                <a:gd name="T42" fmla="*/ 290 w 586"/>
                <a:gd name="T43" fmla="*/ 1218 h 1591"/>
                <a:gd name="T44" fmla="*/ 306 w 586"/>
                <a:gd name="T45" fmla="*/ 1259 h 1591"/>
                <a:gd name="T46" fmla="*/ 316 w 586"/>
                <a:gd name="T47" fmla="*/ 1295 h 1591"/>
                <a:gd name="T48" fmla="*/ 332 w 586"/>
                <a:gd name="T49" fmla="*/ 1326 h 1591"/>
                <a:gd name="T50" fmla="*/ 342 w 586"/>
                <a:gd name="T51" fmla="*/ 1358 h 1591"/>
                <a:gd name="T52" fmla="*/ 358 w 586"/>
                <a:gd name="T53" fmla="*/ 1389 h 1591"/>
                <a:gd name="T54" fmla="*/ 373 w 586"/>
                <a:gd name="T55" fmla="*/ 1415 h 1591"/>
                <a:gd name="T56" fmla="*/ 383 w 586"/>
                <a:gd name="T57" fmla="*/ 1435 h 1591"/>
                <a:gd name="T58" fmla="*/ 399 w 586"/>
                <a:gd name="T59" fmla="*/ 1456 h 1591"/>
                <a:gd name="T60" fmla="*/ 409 w 586"/>
                <a:gd name="T61" fmla="*/ 1477 h 1591"/>
                <a:gd name="T62" fmla="*/ 425 w 586"/>
                <a:gd name="T63" fmla="*/ 1492 h 1591"/>
                <a:gd name="T64" fmla="*/ 440 w 586"/>
                <a:gd name="T65" fmla="*/ 1508 h 1591"/>
                <a:gd name="T66" fmla="*/ 451 w 586"/>
                <a:gd name="T67" fmla="*/ 1523 h 1591"/>
                <a:gd name="T68" fmla="*/ 466 w 586"/>
                <a:gd name="T69" fmla="*/ 1534 h 1591"/>
                <a:gd name="T70" fmla="*/ 482 w 586"/>
                <a:gd name="T71" fmla="*/ 1549 h 1591"/>
                <a:gd name="T72" fmla="*/ 497 w 586"/>
                <a:gd name="T73" fmla="*/ 1560 h 1591"/>
                <a:gd name="T74" fmla="*/ 513 w 586"/>
                <a:gd name="T75" fmla="*/ 1565 h 1591"/>
                <a:gd name="T76" fmla="*/ 529 w 586"/>
                <a:gd name="T77" fmla="*/ 1575 h 1591"/>
                <a:gd name="T78" fmla="*/ 544 w 586"/>
                <a:gd name="T79" fmla="*/ 1580 h 1591"/>
                <a:gd name="T80" fmla="*/ 560 w 586"/>
                <a:gd name="T81" fmla="*/ 1586 h 1591"/>
                <a:gd name="T82" fmla="*/ 575 w 586"/>
                <a:gd name="T83" fmla="*/ 1591 h 159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86" h="1591">
                  <a:moveTo>
                    <a:pt x="0" y="0"/>
                  </a:moveTo>
                  <a:lnTo>
                    <a:pt x="0" y="15"/>
                  </a:lnTo>
                  <a:lnTo>
                    <a:pt x="5" y="31"/>
                  </a:lnTo>
                  <a:lnTo>
                    <a:pt x="10" y="46"/>
                  </a:lnTo>
                  <a:lnTo>
                    <a:pt x="15" y="62"/>
                  </a:lnTo>
                  <a:lnTo>
                    <a:pt x="21" y="77"/>
                  </a:lnTo>
                  <a:lnTo>
                    <a:pt x="26" y="93"/>
                  </a:lnTo>
                  <a:lnTo>
                    <a:pt x="31" y="108"/>
                  </a:lnTo>
                  <a:lnTo>
                    <a:pt x="36" y="129"/>
                  </a:lnTo>
                  <a:lnTo>
                    <a:pt x="36" y="145"/>
                  </a:lnTo>
                  <a:lnTo>
                    <a:pt x="41" y="165"/>
                  </a:lnTo>
                  <a:lnTo>
                    <a:pt x="46" y="181"/>
                  </a:lnTo>
                  <a:lnTo>
                    <a:pt x="52" y="202"/>
                  </a:lnTo>
                  <a:lnTo>
                    <a:pt x="57" y="222"/>
                  </a:lnTo>
                  <a:lnTo>
                    <a:pt x="62" y="243"/>
                  </a:lnTo>
                  <a:lnTo>
                    <a:pt x="67" y="259"/>
                  </a:lnTo>
                  <a:lnTo>
                    <a:pt x="67" y="279"/>
                  </a:lnTo>
                  <a:lnTo>
                    <a:pt x="72" y="300"/>
                  </a:lnTo>
                  <a:lnTo>
                    <a:pt x="78" y="321"/>
                  </a:lnTo>
                  <a:lnTo>
                    <a:pt x="83" y="342"/>
                  </a:lnTo>
                  <a:lnTo>
                    <a:pt x="88" y="362"/>
                  </a:lnTo>
                  <a:lnTo>
                    <a:pt x="93" y="383"/>
                  </a:lnTo>
                  <a:lnTo>
                    <a:pt x="98" y="404"/>
                  </a:lnTo>
                  <a:lnTo>
                    <a:pt x="104" y="425"/>
                  </a:lnTo>
                  <a:lnTo>
                    <a:pt x="104" y="451"/>
                  </a:lnTo>
                  <a:lnTo>
                    <a:pt x="109" y="471"/>
                  </a:lnTo>
                  <a:lnTo>
                    <a:pt x="114" y="492"/>
                  </a:lnTo>
                  <a:lnTo>
                    <a:pt x="119" y="513"/>
                  </a:lnTo>
                  <a:lnTo>
                    <a:pt x="124" y="533"/>
                  </a:lnTo>
                  <a:lnTo>
                    <a:pt x="129" y="554"/>
                  </a:lnTo>
                  <a:lnTo>
                    <a:pt x="135" y="575"/>
                  </a:lnTo>
                  <a:lnTo>
                    <a:pt x="140" y="596"/>
                  </a:lnTo>
                  <a:lnTo>
                    <a:pt x="140" y="622"/>
                  </a:lnTo>
                  <a:lnTo>
                    <a:pt x="145" y="642"/>
                  </a:lnTo>
                  <a:lnTo>
                    <a:pt x="150" y="663"/>
                  </a:lnTo>
                  <a:lnTo>
                    <a:pt x="155" y="684"/>
                  </a:lnTo>
                  <a:lnTo>
                    <a:pt x="161" y="704"/>
                  </a:lnTo>
                  <a:lnTo>
                    <a:pt x="166" y="725"/>
                  </a:lnTo>
                  <a:lnTo>
                    <a:pt x="171" y="746"/>
                  </a:lnTo>
                  <a:lnTo>
                    <a:pt x="171" y="767"/>
                  </a:lnTo>
                  <a:lnTo>
                    <a:pt x="176" y="787"/>
                  </a:lnTo>
                  <a:lnTo>
                    <a:pt x="181" y="808"/>
                  </a:lnTo>
                  <a:lnTo>
                    <a:pt x="186" y="829"/>
                  </a:lnTo>
                  <a:lnTo>
                    <a:pt x="192" y="850"/>
                  </a:lnTo>
                  <a:lnTo>
                    <a:pt x="197" y="865"/>
                  </a:lnTo>
                  <a:lnTo>
                    <a:pt x="202" y="886"/>
                  </a:lnTo>
                  <a:lnTo>
                    <a:pt x="207" y="907"/>
                  </a:lnTo>
                  <a:lnTo>
                    <a:pt x="207" y="927"/>
                  </a:lnTo>
                  <a:lnTo>
                    <a:pt x="212" y="943"/>
                  </a:lnTo>
                  <a:lnTo>
                    <a:pt x="218" y="964"/>
                  </a:lnTo>
                  <a:lnTo>
                    <a:pt x="223" y="979"/>
                  </a:lnTo>
                  <a:lnTo>
                    <a:pt x="228" y="1000"/>
                  </a:lnTo>
                  <a:lnTo>
                    <a:pt x="233" y="1015"/>
                  </a:lnTo>
                  <a:lnTo>
                    <a:pt x="238" y="1031"/>
                  </a:lnTo>
                  <a:lnTo>
                    <a:pt x="238" y="1052"/>
                  </a:lnTo>
                  <a:lnTo>
                    <a:pt x="243" y="1067"/>
                  </a:lnTo>
                  <a:lnTo>
                    <a:pt x="249" y="1083"/>
                  </a:lnTo>
                  <a:lnTo>
                    <a:pt x="254" y="1098"/>
                  </a:lnTo>
                  <a:lnTo>
                    <a:pt x="259" y="1114"/>
                  </a:lnTo>
                  <a:lnTo>
                    <a:pt x="264" y="1130"/>
                  </a:lnTo>
                  <a:lnTo>
                    <a:pt x="269" y="1145"/>
                  </a:lnTo>
                  <a:lnTo>
                    <a:pt x="275" y="1161"/>
                  </a:lnTo>
                  <a:lnTo>
                    <a:pt x="275" y="1176"/>
                  </a:lnTo>
                  <a:lnTo>
                    <a:pt x="280" y="1192"/>
                  </a:lnTo>
                  <a:lnTo>
                    <a:pt x="285" y="1207"/>
                  </a:lnTo>
                  <a:lnTo>
                    <a:pt x="290" y="1218"/>
                  </a:lnTo>
                  <a:lnTo>
                    <a:pt x="295" y="1233"/>
                  </a:lnTo>
                  <a:lnTo>
                    <a:pt x="301" y="1244"/>
                  </a:lnTo>
                  <a:lnTo>
                    <a:pt x="306" y="1259"/>
                  </a:lnTo>
                  <a:lnTo>
                    <a:pt x="306" y="1269"/>
                  </a:lnTo>
                  <a:lnTo>
                    <a:pt x="311" y="1285"/>
                  </a:lnTo>
                  <a:lnTo>
                    <a:pt x="316" y="1295"/>
                  </a:lnTo>
                  <a:lnTo>
                    <a:pt x="321" y="1306"/>
                  </a:lnTo>
                  <a:lnTo>
                    <a:pt x="326" y="1316"/>
                  </a:lnTo>
                  <a:lnTo>
                    <a:pt x="332" y="1326"/>
                  </a:lnTo>
                  <a:lnTo>
                    <a:pt x="337" y="1337"/>
                  </a:lnTo>
                  <a:lnTo>
                    <a:pt x="342" y="1347"/>
                  </a:lnTo>
                  <a:lnTo>
                    <a:pt x="342" y="1358"/>
                  </a:lnTo>
                  <a:lnTo>
                    <a:pt x="347" y="1368"/>
                  </a:lnTo>
                  <a:lnTo>
                    <a:pt x="352" y="1378"/>
                  </a:lnTo>
                  <a:lnTo>
                    <a:pt x="358" y="1389"/>
                  </a:lnTo>
                  <a:lnTo>
                    <a:pt x="363" y="1399"/>
                  </a:lnTo>
                  <a:lnTo>
                    <a:pt x="368" y="1404"/>
                  </a:lnTo>
                  <a:lnTo>
                    <a:pt x="373" y="1415"/>
                  </a:lnTo>
                  <a:lnTo>
                    <a:pt x="378" y="1420"/>
                  </a:lnTo>
                  <a:lnTo>
                    <a:pt x="378" y="1430"/>
                  </a:lnTo>
                  <a:lnTo>
                    <a:pt x="383" y="1435"/>
                  </a:lnTo>
                  <a:lnTo>
                    <a:pt x="389" y="1446"/>
                  </a:lnTo>
                  <a:lnTo>
                    <a:pt x="394" y="1451"/>
                  </a:lnTo>
                  <a:lnTo>
                    <a:pt x="399" y="1456"/>
                  </a:lnTo>
                  <a:lnTo>
                    <a:pt x="404" y="1466"/>
                  </a:lnTo>
                  <a:lnTo>
                    <a:pt x="409" y="1472"/>
                  </a:lnTo>
                  <a:lnTo>
                    <a:pt x="409" y="1477"/>
                  </a:lnTo>
                  <a:lnTo>
                    <a:pt x="415" y="1482"/>
                  </a:lnTo>
                  <a:lnTo>
                    <a:pt x="420" y="1487"/>
                  </a:lnTo>
                  <a:lnTo>
                    <a:pt x="425" y="1492"/>
                  </a:lnTo>
                  <a:lnTo>
                    <a:pt x="430" y="1498"/>
                  </a:lnTo>
                  <a:lnTo>
                    <a:pt x="435" y="1503"/>
                  </a:lnTo>
                  <a:lnTo>
                    <a:pt x="440" y="1508"/>
                  </a:lnTo>
                  <a:lnTo>
                    <a:pt x="446" y="1513"/>
                  </a:lnTo>
                  <a:lnTo>
                    <a:pt x="446" y="1518"/>
                  </a:lnTo>
                  <a:lnTo>
                    <a:pt x="451" y="1523"/>
                  </a:lnTo>
                  <a:lnTo>
                    <a:pt x="456" y="1529"/>
                  </a:lnTo>
                  <a:lnTo>
                    <a:pt x="461" y="1529"/>
                  </a:lnTo>
                  <a:lnTo>
                    <a:pt x="466" y="1534"/>
                  </a:lnTo>
                  <a:lnTo>
                    <a:pt x="472" y="1539"/>
                  </a:lnTo>
                  <a:lnTo>
                    <a:pt x="477" y="1544"/>
                  </a:lnTo>
                  <a:lnTo>
                    <a:pt x="482" y="1549"/>
                  </a:lnTo>
                  <a:lnTo>
                    <a:pt x="487" y="1549"/>
                  </a:lnTo>
                  <a:lnTo>
                    <a:pt x="492" y="1555"/>
                  </a:lnTo>
                  <a:lnTo>
                    <a:pt x="497" y="1560"/>
                  </a:lnTo>
                  <a:lnTo>
                    <a:pt x="503" y="1560"/>
                  </a:lnTo>
                  <a:lnTo>
                    <a:pt x="508" y="1565"/>
                  </a:lnTo>
                  <a:lnTo>
                    <a:pt x="513" y="1565"/>
                  </a:lnTo>
                  <a:lnTo>
                    <a:pt x="518" y="1570"/>
                  </a:lnTo>
                  <a:lnTo>
                    <a:pt x="523" y="1570"/>
                  </a:lnTo>
                  <a:lnTo>
                    <a:pt x="529" y="1575"/>
                  </a:lnTo>
                  <a:lnTo>
                    <a:pt x="534" y="1575"/>
                  </a:lnTo>
                  <a:lnTo>
                    <a:pt x="539" y="1575"/>
                  </a:lnTo>
                  <a:lnTo>
                    <a:pt x="544" y="1580"/>
                  </a:lnTo>
                  <a:lnTo>
                    <a:pt x="549" y="1580"/>
                  </a:lnTo>
                  <a:lnTo>
                    <a:pt x="555" y="1586"/>
                  </a:lnTo>
                  <a:lnTo>
                    <a:pt x="560" y="1586"/>
                  </a:lnTo>
                  <a:lnTo>
                    <a:pt x="565" y="1586"/>
                  </a:lnTo>
                  <a:lnTo>
                    <a:pt x="570" y="1586"/>
                  </a:lnTo>
                  <a:lnTo>
                    <a:pt x="575" y="1591"/>
                  </a:lnTo>
                  <a:lnTo>
                    <a:pt x="580" y="1591"/>
                  </a:lnTo>
                  <a:lnTo>
                    <a:pt x="586" y="1591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8627" name="Freeform 163"/>
            <p:cNvSpPr>
              <a:spLocks/>
            </p:cNvSpPr>
            <p:nvPr/>
          </p:nvSpPr>
          <p:spPr bwMode="auto">
            <a:xfrm>
              <a:off x="3546" y="3263"/>
              <a:ext cx="440" cy="15"/>
            </a:xfrm>
            <a:custGeom>
              <a:avLst/>
              <a:gdLst>
                <a:gd name="T0" fmla="*/ 5 w 440"/>
                <a:gd name="T1" fmla="*/ 5 h 15"/>
                <a:gd name="T2" fmla="*/ 15 w 440"/>
                <a:gd name="T3" fmla="*/ 5 h 15"/>
                <a:gd name="T4" fmla="*/ 26 w 440"/>
                <a:gd name="T5" fmla="*/ 5 h 15"/>
                <a:gd name="T6" fmla="*/ 36 w 440"/>
                <a:gd name="T7" fmla="*/ 10 h 15"/>
                <a:gd name="T8" fmla="*/ 46 w 440"/>
                <a:gd name="T9" fmla="*/ 10 h 15"/>
                <a:gd name="T10" fmla="*/ 57 w 440"/>
                <a:gd name="T11" fmla="*/ 10 h 15"/>
                <a:gd name="T12" fmla="*/ 67 w 440"/>
                <a:gd name="T13" fmla="*/ 10 h 15"/>
                <a:gd name="T14" fmla="*/ 77 w 440"/>
                <a:gd name="T15" fmla="*/ 10 h 15"/>
                <a:gd name="T16" fmla="*/ 88 w 440"/>
                <a:gd name="T17" fmla="*/ 15 h 15"/>
                <a:gd name="T18" fmla="*/ 98 w 440"/>
                <a:gd name="T19" fmla="*/ 15 h 15"/>
                <a:gd name="T20" fmla="*/ 108 w 440"/>
                <a:gd name="T21" fmla="*/ 15 h 15"/>
                <a:gd name="T22" fmla="*/ 119 w 440"/>
                <a:gd name="T23" fmla="*/ 15 h 15"/>
                <a:gd name="T24" fmla="*/ 129 w 440"/>
                <a:gd name="T25" fmla="*/ 15 h 15"/>
                <a:gd name="T26" fmla="*/ 140 w 440"/>
                <a:gd name="T27" fmla="*/ 15 h 15"/>
                <a:gd name="T28" fmla="*/ 150 w 440"/>
                <a:gd name="T29" fmla="*/ 15 h 15"/>
                <a:gd name="T30" fmla="*/ 160 w 440"/>
                <a:gd name="T31" fmla="*/ 15 h 15"/>
                <a:gd name="T32" fmla="*/ 171 w 440"/>
                <a:gd name="T33" fmla="*/ 15 h 15"/>
                <a:gd name="T34" fmla="*/ 181 w 440"/>
                <a:gd name="T35" fmla="*/ 15 h 15"/>
                <a:gd name="T36" fmla="*/ 191 w 440"/>
                <a:gd name="T37" fmla="*/ 15 h 15"/>
                <a:gd name="T38" fmla="*/ 202 w 440"/>
                <a:gd name="T39" fmla="*/ 15 h 15"/>
                <a:gd name="T40" fmla="*/ 212 w 440"/>
                <a:gd name="T41" fmla="*/ 15 h 15"/>
                <a:gd name="T42" fmla="*/ 223 w 440"/>
                <a:gd name="T43" fmla="*/ 15 h 15"/>
                <a:gd name="T44" fmla="*/ 233 w 440"/>
                <a:gd name="T45" fmla="*/ 15 h 15"/>
                <a:gd name="T46" fmla="*/ 243 w 440"/>
                <a:gd name="T47" fmla="*/ 15 h 15"/>
                <a:gd name="T48" fmla="*/ 254 w 440"/>
                <a:gd name="T49" fmla="*/ 15 h 15"/>
                <a:gd name="T50" fmla="*/ 264 w 440"/>
                <a:gd name="T51" fmla="*/ 15 h 15"/>
                <a:gd name="T52" fmla="*/ 274 w 440"/>
                <a:gd name="T53" fmla="*/ 15 h 15"/>
                <a:gd name="T54" fmla="*/ 285 w 440"/>
                <a:gd name="T55" fmla="*/ 15 h 15"/>
                <a:gd name="T56" fmla="*/ 295 w 440"/>
                <a:gd name="T57" fmla="*/ 15 h 15"/>
                <a:gd name="T58" fmla="*/ 305 w 440"/>
                <a:gd name="T59" fmla="*/ 15 h 15"/>
                <a:gd name="T60" fmla="*/ 316 w 440"/>
                <a:gd name="T61" fmla="*/ 15 h 15"/>
                <a:gd name="T62" fmla="*/ 326 w 440"/>
                <a:gd name="T63" fmla="*/ 15 h 15"/>
                <a:gd name="T64" fmla="*/ 337 w 440"/>
                <a:gd name="T65" fmla="*/ 15 h 15"/>
                <a:gd name="T66" fmla="*/ 347 w 440"/>
                <a:gd name="T67" fmla="*/ 15 h 15"/>
                <a:gd name="T68" fmla="*/ 357 w 440"/>
                <a:gd name="T69" fmla="*/ 15 h 15"/>
                <a:gd name="T70" fmla="*/ 368 w 440"/>
                <a:gd name="T71" fmla="*/ 15 h 15"/>
                <a:gd name="T72" fmla="*/ 378 w 440"/>
                <a:gd name="T73" fmla="*/ 15 h 15"/>
                <a:gd name="T74" fmla="*/ 388 w 440"/>
                <a:gd name="T75" fmla="*/ 15 h 15"/>
                <a:gd name="T76" fmla="*/ 399 w 440"/>
                <a:gd name="T77" fmla="*/ 15 h 15"/>
                <a:gd name="T78" fmla="*/ 409 w 440"/>
                <a:gd name="T79" fmla="*/ 15 h 15"/>
                <a:gd name="T80" fmla="*/ 420 w 440"/>
                <a:gd name="T81" fmla="*/ 15 h 15"/>
                <a:gd name="T82" fmla="*/ 430 w 440"/>
                <a:gd name="T83" fmla="*/ 15 h 15"/>
                <a:gd name="T84" fmla="*/ 440 w 440"/>
                <a:gd name="T85" fmla="*/ 15 h 1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40" h="15">
                  <a:moveTo>
                    <a:pt x="0" y="0"/>
                  </a:moveTo>
                  <a:lnTo>
                    <a:pt x="5" y="5"/>
                  </a:lnTo>
                  <a:lnTo>
                    <a:pt x="10" y="5"/>
                  </a:lnTo>
                  <a:lnTo>
                    <a:pt x="15" y="5"/>
                  </a:lnTo>
                  <a:lnTo>
                    <a:pt x="20" y="5"/>
                  </a:lnTo>
                  <a:lnTo>
                    <a:pt x="26" y="5"/>
                  </a:lnTo>
                  <a:lnTo>
                    <a:pt x="31" y="5"/>
                  </a:lnTo>
                  <a:lnTo>
                    <a:pt x="36" y="10"/>
                  </a:lnTo>
                  <a:lnTo>
                    <a:pt x="41" y="10"/>
                  </a:lnTo>
                  <a:lnTo>
                    <a:pt x="46" y="10"/>
                  </a:lnTo>
                  <a:lnTo>
                    <a:pt x="51" y="10"/>
                  </a:lnTo>
                  <a:lnTo>
                    <a:pt x="57" y="10"/>
                  </a:lnTo>
                  <a:lnTo>
                    <a:pt x="62" y="10"/>
                  </a:lnTo>
                  <a:lnTo>
                    <a:pt x="67" y="10"/>
                  </a:lnTo>
                  <a:lnTo>
                    <a:pt x="72" y="10"/>
                  </a:lnTo>
                  <a:lnTo>
                    <a:pt x="77" y="10"/>
                  </a:lnTo>
                  <a:lnTo>
                    <a:pt x="83" y="15"/>
                  </a:lnTo>
                  <a:lnTo>
                    <a:pt x="88" y="15"/>
                  </a:lnTo>
                  <a:lnTo>
                    <a:pt x="93" y="15"/>
                  </a:lnTo>
                  <a:lnTo>
                    <a:pt x="98" y="15"/>
                  </a:lnTo>
                  <a:lnTo>
                    <a:pt x="103" y="15"/>
                  </a:lnTo>
                  <a:lnTo>
                    <a:pt x="108" y="15"/>
                  </a:lnTo>
                  <a:lnTo>
                    <a:pt x="114" y="15"/>
                  </a:lnTo>
                  <a:lnTo>
                    <a:pt x="119" y="15"/>
                  </a:lnTo>
                  <a:lnTo>
                    <a:pt x="124" y="15"/>
                  </a:lnTo>
                  <a:lnTo>
                    <a:pt x="129" y="15"/>
                  </a:lnTo>
                  <a:lnTo>
                    <a:pt x="134" y="15"/>
                  </a:lnTo>
                  <a:lnTo>
                    <a:pt x="140" y="15"/>
                  </a:lnTo>
                  <a:lnTo>
                    <a:pt x="145" y="15"/>
                  </a:lnTo>
                  <a:lnTo>
                    <a:pt x="150" y="15"/>
                  </a:lnTo>
                  <a:lnTo>
                    <a:pt x="155" y="15"/>
                  </a:lnTo>
                  <a:lnTo>
                    <a:pt x="160" y="15"/>
                  </a:lnTo>
                  <a:lnTo>
                    <a:pt x="166" y="15"/>
                  </a:lnTo>
                  <a:lnTo>
                    <a:pt x="171" y="15"/>
                  </a:lnTo>
                  <a:lnTo>
                    <a:pt x="176" y="15"/>
                  </a:lnTo>
                  <a:lnTo>
                    <a:pt x="181" y="15"/>
                  </a:lnTo>
                  <a:lnTo>
                    <a:pt x="186" y="15"/>
                  </a:lnTo>
                  <a:lnTo>
                    <a:pt x="191" y="15"/>
                  </a:lnTo>
                  <a:lnTo>
                    <a:pt x="197" y="15"/>
                  </a:lnTo>
                  <a:lnTo>
                    <a:pt x="202" y="15"/>
                  </a:lnTo>
                  <a:lnTo>
                    <a:pt x="207" y="15"/>
                  </a:lnTo>
                  <a:lnTo>
                    <a:pt x="212" y="15"/>
                  </a:lnTo>
                  <a:lnTo>
                    <a:pt x="217" y="15"/>
                  </a:lnTo>
                  <a:lnTo>
                    <a:pt x="223" y="15"/>
                  </a:lnTo>
                  <a:lnTo>
                    <a:pt x="228" y="15"/>
                  </a:lnTo>
                  <a:lnTo>
                    <a:pt x="233" y="15"/>
                  </a:lnTo>
                  <a:lnTo>
                    <a:pt x="238" y="15"/>
                  </a:lnTo>
                  <a:lnTo>
                    <a:pt x="243" y="15"/>
                  </a:lnTo>
                  <a:lnTo>
                    <a:pt x="248" y="15"/>
                  </a:lnTo>
                  <a:lnTo>
                    <a:pt x="254" y="15"/>
                  </a:lnTo>
                  <a:lnTo>
                    <a:pt x="259" y="15"/>
                  </a:lnTo>
                  <a:lnTo>
                    <a:pt x="264" y="15"/>
                  </a:lnTo>
                  <a:lnTo>
                    <a:pt x="269" y="15"/>
                  </a:lnTo>
                  <a:lnTo>
                    <a:pt x="274" y="15"/>
                  </a:lnTo>
                  <a:lnTo>
                    <a:pt x="280" y="15"/>
                  </a:lnTo>
                  <a:lnTo>
                    <a:pt x="285" y="15"/>
                  </a:lnTo>
                  <a:lnTo>
                    <a:pt x="290" y="15"/>
                  </a:lnTo>
                  <a:lnTo>
                    <a:pt x="295" y="15"/>
                  </a:lnTo>
                  <a:lnTo>
                    <a:pt x="300" y="15"/>
                  </a:lnTo>
                  <a:lnTo>
                    <a:pt x="305" y="15"/>
                  </a:lnTo>
                  <a:lnTo>
                    <a:pt x="311" y="15"/>
                  </a:lnTo>
                  <a:lnTo>
                    <a:pt x="316" y="15"/>
                  </a:lnTo>
                  <a:lnTo>
                    <a:pt x="321" y="15"/>
                  </a:lnTo>
                  <a:lnTo>
                    <a:pt x="326" y="15"/>
                  </a:lnTo>
                  <a:lnTo>
                    <a:pt x="331" y="15"/>
                  </a:lnTo>
                  <a:lnTo>
                    <a:pt x="337" y="15"/>
                  </a:lnTo>
                  <a:lnTo>
                    <a:pt x="342" y="15"/>
                  </a:lnTo>
                  <a:lnTo>
                    <a:pt x="347" y="15"/>
                  </a:lnTo>
                  <a:lnTo>
                    <a:pt x="352" y="15"/>
                  </a:lnTo>
                  <a:lnTo>
                    <a:pt x="357" y="15"/>
                  </a:lnTo>
                  <a:lnTo>
                    <a:pt x="362" y="15"/>
                  </a:lnTo>
                  <a:lnTo>
                    <a:pt x="368" y="15"/>
                  </a:lnTo>
                  <a:lnTo>
                    <a:pt x="373" y="15"/>
                  </a:lnTo>
                  <a:lnTo>
                    <a:pt x="378" y="15"/>
                  </a:lnTo>
                  <a:lnTo>
                    <a:pt x="383" y="15"/>
                  </a:lnTo>
                  <a:lnTo>
                    <a:pt x="388" y="15"/>
                  </a:lnTo>
                  <a:lnTo>
                    <a:pt x="394" y="15"/>
                  </a:lnTo>
                  <a:lnTo>
                    <a:pt x="399" y="15"/>
                  </a:lnTo>
                  <a:lnTo>
                    <a:pt x="404" y="15"/>
                  </a:lnTo>
                  <a:lnTo>
                    <a:pt x="409" y="15"/>
                  </a:lnTo>
                  <a:lnTo>
                    <a:pt x="414" y="15"/>
                  </a:lnTo>
                  <a:lnTo>
                    <a:pt x="420" y="15"/>
                  </a:lnTo>
                  <a:lnTo>
                    <a:pt x="425" y="15"/>
                  </a:lnTo>
                  <a:lnTo>
                    <a:pt x="430" y="15"/>
                  </a:lnTo>
                  <a:lnTo>
                    <a:pt x="435" y="15"/>
                  </a:lnTo>
                  <a:lnTo>
                    <a:pt x="440" y="15"/>
                  </a:lnTo>
                </a:path>
              </a:pathLst>
            </a:custGeom>
            <a:noFill/>
            <a:ln w="1587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08608" name="Line 165"/>
          <p:cNvSpPr>
            <a:spLocks noChangeShapeType="1"/>
          </p:cNvSpPr>
          <p:nvPr/>
        </p:nvSpPr>
        <p:spPr bwMode="auto">
          <a:xfrm flipH="1">
            <a:off x="7308850" y="1808163"/>
            <a:ext cx="323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8609" name="Text Box 166"/>
          <p:cNvSpPr txBox="1">
            <a:spLocks noChangeArrowheads="1"/>
          </p:cNvSpPr>
          <p:nvPr/>
        </p:nvSpPr>
        <p:spPr bwMode="auto">
          <a:xfrm>
            <a:off x="7559675" y="1677988"/>
            <a:ext cx="1219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200" b="1"/>
              <a:t>Bandwidth PD</a:t>
            </a:r>
            <a:endParaRPr lang="en-GB" sz="1200" b="1"/>
          </a:p>
        </p:txBody>
      </p:sp>
      <p:sp>
        <p:nvSpPr>
          <p:cNvPr id="108610" name="Text Box 167"/>
          <p:cNvSpPr txBox="1">
            <a:spLocks noChangeArrowheads="1"/>
          </p:cNvSpPr>
          <p:nvPr/>
        </p:nvSpPr>
        <p:spPr bwMode="auto">
          <a:xfrm>
            <a:off x="5543550" y="2097088"/>
            <a:ext cx="3968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200" b="1"/>
              <a:t>f</a:t>
            </a:r>
            <a:r>
              <a:rPr lang="en-US" sz="1200" b="1" baseline="-25000"/>
              <a:t>rep</a:t>
            </a:r>
            <a:endParaRPr lang="en-GB" sz="1200" b="1" baseline="-25000"/>
          </a:p>
        </p:txBody>
      </p:sp>
      <p:sp>
        <p:nvSpPr>
          <p:cNvPr id="108611" name="Line 168"/>
          <p:cNvSpPr>
            <a:spLocks noChangeShapeType="1"/>
          </p:cNvSpPr>
          <p:nvPr/>
        </p:nvSpPr>
        <p:spPr bwMode="auto">
          <a:xfrm>
            <a:off x="5651500" y="2060575"/>
            <a:ext cx="180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8612" name="Text Box 169"/>
          <p:cNvSpPr txBox="1">
            <a:spLocks noChangeArrowheads="1"/>
          </p:cNvSpPr>
          <p:nvPr/>
        </p:nvSpPr>
        <p:spPr bwMode="auto">
          <a:xfrm>
            <a:off x="3132138" y="1484313"/>
            <a:ext cx="5715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200" b="1"/>
              <a:t>100fs</a:t>
            </a:r>
            <a:endParaRPr lang="en-GB" sz="1200" b="1" baseline="-25000"/>
          </a:p>
        </p:txBody>
      </p:sp>
      <p:sp>
        <p:nvSpPr>
          <p:cNvPr id="108613" name="Line 171"/>
          <p:cNvSpPr>
            <a:spLocks noChangeShapeType="1"/>
          </p:cNvSpPr>
          <p:nvPr/>
        </p:nvSpPr>
        <p:spPr bwMode="auto">
          <a:xfrm>
            <a:off x="7062788" y="1592263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8614" name="Line 172"/>
          <p:cNvSpPr>
            <a:spLocks noChangeShapeType="1"/>
          </p:cNvSpPr>
          <p:nvPr/>
        </p:nvSpPr>
        <p:spPr bwMode="auto">
          <a:xfrm>
            <a:off x="7118350" y="1582738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8615" name="Line 173"/>
          <p:cNvSpPr>
            <a:spLocks noChangeShapeType="1"/>
          </p:cNvSpPr>
          <p:nvPr/>
        </p:nvSpPr>
        <p:spPr bwMode="auto">
          <a:xfrm>
            <a:off x="6811963" y="1628775"/>
            <a:ext cx="250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8616" name="Line 174"/>
          <p:cNvSpPr>
            <a:spLocks noChangeShapeType="1"/>
          </p:cNvSpPr>
          <p:nvPr/>
        </p:nvSpPr>
        <p:spPr bwMode="auto">
          <a:xfrm flipH="1">
            <a:off x="7118350" y="162877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8617" name="Text Box 175"/>
          <p:cNvSpPr txBox="1">
            <a:spLocks noChangeArrowheads="1"/>
          </p:cNvSpPr>
          <p:nvPr/>
        </p:nvSpPr>
        <p:spPr bwMode="auto">
          <a:xfrm>
            <a:off x="7127875" y="1412875"/>
            <a:ext cx="1073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200" b="1"/>
              <a:t>Phase noise</a:t>
            </a:r>
            <a:endParaRPr lang="en-GB" sz="1200" b="1"/>
          </a:p>
        </p:txBody>
      </p:sp>
      <p:pic>
        <p:nvPicPr>
          <p:cNvPr id="641200" name="Picture 17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67288" y="4168775"/>
            <a:ext cx="3395662" cy="2185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41208" name="Text Box 184"/>
          <p:cNvSpPr txBox="1">
            <a:spLocks noChangeArrowheads="1"/>
          </p:cNvSpPr>
          <p:nvPr/>
        </p:nvSpPr>
        <p:spPr bwMode="auto">
          <a:xfrm>
            <a:off x="238125" y="3959225"/>
            <a:ext cx="4373563" cy="178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/>
            <a:r>
              <a:rPr lang="en-US" sz="1400" b="1"/>
              <a:t> Sagnac loop interferometer</a:t>
            </a:r>
            <a:endParaRPr lang="en-US" sz="1400"/>
          </a:p>
          <a:p>
            <a:pPr eaLnBrk="1" hangingPunct="1">
              <a:buFont typeface="Arial" charset="0"/>
              <a:buChar char="–"/>
            </a:pPr>
            <a:r>
              <a:rPr lang="en-US" sz="1200"/>
              <a:t> balanced optical mixer to lock RF osc.</a:t>
            </a:r>
          </a:p>
          <a:p>
            <a:pPr eaLnBrk="1" hangingPunct="1">
              <a:buFont typeface="Arial" charset="0"/>
              <a:buChar char="–"/>
            </a:pPr>
            <a:r>
              <a:rPr lang="en-US" sz="1200"/>
              <a:t> insensitive against laser fluctuation </a:t>
            </a:r>
          </a:p>
          <a:p>
            <a:pPr eaLnBrk="1" hangingPunct="1">
              <a:buFont typeface="Arial" charset="0"/>
              <a:buChar char="–"/>
            </a:pPr>
            <a:r>
              <a:rPr lang="en-US" sz="1200"/>
              <a:t> Very low temperature drifts</a:t>
            </a:r>
            <a:r>
              <a:rPr lang="en-US" sz="1400"/>
              <a:t> </a:t>
            </a:r>
          </a:p>
          <a:p>
            <a:pPr eaLnBrk="1" hangingPunct="1">
              <a:buFont typeface="Arial" charset="0"/>
              <a:buNone/>
            </a:pPr>
            <a:r>
              <a:rPr lang="en-US" sz="1400" b="1"/>
              <a:t>Results:</a:t>
            </a:r>
            <a:r>
              <a:rPr lang="en-US" sz="1400"/>
              <a:t> </a:t>
            </a:r>
          </a:p>
          <a:p>
            <a:pPr eaLnBrk="1" hangingPunct="1">
              <a:buFont typeface="Arial" charset="0"/>
              <a:buNone/>
            </a:pPr>
            <a:r>
              <a:rPr lang="en-US" sz="1400"/>
              <a:t>f=1.3GHz jitter &amp; drift </a:t>
            </a:r>
            <a:r>
              <a:rPr lang="en-US" sz="1400">
                <a:solidFill>
                  <a:srgbClr val="FF0000"/>
                </a:solidFill>
              </a:rPr>
              <a:t>&lt; 10 fs</a:t>
            </a:r>
            <a:r>
              <a:rPr lang="en-US" sz="1400"/>
              <a:t> rms </a:t>
            </a:r>
            <a:r>
              <a:rPr lang="en-US" sz="1400">
                <a:solidFill>
                  <a:srgbClr val="33CC33"/>
                </a:solidFill>
              </a:rPr>
              <a:t>limited by detection</a:t>
            </a:r>
          </a:p>
          <a:p>
            <a:pPr eaLnBrk="1" hangingPunct="1">
              <a:buFont typeface="Arial" charset="0"/>
              <a:buNone/>
            </a:pPr>
            <a:r>
              <a:rPr lang="en-US" sz="1400">
                <a:solidFill>
                  <a:srgbClr val="C00000"/>
                </a:solidFill>
              </a:rPr>
              <a:t>Remark: </a:t>
            </a:r>
            <a:r>
              <a:rPr lang="en-US" sz="1400"/>
              <a:t>much easier at hire frequencies … </a:t>
            </a:r>
          </a:p>
        </p:txBody>
      </p:sp>
      <p:grpSp>
        <p:nvGrpSpPr>
          <p:cNvPr id="641212" name="Group 188"/>
          <p:cNvGrpSpPr>
            <a:grpSpLocks/>
          </p:cNvGrpSpPr>
          <p:nvPr/>
        </p:nvGrpSpPr>
        <p:grpSpPr bwMode="auto">
          <a:xfrm>
            <a:off x="6156325" y="1636713"/>
            <a:ext cx="287338" cy="928687"/>
            <a:chOff x="3878" y="1031"/>
            <a:chExt cx="181" cy="585"/>
          </a:xfrm>
        </p:grpSpPr>
        <p:sp>
          <p:nvSpPr>
            <p:cNvPr id="108622" name="Rectangle 186"/>
            <p:cNvSpPr>
              <a:spLocks noChangeArrowheads="1"/>
            </p:cNvSpPr>
            <p:nvPr/>
          </p:nvSpPr>
          <p:spPr bwMode="auto">
            <a:xfrm>
              <a:off x="3969" y="1031"/>
              <a:ext cx="90" cy="34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Wingdings" pitchFamily="2" charset="2"/>
                <a:buNone/>
              </a:pPr>
              <a:endParaRPr lang="en-US"/>
            </a:p>
          </p:txBody>
        </p:sp>
        <p:sp>
          <p:nvSpPr>
            <p:cNvPr id="108623" name="Line 187"/>
            <p:cNvSpPr>
              <a:spLocks noChangeShapeType="1"/>
            </p:cNvSpPr>
            <p:nvPr/>
          </p:nvSpPr>
          <p:spPr bwMode="auto">
            <a:xfrm flipH="1">
              <a:off x="3878" y="1366"/>
              <a:ext cx="91" cy="25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55" name="Text Box 184"/>
          <p:cNvSpPr txBox="1">
            <a:spLocks noChangeArrowheads="1"/>
          </p:cNvSpPr>
          <p:nvPr/>
        </p:nvSpPr>
        <p:spPr bwMode="auto">
          <a:xfrm>
            <a:off x="263566" y="5634667"/>
            <a:ext cx="2762250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/>
            <a:r>
              <a:rPr lang="en-US" sz="1400" b="1" dirty="0"/>
              <a:t> MZI based balanced RF lock</a:t>
            </a:r>
            <a:endParaRPr lang="en-US" sz="1400" dirty="0"/>
          </a:p>
          <a:p>
            <a:pPr eaLnBrk="1" hangingPunct="1">
              <a:buFont typeface="Arial" charset="0"/>
              <a:buChar char="–"/>
            </a:pPr>
            <a:r>
              <a:rPr lang="en-US" sz="1200" dirty="0"/>
              <a:t> new scheme, under investigation</a:t>
            </a:r>
          </a:p>
        </p:txBody>
      </p:sp>
      <p:sp>
        <p:nvSpPr>
          <p:cNvPr id="151" name="Rectangle 2"/>
          <p:cNvSpPr txBox="1">
            <a:spLocks noChangeArrowheads="1"/>
          </p:cNvSpPr>
          <p:nvPr/>
        </p:nvSpPr>
        <p:spPr bwMode="auto">
          <a:xfrm>
            <a:off x="426556" y="137578"/>
            <a:ext cx="7687662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/>
              <a:t>Synchronization – Pulsed optical, RF generation</a:t>
            </a:r>
            <a:endParaRPr lang="en-GB" dirty="0" smtClean="0"/>
          </a:p>
        </p:txBody>
      </p:sp>
      <p:sp>
        <p:nvSpPr>
          <p:cNvPr id="15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47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177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1208" grpId="0"/>
      <p:bldP spid="15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11150" y="2115067"/>
            <a:ext cx="8696216" cy="3216288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 smtClean="0">
                <a:solidFill>
                  <a:srgbClr val="0070C0"/>
                </a:solidFill>
              </a:rPr>
              <a:t>Beam based </a:t>
            </a:r>
          </a:p>
          <a:p>
            <a:pPr marL="0" indent="0" algn="ctr">
              <a:buNone/>
            </a:pPr>
            <a:r>
              <a:rPr lang="en-US" sz="4800" dirty="0" smtClean="0">
                <a:solidFill>
                  <a:srgbClr val="0070C0"/>
                </a:solidFill>
              </a:rPr>
              <a:t>Feedback systems</a:t>
            </a:r>
            <a:endParaRPr lang="en-US" sz="4800" dirty="0">
              <a:solidFill>
                <a:srgbClr val="0070C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106734"/>
            <a:ext cx="910414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GB" dirty="0" smtClean="0"/>
              <a:t>Beam based feedback systems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48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100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 116"/>
          <p:cNvSpPr>
            <a:spLocks noChangeArrowheads="1"/>
          </p:cNvSpPr>
          <p:nvPr/>
        </p:nvSpPr>
        <p:spPr bwMode="auto">
          <a:xfrm>
            <a:off x="1130030" y="2731858"/>
            <a:ext cx="287338" cy="144463"/>
          </a:xfrm>
          <a:prstGeom prst="rect">
            <a:avLst/>
          </a:prstGeom>
          <a:solidFill>
            <a:srgbClr val="FF6600"/>
          </a:solidFill>
          <a:ln w="1905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pl-PL" sz="800">
                <a:solidFill>
                  <a:srgbClr val="FFFFFF"/>
                </a:solidFill>
                <a:ea typeface="+mn-ea"/>
              </a:rPr>
              <a:t>LLRF</a:t>
            </a:r>
            <a:endParaRPr lang="en-GB" sz="80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118" name="Rectangle 117"/>
          <p:cNvSpPr>
            <a:spLocks noChangeArrowheads="1"/>
          </p:cNvSpPr>
          <p:nvPr/>
        </p:nvSpPr>
        <p:spPr bwMode="auto">
          <a:xfrm>
            <a:off x="1453880" y="2733446"/>
            <a:ext cx="287338" cy="144462"/>
          </a:xfrm>
          <a:prstGeom prst="rect">
            <a:avLst/>
          </a:prstGeom>
          <a:solidFill>
            <a:srgbClr val="FF6600"/>
          </a:solidFill>
          <a:ln w="1905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pl-PL" sz="800">
                <a:solidFill>
                  <a:srgbClr val="FFFFFF"/>
                </a:solidFill>
                <a:ea typeface="+mn-ea"/>
              </a:rPr>
              <a:t>LLRF</a:t>
            </a:r>
            <a:endParaRPr lang="en-GB" sz="80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119" name="Rectangle 118"/>
          <p:cNvSpPr>
            <a:spLocks noChangeArrowheads="1"/>
          </p:cNvSpPr>
          <p:nvPr/>
        </p:nvSpPr>
        <p:spPr bwMode="auto">
          <a:xfrm>
            <a:off x="444230" y="2984271"/>
            <a:ext cx="287338" cy="144462"/>
          </a:xfrm>
          <a:prstGeom prst="rect">
            <a:avLst/>
          </a:prstGeom>
          <a:solidFill>
            <a:srgbClr val="FF6600"/>
          </a:solidFill>
          <a:ln w="1905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pl-PL" sz="800">
                <a:solidFill>
                  <a:srgbClr val="FFFFFF"/>
                </a:solidFill>
                <a:ea typeface="+mn-ea"/>
              </a:rPr>
              <a:t>LLRF</a:t>
            </a:r>
            <a:endParaRPr lang="en-GB" sz="80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120" name="Rectangle 119"/>
          <p:cNvSpPr>
            <a:spLocks noChangeArrowheads="1"/>
          </p:cNvSpPr>
          <p:nvPr/>
        </p:nvSpPr>
        <p:spPr bwMode="auto">
          <a:xfrm>
            <a:off x="3541443" y="2698521"/>
            <a:ext cx="287337" cy="144462"/>
          </a:xfrm>
          <a:prstGeom prst="rect">
            <a:avLst/>
          </a:prstGeom>
          <a:solidFill>
            <a:srgbClr val="FF6600"/>
          </a:solidFill>
          <a:ln w="1905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pl-PL" sz="800">
                <a:solidFill>
                  <a:srgbClr val="FFFFFF"/>
                </a:solidFill>
                <a:ea typeface="+mn-ea"/>
              </a:rPr>
              <a:t>LLRF</a:t>
            </a:r>
            <a:endParaRPr lang="en-GB" sz="80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121" name="Line 63"/>
          <p:cNvSpPr>
            <a:spLocks noChangeShapeType="1"/>
          </p:cNvSpPr>
          <p:nvPr/>
        </p:nvSpPr>
        <p:spPr bwMode="auto">
          <a:xfrm flipH="1">
            <a:off x="733155" y="3057296"/>
            <a:ext cx="1152525" cy="1587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22" name="Line 65"/>
          <p:cNvSpPr>
            <a:spLocks noChangeShapeType="1"/>
          </p:cNvSpPr>
          <p:nvPr/>
        </p:nvSpPr>
        <p:spPr bwMode="auto">
          <a:xfrm flipH="1">
            <a:off x="1741218" y="2803296"/>
            <a:ext cx="971550" cy="1587"/>
          </a:xfrm>
          <a:prstGeom prst="line">
            <a:avLst/>
          </a:prstGeom>
          <a:noFill/>
          <a:ln w="12700">
            <a:solidFill>
              <a:srgbClr val="99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23" name="Line 66"/>
          <p:cNvSpPr>
            <a:spLocks noChangeShapeType="1"/>
          </p:cNvSpPr>
          <p:nvPr/>
        </p:nvSpPr>
        <p:spPr bwMode="auto">
          <a:xfrm flipH="1">
            <a:off x="1741218" y="2874733"/>
            <a:ext cx="1331912" cy="1588"/>
          </a:xfrm>
          <a:prstGeom prst="line">
            <a:avLst/>
          </a:prstGeom>
          <a:noFill/>
          <a:ln w="12700">
            <a:solidFill>
              <a:srgbClr val="99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24" name="Line 69"/>
          <p:cNvSpPr>
            <a:spLocks noChangeShapeType="1"/>
          </p:cNvSpPr>
          <p:nvPr/>
        </p:nvSpPr>
        <p:spPr bwMode="auto">
          <a:xfrm flipH="1">
            <a:off x="1741218" y="2733446"/>
            <a:ext cx="431800" cy="1587"/>
          </a:xfrm>
          <a:prstGeom prst="line">
            <a:avLst/>
          </a:prstGeom>
          <a:noFill/>
          <a:ln w="12700">
            <a:solidFill>
              <a:srgbClr val="99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25" name="Line 71"/>
          <p:cNvSpPr>
            <a:spLocks noChangeShapeType="1"/>
          </p:cNvSpPr>
          <p:nvPr/>
        </p:nvSpPr>
        <p:spPr bwMode="auto">
          <a:xfrm flipH="1">
            <a:off x="3828780" y="2768371"/>
            <a:ext cx="1368425" cy="3175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26" name="Line 72"/>
          <p:cNvSpPr>
            <a:spLocks noChangeShapeType="1"/>
          </p:cNvSpPr>
          <p:nvPr/>
        </p:nvSpPr>
        <p:spPr bwMode="auto">
          <a:xfrm flipH="1">
            <a:off x="3828780" y="2841396"/>
            <a:ext cx="1692275" cy="1587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27" name="Line 73"/>
          <p:cNvSpPr>
            <a:spLocks noChangeShapeType="1"/>
          </p:cNvSpPr>
          <p:nvPr/>
        </p:nvSpPr>
        <p:spPr bwMode="auto">
          <a:xfrm flipH="1">
            <a:off x="3830368" y="2696933"/>
            <a:ext cx="466725" cy="3175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93" name="Rectangle 92"/>
          <p:cNvSpPr/>
          <p:nvPr/>
        </p:nvSpPr>
        <p:spPr bwMode="auto">
          <a:xfrm>
            <a:off x="74428" y="1250632"/>
            <a:ext cx="8995144" cy="2191792"/>
          </a:xfrm>
          <a:prstGeom prst="rect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150" y="788275"/>
            <a:ext cx="8696216" cy="375508"/>
          </a:xfrm>
        </p:spPr>
        <p:txBody>
          <a:bodyPr/>
          <a:lstStyle/>
          <a:p>
            <a:r>
              <a:rPr lang="en-US" dirty="0" smtClean="0"/>
              <a:t>Large bunch spacing at FLASH (~ us) allow for intra-bunch feedbacks</a:t>
            </a:r>
            <a:endParaRPr lang="en-US" b="1" dirty="0" smtClean="0"/>
          </a:p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1050" b="1" dirty="0"/>
          </a:p>
          <a:p>
            <a:pPr marL="0" indent="0">
              <a:buNone/>
            </a:pPr>
            <a:r>
              <a:rPr lang="en-US" dirty="0" smtClean="0">
                <a:sym typeface="Symbol"/>
              </a:rPr>
              <a:t>  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1798638" y="1714843"/>
            <a:ext cx="2524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V="1">
            <a:off x="2051050" y="1606893"/>
            <a:ext cx="144463" cy="107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2197100" y="1606893"/>
            <a:ext cx="2889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2486025" y="1606893"/>
            <a:ext cx="142875" cy="107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2625725" y="1714843"/>
            <a:ext cx="5397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466725" y="1570380"/>
            <a:ext cx="287338" cy="288925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000">
                <a:solidFill>
                  <a:srgbClr val="000000"/>
                </a:solidFill>
              </a:rPr>
              <a:t>Gun</a:t>
            </a:r>
            <a:endParaRPr lang="en-GB" sz="1000">
              <a:solidFill>
                <a:srgbClr val="000000"/>
              </a:solidFill>
            </a:endParaRP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935038" y="1570380"/>
            <a:ext cx="539750" cy="2889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000">
                <a:solidFill>
                  <a:srgbClr val="000000"/>
                </a:solidFill>
              </a:rPr>
              <a:t>ACC1</a:t>
            </a:r>
            <a:endParaRPr lang="en-GB" sz="1000">
              <a:solidFill>
                <a:srgbClr val="000000"/>
              </a:solidFill>
            </a:endParaRPr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1481138" y="1606893"/>
            <a:ext cx="317500" cy="2159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000">
                <a:solidFill>
                  <a:srgbClr val="000000"/>
                </a:solidFill>
              </a:rPr>
              <a:t>3</a:t>
            </a:r>
            <a:r>
              <a:rPr lang="en-US" sz="1000" baseline="30000">
                <a:solidFill>
                  <a:srgbClr val="000000"/>
                </a:solidFill>
              </a:rPr>
              <a:t>rd</a:t>
            </a:r>
            <a:endParaRPr lang="en-GB" sz="1000" baseline="30000">
              <a:solidFill>
                <a:srgbClr val="000000"/>
              </a:solidFill>
            </a:endParaRPr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3167063" y="1570380"/>
            <a:ext cx="539750" cy="2889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000">
                <a:solidFill>
                  <a:srgbClr val="000000"/>
                </a:solidFill>
              </a:rPr>
              <a:t>ACC2</a:t>
            </a:r>
            <a:endParaRPr lang="en-GB" sz="1000">
              <a:solidFill>
                <a:srgbClr val="000000"/>
              </a:solidFill>
            </a:endParaRP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3706813" y="1570380"/>
            <a:ext cx="539750" cy="2889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000">
                <a:solidFill>
                  <a:srgbClr val="000000"/>
                </a:solidFill>
              </a:rPr>
              <a:t>ACC3</a:t>
            </a:r>
            <a:endParaRPr lang="en-GB" sz="1000">
              <a:solidFill>
                <a:srgbClr val="000000"/>
              </a:solidFill>
            </a:endParaRP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4246563" y="1714843"/>
            <a:ext cx="107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V="1">
            <a:off x="4354513" y="1606893"/>
            <a:ext cx="252412" cy="107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4606925" y="1606893"/>
            <a:ext cx="323850" cy="215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V="1">
            <a:off x="4930775" y="1714843"/>
            <a:ext cx="215900" cy="107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5146675" y="1714843"/>
            <a:ext cx="23415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20" name="AutoShape 18"/>
          <p:cNvSpPr>
            <a:spLocks noChangeArrowheads="1"/>
          </p:cNvSpPr>
          <p:nvPr/>
        </p:nvSpPr>
        <p:spPr bwMode="auto">
          <a:xfrm>
            <a:off x="5699125" y="1570380"/>
            <a:ext cx="539750" cy="2889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000">
                <a:solidFill>
                  <a:srgbClr val="000000"/>
                </a:solidFill>
              </a:rPr>
              <a:t>ACC4</a:t>
            </a:r>
            <a:endParaRPr lang="en-GB" sz="1000">
              <a:solidFill>
                <a:srgbClr val="000000"/>
              </a:solidFill>
            </a:endParaRPr>
          </a:p>
        </p:txBody>
      </p:sp>
      <p:sp>
        <p:nvSpPr>
          <p:cNvPr id="21" name="AutoShape 19"/>
          <p:cNvSpPr>
            <a:spLocks noChangeArrowheads="1"/>
          </p:cNvSpPr>
          <p:nvPr/>
        </p:nvSpPr>
        <p:spPr bwMode="auto">
          <a:xfrm>
            <a:off x="6456363" y="1570380"/>
            <a:ext cx="539750" cy="2889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000">
                <a:solidFill>
                  <a:srgbClr val="000000"/>
                </a:solidFill>
              </a:rPr>
              <a:t>ACC7</a:t>
            </a:r>
            <a:endParaRPr lang="en-GB" sz="1000">
              <a:solidFill>
                <a:srgbClr val="000000"/>
              </a:solidFill>
            </a:endParaRP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 rot="5400000">
            <a:off x="6158706" y="1363212"/>
            <a:ext cx="3079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3200">
                <a:solidFill>
                  <a:srgbClr val="000000"/>
                </a:solidFill>
              </a:rPr>
              <a:t>~</a:t>
            </a:r>
            <a:endParaRPr lang="en-GB" sz="3200">
              <a:solidFill>
                <a:srgbClr val="000000"/>
              </a:solidFill>
            </a:endParaRP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 rot="5400000">
            <a:off x="6242844" y="1372737"/>
            <a:ext cx="3079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3200">
                <a:solidFill>
                  <a:srgbClr val="000000"/>
                </a:solidFill>
              </a:rPr>
              <a:t>~</a:t>
            </a:r>
            <a:endParaRPr lang="en-GB" sz="3200">
              <a:solidFill>
                <a:srgbClr val="000000"/>
              </a:solidFill>
            </a:endParaRPr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>
            <a:off x="754063" y="1714843"/>
            <a:ext cx="215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>
            <a:off x="7486650" y="1714843"/>
            <a:ext cx="252413" cy="1793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7739063" y="1894230"/>
            <a:ext cx="11890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27" name="Rectangle 25" descr="Dark vertical"/>
          <p:cNvSpPr>
            <a:spLocks noChangeArrowheads="1"/>
          </p:cNvSpPr>
          <p:nvPr/>
        </p:nvSpPr>
        <p:spPr bwMode="auto">
          <a:xfrm>
            <a:off x="8243888" y="1832318"/>
            <a:ext cx="323850" cy="107950"/>
          </a:xfrm>
          <a:prstGeom prst="rect">
            <a:avLst/>
          </a:prstGeom>
          <a:pattFill prst="dkVert">
            <a:fgClr>
              <a:srgbClr val="FF0000"/>
            </a:fgClr>
            <a:bgClr>
              <a:srgbClr val="00FF00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28" name="Rectangle 26" descr="Dark vertical"/>
          <p:cNvSpPr>
            <a:spLocks noChangeArrowheads="1"/>
          </p:cNvSpPr>
          <p:nvPr/>
        </p:nvSpPr>
        <p:spPr bwMode="auto">
          <a:xfrm>
            <a:off x="8601075" y="1832318"/>
            <a:ext cx="323850" cy="107950"/>
          </a:xfrm>
          <a:prstGeom prst="rect">
            <a:avLst/>
          </a:prstGeom>
          <a:pattFill prst="dkVert">
            <a:fgClr>
              <a:srgbClr val="FF0000"/>
            </a:fgClr>
            <a:bgClr>
              <a:srgbClr val="00FF00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29" name="Rectangle 27"/>
          <p:cNvSpPr>
            <a:spLocks noChangeArrowheads="1"/>
          </p:cNvSpPr>
          <p:nvPr/>
        </p:nvSpPr>
        <p:spPr bwMode="auto">
          <a:xfrm>
            <a:off x="1763713" y="2349843"/>
            <a:ext cx="287337" cy="144462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800">
                <a:solidFill>
                  <a:srgbClr val="FFFFFF"/>
                </a:solidFill>
              </a:rPr>
              <a:t>BAM</a:t>
            </a:r>
            <a:endParaRPr lang="en-GB" sz="800">
              <a:solidFill>
                <a:srgbClr val="FFFFFF"/>
              </a:solidFill>
            </a:endParaRPr>
          </a:p>
        </p:txBody>
      </p:sp>
      <p:sp>
        <p:nvSpPr>
          <p:cNvPr id="30" name="Rectangle 28"/>
          <p:cNvSpPr>
            <a:spLocks noChangeArrowheads="1"/>
          </p:cNvSpPr>
          <p:nvPr/>
        </p:nvSpPr>
        <p:spPr bwMode="auto">
          <a:xfrm>
            <a:off x="2625725" y="2349843"/>
            <a:ext cx="287338" cy="144462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800">
                <a:solidFill>
                  <a:srgbClr val="FFFFFF"/>
                </a:solidFill>
              </a:rPr>
              <a:t>BAM</a:t>
            </a:r>
            <a:endParaRPr lang="en-GB" sz="800">
              <a:solidFill>
                <a:srgbClr val="FFFFFF"/>
              </a:solidFill>
            </a:endParaRPr>
          </a:p>
        </p:txBody>
      </p:sp>
      <p:sp>
        <p:nvSpPr>
          <p:cNvPr id="31" name="Rectangle 29"/>
          <p:cNvSpPr>
            <a:spLocks noChangeArrowheads="1"/>
          </p:cNvSpPr>
          <p:nvPr/>
        </p:nvSpPr>
        <p:spPr bwMode="auto">
          <a:xfrm>
            <a:off x="2986088" y="2349843"/>
            <a:ext cx="292100" cy="147637"/>
          </a:xfrm>
          <a:prstGeom prst="rect">
            <a:avLst/>
          </a:prstGeom>
          <a:solidFill>
            <a:srgbClr val="CC0000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800">
                <a:solidFill>
                  <a:srgbClr val="FFFFFF"/>
                </a:solidFill>
              </a:rPr>
              <a:t>BCM</a:t>
            </a:r>
            <a:endParaRPr lang="en-GB" sz="800">
              <a:solidFill>
                <a:srgbClr val="FFFFFF"/>
              </a:solidFill>
            </a:endParaRPr>
          </a:p>
        </p:txBody>
      </p:sp>
      <p:sp>
        <p:nvSpPr>
          <p:cNvPr id="32" name="Line 30"/>
          <p:cNvSpPr>
            <a:spLocks noChangeShapeType="1"/>
          </p:cNvSpPr>
          <p:nvPr/>
        </p:nvSpPr>
        <p:spPr bwMode="auto">
          <a:xfrm>
            <a:off x="1908175" y="1776755"/>
            <a:ext cx="0" cy="577850"/>
          </a:xfrm>
          <a:prstGeom prst="line">
            <a:avLst/>
          </a:prstGeom>
          <a:noFill/>
          <a:ln w="12700">
            <a:solidFill>
              <a:srgbClr val="A5002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33" name="Line 31"/>
          <p:cNvSpPr>
            <a:spLocks noChangeShapeType="1"/>
          </p:cNvSpPr>
          <p:nvPr/>
        </p:nvSpPr>
        <p:spPr bwMode="auto">
          <a:xfrm>
            <a:off x="2770188" y="1776755"/>
            <a:ext cx="0" cy="558800"/>
          </a:xfrm>
          <a:prstGeom prst="line">
            <a:avLst/>
          </a:prstGeom>
          <a:noFill/>
          <a:ln w="12700">
            <a:solidFill>
              <a:srgbClr val="A5002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34" name="Line 32"/>
          <p:cNvSpPr>
            <a:spLocks noChangeShapeType="1"/>
          </p:cNvSpPr>
          <p:nvPr/>
        </p:nvSpPr>
        <p:spPr bwMode="auto">
          <a:xfrm>
            <a:off x="3094038" y="1776755"/>
            <a:ext cx="0" cy="549275"/>
          </a:xfrm>
          <a:prstGeom prst="line">
            <a:avLst/>
          </a:prstGeom>
          <a:noFill/>
          <a:ln w="12700">
            <a:solidFill>
              <a:srgbClr val="A5002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35" name="Rectangle 33"/>
          <p:cNvSpPr>
            <a:spLocks noChangeArrowheads="1"/>
          </p:cNvSpPr>
          <p:nvPr/>
        </p:nvSpPr>
        <p:spPr bwMode="auto">
          <a:xfrm>
            <a:off x="5432425" y="2348255"/>
            <a:ext cx="292100" cy="147638"/>
          </a:xfrm>
          <a:prstGeom prst="rect">
            <a:avLst/>
          </a:prstGeom>
          <a:solidFill>
            <a:srgbClr val="CC0000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800">
                <a:solidFill>
                  <a:srgbClr val="FFFFFF"/>
                </a:solidFill>
              </a:rPr>
              <a:t>BCM</a:t>
            </a:r>
            <a:endParaRPr lang="en-GB" sz="800">
              <a:solidFill>
                <a:srgbClr val="FFFFFF"/>
              </a:solidFill>
            </a:endParaRPr>
          </a:p>
        </p:txBody>
      </p:sp>
      <p:sp>
        <p:nvSpPr>
          <p:cNvPr id="36" name="Line 34"/>
          <p:cNvSpPr>
            <a:spLocks noChangeShapeType="1"/>
          </p:cNvSpPr>
          <p:nvPr/>
        </p:nvSpPr>
        <p:spPr bwMode="auto">
          <a:xfrm>
            <a:off x="5216525" y="1775168"/>
            <a:ext cx="0" cy="558800"/>
          </a:xfrm>
          <a:prstGeom prst="line">
            <a:avLst/>
          </a:prstGeom>
          <a:noFill/>
          <a:ln w="12700">
            <a:solidFill>
              <a:srgbClr val="A5002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37" name="Line 35"/>
          <p:cNvSpPr>
            <a:spLocks noChangeShapeType="1"/>
          </p:cNvSpPr>
          <p:nvPr/>
        </p:nvSpPr>
        <p:spPr bwMode="auto">
          <a:xfrm>
            <a:off x="5540375" y="1775168"/>
            <a:ext cx="0" cy="549275"/>
          </a:xfrm>
          <a:prstGeom prst="line">
            <a:avLst/>
          </a:prstGeom>
          <a:noFill/>
          <a:ln w="12700">
            <a:solidFill>
              <a:srgbClr val="A5002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38" name="Rectangle 36"/>
          <p:cNvSpPr>
            <a:spLocks noChangeArrowheads="1"/>
          </p:cNvSpPr>
          <p:nvPr/>
        </p:nvSpPr>
        <p:spPr bwMode="auto">
          <a:xfrm>
            <a:off x="6985000" y="2318093"/>
            <a:ext cx="287338" cy="144462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800">
                <a:solidFill>
                  <a:srgbClr val="FFFFFF"/>
                </a:solidFill>
              </a:rPr>
              <a:t>BAM</a:t>
            </a:r>
            <a:endParaRPr lang="en-GB" sz="800">
              <a:solidFill>
                <a:srgbClr val="FFFFFF"/>
              </a:solidFill>
            </a:endParaRPr>
          </a:p>
        </p:txBody>
      </p:sp>
      <p:sp>
        <p:nvSpPr>
          <p:cNvPr id="39" name="Line 37"/>
          <p:cNvSpPr>
            <a:spLocks noChangeShapeType="1"/>
          </p:cNvSpPr>
          <p:nvPr/>
        </p:nvSpPr>
        <p:spPr bwMode="auto">
          <a:xfrm>
            <a:off x="7127875" y="1745005"/>
            <a:ext cx="0" cy="573088"/>
          </a:xfrm>
          <a:prstGeom prst="line">
            <a:avLst/>
          </a:prstGeom>
          <a:noFill/>
          <a:ln w="12700">
            <a:solidFill>
              <a:srgbClr val="A5002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40" name="Rectangle 38"/>
          <p:cNvSpPr>
            <a:spLocks noChangeArrowheads="1"/>
          </p:cNvSpPr>
          <p:nvPr/>
        </p:nvSpPr>
        <p:spPr bwMode="auto">
          <a:xfrm>
            <a:off x="5072063" y="2348255"/>
            <a:ext cx="287337" cy="144463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800">
                <a:solidFill>
                  <a:srgbClr val="FFFFFF"/>
                </a:solidFill>
              </a:rPr>
              <a:t>BAM</a:t>
            </a:r>
            <a:endParaRPr lang="en-GB" sz="800">
              <a:solidFill>
                <a:srgbClr val="FFFFFF"/>
              </a:solidFill>
            </a:endParaRPr>
          </a:p>
        </p:txBody>
      </p:sp>
      <p:sp>
        <p:nvSpPr>
          <p:cNvPr id="41" name="Rectangle 39"/>
          <p:cNvSpPr>
            <a:spLocks noChangeArrowheads="1"/>
          </p:cNvSpPr>
          <p:nvPr/>
        </p:nvSpPr>
        <p:spPr bwMode="auto">
          <a:xfrm>
            <a:off x="1979613" y="2100605"/>
            <a:ext cx="431800" cy="142875"/>
          </a:xfrm>
          <a:prstGeom prst="rect">
            <a:avLst/>
          </a:prstGeom>
          <a:solidFill>
            <a:srgbClr val="009900"/>
          </a:solidFill>
          <a:ln w="19050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800">
                <a:solidFill>
                  <a:srgbClr val="FFFFFF"/>
                </a:solidFill>
              </a:rPr>
              <a:t>Toroid</a:t>
            </a:r>
            <a:endParaRPr lang="en-GB" sz="800">
              <a:solidFill>
                <a:srgbClr val="FFFFFF"/>
              </a:solidFill>
            </a:endParaRPr>
          </a:p>
        </p:txBody>
      </p:sp>
      <p:sp>
        <p:nvSpPr>
          <p:cNvPr id="42" name="Line 40"/>
          <p:cNvSpPr>
            <a:spLocks noChangeShapeType="1"/>
          </p:cNvSpPr>
          <p:nvPr/>
        </p:nvSpPr>
        <p:spPr bwMode="auto">
          <a:xfrm>
            <a:off x="2052638" y="1776755"/>
            <a:ext cx="0" cy="323850"/>
          </a:xfrm>
          <a:prstGeom prst="line">
            <a:avLst/>
          </a:prstGeom>
          <a:noFill/>
          <a:ln w="12700">
            <a:solidFill>
              <a:srgbClr val="A5002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43" name="Rectangle 41"/>
          <p:cNvSpPr>
            <a:spLocks noChangeArrowheads="1"/>
          </p:cNvSpPr>
          <p:nvPr/>
        </p:nvSpPr>
        <p:spPr bwMode="auto">
          <a:xfrm>
            <a:off x="4103688" y="2067268"/>
            <a:ext cx="431800" cy="142875"/>
          </a:xfrm>
          <a:prstGeom prst="rect">
            <a:avLst/>
          </a:prstGeom>
          <a:solidFill>
            <a:srgbClr val="009900"/>
          </a:solidFill>
          <a:ln w="19050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800">
                <a:solidFill>
                  <a:srgbClr val="FFFFFF"/>
                </a:solidFill>
              </a:rPr>
              <a:t>Toroid</a:t>
            </a:r>
            <a:endParaRPr lang="en-GB" sz="800">
              <a:solidFill>
                <a:srgbClr val="FFFFFF"/>
              </a:solidFill>
            </a:endParaRPr>
          </a:p>
        </p:txBody>
      </p:sp>
      <p:sp>
        <p:nvSpPr>
          <p:cNvPr id="44" name="Line 42"/>
          <p:cNvSpPr>
            <a:spLocks noChangeShapeType="1"/>
          </p:cNvSpPr>
          <p:nvPr/>
        </p:nvSpPr>
        <p:spPr bwMode="auto">
          <a:xfrm>
            <a:off x="4319588" y="1776755"/>
            <a:ext cx="0" cy="288925"/>
          </a:xfrm>
          <a:prstGeom prst="line">
            <a:avLst/>
          </a:prstGeom>
          <a:noFill/>
          <a:ln w="12700">
            <a:solidFill>
              <a:srgbClr val="A5002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45" name="Rectangle 43"/>
          <p:cNvSpPr>
            <a:spLocks noChangeArrowheads="1"/>
          </p:cNvSpPr>
          <p:nvPr/>
        </p:nvSpPr>
        <p:spPr bwMode="auto">
          <a:xfrm>
            <a:off x="7235825" y="2065680"/>
            <a:ext cx="431800" cy="142875"/>
          </a:xfrm>
          <a:prstGeom prst="rect">
            <a:avLst/>
          </a:prstGeom>
          <a:solidFill>
            <a:srgbClr val="009900"/>
          </a:solidFill>
          <a:ln w="19050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800">
                <a:solidFill>
                  <a:srgbClr val="FFFFFF"/>
                </a:solidFill>
              </a:rPr>
              <a:t>Toroid</a:t>
            </a:r>
            <a:endParaRPr lang="en-GB" sz="800">
              <a:solidFill>
                <a:srgbClr val="FFFFFF"/>
              </a:solidFill>
            </a:endParaRPr>
          </a:p>
        </p:txBody>
      </p:sp>
      <p:sp>
        <p:nvSpPr>
          <p:cNvPr id="46" name="Line 44"/>
          <p:cNvSpPr>
            <a:spLocks noChangeShapeType="1"/>
          </p:cNvSpPr>
          <p:nvPr/>
        </p:nvSpPr>
        <p:spPr bwMode="auto">
          <a:xfrm>
            <a:off x="7451725" y="1741830"/>
            <a:ext cx="0" cy="323850"/>
          </a:xfrm>
          <a:prstGeom prst="line">
            <a:avLst/>
          </a:prstGeom>
          <a:noFill/>
          <a:ln w="12700">
            <a:solidFill>
              <a:srgbClr val="A5002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47" name="AutoShape 46"/>
          <p:cNvSpPr>
            <a:spLocks noChangeArrowheads="1"/>
          </p:cNvSpPr>
          <p:nvPr/>
        </p:nvSpPr>
        <p:spPr bwMode="auto">
          <a:xfrm>
            <a:off x="177800" y="1273518"/>
            <a:ext cx="360363" cy="179387"/>
          </a:xfrm>
          <a:prstGeom prst="roundRect">
            <a:avLst>
              <a:gd name="adj" fmla="val 16667"/>
            </a:avLst>
          </a:prstGeom>
          <a:solidFill>
            <a:srgbClr val="689DFC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000">
                <a:solidFill>
                  <a:srgbClr val="000000"/>
                </a:solidFill>
              </a:rPr>
              <a:t>Laser</a:t>
            </a:r>
            <a:endParaRPr lang="en-GB" sz="1000">
              <a:solidFill>
                <a:srgbClr val="000000"/>
              </a:solidFill>
            </a:endParaRPr>
          </a:p>
        </p:txBody>
      </p:sp>
      <p:sp>
        <p:nvSpPr>
          <p:cNvPr id="48" name="Line 47"/>
          <p:cNvSpPr>
            <a:spLocks noChangeShapeType="1"/>
          </p:cNvSpPr>
          <p:nvPr/>
        </p:nvSpPr>
        <p:spPr bwMode="auto">
          <a:xfrm>
            <a:off x="538163" y="1344955"/>
            <a:ext cx="144462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49" name="Line 48"/>
          <p:cNvSpPr>
            <a:spLocks noChangeShapeType="1"/>
          </p:cNvSpPr>
          <p:nvPr/>
        </p:nvSpPr>
        <p:spPr bwMode="auto">
          <a:xfrm>
            <a:off x="684213" y="1346543"/>
            <a:ext cx="0" cy="214312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51" name="Line 50"/>
          <p:cNvSpPr>
            <a:spLocks noChangeShapeType="1"/>
          </p:cNvSpPr>
          <p:nvPr/>
        </p:nvSpPr>
        <p:spPr bwMode="auto">
          <a:xfrm flipV="1">
            <a:off x="1296988" y="1884705"/>
            <a:ext cx="0" cy="865188"/>
          </a:xfrm>
          <a:prstGeom prst="line">
            <a:avLst/>
          </a:prstGeom>
          <a:noFill/>
          <a:ln w="12700">
            <a:solidFill>
              <a:srgbClr val="A5002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53" name="Line 52"/>
          <p:cNvSpPr>
            <a:spLocks noChangeShapeType="1"/>
          </p:cNvSpPr>
          <p:nvPr/>
        </p:nvSpPr>
        <p:spPr bwMode="auto">
          <a:xfrm flipV="1">
            <a:off x="1620838" y="1884705"/>
            <a:ext cx="0" cy="865188"/>
          </a:xfrm>
          <a:prstGeom prst="line">
            <a:avLst/>
          </a:prstGeom>
          <a:noFill/>
          <a:ln w="12700">
            <a:solidFill>
              <a:srgbClr val="A5002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55" name="Line 54"/>
          <p:cNvSpPr>
            <a:spLocks noChangeShapeType="1"/>
          </p:cNvSpPr>
          <p:nvPr/>
        </p:nvSpPr>
        <p:spPr bwMode="auto">
          <a:xfrm flipV="1">
            <a:off x="611188" y="1849780"/>
            <a:ext cx="0" cy="1152525"/>
          </a:xfrm>
          <a:prstGeom prst="line">
            <a:avLst/>
          </a:prstGeom>
          <a:noFill/>
          <a:ln w="12700">
            <a:solidFill>
              <a:srgbClr val="A5002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57" name="Line 56"/>
          <p:cNvSpPr>
            <a:spLocks noChangeShapeType="1"/>
          </p:cNvSpPr>
          <p:nvPr/>
        </p:nvSpPr>
        <p:spPr bwMode="auto">
          <a:xfrm flipV="1">
            <a:off x="3708400" y="1849780"/>
            <a:ext cx="0" cy="865188"/>
          </a:xfrm>
          <a:prstGeom prst="line">
            <a:avLst/>
          </a:prstGeom>
          <a:noFill/>
          <a:ln w="12700">
            <a:solidFill>
              <a:srgbClr val="A5002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6191250" y="2714968"/>
            <a:ext cx="287338" cy="144462"/>
          </a:xfrm>
          <a:prstGeom prst="rect">
            <a:avLst/>
          </a:prstGeom>
          <a:solidFill>
            <a:srgbClr val="FF6600"/>
          </a:solidFill>
          <a:ln w="1905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pl-PL" sz="800">
                <a:solidFill>
                  <a:srgbClr val="FFFFFF"/>
                </a:solidFill>
                <a:ea typeface="+mn-ea"/>
              </a:rPr>
              <a:t>LLRF</a:t>
            </a:r>
            <a:endParaRPr lang="en-GB" sz="80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59" name="Line 58"/>
          <p:cNvSpPr>
            <a:spLocks noChangeShapeType="1"/>
          </p:cNvSpPr>
          <p:nvPr/>
        </p:nvSpPr>
        <p:spPr bwMode="auto">
          <a:xfrm flipV="1">
            <a:off x="6335713" y="1849780"/>
            <a:ext cx="0" cy="865188"/>
          </a:xfrm>
          <a:prstGeom prst="line">
            <a:avLst/>
          </a:prstGeom>
          <a:noFill/>
          <a:ln w="12700">
            <a:solidFill>
              <a:srgbClr val="A5002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60" name="Text Box 59"/>
          <p:cNvSpPr txBox="1">
            <a:spLocks noChangeArrowheads="1"/>
          </p:cNvSpPr>
          <p:nvPr/>
        </p:nvSpPr>
        <p:spPr bwMode="auto">
          <a:xfrm>
            <a:off x="395288" y="2318093"/>
            <a:ext cx="27764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sz="1400" dirty="0" smtClean="0">
                <a:solidFill>
                  <a:srgbClr val="FF0000"/>
                </a:solidFill>
                <a:sym typeface="Symbol" pitchFamily="18" charset="2"/>
              </a:rPr>
              <a:t></a:t>
            </a:r>
            <a:endParaRPr lang="en-US" sz="1400" dirty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61" name="Text Box 60"/>
          <p:cNvSpPr txBox="1">
            <a:spLocks noChangeArrowheads="1"/>
          </p:cNvSpPr>
          <p:nvPr/>
        </p:nvSpPr>
        <p:spPr bwMode="auto">
          <a:xfrm>
            <a:off x="1258888" y="2210143"/>
            <a:ext cx="43768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sz="1400" dirty="0">
                <a:solidFill>
                  <a:srgbClr val="FF0000"/>
                </a:solidFill>
              </a:rPr>
              <a:t>A</a:t>
            </a:r>
            <a:r>
              <a:rPr lang="pl-PL" sz="1400">
                <a:solidFill>
                  <a:srgbClr val="FF0000"/>
                </a:solidFill>
              </a:rPr>
              <a:t> </a:t>
            </a:r>
            <a:r>
              <a:rPr lang="en-US" sz="1400" dirty="0">
                <a:solidFill>
                  <a:srgbClr val="FF0000"/>
                </a:solidFill>
                <a:sym typeface="Symbol" pitchFamily="18" charset="2"/>
              </a:rPr>
              <a:t></a:t>
            </a:r>
          </a:p>
        </p:txBody>
      </p:sp>
      <p:sp>
        <p:nvSpPr>
          <p:cNvPr id="62" name="Text Box 61"/>
          <p:cNvSpPr txBox="1">
            <a:spLocks noChangeArrowheads="1"/>
          </p:cNvSpPr>
          <p:nvPr/>
        </p:nvSpPr>
        <p:spPr bwMode="auto">
          <a:xfrm>
            <a:off x="3492500" y="2173630"/>
            <a:ext cx="43768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sz="1400" dirty="0">
                <a:solidFill>
                  <a:srgbClr val="FF0000"/>
                </a:solidFill>
              </a:rPr>
              <a:t>A</a:t>
            </a:r>
            <a:r>
              <a:rPr lang="pl-PL" sz="1400">
                <a:solidFill>
                  <a:srgbClr val="FF0000"/>
                </a:solidFill>
              </a:rPr>
              <a:t> </a:t>
            </a:r>
            <a:r>
              <a:rPr lang="en-US" sz="1400" dirty="0">
                <a:solidFill>
                  <a:srgbClr val="FF0000"/>
                </a:solidFill>
                <a:sym typeface="Symbol" pitchFamily="18" charset="2"/>
              </a:rPr>
              <a:t></a:t>
            </a:r>
          </a:p>
        </p:txBody>
      </p:sp>
      <p:sp>
        <p:nvSpPr>
          <p:cNvPr id="63" name="Text Box 62"/>
          <p:cNvSpPr txBox="1">
            <a:spLocks noChangeArrowheads="1"/>
          </p:cNvSpPr>
          <p:nvPr/>
        </p:nvSpPr>
        <p:spPr bwMode="auto">
          <a:xfrm>
            <a:off x="6119813" y="2137118"/>
            <a:ext cx="43768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sz="1400" dirty="0">
                <a:solidFill>
                  <a:srgbClr val="FF0000"/>
                </a:solidFill>
              </a:rPr>
              <a:t>A</a:t>
            </a:r>
            <a:r>
              <a:rPr lang="pl-PL" sz="1400">
                <a:solidFill>
                  <a:srgbClr val="FF0000"/>
                </a:solidFill>
              </a:rPr>
              <a:t> </a:t>
            </a:r>
            <a:r>
              <a:rPr lang="en-US" sz="1400" dirty="0">
                <a:solidFill>
                  <a:srgbClr val="FF0000"/>
                </a:solidFill>
                <a:sym typeface="Symbol" pitchFamily="18" charset="2"/>
              </a:rPr>
              <a:t></a:t>
            </a:r>
          </a:p>
        </p:txBody>
      </p:sp>
      <p:sp>
        <p:nvSpPr>
          <p:cNvPr id="65" name="Line 64"/>
          <p:cNvSpPr>
            <a:spLocks noChangeShapeType="1"/>
          </p:cNvSpPr>
          <p:nvPr/>
        </p:nvSpPr>
        <p:spPr bwMode="auto">
          <a:xfrm flipH="1">
            <a:off x="1908175" y="2497480"/>
            <a:ext cx="0" cy="576263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68" name="Line 67"/>
          <p:cNvSpPr>
            <a:spLocks noChangeShapeType="1"/>
          </p:cNvSpPr>
          <p:nvPr/>
        </p:nvSpPr>
        <p:spPr bwMode="auto">
          <a:xfrm flipH="1">
            <a:off x="2735263" y="2497480"/>
            <a:ext cx="0" cy="323850"/>
          </a:xfrm>
          <a:prstGeom prst="line">
            <a:avLst/>
          </a:prstGeom>
          <a:noFill/>
          <a:ln w="12700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69" name="Line 68"/>
          <p:cNvSpPr>
            <a:spLocks noChangeShapeType="1"/>
          </p:cNvSpPr>
          <p:nvPr/>
        </p:nvSpPr>
        <p:spPr bwMode="auto">
          <a:xfrm flipH="1">
            <a:off x="3095625" y="2497480"/>
            <a:ext cx="0" cy="395288"/>
          </a:xfrm>
          <a:prstGeom prst="line">
            <a:avLst/>
          </a:prstGeom>
          <a:noFill/>
          <a:ln w="12700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71" name="Line 70"/>
          <p:cNvSpPr>
            <a:spLocks noChangeShapeType="1"/>
          </p:cNvSpPr>
          <p:nvPr/>
        </p:nvSpPr>
        <p:spPr bwMode="auto">
          <a:xfrm flipH="1">
            <a:off x="2195513" y="2245068"/>
            <a:ext cx="0" cy="504825"/>
          </a:xfrm>
          <a:prstGeom prst="line">
            <a:avLst/>
          </a:prstGeom>
          <a:noFill/>
          <a:ln w="12700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73" name="Line 72"/>
          <p:cNvSpPr>
            <a:spLocks noChangeShapeType="1"/>
          </p:cNvSpPr>
          <p:nvPr/>
        </p:nvSpPr>
        <p:spPr bwMode="auto">
          <a:xfrm flipH="1">
            <a:off x="3851275" y="2857843"/>
            <a:ext cx="1692275" cy="1587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75" name="Line 74"/>
          <p:cNvSpPr>
            <a:spLocks noChangeShapeType="1"/>
          </p:cNvSpPr>
          <p:nvPr/>
        </p:nvSpPr>
        <p:spPr bwMode="auto">
          <a:xfrm flipH="1">
            <a:off x="4319588" y="2210143"/>
            <a:ext cx="0" cy="504825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76" name="Line 75"/>
          <p:cNvSpPr>
            <a:spLocks noChangeShapeType="1"/>
          </p:cNvSpPr>
          <p:nvPr/>
        </p:nvSpPr>
        <p:spPr bwMode="auto">
          <a:xfrm flipH="1">
            <a:off x="5219700" y="2497480"/>
            <a:ext cx="0" cy="287338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77" name="Line 76"/>
          <p:cNvSpPr>
            <a:spLocks noChangeShapeType="1"/>
          </p:cNvSpPr>
          <p:nvPr/>
        </p:nvSpPr>
        <p:spPr bwMode="auto">
          <a:xfrm flipH="1">
            <a:off x="5543550" y="2497480"/>
            <a:ext cx="0" cy="360363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sz="18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78" name="Rectangle 77"/>
          <p:cNvSpPr>
            <a:spLocks noChangeArrowheads="1"/>
          </p:cNvSpPr>
          <p:nvPr/>
        </p:nvSpPr>
        <p:spPr bwMode="auto">
          <a:xfrm>
            <a:off x="97632" y="3148629"/>
            <a:ext cx="6380956" cy="293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buClrTx/>
              <a:buFontTx/>
              <a:buNone/>
              <a:defRPr/>
            </a:pPr>
            <a:r>
              <a:rPr lang="en-US" sz="1400" b="0" dirty="0" smtClean="0">
                <a:solidFill>
                  <a:srgbClr val="FF0000"/>
                </a:solidFill>
                <a:ea typeface="+mn-ea"/>
              </a:rPr>
              <a:t>P</a:t>
            </a:r>
            <a:r>
              <a:rPr lang="pl-PL" sz="1400" b="0" dirty="0" smtClean="0">
                <a:solidFill>
                  <a:srgbClr val="FF0000"/>
                </a:solidFill>
                <a:ea typeface="+mn-ea"/>
              </a:rPr>
              <a:t>hase </a:t>
            </a:r>
            <a:r>
              <a:rPr lang="pl-PL" sz="1400" b="0" dirty="0">
                <a:solidFill>
                  <a:srgbClr val="FF0000"/>
                </a:solidFill>
                <a:ea typeface="+mn-ea"/>
              </a:rPr>
              <a:t>in </a:t>
            </a:r>
            <a:r>
              <a:rPr lang="pl-PL" sz="1400" b="0" dirty="0" smtClean="0">
                <a:solidFill>
                  <a:srgbClr val="FF0000"/>
                </a:solidFill>
                <a:ea typeface="+mn-ea"/>
              </a:rPr>
              <a:t>RF-Gun</a:t>
            </a:r>
            <a:r>
              <a:rPr lang="en-US" sz="1400" dirty="0" smtClean="0">
                <a:solidFill>
                  <a:srgbClr val="FF0000"/>
                </a:solidFill>
              </a:rPr>
              <a:t>   </a:t>
            </a:r>
            <a:r>
              <a:rPr lang="en-US" sz="1400" b="0" dirty="0" smtClean="0">
                <a:solidFill>
                  <a:srgbClr val="9900FF"/>
                </a:solidFill>
                <a:ea typeface="+mn-ea"/>
              </a:rPr>
              <a:t>A</a:t>
            </a:r>
            <a:r>
              <a:rPr lang="pl-PL" sz="1400" b="0" dirty="0" smtClean="0">
                <a:solidFill>
                  <a:srgbClr val="9900FF"/>
                </a:solidFill>
                <a:ea typeface="+mn-ea"/>
              </a:rPr>
              <a:t>mpl</a:t>
            </a:r>
            <a:r>
              <a:rPr lang="en-US" sz="1400" b="0" dirty="0" smtClean="0">
                <a:solidFill>
                  <a:srgbClr val="9900FF"/>
                </a:solidFill>
                <a:ea typeface="+mn-ea"/>
              </a:rPr>
              <a:t>.</a:t>
            </a:r>
            <a:r>
              <a:rPr lang="pl-PL" sz="1400" b="0" dirty="0" smtClean="0">
                <a:solidFill>
                  <a:srgbClr val="9900FF"/>
                </a:solidFill>
                <a:ea typeface="+mn-ea"/>
              </a:rPr>
              <a:t> </a:t>
            </a:r>
            <a:r>
              <a:rPr lang="pl-PL" sz="1400" b="0" dirty="0">
                <a:solidFill>
                  <a:srgbClr val="9900FF"/>
                </a:solidFill>
                <a:ea typeface="+mn-ea"/>
              </a:rPr>
              <a:t>and phase </a:t>
            </a:r>
            <a:r>
              <a:rPr lang="pl-PL" sz="1400" b="0" dirty="0" smtClean="0">
                <a:solidFill>
                  <a:srgbClr val="9900FF"/>
                </a:solidFill>
                <a:ea typeface="+mn-ea"/>
              </a:rPr>
              <a:t>ACC1</a:t>
            </a:r>
            <a:r>
              <a:rPr lang="en-US" sz="1400" dirty="0" smtClean="0">
                <a:solidFill>
                  <a:srgbClr val="9900FF"/>
                </a:solidFill>
              </a:rPr>
              <a:t>&amp;</a:t>
            </a:r>
            <a:r>
              <a:rPr lang="en-US" sz="1400" b="0" dirty="0" smtClean="0">
                <a:solidFill>
                  <a:srgbClr val="9900FF"/>
                </a:solidFill>
                <a:ea typeface="+mn-ea"/>
              </a:rPr>
              <a:t>ACC39   </a:t>
            </a:r>
            <a:r>
              <a:rPr lang="en-US" sz="1400" b="0" dirty="0" err="1" smtClean="0">
                <a:solidFill>
                  <a:srgbClr val="33CC33"/>
                </a:solidFill>
                <a:ea typeface="+mn-ea"/>
              </a:rPr>
              <a:t>Ampl</a:t>
            </a:r>
            <a:r>
              <a:rPr lang="en-US" sz="1400" b="0" dirty="0" smtClean="0">
                <a:solidFill>
                  <a:srgbClr val="33CC33"/>
                </a:solidFill>
                <a:ea typeface="+mn-ea"/>
              </a:rPr>
              <a:t> and phase ACC</a:t>
            </a:r>
            <a:r>
              <a:rPr lang="pl-PL" sz="1400" b="0" dirty="0" smtClean="0">
                <a:solidFill>
                  <a:srgbClr val="33CC33"/>
                </a:solidFill>
                <a:ea typeface="+mn-ea"/>
              </a:rPr>
              <a:t>23</a:t>
            </a:r>
            <a:endParaRPr lang="en-US" sz="1400" b="0" dirty="0">
              <a:solidFill>
                <a:srgbClr val="33CC33"/>
              </a:solidFill>
              <a:ea typeface="+mn-ea"/>
            </a:endParaRPr>
          </a:p>
        </p:txBody>
      </p:sp>
      <p:sp>
        <p:nvSpPr>
          <p:cNvPr id="79" name="Text Box 78"/>
          <p:cNvSpPr txBox="1">
            <a:spLocks noChangeArrowheads="1"/>
          </p:cNvSpPr>
          <p:nvPr/>
        </p:nvSpPr>
        <p:spPr bwMode="auto">
          <a:xfrm>
            <a:off x="2074937" y="1358112"/>
            <a:ext cx="53412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pl-PL" sz="1400" dirty="0">
                <a:solidFill>
                  <a:srgbClr val="FF0000"/>
                </a:solidFill>
                <a:ea typeface="+mn-ea"/>
              </a:rPr>
              <a:t>BC2</a:t>
            </a:r>
            <a:endParaRPr lang="en-US" sz="1400" dirty="0">
              <a:solidFill>
                <a:srgbClr val="FF0000"/>
              </a:solidFill>
              <a:ea typeface="+mn-ea"/>
              <a:sym typeface="Symbol" pitchFamily="18" charset="2"/>
            </a:endParaRPr>
          </a:p>
        </p:txBody>
      </p:sp>
      <p:sp>
        <p:nvSpPr>
          <p:cNvPr id="80" name="Text Box 79"/>
          <p:cNvSpPr txBox="1">
            <a:spLocks noChangeArrowheads="1"/>
          </p:cNvSpPr>
          <p:nvPr/>
        </p:nvSpPr>
        <p:spPr bwMode="auto">
          <a:xfrm>
            <a:off x="4578405" y="1387776"/>
            <a:ext cx="53412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pl-PL" sz="1400" dirty="0">
                <a:solidFill>
                  <a:srgbClr val="FF0000"/>
                </a:solidFill>
                <a:ea typeface="+mn-ea"/>
              </a:rPr>
              <a:t>BC3</a:t>
            </a:r>
            <a:endParaRPr lang="en-US" sz="1400" dirty="0">
              <a:solidFill>
                <a:srgbClr val="FF0000"/>
              </a:solidFill>
              <a:ea typeface="+mn-ea"/>
              <a:sym typeface="Symbol" pitchFamily="18" charset="2"/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4846876" y="2625870"/>
            <a:ext cx="3870325" cy="4005039"/>
            <a:chOff x="4846876" y="2625870"/>
            <a:chExt cx="3870325" cy="4005039"/>
          </a:xfrm>
        </p:grpSpPr>
        <p:sp>
          <p:nvSpPr>
            <p:cNvPr id="82" name="TextBox 18"/>
            <p:cNvSpPr txBox="1">
              <a:spLocks noChangeArrowheads="1"/>
            </p:cNvSpPr>
            <p:nvPr/>
          </p:nvSpPr>
          <p:spPr bwMode="auto">
            <a:xfrm>
              <a:off x="6996113" y="3225686"/>
              <a:ext cx="1154483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en-US" sz="1200" dirty="0"/>
                <a:t>Exit of </a:t>
              </a:r>
              <a:r>
                <a:rPr lang="en-US" sz="1200" dirty="0" err="1"/>
                <a:t>linac</a:t>
              </a:r>
              <a:r>
                <a:rPr lang="en-US" sz="1200" dirty="0"/>
                <a:t> </a:t>
              </a:r>
              <a:endParaRPr lang="en-US" sz="1200" dirty="0" smtClean="0"/>
            </a:p>
            <a:p>
              <a:pPr eaLnBrk="1" hangingPunct="1">
                <a:buFont typeface="Wingdings" pitchFamily="2" charset="2"/>
                <a:buNone/>
              </a:pPr>
              <a:r>
                <a:rPr lang="en-US" sz="1200" dirty="0" smtClean="0"/>
                <a:t>&amp; </a:t>
              </a:r>
              <a:r>
                <a:rPr lang="en-US" sz="1200" dirty="0"/>
                <a:t>out-of-loop</a:t>
              </a:r>
              <a:endParaRPr lang="de-DE" sz="1200" dirty="0"/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4846876" y="2625870"/>
              <a:ext cx="3870325" cy="4005039"/>
              <a:chOff x="4846876" y="2625870"/>
              <a:chExt cx="3870325" cy="4005039"/>
            </a:xfrm>
          </p:grpSpPr>
          <p:grpSp>
            <p:nvGrpSpPr>
              <p:cNvPr id="84" name="Group 83"/>
              <p:cNvGrpSpPr>
                <a:grpSpLocks/>
              </p:cNvGrpSpPr>
              <p:nvPr/>
            </p:nvGrpSpPr>
            <p:grpSpPr bwMode="auto">
              <a:xfrm>
                <a:off x="4846876" y="4013121"/>
                <a:ext cx="3870325" cy="2617788"/>
                <a:chOff x="4535487" y="3248025"/>
                <a:chExt cx="4389438" cy="3176482"/>
              </a:xfrm>
            </p:grpSpPr>
            <p:pic>
              <p:nvPicPr>
                <p:cNvPr id="85" name="Picture 2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535487" y="3248025"/>
                  <a:ext cx="4389438" cy="317648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 cap="flat" cmpd="sng">
                      <a:solidFill>
                        <a:schemeClr val="folHlink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86" name="Straight Connector 85"/>
                <p:cNvCxnSpPr/>
                <p:nvPr/>
              </p:nvCxnSpPr>
              <p:spPr bwMode="auto">
                <a:xfrm flipV="1">
                  <a:off x="5426074" y="5549823"/>
                  <a:ext cx="3336926" cy="1270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87" name="TextBox 41"/>
                <p:cNvSpPr txBox="1">
                  <a:spLocks noChangeArrowheads="1"/>
                </p:cNvSpPr>
                <p:nvPr/>
              </p:nvSpPr>
              <p:spPr bwMode="auto">
                <a:xfrm>
                  <a:off x="6239412" y="5098240"/>
                  <a:ext cx="2277249" cy="4855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900" b="1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1pPr>
                  <a:lvl2pPr marL="742950" indent="-285750" eaLnBrk="0" hangingPunct="0">
                    <a:defRPr sz="900" b="1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2pPr>
                  <a:lvl3pPr marL="1143000" indent="-228600" eaLnBrk="0" hangingPunct="0">
                    <a:defRPr sz="900" b="1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3pPr>
                  <a:lvl4pPr marL="1600200" indent="-228600" eaLnBrk="0" hangingPunct="0">
                    <a:defRPr sz="900" b="1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4pPr>
                  <a:lvl5pPr marL="2057400" indent="-228600" eaLnBrk="0" hangingPunct="0">
                    <a:defRPr sz="900" b="1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900" b="1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900" b="1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900" b="1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900" b="1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9pPr>
                </a:lstStyle>
                <a:p>
                  <a:pPr eaLnBrk="1" hangingPunct="1">
                    <a:buFont typeface="Wingdings" pitchFamily="2" charset="2"/>
                    <a:buNone/>
                  </a:pPr>
                  <a:r>
                    <a:rPr lang="en-US" sz="2000" dirty="0">
                      <a:solidFill>
                        <a:srgbClr val="00B050"/>
                      </a:solidFill>
                    </a:rPr>
                    <a:t>&lt; 22 </a:t>
                  </a:r>
                  <a:r>
                    <a:rPr lang="en-US" sz="2000" dirty="0" err="1" smtClean="0">
                      <a:solidFill>
                        <a:srgbClr val="00B050"/>
                      </a:solidFill>
                    </a:rPr>
                    <a:t>fs</a:t>
                  </a:r>
                  <a:r>
                    <a:rPr lang="en-US" sz="2000" dirty="0" smtClean="0">
                      <a:solidFill>
                        <a:srgbClr val="00B050"/>
                      </a:solidFill>
                    </a:rPr>
                    <a:t> </a:t>
                  </a:r>
                  <a:r>
                    <a:rPr lang="en-US" sz="2000" dirty="0" err="1" smtClean="0">
                      <a:solidFill>
                        <a:srgbClr val="00B050"/>
                      </a:solidFill>
                    </a:rPr>
                    <a:t>rms</a:t>
                  </a:r>
                  <a:r>
                    <a:rPr lang="en-US" sz="2000" dirty="0" smtClean="0">
                      <a:solidFill>
                        <a:srgbClr val="00B050"/>
                      </a:solidFill>
                    </a:rPr>
                    <a:t> </a:t>
                  </a:r>
                  <a:endParaRPr lang="de-DE" sz="2000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88" name="TextBox 31"/>
                <p:cNvSpPr txBox="1">
                  <a:spLocks noChangeArrowheads="1"/>
                </p:cNvSpPr>
                <p:nvPr/>
              </p:nvSpPr>
              <p:spPr bwMode="auto">
                <a:xfrm>
                  <a:off x="5436743" y="4106468"/>
                  <a:ext cx="3395481" cy="8248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marL="342900" indent="-342900" eaLnBrk="0" hangingPunct="0">
                    <a:defRPr sz="900" b="1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1pPr>
                  <a:lvl2pPr marL="742950" indent="-285750" eaLnBrk="0" hangingPunct="0">
                    <a:defRPr sz="900" b="1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2pPr>
                  <a:lvl3pPr marL="1143000" indent="-228600" eaLnBrk="0" hangingPunct="0">
                    <a:defRPr sz="900" b="1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3pPr>
                  <a:lvl4pPr marL="1600200" indent="-228600" eaLnBrk="0" hangingPunct="0">
                    <a:defRPr sz="900" b="1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4pPr>
                  <a:lvl5pPr marL="2057400" indent="-228600" eaLnBrk="0" hangingPunct="0">
                    <a:defRPr sz="900" b="1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900" b="1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900" b="1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900" b="1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900" b="1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9pPr>
                </a:lstStyle>
                <a:p>
                  <a:pPr eaLnBrk="1" hangingPunct="1">
                    <a:buFont typeface="Arial" charset="0"/>
                    <a:buChar char="•"/>
                  </a:pPr>
                  <a:r>
                    <a:rPr lang="en-US" sz="1400" dirty="0">
                      <a:solidFill>
                        <a:srgbClr val="002060"/>
                      </a:solidFill>
                    </a:rPr>
                    <a:t>Both intra-train FB on</a:t>
                  </a:r>
                </a:p>
                <a:p>
                  <a:pPr eaLnBrk="1" hangingPunct="1">
                    <a:buFont typeface="Arial" charset="0"/>
                    <a:buChar char="•"/>
                  </a:pPr>
                  <a:r>
                    <a:rPr lang="en-US" sz="1400" dirty="0">
                      <a:solidFill>
                        <a:srgbClr val="002060"/>
                      </a:solidFill>
                    </a:rPr>
                    <a:t>MIMO controller</a:t>
                  </a:r>
                </a:p>
                <a:p>
                  <a:pPr eaLnBrk="1" hangingPunct="1">
                    <a:buFont typeface="Arial" charset="0"/>
                    <a:buChar char="•"/>
                  </a:pPr>
                  <a:r>
                    <a:rPr lang="en-US" sz="1400" dirty="0">
                      <a:solidFill>
                        <a:srgbClr val="002060"/>
                      </a:solidFill>
                    </a:rPr>
                    <a:t>Repetitive </a:t>
                  </a:r>
                  <a:r>
                    <a:rPr lang="en-US" sz="1400" dirty="0" err="1">
                      <a:solidFill>
                        <a:srgbClr val="002060"/>
                      </a:solidFill>
                    </a:rPr>
                    <a:t>pkpk</a:t>
                  </a:r>
                  <a:r>
                    <a:rPr lang="en-US" sz="1400" dirty="0">
                      <a:solidFill>
                        <a:srgbClr val="002060"/>
                      </a:solidFill>
                    </a:rPr>
                    <a:t> deviation &lt; 100fs </a:t>
                  </a:r>
                  <a:endParaRPr lang="de-DE" sz="1400" dirty="0">
                    <a:solidFill>
                      <a:srgbClr val="002060"/>
                    </a:solidFill>
                  </a:endParaRPr>
                </a:p>
              </p:txBody>
            </p:sp>
            <p:cxnSp>
              <p:nvCxnSpPr>
                <p:cNvPr id="89" name="Straight Arrow Connector 88"/>
                <p:cNvCxnSpPr>
                  <a:stCxn id="90" idx="1"/>
                </p:cNvCxnSpPr>
                <p:nvPr/>
              </p:nvCxnSpPr>
              <p:spPr bwMode="auto">
                <a:xfrm flipH="1" flipV="1">
                  <a:off x="4953815" y="3558365"/>
                  <a:ext cx="293539" cy="138113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chemeClr val="folHlink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90" name="TextBox 10"/>
                <p:cNvSpPr txBox="1">
                  <a:spLocks noChangeArrowheads="1"/>
                </p:cNvSpPr>
                <p:nvPr/>
              </p:nvSpPr>
              <p:spPr bwMode="auto">
                <a:xfrm>
                  <a:off x="5247354" y="3558365"/>
                  <a:ext cx="1523999" cy="276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900" b="1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1pPr>
                  <a:lvl2pPr marL="742950" indent="-285750" eaLnBrk="0" hangingPunct="0">
                    <a:defRPr sz="900" b="1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2pPr>
                  <a:lvl3pPr marL="1143000" indent="-228600" eaLnBrk="0" hangingPunct="0">
                    <a:defRPr sz="900" b="1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3pPr>
                  <a:lvl4pPr marL="1600200" indent="-228600" eaLnBrk="0" hangingPunct="0">
                    <a:defRPr sz="900" b="1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4pPr>
                  <a:lvl5pPr marL="2057400" indent="-228600" eaLnBrk="0" hangingPunct="0">
                    <a:defRPr sz="900" b="1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900" b="1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900" b="1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900" b="1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Font typeface="Wingdings" pitchFamily="2" charset="2"/>
                    <a:buChar char="n"/>
                    <a:defRPr sz="900" b="1">
                      <a:solidFill>
                        <a:schemeClr val="tx1"/>
                      </a:solidFill>
                      <a:latin typeface="Arial" charset="0"/>
                      <a:ea typeface="ＭＳ Ｐゴシック" pitchFamily="112" charset="-128"/>
                    </a:defRPr>
                  </a:lvl9pPr>
                </a:lstStyle>
                <a:p>
                  <a:pPr eaLnBrk="1" hangingPunct="1">
                    <a:buFont typeface="Wingdings" pitchFamily="2" charset="2"/>
                    <a:buNone/>
                  </a:pPr>
                  <a:r>
                    <a:rPr lang="en-US" sz="1200" dirty="0"/>
                    <a:t>Latency of system</a:t>
                  </a:r>
                </a:p>
              </p:txBody>
            </p:sp>
          </p:grpSp>
          <p:cxnSp>
            <p:nvCxnSpPr>
              <p:cNvPr id="83" name="Straight Arrow Connector 82"/>
              <p:cNvCxnSpPr/>
              <p:nvPr/>
            </p:nvCxnSpPr>
            <p:spPr bwMode="auto">
              <a:xfrm flipH="1">
                <a:off x="6686551" y="2625870"/>
                <a:ext cx="416731" cy="171268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4" name="TextBox 3"/>
          <p:cNvSpPr txBox="1"/>
          <p:nvPr/>
        </p:nvSpPr>
        <p:spPr>
          <a:xfrm rot="1433384">
            <a:off x="7420770" y="4122108"/>
            <a:ext cx="12202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</a:rPr>
              <a:t>2011</a:t>
            </a:r>
            <a:endParaRPr lang="de-DE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itchFamily="18" charset="0"/>
            </a:endParaRPr>
          </a:p>
        </p:txBody>
      </p:sp>
      <p:sp>
        <p:nvSpPr>
          <p:cNvPr id="81" name="Title 8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Ultra-Fast </a:t>
            </a:r>
            <a:r>
              <a:rPr lang="en-US" dirty="0"/>
              <a:t>beam based </a:t>
            </a:r>
            <a:r>
              <a:rPr lang="en-US" dirty="0" smtClean="0"/>
              <a:t>feedbacks</a:t>
            </a:r>
            <a:endParaRPr lang="de-DE" dirty="0"/>
          </a:p>
        </p:txBody>
      </p:sp>
      <p:sp>
        <p:nvSpPr>
          <p:cNvPr id="9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49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  <p:grpSp>
        <p:nvGrpSpPr>
          <p:cNvPr id="142" name="Group 141"/>
          <p:cNvGrpSpPr/>
          <p:nvPr/>
        </p:nvGrpSpPr>
        <p:grpSpPr>
          <a:xfrm>
            <a:off x="157123" y="3687351"/>
            <a:ext cx="6308595" cy="2857693"/>
            <a:chOff x="157123" y="3687351"/>
            <a:chExt cx="6308595" cy="2857693"/>
          </a:xfrm>
        </p:grpSpPr>
        <p:grpSp>
          <p:nvGrpSpPr>
            <p:cNvPr id="94" name="Group 93"/>
            <p:cNvGrpSpPr/>
            <p:nvPr/>
          </p:nvGrpSpPr>
          <p:grpSpPr>
            <a:xfrm>
              <a:off x="157123" y="3687351"/>
              <a:ext cx="6308595" cy="2673027"/>
              <a:chOff x="157123" y="3687351"/>
              <a:chExt cx="6308595" cy="2673027"/>
            </a:xfrm>
          </p:grpSpPr>
          <p:pic>
            <p:nvPicPr>
              <p:cNvPr id="107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123" y="3925764"/>
                <a:ext cx="6308595" cy="24346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2" name="TextBox 91"/>
              <p:cNvSpPr txBox="1"/>
              <p:nvPr/>
            </p:nvSpPr>
            <p:spPr>
              <a:xfrm>
                <a:off x="157123" y="3687351"/>
                <a:ext cx="28393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Improved FPGA algorithm</a:t>
                </a:r>
                <a:endParaRPr lang="de-DE" dirty="0"/>
              </a:p>
            </p:txBody>
          </p:sp>
        </p:grpSp>
        <p:sp>
          <p:nvSpPr>
            <p:cNvPr id="141" name="TextBox 140"/>
            <p:cNvSpPr txBox="1"/>
            <p:nvPr/>
          </p:nvSpPr>
          <p:spPr>
            <a:xfrm>
              <a:off x="763097" y="6175712"/>
              <a:ext cx="22451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Courtesy: S. Pfeiffer</a:t>
              </a:r>
              <a:endParaRPr lang="de-DE" dirty="0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4166107" y="2755831"/>
            <a:ext cx="5089642" cy="3951230"/>
            <a:chOff x="4166107" y="2755831"/>
            <a:chExt cx="5089642" cy="3951230"/>
          </a:xfrm>
        </p:grpSpPr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5188574" y="2846898"/>
              <a:ext cx="287338" cy="144463"/>
            </a:xfrm>
            <a:prstGeom prst="rect">
              <a:avLst/>
            </a:prstGeom>
            <a:solidFill>
              <a:srgbClr val="FF6600"/>
            </a:solidFill>
            <a:ln w="1905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pl-PL" sz="800">
                  <a:solidFill>
                    <a:srgbClr val="FFFFFF"/>
                  </a:solidFill>
                  <a:ea typeface="+mn-ea"/>
                </a:rPr>
                <a:t>LLRF</a:t>
              </a:r>
              <a:endParaRPr lang="en-GB" sz="800" dirty="0">
                <a:solidFill>
                  <a:srgbClr val="FFFFFF"/>
                </a:solidFill>
                <a:ea typeface="+mn-ea"/>
              </a:endParaRPr>
            </a:p>
          </p:txBody>
        </p:sp>
        <p:sp>
          <p:nvSpPr>
            <p:cNvPr id="52" name="Rectangle 51"/>
            <p:cNvSpPr>
              <a:spLocks noChangeArrowheads="1"/>
            </p:cNvSpPr>
            <p:nvPr/>
          </p:nvSpPr>
          <p:spPr bwMode="auto">
            <a:xfrm>
              <a:off x="5512424" y="2848486"/>
              <a:ext cx="287338" cy="144462"/>
            </a:xfrm>
            <a:prstGeom prst="rect">
              <a:avLst/>
            </a:prstGeom>
            <a:solidFill>
              <a:srgbClr val="FF6600"/>
            </a:solidFill>
            <a:ln w="1905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pl-PL" sz="800">
                  <a:solidFill>
                    <a:srgbClr val="FFFFFF"/>
                  </a:solidFill>
                  <a:ea typeface="+mn-ea"/>
                </a:rPr>
                <a:t>LLRF</a:t>
              </a:r>
              <a:endParaRPr lang="en-GB" sz="800" dirty="0">
                <a:solidFill>
                  <a:srgbClr val="FFFFFF"/>
                </a:solidFill>
                <a:ea typeface="+mn-ea"/>
              </a:endParaRPr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4502774" y="3099311"/>
              <a:ext cx="287338" cy="144462"/>
            </a:xfrm>
            <a:prstGeom prst="rect">
              <a:avLst/>
            </a:prstGeom>
            <a:solidFill>
              <a:srgbClr val="FF6600"/>
            </a:solidFill>
            <a:ln w="1905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pl-PL" sz="800">
                  <a:solidFill>
                    <a:srgbClr val="FFFFFF"/>
                  </a:solidFill>
                  <a:ea typeface="+mn-ea"/>
                </a:rPr>
                <a:t>LLRF</a:t>
              </a:r>
              <a:endParaRPr lang="en-GB" sz="800" dirty="0">
                <a:solidFill>
                  <a:srgbClr val="FFFFFF"/>
                </a:solidFill>
                <a:ea typeface="+mn-ea"/>
              </a:endParaRPr>
            </a:p>
          </p:txBody>
        </p:sp>
        <p:sp>
          <p:nvSpPr>
            <p:cNvPr id="56" name="Rectangle 55"/>
            <p:cNvSpPr>
              <a:spLocks noChangeArrowheads="1"/>
            </p:cNvSpPr>
            <p:nvPr/>
          </p:nvSpPr>
          <p:spPr bwMode="auto">
            <a:xfrm>
              <a:off x="7599987" y="2813561"/>
              <a:ext cx="287337" cy="144462"/>
            </a:xfrm>
            <a:prstGeom prst="rect">
              <a:avLst/>
            </a:prstGeom>
            <a:solidFill>
              <a:srgbClr val="FF6600"/>
            </a:solidFill>
            <a:ln w="1905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pl-PL" sz="800">
                  <a:solidFill>
                    <a:srgbClr val="FFFFFF"/>
                  </a:solidFill>
                  <a:ea typeface="+mn-ea"/>
                </a:rPr>
                <a:t>LLRF</a:t>
              </a:r>
              <a:endParaRPr lang="en-GB" sz="800" dirty="0">
                <a:solidFill>
                  <a:srgbClr val="FFFFFF"/>
                </a:solidFill>
                <a:ea typeface="+mn-ea"/>
              </a:endParaRPr>
            </a:p>
          </p:txBody>
        </p:sp>
        <p:sp>
          <p:nvSpPr>
            <p:cNvPr id="64" name="Line 63"/>
            <p:cNvSpPr>
              <a:spLocks noChangeShapeType="1"/>
            </p:cNvSpPr>
            <p:nvPr/>
          </p:nvSpPr>
          <p:spPr bwMode="auto">
            <a:xfrm flipH="1">
              <a:off x="4791699" y="3172336"/>
              <a:ext cx="1152525" cy="158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0"/>
                </a:spcBef>
                <a:buClrTx/>
                <a:buFontTx/>
                <a:buNone/>
                <a:defRPr/>
              </a:pPr>
              <a:endParaRPr lang="de-DE" sz="1800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6" name="Line 65"/>
            <p:cNvSpPr>
              <a:spLocks noChangeShapeType="1"/>
            </p:cNvSpPr>
            <p:nvPr/>
          </p:nvSpPr>
          <p:spPr bwMode="auto">
            <a:xfrm flipH="1">
              <a:off x="5799762" y="2918336"/>
              <a:ext cx="971550" cy="1587"/>
            </a:xfrm>
            <a:prstGeom prst="line">
              <a:avLst/>
            </a:prstGeom>
            <a:noFill/>
            <a:ln w="12700">
              <a:solidFill>
                <a:srgbClr val="99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0"/>
                </a:spcBef>
                <a:buClrTx/>
                <a:buFontTx/>
                <a:buNone/>
                <a:defRPr/>
              </a:pPr>
              <a:endParaRPr lang="de-DE" sz="1800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7" name="Line 66"/>
            <p:cNvSpPr>
              <a:spLocks noChangeShapeType="1"/>
            </p:cNvSpPr>
            <p:nvPr/>
          </p:nvSpPr>
          <p:spPr bwMode="auto">
            <a:xfrm flipH="1">
              <a:off x="5799762" y="2989773"/>
              <a:ext cx="1331912" cy="1588"/>
            </a:xfrm>
            <a:prstGeom prst="line">
              <a:avLst/>
            </a:prstGeom>
            <a:noFill/>
            <a:ln w="12700">
              <a:solidFill>
                <a:srgbClr val="99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0"/>
                </a:spcBef>
                <a:buClrTx/>
                <a:buFontTx/>
                <a:buNone/>
                <a:defRPr/>
              </a:pPr>
              <a:endParaRPr lang="de-DE" sz="1800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0" name="Line 69"/>
            <p:cNvSpPr>
              <a:spLocks noChangeShapeType="1"/>
            </p:cNvSpPr>
            <p:nvPr/>
          </p:nvSpPr>
          <p:spPr bwMode="auto">
            <a:xfrm flipH="1">
              <a:off x="5799762" y="2848486"/>
              <a:ext cx="431800" cy="1587"/>
            </a:xfrm>
            <a:prstGeom prst="line">
              <a:avLst/>
            </a:prstGeom>
            <a:noFill/>
            <a:ln w="12700">
              <a:solidFill>
                <a:srgbClr val="99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0"/>
                </a:spcBef>
                <a:buClrTx/>
                <a:buFontTx/>
                <a:buNone/>
                <a:defRPr/>
              </a:pPr>
              <a:endParaRPr lang="de-DE" sz="1800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2" name="Line 71"/>
            <p:cNvSpPr>
              <a:spLocks noChangeShapeType="1"/>
            </p:cNvSpPr>
            <p:nvPr/>
          </p:nvSpPr>
          <p:spPr bwMode="auto">
            <a:xfrm flipH="1">
              <a:off x="7887324" y="2883411"/>
              <a:ext cx="1368425" cy="3175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0"/>
                </a:spcBef>
                <a:buClrTx/>
                <a:buFontTx/>
                <a:buNone/>
                <a:defRPr/>
              </a:pPr>
              <a:endParaRPr lang="de-DE" sz="1800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4" name="Line 73"/>
            <p:cNvSpPr>
              <a:spLocks noChangeShapeType="1"/>
            </p:cNvSpPr>
            <p:nvPr/>
          </p:nvSpPr>
          <p:spPr bwMode="auto">
            <a:xfrm flipH="1">
              <a:off x="7888912" y="2811973"/>
              <a:ext cx="466725" cy="3175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0"/>
                </a:spcBef>
                <a:buClrTx/>
                <a:buFontTx/>
                <a:buNone/>
                <a:defRPr/>
              </a:pPr>
              <a:endParaRPr lang="de-DE" sz="1800" dirty="0">
                <a:solidFill>
                  <a:srgbClr val="000000"/>
                </a:solidFill>
                <a:ea typeface="+mn-ea"/>
              </a:endParaRPr>
            </a:p>
          </p:txBody>
        </p:sp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9" t="9571" r="6315" b="5546"/>
            <a:stretch/>
          </p:blipFill>
          <p:spPr>
            <a:xfrm rot="5400000">
              <a:off x="4642225" y="2279713"/>
              <a:ext cx="3951230" cy="49034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99" name="Straight Connector 98"/>
            <p:cNvCxnSpPr/>
            <p:nvPr/>
          </p:nvCxnSpPr>
          <p:spPr bwMode="auto">
            <a:xfrm>
              <a:off x="4677085" y="6100097"/>
              <a:ext cx="4248472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0" name="Straight Arrow Connector 99"/>
            <p:cNvCxnSpPr/>
            <p:nvPr/>
          </p:nvCxnSpPr>
          <p:spPr bwMode="auto">
            <a:xfrm flipH="1">
              <a:off x="5012758" y="4916070"/>
              <a:ext cx="831561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1" name="TextBox 100"/>
            <p:cNvSpPr txBox="1"/>
            <p:nvPr/>
          </p:nvSpPr>
          <p:spPr>
            <a:xfrm>
              <a:off x="5584130" y="3899181"/>
              <a:ext cx="93326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Loop </a:t>
              </a:r>
              <a:r>
                <a:rPr lang="de-DE" sz="1200" dirty="0" err="1" smtClean="0"/>
                <a:t>delay</a:t>
              </a:r>
              <a:endParaRPr lang="en-US" sz="1200" dirty="0"/>
            </a:p>
          </p:txBody>
        </p:sp>
        <p:cxnSp>
          <p:nvCxnSpPr>
            <p:cNvPr id="102" name="Straight Arrow Connector 101"/>
            <p:cNvCxnSpPr/>
            <p:nvPr/>
          </p:nvCxnSpPr>
          <p:spPr bwMode="auto">
            <a:xfrm flipH="1">
              <a:off x="4893109" y="4194501"/>
              <a:ext cx="885184" cy="721569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3" name="TextBox 102"/>
            <p:cNvSpPr txBox="1"/>
            <p:nvPr/>
          </p:nvSpPr>
          <p:spPr>
            <a:xfrm>
              <a:off x="5335700" y="4628038"/>
              <a:ext cx="152656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200" dirty="0" smtClean="0"/>
                <a:t>System </a:t>
              </a:r>
              <a:r>
                <a:rPr lang="de-DE" sz="1200" dirty="0" err="1" smtClean="0"/>
                <a:t>Bandwidth</a:t>
              </a:r>
              <a:endParaRPr lang="en-US" sz="1200" dirty="0"/>
            </a:p>
          </p:txBody>
        </p:sp>
        <p:sp>
          <p:nvSpPr>
            <p:cNvPr id="105" name="TextBox 104"/>
            <p:cNvSpPr txBox="1"/>
            <p:nvPr/>
          </p:nvSpPr>
          <p:spPr>
            <a:xfrm rot="1433384">
              <a:off x="7344269" y="4860048"/>
              <a:ext cx="12955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stellar" pitchFamily="18" charset="0"/>
                </a:rPr>
                <a:t>2012</a:t>
              </a:r>
              <a:endParaRPr lang="de-DE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</a:endParaRPr>
            </a:p>
          </p:txBody>
        </p:sp>
        <p:sp>
          <p:nvSpPr>
            <p:cNvPr id="106" name="TextBox 41"/>
            <p:cNvSpPr txBox="1">
              <a:spLocks noChangeArrowheads="1"/>
            </p:cNvSpPr>
            <p:nvPr/>
          </p:nvSpPr>
          <p:spPr bwMode="auto">
            <a:xfrm>
              <a:off x="6544493" y="5634333"/>
              <a:ext cx="200793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en-US" sz="2000" dirty="0">
                  <a:solidFill>
                    <a:srgbClr val="00B050"/>
                  </a:solidFill>
                </a:rPr>
                <a:t>~</a:t>
              </a:r>
              <a:r>
                <a:rPr lang="en-US" sz="2000" dirty="0" smtClean="0">
                  <a:solidFill>
                    <a:srgbClr val="00B050"/>
                  </a:solidFill>
                </a:rPr>
                <a:t> </a:t>
              </a:r>
              <a:r>
                <a:rPr lang="en-US" sz="2000" dirty="0">
                  <a:solidFill>
                    <a:srgbClr val="00B050"/>
                  </a:solidFill>
                </a:rPr>
                <a:t>1</a:t>
              </a:r>
              <a:r>
                <a:rPr lang="en-US" sz="2000" dirty="0" smtClean="0">
                  <a:solidFill>
                    <a:srgbClr val="00B050"/>
                  </a:solidFill>
                </a:rPr>
                <a:t>2 </a:t>
              </a:r>
              <a:r>
                <a:rPr lang="en-US" sz="2000" dirty="0" err="1" smtClean="0">
                  <a:solidFill>
                    <a:srgbClr val="00B050"/>
                  </a:solidFill>
                </a:rPr>
                <a:t>fs</a:t>
              </a:r>
              <a:r>
                <a:rPr lang="en-US" sz="2000" dirty="0" smtClean="0">
                  <a:solidFill>
                    <a:srgbClr val="00B050"/>
                  </a:solidFill>
                </a:rPr>
                <a:t> </a:t>
              </a:r>
              <a:r>
                <a:rPr lang="en-US" sz="2000" dirty="0" err="1" smtClean="0">
                  <a:solidFill>
                    <a:srgbClr val="00B050"/>
                  </a:solidFill>
                </a:rPr>
                <a:t>rms</a:t>
              </a:r>
              <a:r>
                <a:rPr lang="en-US" sz="2000" dirty="0" smtClean="0">
                  <a:solidFill>
                    <a:srgbClr val="00B050"/>
                  </a:solidFill>
                </a:rPr>
                <a:t> </a:t>
              </a:r>
              <a:endParaRPr lang="de-DE" sz="20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511175" y="1652931"/>
            <a:ext cx="2827338" cy="4436662"/>
            <a:chOff x="511175" y="1652931"/>
            <a:chExt cx="2827338" cy="4436662"/>
          </a:xfrm>
        </p:grpSpPr>
        <p:sp>
          <p:nvSpPr>
            <p:cNvPr id="136" name="Rectangle 135"/>
            <p:cNvSpPr/>
            <p:nvPr/>
          </p:nvSpPr>
          <p:spPr bwMode="auto">
            <a:xfrm>
              <a:off x="1861930" y="1652931"/>
              <a:ext cx="165370" cy="88899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39" name="Group 138"/>
            <p:cNvGrpSpPr/>
            <p:nvPr/>
          </p:nvGrpSpPr>
          <p:grpSpPr>
            <a:xfrm>
              <a:off x="511175" y="1776755"/>
              <a:ext cx="2827338" cy="4312838"/>
              <a:chOff x="511175" y="1776755"/>
              <a:chExt cx="2827338" cy="4312838"/>
            </a:xfrm>
          </p:grpSpPr>
          <p:sp>
            <p:nvSpPr>
              <p:cNvPr id="135" name="TextBox 134"/>
              <p:cNvSpPr txBox="1"/>
              <p:nvPr/>
            </p:nvSpPr>
            <p:spPr>
              <a:xfrm>
                <a:off x="511175" y="4335267"/>
                <a:ext cx="2827338" cy="1754326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Upgrade NRF FB cavity</a:t>
                </a:r>
              </a:p>
              <a:p>
                <a:r>
                  <a:rPr lang="en-US" dirty="0" smtClean="0"/>
                  <a:t>- Latency ~</a:t>
                </a:r>
                <a:r>
                  <a:rPr lang="en-US" dirty="0" smtClean="0">
                    <a:sym typeface="Symbol"/>
                  </a:rPr>
                  <a:t> </a:t>
                </a:r>
                <a:r>
                  <a:rPr lang="en-US" dirty="0" smtClean="0"/>
                  <a:t>0.7us</a:t>
                </a:r>
              </a:p>
              <a:p>
                <a:r>
                  <a:rPr lang="en-US" dirty="0" smtClean="0"/>
                  <a:t>- Actuator bandwidth:</a:t>
                </a:r>
              </a:p>
              <a:p>
                <a:r>
                  <a:rPr lang="en-US" dirty="0" smtClean="0"/>
                  <a:t>  NRF 0.5–1.0MHz</a:t>
                </a:r>
                <a:endParaRPr lang="de-DE" dirty="0" smtClean="0"/>
              </a:p>
              <a:p>
                <a:r>
                  <a:rPr lang="en-US" dirty="0" smtClean="0"/>
                  <a:t>- Amplifier Power ~1kW</a:t>
                </a:r>
              </a:p>
              <a:p>
                <a:r>
                  <a:rPr lang="en-US" dirty="0" smtClean="0"/>
                  <a:t>- </a:t>
                </a:r>
                <a:r>
                  <a:rPr lang="en-US" b="1" dirty="0" smtClean="0"/>
                  <a:t>Goal:  &lt; 5fs </a:t>
                </a:r>
                <a:r>
                  <a:rPr lang="en-US" b="1" dirty="0" err="1" smtClean="0"/>
                  <a:t>rms</a:t>
                </a:r>
                <a:endParaRPr lang="en-US" b="1" dirty="0" smtClean="0"/>
              </a:p>
            </p:txBody>
          </p:sp>
          <p:cxnSp>
            <p:nvCxnSpPr>
              <p:cNvPr id="138" name="Straight Arrow Connector 137"/>
              <p:cNvCxnSpPr>
                <a:stCxn id="32" idx="0"/>
              </p:cNvCxnSpPr>
              <p:nvPr/>
            </p:nvCxnSpPr>
            <p:spPr bwMode="auto">
              <a:xfrm flipH="1">
                <a:off x="1296988" y="1776755"/>
                <a:ext cx="611187" cy="2492122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C000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85309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441325" y="125702"/>
            <a:ext cx="7947788" cy="481012"/>
          </a:xfrm>
        </p:spPr>
        <p:txBody>
          <a:bodyPr/>
          <a:lstStyle/>
          <a:p>
            <a:pPr eaLnBrk="1" hangingPunct="1"/>
            <a:r>
              <a:rPr lang="en-US" dirty="0" smtClean="0"/>
              <a:t>New demands on synchronization system</a:t>
            </a:r>
            <a:endParaRPr lang="en-GB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41325" y="1037447"/>
            <a:ext cx="7991547" cy="35394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Arial" pitchFamily="34" charset="0"/>
              </a:rPr>
              <a:t>Accelerator development from ns pulse duration to &lt; 100 fs for FELs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1800" dirty="0">
                <a:latin typeface="Arial" pitchFamily="34" charset="0"/>
              </a:rPr>
              <a:t>	</a:t>
            </a:r>
            <a:r>
              <a:rPr lang="en-US" sz="1800" dirty="0">
                <a:latin typeface="Arial" pitchFamily="34" charset="0"/>
                <a:sym typeface="Symbol"/>
              </a:rPr>
              <a:t> </a:t>
            </a:r>
            <a:r>
              <a:rPr lang="en-US" sz="1800" dirty="0">
                <a:latin typeface="Arial" pitchFamily="34" charset="0"/>
              </a:rPr>
              <a:t>time scale has changed from </a:t>
            </a:r>
            <a:r>
              <a:rPr lang="en-US" sz="1800" dirty="0" err="1">
                <a:latin typeface="Arial" pitchFamily="34" charset="0"/>
              </a:rPr>
              <a:t>ps</a:t>
            </a:r>
            <a:r>
              <a:rPr lang="en-US" sz="1800" dirty="0">
                <a:latin typeface="Arial" pitchFamily="34" charset="0"/>
              </a:rPr>
              <a:t> to fs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1800" dirty="0">
                <a:latin typeface="Arial" pitchFamily="34" charset="0"/>
              </a:rPr>
              <a:t>	</a:t>
            </a:r>
            <a:r>
              <a:rPr lang="en-US" sz="1800" dirty="0">
                <a:latin typeface="Arial" pitchFamily="34" charset="0"/>
                <a:sym typeface="Symbol"/>
              </a:rPr>
              <a:t> </a:t>
            </a:r>
            <a:r>
              <a:rPr lang="en-US" sz="1800" dirty="0">
                <a:latin typeface="Arial" pitchFamily="34" charset="0"/>
              </a:rPr>
              <a:t>accelerator facility length scale ~ 100 – </a:t>
            </a:r>
            <a:r>
              <a:rPr lang="en-US" sz="1800" dirty="0" smtClean="0">
                <a:latin typeface="Arial" pitchFamily="34" charset="0"/>
              </a:rPr>
              <a:t>3.5km</a:t>
            </a:r>
            <a:endParaRPr lang="en-US" sz="1800" dirty="0">
              <a:latin typeface="Arial" pitchFamily="34" charset="0"/>
            </a:endParaRPr>
          </a:p>
          <a:p>
            <a:pPr>
              <a:defRPr/>
            </a:pP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</a:rPr>
              <a:t>FELs </a:t>
            </a:r>
            <a:r>
              <a:rPr lang="en-US" sz="2000" dirty="0">
                <a:solidFill>
                  <a:srgbClr val="0000FF"/>
                </a:solidFill>
                <a:latin typeface="Arial" pitchFamily="34" charset="0"/>
              </a:rPr>
              <a:t>based on exponential growth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1800" dirty="0">
                <a:latin typeface="Arial" pitchFamily="34" charset="0"/>
              </a:rPr>
              <a:t>	</a:t>
            </a:r>
            <a:r>
              <a:rPr lang="en-US" sz="1800" dirty="0">
                <a:latin typeface="Arial" pitchFamily="34" charset="0"/>
                <a:sym typeface="Symbol"/>
              </a:rPr>
              <a:t> </a:t>
            </a:r>
            <a:r>
              <a:rPr lang="en-US" sz="1800" dirty="0">
                <a:latin typeface="Arial" pitchFamily="34" charset="0"/>
              </a:rPr>
              <a:t>precision control on beam parameter required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1800" dirty="0">
                <a:latin typeface="Arial" pitchFamily="34" charset="0"/>
              </a:rPr>
              <a:t>	</a:t>
            </a:r>
            <a:r>
              <a:rPr lang="en-US" sz="1800" dirty="0">
                <a:latin typeface="Arial" pitchFamily="34" charset="0"/>
                <a:sym typeface="Symbol"/>
              </a:rPr>
              <a:t></a:t>
            </a:r>
            <a:r>
              <a:rPr lang="en-US" sz="1800" dirty="0">
                <a:latin typeface="Arial" pitchFamily="34" charset="0"/>
              </a:rPr>
              <a:t> large bunch compression factor (tolerances LLRF</a:t>
            </a:r>
            <a:r>
              <a:rPr lang="en-US" sz="1800" dirty="0" smtClean="0">
                <a:latin typeface="Arial" pitchFamily="34" charset="0"/>
              </a:rPr>
              <a:t>!)</a:t>
            </a:r>
            <a:endParaRPr lang="en-US" sz="1800" dirty="0">
              <a:latin typeface="Arial" pitchFamily="34" charset="0"/>
            </a:endParaRPr>
          </a:p>
          <a:p>
            <a:pPr marL="285750" indent="-285750">
              <a:defRPr/>
            </a:pPr>
            <a:r>
              <a:rPr lang="en-US" sz="2000" dirty="0">
                <a:solidFill>
                  <a:srgbClr val="0000FF"/>
                </a:solidFill>
                <a:latin typeface="Arial" pitchFamily="34" charset="0"/>
              </a:rPr>
              <a:t>Beam based diagnostics on arrival &amp; pulse shape 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1800" dirty="0">
                <a:latin typeface="Arial" pitchFamily="34" charset="0"/>
              </a:rPr>
              <a:t>	</a:t>
            </a:r>
            <a:r>
              <a:rPr lang="en-US" sz="1800" dirty="0">
                <a:latin typeface="Arial" pitchFamily="34" charset="0"/>
                <a:sym typeface="Symbol"/>
              </a:rPr>
              <a:t> important</a:t>
            </a:r>
            <a:r>
              <a:rPr lang="en-US" sz="1800" dirty="0">
                <a:latin typeface="Arial" pitchFamily="34" charset="0"/>
              </a:rPr>
              <a:t> for automation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1800" dirty="0">
                <a:latin typeface="Arial" pitchFamily="34" charset="0"/>
              </a:rPr>
              <a:t>	</a:t>
            </a:r>
            <a:r>
              <a:rPr lang="en-US" sz="1800" dirty="0">
                <a:latin typeface="Arial" pitchFamily="34" charset="0"/>
                <a:sym typeface="Symbol"/>
              </a:rPr>
              <a:t></a:t>
            </a:r>
            <a:r>
              <a:rPr lang="en-US" sz="1800" dirty="0">
                <a:latin typeface="Arial" pitchFamily="34" charset="0"/>
              </a:rPr>
              <a:t> accelerator commissioning and sub-system </a:t>
            </a:r>
            <a:r>
              <a:rPr lang="en-US" sz="1800" dirty="0" smtClean="0">
                <a:latin typeface="Arial" pitchFamily="34" charset="0"/>
              </a:rPr>
              <a:t>debugging</a:t>
            </a:r>
            <a:endParaRPr lang="en-US" sz="2000" dirty="0" smtClean="0">
              <a:solidFill>
                <a:srgbClr val="0000FF"/>
              </a:solidFill>
              <a:latin typeface="Arial" pitchFamily="34" charset="0"/>
            </a:endParaRPr>
          </a:p>
          <a:p>
            <a:pPr marL="285750" indent="-285750">
              <a:defRPr/>
            </a:pP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</a:rPr>
              <a:t>Pump-probe </a:t>
            </a:r>
            <a:r>
              <a:rPr lang="en-US" sz="2000" dirty="0">
                <a:solidFill>
                  <a:srgbClr val="0000FF"/>
                </a:solidFill>
                <a:latin typeface="Arial" pitchFamily="34" charset="0"/>
              </a:rPr>
              <a:t>experiments (optical laser &lt;-&gt; FEL beam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</a:rPr>
              <a:t>)</a:t>
            </a:r>
            <a:endParaRPr lang="en-US" sz="2000" dirty="0">
              <a:solidFill>
                <a:srgbClr val="0000FF"/>
              </a:solidFill>
              <a:latin typeface="Arial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en-US" sz="1800" dirty="0">
                <a:latin typeface="Arial" pitchFamily="34" charset="0"/>
              </a:rPr>
              <a:t>	</a:t>
            </a:r>
            <a:r>
              <a:rPr lang="en-US" sz="1800" dirty="0">
                <a:latin typeface="Arial" pitchFamily="34" charset="0"/>
                <a:sym typeface="Symbol"/>
              </a:rPr>
              <a:t></a:t>
            </a:r>
            <a:r>
              <a:rPr lang="en-US" sz="1800" dirty="0">
                <a:latin typeface="Arial" pitchFamily="34" charset="0"/>
              </a:rPr>
              <a:t> knowledge on photon arrivals to one </a:t>
            </a:r>
            <a:r>
              <a:rPr lang="en-US" sz="1800" dirty="0" smtClean="0">
                <a:latin typeface="Arial" pitchFamily="34" charset="0"/>
              </a:rPr>
              <a:t>another </a:t>
            </a:r>
            <a:r>
              <a:rPr lang="en-US" sz="1800" dirty="0">
                <a:latin typeface="Arial" pitchFamily="34" charset="0"/>
              </a:rPr>
              <a:t>crucial 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1800" dirty="0">
                <a:latin typeface="Arial" pitchFamily="34" charset="0"/>
              </a:rPr>
              <a:t>	</a:t>
            </a:r>
            <a:r>
              <a:rPr lang="en-US" sz="1800" dirty="0">
                <a:latin typeface="Arial" pitchFamily="34" charset="0"/>
                <a:sym typeface="Symbol"/>
              </a:rPr>
              <a:t></a:t>
            </a:r>
            <a:r>
              <a:rPr lang="en-US" sz="1800" dirty="0">
                <a:latin typeface="Arial" pitchFamily="34" charset="0"/>
              </a:rPr>
              <a:t> efficiency of experiments &amp; dynamic range of </a:t>
            </a:r>
            <a:r>
              <a:rPr lang="en-US" sz="1800" dirty="0" smtClean="0">
                <a:latin typeface="Arial" pitchFamily="34" charset="0"/>
              </a:rPr>
              <a:t>detectors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5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650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6675" y="746159"/>
            <a:ext cx="8832776" cy="827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65113" indent="-265113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1" dirty="0" smtClean="0">
                <a:solidFill>
                  <a:srgbClr val="000000"/>
                </a:solidFill>
              </a:rPr>
              <a:t>Demonstration </a:t>
            </a:r>
            <a:r>
              <a:rPr lang="en-US" sz="1800" dirty="0" smtClean="0">
                <a:solidFill>
                  <a:srgbClr val="000000"/>
                </a:solidFill>
              </a:rPr>
              <a:t>of synchronization for FEL users experiment</a:t>
            </a:r>
          </a:p>
          <a:p>
            <a:r>
              <a:rPr lang="en-US" sz="1800" b="1" dirty="0" smtClean="0">
                <a:solidFill>
                  <a:srgbClr val="000000"/>
                </a:solidFill>
              </a:rPr>
              <a:t>Beam based feedback </a:t>
            </a:r>
            <a:r>
              <a:rPr lang="en-US" sz="1800" dirty="0" smtClean="0">
                <a:solidFill>
                  <a:srgbClr val="000000"/>
                </a:solidFill>
              </a:rPr>
              <a:t>using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Bunch Arrival Monitor  &amp; </a:t>
            </a:r>
            <a:r>
              <a:rPr lang="en-US" sz="1800" b="1" dirty="0" smtClean="0">
                <a:solidFill>
                  <a:srgbClr val="000000"/>
                </a:solidFill>
              </a:rPr>
              <a:t>optical lock of </a:t>
            </a:r>
            <a:r>
              <a:rPr lang="en-US" sz="1800" b="1" dirty="0" err="1" smtClean="0">
                <a:solidFill>
                  <a:srgbClr val="000000"/>
                </a:solidFill>
              </a:rPr>
              <a:t>TiSa</a:t>
            </a:r>
            <a:r>
              <a:rPr lang="en-US" sz="1800" b="1" dirty="0" smtClean="0">
                <a:solidFill>
                  <a:srgbClr val="000000"/>
                </a:solidFill>
              </a:rPr>
              <a:t> laser </a:t>
            </a:r>
            <a:endParaRPr lang="en-US" sz="1800" dirty="0" smtClean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FEL pulse arrival measured with </a:t>
            </a:r>
            <a:r>
              <a:rPr lang="en-US" sz="1800" b="1" dirty="0" smtClean="0">
                <a:solidFill>
                  <a:srgbClr val="000000"/>
                </a:solidFill>
              </a:rPr>
              <a:t>laser based THz streaking</a:t>
            </a:r>
            <a:r>
              <a:rPr lang="en-US" sz="1800" dirty="0" smtClean="0">
                <a:solidFill>
                  <a:srgbClr val="000000"/>
                </a:solidFill>
              </a:rPr>
              <a:t> (A. </a:t>
            </a:r>
            <a:r>
              <a:rPr lang="en-US" sz="1800" dirty="0" err="1" smtClean="0">
                <a:solidFill>
                  <a:srgbClr val="000000"/>
                </a:solidFill>
              </a:rPr>
              <a:t>Cavalieri</a:t>
            </a:r>
            <a:r>
              <a:rPr lang="en-US" sz="1800" dirty="0" smtClean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8" name="Title 8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beam based </a:t>
            </a:r>
            <a:r>
              <a:rPr lang="en-US" dirty="0" smtClean="0"/>
              <a:t>feedbacks &amp; optical lock of </a:t>
            </a:r>
            <a:r>
              <a:rPr lang="en-US" dirty="0" err="1" smtClean="0"/>
              <a:t>TiSa</a:t>
            </a:r>
            <a:r>
              <a:rPr lang="en-US" dirty="0" smtClean="0"/>
              <a:t> Laser</a:t>
            </a:r>
            <a:endParaRPr lang="de-DE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960567"/>
            <a:ext cx="6223635" cy="469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958" y="3860007"/>
            <a:ext cx="3162833" cy="231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17730" y="4121908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33 </a:t>
            </a:r>
            <a:r>
              <a:rPr lang="en-US" dirty="0" err="1" smtClean="0">
                <a:solidFill>
                  <a:srgbClr val="FF0000"/>
                </a:solidFill>
              </a:rPr>
              <a:t>fs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rms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17730" y="2169042"/>
            <a:ext cx="26597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Residual jitter to be</a:t>
            </a:r>
          </a:p>
          <a:p>
            <a:r>
              <a:rPr lang="en-US" sz="1600" b="1" dirty="0"/>
              <a:t>i</a:t>
            </a:r>
            <a:r>
              <a:rPr lang="en-US" sz="1600" b="1" dirty="0" smtClean="0"/>
              <a:t>nvestigated </a:t>
            </a:r>
          </a:p>
          <a:p>
            <a:r>
              <a:rPr lang="en-US" sz="1600" b="1" dirty="0" smtClean="0"/>
              <a:t>(many possible sources!)</a:t>
            </a:r>
          </a:p>
          <a:p>
            <a:endParaRPr lang="en-US" sz="1600" b="1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50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17730" y="6177539"/>
            <a:ext cx="185980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S. Schulz, SPIE13</a:t>
            </a:r>
            <a:endParaRPr lang="de-DE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86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03962" y="1271902"/>
            <a:ext cx="8696216" cy="3216288"/>
          </a:xfrm>
        </p:spPr>
        <p:txBody>
          <a:bodyPr/>
          <a:lstStyle/>
          <a:p>
            <a:pPr marL="0" indent="0" algn="ctr">
              <a:buNone/>
            </a:pPr>
            <a:endParaRPr lang="en-US" sz="48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4800" dirty="0" smtClean="0">
                <a:solidFill>
                  <a:srgbClr val="0070C0"/>
                </a:solidFill>
              </a:rPr>
              <a:t>Thanks for attention</a:t>
            </a:r>
            <a:endParaRPr lang="en-US" sz="4800" dirty="0">
              <a:solidFill>
                <a:srgbClr val="0070C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106734"/>
            <a:ext cx="910414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51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270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926" y="103188"/>
            <a:ext cx="8719074" cy="544512"/>
          </a:xfrm>
        </p:spPr>
        <p:txBody>
          <a:bodyPr/>
          <a:lstStyle/>
          <a:p>
            <a:r>
              <a:rPr lang="en-US" dirty="0" smtClean="0"/>
              <a:t>Synchronization – RF Interferometer scheme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52280" y="3635849"/>
            <a:ext cx="305564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Main issues: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Isolation (coupler)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Parasitic reflection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Limited distance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Careful adjustment (A&amp;</a:t>
            </a:r>
            <a:r>
              <a:rPr lang="en-US" dirty="0" smtClean="0">
                <a:sym typeface="Symbol"/>
              </a:rPr>
              <a:t>)</a:t>
            </a:r>
            <a:endParaRPr lang="en-US" dirty="0"/>
          </a:p>
          <a:p>
            <a:r>
              <a:rPr lang="en-US" dirty="0" smtClean="0"/>
              <a:t>Inst. End 2013</a:t>
            </a:r>
            <a:endParaRPr lang="de-DE" dirty="0"/>
          </a:p>
        </p:txBody>
      </p:sp>
      <p:sp>
        <p:nvSpPr>
          <p:cNvPr id="6" name="TextBox 5"/>
          <p:cNvSpPr txBox="1"/>
          <p:nvPr/>
        </p:nvSpPr>
        <p:spPr>
          <a:xfrm>
            <a:off x="5463663" y="5390175"/>
            <a:ext cx="3564750" cy="1200329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Same scheme </a:t>
            </a:r>
            <a:r>
              <a:rPr lang="de-DE" dirty="0" smtClean="0">
                <a:solidFill>
                  <a:srgbClr val="00B050"/>
                </a:solidFill>
              </a:rPr>
              <a:t>will </a:t>
            </a:r>
            <a:r>
              <a:rPr lang="en-US" dirty="0" smtClean="0">
                <a:solidFill>
                  <a:srgbClr val="00B050"/>
                </a:solidFill>
              </a:rPr>
              <a:t>be implemented for FLUTE@KIT!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Appropriate scheme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for small facilities</a:t>
            </a:r>
          </a:p>
        </p:txBody>
      </p:sp>
      <p:pic>
        <p:nvPicPr>
          <p:cNvPr id="12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6680" y="1133954"/>
            <a:ext cx="3496976" cy="2089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46" name="Group 1045"/>
          <p:cNvGrpSpPr/>
          <p:nvPr/>
        </p:nvGrpSpPr>
        <p:grpSpPr>
          <a:xfrm>
            <a:off x="2371060" y="942443"/>
            <a:ext cx="6606277" cy="2598199"/>
            <a:chOff x="2371060" y="942443"/>
            <a:chExt cx="6606277" cy="2598199"/>
          </a:xfrm>
        </p:grpSpPr>
        <p:pic>
          <p:nvPicPr>
            <p:cNvPr id="11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38478" y="942443"/>
              <a:ext cx="4338859" cy="2598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4" name="Straight Arrow Connector 13"/>
            <p:cNvCxnSpPr/>
            <p:nvPr/>
          </p:nvCxnSpPr>
          <p:spPr bwMode="auto">
            <a:xfrm flipV="1">
              <a:off x="2371060" y="1850066"/>
              <a:ext cx="3519377" cy="89730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9" name="TextBox 118"/>
            <p:cNvSpPr txBox="1"/>
            <p:nvPr/>
          </p:nvSpPr>
          <p:spPr>
            <a:xfrm>
              <a:off x="5023293" y="1440719"/>
              <a:ext cx="74251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70C0"/>
                  </a:solidFill>
                </a:rPr>
                <a:t>Cable</a:t>
              </a:r>
            </a:p>
            <a:p>
              <a:r>
                <a:rPr lang="en-US" sz="1600" b="1" dirty="0" smtClean="0">
                  <a:solidFill>
                    <a:srgbClr val="0070C0"/>
                  </a:solidFill>
                </a:rPr>
                <a:t>drift</a:t>
              </a:r>
              <a:endParaRPr lang="de-DE" sz="16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124" name="Straight Arrow Connector 123"/>
            <p:cNvCxnSpPr/>
            <p:nvPr/>
          </p:nvCxnSpPr>
          <p:spPr bwMode="auto">
            <a:xfrm flipV="1">
              <a:off x="2991294" y="2317898"/>
              <a:ext cx="2637444" cy="56707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6" name="TextBox 125"/>
            <p:cNvSpPr txBox="1"/>
            <p:nvPr/>
          </p:nvSpPr>
          <p:spPr>
            <a:xfrm>
              <a:off x="5765804" y="2162599"/>
              <a:ext cx="13612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B050"/>
                  </a:solidFill>
                </a:rPr>
                <a:t>Refl. Output</a:t>
              </a:r>
            </a:p>
            <a:p>
              <a:r>
                <a:rPr lang="en-US" sz="1600" b="1" dirty="0" smtClean="0">
                  <a:solidFill>
                    <a:srgbClr val="00B050"/>
                  </a:solidFill>
                </a:rPr>
                <a:t>drift</a:t>
              </a:r>
              <a:endParaRPr lang="de-DE" sz="1600" b="1" dirty="0">
                <a:solidFill>
                  <a:srgbClr val="00B050"/>
                </a:solidFill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5463663" y="2718705"/>
              <a:ext cx="319029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B050"/>
                  </a:solidFill>
                </a:rPr>
                <a:t>X 50 reduction 10ps-&gt;200fs </a:t>
              </a:r>
              <a:r>
                <a:rPr lang="en-US" sz="1600" dirty="0" err="1" smtClean="0">
                  <a:solidFill>
                    <a:srgbClr val="00B050"/>
                  </a:solidFill>
                </a:rPr>
                <a:t>pkpk</a:t>
              </a:r>
              <a:endParaRPr lang="en-US" sz="1600" dirty="0" smtClean="0">
                <a:solidFill>
                  <a:srgbClr val="00B050"/>
                </a:solidFill>
              </a:endParaRPr>
            </a:p>
            <a:p>
              <a:r>
                <a:rPr lang="en-US" sz="1600" dirty="0" smtClean="0"/>
                <a:t>X 500 can be achieved</a:t>
              </a:r>
              <a:endParaRPr lang="de-DE" sz="1600" dirty="0"/>
            </a:p>
          </p:txBody>
        </p:sp>
      </p:grpSp>
      <p:sp>
        <p:nvSpPr>
          <p:cNvPr id="123" name="Oval 122"/>
          <p:cNvSpPr/>
          <p:nvPr/>
        </p:nvSpPr>
        <p:spPr bwMode="auto">
          <a:xfrm>
            <a:off x="2711301" y="1605516"/>
            <a:ext cx="127591" cy="127591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27" name="Straight Arrow Connector 126"/>
          <p:cNvCxnSpPr/>
          <p:nvPr/>
        </p:nvCxnSpPr>
        <p:spPr bwMode="auto">
          <a:xfrm flipV="1">
            <a:off x="2690035" y="1548167"/>
            <a:ext cx="202020" cy="2168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35" name="Straight Arrow Connector 1034"/>
          <p:cNvCxnSpPr/>
          <p:nvPr/>
        </p:nvCxnSpPr>
        <p:spPr bwMode="auto">
          <a:xfrm flipV="1">
            <a:off x="3542022" y="1701912"/>
            <a:ext cx="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045" name="Group 1044"/>
          <p:cNvGrpSpPr/>
          <p:nvPr/>
        </p:nvGrpSpPr>
        <p:grpSpPr>
          <a:xfrm>
            <a:off x="3482855" y="1757918"/>
            <a:ext cx="114500" cy="458973"/>
            <a:chOff x="3482855" y="1683487"/>
            <a:chExt cx="114500" cy="458973"/>
          </a:xfrm>
        </p:grpSpPr>
        <p:cxnSp>
          <p:nvCxnSpPr>
            <p:cNvPr id="141" name="Straight Arrow Connector 140"/>
            <p:cNvCxnSpPr/>
            <p:nvPr/>
          </p:nvCxnSpPr>
          <p:spPr bwMode="auto">
            <a:xfrm rot="900000" flipV="1">
              <a:off x="3597355" y="1683487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2" name="Straight Arrow Connector 141"/>
            <p:cNvCxnSpPr/>
            <p:nvPr/>
          </p:nvCxnSpPr>
          <p:spPr bwMode="auto">
            <a:xfrm rot="-900000" flipV="1">
              <a:off x="3482855" y="1685260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037" name="Straight Arrow Connector 1036"/>
          <p:cNvCxnSpPr/>
          <p:nvPr/>
        </p:nvCxnSpPr>
        <p:spPr bwMode="auto">
          <a:xfrm>
            <a:off x="596944" y="2039293"/>
            <a:ext cx="563526" cy="2785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38" name="TextBox 1037"/>
          <p:cNvSpPr txBox="1"/>
          <p:nvPr/>
        </p:nvSpPr>
        <p:spPr>
          <a:xfrm>
            <a:off x="44053" y="1770746"/>
            <a:ext cx="761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ym typeface="Symbol"/>
              </a:rPr>
              <a:t> </a:t>
            </a:r>
            <a:r>
              <a:rPr lang="de-DE" sz="1200" b="1" dirty="0" err="1" smtClean="0">
                <a:sym typeface="Symbol"/>
              </a:rPr>
              <a:t>const</a:t>
            </a:r>
            <a:r>
              <a:rPr lang="de-DE" sz="1200" b="1" dirty="0" smtClean="0">
                <a:sym typeface="Symbol"/>
              </a:rPr>
              <a:t>.</a:t>
            </a:r>
            <a:endParaRPr lang="de-DE" sz="1200" b="1" dirty="0"/>
          </a:p>
        </p:txBody>
      </p:sp>
      <p:cxnSp>
        <p:nvCxnSpPr>
          <p:cNvPr id="1040" name="Straight Arrow Connector 1039"/>
          <p:cNvCxnSpPr/>
          <p:nvPr/>
        </p:nvCxnSpPr>
        <p:spPr bwMode="auto">
          <a:xfrm>
            <a:off x="2094614" y="1244009"/>
            <a:ext cx="42055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8" name="Straight Arrow Connector 147"/>
          <p:cNvCxnSpPr/>
          <p:nvPr/>
        </p:nvCxnSpPr>
        <p:spPr bwMode="auto">
          <a:xfrm>
            <a:off x="2828257" y="1244009"/>
            <a:ext cx="42055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044" name="Group 1043"/>
          <p:cNvGrpSpPr/>
          <p:nvPr/>
        </p:nvGrpSpPr>
        <p:grpSpPr>
          <a:xfrm>
            <a:off x="3423688" y="1770324"/>
            <a:ext cx="233748" cy="460158"/>
            <a:chOff x="3423688" y="1695893"/>
            <a:chExt cx="233748" cy="460158"/>
          </a:xfrm>
        </p:grpSpPr>
        <p:cxnSp>
          <p:nvCxnSpPr>
            <p:cNvPr id="149" name="Straight Arrow Connector 148"/>
            <p:cNvCxnSpPr/>
            <p:nvPr/>
          </p:nvCxnSpPr>
          <p:spPr bwMode="auto">
            <a:xfrm rot="1800000" flipV="1">
              <a:off x="3657436" y="1695893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0" name="Straight Arrow Connector 149"/>
            <p:cNvCxnSpPr/>
            <p:nvPr/>
          </p:nvCxnSpPr>
          <p:spPr bwMode="auto">
            <a:xfrm rot="-1800000" flipV="1">
              <a:off x="3423688" y="1698851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043" name="Right Arrow 1042"/>
          <p:cNvSpPr/>
          <p:nvPr/>
        </p:nvSpPr>
        <p:spPr bwMode="auto">
          <a:xfrm>
            <a:off x="2701995" y="2070875"/>
            <a:ext cx="546816" cy="12759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5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992" y="3643132"/>
            <a:ext cx="1267642" cy="65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8" name="TextBox 157"/>
          <p:cNvSpPr txBox="1"/>
          <p:nvPr/>
        </p:nvSpPr>
        <p:spPr>
          <a:xfrm>
            <a:off x="119159" y="779776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Interferometer test setup:</a:t>
            </a:r>
            <a:endParaRPr lang="de-DE" dirty="0"/>
          </a:p>
        </p:txBody>
      </p:sp>
      <p:sp>
        <p:nvSpPr>
          <p:cNvPr id="159" name="Content Placeholder 2"/>
          <p:cNvSpPr>
            <a:spLocks noGrp="1"/>
          </p:cNvSpPr>
          <p:nvPr>
            <p:ph idx="1"/>
          </p:nvPr>
        </p:nvSpPr>
        <p:spPr>
          <a:xfrm>
            <a:off x="7499020" y="4274287"/>
            <a:ext cx="1927101" cy="643100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en-US" sz="1100" b="1" dirty="0" smtClean="0">
                <a:solidFill>
                  <a:srgbClr val="00B050"/>
                </a:solidFill>
              </a:rPr>
              <a:t>Ed </a:t>
            </a:r>
            <a:r>
              <a:rPr lang="en-US" sz="1100" b="1" dirty="0" err="1" smtClean="0">
                <a:solidFill>
                  <a:srgbClr val="00B050"/>
                </a:solidFill>
              </a:rPr>
              <a:t>Cullerton</a:t>
            </a:r>
            <a:r>
              <a:rPr lang="en-US" sz="1100" b="1" dirty="0" smtClean="0">
                <a:solidFill>
                  <a:srgbClr val="00B050"/>
                </a:solidFill>
              </a:rPr>
              <a:t>, FNAL</a:t>
            </a:r>
          </a:p>
        </p:txBody>
      </p:sp>
      <p:grpSp>
        <p:nvGrpSpPr>
          <p:cNvPr id="1048" name="Group 1047"/>
          <p:cNvGrpSpPr/>
          <p:nvPr/>
        </p:nvGrpSpPr>
        <p:grpSpPr>
          <a:xfrm>
            <a:off x="116960" y="3296702"/>
            <a:ext cx="5050461" cy="3412480"/>
            <a:chOff x="116960" y="3296702"/>
            <a:chExt cx="5050461" cy="3412480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960" y="3666034"/>
              <a:ext cx="5050461" cy="30431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8" name="TextBox 7"/>
            <p:cNvSpPr txBox="1"/>
            <p:nvPr/>
          </p:nvSpPr>
          <p:spPr>
            <a:xfrm>
              <a:off x="116960" y="3296702"/>
              <a:ext cx="36728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</a:t>
              </a:r>
              <a:r>
                <a:rPr lang="en-US" dirty="0" smtClean="0"/>
                <a:t>.g. considered for REGAE facility</a:t>
              </a:r>
              <a:endParaRPr lang="de-DE" dirty="0"/>
            </a:p>
          </p:txBody>
        </p:sp>
        <p:sp>
          <p:nvSpPr>
            <p:cNvPr id="1047" name="Rectangle 1046"/>
            <p:cNvSpPr/>
            <p:nvPr/>
          </p:nvSpPr>
          <p:spPr bwMode="auto">
            <a:xfrm>
              <a:off x="3543136" y="4603898"/>
              <a:ext cx="1383756" cy="58371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60" name="Picture 15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8812" y="3751819"/>
              <a:ext cx="1816310" cy="1021675"/>
            </a:xfrm>
            <a:prstGeom prst="rect">
              <a:avLst/>
            </a:prstGeom>
          </p:spPr>
        </p:pic>
      </p:grpSp>
      <p:sp>
        <p:nvSpPr>
          <p:cNvPr id="16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52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581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59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5E4219B6-31BB-4087-951D-4680941D71CA}" type="slidenum">
              <a:rPr lang="en-GB" sz="1000" smtClean="0">
                <a:solidFill>
                  <a:schemeClr val="bg1"/>
                </a:solidFill>
                <a:ea typeface="Geneva" pitchFamily="1" charset="-128"/>
              </a:rPr>
              <a:pPr/>
              <a:t>53</a:t>
            </a:fld>
            <a:endParaRPr lang="en-GB" sz="1000" smtClean="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87044" name="TextBox 2"/>
          <p:cNvSpPr txBox="1">
            <a:spLocks noChangeArrowheads="1"/>
          </p:cNvSpPr>
          <p:nvPr/>
        </p:nvSpPr>
        <p:spPr bwMode="auto">
          <a:xfrm>
            <a:off x="381000" y="1028700"/>
            <a:ext cx="83139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2000" dirty="0">
                <a:solidFill>
                  <a:srgbClr val="0000FF"/>
                </a:solidFill>
              </a:rPr>
              <a:t>Early work NLC (</a:t>
            </a:r>
            <a:r>
              <a:rPr lang="en-US" sz="2000" dirty="0" err="1">
                <a:solidFill>
                  <a:srgbClr val="0000FF"/>
                </a:solidFill>
              </a:rPr>
              <a:t>J.Frisch</a:t>
            </a:r>
            <a:r>
              <a:rPr lang="en-US" sz="2000" dirty="0">
                <a:solidFill>
                  <a:srgbClr val="0000FF"/>
                </a:solidFill>
              </a:rPr>
              <a:t>), TESLA (</a:t>
            </a:r>
            <a:r>
              <a:rPr lang="en-US" sz="2000" dirty="0" err="1">
                <a:solidFill>
                  <a:srgbClr val="0000FF"/>
                </a:solidFill>
              </a:rPr>
              <a:t>K.Czuba</a:t>
            </a:r>
            <a:r>
              <a:rPr lang="en-US" sz="2000" dirty="0">
                <a:solidFill>
                  <a:srgbClr val="0000FF"/>
                </a:solidFill>
              </a:rPr>
              <a:t>), </a:t>
            </a:r>
            <a:r>
              <a:rPr lang="en-US" sz="2000" dirty="0" smtClean="0">
                <a:solidFill>
                  <a:srgbClr val="0000FF"/>
                </a:solidFill>
              </a:rPr>
              <a:t>PSI </a:t>
            </a:r>
            <a:r>
              <a:rPr lang="en-US" sz="2000" dirty="0">
                <a:solidFill>
                  <a:srgbClr val="0000FF"/>
                </a:solidFill>
              </a:rPr>
              <a:t>(S. </a:t>
            </a:r>
            <a:r>
              <a:rPr lang="en-US" sz="2000" dirty="0" err="1">
                <a:solidFill>
                  <a:srgbClr val="0000FF"/>
                </a:solidFill>
              </a:rPr>
              <a:t>Hunziker</a:t>
            </a:r>
            <a:r>
              <a:rPr lang="en-US" sz="2000" dirty="0" smtClean="0">
                <a:solidFill>
                  <a:srgbClr val="0000FF"/>
                </a:solidFill>
              </a:rPr>
              <a:t>)/I-TECH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1843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838" y="1463675"/>
            <a:ext cx="6166857" cy="303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87046" name="Group 15"/>
          <p:cNvGrpSpPr>
            <a:grpSpLocks/>
          </p:cNvGrpSpPr>
          <p:nvPr/>
        </p:nvGrpSpPr>
        <p:grpSpPr bwMode="auto">
          <a:xfrm>
            <a:off x="795338" y="5099488"/>
            <a:ext cx="3203575" cy="1290637"/>
            <a:chOff x="795696" y="5265613"/>
            <a:chExt cx="4603445" cy="1290638"/>
          </a:xfrm>
        </p:grpSpPr>
        <p:grpSp>
          <p:nvGrpSpPr>
            <p:cNvPr id="87090" name="Group 16"/>
            <p:cNvGrpSpPr>
              <a:grpSpLocks/>
            </p:cNvGrpSpPr>
            <p:nvPr/>
          </p:nvGrpSpPr>
          <p:grpSpPr bwMode="auto">
            <a:xfrm>
              <a:off x="795696" y="5265613"/>
              <a:ext cx="4603445" cy="1290638"/>
              <a:chOff x="1279880" y="3997325"/>
              <a:chExt cx="5179658" cy="1935163"/>
            </a:xfrm>
          </p:grpSpPr>
          <p:sp>
            <p:nvSpPr>
              <p:cNvPr id="87092" name="Rectangle 6"/>
              <p:cNvSpPr>
                <a:spLocks noChangeArrowheads="1"/>
              </p:cNvSpPr>
              <p:nvPr/>
            </p:nvSpPr>
            <p:spPr bwMode="auto">
              <a:xfrm>
                <a:off x="1290638" y="3997325"/>
                <a:ext cx="5168900" cy="193516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buFont typeface="Wingdings" pitchFamily="2" charset="2"/>
                  <a:buNone/>
                </a:pPr>
                <a:endParaRPr lang="en-US" sz="1100" b="1"/>
              </a:p>
            </p:txBody>
          </p:sp>
          <p:sp>
            <p:nvSpPr>
              <p:cNvPr id="87093" name="Rectangle 7"/>
              <p:cNvSpPr>
                <a:spLocks noChangeArrowheads="1"/>
              </p:cNvSpPr>
              <p:nvPr/>
            </p:nvSpPr>
            <p:spPr bwMode="auto">
              <a:xfrm>
                <a:off x="1290638" y="3997325"/>
                <a:ext cx="5168900" cy="1935163"/>
              </a:xfrm>
              <a:prstGeom prst="rect">
                <a:avLst/>
              </a:prstGeom>
              <a:noFill/>
              <a:ln w="1905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buFont typeface="Wingdings" pitchFamily="2" charset="2"/>
                  <a:buNone/>
                </a:pPr>
                <a:endParaRPr lang="en-US" sz="1100" b="1"/>
              </a:p>
            </p:txBody>
          </p:sp>
          <p:sp>
            <p:nvSpPr>
              <p:cNvPr id="87094" name="Line 8"/>
              <p:cNvSpPr>
                <a:spLocks noChangeShapeType="1"/>
              </p:cNvSpPr>
              <p:nvPr/>
            </p:nvSpPr>
            <p:spPr bwMode="auto">
              <a:xfrm>
                <a:off x="1290638" y="3997325"/>
                <a:ext cx="51689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095" name="Line 9"/>
              <p:cNvSpPr>
                <a:spLocks noChangeShapeType="1"/>
              </p:cNvSpPr>
              <p:nvPr/>
            </p:nvSpPr>
            <p:spPr bwMode="auto">
              <a:xfrm>
                <a:off x="1290638" y="5932488"/>
                <a:ext cx="51689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096" name="Line 10"/>
              <p:cNvSpPr>
                <a:spLocks noChangeShapeType="1"/>
              </p:cNvSpPr>
              <p:nvPr/>
            </p:nvSpPr>
            <p:spPr bwMode="auto">
              <a:xfrm flipV="1">
                <a:off x="6459538" y="3997325"/>
                <a:ext cx="0" cy="193516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097" name="Line 11"/>
              <p:cNvSpPr>
                <a:spLocks noChangeShapeType="1"/>
              </p:cNvSpPr>
              <p:nvPr/>
            </p:nvSpPr>
            <p:spPr bwMode="auto">
              <a:xfrm flipV="1">
                <a:off x="1279880" y="3997325"/>
                <a:ext cx="0" cy="193516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098" name="Line 12"/>
              <p:cNvSpPr>
                <a:spLocks noChangeShapeType="1"/>
              </p:cNvSpPr>
              <p:nvPr/>
            </p:nvSpPr>
            <p:spPr bwMode="auto">
              <a:xfrm>
                <a:off x="1290638" y="5932488"/>
                <a:ext cx="51689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099" name="Line 13"/>
              <p:cNvSpPr>
                <a:spLocks noChangeShapeType="1"/>
              </p:cNvSpPr>
              <p:nvPr/>
            </p:nvSpPr>
            <p:spPr bwMode="auto">
              <a:xfrm flipV="1">
                <a:off x="1279880" y="3997325"/>
                <a:ext cx="0" cy="193516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100" name="Line 14"/>
              <p:cNvSpPr>
                <a:spLocks noChangeShapeType="1"/>
              </p:cNvSpPr>
              <p:nvPr/>
            </p:nvSpPr>
            <p:spPr bwMode="auto">
              <a:xfrm flipV="1">
                <a:off x="1279880" y="5892800"/>
                <a:ext cx="0" cy="3968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101" name="Line 15"/>
              <p:cNvSpPr>
                <a:spLocks noChangeShapeType="1"/>
              </p:cNvSpPr>
              <p:nvPr/>
            </p:nvSpPr>
            <p:spPr bwMode="auto">
              <a:xfrm>
                <a:off x="1279880" y="3997325"/>
                <a:ext cx="0" cy="3333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102" name="Line 17"/>
              <p:cNvSpPr>
                <a:spLocks noChangeShapeType="1"/>
              </p:cNvSpPr>
              <p:nvPr/>
            </p:nvSpPr>
            <p:spPr bwMode="auto">
              <a:xfrm flipV="1">
                <a:off x="3008313" y="5892800"/>
                <a:ext cx="0" cy="3968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103" name="Line 18"/>
              <p:cNvSpPr>
                <a:spLocks noChangeShapeType="1"/>
              </p:cNvSpPr>
              <p:nvPr/>
            </p:nvSpPr>
            <p:spPr bwMode="auto">
              <a:xfrm>
                <a:off x="3008313" y="3997325"/>
                <a:ext cx="0" cy="3333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104" name="Line 20"/>
              <p:cNvSpPr>
                <a:spLocks noChangeShapeType="1"/>
              </p:cNvSpPr>
              <p:nvPr/>
            </p:nvSpPr>
            <p:spPr bwMode="auto">
              <a:xfrm flipV="1">
                <a:off x="4733925" y="5892800"/>
                <a:ext cx="0" cy="3968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105" name="Line 21"/>
              <p:cNvSpPr>
                <a:spLocks noChangeShapeType="1"/>
              </p:cNvSpPr>
              <p:nvPr/>
            </p:nvSpPr>
            <p:spPr bwMode="auto">
              <a:xfrm>
                <a:off x="4733925" y="3997325"/>
                <a:ext cx="0" cy="3333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106" name="Line 23"/>
              <p:cNvSpPr>
                <a:spLocks noChangeShapeType="1"/>
              </p:cNvSpPr>
              <p:nvPr/>
            </p:nvSpPr>
            <p:spPr bwMode="auto">
              <a:xfrm flipV="1">
                <a:off x="6459538" y="5892800"/>
                <a:ext cx="0" cy="3968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107" name="Line 24"/>
              <p:cNvSpPr>
                <a:spLocks noChangeShapeType="1"/>
              </p:cNvSpPr>
              <p:nvPr/>
            </p:nvSpPr>
            <p:spPr bwMode="auto">
              <a:xfrm>
                <a:off x="6459538" y="3997325"/>
                <a:ext cx="0" cy="3333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108" name="Line 26"/>
              <p:cNvSpPr>
                <a:spLocks noChangeShapeType="1"/>
              </p:cNvSpPr>
              <p:nvPr/>
            </p:nvSpPr>
            <p:spPr bwMode="auto">
              <a:xfrm>
                <a:off x="1290638" y="5932488"/>
                <a:ext cx="46038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109" name="Line 27"/>
              <p:cNvSpPr>
                <a:spLocks noChangeShapeType="1"/>
              </p:cNvSpPr>
              <p:nvPr/>
            </p:nvSpPr>
            <p:spPr bwMode="auto">
              <a:xfrm flipH="1">
                <a:off x="6407150" y="5932488"/>
                <a:ext cx="52388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110" name="Line 29"/>
              <p:cNvSpPr>
                <a:spLocks noChangeShapeType="1"/>
              </p:cNvSpPr>
              <p:nvPr/>
            </p:nvSpPr>
            <p:spPr bwMode="auto">
              <a:xfrm>
                <a:off x="1290638" y="5610225"/>
                <a:ext cx="46038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111" name="Line 30"/>
              <p:cNvSpPr>
                <a:spLocks noChangeShapeType="1"/>
              </p:cNvSpPr>
              <p:nvPr/>
            </p:nvSpPr>
            <p:spPr bwMode="auto">
              <a:xfrm flipH="1">
                <a:off x="6407150" y="5610225"/>
                <a:ext cx="52388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112" name="Line 32"/>
              <p:cNvSpPr>
                <a:spLocks noChangeShapeType="1"/>
              </p:cNvSpPr>
              <p:nvPr/>
            </p:nvSpPr>
            <p:spPr bwMode="auto">
              <a:xfrm>
                <a:off x="1290638" y="5287963"/>
                <a:ext cx="46038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113" name="Line 33"/>
              <p:cNvSpPr>
                <a:spLocks noChangeShapeType="1"/>
              </p:cNvSpPr>
              <p:nvPr/>
            </p:nvSpPr>
            <p:spPr bwMode="auto">
              <a:xfrm flipH="1">
                <a:off x="6407150" y="5287963"/>
                <a:ext cx="52388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114" name="Line 35"/>
              <p:cNvSpPr>
                <a:spLocks noChangeShapeType="1"/>
              </p:cNvSpPr>
              <p:nvPr/>
            </p:nvSpPr>
            <p:spPr bwMode="auto">
              <a:xfrm>
                <a:off x="1290638" y="4965700"/>
                <a:ext cx="46038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115" name="Line 36"/>
              <p:cNvSpPr>
                <a:spLocks noChangeShapeType="1"/>
              </p:cNvSpPr>
              <p:nvPr/>
            </p:nvSpPr>
            <p:spPr bwMode="auto">
              <a:xfrm flipH="1">
                <a:off x="6407150" y="4965700"/>
                <a:ext cx="52388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116" name="Line 38"/>
              <p:cNvSpPr>
                <a:spLocks noChangeShapeType="1"/>
              </p:cNvSpPr>
              <p:nvPr/>
            </p:nvSpPr>
            <p:spPr bwMode="auto">
              <a:xfrm>
                <a:off x="1290638" y="4641850"/>
                <a:ext cx="46038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117" name="Line 39"/>
              <p:cNvSpPr>
                <a:spLocks noChangeShapeType="1"/>
              </p:cNvSpPr>
              <p:nvPr/>
            </p:nvSpPr>
            <p:spPr bwMode="auto">
              <a:xfrm flipH="1">
                <a:off x="6407150" y="4641850"/>
                <a:ext cx="52388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118" name="Line 41"/>
              <p:cNvSpPr>
                <a:spLocks noChangeShapeType="1"/>
              </p:cNvSpPr>
              <p:nvPr/>
            </p:nvSpPr>
            <p:spPr bwMode="auto">
              <a:xfrm>
                <a:off x="1290638" y="4319588"/>
                <a:ext cx="46038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119" name="Line 42"/>
              <p:cNvSpPr>
                <a:spLocks noChangeShapeType="1"/>
              </p:cNvSpPr>
              <p:nvPr/>
            </p:nvSpPr>
            <p:spPr bwMode="auto">
              <a:xfrm flipH="1">
                <a:off x="6407150" y="4319588"/>
                <a:ext cx="52388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120" name="Line 44"/>
              <p:cNvSpPr>
                <a:spLocks noChangeShapeType="1"/>
              </p:cNvSpPr>
              <p:nvPr/>
            </p:nvSpPr>
            <p:spPr bwMode="auto">
              <a:xfrm>
                <a:off x="1290638" y="3997325"/>
                <a:ext cx="46038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121" name="Line 45"/>
              <p:cNvSpPr>
                <a:spLocks noChangeShapeType="1"/>
              </p:cNvSpPr>
              <p:nvPr/>
            </p:nvSpPr>
            <p:spPr bwMode="auto">
              <a:xfrm flipH="1">
                <a:off x="6407150" y="3997325"/>
                <a:ext cx="52388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122" name="Line 47"/>
              <p:cNvSpPr>
                <a:spLocks noChangeShapeType="1"/>
              </p:cNvSpPr>
              <p:nvPr/>
            </p:nvSpPr>
            <p:spPr bwMode="auto">
              <a:xfrm>
                <a:off x="1290638" y="3997325"/>
                <a:ext cx="51689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123" name="Line 48"/>
              <p:cNvSpPr>
                <a:spLocks noChangeShapeType="1"/>
              </p:cNvSpPr>
              <p:nvPr/>
            </p:nvSpPr>
            <p:spPr bwMode="auto">
              <a:xfrm>
                <a:off x="1290638" y="5932488"/>
                <a:ext cx="516890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124" name="Line 49"/>
              <p:cNvSpPr>
                <a:spLocks noChangeShapeType="1"/>
              </p:cNvSpPr>
              <p:nvPr/>
            </p:nvSpPr>
            <p:spPr bwMode="auto">
              <a:xfrm flipV="1">
                <a:off x="6459538" y="3997325"/>
                <a:ext cx="0" cy="193516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125" name="Line 50"/>
              <p:cNvSpPr>
                <a:spLocks noChangeShapeType="1"/>
              </p:cNvSpPr>
              <p:nvPr/>
            </p:nvSpPr>
            <p:spPr bwMode="auto">
              <a:xfrm flipV="1">
                <a:off x="1279880" y="3997325"/>
                <a:ext cx="0" cy="193516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126" name="Freeform 51"/>
              <p:cNvSpPr>
                <a:spLocks/>
              </p:cNvSpPr>
              <p:nvPr/>
            </p:nvSpPr>
            <p:spPr bwMode="auto">
              <a:xfrm>
                <a:off x="1290638" y="4189413"/>
                <a:ext cx="450850" cy="1539875"/>
              </a:xfrm>
              <a:custGeom>
                <a:avLst/>
                <a:gdLst>
                  <a:gd name="T0" fmla="*/ 2147483647 w 284"/>
                  <a:gd name="T1" fmla="*/ 2147483647 h 970"/>
                  <a:gd name="T2" fmla="*/ 2147483647 w 284"/>
                  <a:gd name="T3" fmla="*/ 2147483647 h 970"/>
                  <a:gd name="T4" fmla="*/ 2147483647 w 284"/>
                  <a:gd name="T5" fmla="*/ 2147483647 h 970"/>
                  <a:gd name="T6" fmla="*/ 2147483647 w 284"/>
                  <a:gd name="T7" fmla="*/ 2147483647 h 970"/>
                  <a:gd name="T8" fmla="*/ 2147483647 w 284"/>
                  <a:gd name="T9" fmla="*/ 2147483647 h 970"/>
                  <a:gd name="T10" fmla="*/ 2147483647 w 284"/>
                  <a:gd name="T11" fmla="*/ 2147483647 h 970"/>
                  <a:gd name="T12" fmla="*/ 2147483647 w 284"/>
                  <a:gd name="T13" fmla="*/ 2147483647 h 970"/>
                  <a:gd name="T14" fmla="*/ 2147483647 w 284"/>
                  <a:gd name="T15" fmla="*/ 2147483647 h 970"/>
                  <a:gd name="T16" fmla="*/ 2147483647 w 284"/>
                  <a:gd name="T17" fmla="*/ 2147483647 h 970"/>
                  <a:gd name="T18" fmla="*/ 2147483647 w 284"/>
                  <a:gd name="T19" fmla="*/ 2147483647 h 970"/>
                  <a:gd name="T20" fmla="*/ 2147483647 w 284"/>
                  <a:gd name="T21" fmla="*/ 2147483647 h 970"/>
                  <a:gd name="T22" fmla="*/ 2147483647 w 284"/>
                  <a:gd name="T23" fmla="*/ 2147483647 h 970"/>
                  <a:gd name="T24" fmla="*/ 2147483647 w 284"/>
                  <a:gd name="T25" fmla="*/ 2147483647 h 970"/>
                  <a:gd name="T26" fmla="*/ 2147483647 w 284"/>
                  <a:gd name="T27" fmla="*/ 2147483647 h 970"/>
                  <a:gd name="T28" fmla="*/ 2147483647 w 284"/>
                  <a:gd name="T29" fmla="*/ 2147483647 h 970"/>
                  <a:gd name="T30" fmla="*/ 2147483647 w 284"/>
                  <a:gd name="T31" fmla="*/ 2147483647 h 970"/>
                  <a:gd name="T32" fmla="*/ 2147483647 w 284"/>
                  <a:gd name="T33" fmla="*/ 2147483647 h 970"/>
                  <a:gd name="T34" fmla="*/ 2147483647 w 284"/>
                  <a:gd name="T35" fmla="*/ 2147483647 h 970"/>
                  <a:gd name="T36" fmla="*/ 2147483647 w 284"/>
                  <a:gd name="T37" fmla="*/ 2147483647 h 970"/>
                  <a:gd name="T38" fmla="*/ 2147483647 w 284"/>
                  <a:gd name="T39" fmla="*/ 2147483647 h 970"/>
                  <a:gd name="T40" fmla="*/ 2147483647 w 284"/>
                  <a:gd name="T41" fmla="*/ 2147483647 h 970"/>
                  <a:gd name="T42" fmla="*/ 2147483647 w 284"/>
                  <a:gd name="T43" fmla="*/ 2147483647 h 970"/>
                  <a:gd name="T44" fmla="*/ 2147483647 w 284"/>
                  <a:gd name="T45" fmla="*/ 2147483647 h 970"/>
                  <a:gd name="T46" fmla="*/ 2147483647 w 284"/>
                  <a:gd name="T47" fmla="*/ 2147483647 h 970"/>
                  <a:gd name="T48" fmla="*/ 2147483647 w 284"/>
                  <a:gd name="T49" fmla="*/ 2147483647 h 970"/>
                  <a:gd name="T50" fmla="*/ 2147483647 w 284"/>
                  <a:gd name="T51" fmla="*/ 2147483647 h 970"/>
                  <a:gd name="T52" fmla="*/ 2147483647 w 284"/>
                  <a:gd name="T53" fmla="*/ 2147483647 h 970"/>
                  <a:gd name="T54" fmla="*/ 2147483647 w 284"/>
                  <a:gd name="T55" fmla="*/ 2147483647 h 970"/>
                  <a:gd name="T56" fmla="*/ 2147483647 w 284"/>
                  <a:gd name="T57" fmla="*/ 2147483647 h 970"/>
                  <a:gd name="T58" fmla="*/ 2147483647 w 284"/>
                  <a:gd name="T59" fmla="*/ 2147483647 h 970"/>
                  <a:gd name="T60" fmla="*/ 2147483647 w 284"/>
                  <a:gd name="T61" fmla="*/ 2147483647 h 970"/>
                  <a:gd name="T62" fmla="*/ 2147483647 w 284"/>
                  <a:gd name="T63" fmla="*/ 2147483647 h 970"/>
                  <a:gd name="T64" fmla="*/ 2147483647 w 284"/>
                  <a:gd name="T65" fmla="*/ 2147483647 h 970"/>
                  <a:gd name="T66" fmla="*/ 2147483647 w 284"/>
                  <a:gd name="T67" fmla="*/ 2147483647 h 970"/>
                  <a:gd name="T68" fmla="*/ 2147483647 w 284"/>
                  <a:gd name="T69" fmla="*/ 2147483647 h 970"/>
                  <a:gd name="T70" fmla="*/ 2147483647 w 284"/>
                  <a:gd name="T71" fmla="*/ 2147483647 h 970"/>
                  <a:gd name="T72" fmla="*/ 2147483647 w 284"/>
                  <a:gd name="T73" fmla="*/ 2147483647 h 970"/>
                  <a:gd name="T74" fmla="*/ 2147483647 w 284"/>
                  <a:gd name="T75" fmla="*/ 2147483647 h 970"/>
                  <a:gd name="T76" fmla="*/ 2147483647 w 284"/>
                  <a:gd name="T77" fmla="*/ 2147483647 h 970"/>
                  <a:gd name="T78" fmla="*/ 2147483647 w 284"/>
                  <a:gd name="T79" fmla="*/ 2147483647 h 970"/>
                  <a:gd name="T80" fmla="*/ 2147483647 w 284"/>
                  <a:gd name="T81" fmla="*/ 2147483647 h 970"/>
                  <a:gd name="T82" fmla="*/ 2147483647 w 284"/>
                  <a:gd name="T83" fmla="*/ 2147483647 h 9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84" h="970">
                    <a:moveTo>
                      <a:pt x="0" y="0"/>
                    </a:moveTo>
                    <a:lnTo>
                      <a:pt x="0" y="82"/>
                    </a:lnTo>
                    <a:lnTo>
                      <a:pt x="5" y="111"/>
                    </a:lnTo>
                    <a:lnTo>
                      <a:pt x="5" y="350"/>
                    </a:lnTo>
                    <a:lnTo>
                      <a:pt x="10" y="396"/>
                    </a:lnTo>
                    <a:lnTo>
                      <a:pt x="10" y="677"/>
                    </a:lnTo>
                    <a:lnTo>
                      <a:pt x="15" y="720"/>
                    </a:lnTo>
                    <a:lnTo>
                      <a:pt x="15" y="916"/>
                    </a:lnTo>
                    <a:lnTo>
                      <a:pt x="19" y="938"/>
                    </a:lnTo>
                    <a:lnTo>
                      <a:pt x="19" y="970"/>
                    </a:lnTo>
                    <a:lnTo>
                      <a:pt x="19" y="959"/>
                    </a:lnTo>
                    <a:lnTo>
                      <a:pt x="24" y="945"/>
                    </a:lnTo>
                    <a:lnTo>
                      <a:pt x="24" y="784"/>
                    </a:lnTo>
                    <a:lnTo>
                      <a:pt x="29" y="745"/>
                    </a:lnTo>
                    <a:lnTo>
                      <a:pt x="29" y="474"/>
                    </a:lnTo>
                    <a:lnTo>
                      <a:pt x="33" y="428"/>
                    </a:lnTo>
                    <a:lnTo>
                      <a:pt x="33" y="175"/>
                    </a:lnTo>
                    <a:lnTo>
                      <a:pt x="38" y="139"/>
                    </a:lnTo>
                    <a:lnTo>
                      <a:pt x="38" y="22"/>
                    </a:lnTo>
                    <a:lnTo>
                      <a:pt x="43" y="14"/>
                    </a:lnTo>
                    <a:lnTo>
                      <a:pt x="43" y="82"/>
                    </a:lnTo>
                    <a:lnTo>
                      <a:pt x="48" y="107"/>
                    </a:lnTo>
                    <a:lnTo>
                      <a:pt x="48" y="325"/>
                    </a:lnTo>
                    <a:lnTo>
                      <a:pt x="52" y="371"/>
                    </a:lnTo>
                    <a:lnTo>
                      <a:pt x="52" y="638"/>
                    </a:lnTo>
                    <a:lnTo>
                      <a:pt x="57" y="681"/>
                    </a:lnTo>
                    <a:lnTo>
                      <a:pt x="57" y="877"/>
                    </a:lnTo>
                    <a:lnTo>
                      <a:pt x="62" y="898"/>
                    </a:lnTo>
                    <a:lnTo>
                      <a:pt x="62" y="941"/>
                    </a:lnTo>
                    <a:lnTo>
                      <a:pt x="62" y="934"/>
                    </a:lnTo>
                    <a:lnTo>
                      <a:pt x="67" y="927"/>
                    </a:lnTo>
                    <a:lnTo>
                      <a:pt x="67" y="816"/>
                    </a:lnTo>
                    <a:lnTo>
                      <a:pt x="71" y="788"/>
                    </a:lnTo>
                    <a:lnTo>
                      <a:pt x="71" y="549"/>
                    </a:lnTo>
                    <a:lnTo>
                      <a:pt x="76" y="506"/>
                    </a:lnTo>
                    <a:lnTo>
                      <a:pt x="76" y="257"/>
                    </a:lnTo>
                    <a:lnTo>
                      <a:pt x="81" y="221"/>
                    </a:lnTo>
                    <a:lnTo>
                      <a:pt x="81" y="75"/>
                    </a:lnTo>
                    <a:lnTo>
                      <a:pt x="85" y="64"/>
                    </a:lnTo>
                    <a:lnTo>
                      <a:pt x="85" y="54"/>
                    </a:lnTo>
                    <a:lnTo>
                      <a:pt x="85" y="86"/>
                    </a:lnTo>
                    <a:lnTo>
                      <a:pt x="90" y="104"/>
                    </a:lnTo>
                    <a:lnTo>
                      <a:pt x="90" y="278"/>
                    </a:lnTo>
                    <a:lnTo>
                      <a:pt x="95" y="314"/>
                    </a:lnTo>
                    <a:lnTo>
                      <a:pt x="95" y="560"/>
                    </a:lnTo>
                    <a:lnTo>
                      <a:pt x="100" y="599"/>
                    </a:lnTo>
                    <a:lnTo>
                      <a:pt x="100" y="799"/>
                    </a:lnTo>
                    <a:lnTo>
                      <a:pt x="104" y="824"/>
                    </a:lnTo>
                    <a:lnTo>
                      <a:pt x="104" y="895"/>
                    </a:lnTo>
                    <a:lnTo>
                      <a:pt x="109" y="891"/>
                    </a:lnTo>
                    <a:lnTo>
                      <a:pt x="109" y="799"/>
                    </a:lnTo>
                    <a:lnTo>
                      <a:pt x="114" y="774"/>
                    </a:lnTo>
                    <a:lnTo>
                      <a:pt x="114" y="567"/>
                    </a:lnTo>
                    <a:lnTo>
                      <a:pt x="119" y="528"/>
                    </a:lnTo>
                    <a:lnTo>
                      <a:pt x="119" y="303"/>
                    </a:lnTo>
                    <a:lnTo>
                      <a:pt x="123" y="271"/>
                    </a:lnTo>
                    <a:lnTo>
                      <a:pt x="123" y="132"/>
                    </a:lnTo>
                    <a:lnTo>
                      <a:pt x="128" y="121"/>
                    </a:lnTo>
                    <a:lnTo>
                      <a:pt x="128" y="107"/>
                    </a:lnTo>
                    <a:lnTo>
                      <a:pt x="128" y="125"/>
                    </a:lnTo>
                    <a:lnTo>
                      <a:pt x="133" y="139"/>
                    </a:lnTo>
                    <a:lnTo>
                      <a:pt x="133" y="250"/>
                    </a:lnTo>
                    <a:lnTo>
                      <a:pt x="137" y="282"/>
                    </a:lnTo>
                    <a:lnTo>
                      <a:pt x="137" y="492"/>
                    </a:lnTo>
                    <a:lnTo>
                      <a:pt x="142" y="528"/>
                    </a:lnTo>
                    <a:lnTo>
                      <a:pt x="142" y="720"/>
                    </a:lnTo>
                    <a:lnTo>
                      <a:pt x="147" y="749"/>
                    </a:lnTo>
                    <a:lnTo>
                      <a:pt x="147" y="841"/>
                    </a:lnTo>
                    <a:lnTo>
                      <a:pt x="152" y="845"/>
                    </a:lnTo>
                    <a:lnTo>
                      <a:pt x="152" y="795"/>
                    </a:lnTo>
                    <a:lnTo>
                      <a:pt x="156" y="777"/>
                    </a:lnTo>
                    <a:lnTo>
                      <a:pt x="156" y="613"/>
                    </a:lnTo>
                    <a:lnTo>
                      <a:pt x="161" y="581"/>
                    </a:lnTo>
                    <a:lnTo>
                      <a:pt x="161" y="378"/>
                    </a:lnTo>
                    <a:lnTo>
                      <a:pt x="166" y="346"/>
                    </a:lnTo>
                    <a:lnTo>
                      <a:pt x="166" y="196"/>
                    </a:lnTo>
                    <a:lnTo>
                      <a:pt x="171" y="178"/>
                    </a:lnTo>
                    <a:lnTo>
                      <a:pt x="171" y="146"/>
                    </a:lnTo>
                    <a:lnTo>
                      <a:pt x="171" y="150"/>
                    </a:lnTo>
                    <a:lnTo>
                      <a:pt x="175" y="157"/>
                    </a:lnTo>
                    <a:lnTo>
                      <a:pt x="175" y="257"/>
                    </a:lnTo>
                    <a:lnTo>
                      <a:pt x="180" y="285"/>
                    </a:lnTo>
                    <a:lnTo>
                      <a:pt x="180" y="467"/>
                    </a:lnTo>
                    <a:lnTo>
                      <a:pt x="185" y="503"/>
                    </a:lnTo>
                    <a:lnTo>
                      <a:pt x="185" y="685"/>
                    </a:lnTo>
                    <a:lnTo>
                      <a:pt x="189" y="709"/>
                    </a:lnTo>
                    <a:lnTo>
                      <a:pt x="189" y="806"/>
                    </a:lnTo>
                    <a:lnTo>
                      <a:pt x="194" y="813"/>
                    </a:lnTo>
                    <a:lnTo>
                      <a:pt x="194" y="816"/>
                    </a:lnTo>
                    <a:lnTo>
                      <a:pt x="194" y="784"/>
                    </a:lnTo>
                    <a:lnTo>
                      <a:pt x="199" y="767"/>
                    </a:lnTo>
                    <a:lnTo>
                      <a:pt x="199" y="652"/>
                    </a:lnTo>
                    <a:lnTo>
                      <a:pt x="204" y="624"/>
                    </a:lnTo>
                    <a:lnTo>
                      <a:pt x="204" y="435"/>
                    </a:lnTo>
                    <a:lnTo>
                      <a:pt x="208" y="403"/>
                    </a:lnTo>
                    <a:lnTo>
                      <a:pt x="208" y="243"/>
                    </a:lnTo>
                    <a:lnTo>
                      <a:pt x="213" y="221"/>
                    </a:lnTo>
                    <a:lnTo>
                      <a:pt x="213" y="161"/>
                    </a:lnTo>
                    <a:lnTo>
                      <a:pt x="218" y="164"/>
                    </a:lnTo>
                    <a:lnTo>
                      <a:pt x="218" y="228"/>
                    </a:lnTo>
                    <a:lnTo>
                      <a:pt x="222" y="250"/>
                    </a:lnTo>
                    <a:lnTo>
                      <a:pt x="222" y="417"/>
                    </a:lnTo>
                    <a:lnTo>
                      <a:pt x="227" y="446"/>
                    </a:lnTo>
                    <a:lnTo>
                      <a:pt x="227" y="635"/>
                    </a:lnTo>
                    <a:lnTo>
                      <a:pt x="232" y="663"/>
                    </a:lnTo>
                    <a:lnTo>
                      <a:pt x="232" y="788"/>
                    </a:lnTo>
                    <a:lnTo>
                      <a:pt x="237" y="799"/>
                    </a:lnTo>
                    <a:lnTo>
                      <a:pt x="237" y="816"/>
                    </a:lnTo>
                    <a:lnTo>
                      <a:pt x="237" y="802"/>
                    </a:lnTo>
                    <a:lnTo>
                      <a:pt x="241" y="791"/>
                    </a:lnTo>
                    <a:lnTo>
                      <a:pt x="241" y="674"/>
                    </a:lnTo>
                    <a:lnTo>
                      <a:pt x="246" y="645"/>
                    </a:lnTo>
                    <a:lnTo>
                      <a:pt x="246" y="456"/>
                    </a:lnTo>
                    <a:lnTo>
                      <a:pt x="251" y="424"/>
                    </a:lnTo>
                    <a:lnTo>
                      <a:pt x="251" y="250"/>
                    </a:lnTo>
                    <a:lnTo>
                      <a:pt x="256" y="225"/>
                    </a:lnTo>
                    <a:lnTo>
                      <a:pt x="256" y="150"/>
                    </a:lnTo>
                    <a:lnTo>
                      <a:pt x="260" y="146"/>
                    </a:lnTo>
                    <a:lnTo>
                      <a:pt x="260" y="203"/>
                    </a:lnTo>
                    <a:lnTo>
                      <a:pt x="265" y="221"/>
                    </a:lnTo>
                    <a:lnTo>
                      <a:pt x="265" y="357"/>
                    </a:lnTo>
                    <a:lnTo>
                      <a:pt x="270" y="389"/>
                    </a:lnTo>
                    <a:lnTo>
                      <a:pt x="270" y="592"/>
                    </a:lnTo>
                    <a:lnTo>
                      <a:pt x="274" y="624"/>
                    </a:lnTo>
                    <a:lnTo>
                      <a:pt x="274" y="784"/>
                    </a:lnTo>
                    <a:lnTo>
                      <a:pt x="279" y="802"/>
                    </a:lnTo>
                    <a:lnTo>
                      <a:pt x="279" y="845"/>
                    </a:lnTo>
                    <a:lnTo>
                      <a:pt x="284" y="838"/>
                    </a:lnTo>
                  </a:path>
                </a:pathLst>
              </a:custGeom>
              <a:noFill/>
              <a:ln w="1905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127" name="Freeform 52"/>
              <p:cNvSpPr>
                <a:spLocks/>
              </p:cNvSpPr>
              <p:nvPr/>
            </p:nvSpPr>
            <p:spPr bwMode="auto">
              <a:xfrm>
                <a:off x="1741488" y="4189413"/>
                <a:ext cx="442913" cy="1539875"/>
              </a:xfrm>
              <a:custGeom>
                <a:avLst/>
                <a:gdLst>
                  <a:gd name="T0" fmla="*/ 2147483647 w 279"/>
                  <a:gd name="T1" fmla="*/ 2147483647 h 970"/>
                  <a:gd name="T2" fmla="*/ 2147483647 w 279"/>
                  <a:gd name="T3" fmla="*/ 2147483647 h 970"/>
                  <a:gd name="T4" fmla="*/ 2147483647 w 279"/>
                  <a:gd name="T5" fmla="*/ 2147483647 h 970"/>
                  <a:gd name="T6" fmla="*/ 2147483647 w 279"/>
                  <a:gd name="T7" fmla="*/ 2147483647 h 970"/>
                  <a:gd name="T8" fmla="*/ 2147483647 w 279"/>
                  <a:gd name="T9" fmla="*/ 2147483647 h 970"/>
                  <a:gd name="T10" fmla="*/ 2147483647 w 279"/>
                  <a:gd name="T11" fmla="*/ 2147483647 h 970"/>
                  <a:gd name="T12" fmla="*/ 2147483647 w 279"/>
                  <a:gd name="T13" fmla="*/ 2147483647 h 970"/>
                  <a:gd name="T14" fmla="*/ 2147483647 w 279"/>
                  <a:gd name="T15" fmla="*/ 2147483647 h 970"/>
                  <a:gd name="T16" fmla="*/ 2147483647 w 279"/>
                  <a:gd name="T17" fmla="*/ 2147483647 h 970"/>
                  <a:gd name="T18" fmla="*/ 2147483647 w 279"/>
                  <a:gd name="T19" fmla="*/ 2147483647 h 970"/>
                  <a:gd name="T20" fmla="*/ 2147483647 w 279"/>
                  <a:gd name="T21" fmla="*/ 2147483647 h 970"/>
                  <a:gd name="T22" fmla="*/ 2147483647 w 279"/>
                  <a:gd name="T23" fmla="*/ 2147483647 h 970"/>
                  <a:gd name="T24" fmla="*/ 2147483647 w 279"/>
                  <a:gd name="T25" fmla="*/ 2147483647 h 970"/>
                  <a:gd name="T26" fmla="*/ 2147483647 w 279"/>
                  <a:gd name="T27" fmla="*/ 2147483647 h 970"/>
                  <a:gd name="T28" fmla="*/ 2147483647 w 279"/>
                  <a:gd name="T29" fmla="*/ 2147483647 h 970"/>
                  <a:gd name="T30" fmla="*/ 2147483647 w 279"/>
                  <a:gd name="T31" fmla="*/ 2147483647 h 970"/>
                  <a:gd name="T32" fmla="*/ 2147483647 w 279"/>
                  <a:gd name="T33" fmla="*/ 2147483647 h 970"/>
                  <a:gd name="T34" fmla="*/ 2147483647 w 279"/>
                  <a:gd name="T35" fmla="*/ 2147483647 h 970"/>
                  <a:gd name="T36" fmla="*/ 2147483647 w 279"/>
                  <a:gd name="T37" fmla="*/ 2147483647 h 970"/>
                  <a:gd name="T38" fmla="*/ 2147483647 w 279"/>
                  <a:gd name="T39" fmla="*/ 2147483647 h 970"/>
                  <a:gd name="T40" fmla="*/ 2147483647 w 279"/>
                  <a:gd name="T41" fmla="*/ 2147483647 h 970"/>
                  <a:gd name="T42" fmla="*/ 2147483647 w 279"/>
                  <a:gd name="T43" fmla="*/ 2147483647 h 970"/>
                  <a:gd name="T44" fmla="*/ 2147483647 w 279"/>
                  <a:gd name="T45" fmla="*/ 2147483647 h 970"/>
                  <a:gd name="T46" fmla="*/ 2147483647 w 279"/>
                  <a:gd name="T47" fmla="*/ 2147483647 h 970"/>
                  <a:gd name="T48" fmla="*/ 2147483647 w 279"/>
                  <a:gd name="T49" fmla="*/ 2147483647 h 970"/>
                  <a:gd name="T50" fmla="*/ 2147483647 w 279"/>
                  <a:gd name="T51" fmla="*/ 2147483647 h 970"/>
                  <a:gd name="T52" fmla="*/ 2147483647 w 279"/>
                  <a:gd name="T53" fmla="*/ 2147483647 h 970"/>
                  <a:gd name="T54" fmla="*/ 2147483647 w 279"/>
                  <a:gd name="T55" fmla="*/ 2147483647 h 970"/>
                  <a:gd name="T56" fmla="*/ 2147483647 w 279"/>
                  <a:gd name="T57" fmla="*/ 2147483647 h 970"/>
                  <a:gd name="T58" fmla="*/ 2147483647 w 279"/>
                  <a:gd name="T59" fmla="*/ 2147483647 h 970"/>
                  <a:gd name="T60" fmla="*/ 2147483647 w 279"/>
                  <a:gd name="T61" fmla="*/ 2147483647 h 970"/>
                  <a:gd name="T62" fmla="*/ 2147483647 w 279"/>
                  <a:gd name="T63" fmla="*/ 2147483647 h 970"/>
                  <a:gd name="T64" fmla="*/ 2147483647 w 279"/>
                  <a:gd name="T65" fmla="*/ 2147483647 h 970"/>
                  <a:gd name="T66" fmla="*/ 2147483647 w 279"/>
                  <a:gd name="T67" fmla="*/ 2147483647 h 970"/>
                  <a:gd name="T68" fmla="*/ 2147483647 w 279"/>
                  <a:gd name="T69" fmla="*/ 2147483647 h 970"/>
                  <a:gd name="T70" fmla="*/ 2147483647 w 279"/>
                  <a:gd name="T71" fmla="*/ 2147483647 h 970"/>
                  <a:gd name="T72" fmla="*/ 2147483647 w 279"/>
                  <a:gd name="T73" fmla="*/ 2147483647 h 970"/>
                  <a:gd name="T74" fmla="*/ 2147483647 w 279"/>
                  <a:gd name="T75" fmla="*/ 2147483647 h 970"/>
                  <a:gd name="T76" fmla="*/ 2147483647 w 279"/>
                  <a:gd name="T77" fmla="*/ 2147483647 h 970"/>
                  <a:gd name="T78" fmla="*/ 2147483647 w 279"/>
                  <a:gd name="T79" fmla="*/ 2147483647 h 970"/>
                  <a:gd name="T80" fmla="*/ 2147483647 w 279"/>
                  <a:gd name="T81" fmla="*/ 2147483647 h 970"/>
                  <a:gd name="T82" fmla="*/ 2147483647 w 279"/>
                  <a:gd name="T83" fmla="*/ 2147483647 h 9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79" h="970">
                    <a:moveTo>
                      <a:pt x="0" y="838"/>
                    </a:moveTo>
                    <a:lnTo>
                      <a:pt x="0" y="738"/>
                    </a:lnTo>
                    <a:lnTo>
                      <a:pt x="5" y="709"/>
                    </a:lnTo>
                    <a:lnTo>
                      <a:pt x="5" y="513"/>
                    </a:lnTo>
                    <a:lnTo>
                      <a:pt x="9" y="478"/>
                    </a:lnTo>
                    <a:lnTo>
                      <a:pt x="9" y="271"/>
                    </a:lnTo>
                    <a:lnTo>
                      <a:pt x="14" y="239"/>
                    </a:lnTo>
                    <a:lnTo>
                      <a:pt x="14" y="121"/>
                    </a:lnTo>
                    <a:lnTo>
                      <a:pt x="19" y="111"/>
                    </a:lnTo>
                    <a:lnTo>
                      <a:pt x="19" y="107"/>
                    </a:lnTo>
                    <a:lnTo>
                      <a:pt x="19" y="136"/>
                    </a:lnTo>
                    <a:lnTo>
                      <a:pt x="24" y="153"/>
                    </a:lnTo>
                    <a:lnTo>
                      <a:pt x="24" y="317"/>
                    </a:lnTo>
                    <a:lnTo>
                      <a:pt x="28" y="353"/>
                    </a:lnTo>
                    <a:lnTo>
                      <a:pt x="28" y="581"/>
                    </a:lnTo>
                    <a:lnTo>
                      <a:pt x="33" y="620"/>
                    </a:lnTo>
                    <a:lnTo>
                      <a:pt x="33" y="809"/>
                    </a:lnTo>
                    <a:lnTo>
                      <a:pt x="38" y="831"/>
                    </a:lnTo>
                    <a:lnTo>
                      <a:pt x="38" y="891"/>
                    </a:lnTo>
                    <a:lnTo>
                      <a:pt x="42" y="891"/>
                    </a:lnTo>
                    <a:lnTo>
                      <a:pt x="42" y="791"/>
                    </a:lnTo>
                    <a:lnTo>
                      <a:pt x="47" y="763"/>
                    </a:lnTo>
                    <a:lnTo>
                      <a:pt x="47" y="542"/>
                    </a:lnTo>
                    <a:lnTo>
                      <a:pt x="52" y="503"/>
                    </a:lnTo>
                    <a:lnTo>
                      <a:pt x="52" y="300"/>
                    </a:lnTo>
                    <a:lnTo>
                      <a:pt x="57" y="264"/>
                    </a:lnTo>
                    <a:lnTo>
                      <a:pt x="57" y="96"/>
                    </a:lnTo>
                    <a:lnTo>
                      <a:pt x="61" y="79"/>
                    </a:lnTo>
                    <a:lnTo>
                      <a:pt x="61" y="57"/>
                    </a:lnTo>
                    <a:lnTo>
                      <a:pt x="61" y="68"/>
                    </a:lnTo>
                    <a:lnTo>
                      <a:pt x="66" y="82"/>
                    </a:lnTo>
                    <a:lnTo>
                      <a:pt x="66" y="235"/>
                    </a:lnTo>
                    <a:lnTo>
                      <a:pt x="71" y="271"/>
                    </a:lnTo>
                    <a:lnTo>
                      <a:pt x="71" y="521"/>
                    </a:lnTo>
                    <a:lnTo>
                      <a:pt x="76" y="563"/>
                    </a:lnTo>
                    <a:lnTo>
                      <a:pt x="76" y="799"/>
                    </a:lnTo>
                    <a:lnTo>
                      <a:pt x="80" y="831"/>
                    </a:lnTo>
                    <a:lnTo>
                      <a:pt x="80" y="938"/>
                    </a:lnTo>
                    <a:lnTo>
                      <a:pt x="85" y="941"/>
                    </a:lnTo>
                    <a:lnTo>
                      <a:pt x="85" y="870"/>
                    </a:lnTo>
                    <a:lnTo>
                      <a:pt x="90" y="845"/>
                    </a:lnTo>
                    <a:lnTo>
                      <a:pt x="90" y="624"/>
                    </a:lnTo>
                    <a:lnTo>
                      <a:pt x="94" y="578"/>
                    </a:lnTo>
                    <a:lnTo>
                      <a:pt x="94" y="310"/>
                    </a:lnTo>
                    <a:lnTo>
                      <a:pt x="99" y="268"/>
                    </a:lnTo>
                    <a:lnTo>
                      <a:pt x="99" y="72"/>
                    </a:lnTo>
                    <a:lnTo>
                      <a:pt x="104" y="54"/>
                    </a:lnTo>
                    <a:lnTo>
                      <a:pt x="104" y="14"/>
                    </a:lnTo>
                    <a:lnTo>
                      <a:pt x="104" y="22"/>
                    </a:lnTo>
                    <a:lnTo>
                      <a:pt x="109" y="36"/>
                    </a:lnTo>
                    <a:lnTo>
                      <a:pt x="109" y="189"/>
                    </a:lnTo>
                    <a:lnTo>
                      <a:pt x="113" y="225"/>
                    </a:lnTo>
                    <a:lnTo>
                      <a:pt x="113" y="492"/>
                    </a:lnTo>
                    <a:lnTo>
                      <a:pt x="118" y="538"/>
                    </a:lnTo>
                    <a:lnTo>
                      <a:pt x="118" y="759"/>
                    </a:lnTo>
                    <a:lnTo>
                      <a:pt x="123" y="799"/>
                    </a:lnTo>
                    <a:lnTo>
                      <a:pt x="123" y="952"/>
                    </a:lnTo>
                    <a:lnTo>
                      <a:pt x="127" y="963"/>
                    </a:lnTo>
                    <a:lnTo>
                      <a:pt x="127" y="970"/>
                    </a:lnTo>
                    <a:lnTo>
                      <a:pt x="127" y="930"/>
                    </a:lnTo>
                    <a:lnTo>
                      <a:pt x="132" y="909"/>
                    </a:lnTo>
                    <a:lnTo>
                      <a:pt x="132" y="706"/>
                    </a:lnTo>
                    <a:lnTo>
                      <a:pt x="137" y="660"/>
                    </a:lnTo>
                    <a:lnTo>
                      <a:pt x="137" y="378"/>
                    </a:lnTo>
                    <a:lnTo>
                      <a:pt x="142" y="332"/>
                    </a:lnTo>
                    <a:lnTo>
                      <a:pt x="142" y="100"/>
                    </a:lnTo>
                    <a:lnTo>
                      <a:pt x="146" y="72"/>
                    </a:lnTo>
                    <a:lnTo>
                      <a:pt x="146" y="0"/>
                    </a:lnTo>
                    <a:lnTo>
                      <a:pt x="151" y="4"/>
                    </a:lnTo>
                    <a:lnTo>
                      <a:pt x="151" y="121"/>
                    </a:lnTo>
                    <a:lnTo>
                      <a:pt x="156" y="157"/>
                    </a:lnTo>
                    <a:lnTo>
                      <a:pt x="156" y="414"/>
                    </a:lnTo>
                    <a:lnTo>
                      <a:pt x="161" y="460"/>
                    </a:lnTo>
                    <a:lnTo>
                      <a:pt x="161" y="734"/>
                    </a:lnTo>
                    <a:lnTo>
                      <a:pt x="165" y="777"/>
                    </a:lnTo>
                    <a:lnTo>
                      <a:pt x="165" y="945"/>
                    </a:lnTo>
                    <a:lnTo>
                      <a:pt x="170" y="955"/>
                    </a:lnTo>
                    <a:lnTo>
                      <a:pt x="170" y="970"/>
                    </a:lnTo>
                    <a:lnTo>
                      <a:pt x="170" y="941"/>
                    </a:lnTo>
                    <a:lnTo>
                      <a:pt x="175" y="920"/>
                    </a:lnTo>
                    <a:lnTo>
                      <a:pt x="175" y="731"/>
                    </a:lnTo>
                    <a:lnTo>
                      <a:pt x="179" y="688"/>
                    </a:lnTo>
                    <a:lnTo>
                      <a:pt x="179" y="410"/>
                    </a:lnTo>
                    <a:lnTo>
                      <a:pt x="184" y="364"/>
                    </a:lnTo>
                    <a:lnTo>
                      <a:pt x="184" y="161"/>
                    </a:lnTo>
                    <a:lnTo>
                      <a:pt x="189" y="129"/>
                    </a:lnTo>
                    <a:lnTo>
                      <a:pt x="189" y="18"/>
                    </a:lnTo>
                    <a:lnTo>
                      <a:pt x="194" y="14"/>
                    </a:lnTo>
                    <a:lnTo>
                      <a:pt x="194" y="89"/>
                    </a:lnTo>
                    <a:lnTo>
                      <a:pt x="198" y="118"/>
                    </a:lnTo>
                    <a:lnTo>
                      <a:pt x="198" y="342"/>
                    </a:lnTo>
                    <a:lnTo>
                      <a:pt x="203" y="385"/>
                    </a:lnTo>
                    <a:lnTo>
                      <a:pt x="203" y="656"/>
                    </a:lnTo>
                    <a:lnTo>
                      <a:pt x="208" y="699"/>
                    </a:lnTo>
                    <a:lnTo>
                      <a:pt x="208" y="888"/>
                    </a:lnTo>
                    <a:lnTo>
                      <a:pt x="213" y="906"/>
                    </a:lnTo>
                    <a:lnTo>
                      <a:pt x="213" y="941"/>
                    </a:lnTo>
                    <a:lnTo>
                      <a:pt x="213" y="930"/>
                    </a:lnTo>
                    <a:lnTo>
                      <a:pt x="217" y="920"/>
                    </a:lnTo>
                    <a:lnTo>
                      <a:pt x="217" y="774"/>
                    </a:lnTo>
                    <a:lnTo>
                      <a:pt x="222" y="738"/>
                    </a:lnTo>
                    <a:lnTo>
                      <a:pt x="222" y="489"/>
                    </a:lnTo>
                    <a:lnTo>
                      <a:pt x="227" y="446"/>
                    </a:lnTo>
                    <a:lnTo>
                      <a:pt x="227" y="207"/>
                    </a:lnTo>
                    <a:lnTo>
                      <a:pt x="231" y="178"/>
                    </a:lnTo>
                    <a:lnTo>
                      <a:pt x="231" y="61"/>
                    </a:lnTo>
                    <a:lnTo>
                      <a:pt x="236" y="57"/>
                    </a:lnTo>
                    <a:lnTo>
                      <a:pt x="236" y="54"/>
                    </a:lnTo>
                    <a:lnTo>
                      <a:pt x="236" y="111"/>
                    </a:lnTo>
                    <a:lnTo>
                      <a:pt x="241" y="136"/>
                    </a:lnTo>
                    <a:lnTo>
                      <a:pt x="241" y="328"/>
                    </a:lnTo>
                    <a:lnTo>
                      <a:pt x="246" y="371"/>
                    </a:lnTo>
                    <a:lnTo>
                      <a:pt x="246" y="613"/>
                    </a:lnTo>
                    <a:lnTo>
                      <a:pt x="250" y="652"/>
                    </a:lnTo>
                    <a:lnTo>
                      <a:pt x="250" y="809"/>
                    </a:lnTo>
                    <a:lnTo>
                      <a:pt x="255" y="834"/>
                    </a:lnTo>
                    <a:lnTo>
                      <a:pt x="255" y="891"/>
                    </a:lnTo>
                    <a:lnTo>
                      <a:pt x="260" y="888"/>
                    </a:lnTo>
                    <a:lnTo>
                      <a:pt x="260" y="788"/>
                    </a:lnTo>
                    <a:lnTo>
                      <a:pt x="265" y="763"/>
                    </a:lnTo>
                    <a:lnTo>
                      <a:pt x="265" y="553"/>
                    </a:lnTo>
                    <a:lnTo>
                      <a:pt x="269" y="513"/>
                    </a:lnTo>
                    <a:lnTo>
                      <a:pt x="269" y="292"/>
                    </a:lnTo>
                    <a:lnTo>
                      <a:pt x="274" y="260"/>
                    </a:lnTo>
                    <a:lnTo>
                      <a:pt x="274" y="129"/>
                    </a:lnTo>
                    <a:lnTo>
                      <a:pt x="279" y="118"/>
                    </a:lnTo>
                    <a:lnTo>
                      <a:pt x="279" y="107"/>
                    </a:lnTo>
                    <a:lnTo>
                      <a:pt x="279" y="129"/>
                    </a:lnTo>
                  </a:path>
                </a:pathLst>
              </a:custGeom>
              <a:noFill/>
              <a:ln w="1905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128" name="Freeform 53"/>
              <p:cNvSpPr>
                <a:spLocks/>
              </p:cNvSpPr>
              <p:nvPr/>
            </p:nvSpPr>
            <p:spPr bwMode="auto">
              <a:xfrm>
                <a:off x="2184400" y="4211638"/>
                <a:ext cx="449263" cy="1517650"/>
              </a:xfrm>
              <a:custGeom>
                <a:avLst/>
                <a:gdLst>
                  <a:gd name="T0" fmla="*/ 2147483647 w 283"/>
                  <a:gd name="T1" fmla="*/ 2147483647 h 956"/>
                  <a:gd name="T2" fmla="*/ 2147483647 w 283"/>
                  <a:gd name="T3" fmla="*/ 2147483647 h 956"/>
                  <a:gd name="T4" fmla="*/ 2147483647 w 283"/>
                  <a:gd name="T5" fmla="*/ 2147483647 h 956"/>
                  <a:gd name="T6" fmla="*/ 2147483647 w 283"/>
                  <a:gd name="T7" fmla="*/ 2147483647 h 956"/>
                  <a:gd name="T8" fmla="*/ 2147483647 w 283"/>
                  <a:gd name="T9" fmla="*/ 2147483647 h 956"/>
                  <a:gd name="T10" fmla="*/ 2147483647 w 283"/>
                  <a:gd name="T11" fmla="*/ 2147483647 h 956"/>
                  <a:gd name="T12" fmla="*/ 2147483647 w 283"/>
                  <a:gd name="T13" fmla="*/ 2147483647 h 956"/>
                  <a:gd name="T14" fmla="*/ 2147483647 w 283"/>
                  <a:gd name="T15" fmla="*/ 2147483647 h 956"/>
                  <a:gd name="T16" fmla="*/ 2147483647 w 283"/>
                  <a:gd name="T17" fmla="*/ 2147483647 h 956"/>
                  <a:gd name="T18" fmla="*/ 2147483647 w 283"/>
                  <a:gd name="T19" fmla="*/ 2147483647 h 956"/>
                  <a:gd name="T20" fmla="*/ 2147483647 w 283"/>
                  <a:gd name="T21" fmla="*/ 2147483647 h 956"/>
                  <a:gd name="T22" fmla="*/ 2147483647 w 283"/>
                  <a:gd name="T23" fmla="*/ 2147483647 h 956"/>
                  <a:gd name="T24" fmla="*/ 2147483647 w 283"/>
                  <a:gd name="T25" fmla="*/ 2147483647 h 956"/>
                  <a:gd name="T26" fmla="*/ 2147483647 w 283"/>
                  <a:gd name="T27" fmla="*/ 2147483647 h 956"/>
                  <a:gd name="T28" fmla="*/ 2147483647 w 283"/>
                  <a:gd name="T29" fmla="*/ 2147483647 h 956"/>
                  <a:gd name="T30" fmla="*/ 2147483647 w 283"/>
                  <a:gd name="T31" fmla="*/ 2147483647 h 956"/>
                  <a:gd name="T32" fmla="*/ 2147483647 w 283"/>
                  <a:gd name="T33" fmla="*/ 2147483647 h 956"/>
                  <a:gd name="T34" fmla="*/ 2147483647 w 283"/>
                  <a:gd name="T35" fmla="*/ 2147483647 h 956"/>
                  <a:gd name="T36" fmla="*/ 2147483647 w 283"/>
                  <a:gd name="T37" fmla="*/ 2147483647 h 956"/>
                  <a:gd name="T38" fmla="*/ 2147483647 w 283"/>
                  <a:gd name="T39" fmla="*/ 2147483647 h 956"/>
                  <a:gd name="T40" fmla="*/ 2147483647 w 283"/>
                  <a:gd name="T41" fmla="*/ 2147483647 h 956"/>
                  <a:gd name="T42" fmla="*/ 2147483647 w 283"/>
                  <a:gd name="T43" fmla="*/ 2147483647 h 956"/>
                  <a:gd name="T44" fmla="*/ 2147483647 w 283"/>
                  <a:gd name="T45" fmla="*/ 2147483647 h 956"/>
                  <a:gd name="T46" fmla="*/ 2147483647 w 283"/>
                  <a:gd name="T47" fmla="*/ 2147483647 h 956"/>
                  <a:gd name="T48" fmla="*/ 2147483647 w 283"/>
                  <a:gd name="T49" fmla="*/ 2147483647 h 956"/>
                  <a:gd name="T50" fmla="*/ 2147483647 w 283"/>
                  <a:gd name="T51" fmla="*/ 2147483647 h 956"/>
                  <a:gd name="T52" fmla="*/ 2147483647 w 283"/>
                  <a:gd name="T53" fmla="*/ 2147483647 h 956"/>
                  <a:gd name="T54" fmla="*/ 2147483647 w 283"/>
                  <a:gd name="T55" fmla="*/ 2147483647 h 956"/>
                  <a:gd name="T56" fmla="*/ 2147483647 w 283"/>
                  <a:gd name="T57" fmla="*/ 2147483647 h 956"/>
                  <a:gd name="T58" fmla="*/ 2147483647 w 283"/>
                  <a:gd name="T59" fmla="*/ 2147483647 h 956"/>
                  <a:gd name="T60" fmla="*/ 2147483647 w 283"/>
                  <a:gd name="T61" fmla="*/ 2147483647 h 956"/>
                  <a:gd name="T62" fmla="*/ 2147483647 w 283"/>
                  <a:gd name="T63" fmla="*/ 2147483647 h 956"/>
                  <a:gd name="T64" fmla="*/ 2147483647 w 283"/>
                  <a:gd name="T65" fmla="*/ 2147483647 h 956"/>
                  <a:gd name="T66" fmla="*/ 2147483647 w 283"/>
                  <a:gd name="T67" fmla="*/ 2147483647 h 956"/>
                  <a:gd name="T68" fmla="*/ 2147483647 w 283"/>
                  <a:gd name="T69" fmla="*/ 2147483647 h 956"/>
                  <a:gd name="T70" fmla="*/ 2147483647 w 283"/>
                  <a:gd name="T71" fmla="*/ 2147483647 h 956"/>
                  <a:gd name="T72" fmla="*/ 2147483647 w 283"/>
                  <a:gd name="T73" fmla="*/ 2147483647 h 956"/>
                  <a:gd name="T74" fmla="*/ 2147483647 w 283"/>
                  <a:gd name="T75" fmla="*/ 2147483647 h 956"/>
                  <a:gd name="T76" fmla="*/ 2147483647 w 283"/>
                  <a:gd name="T77" fmla="*/ 0 h 956"/>
                  <a:gd name="T78" fmla="*/ 2147483647 w 283"/>
                  <a:gd name="T79" fmla="*/ 2147483647 h 956"/>
                  <a:gd name="T80" fmla="*/ 2147483647 w 283"/>
                  <a:gd name="T81" fmla="*/ 2147483647 h 956"/>
                  <a:gd name="T82" fmla="*/ 2147483647 w 283"/>
                  <a:gd name="T83" fmla="*/ 2147483647 h 95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83" h="956">
                    <a:moveTo>
                      <a:pt x="0" y="115"/>
                    </a:moveTo>
                    <a:lnTo>
                      <a:pt x="4" y="129"/>
                    </a:lnTo>
                    <a:lnTo>
                      <a:pt x="4" y="278"/>
                    </a:lnTo>
                    <a:lnTo>
                      <a:pt x="9" y="311"/>
                    </a:lnTo>
                    <a:lnTo>
                      <a:pt x="9" y="528"/>
                    </a:lnTo>
                    <a:lnTo>
                      <a:pt x="14" y="560"/>
                    </a:lnTo>
                    <a:lnTo>
                      <a:pt x="14" y="742"/>
                    </a:lnTo>
                    <a:lnTo>
                      <a:pt x="19" y="763"/>
                    </a:lnTo>
                    <a:lnTo>
                      <a:pt x="19" y="831"/>
                    </a:lnTo>
                    <a:lnTo>
                      <a:pt x="23" y="827"/>
                    </a:lnTo>
                    <a:lnTo>
                      <a:pt x="23" y="756"/>
                    </a:lnTo>
                    <a:lnTo>
                      <a:pt x="28" y="731"/>
                    </a:lnTo>
                    <a:lnTo>
                      <a:pt x="28" y="553"/>
                    </a:lnTo>
                    <a:lnTo>
                      <a:pt x="33" y="521"/>
                    </a:lnTo>
                    <a:lnTo>
                      <a:pt x="33" y="318"/>
                    </a:lnTo>
                    <a:lnTo>
                      <a:pt x="38" y="289"/>
                    </a:lnTo>
                    <a:lnTo>
                      <a:pt x="38" y="161"/>
                    </a:lnTo>
                    <a:lnTo>
                      <a:pt x="42" y="147"/>
                    </a:lnTo>
                    <a:lnTo>
                      <a:pt x="42" y="132"/>
                    </a:lnTo>
                    <a:lnTo>
                      <a:pt x="42" y="139"/>
                    </a:lnTo>
                    <a:lnTo>
                      <a:pt x="47" y="147"/>
                    </a:lnTo>
                    <a:lnTo>
                      <a:pt x="47" y="254"/>
                    </a:lnTo>
                    <a:lnTo>
                      <a:pt x="52" y="278"/>
                    </a:lnTo>
                    <a:lnTo>
                      <a:pt x="52" y="467"/>
                    </a:lnTo>
                    <a:lnTo>
                      <a:pt x="56" y="499"/>
                    </a:lnTo>
                    <a:lnTo>
                      <a:pt x="56" y="678"/>
                    </a:lnTo>
                    <a:lnTo>
                      <a:pt x="61" y="703"/>
                    </a:lnTo>
                    <a:lnTo>
                      <a:pt x="61" y="795"/>
                    </a:lnTo>
                    <a:lnTo>
                      <a:pt x="66" y="799"/>
                    </a:lnTo>
                    <a:lnTo>
                      <a:pt x="66" y="802"/>
                    </a:lnTo>
                    <a:lnTo>
                      <a:pt x="66" y="763"/>
                    </a:lnTo>
                    <a:lnTo>
                      <a:pt x="71" y="745"/>
                    </a:lnTo>
                    <a:lnTo>
                      <a:pt x="71" y="599"/>
                    </a:lnTo>
                    <a:lnTo>
                      <a:pt x="75" y="567"/>
                    </a:lnTo>
                    <a:lnTo>
                      <a:pt x="75" y="378"/>
                    </a:lnTo>
                    <a:lnTo>
                      <a:pt x="80" y="346"/>
                    </a:lnTo>
                    <a:lnTo>
                      <a:pt x="80" y="200"/>
                    </a:lnTo>
                    <a:lnTo>
                      <a:pt x="85" y="186"/>
                    </a:lnTo>
                    <a:lnTo>
                      <a:pt x="85" y="147"/>
                    </a:lnTo>
                    <a:lnTo>
                      <a:pt x="85" y="150"/>
                    </a:lnTo>
                    <a:lnTo>
                      <a:pt x="89" y="154"/>
                    </a:lnTo>
                    <a:lnTo>
                      <a:pt x="89" y="246"/>
                    </a:lnTo>
                    <a:lnTo>
                      <a:pt x="94" y="268"/>
                    </a:lnTo>
                    <a:lnTo>
                      <a:pt x="94" y="446"/>
                    </a:lnTo>
                    <a:lnTo>
                      <a:pt x="99" y="478"/>
                    </a:lnTo>
                    <a:lnTo>
                      <a:pt x="99" y="660"/>
                    </a:lnTo>
                    <a:lnTo>
                      <a:pt x="104" y="685"/>
                    </a:lnTo>
                    <a:lnTo>
                      <a:pt x="104" y="788"/>
                    </a:lnTo>
                    <a:lnTo>
                      <a:pt x="108" y="795"/>
                    </a:lnTo>
                    <a:lnTo>
                      <a:pt x="108" y="802"/>
                    </a:lnTo>
                    <a:lnTo>
                      <a:pt x="108" y="785"/>
                    </a:lnTo>
                    <a:lnTo>
                      <a:pt x="113" y="774"/>
                    </a:lnTo>
                    <a:lnTo>
                      <a:pt x="113" y="649"/>
                    </a:lnTo>
                    <a:lnTo>
                      <a:pt x="118" y="621"/>
                    </a:lnTo>
                    <a:lnTo>
                      <a:pt x="118" y="428"/>
                    </a:lnTo>
                    <a:lnTo>
                      <a:pt x="123" y="396"/>
                    </a:lnTo>
                    <a:lnTo>
                      <a:pt x="123" y="225"/>
                    </a:lnTo>
                    <a:lnTo>
                      <a:pt x="127" y="204"/>
                    </a:lnTo>
                    <a:lnTo>
                      <a:pt x="127" y="132"/>
                    </a:lnTo>
                    <a:lnTo>
                      <a:pt x="132" y="136"/>
                    </a:lnTo>
                    <a:lnTo>
                      <a:pt x="132" y="197"/>
                    </a:lnTo>
                    <a:lnTo>
                      <a:pt x="137" y="218"/>
                    </a:lnTo>
                    <a:lnTo>
                      <a:pt x="137" y="389"/>
                    </a:lnTo>
                    <a:lnTo>
                      <a:pt x="141" y="421"/>
                    </a:lnTo>
                    <a:lnTo>
                      <a:pt x="141" y="624"/>
                    </a:lnTo>
                    <a:lnTo>
                      <a:pt x="146" y="653"/>
                    </a:lnTo>
                    <a:lnTo>
                      <a:pt x="146" y="795"/>
                    </a:lnTo>
                    <a:lnTo>
                      <a:pt x="151" y="810"/>
                    </a:lnTo>
                    <a:lnTo>
                      <a:pt x="151" y="831"/>
                    </a:lnTo>
                    <a:lnTo>
                      <a:pt x="151" y="820"/>
                    </a:lnTo>
                    <a:lnTo>
                      <a:pt x="156" y="813"/>
                    </a:lnTo>
                    <a:lnTo>
                      <a:pt x="156" y="685"/>
                    </a:lnTo>
                    <a:lnTo>
                      <a:pt x="160" y="656"/>
                    </a:lnTo>
                    <a:lnTo>
                      <a:pt x="160" y="450"/>
                    </a:lnTo>
                    <a:lnTo>
                      <a:pt x="165" y="414"/>
                    </a:lnTo>
                    <a:lnTo>
                      <a:pt x="165" y="214"/>
                    </a:lnTo>
                    <a:lnTo>
                      <a:pt x="170" y="189"/>
                    </a:lnTo>
                    <a:lnTo>
                      <a:pt x="170" y="97"/>
                    </a:lnTo>
                    <a:lnTo>
                      <a:pt x="175" y="93"/>
                    </a:lnTo>
                    <a:lnTo>
                      <a:pt x="175" y="129"/>
                    </a:lnTo>
                    <a:lnTo>
                      <a:pt x="179" y="147"/>
                    </a:lnTo>
                    <a:lnTo>
                      <a:pt x="179" y="318"/>
                    </a:lnTo>
                    <a:lnTo>
                      <a:pt x="184" y="353"/>
                    </a:lnTo>
                    <a:lnTo>
                      <a:pt x="184" y="581"/>
                    </a:lnTo>
                    <a:lnTo>
                      <a:pt x="189" y="621"/>
                    </a:lnTo>
                    <a:lnTo>
                      <a:pt x="189" y="802"/>
                    </a:lnTo>
                    <a:lnTo>
                      <a:pt x="193" y="824"/>
                    </a:lnTo>
                    <a:lnTo>
                      <a:pt x="193" y="877"/>
                    </a:lnTo>
                    <a:lnTo>
                      <a:pt x="198" y="874"/>
                    </a:lnTo>
                    <a:lnTo>
                      <a:pt x="198" y="767"/>
                    </a:lnTo>
                    <a:lnTo>
                      <a:pt x="203" y="735"/>
                    </a:lnTo>
                    <a:lnTo>
                      <a:pt x="203" y="514"/>
                    </a:lnTo>
                    <a:lnTo>
                      <a:pt x="208" y="475"/>
                    </a:lnTo>
                    <a:lnTo>
                      <a:pt x="208" y="236"/>
                    </a:lnTo>
                    <a:lnTo>
                      <a:pt x="212" y="204"/>
                    </a:lnTo>
                    <a:lnTo>
                      <a:pt x="212" y="61"/>
                    </a:lnTo>
                    <a:lnTo>
                      <a:pt x="217" y="50"/>
                    </a:lnTo>
                    <a:lnTo>
                      <a:pt x="217" y="40"/>
                    </a:lnTo>
                    <a:lnTo>
                      <a:pt x="217" y="72"/>
                    </a:lnTo>
                    <a:lnTo>
                      <a:pt x="222" y="90"/>
                    </a:lnTo>
                    <a:lnTo>
                      <a:pt x="222" y="271"/>
                    </a:lnTo>
                    <a:lnTo>
                      <a:pt x="227" y="311"/>
                    </a:lnTo>
                    <a:lnTo>
                      <a:pt x="227" y="567"/>
                    </a:lnTo>
                    <a:lnTo>
                      <a:pt x="231" y="610"/>
                    </a:lnTo>
                    <a:lnTo>
                      <a:pt x="231" y="827"/>
                    </a:lnTo>
                    <a:lnTo>
                      <a:pt x="236" y="852"/>
                    </a:lnTo>
                    <a:lnTo>
                      <a:pt x="236" y="927"/>
                    </a:lnTo>
                    <a:lnTo>
                      <a:pt x="241" y="924"/>
                    </a:lnTo>
                    <a:lnTo>
                      <a:pt x="241" y="845"/>
                    </a:lnTo>
                    <a:lnTo>
                      <a:pt x="245" y="820"/>
                    </a:lnTo>
                    <a:lnTo>
                      <a:pt x="245" y="592"/>
                    </a:lnTo>
                    <a:lnTo>
                      <a:pt x="250" y="549"/>
                    </a:lnTo>
                    <a:lnTo>
                      <a:pt x="250" y="278"/>
                    </a:lnTo>
                    <a:lnTo>
                      <a:pt x="255" y="239"/>
                    </a:lnTo>
                    <a:lnTo>
                      <a:pt x="255" y="50"/>
                    </a:lnTo>
                    <a:lnTo>
                      <a:pt x="260" y="33"/>
                    </a:lnTo>
                    <a:lnTo>
                      <a:pt x="260" y="0"/>
                    </a:lnTo>
                    <a:lnTo>
                      <a:pt x="260" y="15"/>
                    </a:lnTo>
                    <a:lnTo>
                      <a:pt x="264" y="25"/>
                    </a:lnTo>
                    <a:lnTo>
                      <a:pt x="264" y="189"/>
                    </a:lnTo>
                    <a:lnTo>
                      <a:pt x="269" y="229"/>
                    </a:lnTo>
                    <a:lnTo>
                      <a:pt x="269" y="496"/>
                    </a:lnTo>
                    <a:lnTo>
                      <a:pt x="274" y="542"/>
                    </a:lnTo>
                    <a:lnTo>
                      <a:pt x="274" y="799"/>
                    </a:lnTo>
                    <a:lnTo>
                      <a:pt x="278" y="831"/>
                    </a:lnTo>
                    <a:lnTo>
                      <a:pt x="278" y="952"/>
                    </a:lnTo>
                    <a:lnTo>
                      <a:pt x="283" y="956"/>
                    </a:lnTo>
                    <a:lnTo>
                      <a:pt x="283" y="884"/>
                    </a:lnTo>
                  </a:path>
                </a:pathLst>
              </a:custGeom>
              <a:noFill/>
              <a:ln w="1905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129" name="Freeform 54"/>
              <p:cNvSpPr>
                <a:spLocks/>
              </p:cNvSpPr>
              <p:nvPr/>
            </p:nvSpPr>
            <p:spPr bwMode="auto">
              <a:xfrm>
                <a:off x="2633663" y="4189413"/>
                <a:ext cx="450850" cy="1539875"/>
              </a:xfrm>
              <a:custGeom>
                <a:avLst/>
                <a:gdLst>
                  <a:gd name="T0" fmla="*/ 2147483647 w 284"/>
                  <a:gd name="T1" fmla="*/ 2147483647 h 970"/>
                  <a:gd name="T2" fmla="*/ 2147483647 w 284"/>
                  <a:gd name="T3" fmla="*/ 2147483647 h 970"/>
                  <a:gd name="T4" fmla="*/ 2147483647 w 284"/>
                  <a:gd name="T5" fmla="*/ 0 h 970"/>
                  <a:gd name="T6" fmla="*/ 2147483647 w 284"/>
                  <a:gd name="T7" fmla="*/ 2147483647 h 970"/>
                  <a:gd name="T8" fmla="*/ 2147483647 w 284"/>
                  <a:gd name="T9" fmla="*/ 2147483647 h 970"/>
                  <a:gd name="T10" fmla="*/ 2147483647 w 284"/>
                  <a:gd name="T11" fmla="*/ 2147483647 h 970"/>
                  <a:gd name="T12" fmla="*/ 2147483647 w 284"/>
                  <a:gd name="T13" fmla="*/ 2147483647 h 970"/>
                  <a:gd name="T14" fmla="*/ 2147483647 w 284"/>
                  <a:gd name="T15" fmla="*/ 2147483647 h 970"/>
                  <a:gd name="T16" fmla="*/ 2147483647 w 284"/>
                  <a:gd name="T17" fmla="*/ 2147483647 h 970"/>
                  <a:gd name="T18" fmla="*/ 2147483647 w 284"/>
                  <a:gd name="T19" fmla="*/ 2147483647 h 970"/>
                  <a:gd name="T20" fmla="*/ 2147483647 w 284"/>
                  <a:gd name="T21" fmla="*/ 2147483647 h 970"/>
                  <a:gd name="T22" fmla="*/ 2147483647 w 284"/>
                  <a:gd name="T23" fmla="*/ 2147483647 h 970"/>
                  <a:gd name="T24" fmla="*/ 2147483647 w 284"/>
                  <a:gd name="T25" fmla="*/ 2147483647 h 970"/>
                  <a:gd name="T26" fmla="*/ 2147483647 w 284"/>
                  <a:gd name="T27" fmla="*/ 2147483647 h 970"/>
                  <a:gd name="T28" fmla="*/ 2147483647 w 284"/>
                  <a:gd name="T29" fmla="*/ 2147483647 h 970"/>
                  <a:gd name="T30" fmla="*/ 2147483647 w 284"/>
                  <a:gd name="T31" fmla="*/ 2147483647 h 970"/>
                  <a:gd name="T32" fmla="*/ 2147483647 w 284"/>
                  <a:gd name="T33" fmla="*/ 2147483647 h 970"/>
                  <a:gd name="T34" fmla="*/ 2147483647 w 284"/>
                  <a:gd name="T35" fmla="*/ 2147483647 h 970"/>
                  <a:gd name="T36" fmla="*/ 2147483647 w 284"/>
                  <a:gd name="T37" fmla="*/ 2147483647 h 970"/>
                  <a:gd name="T38" fmla="*/ 2147483647 w 284"/>
                  <a:gd name="T39" fmla="*/ 2147483647 h 970"/>
                  <a:gd name="T40" fmla="*/ 2147483647 w 284"/>
                  <a:gd name="T41" fmla="*/ 2147483647 h 970"/>
                  <a:gd name="T42" fmla="*/ 2147483647 w 284"/>
                  <a:gd name="T43" fmla="*/ 2147483647 h 970"/>
                  <a:gd name="T44" fmla="*/ 2147483647 w 284"/>
                  <a:gd name="T45" fmla="*/ 2147483647 h 970"/>
                  <a:gd name="T46" fmla="*/ 2147483647 w 284"/>
                  <a:gd name="T47" fmla="*/ 2147483647 h 970"/>
                  <a:gd name="T48" fmla="*/ 2147483647 w 284"/>
                  <a:gd name="T49" fmla="*/ 2147483647 h 970"/>
                  <a:gd name="T50" fmla="*/ 2147483647 w 284"/>
                  <a:gd name="T51" fmla="*/ 2147483647 h 970"/>
                  <a:gd name="T52" fmla="*/ 2147483647 w 284"/>
                  <a:gd name="T53" fmla="*/ 2147483647 h 970"/>
                  <a:gd name="T54" fmla="*/ 2147483647 w 284"/>
                  <a:gd name="T55" fmla="*/ 2147483647 h 970"/>
                  <a:gd name="T56" fmla="*/ 2147483647 w 284"/>
                  <a:gd name="T57" fmla="*/ 2147483647 h 970"/>
                  <a:gd name="T58" fmla="*/ 2147483647 w 284"/>
                  <a:gd name="T59" fmla="*/ 2147483647 h 970"/>
                  <a:gd name="T60" fmla="*/ 2147483647 w 284"/>
                  <a:gd name="T61" fmla="*/ 2147483647 h 970"/>
                  <a:gd name="T62" fmla="*/ 2147483647 w 284"/>
                  <a:gd name="T63" fmla="*/ 2147483647 h 970"/>
                  <a:gd name="T64" fmla="*/ 2147483647 w 284"/>
                  <a:gd name="T65" fmla="*/ 2147483647 h 970"/>
                  <a:gd name="T66" fmla="*/ 2147483647 w 284"/>
                  <a:gd name="T67" fmla="*/ 2147483647 h 970"/>
                  <a:gd name="T68" fmla="*/ 2147483647 w 284"/>
                  <a:gd name="T69" fmla="*/ 2147483647 h 970"/>
                  <a:gd name="T70" fmla="*/ 2147483647 w 284"/>
                  <a:gd name="T71" fmla="*/ 2147483647 h 970"/>
                  <a:gd name="T72" fmla="*/ 2147483647 w 284"/>
                  <a:gd name="T73" fmla="*/ 2147483647 h 970"/>
                  <a:gd name="T74" fmla="*/ 2147483647 w 284"/>
                  <a:gd name="T75" fmla="*/ 2147483647 h 970"/>
                  <a:gd name="T76" fmla="*/ 2147483647 w 284"/>
                  <a:gd name="T77" fmla="*/ 2147483647 h 970"/>
                  <a:gd name="T78" fmla="*/ 2147483647 w 284"/>
                  <a:gd name="T79" fmla="*/ 2147483647 h 970"/>
                  <a:gd name="T80" fmla="*/ 2147483647 w 284"/>
                  <a:gd name="T81" fmla="*/ 2147483647 h 970"/>
                  <a:gd name="T82" fmla="*/ 2147483647 w 284"/>
                  <a:gd name="T83" fmla="*/ 2147483647 h 9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84" h="970">
                    <a:moveTo>
                      <a:pt x="0" y="898"/>
                    </a:moveTo>
                    <a:lnTo>
                      <a:pt x="5" y="873"/>
                    </a:lnTo>
                    <a:lnTo>
                      <a:pt x="5" y="642"/>
                    </a:lnTo>
                    <a:lnTo>
                      <a:pt x="10" y="599"/>
                    </a:lnTo>
                    <a:lnTo>
                      <a:pt x="10" y="314"/>
                    </a:lnTo>
                    <a:lnTo>
                      <a:pt x="14" y="271"/>
                    </a:lnTo>
                    <a:lnTo>
                      <a:pt x="14" y="64"/>
                    </a:lnTo>
                    <a:lnTo>
                      <a:pt x="19" y="43"/>
                    </a:lnTo>
                    <a:lnTo>
                      <a:pt x="19" y="0"/>
                    </a:lnTo>
                    <a:lnTo>
                      <a:pt x="19" y="7"/>
                    </a:lnTo>
                    <a:lnTo>
                      <a:pt x="24" y="18"/>
                    </a:lnTo>
                    <a:lnTo>
                      <a:pt x="24" y="171"/>
                    </a:lnTo>
                    <a:lnTo>
                      <a:pt x="29" y="207"/>
                    </a:lnTo>
                    <a:lnTo>
                      <a:pt x="29" y="431"/>
                    </a:lnTo>
                    <a:lnTo>
                      <a:pt x="33" y="478"/>
                    </a:lnTo>
                    <a:lnTo>
                      <a:pt x="33" y="752"/>
                    </a:lnTo>
                    <a:lnTo>
                      <a:pt x="38" y="791"/>
                    </a:lnTo>
                    <a:lnTo>
                      <a:pt x="38" y="948"/>
                    </a:lnTo>
                    <a:lnTo>
                      <a:pt x="43" y="959"/>
                    </a:lnTo>
                    <a:lnTo>
                      <a:pt x="43" y="970"/>
                    </a:lnTo>
                    <a:lnTo>
                      <a:pt x="43" y="934"/>
                    </a:lnTo>
                    <a:lnTo>
                      <a:pt x="47" y="913"/>
                    </a:lnTo>
                    <a:lnTo>
                      <a:pt x="47" y="713"/>
                    </a:lnTo>
                    <a:lnTo>
                      <a:pt x="52" y="670"/>
                    </a:lnTo>
                    <a:lnTo>
                      <a:pt x="52" y="392"/>
                    </a:lnTo>
                    <a:lnTo>
                      <a:pt x="57" y="346"/>
                    </a:lnTo>
                    <a:lnTo>
                      <a:pt x="57" y="118"/>
                    </a:lnTo>
                    <a:lnTo>
                      <a:pt x="62" y="89"/>
                    </a:lnTo>
                    <a:lnTo>
                      <a:pt x="62" y="14"/>
                    </a:lnTo>
                    <a:lnTo>
                      <a:pt x="66" y="18"/>
                    </a:lnTo>
                    <a:lnTo>
                      <a:pt x="66" y="129"/>
                    </a:lnTo>
                    <a:lnTo>
                      <a:pt x="71" y="161"/>
                    </a:lnTo>
                    <a:lnTo>
                      <a:pt x="71" y="403"/>
                    </a:lnTo>
                    <a:lnTo>
                      <a:pt x="76" y="449"/>
                    </a:lnTo>
                    <a:lnTo>
                      <a:pt x="76" y="713"/>
                    </a:lnTo>
                    <a:lnTo>
                      <a:pt x="81" y="749"/>
                    </a:lnTo>
                    <a:lnTo>
                      <a:pt x="81" y="913"/>
                    </a:lnTo>
                    <a:lnTo>
                      <a:pt x="85" y="927"/>
                    </a:lnTo>
                    <a:lnTo>
                      <a:pt x="85" y="941"/>
                    </a:lnTo>
                    <a:lnTo>
                      <a:pt x="85" y="916"/>
                    </a:lnTo>
                    <a:lnTo>
                      <a:pt x="90" y="898"/>
                    </a:lnTo>
                    <a:lnTo>
                      <a:pt x="90" y="724"/>
                    </a:lnTo>
                    <a:lnTo>
                      <a:pt x="95" y="685"/>
                    </a:lnTo>
                    <a:lnTo>
                      <a:pt x="95" y="471"/>
                    </a:lnTo>
                    <a:lnTo>
                      <a:pt x="99" y="428"/>
                    </a:lnTo>
                    <a:lnTo>
                      <a:pt x="99" y="196"/>
                    </a:lnTo>
                    <a:lnTo>
                      <a:pt x="104" y="164"/>
                    </a:lnTo>
                    <a:lnTo>
                      <a:pt x="104" y="61"/>
                    </a:lnTo>
                    <a:lnTo>
                      <a:pt x="109" y="57"/>
                    </a:lnTo>
                    <a:lnTo>
                      <a:pt x="109" y="118"/>
                    </a:lnTo>
                    <a:lnTo>
                      <a:pt x="114" y="143"/>
                    </a:lnTo>
                    <a:lnTo>
                      <a:pt x="114" y="346"/>
                    </a:lnTo>
                    <a:lnTo>
                      <a:pt x="118" y="385"/>
                    </a:lnTo>
                    <a:lnTo>
                      <a:pt x="118" y="628"/>
                    </a:lnTo>
                    <a:lnTo>
                      <a:pt x="123" y="667"/>
                    </a:lnTo>
                    <a:lnTo>
                      <a:pt x="123" y="841"/>
                    </a:lnTo>
                    <a:lnTo>
                      <a:pt x="128" y="859"/>
                    </a:lnTo>
                    <a:lnTo>
                      <a:pt x="128" y="895"/>
                    </a:lnTo>
                    <a:lnTo>
                      <a:pt x="128" y="888"/>
                    </a:lnTo>
                    <a:lnTo>
                      <a:pt x="133" y="877"/>
                    </a:lnTo>
                    <a:lnTo>
                      <a:pt x="133" y="752"/>
                    </a:lnTo>
                    <a:lnTo>
                      <a:pt x="137" y="720"/>
                    </a:lnTo>
                    <a:lnTo>
                      <a:pt x="137" y="499"/>
                    </a:lnTo>
                    <a:lnTo>
                      <a:pt x="142" y="460"/>
                    </a:lnTo>
                    <a:lnTo>
                      <a:pt x="142" y="250"/>
                    </a:lnTo>
                    <a:lnTo>
                      <a:pt x="147" y="221"/>
                    </a:lnTo>
                    <a:lnTo>
                      <a:pt x="147" y="114"/>
                    </a:lnTo>
                    <a:lnTo>
                      <a:pt x="151" y="107"/>
                    </a:lnTo>
                    <a:lnTo>
                      <a:pt x="151" y="150"/>
                    </a:lnTo>
                    <a:lnTo>
                      <a:pt x="156" y="168"/>
                    </a:lnTo>
                    <a:lnTo>
                      <a:pt x="156" y="339"/>
                    </a:lnTo>
                    <a:lnTo>
                      <a:pt x="161" y="374"/>
                    </a:lnTo>
                    <a:lnTo>
                      <a:pt x="161" y="553"/>
                    </a:lnTo>
                    <a:lnTo>
                      <a:pt x="166" y="588"/>
                    </a:lnTo>
                    <a:lnTo>
                      <a:pt x="166" y="767"/>
                    </a:lnTo>
                    <a:lnTo>
                      <a:pt x="170" y="788"/>
                    </a:lnTo>
                    <a:lnTo>
                      <a:pt x="170" y="845"/>
                    </a:lnTo>
                    <a:lnTo>
                      <a:pt x="175" y="841"/>
                    </a:lnTo>
                    <a:lnTo>
                      <a:pt x="175" y="759"/>
                    </a:lnTo>
                    <a:lnTo>
                      <a:pt x="180" y="738"/>
                    </a:lnTo>
                    <a:lnTo>
                      <a:pt x="180" y="553"/>
                    </a:lnTo>
                    <a:lnTo>
                      <a:pt x="185" y="521"/>
                    </a:lnTo>
                    <a:lnTo>
                      <a:pt x="185" y="321"/>
                    </a:lnTo>
                    <a:lnTo>
                      <a:pt x="189" y="292"/>
                    </a:lnTo>
                    <a:lnTo>
                      <a:pt x="189" y="168"/>
                    </a:lnTo>
                    <a:lnTo>
                      <a:pt x="194" y="157"/>
                    </a:lnTo>
                    <a:lnTo>
                      <a:pt x="194" y="146"/>
                    </a:lnTo>
                    <a:lnTo>
                      <a:pt x="194" y="164"/>
                    </a:lnTo>
                    <a:lnTo>
                      <a:pt x="199" y="175"/>
                    </a:lnTo>
                    <a:lnTo>
                      <a:pt x="199" y="303"/>
                    </a:lnTo>
                    <a:lnTo>
                      <a:pt x="203" y="335"/>
                    </a:lnTo>
                    <a:lnTo>
                      <a:pt x="203" y="528"/>
                    </a:lnTo>
                    <a:lnTo>
                      <a:pt x="208" y="560"/>
                    </a:lnTo>
                    <a:lnTo>
                      <a:pt x="208" y="727"/>
                    </a:lnTo>
                    <a:lnTo>
                      <a:pt x="213" y="749"/>
                    </a:lnTo>
                    <a:lnTo>
                      <a:pt x="213" y="816"/>
                    </a:lnTo>
                    <a:lnTo>
                      <a:pt x="218" y="813"/>
                    </a:lnTo>
                    <a:lnTo>
                      <a:pt x="218" y="752"/>
                    </a:lnTo>
                    <a:lnTo>
                      <a:pt x="222" y="734"/>
                    </a:lnTo>
                    <a:lnTo>
                      <a:pt x="222" y="570"/>
                    </a:lnTo>
                    <a:lnTo>
                      <a:pt x="227" y="538"/>
                    </a:lnTo>
                    <a:lnTo>
                      <a:pt x="227" y="382"/>
                    </a:lnTo>
                    <a:lnTo>
                      <a:pt x="232" y="350"/>
                    </a:lnTo>
                    <a:lnTo>
                      <a:pt x="232" y="211"/>
                    </a:lnTo>
                    <a:lnTo>
                      <a:pt x="236" y="193"/>
                    </a:lnTo>
                    <a:lnTo>
                      <a:pt x="236" y="161"/>
                    </a:lnTo>
                    <a:lnTo>
                      <a:pt x="236" y="164"/>
                    </a:lnTo>
                    <a:lnTo>
                      <a:pt x="241" y="171"/>
                    </a:lnTo>
                    <a:lnTo>
                      <a:pt x="241" y="268"/>
                    </a:lnTo>
                    <a:lnTo>
                      <a:pt x="246" y="292"/>
                    </a:lnTo>
                    <a:lnTo>
                      <a:pt x="246" y="471"/>
                    </a:lnTo>
                    <a:lnTo>
                      <a:pt x="251" y="503"/>
                    </a:lnTo>
                    <a:lnTo>
                      <a:pt x="251" y="685"/>
                    </a:lnTo>
                    <a:lnTo>
                      <a:pt x="255" y="709"/>
                    </a:lnTo>
                    <a:lnTo>
                      <a:pt x="255" y="806"/>
                    </a:lnTo>
                    <a:lnTo>
                      <a:pt x="260" y="813"/>
                    </a:lnTo>
                    <a:lnTo>
                      <a:pt x="260" y="816"/>
                    </a:lnTo>
                    <a:lnTo>
                      <a:pt x="260" y="784"/>
                    </a:lnTo>
                    <a:lnTo>
                      <a:pt x="265" y="767"/>
                    </a:lnTo>
                    <a:lnTo>
                      <a:pt x="265" y="624"/>
                    </a:lnTo>
                    <a:lnTo>
                      <a:pt x="270" y="592"/>
                    </a:lnTo>
                    <a:lnTo>
                      <a:pt x="270" y="399"/>
                    </a:lnTo>
                    <a:lnTo>
                      <a:pt x="274" y="367"/>
                    </a:lnTo>
                    <a:lnTo>
                      <a:pt x="274" y="211"/>
                    </a:lnTo>
                    <a:lnTo>
                      <a:pt x="279" y="193"/>
                    </a:lnTo>
                    <a:lnTo>
                      <a:pt x="279" y="146"/>
                    </a:lnTo>
                    <a:lnTo>
                      <a:pt x="284" y="150"/>
                    </a:lnTo>
                    <a:lnTo>
                      <a:pt x="284" y="239"/>
                    </a:lnTo>
                  </a:path>
                </a:pathLst>
              </a:custGeom>
              <a:noFill/>
              <a:ln w="1905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130" name="Freeform 55"/>
              <p:cNvSpPr>
                <a:spLocks/>
              </p:cNvSpPr>
              <p:nvPr/>
            </p:nvSpPr>
            <p:spPr bwMode="auto">
              <a:xfrm>
                <a:off x="3084513" y="4189413"/>
                <a:ext cx="449263" cy="1539875"/>
              </a:xfrm>
              <a:custGeom>
                <a:avLst/>
                <a:gdLst>
                  <a:gd name="T0" fmla="*/ 2147483647 w 283"/>
                  <a:gd name="T1" fmla="*/ 2147483647 h 970"/>
                  <a:gd name="T2" fmla="*/ 2147483647 w 283"/>
                  <a:gd name="T3" fmla="*/ 2147483647 h 970"/>
                  <a:gd name="T4" fmla="*/ 2147483647 w 283"/>
                  <a:gd name="T5" fmla="*/ 2147483647 h 970"/>
                  <a:gd name="T6" fmla="*/ 2147483647 w 283"/>
                  <a:gd name="T7" fmla="*/ 2147483647 h 970"/>
                  <a:gd name="T8" fmla="*/ 2147483647 w 283"/>
                  <a:gd name="T9" fmla="*/ 2147483647 h 970"/>
                  <a:gd name="T10" fmla="*/ 2147483647 w 283"/>
                  <a:gd name="T11" fmla="*/ 2147483647 h 970"/>
                  <a:gd name="T12" fmla="*/ 2147483647 w 283"/>
                  <a:gd name="T13" fmla="*/ 2147483647 h 970"/>
                  <a:gd name="T14" fmla="*/ 2147483647 w 283"/>
                  <a:gd name="T15" fmla="*/ 2147483647 h 970"/>
                  <a:gd name="T16" fmla="*/ 2147483647 w 283"/>
                  <a:gd name="T17" fmla="*/ 2147483647 h 970"/>
                  <a:gd name="T18" fmla="*/ 2147483647 w 283"/>
                  <a:gd name="T19" fmla="*/ 2147483647 h 970"/>
                  <a:gd name="T20" fmla="*/ 2147483647 w 283"/>
                  <a:gd name="T21" fmla="*/ 2147483647 h 970"/>
                  <a:gd name="T22" fmla="*/ 2147483647 w 283"/>
                  <a:gd name="T23" fmla="*/ 2147483647 h 970"/>
                  <a:gd name="T24" fmla="*/ 2147483647 w 283"/>
                  <a:gd name="T25" fmla="*/ 2147483647 h 970"/>
                  <a:gd name="T26" fmla="*/ 2147483647 w 283"/>
                  <a:gd name="T27" fmla="*/ 2147483647 h 970"/>
                  <a:gd name="T28" fmla="*/ 2147483647 w 283"/>
                  <a:gd name="T29" fmla="*/ 2147483647 h 970"/>
                  <a:gd name="T30" fmla="*/ 2147483647 w 283"/>
                  <a:gd name="T31" fmla="*/ 2147483647 h 970"/>
                  <a:gd name="T32" fmla="*/ 2147483647 w 283"/>
                  <a:gd name="T33" fmla="*/ 2147483647 h 970"/>
                  <a:gd name="T34" fmla="*/ 2147483647 w 283"/>
                  <a:gd name="T35" fmla="*/ 2147483647 h 970"/>
                  <a:gd name="T36" fmla="*/ 2147483647 w 283"/>
                  <a:gd name="T37" fmla="*/ 2147483647 h 970"/>
                  <a:gd name="T38" fmla="*/ 2147483647 w 283"/>
                  <a:gd name="T39" fmla="*/ 2147483647 h 970"/>
                  <a:gd name="T40" fmla="*/ 2147483647 w 283"/>
                  <a:gd name="T41" fmla="*/ 2147483647 h 970"/>
                  <a:gd name="T42" fmla="*/ 2147483647 w 283"/>
                  <a:gd name="T43" fmla="*/ 2147483647 h 970"/>
                  <a:gd name="T44" fmla="*/ 2147483647 w 283"/>
                  <a:gd name="T45" fmla="*/ 2147483647 h 970"/>
                  <a:gd name="T46" fmla="*/ 2147483647 w 283"/>
                  <a:gd name="T47" fmla="*/ 2147483647 h 970"/>
                  <a:gd name="T48" fmla="*/ 2147483647 w 283"/>
                  <a:gd name="T49" fmla="*/ 2147483647 h 970"/>
                  <a:gd name="T50" fmla="*/ 2147483647 w 283"/>
                  <a:gd name="T51" fmla="*/ 2147483647 h 970"/>
                  <a:gd name="T52" fmla="*/ 2147483647 w 283"/>
                  <a:gd name="T53" fmla="*/ 2147483647 h 970"/>
                  <a:gd name="T54" fmla="*/ 2147483647 w 283"/>
                  <a:gd name="T55" fmla="*/ 2147483647 h 970"/>
                  <a:gd name="T56" fmla="*/ 2147483647 w 283"/>
                  <a:gd name="T57" fmla="*/ 2147483647 h 970"/>
                  <a:gd name="T58" fmla="*/ 2147483647 w 283"/>
                  <a:gd name="T59" fmla="*/ 2147483647 h 970"/>
                  <a:gd name="T60" fmla="*/ 2147483647 w 283"/>
                  <a:gd name="T61" fmla="*/ 2147483647 h 970"/>
                  <a:gd name="T62" fmla="*/ 2147483647 w 283"/>
                  <a:gd name="T63" fmla="*/ 2147483647 h 970"/>
                  <a:gd name="T64" fmla="*/ 2147483647 w 283"/>
                  <a:gd name="T65" fmla="*/ 2147483647 h 970"/>
                  <a:gd name="T66" fmla="*/ 2147483647 w 283"/>
                  <a:gd name="T67" fmla="*/ 2147483647 h 970"/>
                  <a:gd name="T68" fmla="*/ 2147483647 w 283"/>
                  <a:gd name="T69" fmla="*/ 2147483647 h 970"/>
                  <a:gd name="T70" fmla="*/ 2147483647 w 283"/>
                  <a:gd name="T71" fmla="*/ 2147483647 h 970"/>
                  <a:gd name="T72" fmla="*/ 2147483647 w 283"/>
                  <a:gd name="T73" fmla="*/ 2147483647 h 970"/>
                  <a:gd name="T74" fmla="*/ 2147483647 w 283"/>
                  <a:gd name="T75" fmla="*/ 2147483647 h 970"/>
                  <a:gd name="T76" fmla="*/ 2147483647 w 283"/>
                  <a:gd name="T77" fmla="*/ 2147483647 h 970"/>
                  <a:gd name="T78" fmla="*/ 2147483647 w 283"/>
                  <a:gd name="T79" fmla="*/ 2147483647 h 970"/>
                  <a:gd name="T80" fmla="*/ 2147483647 w 283"/>
                  <a:gd name="T81" fmla="*/ 2147483647 h 970"/>
                  <a:gd name="T82" fmla="*/ 2147483647 w 283"/>
                  <a:gd name="T83" fmla="*/ 2147483647 h 9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83" h="970">
                    <a:moveTo>
                      <a:pt x="0" y="239"/>
                    </a:moveTo>
                    <a:lnTo>
                      <a:pt x="4" y="264"/>
                    </a:lnTo>
                    <a:lnTo>
                      <a:pt x="4" y="449"/>
                    </a:lnTo>
                    <a:lnTo>
                      <a:pt x="9" y="481"/>
                    </a:lnTo>
                    <a:lnTo>
                      <a:pt x="9" y="681"/>
                    </a:lnTo>
                    <a:lnTo>
                      <a:pt x="14" y="709"/>
                    </a:lnTo>
                    <a:lnTo>
                      <a:pt x="14" y="816"/>
                    </a:lnTo>
                    <a:lnTo>
                      <a:pt x="19" y="827"/>
                    </a:lnTo>
                    <a:lnTo>
                      <a:pt x="19" y="845"/>
                    </a:lnTo>
                    <a:lnTo>
                      <a:pt x="19" y="831"/>
                    </a:lnTo>
                    <a:lnTo>
                      <a:pt x="23" y="820"/>
                    </a:lnTo>
                    <a:lnTo>
                      <a:pt x="23" y="688"/>
                    </a:lnTo>
                    <a:lnTo>
                      <a:pt x="28" y="660"/>
                    </a:lnTo>
                    <a:lnTo>
                      <a:pt x="28" y="449"/>
                    </a:lnTo>
                    <a:lnTo>
                      <a:pt x="33" y="414"/>
                    </a:lnTo>
                    <a:lnTo>
                      <a:pt x="33" y="218"/>
                    </a:lnTo>
                    <a:lnTo>
                      <a:pt x="38" y="193"/>
                    </a:lnTo>
                    <a:lnTo>
                      <a:pt x="38" y="107"/>
                    </a:lnTo>
                    <a:lnTo>
                      <a:pt x="42" y="111"/>
                    </a:lnTo>
                    <a:lnTo>
                      <a:pt x="42" y="168"/>
                    </a:lnTo>
                    <a:lnTo>
                      <a:pt x="47" y="193"/>
                    </a:lnTo>
                    <a:lnTo>
                      <a:pt x="47" y="382"/>
                    </a:lnTo>
                    <a:lnTo>
                      <a:pt x="52" y="417"/>
                    </a:lnTo>
                    <a:lnTo>
                      <a:pt x="52" y="645"/>
                    </a:lnTo>
                    <a:lnTo>
                      <a:pt x="56" y="681"/>
                    </a:lnTo>
                    <a:lnTo>
                      <a:pt x="56" y="845"/>
                    </a:lnTo>
                    <a:lnTo>
                      <a:pt x="61" y="863"/>
                    </a:lnTo>
                    <a:lnTo>
                      <a:pt x="61" y="895"/>
                    </a:lnTo>
                    <a:lnTo>
                      <a:pt x="61" y="884"/>
                    </a:lnTo>
                    <a:lnTo>
                      <a:pt x="66" y="873"/>
                    </a:lnTo>
                    <a:lnTo>
                      <a:pt x="66" y="738"/>
                    </a:lnTo>
                    <a:lnTo>
                      <a:pt x="71" y="706"/>
                    </a:lnTo>
                    <a:lnTo>
                      <a:pt x="71" y="471"/>
                    </a:lnTo>
                    <a:lnTo>
                      <a:pt x="75" y="428"/>
                    </a:lnTo>
                    <a:lnTo>
                      <a:pt x="75" y="203"/>
                    </a:lnTo>
                    <a:lnTo>
                      <a:pt x="80" y="175"/>
                    </a:lnTo>
                    <a:lnTo>
                      <a:pt x="80" y="72"/>
                    </a:lnTo>
                    <a:lnTo>
                      <a:pt x="85" y="61"/>
                    </a:lnTo>
                    <a:lnTo>
                      <a:pt x="85" y="54"/>
                    </a:lnTo>
                    <a:lnTo>
                      <a:pt x="85" y="93"/>
                    </a:lnTo>
                    <a:lnTo>
                      <a:pt x="90" y="114"/>
                    </a:lnTo>
                    <a:lnTo>
                      <a:pt x="90" y="300"/>
                    </a:lnTo>
                    <a:lnTo>
                      <a:pt x="94" y="339"/>
                    </a:lnTo>
                    <a:lnTo>
                      <a:pt x="94" y="599"/>
                    </a:lnTo>
                    <a:lnTo>
                      <a:pt x="99" y="638"/>
                    </a:lnTo>
                    <a:lnTo>
                      <a:pt x="99" y="852"/>
                    </a:lnTo>
                    <a:lnTo>
                      <a:pt x="104" y="877"/>
                    </a:lnTo>
                    <a:lnTo>
                      <a:pt x="104" y="941"/>
                    </a:lnTo>
                    <a:lnTo>
                      <a:pt x="108" y="938"/>
                    </a:lnTo>
                    <a:lnTo>
                      <a:pt x="108" y="820"/>
                    </a:lnTo>
                    <a:lnTo>
                      <a:pt x="113" y="788"/>
                    </a:lnTo>
                    <a:lnTo>
                      <a:pt x="113" y="546"/>
                    </a:lnTo>
                    <a:lnTo>
                      <a:pt x="118" y="499"/>
                    </a:lnTo>
                    <a:lnTo>
                      <a:pt x="118" y="235"/>
                    </a:lnTo>
                    <a:lnTo>
                      <a:pt x="123" y="200"/>
                    </a:lnTo>
                    <a:lnTo>
                      <a:pt x="123" y="39"/>
                    </a:lnTo>
                    <a:lnTo>
                      <a:pt x="127" y="25"/>
                    </a:lnTo>
                    <a:lnTo>
                      <a:pt x="127" y="14"/>
                    </a:lnTo>
                    <a:lnTo>
                      <a:pt x="127" y="47"/>
                    </a:lnTo>
                    <a:lnTo>
                      <a:pt x="132" y="64"/>
                    </a:lnTo>
                    <a:lnTo>
                      <a:pt x="132" y="257"/>
                    </a:lnTo>
                    <a:lnTo>
                      <a:pt x="137" y="300"/>
                    </a:lnTo>
                    <a:lnTo>
                      <a:pt x="137" y="574"/>
                    </a:lnTo>
                    <a:lnTo>
                      <a:pt x="141" y="620"/>
                    </a:lnTo>
                    <a:lnTo>
                      <a:pt x="141" y="856"/>
                    </a:lnTo>
                    <a:lnTo>
                      <a:pt x="146" y="884"/>
                    </a:lnTo>
                    <a:lnTo>
                      <a:pt x="146" y="966"/>
                    </a:lnTo>
                    <a:lnTo>
                      <a:pt x="151" y="970"/>
                    </a:lnTo>
                    <a:lnTo>
                      <a:pt x="151" y="891"/>
                    </a:lnTo>
                    <a:lnTo>
                      <a:pt x="156" y="863"/>
                    </a:lnTo>
                    <a:lnTo>
                      <a:pt x="156" y="628"/>
                    </a:lnTo>
                    <a:lnTo>
                      <a:pt x="160" y="581"/>
                    </a:lnTo>
                    <a:lnTo>
                      <a:pt x="160" y="296"/>
                    </a:lnTo>
                    <a:lnTo>
                      <a:pt x="165" y="253"/>
                    </a:lnTo>
                    <a:lnTo>
                      <a:pt x="165" y="54"/>
                    </a:lnTo>
                    <a:lnTo>
                      <a:pt x="170" y="36"/>
                    </a:lnTo>
                    <a:lnTo>
                      <a:pt x="170" y="0"/>
                    </a:lnTo>
                    <a:lnTo>
                      <a:pt x="170" y="11"/>
                    </a:lnTo>
                    <a:lnTo>
                      <a:pt x="175" y="22"/>
                    </a:lnTo>
                    <a:lnTo>
                      <a:pt x="175" y="186"/>
                    </a:lnTo>
                    <a:lnTo>
                      <a:pt x="179" y="225"/>
                    </a:lnTo>
                    <a:lnTo>
                      <a:pt x="179" y="499"/>
                    </a:lnTo>
                    <a:lnTo>
                      <a:pt x="184" y="546"/>
                    </a:lnTo>
                    <a:lnTo>
                      <a:pt x="184" y="806"/>
                    </a:lnTo>
                    <a:lnTo>
                      <a:pt x="189" y="838"/>
                    </a:lnTo>
                    <a:lnTo>
                      <a:pt x="189" y="963"/>
                    </a:lnTo>
                    <a:lnTo>
                      <a:pt x="193" y="970"/>
                    </a:lnTo>
                    <a:lnTo>
                      <a:pt x="193" y="906"/>
                    </a:lnTo>
                    <a:lnTo>
                      <a:pt x="198" y="877"/>
                    </a:lnTo>
                    <a:lnTo>
                      <a:pt x="198" y="652"/>
                    </a:lnTo>
                    <a:lnTo>
                      <a:pt x="203" y="610"/>
                    </a:lnTo>
                    <a:lnTo>
                      <a:pt x="203" y="328"/>
                    </a:lnTo>
                    <a:lnTo>
                      <a:pt x="208" y="285"/>
                    </a:lnTo>
                    <a:lnTo>
                      <a:pt x="208" y="82"/>
                    </a:lnTo>
                    <a:lnTo>
                      <a:pt x="212" y="61"/>
                    </a:lnTo>
                    <a:lnTo>
                      <a:pt x="212" y="14"/>
                    </a:lnTo>
                    <a:lnTo>
                      <a:pt x="217" y="22"/>
                    </a:lnTo>
                    <a:lnTo>
                      <a:pt x="217" y="139"/>
                    </a:lnTo>
                    <a:lnTo>
                      <a:pt x="222" y="175"/>
                    </a:lnTo>
                    <a:lnTo>
                      <a:pt x="222" y="421"/>
                    </a:lnTo>
                    <a:lnTo>
                      <a:pt x="227" y="467"/>
                    </a:lnTo>
                    <a:lnTo>
                      <a:pt x="227" y="727"/>
                    </a:lnTo>
                    <a:lnTo>
                      <a:pt x="231" y="763"/>
                    </a:lnTo>
                    <a:lnTo>
                      <a:pt x="231" y="920"/>
                    </a:lnTo>
                    <a:lnTo>
                      <a:pt x="236" y="930"/>
                    </a:lnTo>
                    <a:lnTo>
                      <a:pt x="236" y="941"/>
                    </a:lnTo>
                    <a:lnTo>
                      <a:pt x="236" y="909"/>
                    </a:lnTo>
                    <a:lnTo>
                      <a:pt x="241" y="891"/>
                    </a:lnTo>
                    <a:lnTo>
                      <a:pt x="241" y="709"/>
                    </a:lnTo>
                    <a:lnTo>
                      <a:pt x="245" y="670"/>
                    </a:lnTo>
                    <a:lnTo>
                      <a:pt x="245" y="410"/>
                    </a:lnTo>
                    <a:lnTo>
                      <a:pt x="250" y="371"/>
                    </a:lnTo>
                    <a:lnTo>
                      <a:pt x="250" y="153"/>
                    </a:lnTo>
                    <a:lnTo>
                      <a:pt x="255" y="129"/>
                    </a:lnTo>
                    <a:lnTo>
                      <a:pt x="255" y="54"/>
                    </a:lnTo>
                    <a:lnTo>
                      <a:pt x="260" y="57"/>
                    </a:lnTo>
                    <a:lnTo>
                      <a:pt x="260" y="153"/>
                    </a:lnTo>
                    <a:lnTo>
                      <a:pt x="264" y="182"/>
                    </a:lnTo>
                    <a:lnTo>
                      <a:pt x="264" y="399"/>
                    </a:lnTo>
                    <a:lnTo>
                      <a:pt x="269" y="442"/>
                    </a:lnTo>
                    <a:lnTo>
                      <a:pt x="269" y="681"/>
                    </a:lnTo>
                    <a:lnTo>
                      <a:pt x="274" y="713"/>
                    </a:lnTo>
                    <a:lnTo>
                      <a:pt x="274" y="866"/>
                    </a:lnTo>
                    <a:lnTo>
                      <a:pt x="279" y="877"/>
                    </a:lnTo>
                    <a:lnTo>
                      <a:pt x="279" y="895"/>
                    </a:lnTo>
                    <a:lnTo>
                      <a:pt x="279" y="873"/>
                    </a:lnTo>
                    <a:lnTo>
                      <a:pt x="283" y="859"/>
                    </a:lnTo>
                    <a:lnTo>
                      <a:pt x="283" y="738"/>
                    </a:lnTo>
                  </a:path>
                </a:pathLst>
              </a:custGeom>
              <a:noFill/>
              <a:ln w="1905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131" name="Freeform 56"/>
              <p:cNvSpPr>
                <a:spLocks/>
              </p:cNvSpPr>
              <p:nvPr/>
            </p:nvSpPr>
            <p:spPr bwMode="auto">
              <a:xfrm>
                <a:off x="3533775" y="4211638"/>
                <a:ext cx="450850" cy="1471613"/>
              </a:xfrm>
              <a:custGeom>
                <a:avLst/>
                <a:gdLst>
                  <a:gd name="T0" fmla="*/ 2147483647 w 284"/>
                  <a:gd name="T1" fmla="*/ 2147483647 h 927"/>
                  <a:gd name="T2" fmla="*/ 2147483647 w 284"/>
                  <a:gd name="T3" fmla="*/ 2147483647 h 927"/>
                  <a:gd name="T4" fmla="*/ 2147483647 w 284"/>
                  <a:gd name="T5" fmla="*/ 2147483647 h 927"/>
                  <a:gd name="T6" fmla="*/ 2147483647 w 284"/>
                  <a:gd name="T7" fmla="*/ 2147483647 h 927"/>
                  <a:gd name="T8" fmla="*/ 2147483647 w 284"/>
                  <a:gd name="T9" fmla="*/ 2147483647 h 927"/>
                  <a:gd name="T10" fmla="*/ 2147483647 w 284"/>
                  <a:gd name="T11" fmla="*/ 2147483647 h 927"/>
                  <a:gd name="T12" fmla="*/ 2147483647 w 284"/>
                  <a:gd name="T13" fmla="*/ 2147483647 h 927"/>
                  <a:gd name="T14" fmla="*/ 2147483647 w 284"/>
                  <a:gd name="T15" fmla="*/ 2147483647 h 927"/>
                  <a:gd name="T16" fmla="*/ 2147483647 w 284"/>
                  <a:gd name="T17" fmla="*/ 2147483647 h 927"/>
                  <a:gd name="T18" fmla="*/ 2147483647 w 284"/>
                  <a:gd name="T19" fmla="*/ 2147483647 h 927"/>
                  <a:gd name="T20" fmla="*/ 2147483647 w 284"/>
                  <a:gd name="T21" fmla="*/ 2147483647 h 927"/>
                  <a:gd name="T22" fmla="*/ 2147483647 w 284"/>
                  <a:gd name="T23" fmla="*/ 2147483647 h 927"/>
                  <a:gd name="T24" fmla="*/ 2147483647 w 284"/>
                  <a:gd name="T25" fmla="*/ 2147483647 h 927"/>
                  <a:gd name="T26" fmla="*/ 2147483647 w 284"/>
                  <a:gd name="T27" fmla="*/ 2147483647 h 927"/>
                  <a:gd name="T28" fmla="*/ 2147483647 w 284"/>
                  <a:gd name="T29" fmla="*/ 2147483647 h 927"/>
                  <a:gd name="T30" fmla="*/ 2147483647 w 284"/>
                  <a:gd name="T31" fmla="*/ 2147483647 h 927"/>
                  <a:gd name="T32" fmla="*/ 2147483647 w 284"/>
                  <a:gd name="T33" fmla="*/ 2147483647 h 927"/>
                  <a:gd name="T34" fmla="*/ 2147483647 w 284"/>
                  <a:gd name="T35" fmla="*/ 2147483647 h 927"/>
                  <a:gd name="T36" fmla="*/ 2147483647 w 284"/>
                  <a:gd name="T37" fmla="*/ 2147483647 h 927"/>
                  <a:gd name="T38" fmla="*/ 2147483647 w 284"/>
                  <a:gd name="T39" fmla="*/ 2147483647 h 927"/>
                  <a:gd name="T40" fmla="*/ 2147483647 w 284"/>
                  <a:gd name="T41" fmla="*/ 2147483647 h 927"/>
                  <a:gd name="T42" fmla="*/ 2147483647 w 284"/>
                  <a:gd name="T43" fmla="*/ 2147483647 h 927"/>
                  <a:gd name="T44" fmla="*/ 2147483647 w 284"/>
                  <a:gd name="T45" fmla="*/ 2147483647 h 927"/>
                  <a:gd name="T46" fmla="*/ 2147483647 w 284"/>
                  <a:gd name="T47" fmla="*/ 2147483647 h 927"/>
                  <a:gd name="T48" fmla="*/ 2147483647 w 284"/>
                  <a:gd name="T49" fmla="*/ 2147483647 h 927"/>
                  <a:gd name="T50" fmla="*/ 2147483647 w 284"/>
                  <a:gd name="T51" fmla="*/ 2147483647 h 927"/>
                  <a:gd name="T52" fmla="*/ 2147483647 w 284"/>
                  <a:gd name="T53" fmla="*/ 2147483647 h 927"/>
                  <a:gd name="T54" fmla="*/ 2147483647 w 284"/>
                  <a:gd name="T55" fmla="*/ 2147483647 h 927"/>
                  <a:gd name="T56" fmla="*/ 2147483647 w 284"/>
                  <a:gd name="T57" fmla="*/ 2147483647 h 927"/>
                  <a:gd name="T58" fmla="*/ 2147483647 w 284"/>
                  <a:gd name="T59" fmla="*/ 2147483647 h 927"/>
                  <a:gd name="T60" fmla="*/ 2147483647 w 284"/>
                  <a:gd name="T61" fmla="*/ 2147483647 h 927"/>
                  <a:gd name="T62" fmla="*/ 2147483647 w 284"/>
                  <a:gd name="T63" fmla="*/ 2147483647 h 927"/>
                  <a:gd name="T64" fmla="*/ 2147483647 w 284"/>
                  <a:gd name="T65" fmla="*/ 2147483647 h 927"/>
                  <a:gd name="T66" fmla="*/ 2147483647 w 284"/>
                  <a:gd name="T67" fmla="*/ 2147483647 h 927"/>
                  <a:gd name="T68" fmla="*/ 2147483647 w 284"/>
                  <a:gd name="T69" fmla="*/ 2147483647 h 927"/>
                  <a:gd name="T70" fmla="*/ 2147483647 w 284"/>
                  <a:gd name="T71" fmla="*/ 2147483647 h 927"/>
                  <a:gd name="T72" fmla="*/ 2147483647 w 284"/>
                  <a:gd name="T73" fmla="*/ 2147483647 h 927"/>
                  <a:gd name="T74" fmla="*/ 2147483647 w 284"/>
                  <a:gd name="T75" fmla="*/ 2147483647 h 927"/>
                  <a:gd name="T76" fmla="*/ 2147483647 w 284"/>
                  <a:gd name="T77" fmla="*/ 2147483647 h 927"/>
                  <a:gd name="T78" fmla="*/ 2147483647 w 284"/>
                  <a:gd name="T79" fmla="*/ 2147483647 h 927"/>
                  <a:gd name="T80" fmla="*/ 2147483647 w 284"/>
                  <a:gd name="T81" fmla="*/ 2147483647 h 927"/>
                  <a:gd name="T82" fmla="*/ 2147483647 w 284"/>
                  <a:gd name="T83" fmla="*/ 2147483647 h 92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84" h="927">
                    <a:moveTo>
                      <a:pt x="0" y="724"/>
                    </a:moveTo>
                    <a:lnTo>
                      <a:pt x="5" y="692"/>
                    </a:lnTo>
                    <a:lnTo>
                      <a:pt x="5" y="471"/>
                    </a:lnTo>
                    <a:lnTo>
                      <a:pt x="10" y="432"/>
                    </a:lnTo>
                    <a:lnTo>
                      <a:pt x="10" y="225"/>
                    </a:lnTo>
                    <a:lnTo>
                      <a:pt x="14" y="197"/>
                    </a:lnTo>
                    <a:lnTo>
                      <a:pt x="14" y="97"/>
                    </a:lnTo>
                    <a:lnTo>
                      <a:pt x="19" y="93"/>
                    </a:lnTo>
                    <a:lnTo>
                      <a:pt x="19" y="143"/>
                    </a:lnTo>
                    <a:lnTo>
                      <a:pt x="24" y="164"/>
                    </a:lnTo>
                    <a:lnTo>
                      <a:pt x="24" y="339"/>
                    </a:lnTo>
                    <a:lnTo>
                      <a:pt x="29" y="371"/>
                    </a:lnTo>
                    <a:lnTo>
                      <a:pt x="29" y="589"/>
                    </a:lnTo>
                    <a:lnTo>
                      <a:pt x="33" y="621"/>
                    </a:lnTo>
                    <a:lnTo>
                      <a:pt x="33" y="781"/>
                    </a:lnTo>
                    <a:lnTo>
                      <a:pt x="38" y="795"/>
                    </a:lnTo>
                    <a:lnTo>
                      <a:pt x="38" y="831"/>
                    </a:lnTo>
                    <a:lnTo>
                      <a:pt x="38" y="827"/>
                    </a:lnTo>
                    <a:lnTo>
                      <a:pt x="43" y="820"/>
                    </a:lnTo>
                    <a:lnTo>
                      <a:pt x="43" y="713"/>
                    </a:lnTo>
                    <a:lnTo>
                      <a:pt x="47" y="685"/>
                    </a:lnTo>
                    <a:lnTo>
                      <a:pt x="47" y="492"/>
                    </a:lnTo>
                    <a:lnTo>
                      <a:pt x="52" y="460"/>
                    </a:lnTo>
                    <a:lnTo>
                      <a:pt x="52" y="268"/>
                    </a:lnTo>
                    <a:lnTo>
                      <a:pt x="57" y="243"/>
                    </a:lnTo>
                    <a:lnTo>
                      <a:pt x="57" y="143"/>
                    </a:lnTo>
                    <a:lnTo>
                      <a:pt x="62" y="136"/>
                    </a:lnTo>
                    <a:lnTo>
                      <a:pt x="62" y="132"/>
                    </a:lnTo>
                    <a:lnTo>
                      <a:pt x="62" y="168"/>
                    </a:lnTo>
                    <a:lnTo>
                      <a:pt x="66" y="182"/>
                    </a:lnTo>
                    <a:lnTo>
                      <a:pt x="66" y="300"/>
                    </a:lnTo>
                    <a:lnTo>
                      <a:pt x="71" y="332"/>
                    </a:lnTo>
                    <a:lnTo>
                      <a:pt x="71" y="524"/>
                    </a:lnTo>
                    <a:lnTo>
                      <a:pt x="76" y="556"/>
                    </a:lnTo>
                    <a:lnTo>
                      <a:pt x="76" y="720"/>
                    </a:lnTo>
                    <a:lnTo>
                      <a:pt x="81" y="742"/>
                    </a:lnTo>
                    <a:lnTo>
                      <a:pt x="81" y="802"/>
                    </a:lnTo>
                    <a:lnTo>
                      <a:pt x="85" y="802"/>
                    </a:lnTo>
                    <a:lnTo>
                      <a:pt x="85" y="731"/>
                    </a:lnTo>
                    <a:lnTo>
                      <a:pt x="90" y="710"/>
                    </a:lnTo>
                    <a:lnTo>
                      <a:pt x="90" y="546"/>
                    </a:lnTo>
                    <a:lnTo>
                      <a:pt x="95" y="514"/>
                    </a:lnTo>
                    <a:lnTo>
                      <a:pt x="95" y="325"/>
                    </a:lnTo>
                    <a:lnTo>
                      <a:pt x="99" y="296"/>
                    </a:lnTo>
                    <a:lnTo>
                      <a:pt x="99" y="175"/>
                    </a:lnTo>
                    <a:lnTo>
                      <a:pt x="104" y="164"/>
                    </a:lnTo>
                    <a:lnTo>
                      <a:pt x="104" y="147"/>
                    </a:lnTo>
                    <a:lnTo>
                      <a:pt x="104" y="161"/>
                    </a:lnTo>
                    <a:lnTo>
                      <a:pt x="109" y="172"/>
                    </a:lnTo>
                    <a:lnTo>
                      <a:pt x="109" y="289"/>
                    </a:lnTo>
                    <a:lnTo>
                      <a:pt x="114" y="318"/>
                    </a:lnTo>
                    <a:lnTo>
                      <a:pt x="114" y="503"/>
                    </a:lnTo>
                    <a:lnTo>
                      <a:pt x="118" y="535"/>
                    </a:lnTo>
                    <a:lnTo>
                      <a:pt x="118" y="703"/>
                    </a:lnTo>
                    <a:lnTo>
                      <a:pt x="123" y="724"/>
                    </a:lnTo>
                    <a:lnTo>
                      <a:pt x="123" y="799"/>
                    </a:lnTo>
                    <a:lnTo>
                      <a:pt x="128" y="802"/>
                    </a:lnTo>
                    <a:lnTo>
                      <a:pt x="128" y="745"/>
                    </a:lnTo>
                    <a:lnTo>
                      <a:pt x="133" y="728"/>
                    </a:lnTo>
                    <a:lnTo>
                      <a:pt x="133" y="599"/>
                    </a:lnTo>
                    <a:lnTo>
                      <a:pt x="137" y="567"/>
                    </a:lnTo>
                    <a:lnTo>
                      <a:pt x="137" y="371"/>
                    </a:lnTo>
                    <a:lnTo>
                      <a:pt x="142" y="343"/>
                    </a:lnTo>
                    <a:lnTo>
                      <a:pt x="142" y="189"/>
                    </a:lnTo>
                    <a:lnTo>
                      <a:pt x="147" y="172"/>
                    </a:lnTo>
                    <a:lnTo>
                      <a:pt x="147" y="132"/>
                    </a:lnTo>
                    <a:lnTo>
                      <a:pt x="151" y="139"/>
                    </a:lnTo>
                    <a:lnTo>
                      <a:pt x="151" y="236"/>
                    </a:lnTo>
                    <a:lnTo>
                      <a:pt x="156" y="261"/>
                    </a:lnTo>
                    <a:lnTo>
                      <a:pt x="156" y="446"/>
                    </a:lnTo>
                    <a:lnTo>
                      <a:pt x="161" y="482"/>
                    </a:lnTo>
                    <a:lnTo>
                      <a:pt x="161" y="678"/>
                    </a:lnTo>
                    <a:lnTo>
                      <a:pt x="166" y="706"/>
                    </a:lnTo>
                    <a:lnTo>
                      <a:pt x="166" y="817"/>
                    </a:lnTo>
                    <a:lnTo>
                      <a:pt x="170" y="824"/>
                    </a:lnTo>
                    <a:lnTo>
                      <a:pt x="170" y="831"/>
                    </a:lnTo>
                    <a:lnTo>
                      <a:pt x="170" y="802"/>
                    </a:lnTo>
                    <a:lnTo>
                      <a:pt x="175" y="785"/>
                    </a:lnTo>
                    <a:lnTo>
                      <a:pt x="175" y="631"/>
                    </a:lnTo>
                    <a:lnTo>
                      <a:pt x="180" y="599"/>
                    </a:lnTo>
                    <a:lnTo>
                      <a:pt x="180" y="385"/>
                    </a:lnTo>
                    <a:lnTo>
                      <a:pt x="185" y="350"/>
                    </a:lnTo>
                    <a:lnTo>
                      <a:pt x="185" y="172"/>
                    </a:lnTo>
                    <a:lnTo>
                      <a:pt x="189" y="150"/>
                    </a:lnTo>
                    <a:lnTo>
                      <a:pt x="189" y="93"/>
                    </a:lnTo>
                    <a:lnTo>
                      <a:pt x="194" y="93"/>
                    </a:lnTo>
                    <a:lnTo>
                      <a:pt x="194" y="186"/>
                    </a:lnTo>
                    <a:lnTo>
                      <a:pt x="199" y="214"/>
                    </a:lnTo>
                    <a:lnTo>
                      <a:pt x="199" y="382"/>
                    </a:lnTo>
                    <a:lnTo>
                      <a:pt x="203" y="417"/>
                    </a:lnTo>
                    <a:lnTo>
                      <a:pt x="203" y="646"/>
                    </a:lnTo>
                    <a:lnTo>
                      <a:pt x="208" y="681"/>
                    </a:lnTo>
                    <a:lnTo>
                      <a:pt x="208" y="838"/>
                    </a:lnTo>
                    <a:lnTo>
                      <a:pt x="213" y="856"/>
                    </a:lnTo>
                    <a:lnTo>
                      <a:pt x="213" y="877"/>
                    </a:lnTo>
                    <a:lnTo>
                      <a:pt x="213" y="867"/>
                    </a:lnTo>
                    <a:lnTo>
                      <a:pt x="218" y="856"/>
                    </a:lnTo>
                    <a:lnTo>
                      <a:pt x="218" y="713"/>
                    </a:lnTo>
                    <a:lnTo>
                      <a:pt x="222" y="678"/>
                    </a:lnTo>
                    <a:lnTo>
                      <a:pt x="222" y="442"/>
                    </a:lnTo>
                    <a:lnTo>
                      <a:pt x="227" y="400"/>
                    </a:lnTo>
                    <a:lnTo>
                      <a:pt x="227" y="179"/>
                    </a:lnTo>
                    <a:lnTo>
                      <a:pt x="232" y="150"/>
                    </a:lnTo>
                    <a:lnTo>
                      <a:pt x="232" y="43"/>
                    </a:lnTo>
                    <a:lnTo>
                      <a:pt x="237" y="47"/>
                    </a:lnTo>
                    <a:lnTo>
                      <a:pt x="237" y="107"/>
                    </a:lnTo>
                    <a:lnTo>
                      <a:pt x="241" y="132"/>
                    </a:lnTo>
                    <a:lnTo>
                      <a:pt x="241" y="343"/>
                    </a:lnTo>
                    <a:lnTo>
                      <a:pt x="246" y="382"/>
                    </a:lnTo>
                    <a:lnTo>
                      <a:pt x="246" y="642"/>
                    </a:lnTo>
                    <a:lnTo>
                      <a:pt x="251" y="681"/>
                    </a:lnTo>
                    <a:lnTo>
                      <a:pt x="251" y="870"/>
                    </a:lnTo>
                    <a:lnTo>
                      <a:pt x="255" y="888"/>
                    </a:lnTo>
                    <a:lnTo>
                      <a:pt x="255" y="927"/>
                    </a:lnTo>
                    <a:lnTo>
                      <a:pt x="255" y="920"/>
                    </a:lnTo>
                    <a:lnTo>
                      <a:pt x="260" y="909"/>
                    </a:lnTo>
                    <a:lnTo>
                      <a:pt x="260" y="763"/>
                    </a:lnTo>
                    <a:lnTo>
                      <a:pt x="265" y="728"/>
                    </a:lnTo>
                    <a:lnTo>
                      <a:pt x="265" y="467"/>
                    </a:lnTo>
                    <a:lnTo>
                      <a:pt x="270" y="421"/>
                    </a:lnTo>
                    <a:lnTo>
                      <a:pt x="270" y="207"/>
                    </a:lnTo>
                    <a:lnTo>
                      <a:pt x="274" y="172"/>
                    </a:lnTo>
                    <a:lnTo>
                      <a:pt x="274" y="22"/>
                    </a:lnTo>
                    <a:lnTo>
                      <a:pt x="279" y="8"/>
                    </a:lnTo>
                    <a:lnTo>
                      <a:pt x="279" y="0"/>
                    </a:lnTo>
                    <a:lnTo>
                      <a:pt x="279" y="40"/>
                    </a:lnTo>
                    <a:lnTo>
                      <a:pt x="284" y="58"/>
                    </a:lnTo>
                    <a:lnTo>
                      <a:pt x="284" y="257"/>
                    </a:lnTo>
                  </a:path>
                </a:pathLst>
              </a:custGeom>
              <a:noFill/>
              <a:ln w="1905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132" name="Freeform 57"/>
              <p:cNvSpPr>
                <a:spLocks/>
              </p:cNvSpPr>
              <p:nvPr/>
            </p:nvSpPr>
            <p:spPr bwMode="auto">
              <a:xfrm>
                <a:off x="3984625" y="4189413"/>
                <a:ext cx="449263" cy="1539875"/>
              </a:xfrm>
              <a:custGeom>
                <a:avLst/>
                <a:gdLst>
                  <a:gd name="T0" fmla="*/ 2147483647 w 283"/>
                  <a:gd name="T1" fmla="*/ 2147483647 h 970"/>
                  <a:gd name="T2" fmla="*/ 2147483647 w 283"/>
                  <a:gd name="T3" fmla="*/ 2147483647 h 970"/>
                  <a:gd name="T4" fmla="*/ 2147483647 w 283"/>
                  <a:gd name="T5" fmla="*/ 2147483647 h 970"/>
                  <a:gd name="T6" fmla="*/ 2147483647 w 283"/>
                  <a:gd name="T7" fmla="*/ 2147483647 h 970"/>
                  <a:gd name="T8" fmla="*/ 2147483647 w 283"/>
                  <a:gd name="T9" fmla="*/ 2147483647 h 970"/>
                  <a:gd name="T10" fmla="*/ 2147483647 w 283"/>
                  <a:gd name="T11" fmla="*/ 2147483647 h 970"/>
                  <a:gd name="T12" fmla="*/ 2147483647 w 283"/>
                  <a:gd name="T13" fmla="*/ 2147483647 h 970"/>
                  <a:gd name="T14" fmla="*/ 2147483647 w 283"/>
                  <a:gd name="T15" fmla="*/ 2147483647 h 970"/>
                  <a:gd name="T16" fmla="*/ 2147483647 w 283"/>
                  <a:gd name="T17" fmla="*/ 2147483647 h 970"/>
                  <a:gd name="T18" fmla="*/ 2147483647 w 283"/>
                  <a:gd name="T19" fmla="*/ 2147483647 h 970"/>
                  <a:gd name="T20" fmla="*/ 2147483647 w 283"/>
                  <a:gd name="T21" fmla="*/ 2147483647 h 970"/>
                  <a:gd name="T22" fmla="*/ 2147483647 w 283"/>
                  <a:gd name="T23" fmla="*/ 2147483647 h 970"/>
                  <a:gd name="T24" fmla="*/ 2147483647 w 283"/>
                  <a:gd name="T25" fmla="*/ 2147483647 h 970"/>
                  <a:gd name="T26" fmla="*/ 2147483647 w 283"/>
                  <a:gd name="T27" fmla="*/ 2147483647 h 970"/>
                  <a:gd name="T28" fmla="*/ 2147483647 w 283"/>
                  <a:gd name="T29" fmla="*/ 2147483647 h 970"/>
                  <a:gd name="T30" fmla="*/ 2147483647 w 283"/>
                  <a:gd name="T31" fmla="*/ 2147483647 h 970"/>
                  <a:gd name="T32" fmla="*/ 2147483647 w 283"/>
                  <a:gd name="T33" fmla="*/ 2147483647 h 970"/>
                  <a:gd name="T34" fmla="*/ 2147483647 w 283"/>
                  <a:gd name="T35" fmla="*/ 2147483647 h 970"/>
                  <a:gd name="T36" fmla="*/ 2147483647 w 283"/>
                  <a:gd name="T37" fmla="*/ 2147483647 h 970"/>
                  <a:gd name="T38" fmla="*/ 2147483647 w 283"/>
                  <a:gd name="T39" fmla="*/ 2147483647 h 970"/>
                  <a:gd name="T40" fmla="*/ 2147483647 w 283"/>
                  <a:gd name="T41" fmla="*/ 2147483647 h 970"/>
                  <a:gd name="T42" fmla="*/ 2147483647 w 283"/>
                  <a:gd name="T43" fmla="*/ 2147483647 h 970"/>
                  <a:gd name="T44" fmla="*/ 2147483647 w 283"/>
                  <a:gd name="T45" fmla="*/ 2147483647 h 970"/>
                  <a:gd name="T46" fmla="*/ 2147483647 w 283"/>
                  <a:gd name="T47" fmla="*/ 2147483647 h 970"/>
                  <a:gd name="T48" fmla="*/ 2147483647 w 283"/>
                  <a:gd name="T49" fmla="*/ 2147483647 h 970"/>
                  <a:gd name="T50" fmla="*/ 2147483647 w 283"/>
                  <a:gd name="T51" fmla="*/ 2147483647 h 970"/>
                  <a:gd name="T52" fmla="*/ 2147483647 w 283"/>
                  <a:gd name="T53" fmla="*/ 2147483647 h 970"/>
                  <a:gd name="T54" fmla="*/ 2147483647 w 283"/>
                  <a:gd name="T55" fmla="*/ 2147483647 h 970"/>
                  <a:gd name="T56" fmla="*/ 2147483647 w 283"/>
                  <a:gd name="T57" fmla="*/ 2147483647 h 970"/>
                  <a:gd name="T58" fmla="*/ 2147483647 w 283"/>
                  <a:gd name="T59" fmla="*/ 2147483647 h 970"/>
                  <a:gd name="T60" fmla="*/ 2147483647 w 283"/>
                  <a:gd name="T61" fmla="*/ 2147483647 h 970"/>
                  <a:gd name="T62" fmla="*/ 2147483647 w 283"/>
                  <a:gd name="T63" fmla="*/ 2147483647 h 970"/>
                  <a:gd name="T64" fmla="*/ 2147483647 w 283"/>
                  <a:gd name="T65" fmla="*/ 2147483647 h 970"/>
                  <a:gd name="T66" fmla="*/ 2147483647 w 283"/>
                  <a:gd name="T67" fmla="*/ 2147483647 h 970"/>
                  <a:gd name="T68" fmla="*/ 2147483647 w 283"/>
                  <a:gd name="T69" fmla="*/ 2147483647 h 970"/>
                  <a:gd name="T70" fmla="*/ 2147483647 w 283"/>
                  <a:gd name="T71" fmla="*/ 2147483647 h 970"/>
                  <a:gd name="T72" fmla="*/ 2147483647 w 283"/>
                  <a:gd name="T73" fmla="*/ 2147483647 h 970"/>
                  <a:gd name="T74" fmla="*/ 2147483647 w 283"/>
                  <a:gd name="T75" fmla="*/ 2147483647 h 970"/>
                  <a:gd name="T76" fmla="*/ 2147483647 w 283"/>
                  <a:gd name="T77" fmla="*/ 2147483647 h 970"/>
                  <a:gd name="T78" fmla="*/ 2147483647 w 283"/>
                  <a:gd name="T79" fmla="*/ 2147483647 h 970"/>
                  <a:gd name="T80" fmla="*/ 2147483647 w 283"/>
                  <a:gd name="T81" fmla="*/ 2147483647 h 970"/>
                  <a:gd name="T82" fmla="*/ 2147483647 w 283"/>
                  <a:gd name="T83" fmla="*/ 2147483647 h 9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83" h="970">
                    <a:moveTo>
                      <a:pt x="0" y="271"/>
                    </a:moveTo>
                    <a:lnTo>
                      <a:pt x="4" y="314"/>
                    </a:lnTo>
                    <a:lnTo>
                      <a:pt x="4" y="592"/>
                    </a:lnTo>
                    <a:lnTo>
                      <a:pt x="9" y="638"/>
                    </a:lnTo>
                    <a:lnTo>
                      <a:pt x="9" y="870"/>
                    </a:lnTo>
                    <a:lnTo>
                      <a:pt x="14" y="895"/>
                    </a:lnTo>
                    <a:lnTo>
                      <a:pt x="14" y="970"/>
                    </a:lnTo>
                    <a:lnTo>
                      <a:pt x="19" y="966"/>
                    </a:lnTo>
                    <a:lnTo>
                      <a:pt x="19" y="849"/>
                    </a:lnTo>
                    <a:lnTo>
                      <a:pt x="23" y="816"/>
                    </a:lnTo>
                    <a:lnTo>
                      <a:pt x="23" y="560"/>
                    </a:lnTo>
                    <a:lnTo>
                      <a:pt x="28" y="513"/>
                    </a:lnTo>
                    <a:lnTo>
                      <a:pt x="28" y="239"/>
                    </a:lnTo>
                    <a:lnTo>
                      <a:pt x="33" y="196"/>
                    </a:lnTo>
                    <a:lnTo>
                      <a:pt x="33" y="29"/>
                    </a:lnTo>
                    <a:lnTo>
                      <a:pt x="38" y="14"/>
                    </a:lnTo>
                    <a:lnTo>
                      <a:pt x="38" y="0"/>
                    </a:lnTo>
                    <a:lnTo>
                      <a:pt x="38" y="29"/>
                    </a:lnTo>
                    <a:lnTo>
                      <a:pt x="42" y="47"/>
                    </a:lnTo>
                    <a:lnTo>
                      <a:pt x="42" y="239"/>
                    </a:lnTo>
                    <a:lnTo>
                      <a:pt x="47" y="282"/>
                    </a:lnTo>
                    <a:lnTo>
                      <a:pt x="47" y="563"/>
                    </a:lnTo>
                    <a:lnTo>
                      <a:pt x="52" y="610"/>
                    </a:lnTo>
                    <a:lnTo>
                      <a:pt x="52" y="816"/>
                    </a:lnTo>
                    <a:lnTo>
                      <a:pt x="56" y="852"/>
                    </a:lnTo>
                    <a:lnTo>
                      <a:pt x="56" y="966"/>
                    </a:lnTo>
                    <a:lnTo>
                      <a:pt x="61" y="970"/>
                    </a:lnTo>
                    <a:lnTo>
                      <a:pt x="61" y="895"/>
                    </a:lnTo>
                    <a:lnTo>
                      <a:pt x="66" y="866"/>
                    </a:lnTo>
                    <a:lnTo>
                      <a:pt x="66" y="638"/>
                    </a:lnTo>
                    <a:lnTo>
                      <a:pt x="71" y="592"/>
                    </a:lnTo>
                    <a:lnTo>
                      <a:pt x="71" y="314"/>
                    </a:lnTo>
                    <a:lnTo>
                      <a:pt x="75" y="271"/>
                    </a:lnTo>
                    <a:lnTo>
                      <a:pt x="75" y="72"/>
                    </a:lnTo>
                    <a:lnTo>
                      <a:pt x="80" y="50"/>
                    </a:lnTo>
                    <a:lnTo>
                      <a:pt x="80" y="14"/>
                    </a:lnTo>
                    <a:lnTo>
                      <a:pt x="80" y="25"/>
                    </a:lnTo>
                    <a:lnTo>
                      <a:pt x="85" y="36"/>
                    </a:lnTo>
                    <a:lnTo>
                      <a:pt x="85" y="186"/>
                    </a:lnTo>
                    <a:lnTo>
                      <a:pt x="90" y="225"/>
                    </a:lnTo>
                    <a:lnTo>
                      <a:pt x="90" y="485"/>
                    </a:lnTo>
                    <a:lnTo>
                      <a:pt x="94" y="531"/>
                    </a:lnTo>
                    <a:lnTo>
                      <a:pt x="94" y="777"/>
                    </a:lnTo>
                    <a:lnTo>
                      <a:pt x="99" y="809"/>
                    </a:lnTo>
                    <a:lnTo>
                      <a:pt x="99" y="934"/>
                    </a:lnTo>
                    <a:lnTo>
                      <a:pt x="104" y="938"/>
                    </a:lnTo>
                    <a:lnTo>
                      <a:pt x="104" y="941"/>
                    </a:lnTo>
                    <a:lnTo>
                      <a:pt x="104" y="884"/>
                    </a:lnTo>
                    <a:lnTo>
                      <a:pt x="108" y="859"/>
                    </a:lnTo>
                    <a:lnTo>
                      <a:pt x="108" y="652"/>
                    </a:lnTo>
                    <a:lnTo>
                      <a:pt x="113" y="613"/>
                    </a:lnTo>
                    <a:lnTo>
                      <a:pt x="113" y="353"/>
                    </a:lnTo>
                    <a:lnTo>
                      <a:pt x="118" y="314"/>
                    </a:lnTo>
                    <a:lnTo>
                      <a:pt x="118" y="146"/>
                    </a:lnTo>
                    <a:lnTo>
                      <a:pt x="123" y="121"/>
                    </a:lnTo>
                    <a:lnTo>
                      <a:pt x="123" y="57"/>
                    </a:lnTo>
                    <a:lnTo>
                      <a:pt x="127" y="61"/>
                    </a:lnTo>
                    <a:lnTo>
                      <a:pt x="127" y="164"/>
                    </a:lnTo>
                    <a:lnTo>
                      <a:pt x="132" y="193"/>
                    </a:lnTo>
                    <a:lnTo>
                      <a:pt x="132" y="417"/>
                    </a:lnTo>
                    <a:lnTo>
                      <a:pt x="137" y="456"/>
                    </a:lnTo>
                    <a:lnTo>
                      <a:pt x="137" y="692"/>
                    </a:lnTo>
                    <a:lnTo>
                      <a:pt x="142" y="727"/>
                    </a:lnTo>
                    <a:lnTo>
                      <a:pt x="142" y="870"/>
                    </a:lnTo>
                    <a:lnTo>
                      <a:pt x="146" y="881"/>
                    </a:lnTo>
                    <a:lnTo>
                      <a:pt x="146" y="891"/>
                    </a:lnTo>
                    <a:lnTo>
                      <a:pt x="146" y="870"/>
                    </a:lnTo>
                    <a:lnTo>
                      <a:pt x="151" y="852"/>
                    </a:lnTo>
                    <a:lnTo>
                      <a:pt x="151" y="695"/>
                    </a:lnTo>
                    <a:lnTo>
                      <a:pt x="156" y="660"/>
                    </a:lnTo>
                    <a:lnTo>
                      <a:pt x="156" y="431"/>
                    </a:lnTo>
                    <a:lnTo>
                      <a:pt x="160" y="392"/>
                    </a:lnTo>
                    <a:lnTo>
                      <a:pt x="160" y="200"/>
                    </a:lnTo>
                    <a:lnTo>
                      <a:pt x="165" y="175"/>
                    </a:lnTo>
                    <a:lnTo>
                      <a:pt x="165" y="107"/>
                    </a:lnTo>
                    <a:lnTo>
                      <a:pt x="170" y="111"/>
                    </a:lnTo>
                    <a:lnTo>
                      <a:pt x="170" y="186"/>
                    </a:lnTo>
                    <a:lnTo>
                      <a:pt x="175" y="211"/>
                    </a:lnTo>
                    <a:lnTo>
                      <a:pt x="175" y="399"/>
                    </a:lnTo>
                    <a:lnTo>
                      <a:pt x="179" y="435"/>
                    </a:lnTo>
                    <a:lnTo>
                      <a:pt x="179" y="649"/>
                    </a:lnTo>
                    <a:lnTo>
                      <a:pt x="184" y="677"/>
                    </a:lnTo>
                    <a:lnTo>
                      <a:pt x="184" y="802"/>
                    </a:lnTo>
                    <a:lnTo>
                      <a:pt x="189" y="816"/>
                    </a:lnTo>
                    <a:lnTo>
                      <a:pt x="189" y="845"/>
                    </a:lnTo>
                    <a:lnTo>
                      <a:pt x="189" y="838"/>
                    </a:lnTo>
                    <a:lnTo>
                      <a:pt x="193" y="831"/>
                    </a:lnTo>
                    <a:lnTo>
                      <a:pt x="193" y="717"/>
                    </a:lnTo>
                    <a:lnTo>
                      <a:pt x="198" y="688"/>
                    </a:lnTo>
                    <a:lnTo>
                      <a:pt x="198" y="496"/>
                    </a:lnTo>
                    <a:lnTo>
                      <a:pt x="203" y="460"/>
                    </a:lnTo>
                    <a:lnTo>
                      <a:pt x="203" y="271"/>
                    </a:lnTo>
                    <a:lnTo>
                      <a:pt x="208" y="246"/>
                    </a:lnTo>
                    <a:lnTo>
                      <a:pt x="208" y="153"/>
                    </a:lnTo>
                    <a:lnTo>
                      <a:pt x="212" y="146"/>
                    </a:lnTo>
                    <a:lnTo>
                      <a:pt x="212" y="186"/>
                    </a:lnTo>
                    <a:lnTo>
                      <a:pt x="217" y="203"/>
                    </a:lnTo>
                    <a:lnTo>
                      <a:pt x="217" y="357"/>
                    </a:lnTo>
                    <a:lnTo>
                      <a:pt x="222" y="389"/>
                    </a:lnTo>
                    <a:lnTo>
                      <a:pt x="222" y="581"/>
                    </a:lnTo>
                    <a:lnTo>
                      <a:pt x="227" y="613"/>
                    </a:lnTo>
                    <a:lnTo>
                      <a:pt x="227" y="763"/>
                    </a:lnTo>
                    <a:lnTo>
                      <a:pt x="231" y="777"/>
                    </a:lnTo>
                    <a:lnTo>
                      <a:pt x="231" y="816"/>
                    </a:lnTo>
                    <a:lnTo>
                      <a:pt x="231" y="813"/>
                    </a:lnTo>
                    <a:lnTo>
                      <a:pt x="236" y="809"/>
                    </a:lnTo>
                    <a:lnTo>
                      <a:pt x="236" y="717"/>
                    </a:lnTo>
                    <a:lnTo>
                      <a:pt x="241" y="692"/>
                    </a:lnTo>
                    <a:lnTo>
                      <a:pt x="241" y="513"/>
                    </a:lnTo>
                    <a:lnTo>
                      <a:pt x="245" y="481"/>
                    </a:lnTo>
                    <a:lnTo>
                      <a:pt x="245" y="303"/>
                    </a:lnTo>
                    <a:lnTo>
                      <a:pt x="250" y="275"/>
                    </a:lnTo>
                    <a:lnTo>
                      <a:pt x="250" y="175"/>
                    </a:lnTo>
                    <a:lnTo>
                      <a:pt x="255" y="168"/>
                    </a:lnTo>
                    <a:lnTo>
                      <a:pt x="255" y="161"/>
                    </a:lnTo>
                    <a:lnTo>
                      <a:pt x="255" y="178"/>
                    </a:lnTo>
                    <a:lnTo>
                      <a:pt x="260" y="189"/>
                    </a:lnTo>
                    <a:lnTo>
                      <a:pt x="260" y="314"/>
                    </a:lnTo>
                    <a:lnTo>
                      <a:pt x="264" y="342"/>
                    </a:lnTo>
                    <a:lnTo>
                      <a:pt x="264" y="528"/>
                    </a:lnTo>
                    <a:lnTo>
                      <a:pt x="269" y="560"/>
                    </a:lnTo>
                    <a:lnTo>
                      <a:pt x="269" y="727"/>
                    </a:lnTo>
                    <a:lnTo>
                      <a:pt x="274" y="745"/>
                    </a:lnTo>
                    <a:lnTo>
                      <a:pt x="274" y="816"/>
                    </a:lnTo>
                    <a:lnTo>
                      <a:pt x="279" y="813"/>
                    </a:lnTo>
                    <a:lnTo>
                      <a:pt x="279" y="756"/>
                    </a:lnTo>
                    <a:lnTo>
                      <a:pt x="283" y="734"/>
                    </a:lnTo>
                    <a:lnTo>
                      <a:pt x="283" y="570"/>
                    </a:lnTo>
                  </a:path>
                </a:pathLst>
              </a:custGeom>
              <a:noFill/>
              <a:ln w="1905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133" name="Freeform 58"/>
              <p:cNvSpPr>
                <a:spLocks/>
              </p:cNvSpPr>
              <p:nvPr/>
            </p:nvSpPr>
            <p:spPr bwMode="auto">
              <a:xfrm>
                <a:off x="4433888" y="4189413"/>
                <a:ext cx="450850" cy="1539875"/>
              </a:xfrm>
              <a:custGeom>
                <a:avLst/>
                <a:gdLst>
                  <a:gd name="T0" fmla="*/ 2147483647 w 284"/>
                  <a:gd name="T1" fmla="*/ 2147483647 h 970"/>
                  <a:gd name="T2" fmla="*/ 2147483647 w 284"/>
                  <a:gd name="T3" fmla="*/ 2147483647 h 970"/>
                  <a:gd name="T4" fmla="*/ 2147483647 w 284"/>
                  <a:gd name="T5" fmla="*/ 2147483647 h 970"/>
                  <a:gd name="T6" fmla="*/ 2147483647 w 284"/>
                  <a:gd name="T7" fmla="*/ 2147483647 h 970"/>
                  <a:gd name="T8" fmla="*/ 2147483647 w 284"/>
                  <a:gd name="T9" fmla="*/ 2147483647 h 970"/>
                  <a:gd name="T10" fmla="*/ 2147483647 w 284"/>
                  <a:gd name="T11" fmla="*/ 2147483647 h 970"/>
                  <a:gd name="T12" fmla="*/ 2147483647 w 284"/>
                  <a:gd name="T13" fmla="*/ 2147483647 h 970"/>
                  <a:gd name="T14" fmla="*/ 2147483647 w 284"/>
                  <a:gd name="T15" fmla="*/ 2147483647 h 970"/>
                  <a:gd name="T16" fmla="*/ 2147483647 w 284"/>
                  <a:gd name="T17" fmla="*/ 2147483647 h 970"/>
                  <a:gd name="T18" fmla="*/ 2147483647 w 284"/>
                  <a:gd name="T19" fmla="*/ 2147483647 h 970"/>
                  <a:gd name="T20" fmla="*/ 2147483647 w 284"/>
                  <a:gd name="T21" fmla="*/ 2147483647 h 970"/>
                  <a:gd name="T22" fmla="*/ 2147483647 w 284"/>
                  <a:gd name="T23" fmla="*/ 2147483647 h 970"/>
                  <a:gd name="T24" fmla="*/ 2147483647 w 284"/>
                  <a:gd name="T25" fmla="*/ 2147483647 h 970"/>
                  <a:gd name="T26" fmla="*/ 2147483647 w 284"/>
                  <a:gd name="T27" fmla="*/ 2147483647 h 970"/>
                  <a:gd name="T28" fmla="*/ 2147483647 w 284"/>
                  <a:gd name="T29" fmla="*/ 2147483647 h 970"/>
                  <a:gd name="T30" fmla="*/ 2147483647 w 284"/>
                  <a:gd name="T31" fmla="*/ 2147483647 h 970"/>
                  <a:gd name="T32" fmla="*/ 2147483647 w 284"/>
                  <a:gd name="T33" fmla="*/ 2147483647 h 970"/>
                  <a:gd name="T34" fmla="*/ 2147483647 w 284"/>
                  <a:gd name="T35" fmla="*/ 2147483647 h 970"/>
                  <a:gd name="T36" fmla="*/ 2147483647 w 284"/>
                  <a:gd name="T37" fmla="*/ 2147483647 h 970"/>
                  <a:gd name="T38" fmla="*/ 2147483647 w 284"/>
                  <a:gd name="T39" fmla="*/ 2147483647 h 970"/>
                  <a:gd name="T40" fmla="*/ 2147483647 w 284"/>
                  <a:gd name="T41" fmla="*/ 2147483647 h 970"/>
                  <a:gd name="T42" fmla="*/ 2147483647 w 284"/>
                  <a:gd name="T43" fmla="*/ 2147483647 h 970"/>
                  <a:gd name="T44" fmla="*/ 2147483647 w 284"/>
                  <a:gd name="T45" fmla="*/ 2147483647 h 970"/>
                  <a:gd name="T46" fmla="*/ 2147483647 w 284"/>
                  <a:gd name="T47" fmla="*/ 2147483647 h 970"/>
                  <a:gd name="T48" fmla="*/ 2147483647 w 284"/>
                  <a:gd name="T49" fmla="*/ 2147483647 h 970"/>
                  <a:gd name="T50" fmla="*/ 2147483647 w 284"/>
                  <a:gd name="T51" fmla="*/ 2147483647 h 970"/>
                  <a:gd name="T52" fmla="*/ 2147483647 w 284"/>
                  <a:gd name="T53" fmla="*/ 2147483647 h 970"/>
                  <a:gd name="T54" fmla="*/ 2147483647 w 284"/>
                  <a:gd name="T55" fmla="*/ 2147483647 h 970"/>
                  <a:gd name="T56" fmla="*/ 2147483647 w 284"/>
                  <a:gd name="T57" fmla="*/ 2147483647 h 970"/>
                  <a:gd name="T58" fmla="*/ 2147483647 w 284"/>
                  <a:gd name="T59" fmla="*/ 2147483647 h 970"/>
                  <a:gd name="T60" fmla="*/ 2147483647 w 284"/>
                  <a:gd name="T61" fmla="*/ 2147483647 h 970"/>
                  <a:gd name="T62" fmla="*/ 2147483647 w 284"/>
                  <a:gd name="T63" fmla="*/ 2147483647 h 970"/>
                  <a:gd name="T64" fmla="*/ 2147483647 w 284"/>
                  <a:gd name="T65" fmla="*/ 2147483647 h 970"/>
                  <a:gd name="T66" fmla="*/ 2147483647 w 284"/>
                  <a:gd name="T67" fmla="*/ 2147483647 h 970"/>
                  <a:gd name="T68" fmla="*/ 2147483647 w 284"/>
                  <a:gd name="T69" fmla="*/ 2147483647 h 970"/>
                  <a:gd name="T70" fmla="*/ 2147483647 w 284"/>
                  <a:gd name="T71" fmla="*/ 2147483647 h 970"/>
                  <a:gd name="T72" fmla="*/ 2147483647 w 284"/>
                  <a:gd name="T73" fmla="*/ 2147483647 h 970"/>
                  <a:gd name="T74" fmla="*/ 2147483647 w 284"/>
                  <a:gd name="T75" fmla="*/ 2147483647 h 970"/>
                  <a:gd name="T76" fmla="*/ 2147483647 w 284"/>
                  <a:gd name="T77" fmla="*/ 2147483647 h 970"/>
                  <a:gd name="T78" fmla="*/ 2147483647 w 284"/>
                  <a:gd name="T79" fmla="*/ 2147483647 h 970"/>
                  <a:gd name="T80" fmla="*/ 2147483647 w 284"/>
                  <a:gd name="T81" fmla="*/ 2147483647 h 970"/>
                  <a:gd name="T82" fmla="*/ 2147483647 w 284"/>
                  <a:gd name="T83" fmla="*/ 2147483647 h 9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84" h="970">
                    <a:moveTo>
                      <a:pt x="0" y="570"/>
                    </a:moveTo>
                    <a:lnTo>
                      <a:pt x="5" y="538"/>
                    </a:lnTo>
                    <a:lnTo>
                      <a:pt x="5" y="342"/>
                    </a:lnTo>
                    <a:lnTo>
                      <a:pt x="10" y="314"/>
                    </a:lnTo>
                    <a:lnTo>
                      <a:pt x="10" y="182"/>
                    </a:lnTo>
                    <a:lnTo>
                      <a:pt x="14" y="168"/>
                    </a:lnTo>
                    <a:lnTo>
                      <a:pt x="14" y="146"/>
                    </a:lnTo>
                    <a:lnTo>
                      <a:pt x="14" y="157"/>
                    </a:lnTo>
                    <a:lnTo>
                      <a:pt x="19" y="164"/>
                    </a:lnTo>
                    <a:lnTo>
                      <a:pt x="19" y="285"/>
                    </a:lnTo>
                    <a:lnTo>
                      <a:pt x="24" y="310"/>
                    </a:lnTo>
                    <a:lnTo>
                      <a:pt x="24" y="510"/>
                    </a:lnTo>
                    <a:lnTo>
                      <a:pt x="29" y="542"/>
                    </a:lnTo>
                    <a:lnTo>
                      <a:pt x="29" y="727"/>
                    </a:lnTo>
                    <a:lnTo>
                      <a:pt x="33" y="752"/>
                    </a:lnTo>
                    <a:lnTo>
                      <a:pt x="33" y="841"/>
                    </a:lnTo>
                    <a:lnTo>
                      <a:pt x="38" y="845"/>
                    </a:lnTo>
                    <a:lnTo>
                      <a:pt x="38" y="809"/>
                    </a:lnTo>
                    <a:lnTo>
                      <a:pt x="43" y="791"/>
                    </a:lnTo>
                    <a:lnTo>
                      <a:pt x="43" y="635"/>
                    </a:lnTo>
                    <a:lnTo>
                      <a:pt x="48" y="599"/>
                    </a:lnTo>
                    <a:lnTo>
                      <a:pt x="48" y="385"/>
                    </a:lnTo>
                    <a:lnTo>
                      <a:pt x="52" y="350"/>
                    </a:lnTo>
                    <a:lnTo>
                      <a:pt x="52" y="175"/>
                    </a:lnTo>
                    <a:lnTo>
                      <a:pt x="57" y="157"/>
                    </a:lnTo>
                    <a:lnTo>
                      <a:pt x="57" y="107"/>
                    </a:lnTo>
                    <a:lnTo>
                      <a:pt x="62" y="111"/>
                    </a:lnTo>
                    <a:lnTo>
                      <a:pt x="62" y="211"/>
                    </a:lnTo>
                    <a:lnTo>
                      <a:pt x="66" y="239"/>
                    </a:lnTo>
                    <a:lnTo>
                      <a:pt x="66" y="446"/>
                    </a:lnTo>
                    <a:lnTo>
                      <a:pt x="71" y="485"/>
                    </a:lnTo>
                    <a:lnTo>
                      <a:pt x="71" y="709"/>
                    </a:lnTo>
                    <a:lnTo>
                      <a:pt x="76" y="742"/>
                    </a:lnTo>
                    <a:lnTo>
                      <a:pt x="76" y="873"/>
                    </a:lnTo>
                    <a:lnTo>
                      <a:pt x="81" y="884"/>
                    </a:lnTo>
                    <a:lnTo>
                      <a:pt x="81" y="895"/>
                    </a:lnTo>
                    <a:lnTo>
                      <a:pt x="81" y="863"/>
                    </a:lnTo>
                    <a:lnTo>
                      <a:pt x="85" y="849"/>
                    </a:lnTo>
                    <a:lnTo>
                      <a:pt x="85" y="677"/>
                    </a:lnTo>
                    <a:lnTo>
                      <a:pt x="90" y="642"/>
                    </a:lnTo>
                    <a:lnTo>
                      <a:pt x="90" y="399"/>
                    </a:lnTo>
                    <a:lnTo>
                      <a:pt x="95" y="357"/>
                    </a:lnTo>
                    <a:lnTo>
                      <a:pt x="95" y="153"/>
                    </a:lnTo>
                    <a:lnTo>
                      <a:pt x="100" y="129"/>
                    </a:lnTo>
                    <a:lnTo>
                      <a:pt x="100" y="54"/>
                    </a:lnTo>
                    <a:lnTo>
                      <a:pt x="104" y="57"/>
                    </a:lnTo>
                    <a:lnTo>
                      <a:pt x="104" y="132"/>
                    </a:lnTo>
                    <a:lnTo>
                      <a:pt x="109" y="157"/>
                    </a:lnTo>
                    <a:lnTo>
                      <a:pt x="109" y="371"/>
                    </a:lnTo>
                    <a:lnTo>
                      <a:pt x="114" y="414"/>
                    </a:lnTo>
                    <a:lnTo>
                      <a:pt x="114" y="670"/>
                    </a:lnTo>
                    <a:lnTo>
                      <a:pt x="118" y="709"/>
                    </a:lnTo>
                    <a:lnTo>
                      <a:pt x="118" y="891"/>
                    </a:lnTo>
                    <a:lnTo>
                      <a:pt x="123" y="909"/>
                    </a:lnTo>
                    <a:lnTo>
                      <a:pt x="123" y="941"/>
                    </a:lnTo>
                    <a:lnTo>
                      <a:pt x="123" y="930"/>
                    </a:lnTo>
                    <a:lnTo>
                      <a:pt x="128" y="916"/>
                    </a:lnTo>
                    <a:lnTo>
                      <a:pt x="128" y="763"/>
                    </a:lnTo>
                    <a:lnTo>
                      <a:pt x="133" y="724"/>
                    </a:lnTo>
                    <a:lnTo>
                      <a:pt x="133" y="464"/>
                    </a:lnTo>
                    <a:lnTo>
                      <a:pt x="137" y="421"/>
                    </a:lnTo>
                    <a:lnTo>
                      <a:pt x="137" y="171"/>
                    </a:lnTo>
                    <a:lnTo>
                      <a:pt x="142" y="139"/>
                    </a:lnTo>
                    <a:lnTo>
                      <a:pt x="142" y="22"/>
                    </a:lnTo>
                    <a:lnTo>
                      <a:pt x="147" y="14"/>
                    </a:lnTo>
                    <a:lnTo>
                      <a:pt x="147" y="82"/>
                    </a:lnTo>
                    <a:lnTo>
                      <a:pt x="151" y="107"/>
                    </a:lnTo>
                    <a:lnTo>
                      <a:pt x="151" y="332"/>
                    </a:lnTo>
                    <a:lnTo>
                      <a:pt x="156" y="378"/>
                    </a:lnTo>
                    <a:lnTo>
                      <a:pt x="156" y="656"/>
                    </a:lnTo>
                    <a:lnTo>
                      <a:pt x="161" y="699"/>
                    </a:lnTo>
                    <a:lnTo>
                      <a:pt x="161" y="906"/>
                    </a:lnTo>
                    <a:lnTo>
                      <a:pt x="166" y="927"/>
                    </a:lnTo>
                    <a:lnTo>
                      <a:pt x="166" y="970"/>
                    </a:lnTo>
                    <a:lnTo>
                      <a:pt x="166" y="963"/>
                    </a:lnTo>
                    <a:lnTo>
                      <a:pt x="170" y="952"/>
                    </a:lnTo>
                    <a:lnTo>
                      <a:pt x="170" y="838"/>
                    </a:lnTo>
                    <a:lnTo>
                      <a:pt x="175" y="802"/>
                    </a:lnTo>
                    <a:lnTo>
                      <a:pt x="175" y="542"/>
                    </a:lnTo>
                    <a:lnTo>
                      <a:pt x="180" y="496"/>
                    </a:lnTo>
                    <a:lnTo>
                      <a:pt x="180" y="221"/>
                    </a:lnTo>
                    <a:lnTo>
                      <a:pt x="185" y="182"/>
                    </a:lnTo>
                    <a:lnTo>
                      <a:pt x="185" y="22"/>
                    </a:lnTo>
                    <a:lnTo>
                      <a:pt x="189" y="11"/>
                    </a:lnTo>
                    <a:lnTo>
                      <a:pt x="189" y="0"/>
                    </a:lnTo>
                    <a:lnTo>
                      <a:pt x="189" y="36"/>
                    </a:lnTo>
                    <a:lnTo>
                      <a:pt x="194" y="54"/>
                    </a:lnTo>
                    <a:lnTo>
                      <a:pt x="194" y="257"/>
                    </a:lnTo>
                    <a:lnTo>
                      <a:pt x="199" y="300"/>
                    </a:lnTo>
                    <a:lnTo>
                      <a:pt x="199" y="581"/>
                    </a:lnTo>
                    <a:lnTo>
                      <a:pt x="203" y="628"/>
                    </a:lnTo>
                    <a:lnTo>
                      <a:pt x="203" y="863"/>
                    </a:lnTo>
                    <a:lnTo>
                      <a:pt x="208" y="891"/>
                    </a:lnTo>
                    <a:lnTo>
                      <a:pt x="208" y="970"/>
                    </a:lnTo>
                    <a:lnTo>
                      <a:pt x="213" y="966"/>
                    </a:lnTo>
                    <a:lnTo>
                      <a:pt x="213" y="856"/>
                    </a:lnTo>
                    <a:lnTo>
                      <a:pt x="218" y="824"/>
                    </a:lnTo>
                    <a:lnTo>
                      <a:pt x="218" y="574"/>
                    </a:lnTo>
                    <a:lnTo>
                      <a:pt x="222" y="528"/>
                    </a:lnTo>
                    <a:lnTo>
                      <a:pt x="222" y="253"/>
                    </a:lnTo>
                    <a:lnTo>
                      <a:pt x="227" y="214"/>
                    </a:lnTo>
                    <a:lnTo>
                      <a:pt x="227" y="47"/>
                    </a:lnTo>
                    <a:lnTo>
                      <a:pt x="232" y="32"/>
                    </a:lnTo>
                    <a:lnTo>
                      <a:pt x="232" y="14"/>
                    </a:lnTo>
                    <a:lnTo>
                      <a:pt x="232" y="39"/>
                    </a:lnTo>
                    <a:lnTo>
                      <a:pt x="237" y="57"/>
                    </a:lnTo>
                    <a:lnTo>
                      <a:pt x="237" y="239"/>
                    </a:lnTo>
                    <a:lnTo>
                      <a:pt x="241" y="278"/>
                    </a:lnTo>
                    <a:lnTo>
                      <a:pt x="241" y="503"/>
                    </a:lnTo>
                    <a:lnTo>
                      <a:pt x="246" y="546"/>
                    </a:lnTo>
                    <a:lnTo>
                      <a:pt x="246" y="791"/>
                    </a:lnTo>
                    <a:lnTo>
                      <a:pt x="251" y="824"/>
                    </a:lnTo>
                    <a:lnTo>
                      <a:pt x="251" y="938"/>
                    </a:lnTo>
                    <a:lnTo>
                      <a:pt x="255" y="941"/>
                    </a:lnTo>
                    <a:lnTo>
                      <a:pt x="255" y="873"/>
                    </a:lnTo>
                    <a:lnTo>
                      <a:pt x="260" y="849"/>
                    </a:lnTo>
                    <a:lnTo>
                      <a:pt x="260" y="638"/>
                    </a:lnTo>
                    <a:lnTo>
                      <a:pt x="265" y="595"/>
                    </a:lnTo>
                    <a:lnTo>
                      <a:pt x="265" y="339"/>
                    </a:lnTo>
                    <a:lnTo>
                      <a:pt x="270" y="300"/>
                    </a:lnTo>
                    <a:lnTo>
                      <a:pt x="270" y="111"/>
                    </a:lnTo>
                    <a:lnTo>
                      <a:pt x="274" y="93"/>
                    </a:lnTo>
                    <a:lnTo>
                      <a:pt x="274" y="54"/>
                    </a:lnTo>
                    <a:lnTo>
                      <a:pt x="274" y="61"/>
                    </a:lnTo>
                    <a:lnTo>
                      <a:pt x="279" y="72"/>
                    </a:lnTo>
                    <a:lnTo>
                      <a:pt x="279" y="207"/>
                    </a:lnTo>
                    <a:lnTo>
                      <a:pt x="284" y="239"/>
                    </a:lnTo>
                    <a:lnTo>
                      <a:pt x="284" y="474"/>
                    </a:lnTo>
                  </a:path>
                </a:pathLst>
              </a:custGeom>
              <a:noFill/>
              <a:ln w="1905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134" name="Freeform 59"/>
              <p:cNvSpPr>
                <a:spLocks/>
              </p:cNvSpPr>
              <p:nvPr/>
            </p:nvSpPr>
            <p:spPr bwMode="auto">
              <a:xfrm>
                <a:off x="4884738" y="4279900"/>
                <a:ext cx="449263" cy="1403350"/>
              </a:xfrm>
              <a:custGeom>
                <a:avLst/>
                <a:gdLst>
                  <a:gd name="T0" fmla="*/ 2147483647 w 283"/>
                  <a:gd name="T1" fmla="*/ 2147483647 h 884"/>
                  <a:gd name="T2" fmla="*/ 2147483647 w 283"/>
                  <a:gd name="T3" fmla="*/ 2147483647 h 884"/>
                  <a:gd name="T4" fmla="*/ 2147483647 w 283"/>
                  <a:gd name="T5" fmla="*/ 2147483647 h 884"/>
                  <a:gd name="T6" fmla="*/ 2147483647 w 283"/>
                  <a:gd name="T7" fmla="*/ 2147483647 h 884"/>
                  <a:gd name="T8" fmla="*/ 2147483647 w 283"/>
                  <a:gd name="T9" fmla="*/ 2147483647 h 884"/>
                  <a:gd name="T10" fmla="*/ 2147483647 w 283"/>
                  <a:gd name="T11" fmla="*/ 2147483647 h 884"/>
                  <a:gd name="T12" fmla="*/ 2147483647 w 283"/>
                  <a:gd name="T13" fmla="*/ 2147483647 h 884"/>
                  <a:gd name="T14" fmla="*/ 2147483647 w 283"/>
                  <a:gd name="T15" fmla="*/ 2147483647 h 884"/>
                  <a:gd name="T16" fmla="*/ 2147483647 w 283"/>
                  <a:gd name="T17" fmla="*/ 2147483647 h 884"/>
                  <a:gd name="T18" fmla="*/ 2147483647 w 283"/>
                  <a:gd name="T19" fmla="*/ 2147483647 h 884"/>
                  <a:gd name="T20" fmla="*/ 2147483647 w 283"/>
                  <a:gd name="T21" fmla="*/ 2147483647 h 884"/>
                  <a:gd name="T22" fmla="*/ 2147483647 w 283"/>
                  <a:gd name="T23" fmla="*/ 2147483647 h 884"/>
                  <a:gd name="T24" fmla="*/ 2147483647 w 283"/>
                  <a:gd name="T25" fmla="*/ 2147483647 h 884"/>
                  <a:gd name="T26" fmla="*/ 2147483647 w 283"/>
                  <a:gd name="T27" fmla="*/ 2147483647 h 884"/>
                  <a:gd name="T28" fmla="*/ 2147483647 w 283"/>
                  <a:gd name="T29" fmla="*/ 2147483647 h 884"/>
                  <a:gd name="T30" fmla="*/ 2147483647 w 283"/>
                  <a:gd name="T31" fmla="*/ 2147483647 h 884"/>
                  <a:gd name="T32" fmla="*/ 2147483647 w 283"/>
                  <a:gd name="T33" fmla="*/ 2147483647 h 884"/>
                  <a:gd name="T34" fmla="*/ 2147483647 w 283"/>
                  <a:gd name="T35" fmla="*/ 2147483647 h 884"/>
                  <a:gd name="T36" fmla="*/ 2147483647 w 283"/>
                  <a:gd name="T37" fmla="*/ 2147483647 h 884"/>
                  <a:gd name="T38" fmla="*/ 2147483647 w 283"/>
                  <a:gd name="T39" fmla="*/ 2147483647 h 884"/>
                  <a:gd name="T40" fmla="*/ 2147483647 w 283"/>
                  <a:gd name="T41" fmla="*/ 2147483647 h 884"/>
                  <a:gd name="T42" fmla="*/ 2147483647 w 283"/>
                  <a:gd name="T43" fmla="*/ 2147483647 h 884"/>
                  <a:gd name="T44" fmla="*/ 2147483647 w 283"/>
                  <a:gd name="T45" fmla="*/ 2147483647 h 884"/>
                  <a:gd name="T46" fmla="*/ 2147483647 w 283"/>
                  <a:gd name="T47" fmla="*/ 2147483647 h 884"/>
                  <a:gd name="T48" fmla="*/ 2147483647 w 283"/>
                  <a:gd name="T49" fmla="*/ 2147483647 h 884"/>
                  <a:gd name="T50" fmla="*/ 2147483647 w 283"/>
                  <a:gd name="T51" fmla="*/ 2147483647 h 884"/>
                  <a:gd name="T52" fmla="*/ 2147483647 w 283"/>
                  <a:gd name="T53" fmla="*/ 2147483647 h 884"/>
                  <a:gd name="T54" fmla="*/ 2147483647 w 283"/>
                  <a:gd name="T55" fmla="*/ 2147483647 h 884"/>
                  <a:gd name="T56" fmla="*/ 2147483647 w 283"/>
                  <a:gd name="T57" fmla="*/ 2147483647 h 884"/>
                  <a:gd name="T58" fmla="*/ 2147483647 w 283"/>
                  <a:gd name="T59" fmla="*/ 2147483647 h 884"/>
                  <a:gd name="T60" fmla="*/ 2147483647 w 283"/>
                  <a:gd name="T61" fmla="*/ 2147483647 h 884"/>
                  <a:gd name="T62" fmla="*/ 2147483647 w 283"/>
                  <a:gd name="T63" fmla="*/ 2147483647 h 884"/>
                  <a:gd name="T64" fmla="*/ 2147483647 w 283"/>
                  <a:gd name="T65" fmla="*/ 2147483647 h 884"/>
                  <a:gd name="T66" fmla="*/ 2147483647 w 283"/>
                  <a:gd name="T67" fmla="*/ 2147483647 h 884"/>
                  <a:gd name="T68" fmla="*/ 2147483647 w 283"/>
                  <a:gd name="T69" fmla="*/ 2147483647 h 884"/>
                  <a:gd name="T70" fmla="*/ 2147483647 w 283"/>
                  <a:gd name="T71" fmla="*/ 2147483647 h 884"/>
                  <a:gd name="T72" fmla="*/ 2147483647 w 283"/>
                  <a:gd name="T73" fmla="*/ 2147483647 h 884"/>
                  <a:gd name="T74" fmla="*/ 2147483647 w 283"/>
                  <a:gd name="T75" fmla="*/ 0 h 884"/>
                  <a:gd name="T76" fmla="*/ 2147483647 w 283"/>
                  <a:gd name="T77" fmla="*/ 2147483647 h 884"/>
                  <a:gd name="T78" fmla="*/ 2147483647 w 283"/>
                  <a:gd name="T79" fmla="*/ 2147483647 h 884"/>
                  <a:gd name="T80" fmla="*/ 2147483647 w 283"/>
                  <a:gd name="T81" fmla="*/ 2147483647 h 884"/>
                  <a:gd name="T82" fmla="*/ 2147483647 w 283"/>
                  <a:gd name="T83" fmla="*/ 2147483647 h 88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83" h="884">
                    <a:moveTo>
                      <a:pt x="0" y="417"/>
                    </a:moveTo>
                    <a:lnTo>
                      <a:pt x="5" y="456"/>
                    </a:lnTo>
                    <a:lnTo>
                      <a:pt x="5" y="681"/>
                    </a:lnTo>
                    <a:lnTo>
                      <a:pt x="9" y="713"/>
                    </a:lnTo>
                    <a:lnTo>
                      <a:pt x="9" y="827"/>
                    </a:lnTo>
                    <a:lnTo>
                      <a:pt x="14" y="834"/>
                    </a:lnTo>
                    <a:lnTo>
                      <a:pt x="14" y="838"/>
                    </a:lnTo>
                    <a:lnTo>
                      <a:pt x="14" y="788"/>
                    </a:lnTo>
                    <a:lnTo>
                      <a:pt x="19" y="770"/>
                    </a:lnTo>
                    <a:lnTo>
                      <a:pt x="19" y="588"/>
                    </a:lnTo>
                    <a:lnTo>
                      <a:pt x="23" y="553"/>
                    </a:lnTo>
                    <a:lnTo>
                      <a:pt x="23" y="360"/>
                    </a:lnTo>
                    <a:lnTo>
                      <a:pt x="28" y="321"/>
                    </a:lnTo>
                    <a:lnTo>
                      <a:pt x="28" y="132"/>
                    </a:lnTo>
                    <a:lnTo>
                      <a:pt x="33" y="111"/>
                    </a:lnTo>
                    <a:lnTo>
                      <a:pt x="33" y="50"/>
                    </a:lnTo>
                    <a:lnTo>
                      <a:pt x="38" y="50"/>
                    </a:lnTo>
                    <a:lnTo>
                      <a:pt x="38" y="139"/>
                    </a:lnTo>
                    <a:lnTo>
                      <a:pt x="42" y="164"/>
                    </a:lnTo>
                    <a:lnTo>
                      <a:pt x="42" y="357"/>
                    </a:lnTo>
                    <a:lnTo>
                      <a:pt x="47" y="392"/>
                    </a:lnTo>
                    <a:lnTo>
                      <a:pt x="47" y="603"/>
                    </a:lnTo>
                    <a:lnTo>
                      <a:pt x="52" y="635"/>
                    </a:lnTo>
                    <a:lnTo>
                      <a:pt x="52" y="763"/>
                    </a:lnTo>
                    <a:lnTo>
                      <a:pt x="56" y="774"/>
                    </a:lnTo>
                    <a:lnTo>
                      <a:pt x="56" y="788"/>
                    </a:lnTo>
                    <a:lnTo>
                      <a:pt x="56" y="770"/>
                    </a:lnTo>
                    <a:lnTo>
                      <a:pt x="61" y="756"/>
                    </a:lnTo>
                    <a:lnTo>
                      <a:pt x="61" y="620"/>
                    </a:lnTo>
                    <a:lnTo>
                      <a:pt x="66" y="592"/>
                    </a:lnTo>
                    <a:lnTo>
                      <a:pt x="66" y="389"/>
                    </a:lnTo>
                    <a:lnTo>
                      <a:pt x="71" y="357"/>
                    </a:lnTo>
                    <a:lnTo>
                      <a:pt x="71" y="182"/>
                    </a:lnTo>
                    <a:lnTo>
                      <a:pt x="75" y="161"/>
                    </a:lnTo>
                    <a:lnTo>
                      <a:pt x="75" y="89"/>
                    </a:lnTo>
                    <a:lnTo>
                      <a:pt x="80" y="93"/>
                    </a:lnTo>
                    <a:lnTo>
                      <a:pt x="80" y="154"/>
                    </a:lnTo>
                    <a:lnTo>
                      <a:pt x="85" y="175"/>
                    </a:lnTo>
                    <a:lnTo>
                      <a:pt x="85" y="342"/>
                    </a:lnTo>
                    <a:lnTo>
                      <a:pt x="90" y="374"/>
                    </a:lnTo>
                    <a:lnTo>
                      <a:pt x="90" y="538"/>
                    </a:lnTo>
                    <a:lnTo>
                      <a:pt x="94" y="567"/>
                    </a:lnTo>
                    <a:lnTo>
                      <a:pt x="94" y="713"/>
                    </a:lnTo>
                    <a:lnTo>
                      <a:pt x="99" y="727"/>
                    </a:lnTo>
                    <a:lnTo>
                      <a:pt x="99" y="759"/>
                    </a:lnTo>
                    <a:lnTo>
                      <a:pt x="99" y="756"/>
                    </a:lnTo>
                    <a:lnTo>
                      <a:pt x="104" y="749"/>
                    </a:lnTo>
                    <a:lnTo>
                      <a:pt x="104" y="649"/>
                    </a:lnTo>
                    <a:lnTo>
                      <a:pt x="108" y="624"/>
                    </a:lnTo>
                    <a:lnTo>
                      <a:pt x="108" y="446"/>
                    </a:lnTo>
                    <a:lnTo>
                      <a:pt x="113" y="414"/>
                    </a:lnTo>
                    <a:lnTo>
                      <a:pt x="113" y="235"/>
                    </a:lnTo>
                    <a:lnTo>
                      <a:pt x="118" y="211"/>
                    </a:lnTo>
                    <a:lnTo>
                      <a:pt x="118" y="114"/>
                    </a:lnTo>
                    <a:lnTo>
                      <a:pt x="123" y="107"/>
                    </a:lnTo>
                    <a:lnTo>
                      <a:pt x="123" y="104"/>
                    </a:lnTo>
                    <a:lnTo>
                      <a:pt x="123" y="136"/>
                    </a:lnTo>
                    <a:lnTo>
                      <a:pt x="127" y="154"/>
                    </a:lnTo>
                    <a:lnTo>
                      <a:pt x="127" y="296"/>
                    </a:lnTo>
                    <a:lnTo>
                      <a:pt x="132" y="325"/>
                    </a:lnTo>
                    <a:lnTo>
                      <a:pt x="132" y="513"/>
                    </a:lnTo>
                    <a:lnTo>
                      <a:pt x="137" y="546"/>
                    </a:lnTo>
                    <a:lnTo>
                      <a:pt x="137" y="699"/>
                    </a:lnTo>
                    <a:lnTo>
                      <a:pt x="142" y="713"/>
                    </a:lnTo>
                    <a:lnTo>
                      <a:pt x="142" y="759"/>
                    </a:lnTo>
                    <a:lnTo>
                      <a:pt x="146" y="756"/>
                    </a:lnTo>
                    <a:lnTo>
                      <a:pt x="146" y="667"/>
                    </a:lnTo>
                    <a:lnTo>
                      <a:pt x="151" y="645"/>
                    </a:lnTo>
                    <a:lnTo>
                      <a:pt x="151" y="467"/>
                    </a:lnTo>
                    <a:lnTo>
                      <a:pt x="156" y="435"/>
                    </a:lnTo>
                    <a:lnTo>
                      <a:pt x="156" y="275"/>
                    </a:lnTo>
                    <a:lnTo>
                      <a:pt x="160" y="246"/>
                    </a:lnTo>
                    <a:lnTo>
                      <a:pt x="160" y="118"/>
                    </a:lnTo>
                    <a:lnTo>
                      <a:pt x="165" y="107"/>
                    </a:lnTo>
                    <a:lnTo>
                      <a:pt x="165" y="89"/>
                    </a:lnTo>
                    <a:lnTo>
                      <a:pt x="165" y="104"/>
                    </a:lnTo>
                    <a:lnTo>
                      <a:pt x="170" y="114"/>
                    </a:lnTo>
                    <a:lnTo>
                      <a:pt x="170" y="235"/>
                    </a:lnTo>
                    <a:lnTo>
                      <a:pt x="175" y="268"/>
                    </a:lnTo>
                    <a:lnTo>
                      <a:pt x="175" y="464"/>
                    </a:lnTo>
                    <a:lnTo>
                      <a:pt x="179" y="499"/>
                    </a:lnTo>
                    <a:lnTo>
                      <a:pt x="179" y="681"/>
                    </a:lnTo>
                    <a:lnTo>
                      <a:pt x="184" y="706"/>
                    </a:lnTo>
                    <a:lnTo>
                      <a:pt x="184" y="788"/>
                    </a:lnTo>
                    <a:lnTo>
                      <a:pt x="189" y="788"/>
                    </a:lnTo>
                    <a:lnTo>
                      <a:pt x="189" y="727"/>
                    </a:lnTo>
                    <a:lnTo>
                      <a:pt x="194" y="706"/>
                    </a:lnTo>
                    <a:lnTo>
                      <a:pt x="194" y="531"/>
                    </a:lnTo>
                    <a:lnTo>
                      <a:pt x="198" y="496"/>
                    </a:lnTo>
                    <a:lnTo>
                      <a:pt x="198" y="282"/>
                    </a:lnTo>
                    <a:lnTo>
                      <a:pt x="203" y="246"/>
                    </a:lnTo>
                    <a:lnTo>
                      <a:pt x="203" y="93"/>
                    </a:lnTo>
                    <a:lnTo>
                      <a:pt x="208" y="75"/>
                    </a:lnTo>
                    <a:lnTo>
                      <a:pt x="208" y="50"/>
                    </a:lnTo>
                    <a:lnTo>
                      <a:pt x="208" y="57"/>
                    </a:lnTo>
                    <a:lnTo>
                      <a:pt x="212" y="64"/>
                    </a:lnTo>
                    <a:lnTo>
                      <a:pt x="212" y="193"/>
                    </a:lnTo>
                    <a:lnTo>
                      <a:pt x="217" y="225"/>
                    </a:lnTo>
                    <a:lnTo>
                      <a:pt x="217" y="442"/>
                    </a:lnTo>
                    <a:lnTo>
                      <a:pt x="222" y="481"/>
                    </a:lnTo>
                    <a:lnTo>
                      <a:pt x="222" y="695"/>
                    </a:lnTo>
                    <a:lnTo>
                      <a:pt x="227" y="724"/>
                    </a:lnTo>
                    <a:lnTo>
                      <a:pt x="227" y="820"/>
                    </a:lnTo>
                    <a:lnTo>
                      <a:pt x="231" y="831"/>
                    </a:lnTo>
                    <a:lnTo>
                      <a:pt x="231" y="834"/>
                    </a:lnTo>
                    <a:lnTo>
                      <a:pt x="231" y="802"/>
                    </a:lnTo>
                    <a:lnTo>
                      <a:pt x="236" y="784"/>
                    </a:lnTo>
                    <a:lnTo>
                      <a:pt x="236" y="606"/>
                    </a:lnTo>
                    <a:lnTo>
                      <a:pt x="241" y="571"/>
                    </a:lnTo>
                    <a:lnTo>
                      <a:pt x="241" y="325"/>
                    </a:lnTo>
                    <a:lnTo>
                      <a:pt x="245" y="285"/>
                    </a:lnTo>
                    <a:lnTo>
                      <a:pt x="245" y="86"/>
                    </a:lnTo>
                    <a:lnTo>
                      <a:pt x="250" y="61"/>
                    </a:lnTo>
                    <a:lnTo>
                      <a:pt x="250" y="0"/>
                    </a:lnTo>
                    <a:lnTo>
                      <a:pt x="255" y="4"/>
                    </a:lnTo>
                    <a:lnTo>
                      <a:pt x="255" y="111"/>
                    </a:lnTo>
                    <a:lnTo>
                      <a:pt x="260" y="139"/>
                    </a:lnTo>
                    <a:lnTo>
                      <a:pt x="260" y="371"/>
                    </a:lnTo>
                    <a:lnTo>
                      <a:pt x="264" y="417"/>
                    </a:lnTo>
                    <a:lnTo>
                      <a:pt x="264" y="667"/>
                    </a:lnTo>
                    <a:lnTo>
                      <a:pt x="269" y="706"/>
                    </a:lnTo>
                    <a:lnTo>
                      <a:pt x="269" y="859"/>
                    </a:lnTo>
                    <a:lnTo>
                      <a:pt x="274" y="870"/>
                    </a:lnTo>
                    <a:lnTo>
                      <a:pt x="274" y="884"/>
                    </a:lnTo>
                    <a:lnTo>
                      <a:pt x="274" y="856"/>
                    </a:lnTo>
                    <a:lnTo>
                      <a:pt x="279" y="838"/>
                    </a:lnTo>
                    <a:lnTo>
                      <a:pt x="279" y="652"/>
                    </a:lnTo>
                    <a:lnTo>
                      <a:pt x="283" y="613"/>
                    </a:lnTo>
                  </a:path>
                </a:pathLst>
              </a:custGeom>
              <a:noFill/>
              <a:ln w="1905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135" name="Freeform 60"/>
              <p:cNvSpPr>
                <a:spLocks/>
              </p:cNvSpPr>
              <p:nvPr/>
            </p:nvSpPr>
            <p:spPr bwMode="auto">
              <a:xfrm>
                <a:off x="5334000" y="4189413"/>
                <a:ext cx="450850" cy="1539875"/>
              </a:xfrm>
              <a:custGeom>
                <a:avLst/>
                <a:gdLst>
                  <a:gd name="T0" fmla="*/ 2147483647 w 284"/>
                  <a:gd name="T1" fmla="*/ 2147483647 h 970"/>
                  <a:gd name="T2" fmla="*/ 2147483647 w 284"/>
                  <a:gd name="T3" fmla="*/ 2147483647 h 970"/>
                  <a:gd name="T4" fmla="*/ 2147483647 w 284"/>
                  <a:gd name="T5" fmla="*/ 2147483647 h 970"/>
                  <a:gd name="T6" fmla="*/ 2147483647 w 284"/>
                  <a:gd name="T7" fmla="*/ 2147483647 h 970"/>
                  <a:gd name="T8" fmla="*/ 2147483647 w 284"/>
                  <a:gd name="T9" fmla="*/ 2147483647 h 970"/>
                  <a:gd name="T10" fmla="*/ 2147483647 w 284"/>
                  <a:gd name="T11" fmla="*/ 2147483647 h 970"/>
                  <a:gd name="T12" fmla="*/ 2147483647 w 284"/>
                  <a:gd name="T13" fmla="*/ 2147483647 h 970"/>
                  <a:gd name="T14" fmla="*/ 2147483647 w 284"/>
                  <a:gd name="T15" fmla="*/ 2147483647 h 970"/>
                  <a:gd name="T16" fmla="*/ 2147483647 w 284"/>
                  <a:gd name="T17" fmla="*/ 2147483647 h 970"/>
                  <a:gd name="T18" fmla="*/ 2147483647 w 284"/>
                  <a:gd name="T19" fmla="*/ 2147483647 h 970"/>
                  <a:gd name="T20" fmla="*/ 2147483647 w 284"/>
                  <a:gd name="T21" fmla="*/ 2147483647 h 970"/>
                  <a:gd name="T22" fmla="*/ 2147483647 w 284"/>
                  <a:gd name="T23" fmla="*/ 2147483647 h 970"/>
                  <a:gd name="T24" fmla="*/ 2147483647 w 284"/>
                  <a:gd name="T25" fmla="*/ 2147483647 h 970"/>
                  <a:gd name="T26" fmla="*/ 2147483647 w 284"/>
                  <a:gd name="T27" fmla="*/ 2147483647 h 970"/>
                  <a:gd name="T28" fmla="*/ 2147483647 w 284"/>
                  <a:gd name="T29" fmla="*/ 2147483647 h 970"/>
                  <a:gd name="T30" fmla="*/ 2147483647 w 284"/>
                  <a:gd name="T31" fmla="*/ 2147483647 h 970"/>
                  <a:gd name="T32" fmla="*/ 2147483647 w 284"/>
                  <a:gd name="T33" fmla="*/ 2147483647 h 970"/>
                  <a:gd name="T34" fmla="*/ 2147483647 w 284"/>
                  <a:gd name="T35" fmla="*/ 2147483647 h 970"/>
                  <a:gd name="T36" fmla="*/ 2147483647 w 284"/>
                  <a:gd name="T37" fmla="*/ 2147483647 h 970"/>
                  <a:gd name="T38" fmla="*/ 2147483647 w 284"/>
                  <a:gd name="T39" fmla="*/ 2147483647 h 970"/>
                  <a:gd name="T40" fmla="*/ 2147483647 w 284"/>
                  <a:gd name="T41" fmla="*/ 2147483647 h 970"/>
                  <a:gd name="T42" fmla="*/ 2147483647 w 284"/>
                  <a:gd name="T43" fmla="*/ 2147483647 h 970"/>
                  <a:gd name="T44" fmla="*/ 2147483647 w 284"/>
                  <a:gd name="T45" fmla="*/ 2147483647 h 970"/>
                  <a:gd name="T46" fmla="*/ 2147483647 w 284"/>
                  <a:gd name="T47" fmla="*/ 2147483647 h 970"/>
                  <a:gd name="T48" fmla="*/ 2147483647 w 284"/>
                  <a:gd name="T49" fmla="*/ 2147483647 h 970"/>
                  <a:gd name="T50" fmla="*/ 2147483647 w 284"/>
                  <a:gd name="T51" fmla="*/ 2147483647 h 970"/>
                  <a:gd name="T52" fmla="*/ 2147483647 w 284"/>
                  <a:gd name="T53" fmla="*/ 2147483647 h 970"/>
                  <a:gd name="T54" fmla="*/ 2147483647 w 284"/>
                  <a:gd name="T55" fmla="*/ 2147483647 h 970"/>
                  <a:gd name="T56" fmla="*/ 2147483647 w 284"/>
                  <a:gd name="T57" fmla="*/ 2147483647 h 970"/>
                  <a:gd name="T58" fmla="*/ 2147483647 w 284"/>
                  <a:gd name="T59" fmla="*/ 2147483647 h 970"/>
                  <a:gd name="T60" fmla="*/ 2147483647 w 284"/>
                  <a:gd name="T61" fmla="*/ 2147483647 h 970"/>
                  <a:gd name="T62" fmla="*/ 2147483647 w 284"/>
                  <a:gd name="T63" fmla="*/ 2147483647 h 970"/>
                  <a:gd name="T64" fmla="*/ 2147483647 w 284"/>
                  <a:gd name="T65" fmla="*/ 2147483647 h 970"/>
                  <a:gd name="T66" fmla="*/ 2147483647 w 284"/>
                  <a:gd name="T67" fmla="*/ 2147483647 h 970"/>
                  <a:gd name="T68" fmla="*/ 2147483647 w 284"/>
                  <a:gd name="T69" fmla="*/ 2147483647 h 970"/>
                  <a:gd name="T70" fmla="*/ 2147483647 w 284"/>
                  <a:gd name="T71" fmla="*/ 2147483647 h 970"/>
                  <a:gd name="T72" fmla="*/ 2147483647 w 284"/>
                  <a:gd name="T73" fmla="*/ 2147483647 h 970"/>
                  <a:gd name="T74" fmla="*/ 2147483647 w 284"/>
                  <a:gd name="T75" fmla="*/ 2147483647 h 970"/>
                  <a:gd name="T76" fmla="*/ 2147483647 w 284"/>
                  <a:gd name="T77" fmla="*/ 2147483647 h 970"/>
                  <a:gd name="T78" fmla="*/ 2147483647 w 284"/>
                  <a:gd name="T79" fmla="*/ 2147483647 h 970"/>
                  <a:gd name="T80" fmla="*/ 2147483647 w 284"/>
                  <a:gd name="T81" fmla="*/ 2147483647 h 970"/>
                  <a:gd name="T82" fmla="*/ 2147483647 w 284"/>
                  <a:gd name="T83" fmla="*/ 2147483647 h 9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84" h="970">
                    <a:moveTo>
                      <a:pt x="0" y="670"/>
                    </a:moveTo>
                    <a:lnTo>
                      <a:pt x="0" y="403"/>
                    </a:lnTo>
                    <a:lnTo>
                      <a:pt x="5" y="357"/>
                    </a:lnTo>
                    <a:lnTo>
                      <a:pt x="5" y="129"/>
                    </a:lnTo>
                    <a:lnTo>
                      <a:pt x="10" y="100"/>
                    </a:lnTo>
                    <a:lnTo>
                      <a:pt x="10" y="18"/>
                    </a:lnTo>
                    <a:lnTo>
                      <a:pt x="14" y="14"/>
                    </a:lnTo>
                    <a:lnTo>
                      <a:pt x="14" y="93"/>
                    </a:lnTo>
                    <a:lnTo>
                      <a:pt x="19" y="118"/>
                    </a:lnTo>
                    <a:lnTo>
                      <a:pt x="19" y="350"/>
                    </a:lnTo>
                    <a:lnTo>
                      <a:pt x="24" y="396"/>
                    </a:lnTo>
                    <a:lnTo>
                      <a:pt x="24" y="674"/>
                    </a:lnTo>
                    <a:lnTo>
                      <a:pt x="29" y="717"/>
                    </a:lnTo>
                    <a:lnTo>
                      <a:pt x="29" y="913"/>
                    </a:lnTo>
                    <a:lnTo>
                      <a:pt x="33" y="934"/>
                    </a:lnTo>
                    <a:lnTo>
                      <a:pt x="33" y="970"/>
                    </a:lnTo>
                    <a:lnTo>
                      <a:pt x="33" y="959"/>
                    </a:lnTo>
                    <a:lnTo>
                      <a:pt x="38" y="948"/>
                    </a:lnTo>
                    <a:lnTo>
                      <a:pt x="38" y="788"/>
                    </a:lnTo>
                    <a:lnTo>
                      <a:pt x="43" y="749"/>
                    </a:lnTo>
                    <a:lnTo>
                      <a:pt x="43" y="478"/>
                    </a:lnTo>
                    <a:lnTo>
                      <a:pt x="48" y="428"/>
                    </a:lnTo>
                    <a:lnTo>
                      <a:pt x="48" y="168"/>
                    </a:lnTo>
                    <a:lnTo>
                      <a:pt x="52" y="136"/>
                    </a:lnTo>
                    <a:lnTo>
                      <a:pt x="52" y="7"/>
                    </a:lnTo>
                    <a:lnTo>
                      <a:pt x="57" y="0"/>
                    </a:lnTo>
                    <a:lnTo>
                      <a:pt x="57" y="64"/>
                    </a:lnTo>
                    <a:lnTo>
                      <a:pt x="62" y="89"/>
                    </a:lnTo>
                    <a:lnTo>
                      <a:pt x="62" y="317"/>
                    </a:lnTo>
                    <a:lnTo>
                      <a:pt x="66" y="360"/>
                    </a:lnTo>
                    <a:lnTo>
                      <a:pt x="66" y="645"/>
                    </a:lnTo>
                    <a:lnTo>
                      <a:pt x="71" y="688"/>
                    </a:lnTo>
                    <a:lnTo>
                      <a:pt x="71" y="902"/>
                    </a:lnTo>
                    <a:lnTo>
                      <a:pt x="76" y="923"/>
                    </a:lnTo>
                    <a:lnTo>
                      <a:pt x="76" y="970"/>
                    </a:lnTo>
                    <a:lnTo>
                      <a:pt x="81" y="966"/>
                    </a:lnTo>
                    <a:lnTo>
                      <a:pt x="81" y="845"/>
                    </a:lnTo>
                    <a:lnTo>
                      <a:pt x="85" y="809"/>
                    </a:lnTo>
                    <a:lnTo>
                      <a:pt x="85" y="556"/>
                    </a:lnTo>
                    <a:lnTo>
                      <a:pt x="90" y="510"/>
                    </a:lnTo>
                    <a:lnTo>
                      <a:pt x="90" y="239"/>
                    </a:lnTo>
                    <a:lnTo>
                      <a:pt x="95" y="200"/>
                    </a:lnTo>
                    <a:lnTo>
                      <a:pt x="95" y="39"/>
                    </a:lnTo>
                    <a:lnTo>
                      <a:pt x="100" y="25"/>
                    </a:lnTo>
                    <a:lnTo>
                      <a:pt x="100" y="14"/>
                    </a:lnTo>
                    <a:lnTo>
                      <a:pt x="100" y="47"/>
                    </a:lnTo>
                    <a:lnTo>
                      <a:pt x="104" y="64"/>
                    </a:lnTo>
                    <a:lnTo>
                      <a:pt x="104" y="253"/>
                    </a:lnTo>
                    <a:lnTo>
                      <a:pt x="109" y="296"/>
                    </a:lnTo>
                    <a:lnTo>
                      <a:pt x="109" y="563"/>
                    </a:lnTo>
                    <a:lnTo>
                      <a:pt x="114" y="610"/>
                    </a:lnTo>
                    <a:lnTo>
                      <a:pt x="114" y="834"/>
                    </a:lnTo>
                    <a:lnTo>
                      <a:pt x="118" y="863"/>
                    </a:lnTo>
                    <a:lnTo>
                      <a:pt x="118" y="941"/>
                    </a:lnTo>
                    <a:lnTo>
                      <a:pt x="123" y="938"/>
                    </a:lnTo>
                    <a:lnTo>
                      <a:pt x="123" y="838"/>
                    </a:lnTo>
                    <a:lnTo>
                      <a:pt x="128" y="809"/>
                    </a:lnTo>
                    <a:lnTo>
                      <a:pt x="128" y="581"/>
                    </a:lnTo>
                    <a:lnTo>
                      <a:pt x="133" y="535"/>
                    </a:lnTo>
                    <a:lnTo>
                      <a:pt x="133" y="282"/>
                    </a:lnTo>
                    <a:lnTo>
                      <a:pt x="137" y="246"/>
                    </a:lnTo>
                    <a:lnTo>
                      <a:pt x="137" y="86"/>
                    </a:lnTo>
                    <a:lnTo>
                      <a:pt x="142" y="72"/>
                    </a:lnTo>
                    <a:lnTo>
                      <a:pt x="142" y="54"/>
                    </a:lnTo>
                    <a:lnTo>
                      <a:pt x="142" y="64"/>
                    </a:lnTo>
                    <a:lnTo>
                      <a:pt x="147" y="75"/>
                    </a:lnTo>
                    <a:lnTo>
                      <a:pt x="147" y="218"/>
                    </a:lnTo>
                    <a:lnTo>
                      <a:pt x="152" y="253"/>
                    </a:lnTo>
                    <a:lnTo>
                      <a:pt x="152" y="489"/>
                    </a:lnTo>
                    <a:lnTo>
                      <a:pt x="156" y="531"/>
                    </a:lnTo>
                    <a:lnTo>
                      <a:pt x="156" y="752"/>
                    </a:lnTo>
                    <a:lnTo>
                      <a:pt x="161" y="781"/>
                    </a:lnTo>
                    <a:lnTo>
                      <a:pt x="161" y="888"/>
                    </a:lnTo>
                    <a:lnTo>
                      <a:pt x="166" y="891"/>
                    </a:lnTo>
                    <a:lnTo>
                      <a:pt x="166" y="838"/>
                    </a:lnTo>
                    <a:lnTo>
                      <a:pt x="170" y="816"/>
                    </a:lnTo>
                    <a:lnTo>
                      <a:pt x="170" y="631"/>
                    </a:lnTo>
                    <a:lnTo>
                      <a:pt x="175" y="595"/>
                    </a:lnTo>
                    <a:lnTo>
                      <a:pt x="175" y="364"/>
                    </a:lnTo>
                    <a:lnTo>
                      <a:pt x="180" y="328"/>
                    </a:lnTo>
                    <a:lnTo>
                      <a:pt x="180" y="161"/>
                    </a:lnTo>
                    <a:lnTo>
                      <a:pt x="185" y="143"/>
                    </a:lnTo>
                    <a:lnTo>
                      <a:pt x="185" y="107"/>
                    </a:lnTo>
                    <a:lnTo>
                      <a:pt x="185" y="111"/>
                    </a:lnTo>
                    <a:lnTo>
                      <a:pt x="189" y="118"/>
                    </a:lnTo>
                    <a:lnTo>
                      <a:pt x="189" y="232"/>
                    </a:lnTo>
                    <a:lnTo>
                      <a:pt x="194" y="260"/>
                    </a:lnTo>
                    <a:lnTo>
                      <a:pt x="194" y="464"/>
                    </a:lnTo>
                    <a:lnTo>
                      <a:pt x="199" y="499"/>
                    </a:lnTo>
                    <a:lnTo>
                      <a:pt x="199" y="702"/>
                    </a:lnTo>
                    <a:lnTo>
                      <a:pt x="203" y="731"/>
                    </a:lnTo>
                    <a:lnTo>
                      <a:pt x="203" y="834"/>
                    </a:lnTo>
                    <a:lnTo>
                      <a:pt x="208" y="841"/>
                    </a:lnTo>
                    <a:lnTo>
                      <a:pt x="208" y="845"/>
                    </a:lnTo>
                    <a:lnTo>
                      <a:pt x="208" y="809"/>
                    </a:lnTo>
                    <a:lnTo>
                      <a:pt x="213" y="791"/>
                    </a:lnTo>
                    <a:lnTo>
                      <a:pt x="213" y="667"/>
                    </a:lnTo>
                    <a:lnTo>
                      <a:pt x="218" y="635"/>
                    </a:lnTo>
                    <a:lnTo>
                      <a:pt x="218" y="435"/>
                    </a:lnTo>
                    <a:lnTo>
                      <a:pt x="222" y="399"/>
                    </a:lnTo>
                    <a:lnTo>
                      <a:pt x="222" y="228"/>
                    </a:lnTo>
                    <a:lnTo>
                      <a:pt x="227" y="207"/>
                    </a:lnTo>
                    <a:lnTo>
                      <a:pt x="227" y="146"/>
                    </a:lnTo>
                    <a:lnTo>
                      <a:pt x="232" y="150"/>
                    </a:lnTo>
                    <a:lnTo>
                      <a:pt x="232" y="218"/>
                    </a:lnTo>
                    <a:lnTo>
                      <a:pt x="237" y="243"/>
                    </a:lnTo>
                    <a:lnTo>
                      <a:pt x="237" y="414"/>
                    </a:lnTo>
                    <a:lnTo>
                      <a:pt x="241" y="446"/>
                    </a:lnTo>
                    <a:lnTo>
                      <a:pt x="241" y="635"/>
                    </a:lnTo>
                    <a:lnTo>
                      <a:pt x="246" y="663"/>
                    </a:lnTo>
                    <a:lnTo>
                      <a:pt x="246" y="788"/>
                    </a:lnTo>
                    <a:lnTo>
                      <a:pt x="251" y="799"/>
                    </a:lnTo>
                    <a:lnTo>
                      <a:pt x="251" y="816"/>
                    </a:lnTo>
                    <a:lnTo>
                      <a:pt x="251" y="802"/>
                    </a:lnTo>
                    <a:lnTo>
                      <a:pt x="255" y="791"/>
                    </a:lnTo>
                    <a:lnTo>
                      <a:pt x="255" y="674"/>
                    </a:lnTo>
                    <a:lnTo>
                      <a:pt x="260" y="645"/>
                    </a:lnTo>
                    <a:lnTo>
                      <a:pt x="260" y="460"/>
                    </a:lnTo>
                    <a:lnTo>
                      <a:pt x="265" y="428"/>
                    </a:lnTo>
                    <a:lnTo>
                      <a:pt x="265" y="257"/>
                    </a:lnTo>
                    <a:lnTo>
                      <a:pt x="270" y="235"/>
                    </a:lnTo>
                    <a:lnTo>
                      <a:pt x="270" y="164"/>
                    </a:lnTo>
                    <a:lnTo>
                      <a:pt x="274" y="161"/>
                    </a:lnTo>
                    <a:lnTo>
                      <a:pt x="274" y="218"/>
                    </a:lnTo>
                    <a:lnTo>
                      <a:pt x="279" y="235"/>
                    </a:lnTo>
                    <a:lnTo>
                      <a:pt x="279" y="364"/>
                    </a:lnTo>
                    <a:lnTo>
                      <a:pt x="284" y="392"/>
                    </a:lnTo>
                    <a:lnTo>
                      <a:pt x="284" y="585"/>
                    </a:lnTo>
                  </a:path>
                </a:pathLst>
              </a:custGeom>
              <a:noFill/>
              <a:ln w="1905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136" name="Freeform 61"/>
              <p:cNvSpPr>
                <a:spLocks/>
              </p:cNvSpPr>
              <p:nvPr/>
            </p:nvSpPr>
            <p:spPr bwMode="auto">
              <a:xfrm>
                <a:off x="5784850" y="4189413"/>
                <a:ext cx="449263" cy="1539875"/>
              </a:xfrm>
              <a:custGeom>
                <a:avLst/>
                <a:gdLst>
                  <a:gd name="T0" fmla="*/ 2147483647 w 283"/>
                  <a:gd name="T1" fmla="*/ 2147483647 h 970"/>
                  <a:gd name="T2" fmla="*/ 2147483647 w 283"/>
                  <a:gd name="T3" fmla="*/ 2147483647 h 970"/>
                  <a:gd name="T4" fmla="*/ 2147483647 w 283"/>
                  <a:gd name="T5" fmla="*/ 2147483647 h 970"/>
                  <a:gd name="T6" fmla="*/ 2147483647 w 283"/>
                  <a:gd name="T7" fmla="*/ 2147483647 h 970"/>
                  <a:gd name="T8" fmla="*/ 2147483647 w 283"/>
                  <a:gd name="T9" fmla="*/ 2147483647 h 970"/>
                  <a:gd name="T10" fmla="*/ 2147483647 w 283"/>
                  <a:gd name="T11" fmla="*/ 2147483647 h 970"/>
                  <a:gd name="T12" fmla="*/ 2147483647 w 283"/>
                  <a:gd name="T13" fmla="*/ 2147483647 h 970"/>
                  <a:gd name="T14" fmla="*/ 2147483647 w 283"/>
                  <a:gd name="T15" fmla="*/ 2147483647 h 970"/>
                  <a:gd name="T16" fmla="*/ 2147483647 w 283"/>
                  <a:gd name="T17" fmla="*/ 2147483647 h 970"/>
                  <a:gd name="T18" fmla="*/ 2147483647 w 283"/>
                  <a:gd name="T19" fmla="*/ 2147483647 h 970"/>
                  <a:gd name="T20" fmla="*/ 2147483647 w 283"/>
                  <a:gd name="T21" fmla="*/ 2147483647 h 970"/>
                  <a:gd name="T22" fmla="*/ 2147483647 w 283"/>
                  <a:gd name="T23" fmla="*/ 2147483647 h 970"/>
                  <a:gd name="T24" fmla="*/ 2147483647 w 283"/>
                  <a:gd name="T25" fmla="*/ 2147483647 h 970"/>
                  <a:gd name="T26" fmla="*/ 2147483647 w 283"/>
                  <a:gd name="T27" fmla="*/ 2147483647 h 970"/>
                  <a:gd name="T28" fmla="*/ 2147483647 w 283"/>
                  <a:gd name="T29" fmla="*/ 2147483647 h 970"/>
                  <a:gd name="T30" fmla="*/ 2147483647 w 283"/>
                  <a:gd name="T31" fmla="*/ 2147483647 h 970"/>
                  <a:gd name="T32" fmla="*/ 2147483647 w 283"/>
                  <a:gd name="T33" fmla="*/ 2147483647 h 970"/>
                  <a:gd name="T34" fmla="*/ 2147483647 w 283"/>
                  <a:gd name="T35" fmla="*/ 2147483647 h 970"/>
                  <a:gd name="T36" fmla="*/ 2147483647 w 283"/>
                  <a:gd name="T37" fmla="*/ 2147483647 h 970"/>
                  <a:gd name="T38" fmla="*/ 2147483647 w 283"/>
                  <a:gd name="T39" fmla="*/ 2147483647 h 970"/>
                  <a:gd name="T40" fmla="*/ 2147483647 w 283"/>
                  <a:gd name="T41" fmla="*/ 2147483647 h 970"/>
                  <a:gd name="T42" fmla="*/ 2147483647 w 283"/>
                  <a:gd name="T43" fmla="*/ 2147483647 h 970"/>
                  <a:gd name="T44" fmla="*/ 2147483647 w 283"/>
                  <a:gd name="T45" fmla="*/ 2147483647 h 970"/>
                  <a:gd name="T46" fmla="*/ 2147483647 w 283"/>
                  <a:gd name="T47" fmla="*/ 2147483647 h 970"/>
                  <a:gd name="T48" fmla="*/ 2147483647 w 283"/>
                  <a:gd name="T49" fmla="*/ 2147483647 h 970"/>
                  <a:gd name="T50" fmla="*/ 2147483647 w 283"/>
                  <a:gd name="T51" fmla="*/ 2147483647 h 970"/>
                  <a:gd name="T52" fmla="*/ 2147483647 w 283"/>
                  <a:gd name="T53" fmla="*/ 2147483647 h 970"/>
                  <a:gd name="T54" fmla="*/ 2147483647 w 283"/>
                  <a:gd name="T55" fmla="*/ 2147483647 h 970"/>
                  <a:gd name="T56" fmla="*/ 2147483647 w 283"/>
                  <a:gd name="T57" fmla="*/ 2147483647 h 970"/>
                  <a:gd name="T58" fmla="*/ 2147483647 w 283"/>
                  <a:gd name="T59" fmla="*/ 2147483647 h 970"/>
                  <a:gd name="T60" fmla="*/ 2147483647 w 283"/>
                  <a:gd name="T61" fmla="*/ 2147483647 h 970"/>
                  <a:gd name="T62" fmla="*/ 2147483647 w 283"/>
                  <a:gd name="T63" fmla="*/ 2147483647 h 970"/>
                  <a:gd name="T64" fmla="*/ 2147483647 w 283"/>
                  <a:gd name="T65" fmla="*/ 2147483647 h 970"/>
                  <a:gd name="T66" fmla="*/ 2147483647 w 283"/>
                  <a:gd name="T67" fmla="*/ 2147483647 h 970"/>
                  <a:gd name="T68" fmla="*/ 2147483647 w 283"/>
                  <a:gd name="T69" fmla="*/ 2147483647 h 970"/>
                  <a:gd name="T70" fmla="*/ 2147483647 w 283"/>
                  <a:gd name="T71" fmla="*/ 2147483647 h 970"/>
                  <a:gd name="T72" fmla="*/ 2147483647 w 283"/>
                  <a:gd name="T73" fmla="*/ 2147483647 h 970"/>
                  <a:gd name="T74" fmla="*/ 2147483647 w 283"/>
                  <a:gd name="T75" fmla="*/ 2147483647 h 970"/>
                  <a:gd name="T76" fmla="*/ 2147483647 w 283"/>
                  <a:gd name="T77" fmla="*/ 2147483647 h 970"/>
                  <a:gd name="T78" fmla="*/ 2147483647 w 283"/>
                  <a:gd name="T79" fmla="*/ 2147483647 h 970"/>
                  <a:gd name="T80" fmla="*/ 2147483647 w 283"/>
                  <a:gd name="T81" fmla="*/ 2147483647 h 970"/>
                  <a:gd name="T82" fmla="*/ 2147483647 w 283"/>
                  <a:gd name="T83" fmla="*/ 2147483647 h 9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83" h="970">
                    <a:moveTo>
                      <a:pt x="0" y="585"/>
                    </a:moveTo>
                    <a:lnTo>
                      <a:pt x="5" y="613"/>
                    </a:lnTo>
                    <a:lnTo>
                      <a:pt x="5" y="759"/>
                    </a:lnTo>
                    <a:lnTo>
                      <a:pt x="9" y="777"/>
                    </a:lnTo>
                    <a:lnTo>
                      <a:pt x="9" y="816"/>
                    </a:lnTo>
                    <a:lnTo>
                      <a:pt x="9" y="813"/>
                    </a:lnTo>
                    <a:lnTo>
                      <a:pt x="14" y="809"/>
                    </a:lnTo>
                    <a:lnTo>
                      <a:pt x="14" y="717"/>
                    </a:lnTo>
                    <a:lnTo>
                      <a:pt x="19" y="692"/>
                    </a:lnTo>
                    <a:lnTo>
                      <a:pt x="19" y="513"/>
                    </a:lnTo>
                    <a:lnTo>
                      <a:pt x="23" y="478"/>
                    </a:lnTo>
                    <a:lnTo>
                      <a:pt x="23" y="292"/>
                    </a:lnTo>
                    <a:lnTo>
                      <a:pt x="28" y="268"/>
                    </a:lnTo>
                    <a:lnTo>
                      <a:pt x="28" y="161"/>
                    </a:lnTo>
                    <a:lnTo>
                      <a:pt x="33" y="150"/>
                    </a:lnTo>
                    <a:lnTo>
                      <a:pt x="33" y="146"/>
                    </a:lnTo>
                    <a:lnTo>
                      <a:pt x="33" y="175"/>
                    </a:lnTo>
                    <a:lnTo>
                      <a:pt x="38" y="189"/>
                    </a:lnTo>
                    <a:lnTo>
                      <a:pt x="38" y="335"/>
                    </a:lnTo>
                    <a:lnTo>
                      <a:pt x="42" y="367"/>
                    </a:lnTo>
                    <a:lnTo>
                      <a:pt x="42" y="570"/>
                    </a:lnTo>
                    <a:lnTo>
                      <a:pt x="47" y="603"/>
                    </a:lnTo>
                    <a:lnTo>
                      <a:pt x="47" y="770"/>
                    </a:lnTo>
                    <a:lnTo>
                      <a:pt x="52" y="791"/>
                    </a:lnTo>
                    <a:lnTo>
                      <a:pt x="52" y="845"/>
                    </a:lnTo>
                    <a:lnTo>
                      <a:pt x="57" y="841"/>
                    </a:lnTo>
                    <a:lnTo>
                      <a:pt x="57" y="756"/>
                    </a:lnTo>
                    <a:lnTo>
                      <a:pt x="61" y="731"/>
                    </a:lnTo>
                    <a:lnTo>
                      <a:pt x="61" y="574"/>
                    </a:lnTo>
                    <a:lnTo>
                      <a:pt x="66" y="538"/>
                    </a:lnTo>
                    <a:lnTo>
                      <a:pt x="66" y="325"/>
                    </a:lnTo>
                    <a:lnTo>
                      <a:pt x="71" y="292"/>
                    </a:lnTo>
                    <a:lnTo>
                      <a:pt x="71" y="143"/>
                    </a:lnTo>
                    <a:lnTo>
                      <a:pt x="75" y="129"/>
                    </a:lnTo>
                    <a:lnTo>
                      <a:pt x="75" y="107"/>
                    </a:lnTo>
                    <a:lnTo>
                      <a:pt x="75" y="118"/>
                    </a:lnTo>
                    <a:lnTo>
                      <a:pt x="80" y="129"/>
                    </a:lnTo>
                    <a:lnTo>
                      <a:pt x="80" y="260"/>
                    </a:lnTo>
                    <a:lnTo>
                      <a:pt x="85" y="292"/>
                    </a:lnTo>
                    <a:lnTo>
                      <a:pt x="85" y="513"/>
                    </a:lnTo>
                    <a:lnTo>
                      <a:pt x="90" y="553"/>
                    </a:lnTo>
                    <a:lnTo>
                      <a:pt x="90" y="763"/>
                    </a:lnTo>
                    <a:lnTo>
                      <a:pt x="94" y="791"/>
                    </a:lnTo>
                    <a:lnTo>
                      <a:pt x="94" y="888"/>
                    </a:lnTo>
                    <a:lnTo>
                      <a:pt x="99" y="891"/>
                    </a:lnTo>
                    <a:lnTo>
                      <a:pt x="99" y="831"/>
                    </a:lnTo>
                    <a:lnTo>
                      <a:pt x="104" y="809"/>
                    </a:lnTo>
                    <a:lnTo>
                      <a:pt x="104" y="613"/>
                    </a:lnTo>
                    <a:lnTo>
                      <a:pt x="108" y="574"/>
                    </a:lnTo>
                    <a:lnTo>
                      <a:pt x="108" y="328"/>
                    </a:lnTo>
                    <a:lnTo>
                      <a:pt x="113" y="289"/>
                    </a:lnTo>
                    <a:lnTo>
                      <a:pt x="113" y="111"/>
                    </a:lnTo>
                    <a:lnTo>
                      <a:pt x="118" y="93"/>
                    </a:lnTo>
                    <a:lnTo>
                      <a:pt x="118" y="54"/>
                    </a:lnTo>
                    <a:lnTo>
                      <a:pt x="118" y="61"/>
                    </a:lnTo>
                    <a:lnTo>
                      <a:pt x="123" y="72"/>
                    </a:lnTo>
                    <a:lnTo>
                      <a:pt x="123" y="211"/>
                    </a:lnTo>
                    <a:lnTo>
                      <a:pt x="127" y="243"/>
                    </a:lnTo>
                    <a:lnTo>
                      <a:pt x="127" y="446"/>
                    </a:lnTo>
                    <a:lnTo>
                      <a:pt x="132" y="489"/>
                    </a:lnTo>
                    <a:lnTo>
                      <a:pt x="132" y="738"/>
                    </a:lnTo>
                    <a:lnTo>
                      <a:pt x="137" y="774"/>
                    </a:lnTo>
                    <a:lnTo>
                      <a:pt x="137" y="920"/>
                    </a:lnTo>
                    <a:lnTo>
                      <a:pt x="142" y="930"/>
                    </a:lnTo>
                    <a:lnTo>
                      <a:pt x="142" y="941"/>
                    </a:lnTo>
                    <a:lnTo>
                      <a:pt x="142" y="906"/>
                    </a:lnTo>
                    <a:lnTo>
                      <a:pt x="146" y="888"/>
                    </a:lnTo>
                    <a:lnTo>
                      <a:pt x="146" y="695"/>
                    </a:lnTo>
                    <a:lnTo>
                      <a:pt x="151" y="652"/>
                    </a:lnTo>
                    <a:lnTo>
                      <a:pt x="151" y="385"/>
                    </a:lnTo>
                    <a:lnTo>
                      <a:pt x="156" y="339"/>
                    </a:lnTo>
                    <a:lnTo>
                      <a:pt x="156" y="118"/>
                    </a:lnTo>
                    <a:lnTo>
                      <a:pt x="160" y="89"/>
                    </a:lnTo>
                    <a:lnTo>
                      <a:pt x="160" y="14"/>
                    </a:lnTo>
                    <a:lnTo>
                      <a:pt x="165" y="18"/>
                    </a:lnTo>
                    <a:lnTo>
                      <a:pt x="165" y="129"/>
                    </a:lnTo>
                    <a:lnTo>
                      <a:pt x="170" y="164"/>
                    </a:lnTo>
                    <a:lnTo>
                      <a:pt x="170" y="414"/>
                    </a:lnTo>
                    <a:lnTo>
                      <a:pt x="175" y="460"/>
                    </a:lnTo>
                    <a:lnTo>
                      <a:pt x="175" y="731"/>
                    </a:lnTo>
                    <a:lnTo>
                      <a:pt x="179" y="770"/>
                    </a:lnTo>
                    <a:lnTo>
                      <a:pt x="179" y="941"/>
                    </a:lnTo>
                    <a:lnTo>
                      <a:pt x="184" y="955"/>
                    </a:lnTo>
                    <a:lnTo>
                      <a:pt x="184" y="970"/>
                    </a:lnTo>
                    <a:lnTo>
                      <a:pt x="184" y="941"/>
                    </a:lnTo>
                    <a:lnTo>
                      <a:pt x="189" y="923"/>
                    </a:lnTo>
                    <a:lnTo>
                      <a:pt x="189" y="734"/>
                    </a:lnTo>
                    <a:lnTo>
                      <a:pt x="194" y="692"/>
                    </a:lnTo>
                    <a:lnTo>
                      <a:pt x="194" y="410"/>
                    </a:lnTo>
                    <a:lnTo>
                      <a:pt x="198" y="364"/>
                    </a:lnTo>
                    <a:lnTo>
                      <a:pt x="198" y="157"/>
                    </a:lnTo>
                    <a:lnTo>
                      <a:pt x="203" y="121"/>
                    </a:lnTo>
                    <a:lnTo>
                      <a:pt x="203" y="4"/>
                    </a:lnTo>
                    <a:lnTo>
                      <a:pt x="208" y="0"/>
                    </a:lnTo>
                    <a:lnTo>
                      <a:pt x="208" y="75"/>
                    </a:lnTo>
                    <a:lnTo>
                      <a:pt x="212" y="100"/>
                    </a:lnTo>
                    <a:lnTo>
                      <a:pt x="212" y="332"/>
                    </a:lnTo>
                    <a:lnTo>
                      <a:pt x="217" y="378"/>
                    </a:lnTo>
                    <a:lnTo>
                      <a:pt x="217" y="663"/>
                    </a:lnTo>
                    <a:lnTo>
                      <a:pt x="222" y="706"/>
                    </a:lnTo>
                    <a:lnTo>
                      <a:pt x="222" y="909"/>
                    </a:lnTo>
                    <a:lnTo>
                      <a:pt x="227" y="930"/>
                    </a:lnTo>
                    <a:lnTo>
                      <a:pt x="227" y="970"/>
                    </a:lnTo>
                    <a:lnTo>
                      <a:pt x="227" y="963"/>
                    </a:lnTo>
                    <a:lnTo>
                      <a:pt x="231" y="952"/>
                    </a:lnTo>
                    <a:lnTo>
                      <a:pt x="231" y="795"/>
                    </a:lnTo>
                    <a:lnTo>
                      <a:pt x="236" y="759"/>
                    </a:lnTo>
                    <a:lnTo>
                      <a:pt x="236" y="492"/>
                    </a:lnTo>
                    <a:lnTo>
                      <a:pt x="241" y="442"/>
                    </a:lnTo>
                    <a:lnTo>
                      <a:pt x="241" y="186"/>
                    </a:lnTo>
                    <a:lnTo>
                      <a:pt x="246" y="153"/>
                    </a:lnTo>
                    <a:lnTo>
                      <a:pt x="246" y="22"/>
                    </a:lnTo>
                    <a:lnTo>
                      <a:pt x="250" y="18"/>
                    </a:lnTo>
                    <a:lnTo>
                      <a:pt x="250" y="14"/>
                    </a:lnTo>
                    <a:lnTo>
                      <a:pt x="250" y="72"/>
                    </a:lnTo>
                    <a:lnTo>
                      <a:pt x="255" y="96"/>
                    </a:lnTo>
                    <a:lnTo>
                      <a:pt x="255" y="310"/>
                    </a:lnTo>
                    <a:lnTo>
                      <a:pt x="260" y="353"/>
                    </a:lnTo>
                    <a:lnTo>
                      <a:pt x="260" y="624"/>
                    </a:lnTo>
                    <a:lnTo>
                      <a:pt x="264" y="667"/>
                    </a:lnTo>
                    <a:lnTo>
                      <a:pt x="264" y="845"/>
                    </a:lnTo>
                    <a:lnTo>
                      <a:pt x="269" y="870"/>
                    </a:lnTo>
                    <a:lnTo>
                      <a:pt x="269" y="941"/>
                    </a:lnTo>
                    <a:lnTo>
                      <a:pt x="274" y="938"/>
                    </a:lnTo>
                    <a:lnTo>
                      <a:pt x="274" y="827"/>
                    </a:lnTo>
                    <a:lnTo>
                      <a:pt x="279" y="799"/>
                    </a:lnTo>
                    <a:lnTo>
                      <a:pt x="279" y="563"/>
                    </a:lnTo>
                    <a:lnTo>
                      <a:pt x="283" y="521"/>
                    </a:lnTo>
                  </a:path>
                </a:pathLst>
              </a:custGeom>
              <a:noFill/>
              <a:ln w="1905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137" name="Freeform 62"/>
              <p:cNvSpPr>
                <a:spLocks/>
              </p:cNvSpPr>
              <p:nvPr/>
            </p:nvSpPr>
            <p:spPr bwMode="auto">
              <a:xfrm>
                <a:off x="6234113" y="4279900"/>
                <a:ext cx="217488" cy="1323975"/>
              </a:xfrm>
              <a:custGeom>
                <a:avLst/>
                <a:gdLst>
                  <a:gd name="T0" fmla="*/ 0 w 137"/>
                  <a:gd name="T1" fmla="*/ 2147483647 h 834"/>
                  <a:gd name="T2" fmla="*/ 2147483647 w 137"/>
                  <a:gd name="T3" fmla="*/ 2147483647 h 834"/>
                  <a:gd name="T4" fmla="*/ 2147483647 w 137"/>
                  <a:gd name="T5" fmla="*/ 0 h 834"/>
                  <a:gd name="T6" fmla="*/ 2147483647 w 137"/>
                  <a:gd name="T7" fmla="*/ 2147483647 h 834"/>
                  <a:gd name="T8" fmla="*/ 2147483647 w 137"/>
                  <a:gd name="T9" fmla="*/ 2147483647 h 834"/>
                  <a:gd name="T10" fmla="*/ 2147483647 w 137"/>
                  <a:gd name="T11" fmla="*/ 2147483647 h 834"/>
                  <a:gd name="T12" fmla="*/ 2147483647 w 137"/>
                  <a:gd name="T13" fmla="*/ 2147483647 h 834"/>
                  <a:gd name="T14" fmla="*/ 2147483647 w 137"/>
                  <a:gd name="T15" fmla="*/ 2147483647 h 834"/>
                  <a:gd name="T16" fmla="*/ 2147483647 w 137"/>
                  <a:gd name="T17" fmla="*/ 2147483647 h 834"/>
                  <a:gd name="T18" fmla="*/ 2147483647 w 137"/>
                  <a:gd name="T19" fmla="*/ 2147483647 h 834"/>
                  <a:gd name="T20" fmla="*/ 2147483647 w 137"/>
                  <a:gd name="T21" fmla="*/ 2147483647 h 834"/>
                  <a:gd name="T22" fmla="*/ 2147483647 w 137"/>
                  <a:gd name="T23" fmla="*/ 2147483647 h 834"/>
                  <a:gd name="T24" fmla="*/ 2147483647 w 137"/>
                  <a:gd name="T25" fmla="*/ 2147483647 h 834"/>
                  <a:gd name="T26" fmla="*/ 2147483647 w 137"/>
                  <a:gd name="T27" fmla="*/ 2147483647 h 834"/>
                  <a:gd name="T28" fmla="*/ 2147483647 w 137"/>
                  <a:gd name="T29" fmla="*/ 2147483647 h 834"/>
                  <a:gd name="T30" fmla="*/ 2147483647 w 137"/>
                  <a:gd name="T31" fmla="*/ 2147483647 h 834"/>
                  <a:gd name="T32" fmla="*/ 2147483647 w 137"/>
                  <a:gd name="T33" fmla="*/ 2147483647 h 834"/>
                  <a:gd name="T34" fmla="*/ 2147483647 w 137"/>
                  <a:gd name="T35" fmla="*/ 2147483647 h 834"/>
                  <a:gd name="T36" fmla="*/ 2147483647 w 137"/>
                  <a:gd name="T37" fmla="*/ 2147483647 h 834"/>
                  <a:gd name="T38" fmla="*/ 2147483647 w 137"/>
                  <a:gd name="T39" fmla="*/ 2147483647 h 834"/>
                  <a:gd name="T40" fmla="*/ 2147483647 w 137"/>
                  <a:gd name="T41" fmla="*/ 2147483647 h 834"/>
                  <a:gd name="T42" fmla="*/ 2147483647 w 137"/>
                  <a:gd name="T43" fmla="*/ 2147483647 h 834"/>
                  <a:gd name="T44" fmla="*/ 2147483647 w 137"/>
                  <a:gd name="T45" fmla="*/ 2147483647 h 834"/>
                  <a:gd name="T46" fmla="*/ 2147483647 w 137"/>
                  <a:gd name="T47" fmla="*/ 2147483647 h 834"/>
                  <a:gd name="T48" fmla="*/ 2147483647 w 137"/>
                  <a:gd name="T49" fmla="*/ 2147483647 h 834"/>
                  <a:gd name="T50" fmla="*/ 2147483647 w 137"/>
                  <a:gd name="T51" fmla="*/ 2147483647 h 834"/>
                  <a:gd name="T52" fmla="*/ 2147483647 w 137"/>
                  <a:gd name="T53" fmla="*/ 2147483647 h 834"/>
                  <a:gd name="T54" fmla="*/ 2147483647 w 137"/>
                  <a:gd name="T55" fmla="*/ 2147483647 h 834"/>
                  <a:gd name="T56" fmla="*/ 2147483647 w 137"/>
                  <a:gd name="T57" fmla="*/ 2147483647 h 834"/>
                  <a:gd name="T58" fmla="*/ 2147483647 w 137"/>
                  <a:gd name="T59" fmla="*/ 2147483647 h 834"/>
                  <a:gd name="T60" fmla="*/ 2147483647 w 137"/>
                  <a:gd name="T61" fmla="*/ 2147483647 h 834"/>
                  <a:gd name="T62" fmla="*/ 2147483647 w 137"/>
                  <a:gd name="T63" fmla="*/ 2147483647 h 83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37" h="834">
                    <a:moveTo>
                      <a:pt x="0" y="464"/>
                    </a:moveTo>
                    <a:lnTo>
                      <a:pt x="0" y="211"/>
                    </a:lnTo>
                    <a:lnTo>
                      <a:pt x="5" y="175"/>
                    </a:lnTo>
                    <a:lnTo>
                      <a:pt x="5" y="25"/>
                    </a:lnTo>
                    <a:lnTo>
                      <a:pt x="10" y="11"/>
                    </a:lnTo>
                    <a:lnTo>
                      <a:pt x="10" y="0"/>
                    </a:lnTo>
                    <a:lnTo>
                      <a:pt x="10" y="25"/>
                    </a:lnTo>
                    <a:lnTo>
                      <a:pt x="15" y="39"/>
                    </a:lnTo>
                    <a:lnTo>
                      <a:pt x="15" y="207"/>
                    </a:lnTo>
                    <a:lnTo>
                      <a:pt x="19" y="246"/>
                    </a:lnTo>
                    <a:lnTo>
                      <a:pt x="19" y="489"/>
                    </a:lnTo>
                    <a:lnTo>
                      <a:pt x="24" y="528"/>
                    </a:lnTo>
                    <a:lnTo>
                      <a:pt x="24" y="734"/>
                    </a:lnTo>
                    <a:lnTo>
                      <a:pt x="29" y="759"/>
                    </a:lnTo>
                    <a:lnTo>
                      <a:pt x="29" y="834"/>
                    </a:lnTo>
                    <a:lnTo>
                      <a:pt x="33" y="831"/>
                    </a:lnTo>
                    <a:lnTo>
                      <a:pt x="33" y="752"/>
                    </a:lnTo>
                    <a:lnTo>
                      <a:pt x="38" y="724"/>
                    </a:lnTo>
                    <a:lnTo>
                      <a:pt x="38" y="524"/>
                    </a:lnTo>
                    <a:lnTo>
                      <a:pt x="43" y="485"/>
                    </a:lnTo>
                    <a:lnTo>
                      <a:pt x="43" y="260"/>
                    </a:lnTo>
                    <a:lnTo>
                      <a:pt x="48" y="225"/>
                    </a:lnTo>
                    <a:lnTo>
                      <a:pt x="48" y="96"/>
                    </a:lnTo>
                    <a:lnTo>
                      <a:pt x="52" y="79"/>
                    </a:lnTo>
                    <a:lnTo>
                      <a:pt x="52" y="50"/>
                    </a:lnTo>
                    <a:lnTo>
                      <a:pt x="52" y="54"/>
                    </a:lnTo>
                    <a:lnTo>
                      <a:pt x="57" y="64"/>
                    </a:lnTo>
                    <a:lnTo>
                      <a:pt x="57" y="186"/>
                    </a:lnTo>
                    <a:lnTo>
                      <a:pt x="62" y="214"/>
                    </a:lnTo>
                    <a:lnTo>
                      <a:pt x="62" y="421"/>
                    </a:lnTo>
                    <a:lnTo>
                      <a:pt x="66" y="456"/>
                    </a:lnTo>
                    <a:lnTo>
                      <a:pt x="66" y="656"/>
                    </a:lnTo>
                    <a:lnTo>
                      <a:pt x="71" y="681"/>
                    </a:lnTo>
                    <a:lnTo>
                      <a:pt x="71" y="781"/>
                    </a:lnTo>
                    <a:lnTo>
                      <a:pt x="76" y="788"/>
                    </a:lnTo>
                    <a:lnTo>
                      <a:pt x="76" y="745"/>
                    </a:lnTo>
                    <a:lnTo>
                      <a:pt x="81" y="727"/>
                    </a:lnTo>
                    <a:lnTo>
                      <a:pt x="81" y="567"/>
                    </a:lnTo>
                    <a:lnTo>
                      <a:pt x="85" y="535"/>
                    </a:lnTo>
                    <a:lnTo>
                      <a:pt x="85" y="332"/>
                    </a:lnTo>
                    <a:lnTo>
                      <a:pt x="90" y="300"/>
                    </a:lnTo>
                    <a:lnTo>
                      <a:pt x="90" y="143"/>
                    </a:lnTo>
                    <a:lnTo>
                      <a:pt x="95" y="129"/>
                    </a:lnTo>
                    <a:lnTo>
                      <a:pt x="95" y="89"/>
                    </a:lnTo>
                    <a:lnTo>
                      <a:pt x="95" y="93"/>
                    </a:lnTo>
                    <a:lnTo>
                      <a:pt x="100" y="96"/>
                    </a:lnTo>
                    <a:lnTo>
                      <a:pt x="100" y="193"/>
                    </a:lnTo>
                    <a:lnTo>
                      <a:pt x="104" y="218"/>
                    </a:lnTo>
                    <a:lnTo>
                      <a:pt x="104" y="399"/>
                    </a:lnTo>
                    <a:lnTo>
                      <a:pt x="109" y="432"/>
                    </a:lnTo>
                    <a:lnTo>
                      <a:pt x="109" y="617"/>
                    </a:lnTo>
                    <a:lnTo>
                      <a:pt x="114" y="642"/>
                    </a:lnTo>
                    <a:lnTo>
                      <a:pt x="114" y="738"/>
                    </a:lnTo>
                    <a:lnTo>
                      <a:pt x="118" y="745"/>
                    </a:lnTo>
                    <a:lnTo>
                      <a:pt x="118" y="759"/>
                    </a:lnTo>
                    <a:lnTo>
                      <a:pt x="118" y="742"/>
                    </a:lnTo>
                    <a:lnTo>
                      <a:pt x="123" y="731"/>
                    </a:lnTo>
                    <a:lnTo>
                      <a:pt x="123" y="606"/>
                    </a:lnTo>
                    <a:lnTo>
                      <a:pt x="128" y="578"/>
                    </a:lnTo>
                    <a:lnTo>
                      <a:pt x="128" y="389"/>
                    </a:lnTo>
                    <a:lnTo>
                      <a:pt x="133" y="357"/>
                    </a:lnTo>
                    <a:lnTo>
                      <a:pt x="133" y="193"/>
                    </a:lnTo>
                    <a:lnTo>
                      <a:pt x="137" y="171"/>
                    </a:lnTo>
                    <a:lnTo>
                      <a:pt x="137" y="104"/>
                    </a:lnTo>
                  </a:path>
                </a:pathLst>
              </a:custGeom>
              <a:noFill/>
              <a:ln w="1905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cxnSp>
          <p:nvCxnSpPr>
            <p:cNvPr id="10" name="Straight Arrow Connector 9"/>
            <p:cNvCxnSpPr/>
            <p:nvPr/>
          </p:nvCxnSpPr>
          <p:spPr bwMode="auto">
            <a:xfrm>
              <a:off x="2632055" y="5351338"/>
              <a:ext cx="613641" cy="0"/>
            </a:xfrm>
            <a:prstGeom prst="straightConnector1">
              <a:avLst/>
            </a:prstGeom>
            <a:noFill/>
            <a:ln w="12700" cap="flat" cmpd="sng" algn="ctr">
              <a:solidFill>
                <a:srgbClr val="0000FF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87047" name="TextBox 13"/>
          <p:cNvSpPr txBox="1">
            <a:spLocks noChangeArrowheads="1"/>
          </p:cNvSpPr>
          <p:nvPr/>
        </p:nvSpPr>
        <p:spPr bwMode="auto">
          <a:xfrm>
            <a:off x="382588" y="4705788"/>
            <a:ext cx="4727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400"/>
              <a:t>Amplitude modulated optical carrier (192THz), </a:t>
            </a:r>
            <a:r>
              <a:rPr lang="en-US" sz="1400">
                <a:solidFill>
                  <a:srgbClr val="0000FF"/>
                </a:solidFill>
              </a:rPr>
              <a:t>f</a:t>
            </a:r>
            <a:r>
              <a:rPr lang="en-US" sz="1400" baseline="-25000">
                <a:solidFill>
                  <a:srgbClr val="0000FF"/>
                </a:solidFill>
              </a:rPr>
              <a:t>mod</a:t>
            </a:r>
            <a:r>
              <a:rPr lang="en-US" sz="1400">
                <a:solidFill>
                  <a:srgbClr val="0000FF"/>
                </a:solidFill>
              </a:rPr>
              <a:t>~ GHz</a:t>
            </a:r>
          </a:p>
        </p:txBody>
      </p:sp>
      <p:sp>
        <p:nvSpPr>
          <p:cNvPr id="87048" name="Rectangle 11"/>
          <p:cNvSpPr>
            <a:spLocks noChangeArrowheads="1"/>
          </p:cNvSpPr>
          <p:nvPr/>
        </p:nvSpPr>
        <p:spPr bwMode="auto">
          <a:xfrm>
            <a:off x="5283200" y="5110600"/>
            <a:ext cx="3192463" cy="12827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7049" name="Rectangle 12"/>
          <p:cNvSpPr>
            <a:spLocks noChangeArrowheads="1"/>
          </p:cNvSpPr>
          <p:nvPr/>
        </p:nvSpPr>
        <p:spPr bwMode="auto">
          <a:xfrm>
            <a:off x="5283200" y="5110600"/>
            <a:ext cx="3192463" cy="1282700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0" name="Line 13"/>
          <p:cNvSpPr>
            <a:spLocks noChangeShapeType="1"/>
          </p:cNvSpPr>
          <p:nvPr/>
        </p:nvSpPr>
        <p:spPr bwMode="auto">
          <a:xfrm>
            <a:off x="5283200" y="5110600"/>
            <a:ext cx="319246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7051" name="Line 14"/>
          <p:cNvSpPr>
            <a:spLocks noChangeShapeType="1"/>
          </p:cNvSpPr>
          <p:nvPr/>
        </p:nvSpPr>
        <p:spPr bwMode="auto">
          <a:xfrm>
            <a:off x="5283200" y="6393300"/>
            <a:ext cx="319246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7052" name="Line 15"/>
          <p:cNvSpPr>
            <a:spLocks noChangeShapeType="1"/>
          </p:cNvSpPr>
          <p:nvPr/>
        </p:nvSpPr>
        <p:spPr bwMode="auto">
          <a:xfrm flipV="1">
            <a:off x="8475663" y="5110600"/>
            <a:ext cx="0" cy="12827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7053" name="Line 16"/>
          <p:cNvSpPr>
            <a:spLocks noChangeShapeType="1"/>
          </p:cNvSpPr>
          <p:nvPr/>
        </p:nvSpPr>
        <p:spPr bwMode="auto">
          <a:xfrm flipV="1">
            <a:off x="5283200" y="5110600"/>
            <a:ext cx="0" cy="12827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7054" name="Line 17"/>
          <p:cNvSpPr>
            <a:spLocks noChangeShapeType="1"/>
          </p:cNvSpPr>
          <p:nvPr/>
        </p:nvSpPr>
        <p:spPr bwMode="auto">
          <a:xfrm>
            <a:off x="5283200" y="6393300"/>
            <a:ext cx="319246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7055" name="Line 18"/>
          <p:cNvSpPr>
            <a:spLocks noChangeShapeType="1"/>
          </p:cNvSpPr>
          <p:nvPr/>
        </p:nvSpPr>
        <p:spPr bwMode="auto">
          <a:xfrm flipV="1">
            <a:off x="5283200" y="5110600"/>
            <a:ext cx="0" cy="12827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7056" name="Line 19"/>
          <p:cNvSpPr>
            <a:spLocks noChangeShapeType="1"/>
          </p:cNvSpPr>
          <p:nvPr/>
        </p:nvSpPr>
        <p:spPr bwMode="auto">
          <a:xfrm flipV="1">
            <a:off x="5283200" y="6374250"/>
            <a:ext cx="0" cy="190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7057" name="Line 20"/>
          <p:cNvSpPr>
            <a:spLocks noChangeShapeType="1"/>
          </p:cNvSpPr>
          <p:nvPr/>
        </p:nvSpPr>
        <p:spPr bwMode="auto">
          <a:xfrm>
            <a:off x="5283200" y="5110600"/>
            <a:ext cx="0" cy="142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7058" name="Line 22"/>
          <p:cNvSpPr>
            <a:spLocks noChangeShapeType="1"/>
          </p:cNvSpPr>
          <p:nvPr/>
        </p:nvSpPr>
        <p:spPr bwMode="auto">
          <a:xfrm flipV="1">
            <a:off x="6343650" y="6374250"/>
            <a:ext cx="0" cy="190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7059" name="Line 23"/>
          <p:cNvSpPr>
            <a:spLocks noChangeShapeType="1"/>
          </p:cNvSpPr>
          <p:nvPr/>
        </p:nvSpPr>
        <p:spPr bwMode="auto">
          <a:xfrm>
            <a:off x="6343650" y="5110600"/>
            <a:ext cx="0" cy="142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7060" name="Line 25"/>
          <p:cNvSpPr>
            <a:spLocks noChangeShapeType="1"/>
          </p:cNvSpPr>
          <p:nvPr/>
        </p:nvSpPr>
        <p:spPr bwMode="auto">
          <a:xfrm flipV="1">
            <a:off x="7408863" y="6374250"/>
            <a:ext cx="0" cy="190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7061" name="Line 26"/>
          <p:cNvSpPr>
            <a:spLocks noChangeShapeType="1"/>
          </p:cNvSpPr>
          <p:nvPr/>
        </p:nvSpPr>
        <p:spPr bwMode="auto">
          <a:xfrm>
            <a:off x="7408863" y="5110600"/>
            <a:ext cx="0" cy="142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7062" name="Line 28"/>
          <p:cNvSpPr>
            <a:spLocks noChangeShapeType="1"/>
          </p:cNvSpPr>
          <p:nvPr/>
        </p:nvSpPr>
        <p:spPr bwMode="auto">
          <a:xfrm flipV="1">
            <a:off x="8475663" y="6374250"/>
            <a:ext cx="0" cy="190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7063" name="Line 29"/>
          <p:cNvSpPr>
            <a:spLocks noChangeShapeType="1"/>
          </p:cNvSpPr>
          <p:nvPr/>
        </p:nvSpPr>
        <p:spPr bwMode="auto">
          <a:xfrm>
            <a:off x="8475663" y="5110600"/>
            <a:ext cx="0" cy="142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7064" name="Line 31"/>
          <p:cNvSpPr>
            <a:spLocks noChangeShapeType="1"/>
          </p:cNvSpPr>
          <p:nvPr/>
        </p:nvSpPr>
        <p:spPr bwMode="auto">
          <a:xfrm>
            <a:off x="5283200" y="6393300"/>
            <a:ext cx="3016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7065" name="Line 32"/>
          <p:cNvSpPr>
            <a:spLocks noChangeShapeType="1"/>
          </p:cNvSpPr>
          <p:nvPr/>
        </p:nvSpPr>
        <p:spPr bwMode="auto">
          <a:xfrm flipH="1">
            <a:off x="8439150" y="6393300"/>
            <a:ext cx="3651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7066" name="Line 34"/>
          <p:cNvSpPr>
            <a:spLocks noChangeShapeType="1"/>
          </p:cNvSpPr>
          <p:nvPr/>
        </p:nvSpPr>
        <p:spPr bwMode="auto">
          <a:xfrm>
            <a:off x="5283200" y="5966263"/>
            <a:ext cx="3016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7067" name="Line 35"/>
          <p:cNvSpPr>
            <a:spLocks noChangeShapeType="1"/>
          </p:cNvSpPr>
          <p:nvPr/>
        </p:nvSpPr>
        <p:spPr bwMode="auto">
          <a:xfrm flipH="1">
            <a:off x="8439150" y="5966263"/>
            <a:ext cx="3651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7068" name="Line 37"/>
          <p:cNvSpPr>
            <a:spLocks noChangeShapeType="1"/>
          </p:cNvSpPr>
          <p:nvPr/>
        </p:nvSpPr>
        <p:spPr bwMode="auto">
          <a:xfrm>
            <a:off x="5283200" y="5537638"/>
            <a:ext cx="3016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7069" name="Line 38"/>
          <p:cNvSpPr>
            <a:spLocks noChangeShapeType="1"/>
          </p:cNvSpPr>
          <p:nvPr/>
        </p:nvSpPr>
        <p:spPr bwMode="auto">
          <a:xfrm flipH="1">
            <a:off x="8439150" y="5537638"/>
            <a:ext cx="3651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7070" name="Line 40"/>
          <p:cNvSpPr>
            <a:spLocks noChangeShapeType="1"/>
          </p:cNvSpPr>
          <p:nvPr/>
        </p:nvSpPr>
        <p:spPr bwMode="auto">
          <a:xfrm>
            <a:off x="5283200" y="5110600"/>
            <a:ext cx="3016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7071" name="Line 41"/>
          <p:cNvSpPr>
            <a:spLocks noChangeShapeType="1"/>
          </p:cNvSpPr>
          <p:nvPr/>
        </p:nvSpPr>
        <p:spPr bwMode="auto">
          <a:xfrm flipH="1">
            <a:off x="8439150" y="5110600"/>
            <a:ext cx="3651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7072" name="Line 43"/>
          <p:cNvSpPr>
            <a:spLocks noChangeShapeType="1"/>
          </p:cNvSpPr>
          <p:nvPr/>
        </p:nvSpPr>
        <p:spPr bwMode="auto">
          <a:xfrm>
            <a:off x="5283200" y="5110600"/>
            <a:ext cx="319246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7073" name="Line 45"/>
          <p:cNvSpPr>
            <a:spLocks noChangeShapeType="1"/>
          </p:cNvSpPr>
          <p:nvPr/>
        </p:nvSpPr>
        <p:spPr bwMode="auto">
          <a:xfrm flipV="1">
            <a:off x="8475663" y="5110600"/>
            <a:ext cx="0" cy="12827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7074" name="Line 46"/>
          <p:cNvSpPr>
            <a:spLocks noChangeShapeType="1"/>
          </p:cNvSpPr>
          <p:nvPr/>
        </p:nvSpPr>
        <p:spPr bwMode="auto">
          <a:xfrm flipV="1">
            <a:off x="5283200" y="5110600"/>
            <a:ext cx="0" cy="12827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7075" name="Freeform 47"/>
          <p:cNvSpPr>
            <a:spLocks/>
          </p:cNvSpPr>
          <p:nvPr/>
        </p:nvSpPr>
        <p:spPr bwMode="auto">
          <a:xfrm>
            <a:off x="5283200" y="5364600"/>
            <a:ext cx="552450" cy="342900"/>
          </a:xfrm>
          <a:custGeom>
            <a:avLst/>
            <a:gdLst>
              <a:gd name="T0" fmla="*/ 2147483647 w 348"/>
              <a:gd name="T1" fmla="*/ 2147483647 h 216"/>
              <a:gd name="T2" fmla="*/ 2147483647 w 348"/>
              <a:gd name="T3" fmla="*/ 2147483647 h 216"/>
              <a:gd name="T4" fmla="*/ 2147483647 w 348"/>
              <a:gd name="T5" fmla="*/ 2147483647 h 216"/>
              <a:gd name="T6" fmla="*/ 2147483647 w 348"/>
              <a:gd name="T7" fmla="*/ 2147483647 h 216"/>
              <a:gd name="T8" fmla="*/ 2147483647 w 348"/>
              <a:gd name="T9" fmla="*/ 2147483647 h 216"/>
              <a:gd name="T10" fmla="*/ 2147483647 w 348"/>
              <a:gd name="T11" fmla="*/ 2147483647 h 216"/>
              <a:gd name="T12" fmla="*/ 2147483647 w 348"/>
              <a:gd name="T13" fmla="*/ 2147483647 h 216"/>
              <a:gd name="T14" fmla="*/ 2147483647 w 348"/>
              <a:gd name="T15" fmla="*/ 2147483647 h 216"/>
              <a:gd name="T16" fmla="*/ 2147483647 w 348"/>
              <a:gd name="T17" fmla="*/ 2147483647 h 216"/>
              <a:gd name="T18" fmla="*/ 2147483647 w 348"/>
              <a:gd name="T19" fmla="*/ 2147483647 h 216"/>
              <a:gd name="T20" fmla="*/ 2147483647 w 348"/>
              <a:gd name="T21" fmla="*/ 2147483647 h 216"/>
              <a:gd name="T22" fmla="*/ 2147483647 w 348"/>
              <a:gd name="T23" fmla="*/ 2147483647 h 216"/>
              <a:gd name="T24" fmla="*/ 2147483647 w 348"/>
              <a:gd name="T25" fmla="*/ 2147483647 h 216"/>
              <a:gd name="T26" fmla="*/ 2147483647 w 348"/>
              <a:gd name="T27" fmla="*/ 2147483647 h 216"/>
              <a:gd name="T28" fmla="*/ 2147483647 w 348"/>
              <a:gd name="T29" fmla="*/ 2147483647 h 216"/>
              <a:gd name="T30" fmla="*/ 2147483647 w 348"/>
              <a:gd name="T31" fmla="*/ 2147483647 h 216"/>
              <a:gd name="T32" fmla="*/ 2147483647 w 348"/>
              <a:gd name="T33" fmla="*/ 2147483647 h 216"/>
              <a:gd name="T34" fmla="*/ 2147483647 w 348"/>
              <a:gd name="T35" fmla="*/ 2147483647 h 216"/>
              <a:gd name="T36" fmla="*/ 2147483647 w 348"/>
              <a:gd name="T37" fmla="*/ 2147483647 h 216"/>
              <a:gd name="T38" fmla="*/ 2147483647 w 348"/>
              <a:gd name="T39" fmla="*/ 2147483647 h 216"/>
              <a:gd name="T40" fmla="*/ 2147483647 w 348"/>
              <a:gd name="T41" fmla="*/ 2147483647 h 216"/>
              <a:gd name="T42" fmla="*/ 2147483647 w 348"/>
              <a:gd name="T43" fmla="*/ 2147483647 h 216"/>
              <a:gd name="T44" fmla="*/ 2147483647 w 348"/>
              <a:gd name="T45" fmla="*/ 2147483647 h 216"/>
              <a:gd name="T46" fmla="*/ 2147483647 w 348"/>
              <a:gd name="T47" fmla="*/ 2147483647 h 216"/>
              <a:gd name="T48" fmla="*/ 2147483647 w 348"/>
              <a:gd name="T49" fmla="*/ 2147483647 h 216"/>
              <a:gd name="T50" fmla="*/ 2147483647 w 348"/>
              <a:gd name="T51" fmla="*/ 2147483647 h 216"/>
              <a:gd name="T52" fmla="*/ 2147483647 w 348"/>
              <a:gd name="T53" fmla="*/ 2147483647 h 216"/>
              <a:gd name="T54" fmla="*/ 2147483647 w 348"/>
              <a:gd name="T55" fmla="*/ 2147483647 h 216"/>
              <a:gd name="T56" fmla="*/ 2147483647 w 348"/>
              <a:gd name="T57" fmla="*/ 2147483647 h 216"/>
              <a:gd name="T58" fmla="*/ 2147483647 w 348"/>
              <a:gd name="T59" fmla="*/ 2147483647 h 216"/>
              <a:gd name="T60" fmla="*/ 2147483647 w 348"/>
              <a:gd name="T61" fmla="*/ 2147483647 h 216"/>
              <a:gd name="T62" fmla="*/ 2147483647 w 348"/>
              <a:gd name="T63" fmla="*/ 0 h 216"/>
              <a:gd name="T64" fmla="*/ 2147483647 w 348"/>
              <a:gd name="T65" fmla="*/ 2147483647 h 216"/>
              <a:gd name="T66" fmla="*/ 2147483647 w 348"/>
              <a:gd name="T67" fmla="*/ 2147483647 h 216"/>
              <a:gd name="T68" fmla="*/ 2147483647 w 348"/>
              <a:gd name="T69" fmla="*/ 2147483647 h 216"/>
              <a:gd name="T70" fmla="*/ 2147483647 w 348"/>
              <a:gd name="T71" fmla="*/ 2147483647 h 216"/>
              <a:gd name="T72" fmla="*/ 2147483647 w 348"/>
              <a:gd name="T73" fmla="*/ 2147483647 h 216"/>
              <a:gd name="T74" fmla="*/ 2147483647 w 348"/>
              <a:gd name="T75" fmla="*/ 2147483647 h 216"/>
              <a:gd name="T76" fmla="*/ 2147483647 w 348"/>
              <a:gd name="T77" fmla="*/ 2147483647 h 216"/>
              <a:gd name="T78" fmla="*/ 2147483647 w 348"/>
              <a:gd name="T79" fmla="*/ 2147483647 h 216"/>
              <a:gd name="T80" fmla="*/ 2147483647 w 348"/>
              <a:gd name="T81" fmla="*/ 2147483647 h 216"/>
              <a:gd name="T82" fmla="*/ 2147483647 w 348"/>
              <a:gd name="T83" fmla="*/ 2147483647 h 21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348" h="216">
                <a:moveTo>
                  <a:pt x="0" y="0"/>
                </a:moveTo>
                <a:lnTo>
                  <a:pt x="5" y="3"/>
                </a:lnTo>
                <a:lnTo>
                  <a:pt x="10" y="5"/>
                </a:lnTo>
                <a:lnTo>
                  <a:pt x="19" y="10"/>
                </a:lnTo>
                <a:lnTo>
                  <a:pt x="19" y="15"/>
                </a:lnTo>
                <a:lnTo>
                  <a:pt x="23" y="17"/>
                </a:lnTo>
                <a:lnTo>
                  <a:pt x="23" y="22"/>
                </a:lnTo>
                <a:lnTo>
                  <a:pt x="28" y="24"/>
                </a:lnTo>
                <a:lnTo>
                  <a:pt x="28" y="29"/>
                </a:lnTo>
                <a:lnTo>
                  <a:pt x="33" y="31"/>
                </a:lnTo>
                <a:lnTo>
                  <a:pt x="33" y="38"/>
                </a:lnTo>
                <a:lnTo>
                  <a:pt x="37" y="41"/>
                </a:lnTo>
                <a:lnTo>
                  <a:pt x="37" y="48"/>
                </a:lnTo>
                <a:lnTo>
                  <a:pt x="42" y="50"/>
                </a:lnTo>
                <a:lnTo>
                  <a:pt x="42" y="57"/>
                </a:lnTo>
                <a:lnTo>
                  <a:pt x="47" y="60"/>
                </a:lnTo>
                <a:lnTo>
                  <a:pt x="47" y="69"/>
                </a:lnTo>
                <a:lnTo>
                  <a:pt x="51" y="71"/>
                </a:lnTo>
                <a:lnTo>
                  <a:pt x="51" y="78"/>
                </a:lnTo>
                <a:lnTo>
                  <a:pt x="56" y="81"/>
                </a:lnTo>
                <a:lnTo>
                  <a:pt x="56" y="90"/>
                </a:lnTo>
                <a:lnTo>
                  <a:pt x="61" y="93"/>
                </a:lnTo>
                <a:lnTo>
                  <a:pt x="61" y="102"/>
                </a:lnTo>
                <a:lnTo>
                  <a:pt x="65" y="104"/>
                </a:lnTo>
                <a:lnTo>
                  <a:pt x="65" y="114"/>
                </a:lnTo>
                <a:lnTo>
                  <a:pt x="70" y="116"/>
                </a:lnTo>
                <a:lnTo>
                  <a:pt x="70" y="126"/>
                </a:lnTo>
                <a:lnTo>
                  <a:pt x="74" y="128"/>
                </a:lnTo>
                <a:lnTo>
                  <a:pt x="74" y="138"/>
                </a:lnTo>
                <a:lnTo>
                  <a:pt x="79" y="140"/>
                </a:lnTo>
                <a:lnTo>
                  <a:pt x="79" y="149"/>
                </a:lnTo>
                <a:lnTo>
                  <a:pt x="84" y="152"/>
                </a:lnTo>
                <a:lnTo>
                  <a:pt x="84" y="159"/>
                </a:lnTo>
                <a:lnTo>
                  <a:pt x="88" y="161"/>
                </a:lnTo>
                <a:lnTo>
                  <a:pt x="88" y="168"/>
                </a:lnTo>
                <a:lnTo>
                  <a:pt x="93" y="171"/>
                </a:lnTo>
                <a:lnTo>
                  <a:pt x="93" y="178"/>
                </a:lnTo>
                <a:lnTo>
                  <a:pt x="98" y="180"/>
                </a:lnTo>
                <a:lnTo>
                  <a:pt x="98" y="187"/>
                </a:lnTo>
                <a:lnTo>
                  <a:pt x="102" y="190"/>
                </a:lnTo>
                <a:lnTo>
                  <a:pt x="102" y="194"/>
                </a:lnTo>
                <a:lnTo>
                  <a:pt x="107" y="197"/>
                </a:lnTo>
                <a:lnTo>
                  <a:pt x="107" y="201"/>
                </a:lnTo>
                <a:lnTo>
                  <a:pt x="116" y="206"/>
                </a:lnTo>
                <a:lnTo>
                  <a:pt x="116" y="211"/>
                </a:lnTo>
                <a:lnTo>
                  <a:pt x="121" y="213"/>
                </a:lnTo>
                <a:lnTo>
                  <a:pt x="125" y="216"/>
                </a:lnTo>
                <a:lnTo>
                  <a:pt x="130" y="216"/>
                </a:lnTo>
                <a:lnTo>
                  <a:pt x="135" y="216"/>
                </a:lnTo>
                <a:lnTo>
                  <a:pt x="139" y="213"/>
                </a:lnTo>
                <a:lnTo>
                  <a:pt x="144" y="211"/>
                </a:lnTo>
                <a:lnTo>
                  <a:pt x="153" y="206"/>
                </a:lnTo>
                <a:lnTo>
                  <a:pt x="153" y="199"/>
                </a:lnTo>
                <a:lnTo>
                  <a:pt x="158" y="197"/>
                </a:lnTo>
                <a:lnTo>
                  <a:pt x="158" y="194"/>
                </a:lnTo>
                <a:lnTo>
                  <a:pt x="162" y="192"/>
                </a:lnTo>
                <a:lnTo>
                  <a:pt x="162" y="185"/>
                </a:lnTo>
                <a:lnTo>
                  <a:pt x="167" y="182"/>
                </a:lnTo>
                <a:lnTo>
                  <a:pt x="167" y="178"/>
                </a:lnTo>
                <a:lnTo>
                  <a:pt x="172" y="175"/>
                </a:lnTo>
                <a:lnTo>
                  <a:pt x="172" y="168"/>
                </a:lnTo>
                <a:lnTo>
                  <a:pt x="176" y="166"/>
                </a:lnTo>
                <a:lnTo>
                  <a:pt x="176" y="156"/>
                </a:lnTo>
                <a:lnTo>
                  <a:pt x="181" y="154"/>
                </a:lnTo>
                <a:lnTo>
                  <a:pt x="181" y="147"/>
                </a:lnTo>
                <a:lnTo>
                  <a:pt x="186" y="145"/>
                </a:lnTo>
                <a:lnTo>
                  <a:pt x="186" y="135"/>
                </a:lnTo>
                <a:lnTo>
                  <a:pt x="190" y="133"/>
                </a:lnTo>
                <a:lnTo>
                  <a:pt x="190" y="123"/>
                </a:lnTo>
                <a:lnTo>
                  <a:pt x="195" y="121"/>
                </a:lnTo>
                <a:lnTo>
                  <a:pt x="195" y="114"/>
                </a:lnTo>
                <a:lnTo>
                  <a:pt x="200" y="112"/>
                </a:lnTo>
                <a:lnTo>
                  <a:pt x="200" y="102"/>
                </a:lnTo>
                <a:lnTo>
                  <a:pt x="204" y="100"/>
                </a:lnTo>
                <a:lnTo>
                  <a:pt x="204" y="90"/>
                </a:lnTo>
                <a:lnTo>
                  <a:pt x="209" y="88"/>
                </a:lnTo>
                <a:lnTo>
                  <a:pt x="209" y="78"/>
                </a:lnTo>
                <a:lnTo>
                  <a:pt x="213" y="76"/>
                </a:lnTo>
                <a:lnTo>
                  <a:pt x="213" y="67"/>
                </a:lnTo>
                <a:lnTo>
                  <a:pt x="218" y="64"/>
                </a:lnTo>
                <a:lnTo>
                  <a:pt x="218" y="57"/>
                </a:lnTo>
                <a:lnTo>
                  <a:pt x="223" y="55"/>
                </a:lnTo>
                <a:lnTo>
                  <a:pt x="223" y="45"/>
                </a:lnTo>
                <a:lnTo>
                  <a:pt x="227" y="43"/>
                </a:lnTo>
                <a:lnTo>
                  <a:pt x="227" y="38"/>
                </a:lnTo>
                <a:lnTo>
                  <a:pt x="232" y="36"/>
                </a:lnTo>
                <a:lnTo>
                  <a:pt x="232" y="29"/>
                </a:lnTo>
                <a:lnTo>
                  <a:pt x="237" y="26"/>
                </a:lnTo>
                <a:lnTo>
                  <a:pt x="237" y="22"/>
                </a:lnTo>
                <a:lnTo>
                  <a:pt x="241" y="19"/>
                </a:lnTo>
                <a:lnTo>
                  <a:pt x="241" y="15"/>
                </a:lnTo>
                <a:lnTo>
                  <a:pt x="250" y="10"/>
                </a:lnTo>
                <a:lnTo>
                  <a:pt x="250" y="5"/>
                </a:lnTo>
                <a:lnTo>
                  <a:pt x="255" y="3"/>
                </a:lnTo>
                <a:lnTo>
                  <a:pt x="260" y="0"/>
                </a:lnTo>
                <a:lnTo>
                  <a:pt x="264" y="0"/>
                </a:lnTo>
                <a:lnTo>
                  <a:pt x="269" y="0"/>
                </a:lnTo>
                <a:lnTo>
                  <a:pt x="274" y="3"/>
                </a:lnTo>
                <a:lnTo>
                  <a:pt x="283" y="8"/>
                </a:lnTo>
                <a:lnTo>
                  <a:pt x="283" y="10"/>
                </a:lnTo>
                <a:lnTo>
                  <a:pt x="288" y="12"/>
                </a:lnTo>
                <a:lnTo>
                  <a:pt x="288" y="17"/>
                </a:lnTo>
                <a:lnTo>
                  <a:pt x="292" y="19"/>
                </a:lnTo>
                <a:lnTo>
                  <a:pt x="292" y="24"/>
                </a:lnTo>
                <a:lnTo>
                  <a:pt x="297" y="26"/>
                </a:lnTo>
                <a:lnTo>
                  <a:pt x="297" y="31"/>
                </a:lnTo>
                <a:lnTo>
                  <a:pt x="301" y="34"/>
                </a:lnTo>
                <a:lnTo>
                  <a:pt x="301" y="41"/>
                </a:lnTo>
                <a:lnTo>
                  <a:pt x="306" y="43"/>
                </a:lnTo>
                <a:lnTo>
                  <a:pt x="306" y="50"/>
                </a:lnTo>
                <a:lnTo>
                  <a:pt x="311" y="52"/>
                </a:lnTo>
                <a:lnTo>
                  <a:pt x="311" y="60"/>
                </a:lnTo>
                <a:lnTo>
                  <a:pt x="315" y="62"/>
                </a:lnTo>
                <a:lnTo>
                  <a:pt x="315" y="69"/>
                </a:lnTo>
                <a:lnTo>
                  <a:pt x="320" y="71"/>
                </a:lnTo>
                <a:lnTo>
                  <a:pt x="320" y="81"/>
                </a:lnTo>
                <a:lnTo>
                  <a:pt x="325" y="83"/>
                </a:lnTo>
                <a:lnTo>
                  <a:pt x="325" y="93"/>
                </a:lnTo>
                <a:lnTo>
                  <a:pt x="329" y="95"/>
                </a:lnTo>
                <a:lnTo>
                  <a:pt x="329" y="104"/>
                </a:lnTo>
                <a:lnTo>
                  <a:pt x="334" y="107"/>
                </a:lnTo>
                <a:lnTo>
                  <a:pt x="334" y="116"/>
                </a:lnTo>
                <a:lnTo>
                  <a:pt x="339" y="119"/>
                </a:lnTo>
                <a:lnTo>
                  <a:pt x="339" y="128"/>
                </a:lnTo>
                <a:lnTo>
                  <a:pt x="343" y="130"/>
                </a:lnTo>
                <a:lnTo>
                  <a:pt x="343" y="138"/>
                </a:lnTo>
                <a:lnTo>
                  <a:pt x="348" y="140"/>
                </a:lnTo>
                <a:lnTo>
                  <a:pt x="348" y="149"/>
                </a:lnTo>
              </a:path>
            </a:pathLst>
          </a:custGeom>
          <a:noFill/>
          <a:ln w="19050" cap="flat">
            <a:solidFill>
              <a:srgbClr val="002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7076" name="Freeform 48"/>
          <p:cNvSpPr>
            <a:spLocks/>
          </p:cNvSpPr>
          <p:nvPr/>
        </p:nvSpPr>
        <p:spPr bwMode="auto">
          <a:xfrm>
            <a:off x="5835650" y="5364600"/>
            <a:ext cx="581025" cy="342900"/>
          </a:xfrm>
          <a:custGeom>
            <a:avLst/>
            <a:gdLst>
              <a:gd name="T0" fmla="*/ 2147483647 w 366"/>
              <a:gd name="T1" fmla="*/ 2147483647 h 216"/>
              <a:gd name="T2" fmla="*/ 2147483647 w 366"/>
              <a:gd name="T3" fmla="*/ 2147483647 h 216"/>
              <a:gd name="T4" fmla="*/ 2147483647 w 366"/>
              <a:gd name="T5" fmla="*/ 2147483647 h 216"/>
              <a:gd name="T6" fmla="*/ 2147483647 w 366"/>
              <a:gd name="T7" fmla="*/ 2147483647 h 216"/>
              <a:gd name="T8" fmla="*/ 2147483647 w 366"/>
              <a:gd name="T9" fmla="*/ 2147483647 h 216"/>
              <a:gd name="T10" fmla="*/ 2147483647 w 366"/>
              <a:gd name="T11" fmla="*/ 2147483647 h 216"/>
              <a:gd name="T12" fmla="*/ 2147483647 w 366"/>
              <a:gd name="T13" fmla="*/ 2147483647 h 216"/>
              <a:gd name="T14" fmla="*/ 2147483647 w 366"/>
              <a:gd name="T15" fmla="*/ 2147483647 h 216"/>
              <a:gd name="T16" fmla="*/ 2147483647 w 366"/>
              <a:gd name="T17" fmla="*/ 2147483647 h 216"/>
              <a:gd name="T18" fmla="*/ 2147483647 w 366"/>
              <a:gd name="T19" fmla="*/ 2147483647 h 216"/>
              <a:gd name="T20" fmla="*/ 2147483647 w 366"/>
              <a:gd name="T21" fmla="*/ 2147483647 h 216"/>
              <a:gd name="T22" fmla="*/ 2147483647 w 366"/>
              <a:gd name="T23" fmla="*/ 2147483647 h 216"/>
              <a:gd name="T24" fmla="*/ 2147483647 w 366"/>
              <a:gd name="T25" fmla="*/ 2147483647 h 216"/>
              <a:gd name="T26" fmla="*/ 2147483647 w 366"/>
              <a:gd name="T27" fmla="*/ 2147483647 h 216"/>
              <a:gd name="T28" fmla="*/ 2147483647 w 366"/>
              <a:gd name="T29" fmla="*/ 2147483647 h 216"/>
              <a:gd name="T30" fmla="*/ 2147483647 w 366"/>
              <a:gd name="T31" fmla="*/ 2147483647 h 216"/>
              <a:gd name="T32" fmla="*/ 2147483647 w 366"/>
              <a:gd name="T33" fmla="*/ 2147483647 h 216"/>
              <a:gd name="T34" fmla="*/ 2147483647 w 366"/>
              <a:gd name="T35" fmla="*/ 2147483647 h 216"/>
              <a:gd name="T36" fmla="*/ 2147483647 w 366"/>
              <a:gd name="T37" fmla="*/ 2147483647 h 216"/>
              <a:gd name="T38" fmla="*/ 2147483647 w 366"/>
              <a:gd name="T39" fmla="*/ 2147483647 h 216"/>
              <a:gd name="T40" fmla="*/ 2147483647 w 366"/>
              <a:gd name="T41" fmla="*/ 0 h 216"/>
              <a:gd name="T42" fmla="*/ 2147483647 w 366"/>
              <a:gd name="T43" fmla="*/ 2147483647 h 216"/>
              <a:gd name="T44" fmla="*/ 2147483647 w 366"/>
              <a:gd name="T45" fmla="*/ 2147483647 h 216"/>
              <a:gd name="T46" fmla="*/ 2147483647 w 366"/>
              <a:gd name="T47" fmla="*/ 2147483647 h 216"/>
              <a:gd name="T48" fmla="*/ 2147483647 w 366"/>
              <a:gd name="T49" fmla="*/ 2147483647 h 216"/>
              <a:gd name="T50" fmla="*/ 2147483647 w 366"/>
              <a:gd name="T51" fmla="*/ 2147483647 h 216"/>
              <a:gd name="T52" fmla="*/ 2147483647 w 366"/>
              <a:gd name="T53" fmla="*/ 2147483647 h 216"/>
              <a:gd name="T54" fmla="*/ 2147483647 w 366"/>
              <a:gd name="T55" fmla="*/ 2147483647 h 216"/>
              <a:gd name="T56" fmla="*/ 2147483647 w 366"/>
              <a:gd name="T57" fmla="*/ 2147483647 h 216"/>
              <a:gd name="T58" fmla="*/ 2147483647 w 366"/>
              <a:gd name="T59" fmla="*/ 2147483647 h 216"/>
              <a:gd name="T60" fmla="*/ 2147483647 w 366"/>
              <a:gd name="T61" fmla="*/ 2147483647 h 216"/>
              <a:gd name="T62" fmla="*/ 2147483647 w 366"/>
              <a:gd name="T63" fmla="*/ 2147483647 h 216"/>
              <a:gd name="T64" fmla="*/ 2147483647 w 366"/>
              <a:gd name="T65" fmla="*/ 2147483647 h 216"/>
              <a:gd name="T66" fmla="*/ 2147483647 w 366"/>
              <a:gd name="T67" fmla="*/ 2147483647 h 216"/>
              <a:gd name="T68" fmla="*/ 2147483647 w 366"/>
              <a:gd name="T69" fmla="*/ 2147483647 h 216"/>
              <a:gd name="T70" fmla="*/ 2147483647 w 366"/>
              <a:gd name="T71" fmla="*/ 2147483647 h 216"/>
              <a:gd name="T72" fmla="*/ 2147483647 w 366"/>
              <a:gd name="T73" fmla="*/ 2147483647 h 216"/>
              <a:gd name="T74" fmla="*/ 2147483647 w 366"/>
              <a:gd name="T75" fmla="*/ 2147483647 h 216"/>
              <a:gd name="T76" fmla="*/ 2147483647 w 366"/>
              <a:gd name="T77" fmla="*/ 2147483647 h 216"/>
              <a:gd name="T78" fmla="*/ 2147483647 w 366"/>
              <a:gd name="T79" fmla="*/ 2147483647 h 216"/>
              <a:gd name="T80" fmla="*/ 2147483647 w 366"/>
              <a:gd name="T81" fmla="*/ 2147483647 h 216"/>
              <a:gd name="T82" fmla="*/ 2147483647 w 366"/>
              <a:gd name="T83" fmla="*/ 2147483647 h 21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366" h="216">
                <a:moveTo>
                  <a:pt x="0" y="149"/>
                </a:moveTo>
                <a:lnTo>
                  <a:pt x="4" y="152"/>
                </a:lnTo>
                <a:lnTo>
                  <a:pt x="4" y="161"/>
                </a:lnTo>
                <a:lnTo>
                  <a:pt x="9" y="164"/>
                </a:lnTo>
                <a:lnTo>
                  <a:pt x="9" y="171"/>
                </a:lnTo>
                <a:lnTo>
                  <a:pt x="14" y="173"/>
                </a:lnTo>
                <a:lnTo>
                  <a:pt x="14" y="180"/>
                </a:lnTo>
                <a:lnTo>
                  <a:pt x="18" y="182"/>
                </a:lnTo>
                <a:lnTo>
                  <a:pt x="18" y="187"/>
                </a:lnTo>
                <a:lnTo>
                  <a:pt x="23" y="190"/>
                </a:lnTo>
                <a:lnTo>
                  <a:pt x="23" y="194"/>
                </a:lnTo>
                <a:lnTo>
                  <a:pt x="28" y="197"/>
                </a:lnTo>
                <a:lnTo>
                  <a:pt x="28" y="201"/>
                </a:lnTo>
                <a:lnTo>
                  <a:pt x="37" y="206"/>
                </a:lnTo>
                <a:lnTo>
                  <a:pt x="37" y="211"/>
                </a:lnTo>
                <a:lnTo>
                  <a:pt x="42" y="213"/>
                </a:lnTo>
                <a:lnTo>
                  <a:pt x="46" y="216"/>
                </a:lnTo>
                <a:lnTo>
                  <a:pt x="51" y="216"/>
                </a:lnTo>
                <a:lnTo>
                  <a:pt x="55" y="216"/>
                </a:lnTo>
                <a:lnTo>
                  <a:pt x="60" y="213"/>
                </a:lnTo>
                <a:lnTo>
                  <a:pt x="69" y="208"/>
                </a:lnTo>
                <a:lnTo>
                  <a:pt x="69" y="204"/>
                </a:lnTo>
                <a:lnTo>
                  <a:pt x="79" y="199"/>
                </a:lnTo>
                <a:lnTo>
                  <a:pt x="79" y="192"/>
                </a:lnTo>
                <a:lnTo>
                  <a:pt x="83" y="190"/>
                </a:lnTo>
                <a:lnTo>
                  <a:pt x="83" y="185"/>
                </a:lnTo>
                <a:lnTo>
                  <a:pt x="88" y="182"/>
                </a:lnTo>
                <a:lnTo>
                  <a:pt x="88" y="175"/>
                </a:lnTo>
                <a:lnTo>
                  <a:pt x="92" y="173"/>
                </a:lnTo>
                <a:lnTo>
                  <a:pt x="92" y="166"/>
                </a:lnTo>
                <a:lnTo>
                  <a:pt x="97" y="164"/>
                </a:lnTo>
                <a:lnTo>
                  <a:pt x="97" y="156"/>
                </a:lnTo>
                <a:lnTo>
                  <a:pt x="102" y="154"/>
                </a:lnTo>
                <a:lnTo>
                  <a:pt x="102" y="145"/>
                </a:lnTo>
                <a:lnTo>
                  <a:pt x="106" y="142"/>
                </a:lnTo>
                <a:lnTo>
                  <a:pt x="106" y="135"/>
                </a:lnTo>
                <a:lnTo>
                  <a:pt x="111" y="133"/>
                </a:lnTo>
                <a:lnTo>
                  <a:pt x="111" y="123"/>
                </a:lnTo>
                <a:lnTo>
                  <a:pt x="116" y="121"/>
                </a:lnTo>
                <a:lnTo>
                  <a:pt x="116" y="112"/>
                </a:lnTo>
                <a:lnTo>
                  <a:pt x="120" y="109"/>
                </a:lnTo>
                <a:lnTo>
                  <a:pt x="120" y="100"/>
                </a:lnTo>
                <a:lnTo>
                  <a:pt x="125" y="97"/>
                </a:lnTo>
                <a:lnTo>
                  <a:pt x="125" y="88"/>
                </a:lnTo>
                <a:lnTo>
                  <a:pt x="130" y="86"/>
                </a:lnTo>
                <a:lnTo>
                  <a:pt x="130" y="76"/>
                </a:lnTo>
                <a:lnTo>
                  <a:pt x="134" y="74"/>
                </a:lnTo>
                <a:lnTo>
                  <a:pt x="134" y="67"/>
                </a:lnTo>
                <a:lnTo>
                  <a:pt x="139" y="64"/>
                </a:lnTo>
                <a:lnTo>
                  <a:pt x="139" y="55"/>
                </a:lnTo>
                <a:lnTo>
                  <a:pt x="143" y="52"/>
                </a:lnTo>
                <a:lnTo>
                  <a:pt x="143" y="45"/>
                </a:lnTo>
                <a:lnTo>
                  <a:pt x="148" y="43"/>
                </a:lnTo>
                <a:lnTo>
                  <a:pt x="148" y="36"/>
                </a:lnTo>
                <a:lnTo>
                  <a:pt x="153" y="34"/>
                </a:lnTo>
                <a:lnTo>
                  <a:pt x="153" y="29"/>
                </a:lnTo>
                <a:lnTo>
                  <a:pt x="157" y="26"/>
                </a:lnTo>
                <a:lnTo>
                  <a:pt x="157" y="19"/>
                </a:lnTo>
                <a:lnTo>
                  <a:pt x="167" y="15"/>
                </a:lnTo>
                <a:lnTo>
                  <a:pt x="167" y="10"/>
                </a:lnTo>
                <a:lnTo>
                  <a:pt x="176" y="5"/>
                </a:lnTo>
                <a:lnTo>
                  <a:pt x="176" y="3"/>
                </a:lnTo>
                <a:lnTo>
                  <a:pt x="181" y="0"/>
                </a:lnTo>
                <a:lnTo>
                  <a:pt x="185" y="0"/>
                </a:lnTo>
                <a:lnTo>
                  <a:pt x="190" y="0"/>
                </a:lnTo>
                <a:lnTo>
                  <a:pt x="194" y="3"/>
                </a:lnTo>
                <a:lnTo>
                  <a:pt x="204" y="8"/>
                </a:lnTo>
                <a:lnTo>
                  <a:pt x="204" y="12"/>
                </a:lnTo>
                <a:lnTo>
                  <a:pt x="213" y="17"/>
                </a:lnTo>
                <a:lnTo>
                  <a:pt x="213" y="24"/>
                </a:lnTo>
                <a:lnTo>
                  <a:pt x="218" y="26"/>
                </a:lnTo>
                <a:lnTo>
                  <a:pt x="218" y="31"/>
                </a:lnTo>
                <a:lnTo>
                  <a:pt x="222" y="34"/>
                </a:lnTo>
                <a:lnTo>
                  <a:pt x="222" y="41"/>
                </a:lnTo>
                <a:lnTo>
                  <a:pt x="227" y="43"/>
                </a:lnTo>
                <a:lnTo>
                  <a:pt x="227" y="50"/>
                </a:lnTo>
                <a:lnTo>
                  <a:pt x="231" y="52"/>
                </a:lnTo>
                <a:lnTo>
                  <a:pt x="231" y="60"/>
                </a:lnTo>
                <a:lnTo>
                  <a:pt x="236" y="62"/>
                </a:lnTo>
                <a:lnTo>
                  <a:pt x="236" y="71"/>
                </a:lnTo>
                <a:lnTo>
                  <a:pt x="241" y="74"/>
                </a:lnTo>
                <a:lnTo>
                  <a:pt x="241" y="83"/>
                </a:lnTo>
                <a:lnTo>
                  <a:pt x="245" y="86"/>
                </a:lnTo>
                <a:lnTo>
                  <a:pt x="245" y="93"/>
                </a:lnTo>
                <a:lnTo>
                  <a:pt x="250" y="95"/>
                </a:lnTo>
                <a:lnTo>
                  <a:pt x="250" y="104"/>
                </a:lnTo>
                <a:lnTo>
                  <a:pt x="255" y="107"/>
                </a:lnTo>
                <a:lnTo>
                  <a:pt x="255" y="116"/>
                </a:lnTo>
                <a:lnTo>
                  <a:pt x="259" y="119"/>
                </a:lnTo>
                <a:lnTo>
                  <a:pt x="259" y="128"/>
                </a:lnTo>
                <a:lnTo>
                  <a:pt x="264" y="130"/>
                </a:lnTo>
                <a:lnTo>
                  <a:pt x="264" y="140"/>
                </a:lnTo>
                <a:lnTo>
                  <a:pt x="269" y="142"/>
                </a:lnTo>
                <a:lnTo>
                  <a:pt x="269" y="152"/>
                </a:lnTo>
                <a:lnTo>
                  <a:pt x="273" y="154"/>
                </a:lnTo>
                <a:lnTo>
                  <a:pt x="273" y="161"/>
                </a:lnTo>
                <a:lnTo>
                  <a:pt x="278" y="164"/>
                </a:lnTo>
                <a:lnTo>
                  <a:pt x="278" y="171"/>
                </a:lnTo>
                <a:lnTo>
                  <a:pt x="282" y="173"/>
                </a:lnTo>
                <a:lnTo>
                  <a:pt x="282" y="180"/>
                </a:lnTo>
                <a:lnTo>
                  <a:pt x="287" y="182"/>
                </a:lnTo>
                <a:lnTo>
                  <a:pt x="287" y="190"/>
                </a:lnTo>
                <a:lnTo>
                  <a:pt x="292" y="192"/>
                </a:lnTo>
                <a:lnTo>
                  <a:pt x="292" y="197"/>
                </a:lnTo>
                <a:lnTo>
                  <a:pt x="296" y="199"/>
                </a:lnTo>
                <a:lnTo>
                  <a:pt x="296" y="201"/>
                </a:lnTo>
                <a:lnTo>
                  <a:pt x="301" y="204"/>
                </a:lnTo>
                <a:lnTo>
                  <a:pt x="301" y="206"/>
                </a:lnTo>
                <a:lnTo>
                  <a:pt x="310" y="211"/>
                </a:lnTo>
                <a:lnTo>
                  <a:pt x="310" y="213"/>
                </a:lnTo>
                <a:lnTo>
                  <a:pt x="315" y="216"/>
                </a:lnTo>
                <a:lnTo>
                  <a:pt x="320" y="216"/>
                </a:lnTo>
                <a:lnTo>
                  <a:pt x="324" y="216"/>
                </a:lnTo>
                <a:lnTo>
                  <a:pt x="329" y="213"/>
                </a:lnTo>
                <a:lnTo>
                  <a:pt x="338" y="208"/>
                </a:lnTo>
                <a:lnTo>
                  <a:pt x="338" y="204"/>
                </a:lnTo>
                <a:lnTo>
                  <a:pt x="343" y="201"/>
                </a:lnTo>
                <a:lnTo>
                  <a:pt x="343" y="199"/>
                </a:lnTo>
                <a:lnTo>
                  <a:pt x="347" y="197"/>
                </a:lnTo>
                <a:lnTo>
                  <a:pt x="347" y="192"/>
                </a:lnTo>
                <a:lnTo>
                  <a:pt x="352" y="190"/>
                </a:lnTo>
                <a:lnTo>
                  <a:pt x="352" y="182"/>
                </a:lnTo>
                <a:lnTo>
                  <a:pt x="357" y="180"/>
                </a:lnTo>
                <a:lnTo>
                  <a:pt x="357" y="175"/>
                </a:lnTo>
                <a:lnTo>
                  <a:pt x="361" y="173"/>
                </a:lnTo>
                <a:lnTo>
                  <a:pt x="361" y="166"/>
                </a:lnTo>
                <a:lnTo>
                  <a:pt x="366" y="164"/>
                </a:lnTo>
                <a:lnTo>
                  <a:pt x="366" y="154"/>
                </a:lnTo>
              </a:path>
            </a:pathLst>
          </a:custGeom>
          <a:noFill/>
          <a:ln w="19050" cap="flat">
            <a:solidFill>
              <a:srgbClr val="002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7077" name="Freeform 49"/>
          <p:cNvSpPr>
            <a:spLocks/>
          </p:cNvSpPr>
          <p:nvPr/>
        </p:nvSpPr>
        <p:spPr bwMode="auto">
          <a:xfrm>
            <a:off x="6416675" y="5364600"/>
            <a:ext cx="530225" cy="342900"/>
          </a:xfrm>
          <a:custGeom>
            <a:avLst/>
            <a:gdLst>
              <a:gd name="T0" fmla="*/ 2147483647 w 334"/>
              <a:gd name="T1" fmla="*/ 2147483647 h 216"/>
              <a:gd name="T2" fmla="*/ 2147483647 w 334"/>
              <a:gd name="T3" fmla="*/ 2147483647 h 216"/>
              <a:gd name="T4" fmla="*/ 2147483647 w 334"/>
              <a:gd name="T5" fmla="*/ 2147483647 h 216"/>
              <a:gd name="T6" fmla="*/ 2147483647 w 334"/>
              <a:gd name="T7" fmla="*/ 2147483647 h 216"/>
              <a:gd name="T8" fmla="*/ 2147483647 w 334"/>
              <a:gd name="T9" fmla="*/ 2147483647 h 216"/>
              <a:gd name="T10" fmla="*/ 2147483647 w 334"/>
              <a:gd name="T11" fmla="*/ 2147483647 h 216"/>
              <a:gd name="T12" fmla="*/ 2147483647 w 334"/>
              <a:gd name="T13" fmla="*/ 2147483647 h 216"/>
              <a:gd name="T14" fmla="*/ 2147483647 w 334"/>
              <a:gd name="T15" fmla="*/ 2147483647 h 216"/>
              <a:gd name="T16" fmla="*/ 2147483647 w 334"/>
              <a:gd name="T17" fmla="*/ 2147483647 h 216"/>
              <a:gd name="T18" fmla="*/ 2147483647 w 334"/>
              <a:gd name="T19" fmla="*/ 2147483647 h 216"/>
              <a:gd name="T20" fmla="*/ 2147483647 w 334"/>
              <a:gd name="T21" fmla="*/ 2147483647 h 216"/>
              <a:gd name="T22" fmla="*/ 2147483647 w 334"/>
              <a:gd name="T23" fmla="*/ 0 h 216"/>
              <a:gd name="T24" fmla="*/ 2147483647 w 334"/>
              <a:gd name="T25" fmla="*/ 2147483647 h 216"/>
              <a:gd name="T26" fmla="*/ 2147483647 w 334"/>
              <a:gd name="T27" fmla="*/ 2147483647 h 216"/>
              <a:gd name="T28" fmla="*/ 2147483647 w 334"/>
              <a:gd name="T29" fmla="*/ 2147483647 h 216"/>
              <a:gd name="T30" fmla="*/ 2147483647 w 334"/>
              <a:gd name="T31" fmla="*/ 2147483647 h 216"/>
              <a:gd name="T32" fmla="*/ 2147483647 w 334"/>
              <a:gd name="T33" fmla="*/ 2147483647 h 216"/>
              <a:gd name="T34" fmla="*/ 2147483647 w 334"/>
              <a:gd name="T35" fmla="*/ 2147483647 h 216"/>
              <a:gd name="T36" fmla="*/ 2147483647 w 334"/>
              <a:gd name="T37" fmla="*/ 2147483647 h 216"/>
              <a:gd name="T38" fmla="*/ 2147483647 w 334"/>
              <a:gd name="T39" fmla="*/ 2147483647 h 216"/>
              <a:gd name="T40" fmla="*/ 2147483647 w 334"/>
              <a:gd name="T41" fmla="*/ 2147483647 h 216"/>
              <a:gd name="T42" fmla="*/ 2147483647 w 334"/>
              <a:gd name="T43" fmla="*/ 2147483647 h 216"/>
              <a:gd name="T44" fmla="*/ 2147483647 w 334"/>
              <a:gd name="T45" fmla="*/ 2147483647 h 216"/>
              <a:gd name="T46" fmla="*/ 2147483647 w 334"/>
              <a:gd name="T47" fmla="*/ 2147483647 h 216"/>
              <a:gd name="T48" fmla="*/ 2147483647 w 334"/>
              <a:gd name="T49" fmla="*/ 2147483647 h 216"/>
              <a:gd name="T50" fmla="*/ 2147483647 w 334"/>
              <a:gd name="T51" fmla="*/ 2147483647 h 216"/>
              <a:gd name="T52" fmla="*/ 2147483647 w 334"/>
              <a:gd name="T53" fmla="*/ 2147483647 h 216"/>
              <a:gd name="T54" fmla="*/ 2147483647 w 334"/>
              <a:gd name="T55" fmla="*/ 2147483647 h 216"/>
              <a:gd name="T56" fmla="*/ 2147483647 w 334"/>
              <a:gd name="T57" fmla="*/ 2147483647 h 216"/>
              <a:gd name="T58" fmla="*/ 2147483647 w 334"/>
              <a:gd name="T59" fmla="*/ 2147483647 h 216"/>
              <a:gd name="T60" fmla="*/ 2147483647 w 334"/>
              <a:gd name="T61" fmla="*/ 2147483647 h 216"/>
              <a:gd name="T62" fmla="*/ 2147483647 w 334"/>
              <a:gd name="T63" fmla="*/ 2147483647 h 216"/>
              <a:gd name="T64" fmla="*/ 2147483647 w 334"/>
              <a:gd name="T65" fmla="*/ 2147483647 h 216"/>
              <a:gd name="T66" fmla="*/ 2147483647 w 334"/>
              <a:gd name="T67" fmla="*/ 2147483647 h 216"/>
              <a:gd name="T68" fmla="*/ 2147483647 w 334"/>
              <a:gd name="T69" fmla="*/ 2147483647 h 216"/>
              <a:gd name="T70" fmla="*/ 2147483647 w 334"/>
              <a:gd name="T71" fmla="*/ 2147483647 h 216"/>
              <a:gd name="T72" fmla="*/ 2147483647 w 334"/>
              <a:gd name="T73" fmla="*/ 2147483647 h 216"/>
              <a:gd name="T74" fmla="*/ 2147483647 w 334"/>
              <a:gd name="T75" fmla="*/ 2147483647 h 216"/>
              <a:gd name="T76" fmla="*/ 2147483647 w 334"/>
              <a:gd name="T77" fmla="*/ 2147483647 h 216"/>
              <a:gd name="T78" fmla="*/ 2147483647 w 334"/>
              <a:gd name="T79" fmla="*/ 2147483647 h 216"/>
              <a:gd name="T80" fmla="*/ 2147483647 w 334"/>
              <a:gd name="T81" fmla="*/ 2147483647 h 216"/>
              <a:gd name="T82" fmla="*/ 2147483647 w 334"/>
              <a:gd name="T83" fmla="*/ 2147483647 h 21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334" h="216">
                <a:moveTo>
                  <a:pt x="0" y="154"/>
                </a:moveTo>
                <a:lnTo>
                  <a:pt x="5" y="152"/>
                </a:lnTo>
                <a:lnTo>
                  <a:pt x="5" y="145"/>
                </a:lnTo>
                <a:lnTo>
                  <a:pt x="9" y="142"/>
                </a:lnTo>
                <a:lnTo>
                  <a:pt x="9" y="133"/>
                </a:lnTo>
                <a:lnTo>
                  <a:pt x="14" y="130"/>
                </a:lnTo>
                <a:lnTo>
                  <a:pt x="14" y="121"/>
                </a:lnTo>
                <a:lnTo>
                  <a:pt x="18" y="119"/>
                </a:lnTo>
                <a:lnTo>
                  <a:pt x="18" y="109"/>
                </a:lnTo>
                <a:lnTo>
                  <a:pt x="23" y="107"/>
                </a:lnTo>
                <a:lnTo>
                  <a:pt x="23" y="97"/>
                </a:lnTo>
                <a:lnTo>
                  <a:pt x="28" y="95"/>
                </a:lnTo>
                <a:lnTo>
                  <a:pt x="28" y="86"/>
                </a:lnTo>
                <a:lnTo>
                  <a:pt x="32" y="83"/>
                </a:lnTo>
                <a:lnTo>
                  <a:pt x="32" y="76"/>
                </a:lnTo>
                <a:lnTo>
                  <a:pt x="37" y="74"/>
                </a:lnTo>
                <a:lnTo>
                  <a:pt x="37" y="64"/>
                </a:lnTo>
                <a:lnTo>
                  <a:pt x="42" y="62"/>
                </a:lnTo>
                <a:lnTo>
                  <a:pt x="42" y="55"/>
                </a:lnTo>
                <a:lnTo>
                  <a:pt x="46" y="52"/>
                </a:lnTo>
                <a:lnTo>
                  <a:pt x="46" y="43"/>
                </a:lnTo>
                <a:lnTo>
                  <a:pt x="51" y="41"/>
                </a:lnTo>
                <a:lnTo>
                  <a:pt x="51" y="36"/>
                </a:lnTo>
                <a:lnTo>
                  <a:pt x="55" y="34"/>
                </a:lnTo>
                <a:lnTo>
                  <a:pt x="55" y="26"/>
                </a:lnTo>
                <a:lnTo>
                  <a:pt x="60" y="24"/>
                </a:lnTo>
                <a:lnTo>
                  <a:pt x="60" y="19"/>
                </a:lnTo>
                <a:lnTo>
                  <a:pt x="65" y="17"/>
                </a:lnTo>
                <a:lnTo>
                  <a:pt x="65" y="15"/>
                </a:lnTo>
                <a:lnTo>
                  <a:pt x="69" y="12"/>
                </a:lnTo>
                <a:lnTo>
                  <a:pt x="69" y="8"/>
                </a:lnTo>
                <a:lnTo>
                  <a:pt x="74" y="5"/>
                </a:lnTo>
                <a:lnTo>
                  <a:pt x="79" y="3"/>
                </a:lnTo>
                <a:lnTo>
                  <a:pt x="83" y="0"/>
                </a:lnTo>
                <a:lnTo>
                  <a:pt x="88" y="0"/>
                </a:lnTo>
                <a:lnTo>
                  <a:pt x="93" y="0"/>
                </a:lnTo>
                <a:lnTo>
                  <a:pt x="97" y="3"/>
                </a:lnTo>
                <a:lnTo>
                  <a:pt x="106" y="8"/>
                </a:lnTo>
                <a:lnTo>
                  <a:pt x="106" y="12"/>
                </a:lnTo>
                <a:lnTo>
                  <a:pt x="111" y="15"/>
                </a:lnTo>
                <a:lnTo>
                  <a:pt x="111" y="17"/>
                </a:lnTo>
                <a:lnTo>
                  <a:pt x="116" y="19"/>
                </a:lnTo>
                <a:lnTo>
                  <a:pt x="116" y="24"/>
                </a:lnTo>
                <a:lnTo>
                  <a:pt x="120" y="26"/>
                </a:lnTo>
                <a:lnTo>
                  <a:pt x="120" y="34"/>
                </a:lnTo>
                <a:lnTo>
                  <a:pt x="125" y="36"/>
                </a:lnTo>
                <a:lnTo>
                  <a:pt x="125" y="41"/>
                </a:lnTo>
                <a:lnTo>
                  <a:pt x="130" y="43"/>
                </a:lnTo>
                <a:lnTo>
                  <a:pt x="130" y="52"/>
                </a:lnTo>
                <a:lnTo>
                  <a:pt x="134" y="55"/>
                </a:lnTo>
                <a:lnTo>
                  <a:pt x="134" y="62"/>
                </a:lnTo>
                <a:lnTo>
                  <a:pt x="139" y="64"/>
                </a:lnTo>
                <a:lnTo>
                  <a:pt x="139" y="71"/>
                </a:lnTo>
                <a:lnTo>
                  <a:pt x="144" y="74"/>
                </a:lnTo>
                <a:lnTo>
                  <a:pt x="144" y="83"/>
                </a:lnTo>
                <a:lnTo>
                  <a:pt x="148" y="86"/>
                </a:lnTo>
                <a:lnTo>
                  <a:pt x="148" y="95"/>
                </a:lnTo>
                <a:lnTo>
                  <a:pt x="153" y="97"/>
                </a:lnTo>
                <a:lnTo>
                  <a:pt x="153" y="107"/>
                </a:lnTo>
                <a:lnTo>
                  <a:pt x="157" y="109"/>
                </a:lnTo>
                <a:lnTo>
                  <a:pt x="157" y="119"/>
                </a:lnTo>
                <a:lnTo>
                  <a:pt x="162" y="121"/>
                </a:lnTo>
                <a:lnTo>
                  <a:pt x="162" y="130"/>
                </a:lnTo>
                <a:lnTo>
                  <a:pt x="167" y="133"/>
                </a:lnTo>
                <a:lnTo>
                  <a:pt x="167" y="142"/>
                </a:lnTo>
                <a:lnTo>
                  <a:pt x="171" y="145"/>
                </a:lnTo>
                <a:lnTo>
                  <a:pt x="171" y="152"/>
                </a:lnTo>
                <a:lnTo>
                  <a:pt x="176" y="154"/>
                </a:lnTo>
                <a:lnTo>
                  <a:pt x="176" y="164"/>
                </a:lnTo>
                <a:lnTo>
                  <a:pt x="181" y="166"/>
                </a:lnTo>
                <a:lnTo>
                  <a:pt x="181" y="173"/>
                </a:lnTo>
                <a:lnTo>
                  <a:pt x="185" y="175"/>
                </a:lnTo>
                <a:lnTo>
                  <a:pt x="185" y="182"/>
                </a:lnTo>
                <a:lnTo>
                  <a:pt x="190" y="185"/>
                </a:lnTo>
                <a:lnTo>
                  <a:pt x="190" y="190"/>
                </a:lnTo>
                <a:lnTo>
                  <a:pt x="194" y="192"/>
                </a:lnTo>
                <a:lnTo>
                  <a:pt x="194" y="197"/>
                </a:lnTo>
                <a:lnTo>
                  <a:pt x="199" y="199"/>
                </a:lnTo>
                <a:lnTo>
                  <a:pt x="199" y="204"/>
                </a:lnTo>
                <a:lnTo>
                  <a:pt x="208" y="208"/>
                </a:lnTo>
                <a:lnTo>
                  <a:pt x="208" y="211"/>
                </a:lnTo>
                <a:lnTo>
                  <a:pt x="213" y="213"/>
                </a:lnTo>
                <a:lnTo>
                  <a:pt x="218" y="216"/>
                </a:lnTo>
                <a:lnTo>
                  <a:pt x="222" y="216"/>
                </a:lnTo>
                <a:lnTo>
                  <a:pt x="227" y="216"/>
                </a:lnTo>
                <a:lnTo>
                  <a:pt x="232" y="213"/>
                </a:lnTo>
                <a:lnTo>
                  <a:pt x="241" y="208"/>
                </a:lnTo>
                <a:lnTo>
                  <a:pt x="241" y="204"/>
                </a:lnTo>
                <a:lnTo>
                  <a:pt x="245" y="201"/>
                </a:lnTo>
                <a:lnTo>
                  <a:pt x="245" y="197"/>
                </a:lnTo>
                <a:lnTo>
                  <a:pt x="250" y="194"/>
                </a:lnTo>
                <a:lnTo>
                  <a:pt x="250" y="190"/>
                </a:lnTo>
                <a:lnTo>
                  <a:pt x="255" y="187"/>
                </a:lnTo>
                <a:lnTo>
                  <a:pt x="255" y="182"/>
                </a:lnTo>
                <a:lnTo>
                  <a:pt x="259" y="180"/>
                </a:lnTo>
                <a:lnTo>
                  <a:pt x="259" y="173"/>
                </a:lnTo>
                <a:lnTo>
                  <a:pt x="264" y="171"/>
                </a:lnTo>
                <a:lnTo>
                  <a:pt x="264" y="164"/>
                </a:lnTo>
                <a:lnTo>
                  <a:pt x="269" y="161"/>
                </a:lnTo>
                <a:lnTo>
                  <a:pt x="269" y="154"/>
                </a:lnTo>
                <a:lnTo>
                  <a:pt x="273" y="152"/>
                </a:lnTo>
                <a:lnTo>
                  <a:pt x="273" y="142"/>
                </a:lnTo>
                <a:lnTo>
                  <a:pt x="278" y="140"/>
                </a:lnTo>
                <a:lnTo>
                  <a:pt x="278" y="130"/>
                </a:lnTo>
                <a:lnTo>
                  <a:pt x="283" y="128"/>
                </a:lnTo>
                <a:lnTo>
                  <a:pt x="283" y="121"/>
                </a:lnTo>
                <a:lnTo>
                  <a:pt x="287" y="119"/>
                </a:lnTo>
                <a:lnTo>
                  <a:pt x="287" y="109"/>
                </a:lnTo>
                <a:lnTo>
                  <a:pt x="292" y="107"/>
                </a:lnTo>
                <a:lnTo>
                  <a:pt x="292" y="97"/>
                </a:lnTo>
                <a:lnTo>
                  <a:pt x="296" y="95"/>
                </a:lnTo>
                <a:lnTo>
                  <a:pt x="296" y="86"/>
                </a:lnTo>
                <a:lnTo>
                  <a:pt x="301" y="83"/>
                </a:lnTo>
                <a:lnTo>
                  <a:pt x="301" y="74"/>
                </a:lnTo>
                <a:lnTo>
                  <a:pt x="306" y="71"/>
                </a:lnTo>
                <a:lnTo>
                  <a:pt x="306" y="62"/>
                </a:lnTo>
                <a:lnTo>
                  <a:pt x="310" y="60"/>
                </a:lnTo>
                <a:lnTo>
                  <a:pt x="310" y="52"/>
                </a:lnTo>
                <a:lnTo>
                  <a:pt x="315" y="50"/>
                </a:lnTo>
                <a:lnTo>
                  <a:pt x="315" y="43"/>
                </a:lnTo>
                <a:lnTo>
                  <a:pt x="320" y="41"/>
                </a:lnTo>
                <a:lnTo>
                  <a:pt x="320" y="34"/>
                </a:lnTo>
                <a:lnTo>
                  <a:pt x="324" y="31"/>
                </a:lnTo>
                <a:lnTo>
                  <a:pt x="324" y="26"/>
                </a:lnTo>
                <a:lnTo>
                  <a:pt x="329" y="24"/>
                </a:lnTo>
                <a:lnTo>
                  <a:pt x="329" y="19"/>
                </a:lnTo>
                <a:lnTo>
                  <a:pt x="334" y="17"/>
                </a:lnTo>
                <a:lnTo>
                  <a:pt x="334" y="12"/>
                </a:lnTo>
              </a:path>
            </a:pathLst>
          </a:custGeom>
          <a:noFill/>
          <a:ln w="19050" cap="flat">
            <a:solidFill>
              <a:srgbClr val="002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7078" name="Freeform 50"/>
          <p:cNvSpPr>
            <a:spLocks/>
          </p:cNvSpPr>
          <p:nvPr/>
        </p:nvSpPr>
        <p:spPr bwMode="auto">
          <a:xfrm>
            <a:off x="6946900" y="5364600"/>
            <a:ext cx="573088" cy="342900"/>
          </a:xfrm>
          <a:custGeom>
            <a:avLst/>
            <a:gdLst>
              <a:gd name="T0" fmla="*/ 2147483647 w 361"/>
              <a:gd name="T1" fmla="*/ 2147483647 h 216"/>
              <a:gd name="T2" fmla="*/ 2147483647 w 361"/>
              <a:gd name="T3" fmla="*/ 0 h 216"/>
              <a:gd name="T4" fmla="*/ 2147483647 w 361"/>
              <a:gd name="T5" fmla="*/ 2147483647 h 216"/>
              <a:gd name="T6" fmla="*/ 2147483647 w 361"/>
              <a:gd name="T7" fmla="*/ 2147483647 h 216"/>
              <a:gd name="T8" fmla="*/ 2147483647 w 361"/>
              <a:gd name="T9" fmla="*/ 2147483647 h 216"/>
              <a:gd name="T10" fmla="*/ 2147483647 w 361"/>
              <a:gd name="T11" fmla="*/ 2147483647 h 216"/>
              <a:gd name="T12" fmla="*/ 2147483647 w 361"/>
              <a:gd name="T13" fmla="*/ 2147483647 h 216"/>
              <a:gd name="T14" fmla="*/ 2147483647 w 361"/>
              <a:gd name="T15" fmla="*/ 2147483647 h 216"/>
              <a:gd name="T16" fmla="*/ 2147483647 w 361"/>
              <a:gd name="T17" fmla="*/ 2147483647 h 216"/>
              <a:gd name="T18" fmla="*/ 2147483647 w 361"/>
              <a:gd name="T19" fmla="*/ 2147483647 h 216"/>
              <a:gd name="T20" fmla="*/ 2147483647 w 361"/>
              <a:gd name="T21" fmla="*/ 2147483647 h 216"/>
              <a:gd name="T22" fmla="*/ 2147483647 w 361"/>
              <a:gd name="T23" fmla="*/ 2147483647 h 216"/>
              <a:gd name="T24" fmla="*/ 2147483647 w 361"/>
              <a:gd name="T25" fmla="*/ 2147483647 h 216"/>
              <a:gd name="T26" fmla="*/ 2147483647 w 361"/>
              <a:gd name="T27" fmla="*/ 2147483647 h 216"/>
              <a:gd name="T28" fmla="*/ 2147483647 w 361"/>
              <a:gd name="T29" fmla="*/ 2147483647 h 216"/>
              <a:gd name="T30" fmla="*/ 2147483647 w 361"/>
              <a:gd name="T31" fmla="*/ 2147483647 h 216"/>
              <a:gd name="T32" fmla="*/ 2147483647 w 361"/>
              <a:gd name="T33" fmla="*/ 2147483647 h 216"/>
              <a:gd name="T34" fmla="*/ 2147483647 w 361"/>
              <a:gd name="T35" fmla="*/ 2147483647 h 216"/>
              <a:gd name="T36" fmla="*/ 2147483647 w 361"/>
              <a:gd name="T37" fmla="*/ 2147483647 h 216"/>
              <a:gd name="T38" fmla="*/ 2147483647 w 361"/>
              <a:gd name="T39" fmla="*/ 2147483647 h 216"/>
              <a:gd name="T40" fmla="*/ 2147483647 w 361"/>
              <a:gd name="T41" fmla="*/ 2147483647 h 216"/>
              <a:gd name="T42" fmla="*/ 2147483647 w 361"/>
              <a:gd name="T43" fmla="*/ 2147483647 h 216"/>
              <a:gd name="T44" fmla="*/ 2147483647 w 361"/>
              <a:gd name="T45" fmla="*/ 2147483647 h 216"/>
              <a:gd name="T46" fmla="*/ 2147483647 w 361"/>
              <a:gd name="T47" fmla="*/ 2147483647 h 216"/>
              <a:gd name="T48" fmla="*/ 2147483647 w 361"/>
              <a:gd name="T49" fmla="*/ 2147483647 h 216"/>
              <a:gd name="T50" fmla="*/ 2147483647 w 361"/>
              <a:gd name="T51" fmla="*/ 2147483647 h 216"/>
              <a:gd name="T52" fmla="*/ 2147483647 w 361"/>
              <a:gd name="T53" fmla="*/ 2147483647 h 216"/>
              <a:gd name="T54" fmla="*/ 2147483647 w 361"/>
              <a:gd name="T55" fmla="*/ 2147483647 h 216"/>
              <a:gd name="T56" fmla="*/ 2147483647 w 361"/>
              <a:gd name="T57" fmla="*/ 2147483647 h 216"/>
              <a:gd name="T58" fmla="*/ 2147483647 w 361"/>
              <a:gd name="T59" fmla="*/ 2147483647 h 216"/>
              <a:gd name="T60" fmla="*/ 2147483647 w 361"/>
              <a:gd name="T61" fmla="*/ 2147483647 h 216"/>
              <a:gd name="T62" fmla="*/ 2147483647 w 361"/>
              <a:gd name="T63" fmla="*/ 2147483647 h 216"/>
              <a:gd name="T64" fmla="*/ 2147483647 w 361"/>
              <a:gd name="T65" fmla="*/ 2147483647 h 216"/>
              <a:gd name="T66" fmla="*/ 2147483647 w 361"/>
              <a:gd name="T67" fmla="*/ 0 h 216"/>
              <a:gd name="T68" fmla="*/ 2147483647 w 361"/>
              <a:gd name="T69" fmla="*/ 2147483647 h 216"/>
              <a:gd name="T70" fmla="*/ 2147483647 w 361"/>
              <a:gd name="T71" fmla="*/ 2147483647 h 216"/>
              <a:gd name="T72" fmla="*/ 2147483647 w 361"/>
              <a:gd name="T73" fmla="*/ 2147483647 h 216"/>
              <a:gd name="T74" fmla="*/ 2147483647 w 361"/>
              <a:gd name="T75" fmla="*/ 2147483647 h 216"/>
              <a:gd name="T76" fmla="*/ 2147483647 w 361"/>
              <a:gd name="T77" fmla="*/ 2147483647 h 216"/>
              <a:gd name="T78" fmla="*/ 2147483647 w 361"/>
              <a:gd name="T79" fmla="*/ 2147483647 h 216"/>
              <a:gd name="T80" fmla="*/ 2147483647 w 361"/>
              <a:gd name="T81" fmla="*/ 2147483647 h 216"/>
              <a:gd name="T82" fmla="*/ 2147483647 w 361"/>
              <a:gd name="T83" fmla="*/ 2147483647 h 21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361" h="216">
                <a:moveTo>
                  <a:pt x="0" y="12"/>
                </a:moveTo>
                <a:lnTo>
                  <a:pt x="9" y="8"/>
                </a:lnTo>
                <a:lnTo>
                  <a:pt x="9" y="5"/>
                </a:lnTo>
                <a:lnTo>
                  <a:pt x="13" y="3"/>
                </a:lnTo>
                <a:lnTo>
                  <a:pt x="18" y="0"/>
                </a:lnTo>
                <a:lnTo>
                  <a:pt x="23" y="0"/>
                </a:lnTo>
                <a:lnTo>
                  <a:pt x="27" y="3"/>
                </a:lnTo>
                <a:lnTo>
                  <a:pt x="32" y="5"/>
                </a:lnTo>
                <a:lnTo>
                  <a:pt x="37" y="8"/>
                </a:lnTo>
                <a:lnTo>
                  <a:pt x="46" y="12"/>
                </a:lnTo>
                <a:lnTo>
                  <a:pt x="46" y="19"/>
                </a:lnTo>
                <a:lnTo>
                  <a:pt x="50" y="22"/>
                </a:lnTo>
                <a:lnTo>
                  <a:pt x="50" y="26"/>
                </a:lnTo>
                <a:lnTo>
                  <a:pt x="55" y="29"/>
                </a:lnTo>
                <a:lnTo>
                  <a:pt x="55" y="34"/>
                </a:lnTo>
                <a:lnTo>
                  <a:pt x="60" y="36"/>
                </a:lnTo>
                <a:lnTo>
                  <a:pt x="60" y="43"/>
                </a:lnTo>
                <a:lnTo>
                  <a:pt x="64" y="45"/>
                </a:lnTo>
                <a:lnTo>
                  <a:pt x="64" y="52"/>
                </a:lnTo>
                <a:lnTo>
                  <a:pt x="69" y="55"/>
                </a:lnTo>
                <a:lnTo>
                  <a:pt x="69" y="62"/>
                </a:lnTo>
                <a:lnTo>
                  <a:pt x="74" y="64"/>
                </a:lnTo>
                <a:lnTo>
                  <a:pt x="74" y="74"/>
                </a:lnTo>
                <a:lnTo>
                  <a:pt x="78" y="76"/>
                </a:lnTo>
                <a:lnTo>
                  <a:pt x="78" y="86"/>
                </a:lnTo>
                <a:lnTo>
                  <a:pt x="83" y="88"/>
                </a:lnTo>
                <a:lnTo>
                  <a:pt x="83" y="97"/>
                </a:lnTo>
                <a:lnTo>
                  <a:pt x="88" y="100"/>
                </a:lnTo>
                <a:lnTo>
                  <a:pt x="88" y="109"/>
                </a:lnTo>
                <a:lnTo>
                  <a:pt x="92" y="112"/>
                </a:lnTo>
                <a:lnTo>
                  <a:pt x="92" y="121"/>
                </a:lnTo>
                <a:lnTo>
                  <a:pt x="97" y="123"/>
                </a:lnTo>
                <a:lnTo>
                  <a:pt x="97" y="130"/>
                </a:lnTo>
                <a:lnTo>
                  <a:pt x="101" y="133"/>
                </a:lnTo>
                <a:lnTo>
                  <a:pt x="101" y="142"/>
                </a:lnTo>
                <a:lnTo>
                  <a:pt x="106" y="145"/>
                </a:lnTo>
                <a:lnTo>
                  <a:pt x="106" y="154"/>
                </a:lnTo>
                <a:lnTo>
                  <a:pt x="111" y="156"/>
                </a:lnTo>
                <a:lnTo>
                  <a:pt x="111" y="164"/>
                </a:lnTo>
                <a:lnTo>
                  <a:pt x="115" y="166"/>
                </a:lnTo>
                <a:lnTo>
                  <a:pt x="115" y="173"/>
                </a:lnTo>
                <a:lnTo>
                  <a:pt x="120" y="175"/>
                </a:lnTo>
                <a:lnTo>
                  <a:pt x="120" y="182"/>
                </a:lnTo>
                <a:lnTo>
                  <a:pt x="125" y="185"/>
                </a:lnTo>
                <a:lnTo>
                  <a:pt x="125" y="190"/>
                </a:lnTo>
                <a:lnTo>
                  <a:pt x="129" y="192"/>
                </a:lnTo>
                <a:lnTo>
                  <a:pt x="129" y="197"/>
                </a:lnTo>
                <a:lnTo>
                  <a:pt x="134" y="199"/>
                </a:lnTo>
                <a:lnTo>
                  <a:pt x="134" y="204"/>
                </a:lnTo>
                <a:lnTo>
                  <a:pt x="143" y="208"/>
                </a:lnTo>
                <a:lnTo>
                  <a:pt x="143" y="213"/>
                </a:lnTo>
                <a:lnTo>
                  <a:pt x="148" y="216"/>
                </a:lnTo>
                <a:lnTo>
                  <a:pt x="152" y="216"/>
                </a:lnTo>
                <a:lnTo>
                  <a:pt x="157" y="216"/>
                </a:lnTo>
                <a:lnTo>
                  <a:pt x="162" y="213"/>
                </a:lnTo>
                <a:lnTo>
                  <a:pt x="166" y="211"/>
                </a:lnTo>
                <a:lnTo>
                  <a:pt x="171" y="208"/>
                </a:lnTo>
                <a:lnTo>
                  <a:pt x="176" y="206"/>
                </a:lnTo>
                <a:lnTo>
                  <a:pt x="176" y="204"/>
                </a:lnTo>
                <a:lnTo>
                  <a:pt x="180" y="201"/>
                </a:lnTo>
                <a:lnTo>
                  <a:pt x="180" y="197"/>
                </a:lnTo>
                <a:lnTo>
                  <a:pt x="185" y="194"/>
                </a:lnTo>
                <a:lnTo>
                  <a:pt x="185" y="190"/>
                </a:lnTo>
                <a:lnTo>
                  <a:pt x="189" y="187"/>
                </a:lnTo>
                <a:lnTo>
                  <a:pt x="189" y="182"/>
                </a:lnTo>
                <a:lnTo>
                  <a:pt x="194" y="180"/>
                </a:lnTo>
                <a:lnTo>
                  <a:pt x="194" y="173"/>
                </a:lnTo>
                <a:lnTo>
                  <a:pt x="199" y="171"/>
                </a:lnTo>
                <a:lnTo>
                  <a:pt x="199" y="164"/>
                </a:lnTo>
                <a:lnTo>
                  <a:pt x="203" y="161"/>
                </a:lnTo>
                <a:lnTo>
                  <a:pt x="203" y="152"/>
                </a:lnTo>
                <a:lnTo>
                  <a:pt x="208" y="149"/>
                </a:lnTo>
                <a:lnTo>
                  <a:pt x="208" y="142"/>
                </a:lnTo>
                <a:lnTo>
                  <a:pt x="213" y="140"/>
                </a:lnTo>
                <a:lnTo>
                  <a:pt x="213" y="130"/>
                </a:lnTo>
                <a:lnTo>
                  <a:pt x="217" y="128"/>
                </a:lnTo>
                <a:lnTo>
                  <a:pt x="217" y="119"/>
                </a:lnTo>
                <a:lnTo>
                  <a:pt x="222" y="116"/>
                </a:lnTo>
                <a:lnTo>
                  <a:pt x="222" y="107"/>
                </a:lnTo>
                <a:lnTo>
                  <a:pt x="227" y="104"/>
                </a:lnTo>
                <a:lnTo>
                  <a:pt x="227" y="95"/>
                </a:lnTo>
                <a:lnTo>
                  <a:pt x="231" y="93"/>
                </a:lnTo>
                <a:lnTo>
                  <a:pt x="231" y="83"/>
                </a:lnTo>
                <a:lnTo>
                  <a:pt x="236" y="81"/>
                </a:lnTo>
                <a:lnTo>
                  <a:pt x="236" y="71"/>
                </a:lnTo>
                <a:lnTo>
                  <a:pt x="240" y="69"/>
                </a:lnTo>
                <a:lnTo>
                  <a:pt x="240" y="62"/>
                </a:lnTo>
                <a:lnTo>
                  <a:pt x="245" y="60"/>
                </a:lnTo>
                <a:lnTo>
                  <a:pt x="245" y="52"/>
                </a:lnTo>
                <a:lnTo>
                  <a:pt x="250" y="50"/>
                </a:lnTo>
                <a:lnTo>
                  <a:pt x="250" y="41"/>
                </a:lnTo>
                <a:lnTo>
                  <a:pt x="254" y="38"/>
                </a:lnTo>
                <a:lnTo>
                  <a:pt x="254" y="34"/>
                </a:lnTo>
                <a:lnTo>
                  <a:pt x="259" y="31"/>
                </a:lnTo>
                <a:lnTo>
                  <a:pt x="259" y="24"/>
                </a:lnTo>
                <a:lnTo>
                  <a:pt x="264" y="22"/>
                </a:lnTo>
                <a:lnTo>
                  <a:pt x="264" y="17"/>
                </a:lnTo>
                <a:lnTo>
                  <a:pt x="273" y="12"/>
                </a:lnTo>
                <a:lnTo>
                  <a:pt x="273" y="8"/>
                </a:lnTo>
                <a:lnTo>
                  <a:pt x="282" y="3"/>
                </a:lnTo>
                <a:lnTo>
                  <a:pt x="282" y="0"/>
                </a:lnTo>
                <a:lnTo>
                  <a:pt x="287" y="0"/>
                </a:lnTo>
                <a:lnTo>
                  <a:pt x="291" y="0"/>
                </a:lnTo>
                <a:lnTo>
                  <a:pt x="296" y="3"/>
                </a:lnTo>
                <a:lnTo>
                  <a:pt x="301" y="5"/>
                </a:lnTo>
                <a:lnTo>
                  <a:pt x="305" y="8"/>
                </a:lnTo>
                <a:lnTo>
                  <a:pt x="310" y="10"/>
                </a:lnTo>
                <a:lnTo>
                  <a:pt x="310" y="15"/>
                </a:lnTo>
                <a:lnTo>
                  <a:pt x="319" y="19"/>
                </a:lnTo>
                <a:lnTo>
                  <a:pt x="319" y="26"/>
                </a:lnTo>
                <a:lnTo>
                  <a:pt x="324" y="29"/>
                </a:lnTo>
                <a:lnTo>
                  <a:pt x="324" y="36"/>
                </a:lnTo>
                <a:lnTo>
                  <a:pt x="329" y="38"/>
                </a:lnTo>
                <a:lnTo>
                  <a:pt x="329" y="43"/>
                </a:lnTo>
                <a:lnTo>
                  <a:pt x="333" y="45"/>
                </a:lnTo>
                <a:lnTo>
                  <a:pt x="333" y="55"/>
                </a:lnTo>
                <a:lnTo>
                  <a:pt x="338" y="57"/>
                </a:lnTo>
                <a:lnTo>
                  <a:pt x="338" y="64"/>
                </a:lnTo>
                <a:lnTo>
                  <a:pt x="342" y="67"/>
                </a:lnTo>
                <a:lnTo>
                  <a:pt x="342" y="76"/>
                </a:lnTo>
                <a:lnTo>
                  <a:pt x="347" y="78"/>
                </a:lnTo>
                <a:lnTo>
                  <a:pt x="347" y="86"/>
                </a:lnTo>
                <a:lnTo>
                  <a:pt x="352" y="88"/>
                </a:lnTo>
                <a:lnTo>
                  <a:pt x="352" y="97"/>
                </a:lnTo>
                <a:lnTo>
                  <a:pt x="356" y="100"/>
                </a:lnTo>
                <a:lnTo>
                  <a:pt x="356" y="109"/>
                </a:lnTo>
                <a:lnTo>
                  <a:pt x="361" y="112"/>
                </a:lnTo>
                <a:lnTo>
                  <a:pt x="361" y="121"/>
                </a:lnTo>
              </a:path>
            </a:pathLst>
          </a:custGeom>
          <a:noFill/>
          <a:ln w="19050" cap="flat">
            <a:solidFill>
              <a:srgbClr val="002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7079" name="Freeform 51"/>
          <p:cNvSpPr>
            <a:spLocks/>
          </p:cNvSpPr>
          <p:nvPr/>
        </p:nvSpPr>
        <p:spPr bwMode="auto">
          <a:xfrm>
            <a:off x="7519988" y="5364600"/>
            <a:ext cx="566737" cy="342900"/>
          </a:xfrm>
          <a:custGeom>
            <a:avLst/>
            <a:gdLst>
              <a:gd name="T0" fmla="*/ 2147483647 w 357"/>
              <a:gd name="T1" fmla="*/ 2147483647 h 216"/>
              <a:gd name="T2" fmla="*/ 2147483647 w 357"/>
              <a:gd name="T3" fmla="*/ 2147483647 h 216"/>
              <a:gd name="T4" fmla="*/ 2147483647 w 357"/>
              <a:gd name="T5" fmla="*/ 2147483647 h 216"/>
              <a:gd name="T6" fmla="*/ 2147483647 w 357"/>
              <a:gd name="T7" fmla="*/ 2147483647 h 216"/>
              <a:gd name="T8" fmla="*/ 2147483647 w 357"/>
              <a:gd name="T9" fmla="*/ 2147483647 h 216"/>
              <a:gd name="T10" fmla="*/ 2147483647 w 357"/>
              <a:gd name="T11" fmla="*/ 2147483647 h 216"/>
              <a:gd name="T12" fmla="*/ 2147483647 w 357"/>
              <a:gd name="T13" fmla="*/ 2147483647 h 216"/>
              <a:gd name="T14" fmla="*/ 2147483647 w 357"/>
              <a:gd name="T15" fmla="*/ 2147483647 h 216"/>
              <a:gd name="T16" fmla="*/ 2147483647 w 357"/>
              <a:gd name="T17" fmla="*/ 2147483647 h 216"/>
              <a:gd name="T18" fmla="*/ 2147483647 w 357"/>
              <a:gd name="T19" fmla="*/ 2147483647 h 216"/>
              <a:gd name="T20" fmla="*/ 2147483647 w 357"/>
              <a:gd name="T21" fmla="*/ 2147483647 h 216"/>
              <a:gd name="T22" fmla="*/ 2147483647 w 357"/>
              <a:gd name="T23" fmla="*/ 2147483647 h 216"/>
              <a:gd name="T24" fmla="*/ 2147483647 w 357"/>
              <a:gd name="T25" fmla="*/ 2147483647 h 216"/>
              <a:gd name="T26" fmla="*/ 2147483647 w 357"/>
              <a:gd name="T27" fmla="*/ 2147483647 h 216"/>
              <a:gd name="T28" fmla="*/ 2147483647 w 357"/>
              <a:gd name="T29" fmla="*/ 2147483647 h 216"/>
              <a:gd name="T30" fmla="*/ 2147483647 w 357"/>
              <a:gd name="T31" fmla="*/ 2147483647 h 216"/>
              <a:gd name="T32" fmla="*/ 2147483647 w 357"/>
              <a:gd name="T33" fmla="*/ 2147483647 h 216"/>
              <a:gd name="T34" fmla="*/ 2147483647 w 357"/>
              <a:gd name="T35" fmla="*/ 2147483647 h 216"/>
              <a:gd name="T36" fmla="*/ 2147483647 w 357"/>
              <a:gd name="T37" fmla="*/ 2147483647 h 216"/>
              <a:gd name="T38" fmla="*/ 2147483647 w 357"/>
              <a:gd name="T39" fmla="*/ 2147483647 h 216"/>
              <a:gd name="T40" fmla="*/ 2147483647 w 357"/>
              <a:gd name="T41" fmla="*/ 2147483647 h 216"/>
              <a:gd name="T42" fmla="*/ 2147483647 w 357"/>
              <a:gd name="T43" fmla="*/ 2147483647 h 216"/>
              <a:gd name="T44" fmla="*/ 2147483647 w 357"/>
              <a:gd name="T45" fmla="*/ 2147483647 h 216"/>
              <a:gd name="T46" fmla="*/ 2147483647 w 357"/>
              <a:gd name="T47" fmla="*/ 0 h 216"/>
              <a:gd name="T48" fmla="*/ 2147483647 w 357"/>
              <a:gd name="T49" fmla="*/ 2147483647 h 216"/>
              <a:gd name="T50" fmla="*/ 2147483647 w 357"/>
              <a:gd name="T51" fmla="*/ 2147483647 h 216"/>
              <a:gd name="T52" fmla="*/ 2147483647 w 357"/>
              <a:gd name="T53" fmla="*/ 2147483647 h 216"/>
              <a:gd name="T54" fmla="*/ 2147483647 w 357"/>
              <a:gd name="T55" fmla="*/ 2147483647 h 216"/>
              <a:gd name="T56" fmla="*/ 2147483647 w 357"/>
              <a:gd name="T57" fmla="*/ 2147483647 h 216"/>
              <a:gd name="T58" fmla="*/ 2147483647 w 357"/>
              <a:gd name="T59" fmla="*/ 2147483647 h 216"/>
              <a:gd name="T60" fmla="*/ 2147483647 w 357"/>
              <a:gd name="T61" fmla="*/ 2147483647 h 216"/>
              <a:gd name="T62" fmla="*/ 2147483647 w 357"/>
              <a:gd name="T63" fmla="*/ 2147483647 h 216"/>
              <a:gd name="T64" fmla="*/ 2147483647 w 357"/>
              <a:gd name="T65" fmla="*/ 2147483647 h 216"/>
              <a:gd name="T66" fmla="*/ 2147483647 w 357"/>
              <a:gd name="T67" fmla="*/ 2147483647 h 216"/>
              <a:gd name="T68" fmla="*/ 2147483647 w 357"/>
              <a:gd name="T69" fmla="*/ 2147483647 h 216"/>
              <a:gd name="T70" fmla="*/ 2147483647 w 357"/>
              <a:gd name="T71" fmla="*/ 2147483647 h 216"/>
              <a:gd name="T72" fmla="*/ 2147483647 w 357"/>
              <a:gd name="T73" fmla="*/ 2147483647 h 216"/>
              <a:gd name="T74" fmla="*/ 2147483647 w 357"/>
              <a:gd name="T75" fmla="*/ 2147483647 h 216"/>
              <a:gd name="T76" fmla="*/ 2147483647 w 357"/>
              <a:gd name="T77" fmla="*/ 2147483647 h 216"/>
              <a:gd name="T78" fmla="*/ 2147483647 w 357"/>
              <a:gd name="T79" fmla="*/ 2147483647 h 216"/>
              <a:gd name="T80" fmla="*/ 2147483647 w 357"/>
              <a:gd name="T81" fmla="*/ 2147483647 h 216"/>
              <a:gd name="T82" fmla="*/ 2147483647 w 357"/>
              <a:gd name="T83" fmla="*/ 2147483647 h 21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357" h="216">
                <a:moveTo>
                  <a:pt x="0" y="121"/>
                </a:moveTo>
                <a:lnTo>
                  <a:pt x="5" y="123"/>
                </a:lnTo>
                <a:lnTo>
                  <a:pt x="5" y="133"/>
                </a:lnTo>
                <a:lnTo>
                  <a:pt x="9" y="135"/>
                </a:lnTo>
                <a:lnTo>
                  <a:pt x="9" y="145"/>
                </a:lnTo>
                <a:lnTo>
                  <a:pt x="14" y="147"/>
                </a:lnTo>
                <a:lnTo>
                  <a:pt x="14" y="154"/>
                </a:lnTo>
                <a:lnTo>
                  <a:pt x="18" y="156"/>
                </a:lnTo>
                <a:lnTo>
                  <a:pt x="18" y="166"/>
                </a:lnTo>
                <a:lnTo>
                  <a:pt x="23" y="168"/>
                </a:lnTo>
                <a:lnTo>
                  <a:pt x="23" y="175"/>
                </a:lnTo>
                <a:lnTo>
                  <a:pt x="28" y="178"/>
                </a:lnTo>
                <a:lnTo>
                  <a:pt x="28" y="182"/>
                </a:lnTo>
                <a:lnTo>
                  <a:pt x="32" y="185"/>
                </a:lnTo>
                <a:lnTo>
                  <a:pt x="32" y="192"/>
                </a:lnTo>
                <a:lnTo>
                  <a:pt x="37" y="194"/>
                </a:lnTo>
                <a:lnTo>
                  <a:pt x="37" y="199"/>
                </a:lnTo>
                <a:lnTo>
                  <a:pt x="46" y="204"/>
                </a:lnTo>
                <a:lnTo>
                  <a:pt x="46" y="208"/>
                </a:lnTo>
                <a:lnTo>
                  <a:pt x="56" y="213"/>
                </a:lnTo>
                <a:lnTo>
                  <a:pt x="56" y="216"/>
                </a:lnTo>
                <a:lnTo>
                  <a:pt x="60" y="216"/>
                </a:lnTo>
                <a:lnTo>
                  <a:pt x="65" y="216"/>
                </a:lnTo>
                <a:lnTo>
                  <a:pt x="69" y="213"/>
                </a:lnTo>
                <a:lnTo>
                  <a:pt x="74" y="211"/>
                </a:lnTo>
                <a:lnTo>
                  <a:pt x="83" y="206"/>
                </a:lnTo>
                <a:lnTo>
                  <a:pt x="83" y="201"/>
                </a:lnTo>
                <a:lnTo>
                  <a:pt x="88" y="199"/>
                </a:lnTo>
                <a:lnTo>
                  <a:pt x="88" y="197"/>
                </a:lnTo>
                <a:lnTo>
                  <a:pt x="93" y="194"/>
                </a:lnTo>
                <a:lnTo>
                  <a:pt x="93" y="190"/>
                </a:lnTo>
                <a:lnTo>
                  <a:pt x="97" y="187"/>
                </a:lnTo>
                <a:lnTo>
                  <a:pt x="97" y="180"/>
                </a:lnTo>
                <a:lnTo>
                  <a:pt x="102" y="178"/>
                </a:lnTo>
                <a:lnTo>
                  <a:pt x="102" y="171"/>
                </a:lnTo>
                <a:lnTo>
                  <a:pt x="107" y="168"/>
                </a:lnTo>
                <a:lnTo>
                  <a:pt x="107" y="161"/>
                </a:lnTo>
                <a:lnTo>
                  <a:pt x="111" y="159"/>
                </a:lnTo>
                <a:lnTo>
                  <a:pt x="111" y="152"/>
                </a:lnTo>
                <a:lnTo>
                  <a:pt x="116" y="149"/>
                </a:lnTo>
                <a:lnTo>
                  <a:pt x="116" y="140"/>
                </a:lnTo>
                <a:lnTo>
                  <a:pt x="120" y="138"/>
                </a:lnTo>
                <a:lnTo>
                  <a:pt x="120" y="128"/>
                </a:lnTo>
                <a:lnTo>
                  <a:pt x="125" y="126"/>
                </a:lnTo>
                <a:lnTo>
                  <a:pt x="125" y="116"/>
                </a:lnTo>
                <a:lnTo>
                  <a:pt x="130" y="114"/>
                </a:lnTo>
                <a:lnTo>
                  <a:pt x="130" y="104"/>
                </a:lnTo>
                <a:lnTo>
                  <a:pt x="134" y="102"/>
                </a:lnTo>
                <a:lnTo>
                  <a:pt x="134" y="93"/>
                </a:lnTo>
                <a:lnTo>
                  <a:pt x="139" y="90"/>
                </a:lnTo>
                <a:lnTo>
                  <a:pt x="139" y="83"/>
                </a:lnTo>
                <a:lnTo>
                  <a:pt x="144" y="81"/>
                </a:lnTo>
                <a:lnTo>
                  <a:pt x="144" y="71"/>
                </a:lnTo>
                <a:lnTo>
                  <a:pt x="148" y="69"/>
                </a:lnTo>
                <a:lnTo>
                  <a:pt x="148" y="60"/>
                </a:lnTo>
                <a:lnTo>
                  <a:pt x="153" y="57"/>
                </a:lnTo>
                <a:lnTo>
                  <a:pt x="153" y="50"/>
                </a:lnTo>
                <a:lnTo>
                  <a:pt x="157" y="48"/>
                </a:lnTo>
                <a:lnTo>
                  <a:pt x="157" y="41"/>
                </a:lnTo>
                <a:lnTo>
                  <a:pt x="162" y="38"/>
                </a:lnTo>
                <a:lnTo>
                  <a:pt x="162" y="31"/>
                </a:lnTo>
                <a:lnTo>
                  <a:pt x="167" y="29"/>
                </a:lnTo>
                <a:lnTo>
                  <a:pt x="167" y="24"/>
                </a:lnTo>
                <a:lnTo>
                  <a:pt x="171" y="22"/>
                </a:lnTo>
                <a:lnTo>
                  <a:pt x="171" y="17"/>
                </a:lnTo>
                <a:lnTo>
                  <a:pt x="176" y="15"/>
                </a:lnTo>
                <a:lnTo>
                  <a:pt x="176" y="12"/>
                </a:lnTo>
                <a:lnTo>
                  <a:pt x="185" y="8"/>
                </a:lnTo>
                <a:lnTo>
                  <a:pt x="185" y="3"/>
                </a:lnTo>
                <a:lnTo>
                  <a:pt x="190" y="0"/>
                </a:lnTo>
                <a:lnTo>
                  <a:pt x="195" y="0"/>
                </a:lnTo>
                <a:lnTo>
                  <a:pt x="199" y="0"/>
                </a:lnTo>
                <a:lnTo>
                  <a:pt x="204" y="3"/>
                </a:lnTo>
                <a:lnTo>
                  <a:pt x="208" y="5"/>
                </a:lnTo>
                <a:lnTo>
                  <a:pt x="218" y="10"/>
                </a:lnTo>
                <a:lnTo>
                  <a:pt x="218" y="15"/>
                </a:lnTo>
                <a:lnTo>
                  <a:pt x="222" y="17"/>
                </a:lnTo>
                <a:lnTo>
                  <a:pt x="222" y="22"/>
                </a:lnTo>
                <a:lnTo>
                  <a:pt x="227" y="24"/>
                </a:lnTo>
                <a:lnTo>
                  <a:pt x="227" y="29"/>
                </a:lnTo>
                <a:lnTo>
                  <a:pt x="232" y="31"/>
                </a:lnTo>
                <a:lnTo>
                  <a:pt x="232" y="36"/>
                </a:lnTo>
                <a:lnTo>
                  <a:pt x="236" y="38"/>
                </a:lnTo>
                <a:lnTo>
                  <a:pt x="236" y="45"/>
                </a:lnTo>
                <a:lnTo>
                  <a:pt x="241" y="48"/>
                </a:lnTo>
                <a:lnTo>
                  <a:pt x="241" y="55"/>
                </a:lnTo>
                <a:lnTo>
                  <a:pt x="246" y="57"/>
                </a:lnTo>
                <a:lnTo>
                  <a:pt x="246" y="67"/>
                </a:lnTo>
                <a:lnTo>
                  <a:pt x="250" y="69"/>
                </a:lnTo>
                <a:lnTo>
                  <a:pt x="250" y="76"/>
                </a:lnTo>
                <a:lnTo>
                  <a:pt x="255" y="78"/>
                </a:lnTo>
                <a:lnTo>
                  <a:pt x="255" y="88"/>
                </a:lnTo>
                <a:lnTo>
                  <a:pt x="259" y="90"/>
                </a:lnTo>
                <a:lnTo>
                  <a:pt x="259" y="100"/>
                </a:lnTo>
                <a:lnTo>
                  <a:pt x="264" y="102"/>
                </a:lnTo>
                <a:lnTo>
                  <a:pt x="264" y="112"/>
                </a:lnTo>
                <a:lnTo>
                  <a:pt x="269" y="114"/>
                </a:lnTo>
                <a:lnTo>
                  <a:pt x="269" y="123"/>
                </a:lnTo>
                <a:lnTo>
                  <a:pt x="273" y="126"/>
                </a:lnTo>
                <a:lnTo>
                  <a:pt x="273" y="135"/>
                </a:lnTo>
                <a:lnTo>
                  <a:pt x="278" y="138"/>
                </a:lnTo>
                <a:lnTo>
                  <a:pt x="278" y="145"/>
                </a:lnTo>
                <a:lnTo>
                  <a:pt x="283" y="147"/>
                </a:lnTo>
                <a:lnTo>
                  <a:pt x="283" y="156"/>
                </a:lnTo>
                <a:lnTo>
                  <a:pt x="287" y="159"/>
                </a:lnTo>
                <a:lnTo>
                  <a:pt x="287" y="166"/>
                </a:lnTo>
                <a:lnTo>
                  <a:pt x="292" y="168"/>
                </a:lnTo>
                <a:lnTo>
                  <a:pt x="292" y="175"/>
                </a:lnTo>
                <a:lnTo>
                  <a:pt x="297" y="178"/>
                </a:lnTo>
                <a:lnTo>
                  <a:pt x="297" y="185"/>
                </a:lnTo>
                <a:lnTo>
                  <a:pt x="301" y="187"/>
                </a:lnTo>
                <a:lnTo>
                  <a:pt x="301" y="192"/>
                </a:lnTo>
                <a:lnTo>
                  <a:pt x="306" y="194"/>
                </a:lnTo>
                <a:lnTo>
                  <a:pt x="306" y="199"/>
                </a:lnTo>
                <a:lnTo>
                  <a:pt x="310" y="201"/>
                </a:lnTo>
                <a:lnTo>
                  <a:pt x="310" y="204"/>
                </a:lnTo>
                <a:lnTo>
                  <a:pt x="315" y="206"/>
                </a:lnTo>
                <a:lnTo>
                  <a:pt x="315" y="208"/>
                </a:lnTo>
                <a:lnTo>
                  <a:pt x="324" y="213"/>
                </a:lnTo>
                <a:lnTo>
                  <a:pt x="324" y="216"/>
                </a:lnTo>
                <a:lnTo>
                  <a:pt x="329" y="216"/>
                </a:lnTo>
                <a:lnTo>
                  <a:pt x="334" y="216"/>
                </a:lnTo>
                <a:lnTo>
                  <a:pt x="338" y="213"/>
                </a:lnTo>
                <a:lnTo>
                  <a:pt x="343" y="211"/>
                </a:lnTo>
                <a:lnTo>
                  <a:pt x="352" y="206"/>
                </a:lnTo>
                <a:lnTo>
                  <a:pt x="352" y="201"/>
                </a:lnTo>
                <a:lnTo>
                  <a:pt x="357" y="199"/>
                </a:lnTo>
                <a:lnTo>
                  <a:pt x="357" y="194"/>
                </a:lnTo>
              </a:path>
            </a:pathLst>
          </a:custGeom>
          <a:noFill/>
          <a:ln w="19050" cap="flat">
            <a:solidFill>
              <a:srgbClr val="002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7080" name="Freeform 52"/>
          <p:cNvSpPr>
            <a:spLocks/>
          </p:cNvSpPr>
          <p:nvPr/>
        </p:nvSpPr>
        <p:spPr bwMode="auto">
          <a:xfrm>
            <a:off x="8086725" y="5364600"/>
            <a:ext cx="382588" cy="342900"/>
          </a:xfrm>
          <a:custGeom>
            <a:avLst/>
            <a:gdLst>
              <a:gd name="T0" fmla="*/ 2147483647 w 241"/>
              <a:gd name="T1" fmla="*/ 2147483647 h 216"/>
              <a:gd name="T2" fmla="*/ 2147483647 w 241"/>
              <a:gd name="T3" fmla="*/ 2147483647 h 216"/>
              <a:gd name="T4" fmla="*/ 2147483647 w 241"/>
              <a:gd name="T5" fmla="*/ 2147483647 h 216"/>
              <a:gd name="T6" fmla="*/ 2147483647 w 241"/>
              <a:gd name="T7" fmla="*/ 2147483647 h 216"/>
              <a:gd name="T8" fmla="*/ 2147483647 w 241"/>
              <a:gd name="T9" fmla="*/ 2147483647 h 216"/>
              <a:gd name="T10" fmla="*/ 2147483647 w 241"/>
              <a:gd name="T11" fmla="*/ 2147483647 h 216"/>
              <a:gd name="T12" fmla="*/ 2147483647 w 241"/>
              <a:gd name="T13" fmla="*/ 2147483647 h 216"/>
              <a:gd name="T14" fmla="*/ 2147483647 w 241"/>
              <a:gd name="T15" fmla="*/ 2147483647 h 216"/>
              <a:gd name="T16" fmla="*/ 2147483647 w 241"/>
              <a:gd name="T17" fmla="*/ 2147483647 h 216"/>
              <a:gd name="T18" fmla="*/ 2147483647 w 241"/>
              <a:gd name="T19" fmla="*/ 2147483647 h 216"/>
              <a:gd name="T20" fmla="*/ 2147483647 w 241"/>
              <a:gd name="T21" fmla="*/ 2147483647 h 216"/>
              <a:gd name="T22" fmla="*/ 2147483647 w 241"/>
              <a:gd name="T23" fmla="*/ 2147483647 h 216"/>
              <a:gd name="T24" fmla="*/ 2147483647 w 241"/>
              <a:gd name="T25" fmla="*/ 2147483647 h 216"/>
              <a:gd name="T26" fmla="*/ 2147483647 w 241"/>
              <a:gd name="T27" fmla="*/ 2147483647 h 216"/>
              <a:gd name="T28" fmla="*/ 2147483647 w 241"/>
              <a:gd name="T29" fmla="*/ 2147483647 h 216"/>
              <a:gd name="T30" fmla="*/ 2147483647 w 241"/>
              <a:gd name="T31" fmla="*/ 2147483647 h 216"/>
              <a:gd name="T32" fmla="*/ 2147483647 w 241"/>
              <a:gd name="T33" fmla="*/ 2147483647 h 216"/>
              <a:gd name="T34" fmla="*/ 2147483647 w 241"/>
              <a:gd name="T35" fmla="*/ 2147483647 h 216"/>
              <a:gd name="T36" fmla="*/ 2147483647 w 241"/>
              <a:gd name="T37" fmla="*/ 2147483647 h 216"/>
              <a:gd name="T38" fmla="*/ 2147483647 w 241"/>
              <a:gd name="T39" fmla="*/ 2147483647 h 216"/>
              <a:gd name="T40" fmla="*/ 2147483647 w 241"/>
              <a:gd name="T41" fmla="*/ 0 h 216"/>
              <a:gd name="T42" fmla="*/ 2147483647 w 241"/>
              <a:gd name="T43" fmla="*/ 0 h 216"/>
              <a:gd name="T44" fmla="*/ 2147483647 w 241"/>
              <a:gd name="T45" fmla="*/ 2147483647 h 216"/>
              <a:gd name="T46" fmla="*/ 2147483647 w 241"/>
              <a:gd name="T47" fmla="*/ 2147483647 h 216"/>
              <a:gd name="T48" fmla="*/ 2147483647 w 241"/>
              <a:gd name="T49" fmla="*/ 2147483647 h 216"/>
              <a:gd name="T50" fmla="*/ 2147483647 w 241"/>
              <a:gd name="T51" fmla="*/ 2147483647 h 216"/>
              <a:gd name="T52" fmla="*/ 2147483647 w 241"/>
              <a:gd name="T53" fmla="*/ 2147483647 h 216"/>
              <a:gd name="T54" fmla="*/ 2147483647 w 241"/>
              <a:gd name="T55" fmla="*/ 2147483647 h 216"/>
              <a:gd name="T56" fmla="*/ 2147483647 w 241"/>
              <a:gd name="T57" fmla="*/ 2147483647 h 216"/>
              <a:gd name="T58" fmla="*/ 2147483647 w 241"/>
              <a:gd name="T59" fmla="*/ 2147483647 h 216"/>
              <a:gd name="T60" fmla="*/ 2147483647 w 241"/>
              <a:gd name="T61" fmla="*/ 2147483647 h 216"/>
              <a:gd name="T62" fmla="*/ 2147483647 w 241"/>
              <a:gd name="T63" fmla="*/ 2147483647 h 216"/>
              <a:gd name="T64" fmla="*/ 2147483647 w 241"/>
              <a:gd name="T65" fmla="*/ 2147483647 h 216"/>
              <a:gd name="T66" fmla="*/ 2147483647 w 241"/>
              <a:gd name="T67" fmla="*/ 2147483647 h 216"/>
              <a:gd name="T68" fmla="*/ 2147483647 w 241"/>
              <a:gd name="T69" fmla="*/ 2147483647 h 216"/>
              <a:gd name="T70" fmla="*/ 2147483647 w 241"/>
              <a:gd name="T71" fmla="*/ 2147483647 h 216"/>
              <a:gd name="T72" fmla="*/ 2147483647 w 241"/>
              <a:gd name="T73" fmla="*/ 2147483647 h 216"/>
              <a:gd name="T74" fmla="*/ 2147483647 w 241"/>
              <a:gd name="T75" fmla="*/ 2147483647 h 216"/>
              <a:gd name="T76" fmla="*/ 2147483647 w 241"/>
              <a:gd name="T77" fmla="*/ 2147483647 h 216"/>
              <a:gd name="T78" fmla="*/ 2147483647 w 241"/>
              <a:gd name="T79" fmla="*/ 2147483647 h 216"/>
              <a:gd name="T80" fmla="*/ 2147483647 w 241"/>
              <a:gd name="T81" fmla="*/ 2147483647 h 216"/>
              <a:gd name="T82" fmla="*/ 2147483647 w 241"/>
              <a:gd name="T83" fmla="*/ 2147483647 h 216"/>
              <a:gd name="T84" fmla="*/ 2147483647 w 241"/>
              <a:gd name="T85" fmla="*/ 2147483647 h 216"/>
              <a:gd name="T86" fmla="*/ 2147483647 w 241"/>
              <a:gd name="T87" fmla="*/ 2147483647 h 216"/>
              <a:gd name="T88" fmla="*/ 2147483647 w 241"/>
              <a:gd name="T89" fmla="*/ 2147483647 h 216"/>
              <a:gd name="T90" fmla="*/ 2147483647 w 241"/>
              <a:gd name="T91" fmla="*/ 2147483647 h 21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41" h="216">
                <a:moveTo>
                  <a:pt x="0" y="194"/>
                </a:moveTo>
                <a:lnTo>
                  <a:pt x="4" y="192"/>
                </a:lnTo>
                <a:lnTo>
                  <a:pt x="4" y="187"/>
                </a:lnTo>
                <a:lnTo>
                  <a:pt x="9" y="185"/>
                </a:lnTo>
                <a:lnTo>
                  <a:pt x="9" y="180"/>
                </a:lnTo>
                <a:lnTo>
                  <a:pt x="14" y="178"/>
                </a:lnTo>
                <a:lnTo>
                  <a:pt x="14" y="171"/>
                </a:lnTo>
                <a:lnTo>
                  <a:pt x="18" y="168"/>
                </a:lnTo>
                <a:lnTo>
                  <a:pt x="18" y="161"/>
                </a:lnTo>
                <a:lnTo>
                  <a:pt x="23" y="159"/>
                </a:lnTo>
                <a:lnTo>
                  <a:pt x="23" y="149"/>
                </a:lnTo>
                <a:lnTo>
                  <a:pt x="28" y="147"/>
                </a:lnTo>
                <a:lnTo>
                  <a:pt x="28" y="138"/>
                </a:lnTo>
                <a:lnTo>
                  <a:pt x="32" y="135"/>
                </a:lnTo>
                <a:lnTo>
                  <a:pt x="32" y="128"/>
                </a:lnTo>
                <a:lnTo>
                  <a:pt x="37" y="126"/>
                </a:lnTo>
                <a:lnTo>
                  <a:pt x="37" y="116"/>
                </a:lnTo>
                <a:lnTo>
                  <a:pt x="41" y="114"/>
                </a:lnTo>
                <a:lnTo>
                  <a:pt x="41" y="104"/>
                </a:lnTo>
                <a:lnTo>
                  <a:pt x="46" y="102"/>
                </a:lnTo>
                <a:lnTo>
                  <a:pt x="46" y="93"/>
                </a:lnTo>
                <a:lnTo>
                  <a:pt x="51" y="90"/>
                </a:lnTo>
                <a:lnTo>
                  <a:pt x="51" y="81"/>
                </a:lnTo>
                <a:lnTo>
                  <a:pt x="55" y="78"/>
                </a:lnTo>
                <a:lnTo>
                  <a:pt x="55" y="69"/>
                </a:lnTo>
                <a:lnTo>
                  <a:pt x="60" y="67"/>
                </a:lnTo>
                <a:lnTo>
                  <a:pt x="60" y="60"/>
                </a:lnTo>
                <a:lnTo>
                  <a:pt x="65" y="57"/>
                </a:lnTo>
                <a:lnTo>
                  <a:pt x="65" y="48"/>
                </a:lnTo>
                <a:lnTo>
                  <a:pt x="69" y="45"/>
                </a:lnTo>
                <a:lnTo>
                  <a:pt x="69" y="41"/>
                </a:lnTo>
                <a:lnTo>
                  <a:pt x="74" y="38"/>
                </a:lnTo>
                <a:lnTo>
                  <a:pt x="74" y="31"/>
                </a:lnTo>
                <a:lnTo>
                  <a:pt x="79" y="29"/>
                </a:lnTo>
                <a:lnTo>
                  <a:pt x="79" y="24"/>
                </a:lnTo>
                <a:lnTo>
                  <a:pt x="83" y="22"/>
                </a:lnTo>
                <a:lnTo>
                  <a:pt x="83" y="17"/>
                </a:lnTo>
                <a:lnTo>
                  <a:pt x="88" y="15"/>
                </a:lnTo>
                <a:lnTo>
                  <a:pt x="88" y="10"/>
                </a:lnTo>
                <a:lnTo>
                  <a:pt x="97" y="5"/>
                </a:lnTo>
                <a:lnTo>
                  <a:pt x="97" y="3"/>
                </a:lnTo>
                <a:lnTo>
                  <a:pt x="102" y="0"/>
                </a:lnTo>
                <a:lnTo>
                  <a:pt x="106" y="0"/>
                </a:lnTo>
                <a:lnTo>
                  <a:pt x="111" y="0"/>
                </a:lnTo>
                <a:lnTo>
                  <a:pt x="116" y="3"/>
                </a:lnTo>
                <a:lnTo>
                  <a:pt x="120" y="5"/>
                </a:lnTo>
                <a:lnTo>
                  <a:pt x="129" y="10"/>
                </a:lnTo>
                <a:lnTo>
                  <a:pt x="129" y="15"/>
                </a:lnTo>
                <a:lnTo>
                  <a:pt x="134" y="17"/>
                </a:lnTo>
                <a:lnTo>
                  <a:pt x="134" y="22"/>
                </a:lnTo>
                <a:lnTo>
                  <a:pt x="139" y="24"/>
                </a:lnTo>
                <a:lnTo>
                  <a:pt x="139" y="29"/>
                </a:lnTo>
                <a:lnTo>
                  <a:pt x="143" y="31"/>
                </a:lnTo>
                <a:lnTo>
                  <a:pt x="143" y="38"/>
                </a:lnTo>
                <a:lnTo>
                  <a:pt x="148" y="41"/>
                </a:lnTo>
                <a:lnTo>
                  <a:pt x="148" y="45"/>
                </a:lnTo>
                <a:lnTo>
                  <a:pt x="153" y="48"/>
                </a:lnTo>
                <a:lnTo>
                  <a:pt x="153" y="57"/>
                </a:lnTo>
                <a:lnTo>
                  <a:pt x="157" y="60"/>
                </a:lnTo>
                <a:lnTo>
                  <a:pt x="157" y="67"/>
                </a:lnTo>
                <a:lnTo>
                  <a:pt x="162" y="69"/>
                </a:lnTo>
                <a:lnTo>
                  <a:pt x="162" y="78"/>
                </a:lnTo>
                <a:lnTo>
                  <a:pt x="167" y="81"/>
                </a:lnTo>
                <a:lnTo>
                  <a:pt x="167" y="90"/>
                </a:lnTo>
                <a:lnTo>
                  <a:pt x="171" y="93"/>
                </a:lnTo>
                <a:lnTo>
                  <a:pt x="171" y="102"/>
                </a:lnTo>
                <a:lnTo>
                  <a:pt x="176" y="104"/>
                </a:lnTo>
                <a:lnTo>
                  <a:pt x="176" y="114"/>
                </a:lnTo>
                <a:lnTo>
                  <a:pt x="180" y="116"/>
                </a:lnTo>
                <a:lnTo>
                  <a:pt x="180" y="123"/>
                </a:lnTo>
                <a:lnTo>
                  <a:pt x="185" y="126"/>
                </a:lnTo>
                <a:lnTo>
                  <a:pt x="185" y="135"/>
                </a:lnTo>
                <a:lnTo>
                  <a:pt x="190" y="138"/>
                </a:lnTo>
                <a:lnTo>
                  <a:pt x="190" y="147"/>
                </a:lnTo>
                <a:lnTo>
                  <a:pt x="194" y="149"/>
                </a:lnTo>
                <a:lnTo>
                  <a:pt x="194" y="159"/>
                </a:lnTo>
                <a:lnTo>
                  <a:pt x="199" y="161"/>
                </a:lnTo>
                <a:lnTo>
                  <a:pt x="199" y="168"/>
                </a:lnTo>
                <a:lnTo>
                  <a:pt x="204" y="171"/>
                </a:lnTo>
                <a:lnTo>
                  <a:pt x="204" y="178"/>
                </a:lnTo>
                <a:lnTo>
                  <a:pt x="208" y="180"/>
                </a:lnTo>
                <a:lnTo>
                  <a:pt x="208" y="185"/>
                </a:lnTo>
                <a:lnTo>
                  <a:pt x="213" y="187"/>
                </a:lnTo>
                <a:lnTo>
                  <a:pt x="213" y="194"/>
                </a:lnTo>
                <a:lnTo>
                  <a:pt x="218" y="197"/>
                </a:lnTo>
                <a:lnTo>
                  <a:pt x="218" y="199"/>
                </a:lnTo>
                <a:lnTo>
                  <a:pt x="222" y="201"/>
                </a:lnTo>
                <a:lnTo>
                  <a:pt x="222" y="206"/>
                </a:lnTo>
                <a:lnTo>
                  <a:pt x="231" y="211"/>
                </a:lnTo>
                <a:lnTo>
                  <a:pt x="231" y="213"/>
                </a:lnTo>
                <a:lnTo>
                  <a:pt x="236" y="216"/>
                </a:lnTo>
                <a:lnTo>
                  <a:pt x="241" y="216"/>
                </a:lnTo>
              </a:path>
            </a:pathLst>
          </a:custGeom>
          <a:noFill/>
          <a:ln w="19050" cap="flat">
            <a:solidFill>
              <a:srgbClr val="002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7082" name="TextBox 184339"/>
          <p:cNvSpPr txBox="1">
            <a:spLocks noChangeArrowheads="1"/>
          </p:cNvSpPr>
          <p:nvPr/>
        </p:nvSpPr>
        <p:spPr bwMode="auto">
          <a:xfrm>
            <a:off x="3252788" y="2308225"/>
            <a:ext cx="1133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b="1"/>
              <a:t>Piezo stretcher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b="1"/>
              <a:t>Optical delay line</a:t>
            </a:r>
          </a:p>
        </p:txBody>
      </p:sp>
      <p:sp>
        <p:nvSpPr>
          <p:cNvPr id="87085" name="TextBox 184341"/>
          <p:cNvSpPr txBox="1">
            <a:spLocks noChangeArrowheads="1"/>
          </p:cNvSpPr>
          <p:nvPr/>
        </p:nvSpPr>
        <p:spPr bwMode="auto">
          <a:xfrm>
            <a:off x="823913" y="4937563"/>
            <a:ext cx="110490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200"/>
              <a:t>Optical signal</a:t>
            </a:r>
          </a:p>
        </p:txBody>
      </p:sp>
      <p:sp>
        <p:nvSpPr>
          <p:cNvPr id="87086" name="TextBox 120"/>
          <p:cNvSpPr txBox="1">
            <a:spLocks noChangeArrowheads="1"/>
          </p:cNvSpPr>
          <p:nvPr/>
        </p:nvSpPr>
        <p:spPr bwMode="auto">
          <a:xfrm>
            <a:off x="5378450" y="5016938"/>
            <a:ext cx="1089025" cy="277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200"/>
              <a:t>RF signal PD</a:t>
            </a:r>
          </a:p>
        </p:txBody>
      </p:sp>
      <p:pic>
        <p:nvPicPr>
          <p:cNvPr id="184374" name="Picture 5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0200" y="5139175"/>
            <a:ext cx="10096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184344" name="Straight Arrow Connector 184343"/>
          <p:cNvCxnSpPr/>
          <p:nvPr/>
        </p:nvCxnSpPr>
        <p:spPr bwMode="auto">
          <a:xfrm>
            <a:off x="4013200" y="5755125"/>
            <a:ext cx="236538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87089" name="TextBox 184344"/>
          <p:cNvSpPr txBox="1">
            <a:spLocks noChangeArrowheads="1"/>
          </p:cNvSpPr>
          <p:nvPr/>
        </p:nvSpPr>
        <p:spPr bwMode="auto">
          <a:xfrm>
            <a:off x="6382317" y="2152142"/>
            <a:ext cx="2634054" cy="107721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/>
            <a:r>
              <a:rPr lang="en-US" sz="1600" dirty="0" smtClean="0"/>
              <a:t>Noisy RF </a:t>
            </a:r>
            <a:r>
              <a:rPr lang="en-US" sz="1600" dirty="0"/>
              <a:t>signal at </a:t>
            </a:r>
            <a:r>
              <a:rPr lang="en-US" sz="1600" dirty="0" smtClean="0"/>
              <a:t>receiver</a:t>
            </a:r>
          </a:p>
          <a:p>
            <a:pPr eaLnBrk="1" hangingPunct="1"/>
            <a:r>
              <a:rPr lang="en-US" sz="1600" dirty="0" smtClean="0"/>
              <a:t>Spurious reflections </a:t>
            </a:r>
            <a:endParaRPr lang="en-US" sz="1600" dirty="0"/>
          </a:p>
          <a:p>
            <a:pPr eaLnBrk="1" hangingPunct="1"/>
            <a:r>
              <a:rPr lang="en-US" sz="1600" dirty="0" smtClean="0"/>
              <a:t>AM-PM </a:t>
            </a:r>
            <a:r>
              <a:rPr lang="en-US" sz="1600" dirty="0"/>
              <a:t>PD conversion</a:t>
            </a:r>
          </a:p>
          <a:p>
            <a:pPr eaLnBrk="1" hangingPunct="1"/>
            <a:r>
              <a:rPr lang="en-US" sz="1600" dirty="0" smtClean="0"/>
              <a:t>Phase </a:t>
            </a:r>
            <a:r>
              <a:rPr lang="en-US" sz="1600" dirty="0"/>
              <a:t>detector drifts</a:t>
            </a:r>
          </a:p>
        </p:txBody>
      </p:sp>
      <p:sp>
        <p:nvSpPr>
          <p:cNvPr id="100" name="Title 1"/>
          <p:cNvSpPr txBox="1">
            <a:spLocks/>
          </p:cNvSpPr>
          <p:nvPr/>
        </p:nvSpPr>
        <p:spPr bwMode="auto">
          <a:xfrm>
            <a:off x="424926" y="103188"/>
            <a:ext cx="8719074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dirty="0" smtClean="0"/>
              <a:t>Synchronization – </a:t>
            </a:r>
            <a:r>
              <a:rPr lang="en-US" dirty="0"/>
              <a:t>CW optical </a:t>
            </a:r>
            <a:r>
              <a:rPr lang="en-US" dirty="0" err="1"/>
              <a:t>reflectometer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13737" y="3478272"/>
            <a:ext cx="2698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Rem:</a:t>
            </a:r>
            <a:r>
              <a:rPr lang="en-US" dirty="0" smtClean="0"/>
              <a:t> Wavelength shift </a:t>
            </a:r>
          </a:p>
          <a:p>
            <a:r>
              <a:rPr lang="en-US" dirty="0" smtClean="0"/>
              <a:t>Instead of phase shifter  </a:t>
            </a:r>
            <a:endParaRPr lang="de-DE" dirty="0"/>
          </a:p>
        </p:txBody>
      </p:sp>
      <p:sp>
        <p:nvSpPr>
          <p:cNvPr id="103" name="TextBox 13"/>
          <p:cNvSpPr txBox="1">
            <a:spLocks noChangeArrowheads="1"/>
          </p:cNvSpPr>
          <p:nvPr/>
        </p:nvSpPr>
        <p:spPr bwMode="auto">
          <a:xfrm>
            <a:off x="6313737" y="4162611"/>
            <a:ext cx="2441694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600" b="1" dirty="0">
                <a:solidFill>
                  <a:srgbClr val="00B050"/>
                </a:solidFill>
              </a:rPr>
              <a:t>IPAC 2010, </a:t>
            </a:r>
            <a:endParaRPr lang="en-US" sz="1600" b="1" dirty="0" smtClean="0">
              <a:solidFill>
                <a:srgbClr val="00B05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sz="1600" b="1" dirty="0" smtClean="0">
                <a:solidFill>
                  <a:srgbClr val="00B050"/>
                </a:solidFill>
              </a:rPr>
              <a:t>primoz.lemut@i-tech.si</a:t>
            </a:r>
            <a:endParaRPr lang="en-US" sz="1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32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899C4B9F-BD81-465A-8D6F-DA7A51EF0040}" type="slidenum">
              <a:rPr lang="en-GB" sz="1000" smtClean="0">
                <a:solidFill>
                  <a:schemeClr val="bg1"/>
                </a:solidFill>
                <a:ea typeface="Geneva" pitchFamily="1" charset="-128"/>
              </a:rPr>
              <a:pPr/>
              <a:t>54</a:t>
            </a:fld>
            <a:endParaRPr lang="en-GB" sz="1000" smtClean="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90115" name="Rectangle 2"/>
          <p:cNvSpPr>
            <a:spLocks noGrp="1" noChangeArrowheads="1"/>
          </p:cNvSpPr>
          <p:nvPr>
            <p:ph type="title"/>
          </p:nvPr>
        </p:nvSpPr>
        <p:spPr>
          <a:xfrm>
            <a:off x="428770" y="137577"/>
            <a:ext cx="7283450" cy="481012"/>
          </a:xfrm>
        </p:spPr>
        <p:txBody>
          <a:bodyPr/>
          <a:lstStyle/>
          <a:p>
            <a:pPr eaLnBrk="1" hangingPunct="1"/>
            <a:r>
              <a:rPr lang="en-US" dirty="0"/>
              <a:t>Synchronization – </a:t>
            </a:r>
            <a:r>
              <a:rPr lang="en-US" dirty="0" smtClean="0"/>
              <a:t>Optical Interferometer</a:t>
            </a:r>
            <a:endParaRPr lang="en-GB" dirty="0" smtClean="0"/>
          </a:p>
        </p:txBody>
      </p:sp>
      <p:grpSp>
        <p:nvGrpSpPr>
          <p:cNvPr id="90116" name="Group 179238"/>
          <p:cNvGrpSpPr>
            <a:grpSpLocks/>
          </p:cNvGrpSpPr>
          <p:nvPr/>
        </p:nvGrpSpPr>
        <p:grpSpPr bwMode="auto">
          <a:xfrm>
            <a:off x="1066576" y="3428394"/>
            <a:ext cx="7169026" cy="1533926"/>
            <a:chOff x="263524" y="2700337"/>
            <a:chExt cx="8700095" cy="3463660"/>
          </a:xfrm>
        </p:grpSpPr>
        <p:sp>
          <p:nvSpPr>
            <p:cNvPr id="90157" name="Rectangle 6"/>
            <p:cNvSpPr>
              <a:spLocks noChangeArrowheads="1"/>
            </p:cNvSpPr>
            <p:nvPr/>
          </p:nvSpPr>
          <p:spPr bwMode="auto">
            <a:xfrm>
              <a:off x="492124" y="2770187"/>
              <a:ext cx="8323263" cy="30019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</a:pPr>
              <a:endParaRPr lang="en-US" sz="1050"/>
            </a:p>
          </p:txBody>
        </p:sp>
        <p:sp>
          <p:nvSpPr>
            <p:cNvPr id="90158" name="Rectangle 7"/>
            <p:cNvSpPr>
              <a:spLocks noChangeArrowheads="1"/>
            </p:cNvSpPr>
            <p:nvPr/>
          </p:nvSpPr>
          <p:spPr bwMode="auto">
            <a:xfrm>
              <a:off x="492124" y="2770187"/>
              <a:ext cx="8323263" cy="3001962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buFont typeface="Wingdings" pitchFamily="2" charset="2"/>
                <a:buNone/>
              </a:pPr>
              <a:endParaRPr lang="en-US" sz="1050"/>
            </a:p>
          </p:txBody>
        </p:sp>
        <p:sp>
          <p:nvSpPr>
            <p:cNvPr id="90159" name="Line 8"/>
            <p:cNvSpPr>
              <a:spLocks noChangeShapeType="1"/>
            </p:cNvSpPr>
            <p:nvPr/>
          </p:nvSpPr>
          <p:spPr bwMode="auto">
            <a:xfrm>
              <a:off x="492124" y="2770187"/>
              <a:ext cx="832326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160" name="Line 9"/>
            <p:cNvSpPr>
              <a:spLocks noChangeShapeType="1"/>
            </p:cNvSpPr>
            <p:nvPr/>
          </p:nvSpPr>
          <p:spPr bwMode="auto">
            <a:xfrm>
              <a:off x="492124" y="5772150"/>
              <a:ext cx="832326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161" name="Line 10"/>
            <p:cNvSpPr>
              <a:spLocks noChangeShapeType="1"/>
            </p:cNvSpPr>
            <p:nvPr/>
          </p:nvSpPr>
          <p:spPr bwMode="auto">
            <a:xfrm flipV="1">
              <a:off x="8815387" y="2770187"/>
              <a:ext cx="0" cy="300196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162" name="Line 11"/>
            <p:cNvSpPr>
              <a:spLocks noChangeShapeType="1"/>
            </p:cNvSpPr>
            <p:nvPr/>
          </p:nvSpPr>
          <p:spPr bwMode="auto">
            <a:xfrm flipV="1">
              <a:off x="492124" y="2770187"/>
              <a:ext cx="0" cy="300196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163" name="Line 12"/>
            <p:cNvSpPr>
              <a:spLocks noChangeShapeType="1"/>
            </p:cNvSpPr>
            <p:nvPr/>
          </p:nvSpPr>
          <p:spPr bwMode="auto">
            <a:xfrm>
              <a:off x="492124" y="5772150"/>
              <a:ext cx="832326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164" name="Line 13"/>
            <p:cNvSpPr>
              <a:spLocks noChangeShapeType="1"/>
            </p:cNvSpPr>
            <p:nvPr/>
          </p:nvSpPr>
          <p:spPr bwMode="auto">
            <a:xfrm flipV="1">
              <a:off x="492124" y="2770187"/>
              <a:ext cx="0" cy="300196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165" name="Line 14"/>
            <p:cNvSpPr>
              <a:spLocks noChangeShapeType="1"/>
            </p:cNvSpPr>
            <p:nvPr/>
          </p:nvSpPr>
          <p:spPr bwMode="auto">
            <a:xfrm flipV="1">
              <a:off x="492124" y="5684837"/>
              <a:ext cx="0" cy="873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166" name="Line 15"/>
            <p:cNvSpPr>
              <a:spLocks noChangeShapeType="1"/>
            </p:cNvSpPr>
            <p:nvPr/>
          </p:nvSpPr>
          <p:spPr bwMode="auto">
            <a:xfrm>
              <a:off x="492124" y="2770187"/>
              <a:ext cx="0" cy="793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167" name="Rectangle 16"/>
            <p:cNvSpPr>
              <a:spLocks noChangeArrowheads="1"/>
            </p:cNvSpPr>
            <p:nvPr/>
          </p:nvSpPr>
          <p:spPr bwMode="auto">
            <a:xfrm>
              <a:off x="466724" y="5799137"/>
              <a:ext cx="91433" cy="364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en-US" sz="1050">
                  <a:solidFill>
                    <a:srgbClr val="000000"/>
                  </a:solidFill>
                  <a:latin typeface="Helvetica" pitchFamily="34" charset="0"/>
                </a:rPr>
                <a:t>0</a:t>
              </a:r>
              <a:endParaRPr lang="en-US" sz="1050"/>
            </a:p>
          </p:txBody>
        </p:sp>
        <p:sp>
          <p:nvSpPr>
            <p:cNvPr id="90168" name="Line 17"/>
            <p:cNvSpPr>
              <a:spLocks noChangeShapeType="1"/>
            </p:cNvSpPr>
            <p:nvPr/>
          </p:nvSpPr>
          <p:spPr bwMode="auto">
            <a:xfrm flipV="1">
              <a:off x="3267074" y="5684837"/>
              <a:ext cx="0" cy="873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169" name="Line 18"/>
            <p:cNvSpPr>
              <a:spLocks noChangeShapeType="1"/>
            </p:cNvSpPr>
            <p:nvPr/>
          </p:nvSpPr>
          <p:spPr bwMode="auto">
            <a:xfrm>
              <a:off x="3267074" y="2770187"/>
              <a:ext cx="0" cy="793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170" name="Rectangle 19"/>
            <p:cNvSpPr>
              <a:spLocks noChangeArrowheads="1"/>
            </p:cNvSpPr>
            <p:nvPr/>
          </p:nvSpPr>
          <p:spPr bwMode="auto">
            <a:xfrm>
              <a:off x="3187699" y="5799137"/>
              <a:ext cx="227607" cy="364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en-US" sz="1050">
                  <a:solidFill>
                    <a:srgbClr val="000000"/>
                  </a:solidFill>
                  <a:latin typeface="Helvetica" pitchFamily="34" charset="0"/>
                </a:rPr>
                <a:t>0.5</a:t>
              </a:r>
              <a:endParaRPr lang="en-US" sz="1050"/>
            </a:p>
          </p:txBody>
        </p:sp>
        <p:sp>
          <p:nvSpPr>
            <p:cNvPr id="90171" name="Line 20"/>
            <p:cNvSpPr>
              <a:spLocks noChangeShapeType="1"/>
            </p:cNvSpPr>
            <p:nvPr/>
          </p:nvSpPr>
          <p:spPr bwMode="auto">
            <a:xfrm flipV="1">
              <a:off x="6042024" y="5684837"/>
              <a:ext cx="0" cy="873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172" name="Line 21"/>
            <p:cNvSpPr>
              <a:spLocks noChangeShapeType="1"/>
            </p:cNvSpPr>
            <p:nvPr/>
          </p:nvSpPr>
          <p:spPr bwMode="auto">
            <a:xfrm>
              <a:off x="6042024" y="2770187"/>
              <a:ext cx="0" cy="793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173" name="Rectangle 22"/>
            <p:cNvSpPr>
              <a:spLocks noChangeArrowheads="1"/>
            </p:cNvSpPr>
            <p:nvPr/>
          </p:nvSpPr>
          <p:spPr bwMode="auto">
            <a:xfrm>
              <a:off x="6015036" y="5799137"/>
              <a:ext cx="91433" cy="364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en-US" sz="1050">
                  <a:solidFill>
                    <a:srgbClr val="000000"/>
                  </a:solidFill>
                  <a:latin typeface="Helvetica" pitchFamily="34" charset="0"/>
                </a:rPr>
                <a:t>1</a:t>
              </a:r>
              <a:endParaRPr lang="en-US" sz="1050"/>
            </a:p>
          </p:txBody>
        </p:sp>
        <p:sp>
          <p:nvSpPr>
            <p:cNvPr id="90174" name="Line 23"/>
            <p:cNvSpPr>
              <a:spLocks noChangeShapeType="1"/>
            </p:cNvSpPr>
            <p:nvPr/>
          </p:nvSpPr>
          <p:spPr bwMode="auto">
            <a:xfrm flipV="1">
              <a:off x="8815387" y="5684837"/>
              <a:ext cx="0" cy="873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175" name="Line 24"/>
            <p:cNvSpPr>
              <a:spLocks noChangeShapeType="1"/>
            </p:cNvSpPr>
            <p:nvPr/>
          </p:nvSpPr>
          <p:spPr bwMode="auto">
            <a:xfrm>
              <a:off x="8815387" y="2770187"/>
              <a:ext cx="0" cy="793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176" name="Rectangle 25"/>
            <p:cNvSpPr>
              <a:spLocks noChangeArrowheads="1"/>
            </p:cNvSpPr>
            <p:nvPr/>
          </p:nvSpPr>
          <p:spPr bwMode="auto">
            <a:xfrm>
              <a:off x="8736012" y="5799137"/>
              <a:ext cx="227607" cy="364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en-US" sz="1050">
                  <a:solidFill>
                    <a:srgbClr val="000000"/>
                  </a:solidFill>
                  <a:latin typeface="Helvetica" pitchFamily="34" charset="0"/>
                </a:rPr>
                <a:t>1.5</a:t>
              </a:r>
              <a:endParaRPr lang="en-US" sz="1050"/>
            </a:p>
          </p:txBody>
        </p:sp>
        <p:sp>
          <p:nvSpPr>
            <p:cNvPr id="90177" name="Line 26"/>
            <p:cNvSpPr>
              <a:spLocks noChangeShapeType="1"/>
            </p:cNvSpPr>
            <p:nvPr/>
          </p:nvSpPr>
          <p:spPr bwMode="auto">
            <a:xfrm>
              <a:off x="492124" y="5772150"/>
              <a:ext cx="7937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178" name="Line 27"/>
            <p:cNvSpPr>
              <a:spLocks noChangeShapeType="1"/>
            </p:cNvSpPr>
            <p:nvPr/>
          </p:nvSpPr>
          <p:spPr bwMode="auto">
            <a:xfrm flipH="1">
              <a:off x="8728074" y="5772150"/>
              <a:ext cx="873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179" name="Rectangle 28"/>
            <p:cNvSpPr>
              <a:spLocks noChangeArrowheads="1"/>
            </p:cNvSpPr>
            <p:nvPr/>
          </p:nvSpPr>
          <p:spPr bwMode="auto">
            <a:xfrm>
              <a:off x="360361" y="5702296"/>
              <a:ext cx="145902" cy="364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en-US" sz="1050" dirty="0">
                  <a:solidFill>
                    <a:srgbClr val="000000"/>
                  </a:solidFill>
                  <a:latin typeface="Helvetica" pitchFamily="34" charset="0"/>
                </a:rPr>
                <a:t>-1</a:t>
              </a:r>
              <a:endParaRPr lang="en-US" sz="1050" dirty="0"/>
            </a:p>
          </p:txBody>
        </p:sp>
        <p:sp>
          <p:nvSpPr>
            <p:cNvPr id="90180" name="Line 29"/>
            <p:cNvSpPr>
              <a:spLocks noChangeShapeType="1"/>
            </p:cNvSpPr>
            <p:nvPr/>
          </p:nvSpPr>
          <p:spPr bwMode="auto">
            <a:xfrm>
              <a:off x="492124" y="5465762"/>
              <a:ext cx="7937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181" name="Line 30"/>
            <p:cNvSpPr>
              <a:spLocks noChangeShapeType="1"/>
            </p:cNvSpPr>
            <p:nvPr/>
          </p:nvSpPr>
          <p:spPr bwMode="auto">
            <a:xfrm flipH="1">
              <a:off x="8728074" y="5465762"/>
              <a:ext cx="873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182" name="Rectangle 31"/>
            <p:cNvSpPr>
              <a:spLocks noChangeArrowheads="1"/>
            </p:cNvSpPr>
            <p:nvPr/>
          </p:nvSpPr>
          <p:spPr bwMode="auto">
            <a:xfrm>
              <a:off x="263524" y="5395913"/>
              <a:ext cx="282077" cy="364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en-US" sz="1050">
                  <a:solidFill>
                    <a:srgbClr val="000000"/>
                  </a:solidFill>
                  <a:latin typeface="Helvetica" pitchFamily="34" charset="0"/>
                </a:rPr>
                <a:t>-0.5</a:t>
              </a:r>
              <a:endParaRPr lang="en-US" sz="1050"/>
            </a:p>
          </p:txBody>
        </p:sp>
        <p:sp>
          <p:nvSpPr>
            <p:cNvPr id="90183" name="Line 32"/>
            <p:cNvSpPr>
              <a:spLocks noChangeShapeType="1"/>
            </p:cNvSpPr>
            <p:nvPr/>
          </p:nvSpPr>
          <p:spPr bwMode="auto">
            <a:xfrm>
              <a:off x="492124" y="5167312"/>
              <a:ext cx="7937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184" name="Line 33"/>
            <p:cNvSpPr>
              <a:spLocks noChangeShapeType="1"/>
            </p:cNvSpPr>
            <p:nvPr/>
          </p:nvSpPr>
          <p:spPr bwMode="auto">
            <a:xfrm flipH="1">
              <a:off x="8728074" y="5167312"/>
              <a:ext cx="873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185" name="Rectangle 34"/>
            <p:cNvSpPr>
              <a:spLocks noChangeArrowheads="1"/>
            </p:cNvSpPr>
            <p:nvPr/>
          </p:nvSpPr>
          <p:spPr bwMode="auto">
            <a:xfrm>
              <a:off x="395286" y="5097461"/>
              <a:ext cx="91433" cy="364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en-US" sz="1050">
                  <a:solidFill>
                    <a:srgbClr val="000000"/>
                  </a:solidFill>
                  <a:latin typeface="Helvetica" pitchFamily="34" charset="0"/>
                </a:rPr>
                <a:t>0</a:t>
              </a:r>
              <a:endParaRPr lang="en-US" sz="1050"/>
            </a:p>
          </p:txBody>
        </p:sp>
        <p:sp>
          <p:nvSpPr>
            <p:cNvPr id="90186" name="Line 35"/>
            <p:cNvSpPr>
              <a:spLocks noChangeShapeType="1"/>
            </p:cNvSpPr>
            <p:nvPr/>
          </p:nvSpPr>
          <p:spPr bwMode="auto">
            <a:xfrm>
              <a:off x="492124" y="4868862"/>
              <a:ext cx="7937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187" name="Line 36"/>
            <p:cNvSpPr>
              <a:spLocks noChangeShapeType="1"/>
            </p:cNvSpPr>
            <p:nvPr/>
          </p:nvSpPr>
          <p:spPr bwMode="auto">
            <a:xfrm flipH="1">
              <a:off x="8728074" y="4868862"/>
              <a:ext cx="873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188" name="Rectangle 37"/>
            <p:cNvSpPr>
              <a:spLocks noChangeArrowheads="1"/>
            </p:cNvSpPr>
            <p:nvPr/>
          </p:nvSpPr>
          <p:spPr bwMode="auto">
            <a:xfrm>
              <a:off x="298449" y="4799012"/>
              <a:ext cx="227607" cy="364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en-US" sz="1050">
                  <a:solidFill>
                    <a:srgbClr val="000000"/>
                  </a:solidFill>
                  <a:latin typeface="Helvetica" pitchFamily="34" charset="0"/>
                </a:rPr>
                <a:t>0.5</a:t>
              </a:r>
              <a:endParaRPr lang="en-US" sz="1050"/>
            </a:p>
          </p:txBody>
        </p:sp>
        <p:sp>
          <p:nvSpPr>
            <p:cNvPr id="90189" name="Line 38"/>
            <p:cNvSpPr>
              <a:spLocks noChangeShapeType="1"/>
            </p:cNvSpPr>
            <p:nvPr/>
          </p:nvSpPr>
          <p:spPr bwMode="auto">
            <a:xfrm>
              <a:off x="492124" y="4570412"/>
              <a:ext cx="7937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190" name="Line 39"/>
            <p:cNvSpPr>
              <a:spLocks noChangeShapeType="1"/>
            </p:cNvSpPr>
            <p:nvPr/>
          </p:nvSpPr>
          <p:spPr bwMode="auto">
            <a:xfrm flipH="1">
              <a:off x="8728074" y="4570412"/>
              <a:ext cx="873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191" name="Rectangle 40"/>
            <p:cNvSpPr>
              <a:spLocks noChangeArrowheads="1"/>
            </p:cNvSpPr>
            <p:nvPr/>
          </p:nvSpPr>
          <p:spPr bwMode="auto">
            <a:xfrm>
              <a:off x="395286" y="4500563"/>
              <a:ext cx="91433" cy="364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en-US" sz="1050">
                  <a:solidFill>
                    <a:srgbClr val="000000"/>
                  </a:solidFill>
                  <a:latin typeface="Helvetica" pitchFamily="34" charset="0"/>
                </a:rPr>
                <a:t>1</a:t>
              </a:r>
              <a:endParaRPr lang="en-US" sz="1050"/>
            </a:p>
          </p:txBody>
        </p:sp>
        <p:sp>
          <p:nvSpPr>
            <p:cNvPr id="90192" name="Line 41"/>
            <p:cNvSpPr>
              <a:spLocks noChangeShapeType="1"/>
            </p:cNvSpPr>
            <p:nvPr/>
          </p:nvSpPr>
          <p:spPr bwMode="auto">
            <a:xfrm>
              <a:off x="492124" y="4271962"/>
              <a:ext cx="7937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193" name="Line 42"/>
            <p:cNvSpPr>
              <a:spLocks noChangeShapeType="1"/>
            </p:cNvSpPr>
            <p:nvPr/>
          </p:nvSpPr>
          <p:spPr bwMode="auto">
            <a:xfrm flipH="1">
              <a:off x="8728074" y="4271962"/>
              <a:ext cx="873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194" name="Rectangle 43"/>
            <p:cNvSpPr>
              <a:spLocks noChangeArrowheads="1"/>
            </p:cNvSpPr>
            <p:nvPr/>
          </p:nvSpPr>
          <p:spPr bwMode="auto">
            <a:xfrm>
              <a:off x="298449" y="4200524"/>
              <a:ext cx="227607" cy="364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en-US" sz="1050">
                  <a:solidFill>
                    <a:srgbClr val="000000"/>
                  </a:solidFill>
                  <a:latin typeface="Helvetica" pitchFamily="34" charset="0"/>
                </a:rPr>
                <a:t>1.5</a:t>
              </a:r>
              <a:endParaRPr lang="en-US" sz="1050"/>
            </a:p>
          </p:txBody>
        </p:sp>
        <p:sp>
          <p:nvSpPr>
            <p:cNvPr id="90195" name="Line 44"/>
            <p:cNvSpPr>
              <a:spLocks noChangeShapeType="1"/>
            </p:cNvSpPr>
            <p:nvPr/>
          </p:nvSpPr>
          <p:spPr bwMode="auto">
            <a:xfrm>
              <a:off x="492124" y="3963987"/>
              <a:ext cx="7937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196" name="Line 45"/>
            <p:cNvSpPr>
              <a:spLocks noChangeShapeType="1"/>
            </p:cNvSpPr>
            <p:nvPr/>
          </p:nvSpPr>
          <p:spPr bwMode="auto">
            <a:xfrm flipH="1">
              <a:off x="8728074" y="3963987"/>
              <a:ext cx="873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197" name="Rectangle 46"/>
            <p:cNvSpPr>
              <a:spLocks noChangeArrowheads="1"/>
            </p:cNvSpPr>
            <p:nvPr/>
          </p:nvSpPr>
          <p:spPr bwMode="auto">
            <a:xfrm>
              <a:off x="395286" y="3894138"/>
              <a:ext cx="91433" cy="364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en-US" sz="1050">
                  <a:solidFill>
                    <a:srgbClr val="000000"/>
                  </a:solidFill>
                  <a:latin typeface="Helvetica" pitchFamily="34" charset="0"/>
                </a:rPr>
                <a:t>2</a:t>
              </a:r>
              <a:endParaRPr lang="en-US" sz="1050"/>
            </a:p>
          </p:txBody>
        </p:sp>
        <p:sp>
          <p:nvSpPr>
            <p:cNvPr id="90198" name="Line 47"/>
            <p:cNvSpPr>
              <a:spLocks noChangeShapeType="1"/>
            </p:cNvSpPr>
            <p:nvPr/>
          </p:nvSpPr>
          <p:spPr bwMode="auto">
            <a:xfrm>
              <a:off x="492124" y="3665537"/>
              <a:ext cx="7937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199" name="Line 48"/>
            <p:cNvSpPr>
              <a:spLocks noChangeShapeType="1"/>
            </p:cNvSpPr>
            <p:nvPr/>
          </p:nvSpPr>
          <p:spPr bwMode="auto">
            <a:xfrm flipH="1">
              <a:off x="8728074" y="3665537"/>
              <a:ext cx="873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00" name="Rectangle 49"/>
            <p:cNvSpPr>
              <a:spLocks noChangeArrowheads="1"/>
            </p:cNvSpPr>
            <p:nvPr/>
          </p:nvSpPr>
          <p:spPr bwMode="auto">
            <a:xfrm>
              <a:off x="298449" y="3595687"/>
              <a:ext cx="227607" cy="364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en-US" sz="1050">
                  <a:solidFill>
                    <a:srgbClr val="000000"/>
                  </a:solidFill>
                  <a:latin typeface="Helvetica" pitchFamily="34" charset="0"/>
                </a:rPr>
                <a:t>2.5</a:t>
              </a:r>
              <a:endParaRPr lang="en-US" sz="1050"/>
            </a:p>
          </p:txBody>
        </p:sp>
        <p:sp>
          <p:nvSpPr>
            <p:cNvPr id="90201" name="Line 50"/>
            <p:cNvSpPr>
              <a:spLocks noChangeShapeType="1"/>
            </p:cNvSpPr>
            <p:nvPr/>
          </p:nvSpPr>
          <p:spPr bwMode="auto">
            <a:xfrm>
              <a:off x="492124" y="3367087"/>
              <a:ext cx="7937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02" name="Line 51"/>
            <p:cNvSpPr>
              <a:spLocks noChangeShapeType="1"/>
            </p:cNvSpPr>
            <p:nvPr/>
          </p:nvSpPr>
          <p:spPr bwMode="auto">
            <a:xfrm flipH="1">
              <a:off x="8728074" y="3367087"/>
              <a:ext cx="873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03" name="Rectangle 52"/>
            <p:cNvSpPr>
              <a:spLocks noChangeArrowheads="1"/>
            </p:cNvSpPr>
            <p:nvPr/>
          </p:nvSpPr>
          <p:spPr bwMode="auto">
            <a:xfrm>
              <a:off x="395286" y="3297238"/>
              <a:ext cx="91433" cy="364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en-US" sz="1050">
                  <a:solidFill>
                    <a:srgbClr val="000000"/>
                  </a:solidFill>
                  <a:latin typeface="Helvetica" pitchFamily="34" charset="0"/>
                </a:rPr>
                <a:t>3</a:t>
              </a:r>
              <a:endParaRPr lang="en-US" sz="1050"/>
            </a:p>
          </p:txBody>
        </p:sp>
        <p:sp>
          <p:nvSpPr>
            <p:cNvPr id="90204" name="Line 53"/>
            <p:cNvSpPr>
              <a:spLocks noChangeShapeType="1"/>
            </p:cNvSpPr>
            <p:nvPr/>
          </p:nvSpPr>
          <p:spPr bwMode="auto">
            <a:xfrm>
              <a:off x="492124" y="3068637"/>
              <a:ext cx="7937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05" name="Line 54"/>
            <p:cNvSpPr>
              <a:spLocks noChangeShapeType="1"/>
            </p:cNvSpPr>
            <p:nvPr/>
          </p:nvSpPr>
          <p:spPr bwMode="auto">
            <a:xfrm flipH="1">
              <a:off x="8728074" y="3068637"/>
              <a:ext cx="873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06" name="Rectangle 55"/>
            <p:cNvSpPr>
              <a:spLocks noChangeArrowheads="1"/>
            </p:cNvSpPr>
            <p:nvPr/>
          </p:nvSpPr>
          <p:spPr bwMode="auto">
            <a:xfrm>
              <a:off x="298449" y="2998786"/>
              <a:ext cx="227607" cy="364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en-US" sz="1050">
                  <a:solidFill>
                    <a:srgbClr val="000000"/>
                  </a:solidFill>
                  <a:latin typeface="Helvetica" pitchFamily="34" charset="0"/>
                </a:rPr>
                <a:t>3.5</a:t>
              </a:r>
              <a:endParaRPr lang="en-US" sz="1050"/>
            </a:p>
          </p:txBody>
        </p:sp>
        <p:sp>
          <p:nvSpPr>
            <p:cNvPr id="90207" name="Line 56"/>
            <p:cNvSpPr>
              <a:spLocks noChangeShapeType="1"/>
            </p:cNvSpPr>
            <p:nvPr/>
          </p:nvSpPr>
          <p:spPr bwMode="auto">
            <a:xfrm>
              <a:off x="492124" y="2770187"/>
              <a:ext cx="7937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08" name="Line 57"/>
            <p:cNvSpPr>
              <a:spLocks noChangeShapeType="1"/>
            </p:cNvSpPr>
            <p:nvPr/>
          </p:nvSpPr>
          <p:spPr bwMode="auto">
            <a:xfrm flipH="1">
              <a:off x="8728074" y="2770187"/>
              <a:ext cx="873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09" name="Rectangle 58"/>
            <p:cNvSpPr>
              <a:spLocks noChangeArrowheads="1"/>
            </p:cNvSpPr>
            <p:nvPr/>
          </p:nvSpPr>
          <p:spPr bwMode="auto">
            <a:xfrm>
              <a:off x="395286" y="2700337"/>
              <a:ext cx="91433" cy="364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en-US" sz="1050" dirty="0">
                  <a:solidFill>
                    <a:srgbClr val="000000"/>
                  </a:solidFill>
                  <a:latin typeface="Helvetica" pitchFamily="34" charset="0"/>
                </a:rPr>
                <a:t>4</a:t>
              </a:r>
              <a:endParaRPr lang="en-US" sz="1050" dirty="0"/>
            </a:p>
          </p:txBody>
        </p:sp>
        <p:sp>
          <p:nvSpPr>
            <p:cNvPr id="90210" name="Line 59"/>
            <p:cNvSpPr>
              <a:spLocks noChangeShapeType="1"/>
            </p:cNvSpPr>
            <p:nvPr/>
          </p:nvSpPr>
          <p:spPr bwMode="auto">
            <a:xfrm>
              <a:off x="492124" y="2770187"/>
              <a:ext cx="832326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11" name="Line 60"/>
            <p:cNvSpPr>
              <a:spLocks noChangeShapeType="1"/>
            </p:cNvSpPr>
            <p:nvPr/>
          </p:nvSpPr>
          <p:spPr bwMode="auto">
            <a:xfrm>
              <a:off x="492124" y="5772150"/>
              <a:ext cx="832326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12" name="Line 61"/>
            <p:cNvSpPr>
              <a:spLocks noChangeShapeType="1"/>
            </p:cNvSpPr>
            <p:nvPr/>
          </p:nvSpPr>
          <p:spPr bwMode="auto">
            <a:xfrm flipV="1">
              <a:off x="8815387" y="2770187"/>
              <a:ext cx="0" cy="300196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13" name="Line 62"/>
            <p:cNvSpPr>
              <a:spLocks noChangeShapeType="1"/>
            </p:cNvSpPr>
            <p:nvPr/>
          </p:nvSpPr>
          <p:spPr bwMode="auto">
            <a:xfrm flipV="1">
              <a:off x="492124" y="2770187"/>
              <a:ext cx="0" cy="300196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14" name="Freeform 63"/>
            <p:cNvSpPr>
              <a:spLocks/>
            </p:cNvSpPr>
            <p:nvPr/>
          </p:nvSpPr>
          <p:spPr bwMode="auto">
            <a:xfrm>
              <a:off x="492124" y="4570412"/>
              <a:ext cx="557213" cy="1193800"/>
            </a:xfrm>
            <a:custGeom>
              <a:avLst/>
              <a:gdLst>
                <a:gd name="T0" fmla="*/ 2147483647 w 351"/>
                <a:gd name="T1" fmla="*/ 2147483647 h 752"/>
                <a:gd name="T2" fmla="*/ 2147483647 w 351"/>
                <a:gd name="T3" fmla="*/ 2147483647 h 752"/>
                <a:gd name="T4" fmla="*/ 2147483647 w 351"/>
                <a:gd name="T5" fmla="*/ 2147483647 h 752"/>
                <a:gd name="T6" fmla="*/ 2147483647 w 351"/>
                <a:gd name="T7" fmla="*/ 2147483647 h 752"/>
                <a:gd name="T8" fmla="*/ 2147483647 w 351"/>
                <a:gd name="T9" fmla="*/ 2147483647 h 752"/>
                <a:gd name="T10" fmla="*/ 2147483647 w 351"/>
                <a:gd name="T11" fmla="*/ 2147483647 h 752"/>
                <a:gd name="T12" fmla="*/ 2147483647 w 351"/>
                <a:gd name="T13" fmla="*/ 2147483647 h 752"/>
                <a:gd name="T14" fmla="*/ 2147483647 w 351"/>
                <a:gd name="T15" fmla="*/ 2147483647 h 752"/>
                <a:gd name="T16" fmla="*/ 2147483647 w 351"/>
                <a:gd name="T17" fmla="*/ 2147483647 h 752"/>
                <a:gd name="T18" fmla="*/ 2147483647 w 351"/>
                <a:gd name="T19" fmla="*/ 2147483647 h 752"/>
                <a:gd name="T20" fmla="*/ 2147483647 w 351"/>
                <a:gd name="T21" fmla="*/ 2147483647 h 752"/>
                <a:gd name="T22" fmla="*/ 2147483647 w 351"/>
                <a:gd name="T23" fmla="*/ 2147483647 h 752"/>
                <a:gd name="T24" fmla="*/ 2147483647 w 351"/>
                <a:gd name="T25" fmla="*/ 2147483647 h 752"/>
                <a:gd name="T26" fmla="*/ 2147483647 w 351"/>
                <a:gd name="T27" fmla="*/ 2147483647 h 752"/>
                <a:gd name="T28" fmla="*/ 2147483647 w 351"/>
                <a:gd name="T29" fmla="*/ 2147483647 h 752"/>
                <a:gd name="T30" fmla="*/ 2147483647 w 351"/>
                <a:gd name="T31" fmla="*/ 2147483647 h 752"/>
                <a:gd name="T32" fmla="*/ 2147483647 w 351"/>
                <a:gd name="T33" fmla="*/ 2147483647 h 752"/>
                <a:gd name="T34" fmla="*/ 2147483647 w 351"/>
                <a:gd name="T35" fmla="*/ 2147483647 h 752"/>
                <a:gd name="T36" fmla="*/ 2147483647 w 351"/>
                <a:gd name="T37" fmla="*/ 2147483647 h 752"/>
                <a:gd name="T38" fmla="*/ 2147483647 w 351"/>
                <a:gd name="T39" fmla="*/ 2147483647 h 752"/>
                <a:gd name="T40" fmla="*/ 2147483647 w 351"/>
                <a:gd name="T41" fmla="*/ 2147483647 h 752"/>
                <a:gd name="T42" fmla="*/ 2147483647 w 351"/>
                <a:gd name="T43" fmla="*/ 2147483647 h 752"/>
                <a:gd name="T44" fmla="*/ 2147483647 w 351"/>
                <a:gd name="T45" fmla="*/ 2147483647 h 752"/>
                <a:gd name="T46" fmla="*/ 2147483647 w 351"/>
                <a:gd name="T47" fmla="*/ 2147483647 h 752"/>
                <a:gd name="T48" fmla="*/ 2147483647 w 351"/>
                <a:gd name="T49" fmla="*/ 2147483647 h 752"/>
                <a:gd name="T50" fmla="*/ 2147483647 w 351"/>
                <a:gd name="T51" fmla="*/ 2147483647 h 752"/>
                <a:gd name="T52" fmla="*/ 2147483647 w 351"/>
                <a:gd name="T53" fmla="*/ 2147483647 h 752"/>
                <a:gd name="T54" fmla="*/ 2147483647 w 351"/>
                <a:gd name="T55" fmla="*/ 2147483647 h 752"/>
                <a:gd name="T56" fmla="*/ 2147483647 w 351"/>
                <a:gd name="T57" fmla="*/ 2147483647 h 752"/>
                <a:gd name="T58" fmla="*/ 2147483647 w 351"/>
                <a:gd name="T59" fmla="*/ 2147483647 h 752"/>
                <a:gd name="T60" fmla="*/ 2147483647 w 351"/>
                <a:gd name="T61" fmla="*/ 2147483647 h 752"/>
                <a:gd name="T62" fmla="*/ 2147483647 w 351"/>
                <a:gd name="T63" fmla="*/ 2147483647 h 752"/>
                <a:gd name="T64" fmla="*/ 2147483647 w 351"/>
                <a:gd name="T65" fmla="*/ 2147483647 h 752"/>
                <a:gd name="T66" fmla="*/ 2147483647 w 351"/>
                <a:gd name="T67" fmla="*/ 2147483647 h 752"/>
                <a:gd name="T68" fmla="*/ 2147483647 w 351"/>
                <a:gd name="T69" fmla="*/ 2147483647 h 752"/>
                <a:gd name="T70" fmla="*/ 2147483647 w 351"/>
                <a:gd name="T71" fmla="*/ 2147483647 h 752"/>
                <a:gd name="T72" fmla="*/ 2147483647 w 351"/>
                <a:gd name="T73" fmla="*/ 2147483647 h 752"/>
                <a:gd name="T74" fmla="*/ 2147483647 w 351"/>
                <a:gd name="T75" fmla="*/ 2147483647 h 752"/>
                <a:gd name="T76" fmla="*/ 2147483647 w 351"/>
                <a:gd name="T77" fmla="*/ 2147483647 h 752"/>
                <a:gd name="T78" fmla="*/ 2147483647 w 351"/>
                <a:gd name="T79" fmla="*/ 2147483647 h 752"/>
                <a:gd name="T80" fmla="*/ 2147483647 w 351"/>
                <a:gd name="T81" fmla="*/ 2147483647 h 752"/>
                <a:gd name="T82" fmla="*/ 2147483647 w 351"/>
                <a:gd name="T83" fmla="*/ 0 h 75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51" h="752">
                  <a:moveTo>
                    <a:pt x="0" y="0"/>
                  </a:moveTo>
                  <a:lnTo>
                    <a:pt x="0" y="44"/>
                  </a:lnTo>
                  <a:lnTo>
                    <a:pt x="6" y="61"/>
                  </a:lnTo>
                  <a:lnTo>
                    <a:pt x="6" y="166"/>
                  </a:lnTo>
                  <a:lnTo>
                    <a:pt x="12" y="199"/>
                  </a:lnTo>
                  <a:lnTo>
                    <a:pt x="12" y="343"/>
                  </a:lnTo>
                  <a:lnTo>
                    <a:pt x="17" y="381"/>
                  </a:lnTo>
                  <a:lnTo>
                    <a:pt x="17" y="525"/>
                  </a:lnTo>
                  <a:lnTo>
                    <a:pt x="23" y="558"/>
                  </a:lnTo>
                  <a:lnTo>
                    <a:pt x="23" y="675"/>
                  </a:lnTo>
                  <a:lnTo>
                    <a:pt x="28" y="691"/>
                  </a:lnTo>
                  <a:lnTo>
                    <a:pt x="28" y="746"/>
                  </a:lnTo>
                  <a:lnTo>
                    <a:pt x="34" y="752"/>
                  </a:lnTo>
                  <a:lnTo>
                    <a:pt x="34" y="735"/>
                  </a:lnTo>
                  <a:lnTo>
                    <a:pt x="39" y="724"/>
                  </a:lnTo>
                  <a:lnTo>
                    <a:pt x="39" y="636"/>
                  </a:lnTo>
                  <a:lnTo>
                    <a:pt x="45" y="608"/>
                  </a:lnTo>
                  <a:lnTo>
                    <a:pt x="45" y="475"/>
                  </a:lnTo>
                  <a:lnTo>
                    <a:pt x="50" y="442"/>
                  </a:lnTo>
                  <a:lnTo>
                    <a:pt x="50" y="293"/>
                  </a:lnTo>
                  <a:lnTo>
                    <a:pt x="56" y="260"/>
                  </a:lnTo>
                  <a:lnTo>
                    <a:pt x="56" y="127"/>
                  </a:lnTo>
                  <a:lnTo>
                    <a:pt x="62" y="99"/>
                  </a:lnTo>
                  <a:lnTo>
                    <a:pt x="62" y="22"/>
                  </a:lnTo>
                  <a:lnTo>
                    <a:pt x="67" y="11"/>
                  </a:lnTo>
                  <a:lnTo>
                    <a:pt x="67" y="0"/>
                  </a:lnTo>
                  <a:lnTo>
                    <a:pt x="73" y="11"/>
                  </a:lnTo>
                  <a:lnTo>
                    <a:pt x="73" y="72"/>
                  </a:lnTo>
                  <a:lnTo>
                    <a:pt x="78" y="94"/>
                  </a:lnTo>
                  <a:lnTo>
                    <a:pt x="78" y="243"/>
                  </a:lnTo>
                  <a:lnTo>
                    <a:pt x="84" y="282"/>
                  </a:lnTo>
                  <a:lnTo>
                    <a:pt x="84" y="431"/>
                  </a:lnTo>
                  <a:lnTo>
                    <a:pt x="89" y="464"/>
                  </a:lnTo>
                  <a:lnTo>
                    <a:pt x="89" y="603"/>
                  </a:lnTo>
                  <a:lnTo>
                    <a:pt x="95" y="630"/>
                  </a:lnTo>
                  <a:lnTo>
                    <a:pt x="95" y="719"/>
                  </a:lnTo>
                  <a:lnTo>
                    <a:pt x="101" y="730"/>
                  </a:lnTo>
                  <a:lnTo>
                    <a:pt x="101" y="752"/>
                  </a:lnTo>
                  <a:lnTo>
                    <a:pt x="106" y="752"/>
                  </a:lnTo>
                  <a:lnTo>
                    <a:pt x="106" y="702"/>
                  </a:lnTo>
                  <a:lnTo>
                    <a:pt x="112" y="680"/>
                  </a:lnTo>
                  <a:lnTo>
                    <a:pt x="112" y="569"/>
                  </a:lnTo>
                  <a:lnTo>
                    <a:pt x="117" y="536"/>
                  </a:lnTo>
                  <a:lnTo>
                    <a:pt x="117" y="392"/>
                  </a:lnTo>
                  <a:lnTo>
                    <a:pt x="123" y="354"/>
                  </a:lnTo>
                  <a:lnTo>
                    <a:pt x="123" y="210"/>
                  </a:lnTo>
                  <a:lnTo>
                    <a:pt x="128" y="177"/>
                  </a:lnTo>
                  <a:lnTo>
                    <a:pt x="128" y="72"/>
                  </a:lnTo>
                  <a:lnTo>
                    <a:pt x="134" y="50"/>
                  </a:lnTo>
                  <a:lnTo>
                    <a:pt x="134" y="0"/>
                  </a:lnTo>
                  <a:lnTo>
                    <a:pt x="140" y="5"/>
                  </a:lnTo>
                  <a:lnTo>
                    <a:pt x="140" y="22"/>
                  </a:lnTo>
                  <a:lnTo>
                    <a:pt x="145" y="39"/>
                  </a:lnTo>
                  <a:lnTo>
                    <a:pt x="145" y="127"/>
                  </a:lnTo>
                  <a:lnTo>
                    <a:pt x="151" y="160"/>
                  </a:lnTo>
                  <a:lnTo>
                    <a:pt x="151" y="293"/>
                  </a:lnTo>
                  <a:lnTo>
                    <a:pt x="156" y="332"/>
                  </a:lnTo>
                  <a:lnTo>
                    <a:pt x="156" y="481"/>
                  </a:lnTo>
                  <a:lnTo>
                    <a:pt x="162" y="514"/>
                  </a:lnTo>
                  <a:lnTo>
                    <a:pt x="162" y="663"/>
                  </a:lnTo>
                  <a:lnTo>
                    <a:pt x="167" y="686"/>
                  </a:lnTo>
                  <a:lnTo>
                    <a:pt x="167" y="746"/>
                  </a:lnTo>
                  <a:lnTo>
                    <a:pt x="173" y="752"/>
                  </a:lnTo>
                  <a:lnTo>
                    <a:pt x="173" y="741"/>
                  </a:lnTo>
                  <a:lnTo>
                    <a:pt x="178" y="730"/>
                  </a:lnTo>
                  <a:lnTo>
                    <a:pt x="178" y="647"/>
                  </a:lnTo>
                  <a:lnTo>
                    <a:pt x="184" y="619"/>
                  </a:lnTo>
                  <a:lnTo>
                    <a:pt x="184" y="492"/>
                  </a:lnTo>
                  <a:lnTo>
                    <a:pt x="190" y="453"/>
                  </a:lnTo>
                  <a:lnTo>
                    <a:pt x="190" y="304"/>
                  </a:lnTo>
                  <a:lnTo>
                    <a:pt x="195" y="271"/>
                  </a:lnTo>
                  <a:lnTo>
                    <a:pt x="195" y="138"/>
                  </a:lnTo>
                  <a:lnTo>
                    <a:pt x="201" y="110"/>
                  </a:lnTo>
                  <a:lnTo>
                    <a:pt x="201" y="27"/>
                  </a:lnTo>
                  <a:lnTo>
                    <a:pt x="206" y="16"/>
                  </a:lnTo>
                  <a:lnTo>
                    <a:pt x="206" y="0"/>
                  </a:lnTo>
                  <a:lnTo>
                    <a:pt x="212" y="5"/>
                  </a:lnTo>
                  <a:lnTo>
                    <a:pt x="212" y="61"/>
                  </a:lnTo>
                  <a:lnTo>
                    <a:pt x="217" y="83"/>
                  </a:lnTo>
                  <a:lnTo>
                    <a:pt x="217" y="199"/>
                  </a:lnTo>
                  <a:lnTo>
                    <a:pt x="223" y="232"/>
                  </a:lnTo>
                  <a:lnTo>
                    <a:pt x="223" y="381"/>
                  </a:lnTo>
                  <a:lnTo>
                    <a:pt x="229" y="420"/>
                  </a:lnTo>
                  <a:lnTo>
                    <a:pt x="229" y="558"/>
                  </a:lnTo>
                  <a:lnTo>
                    <a:pt x="234" y="592"/>
                  </a:lnTo>
                  <a:lnTo>
                    <a:pt x="234" y="697"/>
                  </a:lnTo>
                  <a:lnTo>
                    <a:pt x="240" y="713"/>
                  </a:lnTo>
                  <a:lnTo>
                    <a:pt x="240" y="752"/>
                  </a:lnTo>
                  <a:lnTo>
                    <a:pt x="245" y="746"/>
                  </a:lnTo>
                  <a:lnTo>
                    <a:pt x="245" y="708"/>
                  </a:lnTo>
                  <a:lnTo>
                    <a:pt x="251" y="686"/>
                  </a:lnTo>
                  <a:lnTo>
                    <a:pt x="251" y="581"/>
                  </a:lnTo>
                  <a:lnTo>
                    <a:pt x="256" y="547"/>
                  </a:lnTo>
                  <a:lnTo>
                    <a:pt x="256" y="404"/>
                  </a:lnTo>
                  <a:lnTo>
                    <a:pt x="262" y="365"/>
                  </a:lnTo>
                  <a:lnTo>
                    <a:pt x="262" y="221"/>
                  </a:lnTo>
                  <a:lnTo>
                    <a:pt x="268" y="188"/>
                  </a:lnTo>
                  <a:lnTo>
                    <a:pt x="268" y="77"/>
                  </a:lnTo>
                  <a:lnTo>
                    <a:pt x="273" y="55"/>
                  </a:lnTo>
                  <a:lnTo>
                    <a:pt x="273" y="5"/>
                  </a:lnTo>
                  <a:lnTo>
                    <a:pt x="279" y="0"/>
                  </a:lnTo>
                  <a:lnTo>
                    <a:pt x="279" y="16"/>
                  </a:lnTo>
                  <a:lnTo>
                    <a:pt x="284" y="33"/>
                  </a:lnTo>
                  <a:lnTo>
                    <a:pt x="284" y="121"/>
                  </a:lnTo>
                  <a:lnTo>
                    <a:pt x="290" y="149"/>
                  </a:lnTo>
                  <a:lnTo>
                    <a:pt x="290" y="282"/>
                  </a:lnTo>
                  <a:lnTo>
                    <a:pt x="295" y="321"/>
                  </a:lnTo>
                  <a:lnTo>
                    <a:pt x="295" y="464"/>
                  </a:lnTo>
                  <a:lnTo>
                    <a:pt x="301" y="503"/>
                  </a:lnTo>
                  <a:lnTo>
                    <a:pt x="301" y="630"/>
                  </a:lnTo>
                  <a:lnTo>
                    <a:pt x="306" y="658"/>
                  </a:lnTo>
                  <a:lnTo>
                    <a:pt x="306" y="735"/>
                  </a:lnTo>
                  <a:lnTo>
                    <a:pt x="312" y="741"/>
                  </a:lnTo>
                  <a:lnTo>
                    <a:pt x="312" y="752"/>
                  </a:lnTo>
                  <a:lnTo>
                    <a:pt x="318" y="741"/>
                  </a:lnTo>
                  <a:lnTo>
                    <a:pt x="318" y="680"/>
                  </a:lnTo>
                  <a:lnTo>
                    <a:pt x="323" y="658"/>
                  </a:lnTo>
                  <a:lnTo>
                    <a:pt x="323" y="503"/>
                  </a:lnTo>
                  <a:lnTo>
                    <a:pt x="329" y="464"/>
                  </a:lnTo>
                  <a:lnTo>
                    <a:pt x="329" y="315"/>
                  </a:lnTo>
                  <a:lnTo>
                    <a:pt x="334" y="282"/>
                  </a:lnTo>
                  <a:lnTo>
                    <a:pt x="334" y="149"/>
                  </a:lnTo>
                  <a:lnTo>
                    <a:pt x="340" y="116"/>
                  </a:lnTo>
                  <a:lnTo>
                    <a:pt x="340" y="33"/>
                  </a:lnTo>
                  <a:lnTo>
                    <a:pt x="345" y="16"/>
                  </a:lnTo>
                  <a:lnTo>
                    <a:pt x="345" y="0"/>
                  </a:lnTo>
                  <a:lnTo>
                    <a:pt x="351" y="5"/>
                  </a:lnTo>
                  <a:lnTo>
                    <a:pt x="351" y="55"/>
                  </a:lnTo>
                </a:path>
              </a:pathLst>
            </a:custGeom>
            <a:noFill/>
            <a:ln w="11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15" name="Freeform 64"/>
            <p:cNvSpPr>
              <a:spLocks/>
            </p:cNvSpPr>
            <p:nvPr/>
          </p:nvSpPr>
          <p:spPr bwMode="auto">
            <a:xfrm>
              <a:off x="1049336" y="4570412"/>
              <a:ext cx="557213" cy="1193800"/>
            </a:xfrm>
            <a:custGeom>
              <a:avLst/>
              <a:gdLst>
                <a:gd name="T0" fmla="*/ 2147483647 w 351"/>
                <a:gd name="T1" fmla="*/ 2147483647 h 752"/>
                <a:gd name="T2" fmla="*/ 2147483647 w 351"/>
                <a:gd name="T3" fmla="*/ 2147483647 h 752"/>
                <a:gd name="T4" fmla="*/ 2147483647 w 351"/>
                <a:gd name="T5" fmla="*/ 2147483647 h 752"/>
                <a:gd name="T6" fmla="*/ 2147483647 w 351"/>
                <a:gd name="T7" fmla="*/ 2147483647 h 752"/>
                <a:gd name="T8" fmla="*/ 2147483647 w 351"/>
                <a:gd name="T9" fmla="*/ 2147483647 h 752"/>
                <a:gd name="T10" fmla="*/ 2147483647 w 351"/>
                <a:gd name="T11" fmla="*/ 2147483647 h 752"/>
                <a:gd name="T12" fmla="*/ 2147483647 w 351"/>
                <a:gd name="T13" fmla="*/ 2147483647 h 752"/>
                <a:gd name="T14" fmla="*/ 2147483647 w 351"/>
                <a:gd name="T15" fmla="*/ 0 h 752"/>
                <a:gd name="T16" fmla="*/ 2147483647 w 351"/>
                <a:gd name="T17" fmla="*/ 2147483647 h 752"/>
                <a:gd name="T18" fmla="*/ 2147483647 w 351"/>
                <a:gd name="T19" fmla="*/ 2147483647 h 752"/>
                <a:gd name="T20" fmla="*/ 2147483647 w 351"/>
                <a:gd name="T21" fmla="*/ 2147483647 h 752"/>
                <a:gd name="T22" fmla="*/ 2147483647 w 351"/>
                <a:gd name="T23" fmla="*/ 2147483647 h 752"/>
                <a:gd name="T24" fmla="*/ 2147483647 w 351"/>
                <a:gd name="T25" fmla="*/ 2147483647 h 752"/>
                <a:gd name="T26" fmla="*/ 2147483647 w 351"/>
                <a:gd name="T27" fmla="*/ 2147483647 h 752"/>
                <a:gd name="T28" fmla="*/ 2147483647 w 351"/>
                <a:gd name="T29" fmla="*/ 2147483647 h 752"/>
                <a:gd name="T30" fmla="*/ 2147483647 w 351"/>
                <a:gd name="T31" fmla="*/ 2147483647 h 752"/>
                <a:gd name="T32" fmla="*/ 2147483647 w 351"/>
                <a:gd name="T33" fmla="*/ 2147483647 h 752"/>
                <a:gd name="T34" fmla="*/ 2147483647 w 351"/>
                <a:gd name="T35" fmla="*/ 2147483647 h 752"/>
                <a:gd name="T36" fmla="*/ 2147483647 w 351"/>
                <a:gd name="T37" fmla="*/ 2147483647 h 752"/>
                <a:gd name="T38" fmla="*/ 2147483647 w 351"/>
                <a:gd name="T39" fmla="*/ 2147483647 h 752"/>
                <a:gd name="T40" fmla="*/ 2147483647 w 351"/>
                <a:gd name="T41" fmla="*/ 2147483647 h 752"/>
                <a:gd name="T42" fmla="*/ 2147483647 w 351"/>
                <a:gd name="T43" fmla="*/ 2147483647 h 752"/>
                <a:gd name="T44" fmla="*/ 2147483647 w 351"/>
                <a:gd name="T45" fmla="*/ 2147483647 h 752"/>
                <a:gd name="T46" fmla="*/ 2147483647 w 351"/>
                <a:gd name="T47" fmla="*/ 2147483647 h 752"/>
                <a:gd name="T48" fmla="*/ 2147483647 w 351"/>
                <a:gd name="T49" fmla="*/ 0 h 752"/>
                <a:gd name="T50" fmla="*/ 2147483647 w 351"/>
                <a:gd name="T51" fmla="*/ 2147483647 h 752"/>
                <a:gd name="T52" fmla="*/ 2147483647 w 351"/>
                <a:gd name="T53" fmla="*/ 2147483647 h 752"/>
                <a:gd name="T54" fmla="*/ 2147483647 w 351"/>
                <a:gd name="T55" fmla="*/ 2147483647 h 752"/>
                <a:gd name="T56" fmla="*/ 2147483647 w 351"/>
                <a:gd name="T57" fmla="*/ 2147483647 h 752"/>
                <a:gd name="T58" fmla="*/ 2147483647 w 351"/>
                <a:gd name="T59" fmla="*/ 2147483647 h 752"/>
                <a:gd name="T60" fmla="*/ 2147483647 w 351"/>
                <a:gd name="T61" fmla="*/ 2147483647 h 752"/>
                <a:gd name="T62" fmla="*/ 2147483647 w 351"/>
                <a:gd name="T63" fmla="*/ 2147483647 h 752"/>
                <a:gd name="T64" fmla="*/ 2147483647 w 351"/>
                <a:gd name="T65" fmla="*/ 2147483647 h 752"/>
                <a:gd name="T66" fmla="*/ 2147483647 w 351"/>
                <a:gd name="T67" fmla="*/ 2147483647 h 752"/>
                <a:gd name="T68" fmla="*/ 2147483647 w 351"/>
                <a:gd name="T69" fmla="*/ 2147483647 h 752"/>
                <a:gd name="T70" fmla="*/ 2147483647 w 351"/>
                <a:gd name="T71" fmla="*/ 2147483647 h 752"/>
                <a:gd name="T72" fmla="*/ 2147483647 w 351"/>
                <a:gd name="T73" fmla="*/ 2147483647 h 752"/>
                <a:gd name="T74" fmla="*/ 2147483647 w 351"/>
                <a:gd name="T75" fmla="*/ 2147483647 h 752"/>
                <a:gd name="T76" fmla="*/ 2147483647 w 351"/>
                <a:gd name="T77" fmla="*/ 2147483647 h 752"/>
                <a:gd name="T78" fmla="*/ 2147483647 w 351"/>
                <a:gd name="T79" fmla="*/ 2147483647 h 752"/>
                <a:gd name="T80" fmla="*/ 2147483647 w 351"/>
                <a:gd name="T81" fmla="*/ 2147483647 h 752"/>
                <a:gd name="T82" fmla="*/ 2147483647 w 351"/>
                <a:gd name="T83" fmla="*/ 0 h 75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51" h="752">
                  <a:moveTo>
                    <a:pt x="0" y="55"/>
                  </a:moveTo>
                  <a:lnTo>
                    <a:pt x="6" y="77"/>
                  </a:lnTo>
                  <a:lnTo>
                    <a:pt x="6" y="188"/>
                  </a:lnTo>
                  <a:lnTo>
                    <a:pt x="11" y="221"/>
                  </a:lnTo>
                  <a:lnTo>
                    <a:pt x="11" y="370"/>
                  </a:lnTo>
                  <a:lnTo>
                    <a:pt x="17" y="404"/>
                  </a:lnTo>
                  <a:lnTo>
                    <a:pt x="17" y="547"/>
                  </a:lnTo>
                  <a:lnTo>
                    <a:pt x="22" y="581"/>
                  </a:lnTo>
                  <a:lnTo>
                    <a:pt x="22" y="686"/>
                  </a:lnTo>
                  <a:lnTo>
                    <a:pt x="28" y="708"/>
                  </a:lnTo>
                  <a:lnTo>
                    <a:pt x="28" y="752"/>
                  </a:lnTo>
                  <a:lnTo>
                    <a:pt x="33" y="746"/>
                  </a:lnTo>
                  <a:lnTo>
                    <a:pt x="33" y="730"/>
                  </a:lnTo>
                  <a:lnTo>
                    <a:pt x="39" y="713"/>
                  </a:lnTo>
                  <a:lnTo>
                    <a:pt x="39" y="619"/>
                  </a:lnTo>
                  <a:lnTo>
                    <a:pt x="45" y="592"/>
                  </a:lnTo>
                  <a:lnTo>
                    <a:pt x="45" y="453"/>
                  </a:lnTo>
                  <a:lnTo>
                    <a:pt x="50" y="415"/>
                  </a:lnTo>
                  <a:lnTo>
                    <a:pt x="50" y="232"/>
                  </a:lnTo>
                  <a:lnTo>
                    <a:pt x="56" y="199"/>
                  </a:lnTo>
                  <a:lnTo>
                    <a:pt x="56" y="83"/>
                  </a:lnTo>
                  <a:lnTo>
                    <a:pt x="61" y="61"/>
                  </a:lnTo>
                  <a:lnTo>
                    <a:pt x="61" y="5"/>
                  </a:lnTo>
                  <a:lnTo>
                    <a:pt x="67" y="0"/>
                  </a:lnTo>
                  <a:lnTo>
                    <a:pt x="67" y="16"/>
                  </a:lnTo>
                  <a:lnTo>
                    <a:pt x="72" y="27"/>
                  </a:lnTo>
                  <a:lnTo>
                    <a:pt x="72" y="110"/>
                  </a:lnTo>
                  <a:lnTo>
                    <a:pt x="78" y="138"/>
                  </a:lnTo>
                  <a:lnTo>
                    <a:pt x="78" y="271"/>
                  </a:lnTo>
                  <a:lnTo>
                    <a:pt x="83" y="304"/>
                  </a:lnTo>
                  <a:lnTo>
                    <a:pt x="83" y="453"/>
                  </a:lnTo>
                  <a:lnTo>
                    <a:pt x="89" y="492"/>
                  </a:lnTo>
                  <a:lnTo>
                    <a:pt x="89" y="619"/>
                  </a:lnTo>
                  <a:lnTo>
                    <a:pt x="95" y="647"/>
                  </a:lnTo>
                  <a:lnTo>
                    <a:pt x="95" y="730"/>
                  </a:lnTo>
                  <a:lnTo>
                    <a:pt x="100" y="741"/>
                  </a:lnTo>
                  <a:lnTo>
                    <a:pt x="100" y="752"/>
                  </a:lnTo>
                  <a:lnTo>
                    <a:pt x="106" y="746"/>
                  </a:lnTo>
                  <a:lnTo>
                    <a:pt x="106" y="686"/>
                  </a:lnTo>
                  <a:lnTo>
                    <a:pt x="111" y="663"/>
                  </a:lnTo>
                  <a:lnTo>
                    <a:pt x="111" y="547"/>
                  </a:lnTo>
                  <a:lnTo>
                    <a:pt x="117" y="514"/>
                  </a:lnTo>
                  <a:lnTo>
                    <a:pt x="117" y="365"/>
                  </a:lnTo>
                  <a:lnTo>
                    <a:pt x="122" y="326"/>
                  </a:lnTo>
                  <a:lnTo>
                    <a:pt x="122" y="188"/>
                  </a:lnTo>
                  <a:lnTo>
                    <a:pt x="128" y="155"/>
                  </a:lnTo>
                  <a:lnTo>
                    <a:pt x="128" y="55"/>
                  </a:lnTo>
                  <a:lnTo>
                    <a:pt x="134" y="39"/>
                  </a:lnTo>
                  <a:lnTo>
                    <a:pt x="134" y="0"/>
                  </a:lnTo>
                  <a:lnTo>
                    <a:pt x="139" y="16"/>
                  </a:lnTo>
                  <a:lnTo>
                    <a:pt x="139" y="50"/>
                  </a:lnTo>
                  <a:lnTo>
                    <a:pt x="145" y="72"/>
                  </a:lnTo>
                  <a:lnTo>
                    <a:pt x="145" y="177"/>
                  </a:lnTo>
                  <a:lnTo>
                    <a:pt x="150" y="210"/>
                  </a:lnTo>
                  <a:lnTo>
                    <a:pt x="150" y="354"/>
                  </a:lnTo>
                  <a:lnTo>
                    <a:pt x="156" y="392"/>
                  </a:lnTo>
                  <a:lnTo>
                    <a:pt x="156" y="536"/>
                  </a:lnTo>
                  <a:lnTo>
                    <a:pt x="161" y="569"/>
                  </a:lnTo>
                  <a:lnTo>
                    <a:pt x="161" y="680"/>
                  </a:lnTo>
                  <a:lnTo>
                    <a:pt x="167" y="702"/>
                  </a:lnTo>
                  <a:lnTo>
                    <a:pt x="167" y="752"/>
                  </a:lnTo>
                  <a:lnTo>
                    <a:pt x="173" y="752"/>
                  </a:lnTo>
                  <a:lnTo>
                    <a:pt x="173" y="730"/>
                  </a:lnTo>
                  <a:lnTo>
                    <a:pt x="178" y="719"/>
                  </a:lnTo>
                  <a:lnTo>
                    <a:pt x="178" y="630"/>
                  </a:lnTo>
                  <a:lnTo>
                    <a:pt x="184" y="597"/>
                  </a:lnTo>
                  <a:lnTo>
                    <a:pt x="184" y="464"/>
                  </a:lnTo>
                  <a:lnTo>
                    <a:pt x="189" y="426"/>
                  </a:lnTo>
                  <a:lnTo>
                    <a:pt x="189" y="282"/>
                  </a:lnTo>
                  <a:lnTo>
                    <a:pt x="195" y="243"/>
                  </a:lnTo>
                  <a:lnTo>
                    <a:pt x="195" y="116"/>
                  </a:lnTo>
                  <a:lnTo>
                    <a:pt x="200" y="94"/>
                  </a:lnTo>
                  <a:lnTo>
                    <a:pt x="200" y="16"/>
                  </a:lnTo>
                  <a:lnTo>
                    <a:pt x="206" y="5"/>
                  </a:lnTo>
                  <a:lnTo>
                    <a:pt x="206" y="0"/>
                  </a:lnTo>
                  <a:lnTo>
                    <a:pt x="206" y="5"/>
                  </a:lnTo>
                  <a:lnTo>
                    <a:pt x="212" y="11"/>
                  </a:lnTo>
                  <a:lnTo>
                    <a:pt x="212" y="105"/>
                  </a:lnTo>
                  <a:lnTo>
                    <a:pt x="217" y="127"/>
                  </a:lnTo>
                  <a:lnTo>
                    <a:pt x="217" y="260"/>
                  </a:lnTo>
                  <a:lnTo>
                    <a:pt x="223" y="293"/>
                  </a:lnTo>
                  <a:lnTo>
                    <a:pt x="223" y="442"/>
                  </a:lnTo>
                  <a:lnTo>
                    <a:pt x="228" y="481"/>
                  </a:lnTo>
                  <a:lnTo>
                    <a:pt x="228" y="614"/>
                  </a:lnTo>
                  <a:lnTo>
                    <a:pt x="234" y="641"/>
                  </a:lnTo>
                  <a:lnTo>
                    <a:pt x="234" y="724"/>
                  </a:lnTo>
                  <a:lnTo>
                    <a:pt x="239" y="735"/>
                  </a:lnTo>
                  <a:lnTo>
                    <a:pt x="239" y="752"/>
                  </a:lnTo>
                  <a:lnTo>
                    <a:pt x="245" y="746"/>
                  </a:lnTo>
                  <a:lnTo>
                    <a:pt x="245" y="691"/>
                  </a:lnTo>
                  <a:lnTo>
                    <a:pt x="250" y="669"/>
                  </a:lnTo>
                  <a:lnTo>
                    <a:pt x="250" y="558"/>
                  </a:lnTo>
                  <a:lnTo>
                    <a:pt x="256" y="525"/>
                  </a:lnTo>
                  <a:lnTo>
                    <a:pt x="256" y="376"/>
                  </a:lnTo>
                  <a:lnTo>
                    <a:pt x="262" y="343"/>
                  </a:lnTo>
                  <a:lnTo>
                    <a:pt x="262" y="199"/>
                  </a:lnTo>
                  <a:lnTo>
                    <a:pt x="267" y="166"/>
                  </a:lnTo>
                  <a:lnTo>
                    <a:pt x="267" y="61"/>
                  </a:lnTo>
                  <a:lnTo>
                    <a:pt x="273" y="44"/>
                  </a:lnTo>
                  <a:lnTo>
                    <a:pt x="273" y="0"/>
                  </a:lnTo>
                  <a:lnTo>
                    <a:pt x="278" y="5"/>
                  </a:lnTo>
                  <a:lnTo>
                    <a:pt x="278" y="27"/>
                  </a:lnTo>
                  <a:lnTo>
                    <a:pt x="284" y="44"/>
                  </a:lnTo>
                  <a:lnTo>
                    <a:pt x="284" y="138"/>
                  </a:lnTo>
                  <a:lnTo>
                    <a:pt x="289" y="171"/>
                  </a:lnTo>
                  <a:lnTo>
                    <a:pt x="289" y="310"/>
                  </a:lnTo>
                  <a:lnTo>
                    <a:pt x="295" y="343"/>
                  </a:lnTo>
                  <a:lnTo>
                    <a:pt x="295" y="525"/>
                  </a:lnTo>
                  <a:lnTo>
                    <a:pt x="301" y="558"/>
                  </a:lnTo>
                  <a:lnTo>
                    <a:pt x="301" y="675"/>
                  </a:lnTo>
                  <a:lnTo>
                    <a:pt x="306" y="697"/>
                  </a:lnTo>
                  <a:lnTo>
                    <a:pt x="306" y="746"/>
                  </a:lnTo>
                  <a:lnTo>
                    <a:pt x="312" y="752"/>
                  </a:lnTo>
                  <a:lnTo>
                    <a:pt x="312" y="735"/>
                  </a:lnTo>
                  <a:lnTo>
                    <a:pt x="317" y="724"/>
                  </a:lnTo>
                  <a:lnTo>
                    <a:pt x="317" y="636"/>
                  </a:lnTo>
                  <a:lnTo>
                    <a:pt x="323" y="608"/>
                  </a:lnTo>
                  <a:lnTo>
                    <a:pt x="323" y="475"/>
                  </a:lnTo>
                  <a:lnTo>
                    <a:pt x="328" y="442"/>
                  </a:lnTo>
                  <a:lnTo>
                    <a:pt x="328" y="293"/>
                  </a:lnTo>
                  <a:lnTo>
                    <a:pt x="334" y="254"/>
                  </a:lnTo>
                  <a:lnTo>
                    <a:pt x="334" y="127"/>
                  </a:lnTo>
                  <a:lnTo>
                    <a:pt x="340" y="99"/>
                  </a:lnTo>
                  <a:lnTo>
                    <a:pt x="340" y="22"/>
                  </a:lnTo>
                  <a:lnTo>
                    <a:pt x="345" y="11"/>
                  </a:lnTo>
                  <a:lnTo>
                    <a:pt x="345" y="0"/>
                  </a:lnTo>
                  <a:lnTo>
                    <a:pt x="351" y="11"/>
                  </a:lnTo>
                  <a:lnTo>
                    <a:pt x="351" y="72"/>
                  </a:lnTo>
                </a:path>
              </a:pathLst>
            </a:custGeom>
            <a:noFill/>
            <a:ln w="11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16" name="Freeform 65"/>
            <p:cNvSpPr>
              <a:spLocks/>
            </p:cNvSpPr>
            <p:nvPr/>
          </p:nvSpPr>
          <p:spPr bwMode="auto">
            <a:xfrm>
              <a:off x="1606549" y="4570412"/>
              <a:ext cx="555625" cy="1193800"/>
            </a:xfrm>
            <a:custGeom>
              <a:avLst/>
              <a:gdLst>
                <a:gd name="T0" fmla="*/ 2147483647 w 350"/>
                <a:gd name="T1" fmla="*/ 2147483647 h 752"/>
                <a:gd name="T2" fmla="*/ 2147483647 w 350"/>
                <a:gd name="T3" fmla="*/ 2147483647 h 752"/>
                <a:gd name="T4" fmla="*/ 2147483647 w 350"/>
                <a:gd name="T5" fmla="*/ 2147483647 h 752"/>
                <a:gd name="T6" fmla="*/ 2147483647 w 350"/>
                <a:gd name="T7" fmla="*/ 2147483647 h 752"/>
                <a:gd name="T8" fmla="*/ 2147483647 w 350"/>
                <a:gd name="T9" fmla="*/ 2147483647 h 752"/>
                <a:gd name="T10" fmla="*/ 2147483647 w 350"/>
                <a:gd name="T11" fmla="*/ 2147483647 h 752"/>
                <a:gd name="T12" fmla="*/ 2147483647 w 350"/>
                <a:gd name="T13" fmla="*/ 2147483647 h 752"/>
                <a:gd name="T14" fmla="*/ 2147483647 w 350"/>
                <a:gd name="T15" fmla="*/ 2147483647 h 752"/>
                <a:gd name="T16" fmla="*/ 2147483647 w 350"/>
                <a:gd name="T17" fmla="*/ 2147483647 h 752"/>
                <a:gd name="T18" fmla="*/ 2147483647 w 350"/>
                <a:gd name="T19" fmla="*/ 2147483647 h 752"/>
                <a:gd name="T20" fmla="*/ 2147483647 w 350"/>
                <a:gd name="T21" fmla="*/ 2147483647 h 752"/>
                <a:gd name="T22" fmla="*/ 2147483647 w 350"/>
                <a:gd name="T23" fmla="*/ 2147483647 h 752"/>
                <a:gd name="T24" fmla="*/ 2147483647 w 350"/>
                <a:gd name="T25" fmla="*/ 2147483647 h 752"/>
                <a:gd name="T26" fmla="*/ 2147483647 w 350"/>
                <a:gd name="T27" fmla="*/ 2147483647 h 752"/>
                <a:gd name="T28" fmla="*/ 2147483647 w 350"/>
                <a:gd name="T29" fmla="*/ 2147483647 h 752"/>
                <a:gd name="T30" fmla="*/ 2147483647 w 350"/>
                <a:gd name="T31" fmla="*/ 2147483647 h 752"/>
                <a:gd name="T32" fmla="*/ 2147483647 w 350"/>
                <a:gd name="T33" fmla="*/ 2147483647 h 752"/>
                <a:gd name="T34" fmla="*/ 2147483647 w 350"/>
                <a:gd name="T35" fmla="*/ 2147483647 h 752"/>
                <a:gd name="T36" fmla="*/ 2147483647 w 350"/>
                <a:gd name="T37" fmla="*/ 2147483647 h 752"/>
                <a:gd name="T38" fmla="*/ 2147483647 w 350"/>
                <a:gd name="T39" fmla="*/ 2147483647 h 752"/>
                <a:gd name="T40" fmla="*/ 2147483647 w 350"/>
                <a:gd name="T41" fmla="*/ 2147483647 h 752"/>
                <a:gd name="T42" fmla="*/ 2147483647 w 350"/>
                <a:gd name="T43" fmla="*/ 2147483647 h 752"/>
                <a:gd name="T44" fmla="*/ 2147483647 w 350"/>
                <a:gd name="T45" fmla="*/ 2147483647 h 752"/>
                <a:gd name="T46" fmla="*/ 2147483647 w 350"/>
                <a:gd name="T47" fmla="*/ 2147483647 h 752"/>
                <a:gd name="T48" fmla="*/ 2147483647 w 350"/>
                <a:gd name="T49" fmla="*/ 0 h 752"/>
                <a:gd name="T50" fmla="*/ 2147483647 w 350"/>
                <a:gd name="T51" fmla="*/ 2147483647 h 752"/>
                <a:gd name="T52" fmla="*/ 2147483647 w 350"/>
                <a:gd name="T53" fmla="*/ 2147483647 h 752"/>
                <a:gd name="T54" fmla="*/ 2147483647 w 350"/>
                <a:gd name="T55" fmla="*/ 2147483647 h 752"/>
                <a:gd name="T56" fmla="*/ 2147483647 w 350"/>
                <a:gd name="T57" fmla="*/ 2147483647 h 752"/>
                <a:gd name="T58" fmla="*/ 2147483647 w 350"/>
                <a:gd name="T59" fmla="*/ 2147483647 h 752"/>
                <a:gd name="T60" fmla="*/ 2147483647 w 350"/>
                <a:gd name="T61" fmla="*/ 2147483647 h 752"/>
                <a:gd name="T62" fmla="*/ 2147483647 w 350"/>
                <a:gd name="T63" fmla="*/ 2147483647 h 752"/>
                <a:gd name="T64" fmla="*/ 2147483647 w 350"/>
                <a:gd name="T65" fmla="*/ 2147483647 h 752"/>
                <a:gd name="T66" fmla="*/ 2147483647 w 350"/>
                <a:gd name="T67" fmla="*/ 2147483647 h 752"/>
                <a:gd name="T68" fmla="*/ 2147483647 w 350"/>
                <a:gd name="T69" fmla="*/ 2147483647 h 752"/>
                <a:gd name="T70" fmla="*/ 2147483647 w 350"/>
                <a:gd name="T71" fmla="*/ 2147483647 h 752"/>
                <a:gd name="T72" fmla="*/ 2147483647 w 350"/>
                <a:gd name="T73" fmla="*/ 2147483647 h 752"/>
                <a:gd name="T74" fmla="*/ 2147483647 w 350"/>
                <a:gd name="T75" fmla="*/ 2147483647 h 752"/>
                <a:gd name="T76" fmla="*/ 2147483647 w 350"/>
                <a:gd name="T77" fmla="*/ 2147483647 h 752"/>
                <a:gd name="T78" fmla="*/ 2147483647 w 350"/>
                <a:gd name="T79" fmla="*/ 2147483647 h 752"/>
                <a:gd name="T80" fmla="*/ 2147483647 w 350"/>
                <a:gd name="T81" fmla="*/ 2147483647 h 752"/>
                <a:gd name="T82" fmla="*/ 2147483647 w 350"/>
                <a:gd name="T83" fmla="*/ 0 h 75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50" h="752">
                  <a:moveTo>
                    <a:pt x="0" y="72"/>
                  </a:moveTo>
                  <a:lnTo>
                    <a:pt x="5" y="94"/>
                  </a:lnTo>
                  <a:lnTo>
                    <a:pt x="5" y="210"/>
                  </a:lnTo>
                  <a:lnTo>
                    <a:pt x="11" y="249"/>
                  </a:lnTo>
                  <a:lnTo>
                    <a:pt x="11" y="392"/>
                  </a:lnTo>
                  <a:lnTo>
                    <a:pt x="16" y="431"/>
                  </a:lnTo>
                  <a:lnTo>
                    <a:pt x="16" y="569"/>
                  </a:lnTo>
                  <a:lnTo>
                    <a:pt x="22" y="603"/>
                  </a:lnTo>
                  <a:lnTo>
                    <a:pt x="22" y="702"/>
                  </a:lnTo>
                  <a:lnTo>
                    <a:pt x="27" y="719"/>
                  </a:lnTo>
                  <a:lnTo>
                    <a:pt x="27" y="752"/>
                  </a:lnTo>
                  <a:lnTo>
                    <a:pt x="33" y="752"/>
                  </a:lnTo>
                  <a:lnTo>
                    <a:pt x="33" y="697"/>
                  </a:lnTo>
                  <a:lnTo>
                    <a:pt x="39" y="680"/>
                  </a:lnTo>
                  <a:lnTo>
                    <a:pt x="39" y="569"/>
                  </a:lnTo>
                  <a:lnTo>
                    <a:pt x="44" y="536"/>
                  </a:lnTo>
                  <a:lnTo>
                    <a:pt x="44" y="392"/>
                  </a:lnTo>
                  <a:lnTo>
                    <a:pt x="50" y="354"/>
                  </a:lnTo>
                  <a:lnTo>
                    <a:pt x="50" y="210"/>
                  </a:lnTo>
                  <a:lnTo>
                    <a:pt x="55" y="177"/>
                  </a:lnTo>
                  <a:lnTo>
                    <a:pt x="55" y="66"/>
                  </a:lnTo>
                  <a:lnTo>
                    <a:pt x="61" y="50"/>
                  </a:lnTo>
                  <a:lnTo>
                    <a:pt x="61" y="0"/>
                  </a:lnTo>
                  <a:lnTo>
                    <a:pt x="66" y="5"/>
                  </a:lnTo>
                  <a:lnTo>
                    <a:pt x="66" y="22"/>
                  </a:lnTo>
                  <a:lnTo>
                    <a:pt x="72" y="39"/>
                  </a:lnTo>
                  <a:lnTo>
                    <a:pt x="72" y="127"/>
                  </a:lnTo>
                  <a:lnTo>
                    <a:pt x="78" y="160"/>
                  </a:lnTo>
                  <a:lnTo>
                    <a:pt x="78" y="293"/>
                  </a:lnTo>
                  <a:lnTo>
                    <a:pt x="83" y="332"/>
                  </a:lnTo>
                  <a:lnTo>
                    <a:pt x="83" y="481"/>
                  </a:lnTo>
                  <a:lnTo>
                    <a:pt x="89" y="514"/>
                  </a:lnTo>
                  <a:lnTo>
                    <a:pt x="89" y="641"/>
                  </a:lnTo>
                  <a:lnTo>
                    <a:pt x="94" y="663"/>
                  </a:lnTo>
                  <a:lnTo>
                    <a:pt x="94" y="735"/>
                  </a:lnTo>
                  <a:lnTo>
                    <a:pt x="100" y="746"/>
                  </a:lnTo>
                  <a:lnTo>
                    <a:pt x="100" y="752"/>
                  </a:lnTo>
                  <a:lnTo>
                    <a:pt x="100" y="746"/>
                  </a:lnTo>
                  <a:lnTo>
                    <a:pt x="105" y="741"/>
                  </a:lnTo>
                  <a:lnTo>
                    <a:pt x="105" y="647"/>
                  </a:lnTo>
                  <a:lnTo>
                    <a:pt x="111" y="619"/>
                  </a:lnTo>
                  <a:lnTo>
                    <a:pt x="111" y="486"/>
                  </a:lnTo>
                  <a:lnTo>
                    <a:pt x="117" y="453"/>
                  </a:lnTo>
                  <a:lnTo>
                    <a:pt x="117" y="304"/>
                  </a:lnTo>
                  <a:lnTo>
                    <a:pt x="122" y="265"/>
                  </a:lnTo>
                  <a:lnTo>
                    <a:pt x="122" y="138"/>
                  </a:lnTo>
                  <a:lnTo>
                    <a:pt x="128" y="110"/>
                  </a:lnTo>
                  <a:lnTo>
                    <a:pt x="128" y="27"/>
                  </a:lnTo>
                  <a:lnTo>
                    <a:pt x="133" y="16"/>
                  </a:lnTo>
                  <a:lnTo>
                    <a:pt x="133" y="0"/>
                  </a:lnTo>
                  <a:lnTo>
                    <a:pt x="139" y="5"/>
                  </a:lnTo>
                  <a:lnTo>
                    <a:pt x="139" y="66"/>
                  </a:lnTo>
                  <a:lnTo>
                    <a:pt x="144" y="88"/>
                  </a:lnTo>
                  <a:lnTo>
                    <a:pt x="144" y="204"/>
                  </a:lnTo>
                  <a:lnTo>
                    <a:pt x="150" y="238"/>
                  </a:lnTo>
                  <a:lnTo>
                    <a:pt x="150" y="381"/>
                  </a:lnTo>
                  <a:lnTo>
                    <a:pt x="155" y="420"/>
                  </a:lnTo>
                  <a:lnTo>
                    <a:pt x="155" y="558"/>
                  </a:lnTo>
                  <a:lnTo>
                    <a:pt x="161" y="592"/>
                  </a:lnTo>
                  <a:lnTo>
                    <a:pt x="161" y="697"/>
                  </a:lnTo>
                  <a:lnTo>
                    <a:pt x="167" y="713"/>
                  </a:lnTo>
                  <a:lnTo>
                    <a:pt x="167" y="752"/>
                  </a:lnTo>
                  <a:lnTo>
                    <a:pt x="172" y="746"/>
                  </a:lnTo>
                  <a:lnTo>
                    <a:pt x="172" y="724"/>
                  </a:lnTo>
                  <a:lnTo>
                    <a:pt x="178" y="708"/>
                  </a:lnTo>
                  <a:lnTo>
                    <a:pt x="178" y="608"/>
                  </a:lnTo>
                  <a:lnTo>
                    <a:pt x="183" y="581"/>
                  </a:lnTo>
                  <a:lnTo>
                    <a:pt x="183" y="437"/>
                  </a:lnTo>
                  <a:lnTo>
                    <a:pt x="189" y="404"/>
                  </a:lnTo>
                  <a:lnTo>
                    <a:pt x="189" y="221"/>
                  </a:lnTo>
                  <a:lnTo>
                    <a:pt x="194" y="188"/>
                  </a:lnTo>
                  <a:lnTo>
                    <a:pt x="194" y="77"/>
                  </a:lnTo>
                  <a:lnTo>
                    <a:pt x="200" y="55"/>
                  </a:lnTo>
                  <a:lnTo>
                    <a:pt x="200" y="5"/>
                  </a:lnTo>
                  <a:lnTo>
                    <a:pt x="206" y="0"/>
                  </a:lnTo>
                  <a:lnTo>
                    <a:pt x="206" y="22"/>
                  </a:lnTo>
                  <a:lnTo>
                    <a:pt x="211" y="33"/>
                  </a:lnTo>
                  <a:lnTo>
                    <a:pt x="211" y="121"/>
                  </a:lnTo>
                  <a:lnTo>
                    <a:pt x="217" y="149"/>
                  </a:lnTo>
                  <a:lnTo>
                    <a:pt x="217" y="282"/>
                  </a:lnTo>
                  <a:lnTo>
                    <a:pt x="222" y="321"/>
                  </a:lnTo>
                  <a:lnTo>
                    <a:pt x="222" y="470"/>
                  </a:lnTo>
                  <a:lnTo>
                    <a:pt x="228" y="503"/>
                  </a:lnTo>
                  <a:lnTo>
                    <a:pt x="228" y="630"/>
                  </a:lnTo>
                  <a:lnTo>
                    <a:pt x="233" y="658"/>
                  </a:lnTo>
                  <a:lnTo>
                    <a:pt x="233" y="735"/>
                  </a:lnTo>
                  <a:lnTo>
                    <a:pt x="239" y="746"/>
                  </a:lnTo>
                  <a:lnTo>
                    <a:pt x="239" y="752"/>
                  </a:lnTo>
                  <a:lnTo>
                    <a:pt x="245" y="741"/>
                  </a:lnTo>
                  <a:lnTo>
                    <a:pt x="245" y="680"/>
                  </a:lnTo>
                  <a:lnTo>
                    <a:pt x="250" y="652"/>
                  </a:lnTo>
                  <a:lnTo>
                    <a:pt x="250" y="536"/>
                  </a:lnTo>
                  <a:lnTo>
                    <a:pt x="256" y="498"/>
                  </a:lnTo>
                  <a:lnTo>
                    <a:pt x="256" y="354"/>
                  </a:lnTo>
                  <a:lnTo>
                    <a:pt x="261" y="315"/>
                  </a:lnTo>
                  <a:lnTo>
                    <a:pt x="261" y="177"/>
                  </a:lnTo>
                  <a:lnTo>
                    <a:pt x="267" y="144"/>
                  </a:lnTo>
                  <a:lnTo>
                    <a:pt x="267" y="33"/>
                  </a:lnTo>
                  <a:lnTo>
                    <a:pt x="272" y="16"/>
                  </a:lnTo>
                  <a:lnTo>
                    <a:pt x="272" y="0"/>
                  </a:lnTo>
                  <a:lnTo>
                    <a:pt x="278" y="5"/>
                  </a:lnTo>
                  <a:lnTo>
                    <a:pt x="278" y="55"/>
                  </a:lnTo>
                  <a:lnTo>
                    <a:pt x="283" y="77"/>
                  </a:lnTo>
                  <a:lnTo>
                    <a:pt x="283" y="193"/>
                  </a:lnTo>
                  <a:lnTo>
                    <a:pt x="289" y="227"/>
                  </a:lnTo>
                  <a:lnTo>
                    <a:pt x="289" y="370"/>
                  </a:lnTo>
                  <a:lnTo>
                    <a:pt x="295" y="409"/>
                  </a:lnTo>
                  <a:lnTo>
                    <a:pt x="295" y="547"/>
                  </a:lnTo>
                  <a:lnTo>
                    <a:pt x="300" y="581"/>
                  </a:lnTo>
                  <a:lnTo>
                    <a:pt x="300" y="686"/>
                  </a:lnTo>
                  <a:lnTo>
                    <a:pt x="306" y="708"/>
                  </a:lnTo>
                  <a:lnTo>
                    <a:pt x="306" y="752"/>
                  </a:lnTo>
                  <a:lnTo>
                    <a:pt x="311" y="746"/>
                  </a:lnTo>
                  <a:lnTo>
                    <a:pt x="311" y="724"/>
                  </a:lnTo>
                  <a:lnTo>
                    <a:pt x="317" y="713"/>
                  </a:lnTo>
                  <a:lnTo>
                    <a:pt x="317" y="619"/>
                  </a:lnTo>
                  <a:lnTo>
                    <a:pt x="322" y="586"/>
                  </a:lnTo>
                  <a:lnTo>
                    <a:pt x="322" y="453"/>
                  </a:lnTo>
                  <a:lnTo>
                    <a:pt x="328" y="415"/>
                  </a:lnTo>
                  <a:lnTo>
                    <a:pt x="328" y="265"/>
                  </a:lnTo>
                  <a:lnTo>
                    <a:pt x="334" y="232"/>
                  </a:lnTo>
                  <a:lnTo>
                    <a:pt x="334" y="110"/>
                  </a:lnTo>
                  <a:lnTo>
                    <a:pt x="339" y="83"/>
                  </a:lnTo>
                  <a:lnTo>
                    <a:pt x="339" y="16"/>
                  </a:lnTo>
                  <a:lnTo>
                    <a:pt x="345" y="5"/>
                  </a:lnTo>
                  <a:lnTo>
                    <a:pt x="345" y="0"/>
                  </a:lnTo>
                  <a:lnTo>
                    <a:pt x="345" y="5"/>
                  </a:lnTo>
                  <a:lnTo>
                    <a:pt x="350" y="16"/>
                  </a:lnTo>
                </a:path>
              </a:pathLst>
            </a:custGeom>
            <a:noFill/>
            <a:ln w="11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17" name="Freeform 66"/>
            <p:cNvSpPr>
              <a:spLocks/>
            </p:cNvSpPr>
            <p:nvPr/>
          </p:nvSpPr>
          <p:spPr bwMode="auto">
            <a:xfrm>
              <a:off x="2162174" y="4570412"/>
              <a:ext cx="547688" cy="1193800"/>
            </a:xfrm>
            <a:custGeom>
              <a:avLst/>
              <a:gdLst>
                <a:gd name="T0" fmla="*/ 2147483647 w 345"/>
                <a:gd name="T1" fmla="*/ 2147483647 h 752"/>
                <a:gd name="T2" fmla="*/ 2147483647 w 345"/>
                <a:gd name="T3" fmla="*/ 2147483647 h 752"/>
                <a:gd name="T4" fmla="*/ 2147483647 w 345"/>
                <a:gd name="T5" fmla="*/ 2147483647 h 752"/>
                <a:gd name="T6" fmla="*/ 2147483647 w 345"/>
                <a:gd name="T7" fmla="*/ 2147483647 h 752"/>
                <a:gd name="T8" fmla="*/ 2147483647 w 345"/>
                <a:gd name="T9" fmla="*/ 2147483647 h 752"/>
                <a:gd name="T10" fmla="*/ 2147483647 w 345"/>
                <a:gd name="T11" fmla="*/ 2147483647 h 752"/>
                <a:gd name="T12" fmla="*/ 2147483647 w 345"/>
                <a:gd name="T13" fmla="*/ 2147483647 h 752"/>
                <a:gd name="T14" fmla="*/ 2147483647 w 345"/>
                <a:gd name="T15" fmla="*/ 0 h 752"/>
                <a:gd name="T16" fmla="*/ 2147483647 w 345"/>
                <a:gd name="T17" fmla="*/ 2147483647 h 752"/>
                <a:gd name="T18" fmla="*/ 2147483647 w 345"/>
                <a:gd name="T19" fmla="*/ 2147483647 h 752"/>
                <a:gd name="T20" fmla="*/ 2147483647 w 345"/>
                <a:gd name="T21" fmla="*/ 2147483647 h 752"/>
                <a:gd name="T22" fmla="*/ 2147483647 w 345"/>
                <a:gd name="T23" fmla="*/ 2147483647 h 752"/>
                <a:gd name="T24" fmla="*/ 2147483647 w 345"/>
                <a:gd name="T25" fmla="*/ 2147483647 h 752"/>
                <a:gd name="T26" fmla="*/ 2147483647 w 345"/>
                <a:gd name="T27" fmla="*/ 2147483647 h 752"/>
                <a:gd name="T28" fmla="*/ 2147483647 w 345"/>
                <a:gd name="T29" fmla="*/ 2147483647 h 752"/>
                <a:gd name="T30" fmla="*/ 2147483647 w 345"/>
                <a:gd name="T31" fmla="*/ 2147483647 h 752"/>
                <a:gd name="T32" fmla="*/ 2147483647 w 345"/>
                <a:gd name="T33" fmla="*/ 2147483647 h 752"/>
                <a:gd name="T34" fmla="*/ 2147483647 w 345"/>
                <a:gd name="T35" fmla="*/ 2147483647 h 752"/>
                <a:gd name="T36" fmla="*/ 2147483647 w 345"/>
                <a:gd name="T37" fmla="*/ 2147483647 h 752"/>
                <a:gd name="T38" fmla="*/ 2147483647 w 345"/>
                <a:gd name="T39" fmla="*/ 2147483647 h 752"/>
                <a:gd name="T40" fmla="*/ 2147483647 w 345"/>
                <a:gd name="T41" fmla="*/ 2147483647 h 752"/>
                <a:gd name="T42" fmla="*/ 2147483647 w 345"/>
                <a:gd name="T43" fmla="*/ 2147483647 h 752"/>
                <a:gd name="T44" fmla="*/ 2147483647 w 345"/>
                <a:gd name="T45" fmla="*/ 2147483647 h 752"/>
                <a:gd name="T46" fmla="*/ 2147483647 w 345"/>
                <a:gd name="T47" fmla="*/ 2147483647 h 752"/>
                <a:gd name="T48" fmla="*/ 2147483647 w 345"/>
                <a:gd name="T49" fmla="*/ 0 h 752"/>
                <a:gd name="T50" fmla="*/ 2147483647 w 345"/>
                <a:gd name="T51" fmla="*/ 2147483647 h 752"/>
                <a:gd name="T52" fmla="*/ 2147483647 w 345"/>
                <a:gd name="T53" fmla="*/ 2147483647 h 752"/>
                <a:gd name="T54" fmla="*/ 2147483647 w 345"/>
                <a:gd name="T55" fmla="*/ 2147483647 h 752"/>
                <a:gd name="T56" fmla="*/ 2147483647 w 345"/>
                <a:gd name="T57" fmla="*/ 2147483647 h 752"/>
                <a:gd name="T58" fmla="*/ 2147483647 w 345"/>
                <a:gd name="T59" fmla="*/ 2147483647 h 752"/>
                <a:gd name="T60" fmla="*/ 2147483647 w 345"/>
                <a:gd name="T61" fmla="*/ 2147483647 h 752"/>
                <a:gd name="T62" fmla="*/ 2147483647 w 345"/>
                <a:gd name="T63" fmla="*/ 2147483647 h 752"/>
                <a:gd name="T64" fmla="*/ 2147483647 w 345"/>
                <a:gd name="T65" fmla="*/ 2147483647 h 752"/>
                <a:gd name="T66" fmla="*/ 2147483647 w 345"/>
                <a:gd name="T67" fmla="*/ 0 h 752"/>
                <a:gd name="T68" fmla="*/ 2147483647 w 345"/>
                <a:gd name="T69" fmla="*/ 2147483647 h 752"/>
                <a:gd name="T70" fmla="*/ 2147483647 w 345"/>
                <a:gd name="T71" fmla="*/ 2147483647 h 752"/>
                <a:gd name="T72" fmla="*/ 2147483647 w 345"/>
                <a:gd name="T73" fmla="*/ 2147483647 h 752"/>
                <a:gd name="T74" fmla="*/ 2147483647 w 345"/>
                <a:gd name="T75" fmla="*/ 2147483647 h 752"/>
                <a:gd name="T76" fmla="*/ 2147483647 w 345"/>
                <a:gd name="T77" fmla="*/ 2147483647 h 752"/>
                <a:gd name="T78" fmla="*/ 2147483647 w 345"/>
                <a:gd name="T79" fmla="*/ 2147483647 h 752"/>
                <a:gd name="T80" fmla="*/ 2147483647 w 345"/>
                <a:gd name="T81" fmla="*/ 2147483647 h 752"/>
                <a:gd name="T82" fmla="*/ 2147483647 w 345"/>
                <a:gd name="T83" fmla="*/ 0 h 75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45" h="752">
                  <a:moveTo>
                    <a:pt x="0" y="16"/>
                  </a:moveTo>
                  <a:lnTo>
                    <a:pt x="0" y="110"/>
                  </a:lnTo>
                  <a:lnTo>
                    <a:pt x="6" y="138"/>
                  </a:lnTo>
                  <a:lnTo>
                    <a:pt x="6" y="271"/>
                  </a:lnTo>
                  <a:lnTo>
                    <a:pt x="11" y="310"/>
                  </a:lnTo>
                  <a:lnTo>
                    <a:pt x="11" y="459"/>
                  </a:lnTo>
                  <a:lnTo>
                    <a:pt x="17" y="492"/>
                  </a:lnTo>
                  <a:lnTo>
                    <a:pt x="17" y="619"/>
                  </a:lnTo>
                  <a:lnTo>
                    <a:pt x="23" y="647"/>
                  </a:lnTo>
                  <a:lnTo>
                    <a:pt x="23" y="730"/>
                  </a:lnTo>
                  <a:lnTo>
                    <a:pt x="28" y="741"/>
                  </a:lnTo>
                  <a:lnTo>
                    <a:pt x="28" y="752"/>
                  </a:lnTo>
                  <a:lnTo>
                    <a:pt x="34" y="746"/>
                  </a:lnTo>
                  <a:lnTo>
                    <a:pt x="34" y="686"/>
                  </a:lnTo>
                  <a:lnTo>
                    <a:pt x="39" y="663"/>
                  </a:lnTo>
                  <a:lnTo>
                    <a:pt x="39" y="547"/>
                  </a:lnTo>
                  <a:lnTo>
                    <a:pt x="45" y="509"/>
                  </a:lnTo>
                  <a:lnTo>
                    <a:pt x="45" y="365"/>
                  </a:lnTo>
                  <a:lnTo>
                    <a:pt x="50" y="326"/>
                  </a:lnTo>
                  <a:lnTo>
                    <a:pt x="50" y="188"/>
                  </a:lnTo>
                  <a:lnTo>
                    <a:pt x="56" y="155"/>
                  </a:lnTo>
                  <a:lnTo>
                    <a:pt x="56" y="55"/>
                  </a:lnTo>
                  <a:lnTo>
                    <a:pt x="62" y="39"/>
                  </a:lnTo>
                  <a:lnTo>
                    <a:pt x="62" y="0"/>
                  </a:lnTo>
                  <a:lnTo>
                    <a:pt x="67" y="0"/>
                  </a:lnTo>
                  <a:lnTo>
                    <a:pt x="67" y="33"/>
                  </a:lnTo>
                  <a:lnTo>
                    <a:pt x="73" y="50"/>
                  </a:lnTo>
                  <a:lnTo>
                    <a:pt x="73" y="149"/>
                  </a:lnTo>
                  <a:lnTo>
                    <a:pt x="78" y="182"/>
                  </a:lnTo>
                  <a:lnTo>
                    <a:pt x="78" y="359"/>
                  </a:lnTo>
                  <a:lnTo>
                    <a:pt x="84" y="392"/>
                  </a:lnTo>
                  <a:lnTo>
                    <a:pt x="84" y="536"/>
                  </a:lnTo>
                  <a:lnTo>
                    <a:pt x="89" y="569"/>
                  </a:lnTo>
                  <a:lnTo>
                    <a:pt x="89" y="680"/>
                  </a:lnTo>
                  <a:lnTo>
                    <a:pt x="95" y="702"/>
                  </a:lnTo>
                  <a:lnTo>
                    <a:pt x="95" y="752"/>
                  </a:lnTo>
                  <a:lnTo>
                    <a:pt x="100" y="752"/>
                  </a:lnTo>
                  <a:lnTo>
                    <a:pt x="100" y="730"/>
                  </a:lnTo>
                  <a:lnTo>
                    <a:pt x="106" y="719"/>
                  </a:lnTo>
                  <a:lnTo>
                    <a:pt x="106" y="625"/>
                  </a:lnTo>
                  <a:lnTo>
                    <a:pt x="112" y="597"/>
                  </a:lnTo>
                  <a:lnTo>
                    <a:pt x="112" y="464"/>
                  </a:lnTo>
                  <a:lnTo>
                    <a:pt x="117" y="426"/>
                  </a:lnTo>
                  <a:lnTo>
                    <a:pt x="117" y="276"/>
                  </a:lnTo>
                  <a:lnTo>
                    <a:pt x="123" y="243"/>
                  </a:lnTo>
                  <a:lnTo>
                    <a:pt x="123" y="116"/>
                  </a:lnTo>
                  <a:lnTo>
                    <a:pt x="128" y="88"/>
                  </a:lnTo>
                  <a:lnTo>
                    <a:pt x="128" y="16"/>
                  </a:lnTo>
                  <a:lnTo>
                    <a:pt x="134" y="5"/>
                  </a:lnTo>
                  <a:lnTo>
                    <a:pt x="134" y="0"/>
                  </a:lnTo>
                  <a:lnTo>
                    <a:pt x="134" y="5"/>
                  </a:lnTo>
                  <a:lnTo>
                    <a:pt x="139" y="11"/>
                  </a:lnTo>
                  <a:lnTo>
                    <a:pt x="139" y="77"/>
                  </a:lnTo>
                  <a:lnTo>
                    <a:pt x="145" y="105"/>
                  </a:lnTo>
                  <a:lnTo>
                    <a:pt x="145" y="227"/>
                  </a:lnTo>
                  <a:lnTo>
                    <a:pt x="151" y="260"/>
                  </a:lnTo>
                  <a:lnTo>
                    <a:pt x="151" y="409"/>
                  </a:lnTo>
                  <a:lnTo>
                    <a:pt x="156" y="442"/>
                  </a:lnTo>
                  <a:lnTo>
                    <a:pt x="156" y="581"/>
                  </a:lnTo>
                  <a:lnTo>
                    <a:pt x="162" y="614"/>
                  </a:lnTo>
                  <a:lnTo>
                    <a:pt x="162" y="724"/>
                  </a:lnTo>
                  <a:lnTo>
                    <a:pt x="167" y="735"/>
                  </a:lnTo>
                  <a:lnTo>
                    <a:pt x="167" y="752"/>
                  </a:lnTo>
                  <a:lnTo>
                    <a:pt x="173" y="746"/>
                  </a:lnTo>
                  <a:lnTo>
                    <a:pt x="173" y="691"/>
                  </a:lnTo>
                  <a:lnTo>
                    <a:pt x="178" y="669"/>
                  </a:lnTo>
                  <a:lnTo>
                    <a:pt x="178" y="558"/>
                  </a:lnTo>
                  <a:lnTo>
                    <a:pt x="184" y="520"/>
                  </a:lnTo>
                  <a:lnTo>
                    <a:pt x="184" y="376"/>
                  </a:lnTo>
                  <a:lnTo>
                    <a:pt x="190" y="337"/>
                  </a:lnTo>
                  <a:lnTo>
                    <a:pt x="190" y="199"/>
                  </a:lnTo>
                  <a:lnTo>
                    <a:pt x="195" y="166"/>
                  </a:lnTo>
                  <a:lnTo>
                    <a:pt x="195" y="61"/>
                  </a:lnTo>
                  <a:lnTo>
                    <a:pt x="201" y="44"/>
                  </a:lnTo>
                  <a:lnTo>
                    <a:pt x="201" y="0"/>
                  </a:lnTo>
                  <a:lnTo>
                    <a:pt x="206" y="5"/>
                  </a:lnTo>
                  <a:lnTo>
                    <a:pt x="206" y="27"/>
                  </a:lnTo>
                  <a:lnTo>
                    <a:pt x="212" y="44"/>
                  </a:lnTo>
                  <a:lnTo>
                    <a:pt x="212" y="138"/>
                  </a:lnTo>
                  <a:lnTo>
                    <a:pt x="217" y="171"/>
                  </a:lnTo>
                  <a:lnTo>
                    <a:pt x="217" y="310"/>
                  </a:lnTo>
                  <a:lnTo>
                    <a:pt x="223" y="343"/>
                  </a:lnTo>
                  <a:lnTo>
                    <a:pt x="223" y="492"/>
                  </a:lnTo>
                  <a:lnTo>
                    <a:pt x="228" y="525"/>
                  </a:lnTo>
                  <a:lnTo>
                    <a:pt x="228" y="647"/>
                  </a:lnTo>
                  <a:lnTo>
                    <a:pt x="234" y="675"/>
                  </a:lnTo>
                  <a:lnTo>
                    <a:pt x="234" y="741"/>
                  </a:lnTo>
                  <a:lnTo>
                    <a:pt x="240" y="746"/>
                  </a:lnTo>
                  <a:lnTo>
                    <a:pt x="240" y="752"/>
                  </a:lnTo>
                  <a:lnTo>
                    <a:pt x="240" y="746"/>
                  </a:lnTo>
                  <a:lnTo>
                    <a:pt x="245" y="735"/>
                  </a:lnTo>
                  <a:lnTo>
                    <a:pt x="245" y="636"/>
                  </a:lnTo>
                  <a:lnTo>
                    <a:pt x="251" y="608"/>
                  </a:lnTo>
                  <a:lnTo>
                    <a:pt x="251" y="475"/>
                  </a:lnTo>
                  <a:lnTo>
                    <a:pt x="256" y="437"/>
                  </a:lnTo>
                  <a:lnTo>
                    <a:pt x="256" y="287"/>
                  </a:lnTo>
                  <a:lnTo>
                    <a:pt x="262" y="254"/>
                  </a:lnTo>
                  <a:lnTo>
                    <a:pt x="262" y="127"/>
                  </a:lnTo>
                  <a:lnTo>
                    <a:pt x="267" y="99"/>
                  </a:lnTo>
                  <a:lnTo>
                    <a:pt x="267" y="22"/>
                  </a:lnTo>
                  <a:lnTo>
                    <a:pt x="273" y="11"/>
                  </a:lnTo>
                  <a:lnTo>
                    <a:pt x="273" y="0"/>
                  </a:lnTo>
                  <a:lnTo>
                    <a:pt x="279" y="11"/>
                  </a:lnTo>
                  <a:lnTo>
                    <a:pt x="279" y="72"/>
                  </a:lnTo>
                  <a:lnTo>
                    <a:pt x="284" y="94"/>
                  </a:lnTo>
                  <a:lnTo>
                    <a:pt x="284" y="215"/>
                  </a:lnTo>
                  <a:lnTo>
                    <a:pt x="290" y="249"/>
                  </a:lnTo>
                  <a:lnTo>
                    <a:pt x="290" y="398"/>
                  </a:lnTo>
                  <a:lnTo>
                    <a:pt x="295" y="431"/>
                  </a:lnTo>
                  <a:lnTo>
                    <a:pt x="295" y="569"/>
                  </a:lnTo>
                  <a:lnTo>
                    <a:pt x="301" y="603"/>
                  </a:lnTo>
                  <a:lnTo>
                    <a:pt x="301" y="702"/>
                  </a:lnTo>
                  <a:lnTo>
                    <a:pt x="306" y="719"/>
                  </a:lnTo>
                  <a:lnTo>
                    <a:pt x="306" y="752"/>
                  </a:lnTo>
                  <a:lnTo>
                    <a:pt x="312" y="752"/>
                  </a:lnTo>
                  <a:lnTo>
                    <a:pt x="312" y="719"/>
                  </a:lnTo>
                  <a:lnTo>
                    <a:pt x="318" y="697"/>
                  </a:lnTo>
                  <a:lnTo>
                    <a:pt x="318" y="597"/>
                  </a:lnTo>
                  <a:lnTo>
                    <a:pt x="323" y="564"/>
                  </a:lnTo>
                  <a:lnTo>
                    <a:pt x="323" y="387"/>
                  </a:lnTo>
                  <a:lnTo>
                    <a:pt x="329" y="354"/>
                  </a:lnTo>
                  <a:lnTo>
                    <a:pt x="329" y="210"/>
                  </a:lnTo>
                  <a:lnTo>
                    <a:pt x="334" y="177"/>
                  </a:lnTo>
                  <a:lnTo>
                    <a:pt x="334" y="66"/>
                  </a:lnTo>
                  <a:lnTo>
                    <a:pt x="340" y="50"/>
                  </a:lnTo>
                  <a:lnTo>
                    <a:pt x="340" y="0"/>
                  </a:lnTo>
                  <a:lnTo>
                    <a:pt x="345" y="5"/>
                  </a:lnTo>
                  <a:lnTo>
                    <a:pt x="345" y="22"/>
                  </a:lnTo>
                </a:path>
              </a:pathLst>
            </a:custGeom>
            <a:noFill/>
            <a:ln w="11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18" name="Freeform 67"/>
            <p:cNvSpPr>
              <a:spLocks/>
            </p:cNvSpPr>
            <p:nvPr/>
          </p:nvSpPr>
          <p:spPr bwMode="auto">
            <a:xfrm>
              <a:off x="2709861" y="4570412"/>
              <a:ext cx="547688" cy="1193800"/>
            </a:xfrm>
            <a:custGeom>
              <a:avLst/>
              <a:gdLst>
                <a:gd name="T0" fmla="*/ 2147483647 w 345"/>
                <a:gd name="T1" fmla="*/ 2147483647 h 752"/>
                <a:gd name="T2" fmla="*/ 2147483647 w 345"/>
                <a:gd name="T3" fmla="*/ 2147483647 h 752"/>
                <a:gd name="T4" fmla="*/ 2147483647 w 345"/>
                <a:gd name="T5" fmla="*/ 2147483647 h 752"/>
                <a:gd name="T6" fmla="*/ 2147483647 w 345"/>
                <a:gd name="T7" fmla="*/ 2147483647 h 752"/>
                <a:gd name="T8" fmla="*/ 2147483647 w 345"/>
                <a:gd name="T9" fmla="*/ 2147483647 h 752"/>
                <a:gd name="T10" fmla="*/ 2147483647 w 345"/>
                <a:gd name="T11" fmla="*/ 2147483647 h 752"/>
                <a:gd name="T12" fmla="*/ 2147483647 w 345"/>
                <a:gd name="T13" fmla="*/ 2147483647 h 752"/>
                <a:gd name="T14" fmla="*/ 2147483647 w 345"/>
                <a:gd name="T15" fmla="*/ 2147483647 h 752"/>
                <a:gd name="T16" fmla="*/ 2147483647 w 345"/>
                <a:gd name="T17" fmla="*/ 2147483647 h 752"/>
                <a:gd name="T18" fmla="*/ 2147483647 w 345"/>
                <a:gd name="T19" fmla="*/ 2147483647 h 752"/>
                <a:gd name="T20" fmla="*/ 2147483647 w 345"/>
                <a:gd name="T21" fmla="*/ 2147483647 h 752"/>
                <a:gd name="T22" fmla="*/ 2147483647 w 345"/>
                <a:gd name="T23" fmla="*/ 2147483647 h 752"/>
                <a:gd name="T24" fmla="*/ 2147483647 w 345"/>
                <a:gd name="T25" fmla="*/ 2147483647 h 752"/>
                <a:gd name="T26" fmla="*/ 2147483647 w 345"/>
                <a:gd name="T27" fmla="*/ 2147483647 h 752"/>
                <a:gd name="T28" fmla="*/ 2147483647 w 345"/>
                <a:gd name="T29" fmla="*/ 2147483647 h 752"/>
                <a:gd name="T30" fmla="*/ 2147483647 w 345"/>
                <a:gd name="T31" fmla="*/ 2147483647 h 752"/>
                <a:gd name="T32" fmla="*/ 2147483647 w 345"/>
                <a:gd name="T33" fmla="*/ 2147483647 h 752"/>
                <a:gd name="T34" fmla="*/ 2147483647 w 345"/>
                <a:gd name="T35" fmla="*/ 2147483647 h 752"/>
                <a:gd name="T36" fmla="*/ 2147483647 w 345"/>
                <a:gd name="T37" fmla="*/ 2147483647 h 752"/>
                <a:gd name="T38" fmla="*/ 2147483647 w 345"/>
                <a:gd name="T39" fmla="*/ 2147483647 h 752"/>
                <a:gd name="T40" fmla="*/ 2147483647 w 345"/>
                <a:gd name="T41" fmla="*/ 2147483647 h 752"/>
                <a:gd name="T42" fmla="*/ 2147483647 w 345"/>
                <a:gd name="T43" fmla="*/ 2147483647 h 752"/>
                <a:gd name="T44" fmla="*/ 2147483647 w 345"/>
                <a:gd name="T45" fmla="*/ 2147483647 h 752"/>
                <a:gd name="T46" fmla="*/ 2147483647 w 345"/>
                <a:gd name="T47" fmla="*/ 2147483647 h 752"/>
                <a:gd name="T48" fmla="*/ 2147483647 w 345"/>
                <a:gd name="T49" fmla="*/ 2147483647 h 752"/>
                <a:gd name="T50" fmla="*/ 2147483647 w 345"/>
                <a:gd name="T51" fmla="*/ 2147483647 h 752"/>
                <a:gd name="T52" fmla="*/ 2147483647 w 345"/>
                <a:gd name="T53" fmla="*/ 2147483647 h 752"/>
                <a:gd name="T54" fmla="*/ 2147483647 w 345"/>
                <a:gd name="T55" fmla="*/ 2147483647 h 752"/>
                <a:gd name="T56" fmla="*/ 2147483647 w 345"/>
                <a:gd name="T57" fmla="*/ 2147483647 h 752"/>
                <a:gd name="T58" fmla="*/ 2147483647 w 345"/>
                <a:gd name="T59" fmla="*/ 2147483647 h 752"/>
                <a:gd name="T60" fmla="*/ 2147483647 w 345"/>
                <a:gd name="T61" fmla="*/ 2147483647 h 752"/>
                <a:gd name="T62" fmla="*/ 2147483647 w 345"/>
                <a:gd name="T63" fmla="*/ 2147483647 h 752"/>
                <a:gd name="T64" fmla="*/ 2147483647 w 345"/>
                <a:gd name="T65" fmla="*/ 2147483647 h 752"/>
                <a:gd name="T66" fmla="*/ 2147483647 w 345"/>
                <a:gd name="T67" fmla="*/ 2147483647 h 752"/>
                <a:gd name="T68" fmla="*/ 2147483647 w 345"/>
                <a:gd name="T69" fmla="*/ 2147483647 h 752"/>
                <a:gd name="T70" fmla="*/ 2147483647 w 345"/>
                <a:gd name="T71" fmla="*/ 2147483647 h 752"/>
                <a:gd name="T72" fmla="*/ 2147483647 w 345"/>
                <a:gd name="T73" fmla="*/ 2147483647 h 752"/>
                <a:gd name="T74" fmla="*/ 2147483647 w 345"/>
                <a:gd name="T75" fmla="*/ 2147483647 h 752"/>
                <a:gd name="T76" fmla="*/ 2147483647 w 345"/>
                <a:gd name="T77" fmla="*/ 2147483647 h 752"/>
                <a:gd name="T78" fmla="*/ 2147483647 w 345"/>
                <a:gd name="T79" fmla="*/ 2147483647 h 752"/>
                <a:gd name="T80" fmla="*/ 2147483647 w 345"/>
                <a:gd name="T81" fmla="*/ 2147483647 h 752"/>
                <a:gd name="T82" fmla="*/ 2147483647 w 345"/>
                <a:gd name="T83" fmla="*/ 2147483647 h 75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45" h="752">
                  <a:moveTo>
                    <a:pt x="0" y="22"/>
                  </a:moveTo>
                  <a:lnTo>
                    <a:pt x="6" y="39"/>
                  </a:lnTo>
                  <a:lnTo>
                    <a:pt x="6" y="133"/>
                  </a:lnTo>
                  <a:lnTo>
                    <a:pt x="11" y="160"/>
                  </a:lnTo>
                  <a:lnTo>
                    <a:pt x="11" y="298"/>
                  </a:lnTo>
                  <a:lnTo>
                    <a:pt x="17" y="332"/>
                  </a:lnTo>
                  <a:lnTo>
                    <a:pt x="17" y="481"/>
                  </a:lnTo>
                  <a:lnTo>
                    <a:pt x="23" y="514"/>
                  </a:lnTo>
                  <a:lnTo>
                    <a:pt x="23" y="641"/>
                  </a:lnTo>
                  <a:lnTo>
                    <a:pt x="28" y="669"/>
                  </a:lnTo>
                  <a:lnTo>
                    <a:pt x="28" y="735"/>
                  </a:lnTo>
                  <a:lnTo>
                    <a:pt x="34" y="746"/>
                  </a:lnTo>
                  <a:lnTo>
                    <a:pt x="34" y="752"/>
                  </a:lnTo>
                  <a:lnTo>
                    <a:pt x="34" y="746"/>
                  </a:lnTo>
                  <a:lnTo>
                    <a:pt x="39" y="741"/>
                  </a:lnTo>
                  <a:lnTo>
                    <a:pt x="39" y="669"/>
                  </a:lnTo>
                  <a:lnTo>
                    <a:pt x="45" y="647"/>
                  </a:lnTo>
                  <a:lnTo>
                    <a:pt x="45" y="520"/>
                  </a:lnTo>
                  <a:lnTo>
                    <a:pt x="50" y="486"/>
                  </a:lnTo>
                  <a:lnTo>
                    <a:pt x="50" y="337"/>
                  </a:lnTo>
                  <a:lnTo>
                    <a:pt x="56" y="304"/>
                  </a:lnTo>
                  <a:lnTo>
                    <a:pt x="56" y="166"/>
                  </a:lnTo>
                  <a:lnTo>
                    <a:pt x="62" y="133"/>
                  </a:lnTo>
                  <a:lnTo>
                    <a:pt x="62" y="27"/>
                  </a:lnTo>
                  <a:lnTo>
                    <a:pt x="67" y="11"/>
                  </a:lnTo>
                  <a:lnTo>
                    <a:pt x="67" y="0"/>
                  </a:lnTo>
                  <a:lnTo>
                    <a:pt x="73" y="5"/>
                  </a:lnTo>
                  <a:lnTo>
                    <a:pt x="73" y="66"/>
                  </a:lnTo>
                  <a:lnTo>
                    <a:pt x="78" y="88"/>
                  </a:lnTo>
                  <a:lnTo>
                    <a:pt x="78" y="204"/>
                  </a:lnTo>
                  <a:lnTo>
                    <a:pt x="84" y="238"/>
                  </a:lnTo>
                  <a:lnTo>
                    <a:pt x="84" y="381"/>
                  </a:lnTo>
                  <a:lnTo>
                    <a:pt x="89" y="420"/>
                  </a:lnTo>
                  <a:lnTo>
                    <a:pt x="89" y="564"/>
                  </a:lnTo>
                  <a:lnTo>
                    <a:pt x="95" y="592"/>
                  </a:lnTo>
                  <a:lnTo>
                    <a:pt x="95" y="697"/>
                  </a:lnTo>
                  <a:lnTo>
                    <a:pt x="101" y="713"/>
                  </a:lnTo>
                  <a:lnTo>
                    <a:pt x="101" y="752"/>
                  </a:lnTo>
                  <a:lnTo>
                    <a:pt x="106" y="746"/>
                  </a:lnTo>
                  <a:lnTo>
                    <a:pt x="106" y="724"/>
                  </a:lnTo>
                  <a:lnTo>
                    <a:pt x="112" y="702"/>
                  </a:lnTo>
                  <a:lnTo>
                    <a:pt x="112" y="608"/>
                  </a:lnTo>
                  <a:lnTo>
                    <a:pt x="117" y="575"/>
                  </a:lnTo>
                  <a:lnTo>
                    <a:pt x="117" y="437"/>
                  </a:lnTo>
                  <a:lnTo>
                    <a:pt x="123" y="398"/>
                  </a:lnTo>
                  <a:lnTo>
                    <a:pt x="123" y="254"/>
                  </a:lnTo>
                  <a:lnTo>
                    <a:pt x="128" y="221"/>
                  </a:lnTo>
                  <a:lnTo>
                    <a:pt x="128" y="99"/>
                  </a:lnTo>
                  <a:lnTo>
                    <a:pt x="134" y="77"/>
                  </a:lnTo>
                  <a:lnTo>
                    <a:pt x="134" y="11"/>
                  </a:lnTo>
                  <a:lnTo>
                    <a:pt x="139" y="5"/>
                  </a:lnTo>
                  <a:lnTo>
                    <a:pt x="139" y="0"/>
                  </a:lnTo>
                  <a:lnTo>
                    <a:pt x="139" y="22"/>
                  </a:lnTo>
                  <a:lnTo>
                    <a:pt x="145" y="33"/>
                  </a:lnTo>
                  <a:lnTo>
                    <a:pt x="145" y="121"/>
                  </a:lnTo>
                  <a:lnTo>
                    <a:pt x="151" y="149"/>
                  </a:lnTo>
                  <a:lnTo>
                    <a:pt x="151" y="287"/>
                  </a:lnTo>
                  <a:lnTo>
                    <a:pt x="156" y="321"/>
                  </a:lnTo>
                  <a:lnTo>
                    <a:pt x="156" y="470"/>
                  </a:lnTo>
                  <a:lnTo>
                    <a:pt x="162" y="503"/>
                  </a:lnTo>
                  <a:lnTo>
                    <a:pt x="162" y="630"/>
                  </a:lnTo>
                  <a:lnTo>
                    <a:pt x="167" y="658"/>
                  </a:lnTo>
                  <a:lnTo>
                    <a:pt x="167" y="735"/>
                  </a:lnTo>
                  <a:lnTo>
                    <a:pt x="173" y="746"/>
                  </a:lnTo>
                  <a:lnTo>
                    <a:pt x="173" y="752"/>
                  </a:lnTo>
                  <a:lnTo>
                    <a:pt x="178" y="741"/>
                  </a:lnTo>
                  <a:lnTo>
                    <a:pt x="178" y="675"/>
                  </a:lnTo>
                  <a:lnTo>
                    <a:pt x="184" y="652"/>
                  </a:lnTo>
                  <a:lnTo>
                    <a:pt x="184" y="531"/>
                  </a:lnTo>
                  <a:lnTo>
                    <a:pt x="190" y="498"/>
                  </a:lnTo>
                  <a:lnTo>
                    <a:pt x="190" y="348"/>
                  </a:lnTo>
                  <a:lnTo>
                    <a:pt x="195" y="315"/>
                  </a:lnTo>
                  <a:lnTo>
                    <a:pt x="195" y="177"/>
                  </a:lnTo>
                  <a:lnTo>
                    <a:pt x="201" y="144"/>
                  </a:lnTo>
                  <a:lnTo>
                    <a:pt x="201" y="50"/>
                  </a:lnTo>
                  <a:lnTo>
                    <a:pt x="206" y="33"/>
                  </a:lnTo>
                  <a:lnTo>
                    <a:pt x="206" y="0"/>
                  </a:lnTo>
                  <a:lnTo>
                    <a:pt x="212" y="5"/>
                  </a:lnTo>
                  <a:lnTo>
                    <a:pt x="212" y="39"/>
                  </a:lnTo>
                  <a:lnTo>
                    <a:pt x="217" y="61"/>
                  </a:lnTo>
                  <a:lnTo>
                    <a:pt x="217" y="160"/>
                  </a:lnTo>
                  <a:lnTo>
                    <a:pt x="223" y="193"/>
                  </a:lnTo>
                  <a:lnTo>
                    <a:pt x="223" y="370"/>
                  </a:lnTo>
                  <a:lnTo>
                    <a:pt x="229" y="409"/>
                  </a:lnTo>
                  <a:lnTo>
                    <a:pt x="229" y="553"/>
                  </a:lnTo>
                  <a:lnTo>
                    <a:pt x="234" y="581"/>
                  </a:lnTo>
                  <a:lnTo>
                    <a:pt x="234" y="691"/>
                  </a:lnTo>
                  <a:lnTo>
                    <a:pt x="240" y="708"/>
                  </a:lnTo>
                  <a:lnTo>
                    <a:pt x="240" y="752"/>
                  </a:lnTo>
                  <a:lnTo>
                    <a:pt x="245" y="746"/>
                  </a:lnTo>
                  <a:lnTo>
                    <a:pt x="245" y="724"/>
                  </a:lnTo>
                  <a:lnTo>
                    <a:pt x="251" y="713"/>
                  </a:lnTo>
                  <a:lnTo>
                    <a:pt x="251" y="619"/>
                  </a:lnTo>
                  <a:lnTo>
                    <a:pt x="256" y="586"/>
                  </a:lnTo>
                  <a:lnTo>
                    <a:pt x="256" y="448"/>
                  </a:lnTo>
                  <a:lnTo>
                    <a:pt x="262" y="415"/>
                  </a:lnTo>
                  <a:lnTo>
                    <a:pt x="262" y="265"/>
                  </a:lnTo>
                  <a:lnTo>
                    <a:pt x="267" y="232"/>
                  </a:lnTo>
                  <a:lnTo>
                    <a:pt x="267" y="105"/>
                  </a:lnTo>
                  <a:lnTo>
                    <a:pt x="273" y="83"/>
                  </a:lnTo>
                  <a:lnTo>
                    <a:pt x="273" y="11"/>
                  </a:lnTo>
                  <a:lnTo>
                    <a:pt x="279" y="5"/>
                  </a:lnTo>
                  <a:lnTo>
                    <a:pt x="279" y="0"/>
                  </a:lnTo>
                  <a:lnTo>
                    <a:pt x="279" y="5"/>
                  </a:lnTo>
                  <a:lnTo>
                    <a:pt x="284" y="16"/>
                  </a:lnTo>
                  <a:lnTo>
                    <a:pt x="284" y="88"/>
                  </a:lnTo>
                  <a:lnTo>
                    <a:pt x="290" y="110"/>
                  </a:lnTo>
                  <a:lnTo>
                    <a:pt x="290" y="238"/>
                  </a:lnTo>
                  <a:lnTo>
                    <a:pt x="295" y="271"/>
                  </a:lnTo>
                  <a:lnTo>
                    <a:pt x="295" y="420"/>
                  </a:lnTo>
                  <a:lnTo>
                    <a:pt x="301" y="459"/>
                  </a:lnTo>
                  <a:lnTo>
                    <a:pt x="301" y="625"/>
                  </a:lnTo>
                  <a:lnTo>
                    <a:pt x="306" y="652"/>
                  </a:lnTo>
                  <a:lnTo>
                    <a:pt x="306" y="730"/>
                  </a:lnTo>
                  <a:lnTo>
                    <a:pt x="312" y="741"/>
                  </a:lnTo>
                  <a:lnTo>
                    <a:pt x="312" y="752"/>
                  </a:lnTo>
                  <a:lnTo>
                    <a:pt x="318" y="746"/>
                  </a:lnTo>
                  <a:lnTo>
                    <a:pt x="318" y="686"/>
                  </a:lnTo>
                  <a:lnTo>
                    <a:pt x="323" y="663"/>
                  </a:lnTo>
                  <a:lnTo>
                    <a:pt x="323" y="542"/>
                  </a:lnTo>
                  <a:lnTo>
                    <a:pt x="329" y="509"/>
                  </a:lnTo>
                  <a:lnTo>
                    <a:pt x="329" y="365"/>
                  </a:lnTo>
                  <a:lnTo>
                    <a:pt x="334" y="326"/>
                  </a:lnTo>
                  <a:lnTo>
                    <a:pt x="334" y="188"/>
                  </a:lnTo>
                  <a:lnTo>
                    <a:pt x="340" y="155"/>
                  </a:lnTo>
                  <a:lnTo>
                    <a:pt x="340" y="55"/>
                  </a:lnTo>
                  <a:lnTo>
                    <a:pt x="345" y="33"/>
                  </a:lnTo>
                  <a:lnTo>
                    <a:pt x="345" y="0"/>
                  </a:lnTo>
                </a:path>
              </a:pathLst>
            </a:custGeom>
            <a:noFill/>
            <a:ln w="11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19" name="Freeform 68"/>
            <p:cNvSpPr>
              <a:spLocks/>
            </p:cNvSpPr>
            <p:nvPr/>
          </p:nvSpPr>
          <p:spPr bwMode="auto">
            <a:xfrm>
              <a:off x="3257549" y="4570412"/>
              <a:ext cx="557213" cy="1193800"/>
            </a:xfrm>
            <a:custGeom>
              <a:avLst/>
              <a:gdLst>
                <a:gd name="T0" fmla="*/ 2147483647 w 351"/>
                <a:gd name="T1" fmla="*/ 2147483647 h 752"/>
                <a:gd name="T2" fmla="*/ 2147483647 w 351"/>
                <a:gd name="T3" fmla="*/ 2147483647 h 752"/>
                <a:gd name="T4" fmla="*/ 2147483647 w 351"/>
                <a:gd name="T5" fmla="*/ 2147483647 h 752"/>
                <a:gd name="T6" fmla="*/ 2147483647 w 351"/>
                <a:gd name="T7" fmla="*/ 2147483647 h 752"/>
                <a:gd name="T8" fmla="*/ 2147483647 w 351"/>
                <a:gd name="T9" fmla="*/ 2147483647 h 752"/>
                <a:gd name="T10" fmla="*/ 2147483647 w 351"/>
                <a:gd name="T11" fmla="*/ 2147483647 h 752"/>
                <a:gd name="T12" fmla="*/ 2147483647 w 351"/>
                <a:gd name="T13" fmla="*/ 2147483647 h 752"/>
                <a:gd name="T14" fmla="*/ 2147483647 w 351"/>
                <a:gd name="T15" fmla="*/ 2147483647 h 752"/>
                <a:gd name="T16" fmla="*/ 2147483647 w 351"/>
                <a:gd name="T17" fmla="*/ 0 h 752"/>
                <a:gd name="T18" fmla="*/ 2147483647 w 351"/>
                <a:gd name="T19" fmla="*/ 2147483647 h 752"/>
                <a:gd name="T20" fmla="*/ 2147483647 w 351"/>
                <a:gd name="T21" fmla="*/ 2147483647 h 752"/>
                <a:gd name="T22" fmla="*/ 2147483647 w 351"/>
                <a:gd name="T23" fmla="*/ 2147483647 h 752"/>
                <a:gd name="T24" fmla="*/ 2147483647 w 351"/>
                <a:gd name="T25" fmla="*/ 2147483647 h 752"/>
                <a:gd name="T26" fmla="*/ 2147483647 w 351"/>
                <a:gd name="T27" fmla="*/ 2147483647 h 752"/>
                <a:gd name="T28" fmla="*/ 2147483647 w 351"/>
                <a:gd name="T29" fmla="*/ 2147483647 h 752"/>
                <a:gd name="T30" fmla="*/ 2147483647 w 351"/>
                <a:gd name="T31" fmla="*/ 2147483647 h 752"/>
                <a:gd name="T32" fmla="*/ 2147483647 w 351"/>
                <a:gd name="T33" fmla="*/ 2147483647 h 752"/>
                <a:gd name="T34" fmla="*/ 2147483647 w 351"/>
                <a:gd name="T35" fmla="*/ 2147483647 h 752"/>
                <a:gd name="T36" fmla="*/ 2147483647 w 351"/>
                <a:gd name="T37" fmla="*/ 2147483647 h 752"/>
                <a:gd name="T38" fmla="*/ 2147483647 w 351"/>
                <a:gd name="T39" fmla="*/ 2147483647 h 752"/>
                <a:gd name="T40" fmla="*/ 2147483647 w 351"/>
                <a:gd name="T41" fmla="*/ 2147483647 h 752"/>
                <a:gd name="T42" fmla="*/ 2147483647 w 351"/>
                <a:gd name="T43" fmla="*/ 2147483647 h 752"/>
                <a:gd name="T44" fmla="*/ 2147483647 w 351"/>
                <a:gd name="T45" fmla="*/ 2147483647 h 752"/>
                <a:gd name="T46" fmla="*/ 2147483647 w 351"/>
                <a:gd name="T47" fmla="*/ 2147483647 h 752"/>
                <a:gd name="T48" fmla="*/ 2147483647 w 351"/>
                <a:gd name="T49" fmla="*/ 2147483647 h 752"/>
                <a:gd name="T50" fmla="*/ 2147483647 w 351"/>
                <a:gd name="T51" fmla="*/ 0 h 752"/>
                <a:gd name="T52" fmla="*/ 2147483647 w 351"/>
                <a:gd name="T53" fmla="*/ 2147483647 h 752"/>
                <a:gd name="T54" fmla="*/ 2147483647 w 351"/>
                <a:gd name="T55" fmla="*/ 2147483647 h 752"/>
                <a:gd name="T56" fmla="*/ 2147483647 w 351"/>
                <a:gd name="T57" fmla="*/ 2147483647 h 752"/>
                <a:gd name="T58" fmla="*/ 2147483647 w 351"/>
                <a:gd name="T59" fmla="*/ 2147483647 h 752"/>
                <a:gd name="T60" fmla="*/ 2147483647 w 351"/>
                <a:gd name="T61" fmla="*/ 2147483647 h 752"/>
                <a:gd name="T62" fmla="*/ 2147483647 w 351"/>
                <a:gd name="T63" fmla="*/ 2147483647 h 752"/>
                <a:gd name="T64" fmla="*/ 2147483647 w 351"/>
                <a:gd name="T65" fmla="*/ 2147483647 h 752"/>
                <a:gd name="T66" fmla="*/ 2147483647 w 351"/>
                <a:gd name="T67" fmla="*/ 2147483647 h 752"/>
                <a:gd name="T68" fmla="*/ 2147483647 w 351"/>
                <a:gd name="T69" fmla="*/ 2147483647 h 752"/>
                <a:gd name="T70" fmla="*/ 2147483647 w 351"/>
                <a:gd name="T71" fmla="*/ 2147483647 h 752"/>
                <a:gd name="T72" fmla="*/ 2147483647 w 351"/>
                <a:gd name="T73" fmla="*/ 2147483647 h 752"/>
                <a:gd name="T74" fmla="*/ 2147483647 w 351"/>
                <a:gd name="T75" fmla="*/ 2147483647 h 752"/>
                <a:gd name="T76" fmla="*/ 2147483647 w 351"/>
                <a:gd name="T77" fmla="*/ 2147483647 h 752"/>
                <a:gd name="T78" fmla="*/ 2147483647 w 351"/>
                <a:gd name="T79" fmla="*/ 2147483647 h 752"/>
                <a:gd name="T80" fmla="*/ 2147483647 w 351"/>
                <a:gd name="T81" fmla="*/ 2147483647 h 752"/>
                <a:gd name="T82" fmla="*/ 2147483647 w 351"/>
                <a:gd name="T83" fmla="*/ 2147483647 h 75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51" h="752">
                  <a:moveTo>
                    <a:pt x="0" y="0"/>
                  </a:moveTo>
                  <a:lnTo>
                    <a:pt x="6" y="0"/>
                  </a:lnTo>
                  <a:lnTo>
                    <a:pt x="6" y="33"/>
                  </a:lnTo>
                  <a:lnTo>
                    <a:pt x="12" y="50"/>
                  </a:lnTo>
                  <a:lnTo>
                    <a:pt x="12" y="149"/>
                  </a:lnTo>
                  <a:lnTo>
                    <a:pt x="17" y="182"/>
                  </a:lnTo>
                  <a:lnTo>
                    <a:pt x="17" y="321"/>
                  </a:lnTo>
                  <a:lnTo>
                    <a:pt x="23" y="359"/>
                  </a:lnTo>
                  <a:lnTo>
                    <a:pt x="23" y="503"/>
                  </a:lnTo>
                  <a:lnTo>
                    <a:pt x="28" y="542"/>
                  </a:lnTo>
                  <a:lnTo>
                    <a:pt x="28" y="658"/>
                  </a:lnTo>
                  <a:lnTo>
                    <a:pt x="34" y="680"/>
                  </a:lnTo>
                  <a:lnTo>
                    <a:pt x="34" y="746"/>
                  </a:lnTo>
                  <a:lnTo>
                    <a:pt x="39" y="752"/>
                  </a:lnTo>
                  <a:lnTo>
                    <a:pt x="39" y="730"/>
                  </a:lnTo>
                  <a:lnTo>
                    <a:pt x="45" y="719"/>
                  </a:lnTo>
                  <a:lnTo>
                    <a:pt x="45" y="625"/>
                  </a:lnTo>
                  <a:lnTo>
                    <a:pt x="51" y="597"/>
                  </a:lnTo>
                  <a:lnTo>
                    <a:pt x="51" y="459"/>
                  </a:lnTo>
                  <a:lnTo>
                    <a:pt x="56" y="426"/>
                  </a:lnTo>
                  <a:lnTo>
                    <a:pt x="56" y="276"/>
                  </a:lnTo>
                  <a:lnTo>
                    <a:pt x="62" y="243"/>
                  </a:lnTo>
                  <a:lnTo>
                    <a:pt x="62" y="116"/>
                  </a:lnTo>
                  <a:lnTo>
                    <a:pt x="67" y="88"/>
                  </a:lnTo>
                  <a:lnTo>
                    <a:pt x="67" y="16"/>
                  </a:lnTo>
                  <a:lnTo>
                    <a:pt x="73" y="5"/>
                  </a:lnTo>
                  <a:lnTo>
                    <a:pt x="73" y="0"/>
                  </a:lnTo>
                  <a:lnTo>
                    <a:pt x="73" y="5"/>
                  </a:lnTo>
                  <a:lnTo>
                    <a:pt x="78" y="11"/>
                  </a:lnTo>
                  <a:lnTo>
                    <a:pt x="78" y="77"/>
                  </a:lnTo>
                  <a:lnTo>
                    <a:pt x="84" y="105"/>
                  </a:lnTo>
                  <a:lnTo>
                    <a:pt x="84" y="227"/>
                  </a:lnTo>
                  <a:lnTo>
                    <a:pt x="89" y="260"/>
                  </a:lnTo>
                  <a:lnTo>
                    <a:pt x="89" y="409"/>
                  </a:lnTo>
                  <a:lnTo>
                    <a:pt x="95" y="448"/>
                  </a:lnTo>
                  <a:lnTo>
                    <a:pt x="95" y="586"/>
                  </a:lnTo>
                  <a:lnTo>
                    <a:pt x="101" y="614"/>
                  </a:lnTo>
                  <a:lnTo>
                    <a:pt x="101" y="708"/>
                  </a:lnTo>
                  <a:lnTo>
                    <a:pt x="106" y="724"/>
                  </a:lnTo>
                  <a:lnTo>
                    <a:pt x="106" y="752"/>
                  </a:lnTo>
                  <a:lnTo>
                    <a:pt x="112" y="746"/>
                  </a:lnTo>
                  <a:lnTo>
                    <a:pt x="112" y="708"/>
                  </a:lnTo>
                  <a:lnTo>
                    <a:pt x="117" y="691"/>
                  </a:lnTo>
                  <a:lnTo>
                    <a:pt x="117" y="586"/>
                  </a:lnTo>
                  <a:lnTo>
                    <a:pt x="123" y="553"/>
                  </a:lnTo>
                  <a:lnTo>
                    <a:pt x="123" y="376"/>
                  </a:lnTo>
                  <a:lnTo>
                    <a:pt x="128" y="337"/>
                  </a:lnTo>
                  <a:lnTo>
                    <a:pt x="128" y="193"/>
                  </a:lnTo>
                  <a:lnTo>
                    <a:pt x="134" y="166"/>
                  </a:lnTo>
                  <a:lnTo>
                    <a:pt x="134" y="61"/>
                  </a:lnTo>
                  <a:lnTo>
                    <a:pt x="140" y="39"/>
                  </a:lnTo>
                  <a:lnTo>
                    <a:pt x="140" y="0"/>
                  </a:lnTo>
                  <a:lnTo>
                    <a:pt x="145" y="5"/>
                  </a:lnTo>
                  <a:lnTo>
                    <a:pt x="145" y="27"/>
                  </a:lnTo>
                  <a:lnTo>
                    <a:pt x="151" y="44"/>
                  </a:lnTo>
                  <a:lnTo>
                    <a:pt x="151" y="144"/>
                  </a:lnTo>
                  <a:lnTo>
                    <a:pt x="156" y="171"/>
                  </a:lnTo>
                  <a:lnTo>
                    <a:pt x="156" y="310"/>
                  </a:lnTo>
                  <a:lnTo>
                    <a:pt x="162" y="348"/>
                  </a:lnTo>
                  <a:lnTo>
                    <a:pt x="162" y="492"/>
                  </a:lnTo>
                  <a:lnTo>
                    <a:pt x="167" y="531"/>
                  </a:lnTo>
                  <a:lnTo>
                    <a:pt x="167" y="652"/>
                  </a:lnTo>
                  <a:lnTo>
                    <a:pt x="173" y="675"/>
                  </a:lnTo>
                  <a:lnTo>
                    <a:pt x="173" y="741"/>
                  </a:lnTo>
                  <a:lnTo>
                    <a:pt x="179" y="752"/>
                  </a:lnTo>
                  <a:lnTo>
                    <a:pt x="179" y="746"/>
                  </a:lnTo>
                  <a:lnTo>
                    <a:pt x="184" y="735"/>
                  </a:lnTo>
                  <a:lnTo>
                    <a:pt x="184" y="663"/>
                  </a:lnTo>
                  <a:lnTo>
                    <a:pt x="190" y="636"/>
                  </a:lnTo>
                  <a:lnTo>
                    <a:pt x="190" y="509"/>
                  </a:lnTo>
                  <a:lnTo>
                    <a:pt x="195" y="475"/>
                  </a:lnTo>
                  <a:lnTo>
                    <a:pt x="195" y="326"/>
                  </a:lnTo>
                  <a:lnTo>
                    <a:pt x="201" y="287"/>
                  </a:lnTo>
                  <a:lnTo>
                    <a:pt x="201" y="127"/>
                  </a:lnTo>
                  <a:lnTo>
                    <a:pt x="206" y="99"/>
                  </a:lnTo>
                  <a:lnTo>
                    <a:pt x="206" y="22"/>
                  </a:lnTo>
                  <a:lnTo>
                    <a:pt x="212" y="11"/>
                  </a:lnTo>
                  <a:lnTo>
                    <a:pt x="212" y="0"/>
                  </a:lnTo>
                  <a:lnTo>
                    <a:pt x="217" y="11"/>
                  </a:lnTo>
                  <a:lnTo>
                    <a:pt x="217" y="72"/>
                  </a:lnTo>
                  <a:lnTo>
                    <a:pt x="223" y="94"/>
                  </a:lnTo>
                  <a:lnTo>
                    <a:pt x="223" y="215"/>
                  </a:lnTo>
                  <a:lnTo>
                    <a:pt x="229" y="249"/>
                  </a:lnTo>
                  <a:lnTo>
                    <a:pt x="229" y="398"/>
                  </a:lnTo>
                  <a:lnTo>
                    <a:pt x="234" y="437"/>
                  </a:lnTo>
                  <a:lnTo>
                    <a:pt x="234" y="575"/>
                  </a:lnTo>
                  <a:lnTo>
                    <a:pt x="240" y="603"/>
                  </a:lnTo>
                  <a:lnTo>
                    <a:pt x="240" y="702"/>
                  </a:lnTo>
                  <a:lnTo>
                    <a:pt x="245" y="719"/>
                  </a:lnTo>
                  <a:lnTo>
                    <a:pt x="245" y="752"/>
                  </a:lnTo>
                  <a:lnTo>
                    <a:pt x="251" y="752"/>
                  </a:lnTo>
                  <a:lnTo>
                    <a:pt x="251" y="713"/>
                  </a:lnTo>
                  <a:lnTo>
                    <a:pt x="256" y="697"/>
                  </a:lnTo>
                  <a:lnTo>
                    <a:pt x="256" y="597"/>
                  </a:lnTo>
                  <a:lnTo>
                    <a:pt x="262" y="564"/>
                  </a:lnTo>
                  <a:lnTo>
                    <a:pt x="262" y="426"/>
                  </a:lnTo>
                  <a:lnTo>
                    <a:pt x="268" y="387"/>
                  </a:lnTo>
                  <a:lnTo>
                    <a:pt x="268" y="243"/>
                  </a:lnTo>
                  <a:lnTo>
                    <a:pt x="273" y="204"/>
                  </a:lnTo>
                  <a:lnTo>
                    <a:pt x="273" y="88"/>
                  </a:lnTo>
                  <a:lnTo>
                    <a:pt x="279" y="66"/>
                  </a:lnTo>
                  <a:lnTo>
                    <a:pt x="279" y="5"/>
                  </a:lnTo>
                  <a:lnTo>
                    <a:pt x="284" y="0"/>
                  </a:lnTo>
                  <a:lnTo>
                    <a:pt x="284" y="22"/>
                  </a:lnTo>
                  <a:lnTo>
                    <a:pt x="290" y="39"/>
                  </a:lnTo>
                  <a:lnTo>
                    <a:pt x="290" y="133"/>
                  </a:lnTo>
                  <a:lnTo>
                    <a:pt x="295" y="160"/>
                  </a:lnTo>
                  <a:lnTo>
                    <a:pt x="295" y="298"/>
                  </a:lnTo>
                  <a:lnTo>
                    <a:pt x="301" y="337"/>
                  </a:lnTo>
                  <a:lnTo>
                    <a:pt x="301" y="481"/>
                  </a:lnTo>
                  <a:lnTo>
                    <a:pt x="307" y="520"/>
                  </a:lnTo>
                  <a:lnTo>
                    <a:pt x="307" y="641"/>
                  </a:lnTo>
                  <a:lnTo>
                    <a:pt x="312" y="669"/>
                  </a:lnTo>
                  <a:lnTo>
                    <a:pt x="312" y="735"/>
                  </a:lnTo>
                  <a:lnTo>
                    <a:pt x="318" y="746"/>
                  </a:lnTo>
                  <a:lnTo>
                    <a:pt x="318" y="752"/>
                  </a:lnTo>
                  <a:lnTo>
                    <a:pt x="318" y="746"/>
                  </a:lnTo>
                  <a:lnTo>
                    <a:pt x="323" y="741"/>
                  </a:lnTo>
                  <a:lnTo>
                    <a:pt x="323" y="669"/>
                  </a:lnTo>
                  <a:lnTo>
                    <a:pt x="329" y="641"/>
                  </a:lnTo>
                  <a:lnTo>
                    <a:pt x="329" y="520"/>
                  </a:lnTo>
                  <a:lnTo>
                    <a:pt x="334" y="486"/>
                  </a:lnTo>
                  <a:lnTo>
                    <a:pt x="334" y="337"/>
                  </a:lnTo>
                  <a:lnTo>
                    <a:pt x="340" y="298"/>
                  </a:lnTo>
                  <a:lnTo>
                    <a:pt x="340" y="166"/>
                  </a:lnTo>
                  <a:lnTo>
                    <a:pt x="345" y="133"/>
                  </a:lnTo>
                  <a:lnTo>
                    <a:pt x="345" y="39"/>
                  </a:lnTo>
                  <a:lnTo>
                    <a:pt x="351" y="27"/>
                  </a:lnTo>
                </a:path>
              </a:pathLst>
            </a:custGeom>
            <a:noFill/>
            <a:ln w="11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20" name="Freeform 69"/>
            <p:cNvSpPr>
              <a:spLocks/>
            </p:cNvSpPr>
            <p:nvPr/>
          </p:nvSpPr>
          <p:spPr bwMode="auto">
            <a:xfrm>
              <a:off x="3814761" y="4570412"/>
              <a:ext cx="557213" cy="1193800"/>
            </a:xfrm>
            <a:custGeom>
              <a:avLst/>
              <a:gdLst>
                <a:gd name="T0" fmla="*/ 2147483647 w 351"/>
                <a:gd name="T1" fmla="*/ 2147483647 h 752"/>
                <a:gd name="T2" fmla="*/ 2147483647 w 351"/>
                <a:gd name="T3" fmla="*/ 2147483647 h 752"/>
                <a:gd name="T4" fmla="*/ 2147483647 w 351"/>
                <a:gd name="T5" fmla="*/ 2147483647 h 752"/>
                <a:gd name="T6" fmla="*/ 2147483647 w 351"/>
                <a:gd name="T7" fmla="*/ 2147483647 h 752"/>
                <a:gd name="T8" fmla="*/ 2147483647 w 351"/>
                <a:gd name="T9" fmla="*/ 2147483647 h 752"/>
                <a:gd name="T10" fmla="*/ 2147483647 w 351"/>
                <a:gd name="T11" fmla="*/ 2147483647 h 752"/>
                <a:gd name="T12" fmla="*/ 2147483647 w 351"/>
                <a:gd name="T13" fmla="*/ 2147483647 h 752"/>
                <a:gd name="T14" fmla="*/ 2147483647 w 351"/>
                <a:gd name="T15" fmla="*/ 2147483647 h 752"/>
                <a:gd name="T16" fmla="*/ 2147483647 w 351"/>
                <a:gd name="T17" fmla="*/ 0 h 752"/>
                <a:gd name="T18" fmla="*/ 2147483647 w 351"/>
                <a:gd name="T19" fmla="*/ 2147483647 h 752"/>
                <a:gd name="T20" fmla="*/ 2147483647 w 351"/>
                <a:gd name="T21" fmla="*/ 2147483647 h 752"/>
                <a:gd name="T22" fmla="*/ 2147483647 w 351"/>
                <a:gd name="T23" fmla="*/ 2147483647 h 752"/>
                <a:gd name="T24" fmla="*/ 2147483647 w 351"/>
                <a:gd name="T25" fmla="*/ 2147483647 h 752"/>
                <a:gd name="T26" fmla="*/ 2147483647 w 351"/>
                <a:gd name="T27" fmla="*/ 2147483647 h 752"/>
                <a:gd name="T28" fmla="*/ 2147483647 w 351"/>
                <a:gd name="T29" fmla="*/ 2147483647 h 752"/>
                <a:gd name="T30" fmla="*/ 2147483647 w 351"/>
                <a:gd name="T31" fmla="*/ 2147483647 h 752"/>
                <a:gd name="T32" fmla="*/ 2147483647 w 351"/>
                <a:gd name="T33" fmla="*/ 2147483647 h 752"/>
                <a:gd name="T34" fmla="*/ 2147483647 w 351"/>
                <a:gd name="T35" fmla="*/ 2147483647 h 752"/>
                <a:gd name="T36" fmla="*/ 2147483647 w 351"/>
                <a:gd name="T37" fmla="*/ 2147483647 h 752"/>
                <a:gd name="T38" fmla="*/ 2147483647 w 351"/>
                <a:gd name="T39" fmla="*/ 2147483647 h 752"/>
                <a:gd name="T40" fmla="*/ 2147483647 w 351"/>
                <a:gd name="T41" fmla="*/ 2147483647 h 752"/>
                <a:gd name="T42" fmla="*/ 2147483647 w 351"/>
                <a:gd name="T43" fmla="*/ 2147483647 h 752"/>
                <a:gd name="T44" fmla="*/ 2147483647 w 351"/>
                <a:gd name="T45" fmla="*/ 2147483647 h 752"/>
                <a:gd name="T46" fmla="*/ 2147483647 w 351"/>
                <a:gd name="T47" fmla="*/ 2147483647 h 752"/>
                <a:gd name="T48" fmla="*/ 2147483647 w 351"/>
                <a:gd name="T49" fmla="*/ 2147483647 h 752"/>
                <a:gd name="T50" fmla="*/ 2147483647 w 351"/>
                <a:gd name="T51" fmla="*/ 0 h 752"/>
                <a:gd name="T52" fmla="*/ 2147483647 w 351"/>
                <a:gd name="T53" fmla="*/ 2147483647 h 752"/>
                <a:gd name="T54" fmla="*/ 2147483647 w 351"/>
                <a:gd name="T55" fmla="*/ 2147483647 h 752"/>
                <a:gd name="T56" fmla="*/ 2147483647 w 351"/>
                <a:gd name="T57" fmla="*/ 2147483647 h 752"/>
                <a:gd name="T58" fmla="*/ 2147483647 w 351"/>
                <a:gd name="T59" fmla="*/ 2147483647 h 752"/>
                <a:gd name="T60" fmla="*/ 2147483647 w 351"/>
                <a:gd name="T61" fmla="*/ 2147483647 h 752"/>
                <a:gd name="T62" fmla="*/ 2147483647 w 351"/>
                <a:gd name="T63" fmla="*/ 2147483647 h 752"/>
                <a:gd name="T64" fmla="*/ 2147483647 w 351"/>
                <a:gd name="T65" fmla="*/ 2147483647 h 752"/>
                <a:gd name="T66" fmla="*/ 2147483647 w 351"/>
                <a:gd name="T67" fmla="*/ 2147483647 h 752"/>
                <a:gd name="T68" fmla="*/ 2147483647 w 351"/>
                <a:gd name="T69" fmla="*/ 2147483647 h 752"/>
                <a:gd name="T70" fmla="*/ 2147483647 w 351"/>
                <a:gd name="T71" fmla="*/ 2147483647 h 752"/>
                <a:gd name="T72" fmla="*/ 2147483647 w 351"/>
                <a:gd name="T73" fmla="*/ 2147483647 h 752"/>
                <a:gd name="T74" fmla="*/ 2147483647 w 351"/>
                <a:gd name="T75" fmla="*/ 2147483647 h 752"/>
                <a:gd name="T76" fmla="*/ 2147483647 w 351"/>
                <a:gd name="T77" fmla="*/ 2147483647 h 752"/>
                <a:gd name="T78" fmla="*/ 2147483647 w 351"/>
                <a:gd name="T79" fmla="*/ 2147483647 h 752"/>
                <a:gd name="T80" fmla="*/ 2147483647 w 351"/>
                <a:gd name="T81" fmla="*/ 2147483647 h 752"/>
                <a:gd name="T82" fmla="*/ 2147483647 w 351"/>
                <a:gd name="T83" fmla="*/ 2147483647 h 75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51" h="752">
                  <a:moveTo>
                    <a:pt x="0" y="27"/>
                  </a:moveTo>
                  <a:lnTo>
                    <a:pt x="0" y="0"/>
                  </a:lnTo>
                  <a:lnTo>
                    <a:pt x="6" y="5"/>
                  </a:lnTo>
                  <a:lnTo>
                    <a:pt x="6" y="44"/>
                  </a:lnTo>
                  <a:lnTo>
                    <a:pt x="11" y="66"/>
                  </a:lnTo>
                  <a:lnTo>
                    <a:pt x="11" y="204"/>
                  </a:lnTo>
                  <a:lnTo>
                    <a:pt x="17" y="238"/>
                  </a:lnTo>
                  <a:lnTo>
                    <a:pt x="17" y="387"/>
                  </a:lnTo>
                  <a:lnTo>
                    <a:pt x="22" y="420"/>
                  </a:lnTo>
                  <a:lnTo>
                    <a:pt x="22" y="564"/>
                  </a:lnTo>
                  <a:lnTo>
                    <a:pt x="28" y="597"/>
                  </a:lnTo>
                  <a:lnTo>
                    <a:pt x="28" y="697"/>
                  </a:lnTo>
                  <a:lnTo>
                    <a:pt x="33" y="713"/>
                  </a:lnTo>
                  <a:lnTo>
                    <a:pt x="33" y="752"/>
                  </a:lnTo>
                  <a:lnTo>
                    <a:pt x="39" y="746"/>
                  </a:lnTo>
                  <a:lnTo>
                    <a:pt x="39" y="719"/>
                  </a:lnTo>
                  <a:lnTo>
                    <a:pt x="45" y="702"/>
                  </a:lnTo>
                  <a:lnTo>
                    <a:pt x="45" y="608"/>
                  </a:lnTo>
                  <a:lnTo>
                    <a:pt x="50" y="575"/>
                  </a:lnTo>
                  <a:lnTo>
                    <a:pt x="50" y="437"/>
                  </a:lnTo>
                  <a:lnTo>
                    <a:pt x="56" y="398"/>
                  </a:lnTo>
                  <a:lnTo>
                    <a:pt x="56" y="254"/>
                  </a:lnTo>
                  <a:lnTo>
                    <a:pt x="61" y="215"/>
                  </a:lnTo>
                  <a:lnTo>
                    <a:pt x="61" y="99"/>
                  </a:lnTo>
                  <a:lnTo>
                    <a:pt x="67" y="72"/>
                  </a:lnTo>
                  <a:lnTo>
                    <a:pt x="67" y="11"/>
                  </a:lnTo>
                  <a:lnTo>
                    <a:pt x="72" y="0"/>
                  </a:lnTo>
                  <a:lnTo>
                    <a:pt x="72" y="11"/>
                  </a:lnTo>
                  <a:lnTo>
                    <a:pt x="78" y="22"/>
                  </a:lnTo>
                  <a:lnTo>
                    <a:pt x="78" y="99"/>
                  </a:lnTo>
                  <a:lnTo>
                    <a:pt x="84" y="121"/>
                  </a:lnTo>
                  <a:lnTo>
                    <a:pt x="84" y="249"/>
                  </a:lnTo>
                  <a:lnTo>
                    <a:pt x="89" y="287"/>
                  </a:lnTo>
                  <a:lnTo>
                    <a:pt x="89" y="437"/>
                  </a:lnTo>
                  <a:lnTo>
                    <a:pt x="95" y="470"/>
                  </a:lnTo>
                  <a:lnTo>
                    <a:pt x="95" y="636"/>
                  </a:lnTo>
                  <a:lnTo>
                    <a:pt x="100" y="658"/>
                  </a:lnTo>
                  <a:lnTo>
                    <a:pt x="100" y="735"/>
                  </a:lnTo>
                  <a:lnTo>
                    <a:pt x="106" y="746"/>
                  </a:lnTo>
                  <a:lnTo>
                    <a:pt x="106" y="752"/>
                  </a:lnTo>
                  <a:lnTo>
                    <a:pt x="111" y="741"/>
                  </a:lnTo>
                  <a:lnTo>
                    <a:pt x="111" y="675"/>
                  </a:lnTo>
                  <a:lnTo>
                    <a:pt x="117" y="652"/>
                  </a:lnTo>
                  <a:lnTo>
                    <a:pt x="117" y="531"/>
                  </a:lnTo>
                  <a:lnTo>
                    <a:pt x="122" y="498"/>
                  </a:lnTo>
                  <a:lnTo>
                    <a:pt x="122" y="348"/>
                  </a:lnTo>
                  <a:lnTo>
                    <a:pt x="128" y="310"/>
                  </a:lnTo>
                  <a:lnTo>
                    <a:pt x="128" y="171"/>
                  </a:lnTo>
                  <a:lnTo>
                    <a:pt x="134" y="144"/>
                  </a:lnTo>
                  <a:lnTo>
                    <a:pt x="134" y="44"/>
                  </a:lnTo>
                  <a:lnTo>
                    <a:pt x="139" y="27"/>
                  </a:lnTo>
                  <a:lnTo>
                    <a:pt x="139" y="0"/>
                  </a:lnTo>
                  <a:lnTo>
                    <a:pt x="145" y="5"/>
                  </a:lnTo>
                  <a:lnTo>
                    <a:pt x="145" y="39"/>
                  </a:lnTo>
                  <a:lnTo>
                    <a:pt x="150" y="61"/>
                  </a:lnTo>
                  <a:lnTo>
                    <a:pt x="150" y="160"/>
                  </a:lnTo>
                  <a:lnTo>
                    <a:pt x="156" y="193"/>
                  </a:lnTo>
                  <a:lnTo>
                    <a:pt x="156" y="337"/>
                  </a:lnTo>
                  <a:lnTo>
                    <a:pt x="161" y="370"/>
                  </a:lnTo>
                  <a:lnTo>
                    <a:pt x="161" y="520"/>
                  </a:lnTo>
                  <a:lnTo>
                    <a:pt x="167" y="553"/>
                  </a:lnTo>
                  <a:lnTo>
                    <a:pt x="167" y="669"/>
                  </a:lnTo>
                  <a:lnTo>
                    <a:pt x="173" y="691"/>
                  </a:lnTo>
                  <a:lnTo>
                    <a:pt x="173" y="752"/>
                  </a:lnTo>
                  <a:lnTo>
                    <a:pt x="178" y="746"/>
                  </a:lnTo>
                  <a:lnTo>
                    <a:pt x="178" y="724"/>
                  </a:lnTo>
                  <a:lnTo>
                    <a:pt x="184" y="708"/>
                  </a:lnTo>
                  <a:lnTo>
                    <a:pt x="184" y="614"/>
                  </a:lnTo>
                  <a:lnTo>
                    <a:pt x="189" y="586"/>
                  </a:lnTo>
                  <a:lnTo>
                    <a:pt x="189" y="448"/>
                  </a:lnTo>
                  <a:lnTo>
                    <a:pt x="195" y="409"/>
                  </a:lnTo>
                  <a:lnTo>
                    <a:pt x="195" y="265"/>
                  </a:lnTo>
                  <a:lnTo>
                    <a:pt x="200" y="227"/>
                  </a:lnTo>
                  <a:lnTo>
                    <a:pt x="200" y="105"/>
                  </a:lnTo>
                  <a:lnTo>
                    <a:pt x="206" y="83"/>
                  </a:lnTo>
                  <a:lnTo>
                    <a:pt x="206" y="11"/>
                  </a:lnTo>
                  <a:lnTo>
                    <a:pt x="212" y="5"/>
                  </a:lnTo>
                  <a:lnTo>
                    <a:pt x="212" y="0"/>
                  </a:lnTo>
                  <a:lnTo>
                    <a:pt x="212" y="5"/>
                  </a:lnTo>
                  <a:lnTo>
                    <a:pt x="217" y="16"/>
                  </a:lnTo>
                  <a:lnTo>
                    <a:pt x="217" y="88"/>
                  </a:lnTo>
                  <a:lnTo>
                    <a:pt x="223" y="116"/>
                  </a:lnTo>
                  <a:lnTo>
                    <a:pt x="223" y="238"/>
                  </a:lnTo>
                  <a:lnTo>
                    <a:pt x="228" y="276"/>
                  </a:lnTo>
                  <a:lnTo>
                    <a:pt x="228" y="420"/>
                  </a:lnTo>
                  <a:lnTo>
                    <a:pt x="234" y="459"/>
                  </a:lnTo>
                  <a:lnTo>
                    <a:pt x="234" y="597"/>
                  </a:lnTo>
                  <a:lnTo>
                    <a:pt x="239" y="625"/>
                  </a:lnTo>
                  <a:lnTo>
                    <a:pt x="239" y="713"/>
                  </a:lnTo>
                  <a:lnTo>
                    <a:pt x="245" y="730"/>
                  </a:lnTo>
                  <a:lnTo>
                    <a:pt x="245" y="752"/>
                  </a:lnTo>
                  <a:lnTo>
                    <a:pt x="251" y="746"/>
                  </a:lnTo>
                  <a:lnTo>
                    <a:pt x="251" y="702"/>
                  </a:lnTo>
                  <a:lnTo>
                    <a:pt x="256" y="686"/>
                  </a:lnTo>
                  <a:lnTo>
                    <a:pt x="256" y="542"/>
                  </a:lnTo>
                  <a:lnTo>
                    <a:pt x="262" y="509"/>
                  </a:lnTo>
                  <a:lnTo>
                    <a:pt x="262" y="359"/>
                  </a:lnTo>
                  <a:lnTo>
                    <a:pt x="267" y="326"/>
                  </a:lnTo>
                  <a:lnTo>
                    <a:pt x="267" y="182"/>
                  </a:lnTo>
                  <a:lnTo>
                    <a:pt x="273" y="155"/>
                  </a:lnTo>
                  <a:lnTo>
                    <a:pt x="273" y="55"/>
                  </a:lnTo>
                  <a:lnTo>
                    <a:pt x="278" y="33"/>
                  </a:lnTo>
                  <a:lnTo>
                    <a:pt x="278" y="0"/>
                  </a:lnTo>
                  <a:lnTo>
                    <a:pt x="284" y="0"/>
                  </a:lnTo>
                  <a:lnTo>
                    <a:pt x="284" y="33"/>
                  </a:lnTo>
                  <a:lnTo>
                    <a:pt x="289" y="55"/>
                  </a:lnTo>
                  <a:lnTo>
                    <a:pt x="289" y="155"/>
                  </a:lnTo>
                  <a:lnTo>
                    <a:pt x="295" y="182"/>
                  </a:lnTo>
                  <a:lnTo>
                    <a:pt x="295" y="326"/>
                  </a:lnTo>
                  <a:lnTo>
                    <a:pt x="301" y="359"/>
                  </a:lnTo>
                  <a:lnTo>
                    <a:pt x="301" y="509"/>
                  </a:lnTo>
                  <a:lnTo>
                    <a:pt x="306" y="542"/>
                  </a:lnTo>
                  <a:lnTo>
                    <a:pt x="306" y="658"/>
                  </a:lnTo>
                  <a:lnTo>
                    <a:pt x="312" y="686"/>
                  </a:lnTo>
                  <a:lnTo>
                    <a:pt x="312" y="746"/>
                  </a:lnTo>
                  <a:lnTo>
                    <a:pt x="317" y="752"/>
                  </a:lnTo>
                  <a:lnTo>
                    <a:pt x="317" y="741"/>
                  </a:lnTo>
                  <a:lnTo>
                    <a:pt x="323" y="730"/>
                  </a:lnTo>
                  <a:lnTo>
                    <a:pt x="323" y="652"/>
                  </a:lnTo>
                  <a:lnTo>
                    <a:pt x="328" y="625"/>
                  </a:lnTo>
                  <a:lnTo>
                    <a:pt x="328" y="498"/>
                  </a:lnTo>
                  <a:lnTo>
                    <a:pt x="334" y="459"/>
                  </a:lnTo>
                  <a:lnTo>
                    <a:pt x="334" y="310"/>
                  </a:lnTo>
                  <a:lnTo>
                    <a:pt x="340" y="276"/>
                  </a:lnTo>
                  <a:lnTo>
                    <a:pt x="340" y="116"/>
                  </a:lnTo>
                  <a:lnTo>
                    <a:pt x="345" y="88"/>
                  </a:lnTo>
                  <a:lnTo>
                    <a:pt x="345" y="16"/>
                  </a:lnTo>
                  <a:lnTo>
                    <a:pt x="351" y="5"/>
                  </a:lnTo>
                </a:path>
              </a:pathLst>
            </a:custGeom>
            <a:noFill/>
            <a:ln w="11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21" name="Freeform 70"/>
            <p:cNvSpPr>
              <a:spLocks/>
            </p:cNvSpPr>
            <p:nvPr/>
          </p:nvSpPr>
          <p:spPr bwMode="auto">
            <a:xfrm>
              <a:off x="4371974" y="4570412"/>
              <a:ext cx="547688" cy="1193800"/>
            </a:xfrm>
            <a:custGeom>
              <a:avLst/>
              <a:gdLst>
                <a:gd name="T0" fmla="*/ 0 w 345"/>
                <a:gd name="T1" fmla="*/ 2147483647 h 752"/>
                <a:gd name="T2" fmla="*/ 2147483647 w 345"/>
                <a:gd name="T3" fmla="*/ 2147483647 h 752"/>
                <a:gd name="T4" fmla="*/ 2147483647 w 345"/>
                <a:gd name="T5" fmla="*/ 2147483647 h 752"/>
                <a:gd name="T6" fmla="*/ 2147483647 w 345"/>
                <a:gd name="T7" fmla="*/ 2147483647 h 752"/>
                <a:gd name="T8" fmla="*/ 2147483647 w 345"/>
                <a:gd name="T9" fmla="*/ 2147483647 h 752"/>
                <a:gd name="T10" fmla="*/ 2147483647 w 345"/>
                <a:gd name="T11" fmla="*/ 2147483647 h 752"/>
                <a:gd name="T12" fmla="*/ 2147483647 w 345"/>
                <a:gd name="T13" fmla="*/ 2147483647 h 752"/>
                <a:gd name="T14" fmla="*/ 2147483647 w 345"/>
                <a:gd name="T15" fmla="*/ 2147483647 h 752"/>
                <a:gd name="T16" fmla="*/ 2147483647 w 345"/>
                <a:gd name="T17" fmla="*/ 0 h 752"/>
                <a:gd name="T18" fmla="*/ 2147483647 w 345"/>
                <a:gd name="T19" fmla="*/ 2147483647 h 752"/>
                <a:gd name="T20" fmla="*/ 2147483647 w 345"/>
                <a:gd name="T21" fmla="*/ 2147483647 h 752"/>
                <a:gd name="T22" fmla="*/ 2147483647 w 345"/>
                <a:gd name="T23" fmla="*/ 2147483647 h 752"/>
                <a:gd name="T24" fmla="*/ 2147483647 w 345"/>
                <a:gd name="T25" fmla="*/ 2147483647 h 752"/>
                <a:gd name="T26" fmla="*/ 2147483647 w 345"/>
                <a:gd name="T27" fmla="*/ 2147483647 h 752"/>
                <a:gd name="T28" fmla="*/ 2147483647 w 345"/>
                <a:gd name="T29" fmla="*/ 2147483647 h 752"/>
                <a:gd name="T30" fmla="*/ 2147483647 w 345"/>
                <a:gd name="T31" fmla="*/ 2147483647 h 752"/>
                <a:gd name="T32" fmla="*/ 2147483647 w 345"/>
                <a:gd name="T33" fmla="*/ 2147483647 h 752"/>
                <a:gd name="T34" fmla="*/ 2147483647 w 345"/>
                <a:gd name="T35" fmla="*/ 0 h 752"/>
                <a:gd name="T36" fmla="*/ 2147483647 w 345"/>
                <a:gd name="T37" fmla="*/ 2147483647 h 752"/>
                <a:gd name="T38" fmla="*/ 2147483647 w 345"/>
                <a:gd name="T39" fmla="*/ 2147483647 h 752"/>
                <a:gd name="T40" fmla="*/ 2147483647 w 345"/>
                <a:gd name="T41" fmla="*/ 2147483647 h 752"/>
                <a:gd name="T42" fmla="*/ 2147483647 w 345"/>
                <a:gd name="T43" fmla="*/ 2147483647 h 752"/>
                <a:gd name="T44" fmla="*/ 2147483647 w 345"/>
                <a:gd name="T45" fmla="*/ 2147483647 h 752"/>
                <a:gd name="T46" fmla="*/ 2147483647 w 345"/>
                <a:gd name="T47" fmla="*/ 2147483647 h 752"/>
                <a:gd name="T48" fmla="*/ 2147483647 w 345"/>
                <a:gd name="T49" fmla="*/ 2147483647 h 752"/>
                <a:gd name="T50" fmla="*/ 2147483647 w 345"/>
                <a:gd name="T51" fmla="*/ 0 h 752"/>
                <a:gd name="T52" fmla="*/ 2147483647 w 345"/>
                <a:gd name="T53" fmla="*/ 2147483647 h 752"/>
                <a:gd name="T54" fmla="*/ 2147483647 w 345"/>
                <a:gd name="T55" fmla="*/ 2147483647 h 752"/>
                <a:gd name="T56" fmla="*/ 2147483647 w 345"/>
                <a:gd name="T57" fmla="*/ 2147483647 h 752"/>
                <a:gd name="T58" fmla="*/ 2147483647 w 345"/>
                <a:gd name="T59" fmla="*/ 2147483647 h 752"/>
                <a:gd name="T60" fmla="*/ 2147483647 w 345"/>
                <a:gd name="T61" fmla="*/ 2147483647 h 752"/>
                <a:gd name="T62" fmla="*/ 2147483647 w 345"/>
                <a:gd name="T63" fmla="*/ 2147483647 h 752"/>
                <a:gd name="T64" fmla="*/ 2147483647 w 345"/>
                <a:gd name="T65" fmla="*/ 2147483647 h 752"/>
                <a:gd name="T66" fmla="*/ 2147483647 w 345"/>
                <a:gd name="T67" fmla="*/ 2147483647 h 752"/>
                <a:gd name="T68" fmla="*/ 2147483647 w 345"/>
                <a:gd name="T69" fmla="*/ 2147483647 h 752"/>
                <a:gd name="T70" fmla="*/ 2147483647 w 345"/>
                <a:gd name="T71" fmla="*/ 2147483647 h 752"/>
                <a:gd name="T72" fmla="*/ 2147483647 w 345"/>
                <a:gd name="T73" fmla="*/ 2147483647 h 752"/>
                <a:gd name="T74" fmla="*/ 2147483647 w 345"/>
                <a:gd name="T75" fmla="*/ 2147483647 h 752"/>
                <a:gd name="T76" fmla="*/ 2147483647 w 345"/>
                <a:gd name="T77" fmla="*/ 2147483647 h 752"/>
                <a:gd name="T78" fmla="*/ 2147483647 w 345"/>
                <a:gd name="T79" fmla="*/ 2147483647 h 752"/>
                <a:gd name="T80" fmla="*/ 2147483647 w 345"/>
                <a:gd name="T81" fmla="*/ 2147483647 h 752"/>
                <a:gd name="T82" fmla="*/ 2147483647 w 345"/>
                <a:gd name="T83" fmla="*/ 2147483647 h 75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45" h="752">
                  <a:moveTo>
                    <a:pt x="0" y="5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5" y="11"/>
                  </a:lnTo>
                  <a:lnTo>
                    <a:pt x="5" y="83"/>
                  </a:lnTo>
                  <a:lnTo>
                    <a:pt x="11" y="105"/>
                  </a:lnTo>
                  <a:lnTo>
                    <a:pt x="11" y="227"/>
                  </a:lnTo>
                  <a:lnTo>
                    <a:pt x="16" y="265"/>
                  </a:lnTo>
                  <a:lnTo>
                    <a:pt x="16" y="409"/>
                  </a:lnTo>
                  <a:lnTo>
                    <a:pt x="22" y="448"/>
                  </a:lnTo>
                  <a:lnTo>
                    <a:pt x="22" y="586"/>
                  </a:lnTo>
                  <a:lnTo>
                    <a:pt x="28" y="614"/>
                  </a:lnTo>
                  <a:lnTo>
                    <a:pt x="28" y="708"/>
                  </a:lnTo>
                  <a:lnTo>
                    <a:pt x="33" y="724"/>
                  </a:lnTo>
                  <a:lnTo>
                    <a:pt x="33" y="752"/>
                  </a:lnTo>
                  <a:lnTo>
                    <a:pt x="39" y="746"/>
                  </a:lnTo>
                  <a:lnTo>
                    <a:pt x="39" y="708"/>
                  </a:lnTo>
                  <a:lnTo>
                    <a:pt x="44" y="691"/>
                  </a:lnTo>
                  <a:lnTo>
                    <a:pt x="44" y="586"/>
                  </a:lnTo>
                  <a:lnTo>
                    <a:pt x="50" y="553"/>
                  </a:lnTo>
                  <a:lnTo>
                    <a:pt x="50" y="409"/>
                  </a:lnTo>
                  <a:lnTo>
                    <a:pt x="55" y="376"/>
                  </a:lnTo>
                  <a:lnTo>
                    <a:pt x="55" y="227"/>
                  </a:lnTo>
                  <a:lnTo>
                    <a:pt x="61" y="193"/>
                  </a:lnTo>
                  <a:lnTo>
                    <a:pt x="61" y="83"/>
                  </a:lnTo>
                  <a:lnTo>
                    <a:pt x="66" y="61"/>
                  </a:lnTo>
                  <a:lnTo>
                    <a:pt x="66" y="0"/>
                  </a:lnTo>
                  <a:lnTo>
                    <a:pt x="72" y="5"/>
                  </a:lnTo>
                  <a:lnTo>
                    <a:pt x="72" y="27"/>
                  </a:lnTo>
                  <a:lnTo>
                    <a:pt x="78" y="44"/>
                  </a:lnTo>
                  <a:lnTo>
                    <a:pt x="78" y="144"/>
                  </a:lnTo>
                  <a:lnTo>
                    <a:pt x="83" y="171"/>
                  </a:lnTo>
                  <a:lnTo>
                    <a:pt x="83" y="310"/>
                  </a:lnTo>
                  <a:lnTo>
                    <a:pt x="89" y="348"/>
                  </a:lnTo>
                  <a:lnTo>
                    <a:pt x="89" y="498"/>
                  </a:lnTo>
                  <a:lnTo>
                    <a:pt x="94" y="531"/>
                  </a:lnTo>
                  <a:lnTo>
                    <a:pt x="94" y="652"/>
                  </a:lnTo>
                  <a:lnTo>
                    <a:pt x="100" y="675"/>
                  </a:lnTo>
                  <a:lnTo>
                    <a:pt x="100" y="741"/>
                  </a:lnTo>
                  <a:lnTo>
                    <a:pt x="105" y="752"/>
                  </a:lnTo>
                  <a:lnTo>
                    <a:pt x="105" y="746"/>
                  </a:lnTo>
                  <a:lnTo>
                    <a:pt x="111" y="735"/>
                  </a:lnTo>
                  <a:lnTo>
                    <a:pt x="111" y="658"/>
                  </a:lnTo>
                  <a:lnTo>
                    <a:pt x="117" y="636"/>
                  </a:lnTo>
                  <a:lnTo>
                    <a:pt x="117" y="509"/>
                  </a:lnTo>
                  <a:lnTo>
                    <a:pt x="122" y="470"/>
                  </a:lnTo>
                  <a:lnTo>
                    <a:pt x="122" y="326"/>
                  </a:lnTo>
                  <a:lnTo>
                    <a:pt x="128" y="287"/>
                  </a:lnTo>
                  <a:lnTo>
                    <a:pt x="128" y="155"/>
                  </a:lnTo>
                  <a:lnTo>
                    <a:pt x="133" y="121"/>
                  </a:lnTo>
                  <a:lnTo>
                    <a:pt x="133" y="33"/>
                  </a:lnTo>
                  <a:lnTo>
                    <a:pt x="139" y="22"/>
                  </a:lnTo>
                  <a:lnTo>
                    <a:pt x="139" y="0"/>
                  </a:lnTo>
                  <a:lnTo>
                    <a:pt x="144" y="0"/>
                  </a:lnTo>
                  <a:lnTo>
                    <a:pt x="144" y="55"/>
                  </a:lnTo>
                  <a:lnTo>
                    <a:pt x="150" y="72"/>
                  </a:lnTo>
                  <a:lnTo>
                    <a:pt x="150" y="215"/>
                  </a:lnTo>
                  <a:lnTo>
                    <a:pt x="156" y="254"/>
                  </a:lnTo>
                  <a:lnTo>
                    <a:pt x="156" y="398"/>
                  </a:lnTo>
                  <a:lnTo>
                    <a:pt x="161" y="437"/>
                  </a:lnTo>
                  <a:lnTo>
                    <a:pt x="161" y="575"/>
                  </a:lnTo>
                  <a:lnTo>
                    <a:pt x="167" y="608"/>
                  </a:lnTo>
                  <a:lnTo>
                    <a:pt x="167" y="702"/>
                  </a:lnTo>
                  <a:lnTo>
                    <a:pt x="172" y="719"/>
                  </a:lnTo>
                  <a:lnTo>
                    <a:pt x="172" y="752"/>
                  </a:lnTo>
                  <a:lnTo>
                    <a:pt x="178" y="752"/>
                  </a:lnTo>
                  <a:lnTo>
                    <a:pt x="178" y="713"/>
                  </a:lnTo>
                  <a:lnTo>
                    <a:pt x="183" y="697"/>
                  </a:lnTo>
                  <a:lnTo>
                    <a:pt x="183" y="597"/>
                  </a:lnTo>
                  <a:lnTo>
                    <a:pt x="189" y="564"/>
                  </a:lnTo>
                  <a:lnTo>
                    <a:pt x="189" y="420"/>
                  </a:lnTo>
                  <a:lnTo>
                    <a:pt x="194" y="387"/>
                  </a:lnTo>
                  <a:lnTo>
                    <a:pt x="194" y="238"/>
                  </a:lnTo>
                  <a:lnTo>
                    <a:pt x="200" y="204"/>
                  </a:lnTo>
                  <a:lnTo>
                    <a:pt x="200" y="88"/>
                  </a:lnTo>
                  <a:lnTo>
                    <a:pt x="206" y="66"/>
                  </a:lnTo>
                  <a:lnTo>
                    <a:pt x="206" y="5"/>
                  </a:lnTo>
                  <a:lnTo>
                    <a:pt x="211" y="0"/>
                  </a:lnTo>
                  <a:lnTo>
                    <a:pt x="211" y="11"/>
                  </a:lnTo>
                  <a:lnTo>
                    <a:pt x="217" y="27"/>
                  </a:lnTo>
                  <a:lnTo>
                    <a:pt x="217" y="105"/>
                  </a:lnTo>
                  <a:lnTo>
                    <a:pt x="222" y="133"/>
                  </a:lnTo>
                  <a:lnTo>
                    <a:pt x="222" y="265"/>
                  </a:lnTo>
                  <a:lnTo>
                    <a:pt x="228" y="298"/>
                  </a:lnTo>
                  <a:lnTo>
                    <a:pt x="228" y="486"/>
                  </a:lnTo>
                  <a:lnTo>
                    <a:pt x="233" y="520"/>
                  </a:lnTo>
                  <a:lnTo>
                    <a:pt x="233" y="641"/>
                  </a:lnTo>
                  <a:lnTo>
                    <a:pt x="239" y="669"/>
                  </a:lnTo>
                  <a:lnTo>
                    <a:pt x="239" y="741"/>
                  </a:lnTo>
                  <a:lnTo>
                    <a:pt x="245" y="746"/>
                  </a:lnTo>
                  <a:lnTo>
                    <a:pt x="245" y="752"/>
                  </a:lnTo>
                  <a:lnTo>
                    <a:pt x="245" y="746"/>
                  </a:lnTo>
                  <a:lnTo>
                    <a:pt x="250" y="735"/>
                  </a:lnTo>
                  <a:lnTo>
                    <a:pt x="250" y="669"/>
                  </a:lnTo>
                  <a:lnTo>
                    <a:pt x="256" y="641"/>
                  </a:lnTo>
                  <a:lnTo>
                    <a:pt x="256" y="520"/>
                  </a:lnTo>
                  <a:lnTo>
                    <a:pt x="261" y="481"/>
                  </a:lnTo>
                  <a:lnTo>
                    <a:pt x="261" y="337"/>
                  </a:lnTo>
                  <a:lnTo>
                    <a:pt x="267" y="298"/>
                  </a:lnTo>
                  <a:lnTo>
                    <a:pt x="267" y="160"/>
                  </a:lnTo>
                  <a:lnTo>
                    <a:pt x="272" y="133"/>
                  </a:lnTo>
                  <a:lnTo>
                    <a:pt x="272" y="39"/>
                  </a:lnTo>
                  <a:lnTo>
                    <a:pt x="278" y="22"/>
                  </a:lnTo>
                  <a:lnTo>
                    <a:pt x="278" y="0"/>
                  </a:lnTo>
                  <a:lnTo>
                    <a:pt x="284" y="5"/>
                  </a:lnTo>
                  <a:lnTo>
                    <a:pt x="284" y="44"/>
                  </a:lnTo>
                  <a:lnTo>
                    <a:pt x="289" y="66"/>
                  </a:lnTo>
                  <a:lnTo>
                    <a:pt x="289" y="171"/>
                  </a:lnTo>
                  <a:lnTo>
                    <a:pt x="295" y="204"/>
                  </a:lnTo>
                  <a:lnTo>
                    <a:pt x="295" y="348"/>
                  </a:lnTo>
                  <a:lnTo>
                    <a:pt x="300" y="387"/>
                  </a:lnTo>
                  <a:lnTo>
                    <a:pt x="300" y="531"/>
                  </a:lnTo>
                  <a:lnTo>
                    <a:pt x="306" y="564"/>
                  </a:lnTo>
                  <a:lnTo>
                    <a:pt x="306" y="675"/>
                  </a:lnTo>
                  <a:lnTo>
                    <a:pt x="311" y="697"/>
                  </a:lnTo>
                  <a:lnTo>
                    <a:pt x="311" y="752"/>
                  </a:lnTo>
                  <a:lnTo>
                    <a:pt x="317" y="746"/>
                  </a:lnTo>
                  <a:lnTo>
                    <a:pt x="317" y="719"/>
                  </a:lnTo>
                  <a:lnTo>
                    <a:pt x="322" y="702"/>
                  </a:lnTo>
                  <a:lnTo>
                    <a:pt x="322" y="603"/>
                  </a:lnTo>
                  <a:lnTo>
                    <a:pt x="328" y="575"/>
                  </a:lnTo>
                  <a:lnTo>
                    <a:pt x="328" y="437"/>
                  </a:lnTo>
                  <a:lnTo>
                    <a:pt x="334" y="398"/>
                  </a:lnTo>
                  <a:lnTo>
                    <a:pt x="334" y="249"/>
                  </a:lnTo>
                  <a:lnTo>
                    <a:pt x="339" y="215"/>
                  </a:lnTo>
                  <a:lnTo>
                    <a:pt x="339" y="99"/>
                  </a:lnTo>
                  <a:lnTo>
                    <a:pt x="345" y="72"/>
                  </a:lnTo>
                  <a:lnTo>
                    <a:pt x="345" y="11"/>
                  </a:lnTo>
                </a:path>
              </a:pathLst>
            </a:custGeom>
            <a:noFill/>
            <a:ln w="11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22" name="Freeform 71"/>
            <p:cNvSpPr>
              <a:spLocks/>
            </p:cNvSpPr>
            <p:nvPr/>
          </p:nvSpPr>
          <p:spPr bwMode="auto">
            <a:xfrm>
              <a:off x="4919662" y="4570412"/>
              <a:ext cx="555625" cy="1193800"/>
            </a:xfrm>
            <a:custGeom>
              <a:avLst/>
              <a:gdLst>
                <a:gd name="T0" fmla="*/ 2147483647 w 350"/>
                <a:gd name="T1" fmla="*/ 2147483647 h 752"/>
                <a:gd name="T2" fmla="*/ 2147483647 w 350"/>
                <a:gd name="T3" fmla="*/ 2147483647 h 752"/>
                <a:gd name="T4" fmla="*/ 2147483647 w 350"/>
                <a:gd name="T5" fmla="*/ 2147483647 h 752"/>
                <a:gd name="T6" fmla="*/ 2147483647 w 350"/>
                <a:gd name="T7" fmla="*/ 2147483647 h 752"/>
                <a:gd name="T8" fmla="*/ 2147483647 w 350"/>
                <a:gd name="T9" fmla="*/ 2147483647 h 752"/>
                <a:gd name="T10" fmla="*/ 2147483647 w 350"/>
                <a:gd name="T11" fmla="*/ 2147483647 h 752"/>
                <a:gd name="T12" fmla="*/ 2147483647 w 350"/>
                <a:gd name="T13" fmla="*/ 2147483647 h 752"/>
                <a:gd name="T14" fmla="*/ 2147483647 w 350"/>
                <a:gd name="T15" fmla="*/ 2147483647 h 752"/>
                <a:gd name="T16" fmla="*/ 2147483647 w 350"/>
                <a:gd name="T17" fmla="*/ 0 h 752"/>
                <a:gd name="T18" fmla="*/ 2147483647 w 350"/>
                <a:gd name="T19" fmla="*/ 2147483647 h 752"/>
                <a:gd name="T20" fmla="*/ 2147483647 w 350"/>
                <a:gd name="T21" fmla="*/ 2147483647 h 752"/>
                <a:gd name="T22" fmla="*/ 2147483647 w 350"/>
                <a:gd name="T23" fmla="*/ 2147483647 h 752"/>
                <a:gd name="T24" fmla="*/ 2147483647 w 350"/>
                <a:gd name="T25" fmla="*/ 2147483647 h 752"/>
                <a:gd name="T26" fmla="*/ 2147483647 w 350"/>
                <a:gd name="T27" fmla="*/ 2147483647 h 752"/>
                <a:gd name="T28" fmla="*/ 2147483647 w 350"/>
                <a:gd name="T29" fmla="*/ 2147483647 h 752"/>
                <a:gd name="T30" fmla="*/ 2147483647 w 350"/>
                <a:gd name="T31" fmla="*/ 2147483647 h 752"/>
                <a:gd name="T32" fmla="*/ 2147483647 w 350"/>
                <a:gd name="T33" fmla="*/ 2147483647 h 752"/>
                <a:gd name="T34" fmla="*/ 2147483647 w 350"/>
                <a:gd name="T35" fmla="*/ 2147483647 h 752"/>
                <a:gd name="T36" fmla="*/ 2147483647 w 350"/>
                <a:gd name="T37" fmla="*/ 2147483647 h 752"/>
                <a:gd name="T38" fmla="*/ 2147483647 w 350"/>
                <a:gd name="T39" fmla="*/ 2147483647 h 752"/>
                <a:gd name="T40" fmla="*/ 2147483647 w 350"/>
                <a:gd name="T41" fmla="*/ 2147483647 h 752"/>
                <a:gd name="T42" fmla="*/ 2147483647 w 350"/>
                <a:gd name="T43" fmla="*/ 2147483647 h 752"/>
                <a:gd name="T44" fmla="*/ 2147483647 w 350"/>
                <a:gd name="T45" fmla="*/ 2147483647 h 752"/>
                <a:gd name="T46" fmla="*/ 2147483647 w 350"/>
                <a:gd name="T47" fmla="*/ 2147483647 h 752"/>
                <a:gd name="T48" fmla="*/ 2147483647 w 350"/>
                <a:gd name="T49" fmla="*/ 2147483647 h 752"/>
                <a:gd name="T50" fmla="*/ 2147483647 w 350"/>
                <a:gd name="T51" fmla="*/ 0 h 752"/>
                <a:gd name="T52" fmla="*/ 2147483647 w 350"/>
                <a:gd name="T53" fmla="*/ 2147483647 h 752"/>
                <a:gd name="T54" fmla="*/ 2147483647 w 350"/>
                <a:gd name="T55" fmla="*/ 2147483647 h 752"/>
                <a:gd name="T56" fmla="*/ 2147483647 w 350"/>
                <a:gd name="T57" fmla="*/ 2147483647 h 752"/>
                <a:gd name="T58" fmla="*/ 2147483647 w 350"/>
                <a:gd name="T59" fmla="*/ 2147483647 h 752"/>
                <a:gd name="T60" fmla="*/ 2147483647 w 350"/>
                <a:gd name="T61" fmla="*/ 2147483647 h 752"/>
                <a:gd name="T62" fmla="*/ 2147483647 w 350"/>
                <a:gd name="T63" fmla="*/ 2147483647 h 752"/>
                <a:gd name="T64" fmla="*/ 2147483647 w 350"/>
                <a:gd name="T65" fmla="*/ 2147483647 h 752"/>
                <a:gd name="T66" fmla="*/ 2147483647 w 350"/>
                <a:gd name="T67" fmla="*/ 2147483647 h 752"/>
                <a:gd name="T68" fmla="*/ 2147483647 w 350"/>
                <a:gd name="T69" fmla="*/ 2147483647 h 752"/>
                <a:gd name="T70" fmla="*/ 2147483647 w 350"/>
                <a:gd name="T71" fmla="*/ 2147483647 h 752"/>
                <a:gd name="T72" fmla="*/ 2147483647 w 350"/>
                <a:gd name="T73" fmla="*/ 2147483647 h 752"/>
                <a:gd name="T74" fmla="*/ 2147483647 w 350"/>
                <a:gd name="T75" fmla="*/ 2147483647 h 752"/>
                <a:gd name="T76" fmla="*/ 2147483647 w 350"/>
                <a:gd name="T77" fmla="*/ 2147483647 h 752"/>
                <a:gd name="T78" fmla="*/ 2147483647 w 350"/>
                <a:gd name="T79" fmla="*/ 2147483647 h 752"/>
                <a:gd name="T80" fmla="*/ 2147483647 w 350"/>
                <a:gd name="T81" fmla="*/ 2147483647 h 752"/>
                <a:gd name="T82" fmla="*/ 2147483647 w 350"/>
                <a:gd name="T83" fmla="*/ 2147483647 h 75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50" h="752">
                  <a:moveTo>
                    <a:pt x="0" y="11"/>
                  </a:moveTo>
                  <a:lnTo>
                    <a:pt x="5" y="0"/>
                  </a:lnTo>
                  <a:lnTo>
                    <a:pt x="5" y="11"/>
                  </a:lnTo>
                  <a:lnTo>
                    <a:pt x="11" y="22"/>
                  </a:lnTo>
                  <a:lnTo>
                    <a:pt x="11" y="99"/>
                  </a:lnTo>
                  <a:lnTo>
                    <a:pt x="16" y="121"/>
                  </a:lnTo>
                  <a:lnTo>
                    <a:pt x="16" y="254"/>
                  </a:lnTo>
                  <a:lnTo>
                    <a:pt x="22" y="287"/>
                  </a:lnTo>
                  <a:lnTo>
                    <a:pt x="22" y="437"/>
                  </a:lnTo>
                  <a:lnTo>
                    <a:pt x="28" y="470"/>
                  </a:lnTo>
                  <a:lnTo>
                    <a:pt x="28" y="608"/>
                  </a:lnTo>
                  <a:lnTo>
                    <a:pt x="33" y="636"/>
                  </a:lnTo>
                  <a:lnTo>
                    <a:pt x="33" y="719"/>
                  </a:lnTo>
                  <a:lnTo>
                    <a:pt x="39" y="735"/>
                  </a:lnTo>
                  <a:lnTo>
                    <a:pt x="39" y="752"/>
                  </a:lnTo>
                  <a:lnTo>
                    <a:pt x="44" y="752"/>
                  </a:lnTo>
                  <a:lnTo>
                    <a:pt x="44" y="675"/>
                  </a:lnTo>
                  <a:lnTo>
                    <a:pt x="50" y="652"/>
                  </a:lnTo>
                  <a:lnTo>
                    <a:pt x="50" y="531"/>
                  </a:lnTo>
                  <a:lnTo>
                    <a:pt x="55" y="498"/>
                  </a:lnTo>
                  <a:lnTo>
                    <a:pt x="55" y="348"/>
                  </a:lnTo>
                  <a:lnTo>
                    <a:pt x="61" y="310"/>
                  </a:lnTo>
                  <a:lnTo>
                    <a:pt x="61" y="171"/>
                  </a:lnTo>
                  <a:lnTo>
                    <a:pt x="67" y="144"/>
                  </a:lnTo>
                  <a:lnTo>
                    <a:pt x="67" y="44"/>
                  </a:lnTo>
                  <a:lnTo>
                    <a:pt x="72" y="27"/>
                  </a:lnTo>
                  <a:lnTo>
                    <a:pt x="72" y="0"/>
                  </a:lnTo>
                  <a:lnTo>
                    <a:pt x="78" y="5"/>
                  </a:lnTo>
                  <a:lnTo>
                    <a:pt x="78" y="39"/>
                  </a:lnTo>
                  <a:lnTo>
                    <a:pt x="83" y="61"/>
                  </a:lnTo>
                  <a:lnTo>
                    <a:pt x="83" y="166"/>
                  </a:lnTo>
                  <a:lnTo>
                    <a:pt x="89" y="193"/>
                  </a:lnTo>
                  <a:lnTo>
                    <a:pt x="89" y="337"/>
                  </a:lnTo>
                  <a:lnTo>
                    <a:pt x="94" y="376"/>
                  </a:lnTo>
                  <a:lnTo>
                    <a:pt x="94" y="520"/>
                  </a:lnTo>
                  <a:lnTo>
                    <a:pt x="100" y="553"/>
                  </a:lnTo>
                  <a:lnTo>
                    <a:pt x="100" y="669"/>
                  </a:lnTo>
                  <a:lnTo>
                    <a:pt x="106" y="691"/>
                  </a:lnTo>
                  <a:lnTo>
                    <a:pt x="106" y="746"/>
                  </a:lnTo>
                  <a:lnTo>
                    <a:pt x="111" y="752"/>
                  </a:lnTo>
                  <a:lnTo>
                    <a:pt x="111" y="735"/>
                  </a:lnTo>
                  <a:lnTo>
                    <a:pt x="117" y="724"/>
                  </a:lnTo>
                  <a:lnTo>
                    <a:pt x="117" y="641"/>
                  </a:lnTo>
                  <a:lnTo>
                    <a:pt x="122" y="614"/>
                  </a:lnTo>
                  <a:lnTo>
                    <a:pt x="122" y="481"/>
                  </a:lnTo>
                  <a:lnTo>
                    <a:pt x="128" y="448"/>
                  </a:lnTo>
                  <a:lnTo>
                    <a:pt x="128" y="260"/>
                  </a:lnTo>
                  <a:lnTo>
                    <a:pt x="133" y="227"/>
                  </a:lnTo>
                  <a:lnTo>
                    <a:pt x="133" y="105"/>
                  </a:lnTo>
                  <a:lnTo>
                    <a:pt x="139" y="83"/>
                  </a:lnTo>
                  <a:lnTo>
                    <a:pt x="139" y="11"/>
                  </a:lnTo>
                  <a:lnTo>
                    <a:pt x="144" y="5"/>
                  </a:lnTo>
                  <a:lnTo>
                    <a:pt x="144" y="0"/>
                  </a:lnTo>
                  <a:lnTo>
                    <a:pt x="144" y="5"/>
                  </a:lnTo>
                  <a:lnTo>
                    <a:pt x="150" y="16"/>
                  </a:lnTo>
                  <a:lnTo>
                    <a:pt x="150" y="88"/>
                  </a:lnTo>
                  <a:lnTo>
                    <a:pt x="156" y="116"/>
                  </a:lnTo>
                  <a:lnTo>
                    <a:pt x="156" y="243"/>
                  </a:lnTo>
                  <a:lnTo>
                    <a:pt x="161" y="276"/>
                  </a:lnTo>
                  <a:lnTo>
                    <a:pt x="161" y="426"/>
                  </a:lnTo>
                  <a:lnTo>
                    <a:pt x="167" y="459"/>
                  </a:lnTo>
                  <a:lnTo>
                    <a:pt x="167" y="597"/>
                  </a:lnTo>
                  <a:lnTo>
                    <a:pt x="172" y="625"/>
                  </a:lnTo>
                  <a:lnTo>
                    <a:pt x="172" y="713"/>
                  </a:lnTo>
                  <a:lnTo>
                    <a:pt x="178" y="730"/>
                  </a:lnTo>
                  <a:lnTo>
                    <a:pt x="178" y="752"/>
                  </a:lnTo>
                  <a:lnTo>
                    <a:pt x="183" y="746"/>
                  </a:lnTo>
                  <a:lnTo>
                    <a:pt x="183" y="702"/>
                  </a:lnTo>
                  <a:lnTo>
                    <a:pt x="189" y="680"/>
                  </a:lnTo>
                  <a:lnTo>
                    <a:pt x="189" y="575"/>
                  </a:lnTo>
                  <a:lnTo>
                    <a:pt x="195" y="542"/>
                  </a:lnTo>
                  <a:lnTo>
                    <a:pt x="195" y="398"/>
                  </a:lnTo>
                  <a:lnTo>
                    <a:pt x="200" y="359"/>
                  </a:lnTo>
                  <a:lnTo>
                    <a:pt x="200" y="215"/>
                  </a:lnTo>
                  <a:lnTo>
                    <a:pt x="206" y="182"/>
                  </a:lnTo>
                  <a:lnTo>
                    <a:pt x="206" y="72"/>
                  </a:lnTo>
                  <a:lnTo>
                    <a:pt x="211" y="50"/>
                  </a:lnTo>
                  <a:lnTo>
                    <a:pt x="211" y="0"/>
                  </a:lnTo>
                  <a:lnTo>
                    <a:pt x="217" y="0"/>
                  </a:lnTo>
                  <a:lnTo>
                    <a:pt x="217" y="33"/>
                  </a:lnTo>
                  <a:lnTo>
                    <a:pt x="222" y="55"/>
                  </a:lnTo>
                  <a:lnTo>
                    <a:pt x="222" y="155"/>
                  </a:lnTo>
                  <a:lnTo>
                    <a:pt x="228" y="182"/>
                  </a:lnTo>
                  <a:lnTo>
                    <a:pt x="228" y="326"/>
                  </a:lnTo>
                  <a:lnTo>
                    <a:pt x="234" y="365"/>
                  </a:lnTo>
                  <a:lnTo>
                    <a:pt x="234" y="509"/>
                  </a:lnTo>
                  <a:lnTo>
                    <a:pt x="239" y="542"/>
                  </a:lnTo>
                  <a:lnTo>
                    <a:pt x="239" y="663"/>
                  </a:lnTo>
                  <a:lnTo>
                    <a:pt x="245" y="686"/>
                  </a:lnTo>
                  <a:lnTo>
                    <a:pt x="245" y="746"/>
                  </a:lnTo>
                  <a:lnTo>
                    <a:pt x="250" y="752"/>
                  </a:lnTo>
                  <a:lnTo>
                    <a:pt x="250" y="741"/>
                  </a:lnTo>
                  <a:lnTo>
                    <a:pt x="256" y="730"/>
                  </a:lnTo>
                  <a:lnTo>
                    <a:pt x="256" y="652"/>
                  </a:lnTo>
                  <a:lnTo>
                    <a:pt x="261" y="625"/>
                  </a:lnTo>
                  <a:lnTo>
                    <a:pt x="261" y="492"/>
                  </a:lnTo>
                  <a:lnTo>
                    <a:pt x="267" y="459"/>
                  </a:lnTo>
                  <a:lnTo>
                    <a:pt x="267" y="310"/>
                  </a:lnTo>
                  <a:lnTo>
                    <a:pt x="272" y="276"/>
                  </a:lnTo>
                  <a:lnTo>
                    <a:pt x="272" y="144"/>
                  </a:lnTo>
                  <a:lnTo>
                    <a:pt x="278" y="116"/>
                  </a:lnTo>
                  <a:lnTo>
                    <a:pt x="278" y="27"/>
                  </a:lnTo>
                  <a:lnTo>
                    <a:pt x="284" y="16"/>
                  </a:lnTo>
                  <a:lnTo>
                    <a:pt x="284" y="0"/>
                  </a:lnTo>
                  <a:lnTo>
                    <a:pt x="289" y="5"/>
                  </a:lnTo>
                  <a:lnTo>
                    <a:pt x="289" y="83"/>
                  </a:lnTo>
                  <a:lnTo>
                    <a:pt x="295" y="105"/>
                  </a:lnTo>
                  <a:lnTo>
                    <a:pt x="295" y="232"/>
                  </a:lnTo>
                  <a:lnTo>
                    <a:pt x="300" y="265"/>
                  </a:lnTo>
                  <a:lnTo>
                    <a:pt x="300" y="415"/>
                  </a:lnTo>
                  <a:lnTo>
                    <a:pt x="306" y="448"/>
                  </a:lnTo>
                  <a:lnTo>
                    <a:pt x="306" y="586"/>
                  </a:lnTo>
                  <a:lnTo>
                    <a:pt x="311" y="614"/>
                  </a:lnTo>
                  <a:lnTo>
                    <a:pt x="311" y="708"/>
                  </a:lnTo>
                  <a:lnTo>
                    <a:pt x="317" y="724"/>
                  </a:lnTo>
                  <a:lnTo>
                    <a:pt x="317" y="752"/>
                  </a:lnTo>
                  <a:lnTo>
                    <a:pt x="323" y="746"/>
                  </a:lnTo>
                  <a:lnTo>
                    <a:pt x="323" y="708"/>
                  </a:lnTo>
                  <a:lnTo>
                    <a:pt x="328" y="691"/>
                  </a:lnTo>
                  <a:lnTo>
                    <a:pt x="328" y="586"/>
                  </a:lnTo>
                  <a:lnTo>
                    <a:pt x="334" y="553"/>
                  </a:lnTo>
                  <a:lnTo>
                    <a:pt x="334" y="409"/>
                  </a:lnTo>
                  <a:lnTo>
                    <a:pt x="339" y="370"/>
                  </a:lnTo>
                  <a:lnTo>
                    <a:pt x="339" y="227"/>
                  </a:lnTo>
                  <a:lnTo>
                    <a:pt x="345" y="193"/>
                  </a:lnTo>
                  <a:lnTo>
                    <a:pt x="345" y="77"/>
                  </a:lnTo>
                  <a:lnTo>
                    <a:pt x="350" y="61"/>
                  </a:lnTo>
                  <a:lnTo>
                    <a:pt x="350" y="5"/>
                  </a:lnTo>
                </a:path>
              </a:pathLst>
            </a:custGeom>
            <a:noFill/>
            <a:ln w="11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23" name="Freeform 72"/>
            <p:cNvSpPr>
              <a:spLocks/>
            </p:cNvSpPr>
            <p:nvPr/>
          </p:nvSpPr>
          <p:spPr bwMode="auto">
            <a:xfrm>
              <a:off x="5475287" y="4570412"/>
              <a:ext cx="566738" cy="1193800"/>
            </a:xfrm>
            <a:custGeom>
              <a:avLst/>
              <a:gdLst>
                <a:gd name="T0" fmla="*/ 2147483647 w 357"/>
                <a:gd name="T1" fmla="*/ 2147483647 h 752"/>
                <a:gd name="T2" fmla="*/ 2147483647 w 357"/>
                <a:gd name="T3" fmla="*/ 2147483647 h 752"/>
                <a:gd name="T4" fmla="*/ 2147483647 w 357"/>
                <a:gd name="T5" fmla="*/ 2147483647 h 752"/>
                <a:gd name="T6" fmla="*/ 2147483647 w 357"/>
                <a:gd name="T7" fmla="*/ 2147483647 h 752"/>
                <a:gd name="T8" fmla="*/ 2147483647 w 357"/>
                <a:gd name="T9" fmla="*/ 2147483647 h 752"/>
                <a:gd name="T10" fmla="*/ 2147483647 w 357"/>
                <a:gd name="T11" fmla="*/ 2147483647 h 752"/>
                <a:gd name="T12" fmla="*/ 2147483647 w 357"/>
                <a:gd name="T13" fmla="*/ 2147483647 h 752"/>
                <a:gd name="T14" fmla="*/ 2147483647 w 357"/>
                <a:gd name="T15" fmla="*/ 2147483647 h 752"/>
                <a:gd name="T16" fmla="*/ 2147483647 w 357"/>
                <a:gd name="T17" fmla="*/ 0 h 752"/>
                <a:gd name="T18" fmla="*/ 2147483647 w 357"/>
                <a:gd name="T19" fmla="*/ 2147483647 h 752"/>
                <a:gd name="T20" fmla="*/ 2147483647 w 357"/>
                <a:gd name="T21" fmla="*/ 2147483647 h 752"/>
                <a:gd name="T22" fmla="*/ 2147483647 w 357"/>
                <a:gd name="T23" fmla="*/ 2147483647 h 752"/>
                <a:gd name="T24" fmla="*/ 2147483647 w 357"/>
                <a:gd name="T25" fmla="*/ 2147483647 h 752"/>
                <a:gd name="T26" fmla="*/ 2147483647 w 357"/>
                <a:gd name="T27" fmla="*/ 2147483647 h 752"/>
                <a:gd name="T28" fmla="*/ 2147483647 w 357"/>
                <a:gd name="T29" fmla="*/ 2147483647 h 752"/>
                <a:gd name="T30" fmla="*/ 2147483647 w 357"/>
                <a:gd name="T31" fmla="*/ 2147483647 h 752"/>
                <a:gd name="T32" fmla="*/ 2147483647 w 357"/>
                <a:gd name="T33" fmla="*/ 2147483647 h 752"/>
                <a:gd name="T34" fmla="*/ 2147483647 w 357"/>
                <a:gd name="T35" fmla="*/ 2147483647 h 752"/>
                <a:gd name="T36" fmla="*/ 2147483647 w 357"/>
                <a:gd name="T37" fmla="*/ 2147483647 h 752"/>
                <a:gd name="T38" fmla="*/ 2147483647 w 357"/>
                <a:gd name="T39" fmla="*/ 2147483647 h 752"/>
                <a:gd name="T40" fmla="*/ 2147483647 w 357"/>
                <a:gd name="T41" fmla="*/ 2147483647 h 752"/>
                <a:gd name="T42" fmla="*/ 2147483647 w 357"/>
                <a:gd name="T43" fmla="*/ 2147483647 h 752"/>
                <a:gd name="T44" fmla="*/ 2147483647 w 357"/>
                <a:gd name="T45" fmla="*/ 2147483647 h 752"/>
                <a:gd name="T46" fmla="*/ 2147483647 w 357"/>
                <a:gd name="T47" fmla="*/ 2147483647 h 752"/>
                <a:gd name="T48" fmla="*/ 2147483647 w 357"/>
                <a:gd name="T49" fmla="*/ 2147483647 h 752"/>
                <a:gd name="T50" fmla="*/ 2147483647 w 357"/>
                <a:gd name="T51" fmla="*/ 2147483647 h 752"/>
                <a:gd name="T52" fmla="*/ 2147483647 w 357"/>
                <a:gd name="T53" fmla="*/ 2147483647 h 752"/>
                <a:gd name="T54" fmla="*/ 2147483647 w 357"/>
                <a:gd name="T55" fmla="*/ 2147483647 h 752"/>
                <a:gd name="T56" fmla="*/ 2147483647 w 357"/>
                <a:gd name="T57" fmla="*/ 2147483647 h 752"/>
                <a:gd name="T58" fmla="*/ 2147483647 w 357"/>
                <a:gd name="T59" fmla="*/ 2147483647 h 752"/>
                <a:gd name="T60" fmla="*/ 2147483647 w 357"/>
                <a:gd name="T61" fmla="*/ 2147483647 h 752"/>
                <a:gd name="T62" fmla="*/ 2147483647 w 357"/>
                <a:gd name="T63" fmla="*/ 2147483647 h 752"/>
                <a:gd name="T64" fmla="*/ 2147483647 w 357"/>
                <a:gd name="T65" fmla="*/ 2147483647 h 752"/>
                <a:gd name="T66" fmla="*/ 2147483647 w 357"/>
                <a:gd name="T67" fmla="*/ 0 h 752"/>
                <a:gd name="T68" fmla="*/ 2147483647 w 357"/>
                <a:gd name="T69" fmla="*/ 2147483647 h 752"/>
                <a:gd name="T70" fmla="*/ 2147483647 w 357"/>
                <a:gd name="T71" fmla="*/ 2147483647 h 752"/>
                <a:gd name="T72" fmla="*/ 2147483647 w 357"/>
                <a:gd name="T73" fmla="*/ 2147483647 h 752"/>
                <a:gd name="T74" fmla="*/ 2147483647 w 357"/>
                <a:gd name="T75" fmla="*/ 2147483647 h 752"/>
                <a:gd name="T76" fmla="*/ 2147483647 w 357"/>
                <a:gd name="T77" fmla="*/ 2147483647 h 752"/>
                <a:gd name="T78" fmla="*/ 2147483647 w 357"/>
                <a:gd name="T79" fmla="*/ 2147483647 h 752"/>
                <a:gd name="T80" fmla="*/ 2147483647 w 357"/>
                <a:gd name="T81" fmla="*/ 2147483647 h 752"/>
                <a:gd name="T82" fmla="*/ 2147483647 w 357"/>
                <a:gd name="T83" fmla="*/ 2147483647 h 75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57" h="752">
                  <a:moveTo>
                    <a:pt x="0" y="5"/>
                  </a:moveTo>
                  <a:lnTo>
                    <a:pt x="6" y="0"/>
                  </a:lnTo>
                  <a:lnTo>
                    <a:pt x="6" y="16"/>
                  </a:lnTo>
                  <a:lnTo>
                    <a:pt x="12" y="33"/>
                  </a:lnTo>
                  <a:lnTo>
                    <a:pt x="12" y="116"/>
                  </a:lnTo>
                  <a:lnTo>
                    <a:pt x="17" y="144"/>
                  </a:lnTo>
                  <a:lnTo>
                    <a:pt x="17" y="276"/>
                  </a:lnTo>
                  <a:lnTo>
                    <a:pt x="23" y="315"/>
                  </a:lnTo>
                  <a:lnTo>
                    <a:pt x="23" y="498"/>
                  </a:lnTo>
                  <a:lnTo>
                    <a:pt x="28" y="531"/>
                  </a:lnTo>
                  <a:lnTo>
                    <a:pt x="28" y="652"/>
                  </a:lnTo>
                  <a:lnTo>
                    <a:pt x="34" y="675"/>
                  </a:lnTo>
                  <a:lnTo>
                    <a:pt x="34" y="741"/>
                  </a:lnTo>
                  <a:lnTo>
                    <a:pt x="39" y="752"/>
                  </a:lnTo>
                  <a:lnTo>
                    <a:pt x="39" y="746"/>
                  </a:lnTo>
                  <a:lnTo>
                    <a:pt x="45" y="735"/>
                  </a:lnTo>
                  <a:lnTo>
                    <a:pt x="45" y="658"/>
                  </a:lnTo>
                  <a:lnTo>
                    <a:pt x="50" y="630"/>
                  </a:lnTo>
                  <a:lnTo>
                    <a:pt x="50" y="503"/>
                  </a:lnTo>
                  <a:lnTo>
                    <a:pt x="56" y="470"/>
                  </a:lnTo>
                  <a:lnTo>
                    <a:pt x="56" y="321"/>
                  </a:lnTo>
                  <a:lnTo>
                    <a:pt x="62" y="287"/>
                  </a:lnTo>
                  <a:lnTo>
                    <a:pt x="62" y="149"/>
                  </a:lnTo>
                  <a:lnTo>
                    <a:pt x="67" y="121"/>
                  </a:lnTo>
                  <a:lnTo>
                    <a:pt x="67" y="33"/>
                  </a:lnTo>
                  <a:lnTo>
                    <a:pt x="73" y="22"/>
                  </a:lnTo>
                  <a:lnTo>
                    <a:pt x="73" y="0"/>
                  </a:lnTo>
                  <a:lnTo>
                    <a:pt x="78" y="0"/>
                  </a:lnTo>
                  <a:lnTo>
                    <a:pt x="78" y="55"/>
                  </a:lnTo>
                  <a:lnTo>
                    <a:pt x="84" y="72"/>
                  </a:lnTo>
                  <a:lnTo>
                    <a:pt x="84" y="188"/>
                  </a:lnTo>
                  <a:lnTo>
                    <a:pt x="89" y="221"/>
                  </a:lnTo>
                  <a:lnTo>
                    <a:pt x="89" y="365"/>
                  </a:lnTo>
                  <a:lnTo>
                    <a:pt x="95" y="398"/>
                  </a:lnTo>
                  <a:lnTo>
                    <a:pt x="95" y="542"/>
                  </a:lnTo>
                  <a:lnTo>
                    <a:pt x="101" y="575"/>
                  </a:lnTo>
                  <a:lnTo>
                    <a:pt x="101" y="702"/>
                  </a:lnTo>
                  <a:lnTo>
                    <a:pt x="106" y="719"/>
                  </a:lnTo>
                  <a:lnTo>
                    <a:pt x="106" y="752"/>
                  </a:lnTo>
                  <a:lnTo>
                    <a:pt x="112" y="752"/>
                  </a:lnTo>
                  <a:lnTo>
                    <a:pt x="112" y="713"/>
                  </a:lnTo>
                  <a:lnTo>
                    <a:pt x="117" y="697"/>
                  </a:lnTo>
                  <a:lnTo>
                    <a:pt x="117" y="592"/>
                  </a:lnTo>
                  <a:lnTo>
                    <a:pt x="123" y="564"/>
                  </a:lnTo>
                  <a:lnTo>
                    <a:pt x="123" y="420"/>
                  </a:lnTo>
                  <a:lnTo>
                    <a:pt x="128" y="381"/>
                  </a:lnTo>
                  <a:lnTo>
                    <a:pt x="128" y="238"/>
                  </a:lnTo>
                  <a:lnTo>
                    <a:pt x="134" y="204"/>
                  </a:lnTo>
                  <a:lnTo>
                    <a:pt x="134" y="88"/>
                  </a:lnTo>
                  <a:lnTo>
                    <a:pt x="140" y="66"/>
                  </a:lnTo>
                  <a:lnTo>
                    <a:pt x="140" y="5"/>
                  </a:lnTo>
                  <a:lnTo>
                    <a:pt x="145" y="0"/>
                  </a:lnTo>
                  <a:lnTo>
                    <a:pt x="145" y="11"/>
                  </a:lnTo>
                  <a:lnTo>
                    <a:pt x="151" y="27"/>
                  </a:lnTo>
                  <a:lnTo>
                    <a:pt x="151" y="105"/>
                  </a:lnTo>
                  <a:lnTo>
                    <a:pt x="156" y="133"/>
                  </a:lnTo>
                  <a:lnTo>
                    <a:pt x="156" y="265"/>
                  </a:lnTo>
                  <a:lnTo>
                    <a:pt x="162" y="298"/>
                  </a:lnTo>
                  <a:lnTo>
                    <a:pt x="162" y="448"/>
                  </a:lnTo>
                  <a:lnTo>
                    <a:pt x="167" y="486"/>
                  </a:lnTo>
                  <a:lnTo>
                    <a:pt x="167" y="619"/>
                  </a:lnTo>
                  <a:lnTo>
                    <a:pt x="173" y="647"/>
                  </a:lnTo>
                  <a:lnTo>
                    <a:pt x="173" y="724"/>
                  </a:lnTo>
                  <a:lnTo>
                    <a:pt x="178" y="741"/>
                  </a:lnTo>
                  <a:lnTo>
                    <a:pt x="178" y="752"/>
                  </a:lnTo>
                  <a:lnTo>
                    <a:pt x="184" y="746"/>
                  </a:lnTo>
                  <a:lnTo>
                    <a:pt x="184" y="669"/>
                  </a:lnTo>
                  <a:lnTo>
                    <a:pt x="190" y="641"/>
                  </a:lnTo>
                  <a:lnTo>
                    <a:pt x="190" y="520"/>
                  </a:lnTo>
                  <a:lnTo>
                    <a:pt x="195" y="481"/>
                  </a:lnTo>
                  <a:lnTo>
                    <a:pt x="195" y="332"/>
                  </a:lnTo>
                  <a:lnTo>
                    <a:pt x="201" y="298"/>
                  </a:lnTo>
                  <a:lnTo>
                    <a:pt x="201" y="160"/>
                  </a:lnTo>
                  <a:lnTo>
                    <a:pt x="206" y="133"/>
                  </a:lnTo>
                  <a:lnTo>
                    <a:pt x="206" y="39"/>
                  </a:lnTo>
                  <a:lnTo>
                    <a:pt x="212" y="22"/>
                  </a:lnTo>
                  <a:lnTo>
                    <a:pt x="212" y="0"/>
                  </a:lnTo>
                  <a:lnTo>
                    <a:pt x="217" y="5"/>
                  </a:lnTo>
                  <a:lnTo>
                    <a:pt x="217" y="50"/>
                  </a:lnTo>
                  <a:lnTo>
                    <a:pt x="223" y="66"/>
                  </a:lnTo>
                  <a:lnTo>
                    <a:pt x="223" y="177"/>
                  </a:lnTo>
                  <a:lnTo>
                    <a:pt x="229" y="210"/>
                  </a:lnTo>
                  <a:lnTo>
                    <a:pt x="229" y="348"/>
                  </a:lnTo>
                  <a:lnTo>
                    <a:pt x="234" y="387"/>
                  </a:lnTo>
                  <a:lnTo>
                    <a:pt x="234" y="531"/>
                  </a:lnTo>
                  <a:lnTo>
                    <a:pt x="240" y="564"/>
                  </a:lnTo>
                  <a:lnTo>
                    <a:pt x="240" y="675"/>
                  </a:lnTo>
                  <a:lnTo>
                    <a:pt x="245" y="697"/>
                  </a:lnTo>
                  <a:lnTo>
                    <a:pt x="245" y="752"/>
                  </a:lnTo>
                  <a:lnTo>
                    <a:pt x="251" y="746"/>
                  </a:lnTo>
                  <a:lnTo>
                    <a:pt x="251" y="735"/>
                  </a:lnTo>
                  <a:lnTo>
                    <a:pt x="256" y="719"/>
                  </a:lnTo>
                  <a:lnTo>
                    <a:pt x="256" y="630"/>
                  </a:lnTo>
                  <a:lnTo>
                    <a:pt x="262" y="603"/>
                  </a:lnTo>
                  <a:lnTo>
                    <a:pt x="262" y="431"/>
                  </a:lnTo>
                  <a:lnTo>
                    <a:pt x="268" y="398"/>
                  </a:lnTo>
                  <a:lnTo>
                    <a:pt x="268" y="249"/>
                  </a:lnTo>
                  <a:lnTo>
                    <a:pt x="273" y="215"/>
                  </a:lnTo>
                  <a:lnTo>
                    <a:pt x="273" y="94"/>
                  </a:lnTo>
                  <a:lnTo>
                    <a:pt x="279" y="72"/>
                  </a:lnTo>
                  <a:lnTo>
                    <a:pt x="279" y="11"/>
                  </a:lnTo>
                  <a:lnTo>
                    <a:pt x="284" y="0"/>
                  </a:lnTo>
                  <a:lnTo>
                    <a:pt x="284" y="11"/>
                  </a:lnTo>
                  <a:lnTo>
                    <a:pt x="290" y="22"/>
                  </a:lnTo>
                  <a:lnTo>
                    <a:pt x="290" y="99"/>
                  </a:lnTo>
                  <a:lnTo>
                    <a:pt x="295" y="127"/>
                  </a:lnTo>
                  <a:lnTo>
                    <a:pt x="295" y="254"/>
                  </a:lnTo>
                  <a:lnTo>
                    <a:pt x="301" y="287"/>
                  </a:lnTo>
                  <a:lnTo>
                    <a:pt x="301" y="437"/>
                  </a:lnTo>
                  <a:lnTo>
                    <a:pt x="307" y="475"/>
                  </a:lnTo>
                  <a:lnTo>
                    <a:pt x="307" y="608"/>
                  </a:lnTo>
                  <a:lnTo>
                    <a:pt x="312" y="636"/>
                  </a:lnTo>
                  <a:lnTo>
                    <a:pt x="312" y="724"/>
                  </a:lnTo>
                  <a:lnTo>
                    <a:pt x="318" y="735"/>
                  </a:lnTo>
                  <a:lnTo>
                    <a:pt x="318" y="752"/>
                  </a:lnTo>
                  <a:lnTo>
                    <a:pt x="323" y="752"/>
                  </a:lnTo>
                  <a:lnTo>
                    <a:pt x="323" y="697"/>
                  </a:lnTo>
                  <a:lnTo>
                    <a:pt x="329" y="675"/>
                  </a:lnTo>
                  <a:lnTo>
                    <a:pt x="329" y="564"/>
                  </a:lnTo>
                  <a:lnTo>
                    <a:pt x="334" y="531"/>
                  </a:lnTo>
                  <a:lnTo>
                    <a:pt x="334" y="381"/>
                  </a:lnTo>
                  <a:lnTo>
                    <a:pt x="340" y="348"/>
                  </a:lnTo>
                  <a:lnTo>
                    <a:pt x="340" y="204"/>
                  </a:lnTo>
                  <a:lnTo>
                    <a:pt x="345" y="171"/>
                  </a:lnTo>
                  <a:lnTo>
                    <a:pt x="345" y="44"/>
                  </a:lnTo>
                  <a:lnTo>
                    <a:pt x="351" y="27"/>
                  </a:lnTo>
                  <a:lnTo>
                    <a:pt x="351" y="0"/>
                  </a:lnTo>
                  <a:lnTo>
                    <a:pt x="357" y="5"/>
                  </a:lnTo>
                </a:path>
              </a:pathLst>
            </a:custGeom>
            <a:noFill/>
            <a:ln w="11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24" name="Freeform 73"/>
            <p:cNvSpPr>
              <a:spLocks/>
            </p:cNvSpPr>
            <p:nvPr/>
          </p:nvSpPr>
          <p:spPr bwMode="auto">
            <a:xfrm>
              <a:off x="6042024" y="4570412"/>
              <a:ext cx="555625" cy="1193800"/>
            </a:xfrm>
            <a:custGeom>
              <a:avLst/>
              <a:gdLst>
                <a:gd name="T0" fmla="*/ 2147483647 w 350"/>
                <a:gd name="T1" fmla="*/ 2147483647 h 752"/>
                <a:gd name="T2" fmla="*/ 2147483647 w 350"/>
                <a:gd name="T3" fmla="*/ 2147483647 h 752"/>
                <a:gd name="T4" fmla="*/ 2147483647 w 350"/>
                <a:gd name="T5" fmla="*/ 2147483647 h 752"/>
                <a:gd name="T6" fmla="*/ 2147483647 w 350"/>
                <a:gd name="T7" fmla="*/ 2147483647 h 752"/>
                <a:gd name="T8" fmla="*/ 2147483647 w 350"/>
                <a:gd name="T9" fmla="*/ 2147483647 h 752"/>
                <a:gd name="T10" fmla="*/ 2147483647 w 350"/>
                <a:gd name="T11" fmla="*/ 2147483647 h 752"/>
                <a:gd name="T12" fmla="*/ 2147483647 w 350"/>
                <a:gd name="T13" fmla="*/ 2147483647 h 752"/>
                <a:gd name="T14" fmla="*/ 2147483647 w 350"/>
                <a:gd name="T15" fmla="*/ 2147483647 h 752"/>
                <a:gd name="T16" fmla="*/ 2147483647 w 350"/>
                <a:gd name="T17" fmla="*/ 2147483647 h 752"/>
                <a:gd name="T18" fmla="*/ 2147483647 w 350"/>
                <a:gd name="T19" fmla="*/ 2147483647 h 752"/>
                <a:gd name="T20" fmla="*/ 2147483647 w 350"/>
                <a:gd name="T21" fmla="*/ 2147483647 h 752"/>
                <a:gd name="T22" fmla="*/ 2147483647 w 350"/>
                <a:gd name="T23" fmla="*/ 2147483647 h 752"/>
                <a:gd name="T24" fmla="*/ 2147483647 w 350"/>
                <a:gd name="T25" fmla="*/ 2147483647 h 752"/>
                <a:gd name="T26" fmla="*/ 2147483647 w 350"/>
                <a:gd name="T27" fmla="*/ 2147483647 h 752"/>
                <a:gd name="T28" fmla="*/ 2147483647 w 350"/>
                <a:gd name="T29" fmla="*/ 2147483647 h 752"/>
                <a:gd name="T30" fmla="*/ 2147483647 w 350"/>
                <a:gd name="T31" fmla="*/ 2147483647 h 752"/>
                <a:gd name="T32" fmla="*/ 2147483647 w 350"/>
                <a:gd name="T33" fmla="*/ 2147483647 h 752"/>
                <a:gd name="T34" fmla="*/ 2147483647 w 350"/>
                <a:gd name="T35" fmla="*/ 2147483647 h 752"/>
                <a:gd name="T36" fmla="*/ 2147483647 w 350"/>
                <a:gd name="T37" fmla="*/ 2147483647 h 752"/>
                <a:gd name="T38" fmla="*/ 2147483647 w 350"/>
                <a:gd name="T39" fmla="*/ 2147483647 h 752"/>
                <a:gd name="T40" fmla="*/ 2147483647 w 350"/>
                <a:gd name="T41" fmla="*/ 2147483647 h 752"/>
                <a:gd name="T42" fmla="*/ 2147483647 w 350"/>
                <a:gd name="T43" fmla="*/ 2147483647 h 752"/>
                <a:gd name="T44" fmla="*/ 2147483647 w 350"/>
                <a:gd name="T45" fmla="*/ 2147483647 h 752"/>
                <a:gd name="T46" fmla="*/ 2147483647 w 350"/>
                <a:gd name="T47" fmla="*/ 2147483647 h 752"/>
                <a:gd name="T48" fmla="*/ 2147483647 w 350"/>
                <a:gd name="T49" fmla="*/ 2147483647 h 752"/>
                <a:gd name="T50" fmla="*/ 2147483647 w 350"/>
                <a:gd name="T51" fmla="*/ 2147483647 h 752"/>
                <a:gd name="T52" fmla="*/ 2147483647 w 350"/>
                <a:gd name="T53" fmla="*/ 2147483647 h 752"/>
                <a:gd name="T54" fmla="*/ 2147483647 w 350"/>
                <a:gd name="T55" fmla="*/ 2147483647 h 752"/>
                <a:gd name="T56" fmla="*/ 2147483647 w 350"/>
                <a:gd name="T57" fmla="*/ 2147483647 h 752"/>
                <a:gd name="T58" fmla="*/ 2147483647 w 350"/>
                <a:gd name="T59" fmla="*/ 2147483647 h 752"/>
                <a:gd name="T60" fmla="*/ 2147483647 w 350"/>
                <a:gd name="T61" fmla="*/ 2147483647 h 752"/>
                <a:gd name="T62" fmla="*/ 2147483647 w 350"/>
                <a:gd name="T63" fmla="*/ 2147483647 h 752"/>
                <a:gd name="T64" fmla="*/ 2147483647 w 350"/>
                <a:gd name="T65" fmla="*/ 2147483647 h 752"/>
                <a:gd name="T66" fmla="*/ 2147483647 w 350"/>
                <a:gd name="T67" fmla="*/ 2147483647 h 752"/>
                <a:gd name="T68" fmla="*/ 2147483647 w 350"/>
                <a:gd name="T69" fmla="*/ 2147483647 h 752"/>
                <a:gd name="T70" fmla="*/ 2147483647 w 350"/>
                <a:gd name="T71" fmla="*/ 2147483647 h 752"/>
                <a:gd name="T72" fmla="*/ 2147483647 w 350"/>
                <a:gd name="T73" fmla="*/ 2147483647 h 752"/>
                <a:gd name="T74" fmla="*/ 2147483647 w 350"/>
                <a:gd name="T75" fmla="*/ 2147483647 h 752"/>
                <a:gd name="T76" fmla="*/ 2147483647 w 350"/>
                <a:gd name="T77" fmla="*/ 2147483647 h 752"/>
                <a:gd name="T78" fmla="*/ 2147483647 w 350"/>
                <a:gd name="T79" fmla="*/ 2147483647 h 752"/>
                <a:gd name="T80" fmla="*/ 2147483647 w 350"/>
                <a:gd name="T81" fmla="*/ 2147483647 h 752"/>
                <a:gd name="T82" fmla="*/ 2147483647 w 350"/>
                <a:gd name="T83" fmla="*/ 2147483647 h 75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50" h="752">
                  <a:moveTo>
                    <a:pt x="0" y="5"/>
                  </a:moveTo>
                  <a:lnTo>
                    <a:pt x="0" y="44"/>
                  </a:lnTo>
                  <a:lnTo>
                    <a:pt x="5" y="61"/>
                  </a:lnTo>
                  <a:lnTo>
                    <a:pt x="5" y="166"/>
                  </a:lnTo>
                  <a:lnTo>
                    <a:pt x="11" y="199"/>
                  </a:lnTo>
                  <a:lnTo>
                    <a:pt x="11" y="337"/>
                  </a:lnTo>
                  <a:lnTo>
                    <a:pt x="16" y="376"/>
                  </a:lnTo>
                  <a:lnTo>
                    <a:pt x="16" y="520"/>
                  </a:lnTo>
                  <a:lnTo>
                    <a:pt x="22" y="553"/>
                  </a:lnTo>
                  <a:lnTo>
                    <a:pt x="22" y="669"/>
                  </a:lnTo>
                  <a:lnTo>
                    <a:pt x="27" y="691"/>
                  </a:lnTo>
                  <a:lnTo>
                    <a:pt x="27" y="746"/>
                  </a:lnTo>
                  <a:lnTo>
                    <a:pt x="33" y="752"/>
                  </a:lnTo>
                  <a:lnTo>
                    <a:pt x="33" y="735"/>
                  </a:lnTo>
                  <a:lnTo>
                    <a:pt x="39" y="724"/>
                  </a:lnTo>
                  <a:lnTo>
                    <a:pt x="39" y="641"/>
                  </a:lnTo>
                  <a:lnTo>
                    <a:pt x="44" y="614"/>
                  </a:lnTo>
                  <a:lnTo>
                    <a:pt x="44" y="481"/>
                  </a:lnTo>
                  <a:lnTo>
                    <a:pt x="50" y="442"/>
                  </a:lnTo>
                  <a:lnTo>
                    <a:pt x="50" y="298"/>
                  </a:lnTo>
                  <a:lnTo>
                    <a:pt x="55" y="260"/>
                  </a:lnTo>
                  <a:lnTo>
                    <a:pt x="55" y="133"/>
                  </a:lnTo>
                  <a:lnTo>
                    <a:pt x="61" y="105"/>
                  </a:lnTo>
                  <a:lnTo>
                    <a:pt x="61" y="22"/>
                  </a:lnTo>
                  <a:lnTo>
                    <a:pt x="66" y="11"/>
                  </a:lnTo>
                  <a:lnTo>
                    <a:pt x="66" y="0"/>
                  </a:lnTo>
                  <a:lnTo>
                    <a:pt x="72" y="5"/>
                  </a:lnTo>
                  <a:lnTo>
                    <a:pt x="72" y="88"/>
                  </a:lnTo>
                  <a:lnTo>
                    <a:pt x="78" y="116"/>
                  </a:lnTo>
                  <a:lnTo>
                    <a:pt x="78" y="243"/>
                  </a:lnTo>
                  <a:lnTo>
                    <a:pt x="83" y="276"/>
                  </a:lnTo>
                  <a:lnTo>
                    <a:pt x="83" y="426"/>
                  </a:lnTo>
                  <a:lnTo>
                    <a:pt x="89" y="464"/>
                  </a:lnTo>
                  <a:lnTo>
                    <a:pt x="89" y="597"/>
                  </a:lnTo>
                  <a:lnTo>
                    <a:pt x="94" y="625"/>
                  </a:lnTo>
                  <a:lnTo>
                    <a:pt x="94" y="719"/>
                  </a:lnTo>
                  <a:lnTo>
                    <a:pt x="100" y="730"/>
                  </a:lnTo>
                  <a:lnTo>
                    <a:pt x="100" y="752"/>
                  </a:lnTo>
                  <a:lnTo>
                    <a:pt x="105" y="746"/>
                  </a:lnTo>
                  <a:lnTo>
                    <a:pt x="105" y="702"/>
                  </a:lnTo>
                  <a:lnTo>
                    <a:pt x="111" y="680"/>
                  </a:lnTo>
                  <a:lnTo>
                    <a:pt x="111" y="569"/>
                  </a:lnTo>
                  <a:lnTo>
                    <a:pt x="116" y="542"/>
                  </a:lnTo>
                  <a:lnTo>
                    <a:pt x="116" y="398"/>
                  </a:lnTo>
                  <a:lnTo>
                    <a:pt x="122" y="359"/>
                  </a:lnTo>
                  <a:lnTo>
                    <a:pt x="122" y="215"/>
                  </a:lnTo>
                  <a:lnTo>
                    <a:pt x="128" y="182"/>
                  </a:lnTo>
                  <a:lnTo>
                    <a:pt x="128" y="72"/>
                  </a:lnTo>
                  <a:lnTo>
                    <a:pt x="133" y="50"/>
                  </a:lnTo>
                  <a:lnTo>
                    <a:pt x="133" y="0"/>
                  </a:lnTo>
                  <a:lnTo>
                    <a:pt x="139" y="5"/>
                  </a:lnTo>
                  <a:lnTo>
                    <a:pt x="139" y="22"/>
                  </a:lnTo>
                  <a:lnTo>
                    <a:pt x="144" y="39"/>
                  </a:lnTo>
                  <a:lnTo>
                    <a:pt x="144" y="127"/>
                  </a:lnTo>
                  <a:lnTo>
                    <a:pt x="150" y="155"/>
                  </a:lnTo>
                  <a:lnTo>
                    <a:pt x="150" y="326"/>
                  </a:lnTo>
                  <a:lnTo>
                    <a:pt x="155" y="365"/>
                  </a:lnTo>
                  <a:lnTo>
                    <a:pt x="155" y="509"/>
                  </a:lnTo>
                  <a:lnTo>
                    <a:pt x="161" y="542"/>
                  </a:lnTo>
                  <a:lnTo>
                    <a:pt x="161" y="663"/>
                  </a:lnTo>
                  <a:lnTo>
                    <a:pt x="167" y="686"/>
                  </a:lnTo>
                  <a:lnTo>
                    <a:pt x="167" y="746"/>
                  </a:lnTo>
                  <a:lnTo>
                    <a:pt x="172" y="752"/>
                  </a:lnTo>
                  <a:lnTo>
                    <a:pt x="172" y="741"/>
                  </a:lnTo>
                  <a:lnTo>
                    <a:pt x="178" y="730"/>
                  </a:lnTo>
                  <a:lnTo>
                    <a:pt x="178" y="647"/>
                  </a:lnTo>
                  <a:lnTo>
                    <a:pt x="183" y="625"/>
                  </a:lnTo>
                  <a:lnTo>
                    <a:pt x="183" y="492"/>
                  </a:lnTo>
                  <a:lnTo>
                    <a:pt x="189" y="459"/>
                  </a:lnTo>
                  <a:lnTo>
                    <a:pt x="189" y="310"/>
                  </a:lnTo>
                  <a:lnTo>
                    <a:pt x="194" y="271"/>
                  </a:lnTo>
                  <a:lnTo>
                    <a:pt x="194" y="138"/>
                  </a:lnTo>
                  <a:lnTo>
                    <a:pt x="200" y="110"/>
                  </a:lnTo>
                  <a:lnTo>
                    <a:pt x="200" y="27"/>
                  </a:lnTo>
                  <a:lnTo>
                    <a:pt x="206" y="16"/>
                  </a:lnTo>
                  <a:lnTo>
                    <a:pt x="206" y="0"/>
                  </a:lnTo>
                  <a:lnTo>
                    <a:pt x="211" y="5"/>
                  </a:lnTo>
                  <a:lnTo>
                    <a:pt x="211" y="61"/>
                  </a:lnTo>
                  <a:lnTo>
                    <a:pt x="217" y="83"/>
                  </a:lnTo>
                  <a:lnTo>
                    <a:pt x="217" y="199"/>
                  </a:lnTo>
                  <a:lnTo>
                    <a:pt x="222" y="232"/>
                  </a:lnTo>
                  <a:lnTo>
                    <a:pt x="222" y="376"/>
                  </a:lnTo>
                  <a:lnTo>
                    <a:pt x="228" y="415"/>
                  </a:lnTo>
                  <a:lnTo>
                    <a:pt x="228" y="553"/>
                  </a:lnTo>
                  <a:lnTo>
                    <a:pt x="233" y="586"/>
                  </a:lnTo>
                  <a:lnTo>
                    <a:pt x="233" y="713"/>
                  </a:lnTo>
                  <a:lnTo>
                    <a:pt x="239" y="724"/>
                  </a:lnTo>
                  <a:lnTo>
                    <a:pt x="239" y="752"/>
                  </a:lnTo>
                  <a:lnTo>
                    <a:pt x="244" y="746"/>
                  </a:lnTo>
                  <a:lnTo>
                    <a:pt x="244" y="708"/>
                  </a:lnTo>
                  <a:lnTo>
                    <a:pt x="250" y="691"/>
                  </a:lnTo>
                  <a:lnTo>
                    <a:pt x="250" y="581"/>
                  </a:lnTo>
                  <a:lnTo>
                    <a:pt x="256" y="547"/>
                  </a:lnTo>
                  <a:lnTo>
                    <a:pt x="256" y="409"/>
                  </a:lnTo>
                  <a:lnTo>
                    <a:pt x="261" y="370"/>
                  </a:lnTo>
                  <a:lnTo>
                    <a:pt x="261" y="227"/>
                  </a:lnTo>
                  <a:lnTo>
                    <a:pt x="267" y="193"/>
                  </a:lnTo>
                  <a:lnTo>
                    <a:pt x="267" y="77"/>
                  </a:lnTo>
                  <a:lnTo>
                    <a:pt x="272" y="55"/>
                  </a:lnTo>
                  <a:lnTo>
                    <a:pt x="272" y="5"/>
                  </a:lnTo>
                  <a:lnTo>
                    <a:pt x="278" y="0"/>
                  </a:lnTo>
                  <a:lnTo>
                    <a:pt x="278" y="16"/>
                  </a:lnTo>
                  <a:lnTo>
                    <a:pt x="283" y="33"/>
                  </a:lnTo>
                  <a:lnTo>
                    <a:pt x="283" y="116"/>
                  </a:lnTo>
                  <a:lnTo>
                    <a:pt x="289" y="144"/>
                  </a:lnTo>
                  <a:lnTo>
                    <a:pt x="289" y="276"/>
                  </a:lnTo>
                  <a:lnTo>
                    <a:pt x="295" y="315"/>
                  </a:lnTo>
                  <a:lnTo>
                    <a:pt x="295" y="464"/>
                  </a:lnTo>
                  <a:lnTo>
                    <a:pt x="300" y="498"/>
                  </a:lnTo>
                  <a:lnTo>
                    <a:pt x="300" y="625"/>
                  </a:lnTo>
                  <a:lnTo>
                    <a:pt x="306" y="652"/>
                  </a:lnTo>
                  <a:lnTo>
                    <a:pt x="306" y="730"/>
                  </a:lnTo>
                  <a:lnTo>
                    <a:pt x="311" y="741"/>
                  </a:lnTo>
                  <a:lnTo>
                    <a:pt x="311" y="752"/>
                  </a:lnTo>
                  <a:lnTo>
                    <a:pt x="311" y="746"/>
                  </a:lnTo>
                  <a:lnTo>
                    <a:pt x="317" y="735"/>
                  </a:lnTo>
                  <a:lnTo>
                    <a:pt x="317" y="658"/>
                  </a:lnTo>
                  <a:lnTo>
                    <a:pt x="322" y="630"/>
                  </a:lnTo>
                  <a:lnTo>
                    <a:pt x="322" y="503"/>
                  </a:lnTo>
                  <a:lnTo>
                    <a:pt x="328" y="470"/>
                  </a:lnTo>
                  <a:lnTo>
                    <a:pt x="328" y="321"/>
                  </a:lnTo>
                  <a:lnTo>
                    <a:pt x="334" y="282"/>
                  </a:lnTo>
                  <a:lnTo>
                    <a:pt x="334" y="149"/>
                  </a:lnTo>
                  <a:lnTo>
                    <a:pt x="339" y="121"/>
                  </a:lnTo>
                  <a:lnTo>
                    <a:pt x="339" y="33"/>
                  </a:lnTo>
                  <a:lnTo>
                    <a:pt x="345" y="22"/>
                  </a:lnTo>
                  <a:lnTo>
                    <a:pt x="345" y="0"/>
                  </a:lnTo>
                  <a:lnTo>
                    <a:pt x="350" y="5"/>
                  </a:lnTo>
                </a:path>
              </a:pathLst>
            </a:custGeom>
            <a:noFill/>
            <a:ln w="11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25" name="Freeform 74"/>
            <p:cNvSpPr>
              <a:spLocks/>
            </p:cNvSpPr>
            <p:nvPr/>
          </p:nvSpPr>
          <p:spPr bwMode="auto">
            <a:xfrm>
              <a:off x="6597649" y="4570412"/>
              <a:ext cx="557213" cy="1193800"/>
            </a:xfrm>
            <a:custGeom>
              <a:avLst/>
              <a:gdLst>
                <a:gd name="T0" fmla="*/ 2147483647 w 351"/>
                <a:gd name="T1" fmla="*/ 2147483647 h 752"/>
                <a:gd name="T2" fmla="*/ 2147483647 w 351"/>
                <a:gd name="T3" fmla="*/ 2147483647 h 752"/>
                <a:gd name="T4" fmla="*/ 2147483647 w 351"/>
                <a:gd name="T5" fmla="*/ 2147483647 h 752"/>
                <a:gd name="T6" fmla="*/ 2147483647 w 351"/>
                <a:gd name="T7" fmla="*/ 2147483647 h 752"/>
                <a:gd name="T8" fmla="*/ 2147483647 w 351"/>
                <a:gd name="T9" fmla="*/ 2147483647 h 752"/>
                <a:gd name="T10" fmla="*/ 2147483647 w 351"/>
                <a:gd name="T11" fmla="*/ 2147483647 h 752"/>
                <a:gd name="T12" fmla="*/ 2147483647 w 351"/>
                <a:gd name="T13" fmla="*/ 2147483647 h 752"/>
                <a:gd name="T14" fmla="*/ 2147483647 w 351"/>
                <a:gd name="T15" fmla="*/ 2147483647 h 752"/>
                <a:gd name="T16" fmla="*/ 2147483647 w 351"/>
                <a:gd name="T17" fmla="*/ 2147483647 h 752"/>
                <a:gd name="T18" fmla="*/ 2147483647 w 351"/>
                <a:gd name="T19" fmla="*/ 2147483647 h 752"/>
                <a:gd name="T20" fmla="*/ 2147483647 w 351"/>
                <a:gd name="T21" fmla="*/ 2147483647 h 752"/>
                <a:gd name="T22" fmla="*/ 2147483647 w 351"/>
                <a:gd name="T23" fmla="*/ 2147483647 h 752"/>
                <a:gd name="T24" fmla="*/ 2147483647 w 351"/>
                <a:gd name="T25" fmla="*/ 2147483647 h 752"/>
                <a:gd name="T26" fmla="*/ 2147483647 w 351"/>
                <a:gd name="T27" fmla="*/ 2147483647 h 752"/>
                <a:gd name="T28" fmla="*/ 2147483647 w 351"/>
                <a:gd name="T29" fmla="*/ 2147483647 h 752"/>
                <a:gd name="T30" fmla="*/ 2147483647 w 351"/>
                <a:gd name="T31" fmla="*/ 2147483647 h 752"/>
                <a:gd name="T32" fmla="*/ 2147483647 w 351"/>
                <a:gd name="T33" fmla="*/ 2147483647 h 752"/>
                <a:gd name="T34" fmla="*/ 2147483647 w 351"/>
                <a:gd name="T35" fmla="*/ 2147483647 h 752"/>
                <a:gd name="T36" fmla="*/ 2147483647 w 351"/>
                <a:gd name="T37" fmla="*/ 2147483647 h 752"/>
                <a:gd name="T38" fmla="*/ 2147483647 w 351"/>
                <a:gd name="T39" fmla="*/ 2147483647 h 752"/>
                <a:gd name="T40" fmla="*/ 2147483647 w 351"/>
                <a:gd name="T41" fmla="*/ 2147483647 h 752"/>
                <a:gd name="T42" fmla="*/ 2147483647 w 351"/>
                <a:gd name="T43" fmla="*/ 2147483647 h 752"/>
                <a:gd name="T44" fmla="*/ 2147483647 w 351"/>
                <a:gd name="T45" fmla="*/ 2147483647 h 752"/>
                <a:gd name="T46" fmla="*/ 2147483647 w 351"/>
                <a:gd name="T47" fmla="*/ 2147483647 h 752"/>
                <a:gd name="T48" fmla="*/ 2147483647 w 351"/>
                <a:gd name="T49" fmla="*/ 2147483647 h 752"/>
                <a:gd name="T50" fmla="*/ 2147483647 w 351"/>
                <a:gd name="T51" fmla="*/ 2147483647 h 752"/>
                <a:gd name="T52" fmla="*/ 2147483647 w 351"/>
                <a:gd name="T53" fmla="*/ 2147483647 h 752"/>
                <a:gd name="T54" fmla="*/ 2147483647 w 351"/>
                <a:gd name="T55" fmla="*/ 2147483647 h 752"/>
                <a:gd name="T56" fmla="*/ 2147483647 w 351"/>
                <a:gd name="T57" fmla="*/ 2147483647 h 752"/>
                <a:gd name="T58" fmla="*/ 2147483647 w 351"/>
                <a:gd name="T59" fmla="*/ 2147483647 h 752"/>
                <a:gd name="T60" fmla="*/ 2147483647 w 351"/>
                <a:gd name="T61" fmla="*/ 2147483647 h 752"/>
                <a:gd name="T62" fmla="*/ 2147483647 w 351"/>
                <a:gd name="T63" fmla="*/ 2147483647 h 752"/>
                <a:gd name="T64" fmla="*/ 2147483647 w 351"/>
                <a:gd name="T65" fmla="*/ 2147483647 h 752"/>
                <a:gd name="T66" fmla="*/ 2147483647 w 351"/>
                <a:gd name="T67" fmla="*/ 2147483647 h 752"/>
                <a:gd name="T68" fmla="*/ 2147483647 w 351"/>
                <a:gd name="T69" fmla="*/ 2147483647 h 752"/>
                <a:gd name="T70" fmla="*/ 2147483647 w 351"/>
                <a:gd name="T71" fmla="*/ 2147483647 h 752"/>
                <a:gd name="T72" fmla="*/ 2147483647 w 351"/>
                <a:gd name="T73" fmla="*/ 2147483647 h 752"/>
                <a:gd name="T74" fmla="*/ 2147483647 w 351"/>
                <a:gd name="T75" fmla="*/ 2147483647 h 752"/>
                <a:gd name="T76" fmla="*/ 2147483647 w 351"/>
                <a:gd name="T77" fmla="*/ 2147483647 h 752"/>
                <a:gd name="T78" fmla="*/ 2147483647 w 351"/>
                <a:gd name="T79" fmla="*/ 2147483647 h 752"/>
                <a:gd name="T80" fmla="*/ 2147483647 w 351"/>
                <a:gd name="T81" fmla="*/ 2147483647 h 752"/>
                <a:gd name="T82" fmla="*/ 2147483647 w 351"/>
                <a:gd name="T83" fmla="*/ 2147483647 h 75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51" h="752">
                  <a:moveTo>
                    <a:pt x="0" y="5"/>
                  </a:moveTo>
                  <a:lnTo>
                    <a:pt x="0" y="55"/>
                  </a:lnTo>
                  <a:lnTo>
                    <a:pt x="6" y="77"/>
                  </a:lnTo>
                  <a:lnTo>
                    <a:pt x="6" y="188"/>
                  </a:lnTo>
                  <a:lnTo>
                    <a:pt x="11" y="221"/>
                  </a:lnTo>
                  <a:lnTo>
                    <a:pt x="11" y="365"/>
                  </a:lnTo>
                  <a:lnTo>
                    <a:pt x="17" y="404"/>
                  </a:lnTo>
                  <a:lnTo>
                    <a:pt x="17" y="547"/>
                  </a:lnTo>
                  <a:lnTo>
                    <a:pt x="22" y="575"/>
                  </a:lnTo>
                  <a:lnTo>
                    <a:pt x="22" y="686"/>
                  </a:lnTo>
                  <a:lnTo>
                    <a:pt x="28" y="708"/>
                  </a:lnTo>
                  <a:lnTo>
                    <a:pt x="28" y="752"/>
                  </a:lnTo>
                  <a:lnTo>
                    <a:pt x="34" y="746"/>
                  </a:lnTo>
                  <a:lnTo>
                    <a:pt x="34" y="730"/>
                  </a:lnTo>
                  <a:lnTo>
                    <a:pt x="39" y="713"/>
                  </a:lnTo>
                  <a:lnTo>
                    <a:pt x="39" y="619"/>
                  </a:lnTo>
                  <a:lnTo>
                    <a:pt x="45" y="592"/>
                  </a:lnTo>
                  <a:lnTo>
                    <a:pt x="45" y="420"/>
                  </a:lnTo>
                  <a:lnTo>
                    <a:pt x="50" y="381"/>
                  </a:lnTo>
                  <a:lnTo>
                    <a:pt x="50" y="238"/>
                  </a:lnTo>
                  <a:lnTo>
                    <a:pt x="56" y="204"/>
                  </a:lnTo>
                  <a:lnTo>
                    <a:pt x="56" y="88"/>
                  </a:lnTo>
                  <a:lnTo>
                    <a:pt x="61" y="66"/>
                  </a:lnTo>
                  <a:lnTo>
                    <a:pt x="61" y="5"/>
                  </a:lnTo>
                  <a:lnTo>
                    <a:pt x="67" y="0"/>
                  </a:lnTo>
                  <a:lnTo>
                    <a:pt x="67" y="16"/>
                  </a:lnTo>
                  <a:lnTo>
                    <a:pt x="73" y="27"/>
                  </a:lnTo>
                  <a:lnTo>
                    <a:pt x="73" y="110"/>
                  </a:lnTo>
                  <a:lnTo>
                    <a:pt x="78" y="138"/>
                  </a:lnTo>
                  <a:lnTo>
                    <a:pt x="78" y="265"/>
                  </a:lnTo>
                  <a:lnTo>
                    <a:pt x="84" y="304"/>
                  </a:lnTo>
                  <a:lnTo>
                    <a:pt x="84" y="453"/>
                  </a:lnTo>
                  <a:lnTo>
                    <a:pt x="89" y="486"/>
                  </a:lnTo>
                  <a:lnTo>
                    <a:pt x="89" y="619"/>
                  </a:lnTo>
                  <a:lnTo>
                    <a:pt x="95" y="647"/>
                  </a:lnTo>
                  <a:lnTo>
                    <a:pt x="95" y="724"/>
                  </a:lnTo>
                  <a:lnTo>
                    <a:pt x="100" y="741"/>
                  </a:lnTo>
                  <a:lnTo>
                    <a:pt x="100" y="752"/>
                  </a:lnTo>
                  <a:lnTo>
                    <a:pt x="106" y="746"/>
                  </a:lnTo>
                  <a:lnTo>
                    <a:pt x="106" y="686"/>
                  </a:lnTo>
                  <a:lnTo>
                    <a:pt x="112" y="663"/>
                  </a:lnTo>
                  <a:lnTo>
                    <a:pt x="112" y="547"/>
                  </a:lnTo>
                  <a:lnTo>
                    <a:pt x="117" y="514"/>
                  </a:lnTo>
                  <a:lnTo>
                    <a:pt x="117" y="370"/>
                  </a:lnTo>
                  <a:lnTo>
                    <a:pt x="123" y="332"/>
                  </a:lnTo>
                  <a:lnTo>
                    <a:pt x="123" y="160"/>
                  </a:lnTo>
                  <a:lnTo>
                    <a:pt x="128" y="133"/>
                  </a:lnTo>
                  <a:lnTo>
                    <a:pt x="128" y="39"/>
                  </a:lnTo>
                  <a:lnTo>
                    <a:pt x="134" y="22"/>
                  </a:lnTo>
                  <a:lnTo>
                    <a:pt x="134" y="0"/>
                  </a:lnTo>
                  <a:lnTo>
                    <a:pt x="139" y="5"/>
                  </a:lnTo>
                  <a:lnTo>
                    <a:pt x="139" y="50"/>
                  </a:lnTo>
                  <a:lnTo>
                    <a:pt x="145" y="66"/>
                  </a:lnTo>
                  <a:lnTo>
                    <a:pt x="145" y="177"/>
                  </a:lnTo>
                  <a:lnTo>
                    <a:pt x="151" y="210"/>
                  </a:lnTo>
                  <a:lnTo>
                    <a:pt x="151" y="354"/>
                  </a:lnTo>
                  <a:lnTo>
                    <a:pt x="156" y="387"/>
                  </a:lnTo>
                  <a:lnTo>
                    <a:pt x="156" y="536"/>
                  </a:lnTo>
                  <a:lnTo>
                    <a:pt x="162" y="569"/>
                  </a:lnTo>
                  <a:lnTo>
                    <a:pt x="162" y="680"/>
                  </a:lnTo>
                  <a:lnTo>
                    <a:pt x="167" y="697"/>
                  </a:lnTo>
                  <a:lnTo>
                    <a:pt x="167" y="752"/>
                  </a:lnTo>
                  <a:lnTo>
                    <a:pt x="173" y="746"/>
                  </a:lnTo>
                  <a:lnTo>
                    <a:pt x="173" y="735"/>
                  </a:lnTo>
                  <a:lnTo>
                    <a:pt x="178" y="719"/>
                  </a:lnTo>
                  <a:lnTo>
                    <a:pt x="178" y="630"/>
                  </a:lnTo>
                  <a:lnTo>
                    <a:pt x="184" y="603"/>
                  </a:lnTo>
                  <a:lnTo>
                    <a:pt x="184" y="470"/>
                  </a:lnTo>
                  <a:lnTo>
                    <a:pt x="189" y="431"/>
                  </a:lnTo>
                  <a:lnTo>
                    <a:pt x="189" y="282"/>
                  </a:lnTo>
                  <a:lnTo>
                    <a:pt x="195" y="249"/>
                  </a:lnTo>
                  <a:lnTo>
                    <a:pt x="195" y="121"/>
                  </a:lnTo>
                  <a:lnTo>
                    <a:pt x="201" y="94"/>
                  </a:lnTo>
                  <a:lnTo>
                    <a:pt x="201" y="22"/>
                  </a:lnTo>
                  <a:lnTo>
                    <a:pt x="206" y="11"/>
                  </a:lnTo>
                  <a:lnTo>
                    <a:pt x="206" y="0"/>
                  </a:lnTo>
                  <a:lnTo>
                    <a:pt x="206" y="11"/>
                  </a:lnTo>
                  <a:lnTo>
                    <a:pt x="212" y="22"/>
                  </a:lnTo>
                  <a:lnTo>
                    <a:pt x="212" y="99"/>
                  </a:lnTo>
                  <a:lnTo>
                    <a:pt x="217" y="127"/>
                  </a:lnTo>
                  <a:lnTo>
                    <a:pt x="217" y="254"/>
                  </a:lnTo>
                  <a:lnTo>
                    <a:pt x="223" y="293"/>
                  </a:lnTo>
                  <a:lnTo>
                    <a:pt x="223" y="437"/>
                  </a:lnTo>
                  <a:lnTo>
                    <a:pt x="228" y="475"/>
                  </a:lnTo>
                  <a:lnTo>
                    <a:pt x="228" y="608"/>
                  </a:lnTo>
                  <a:lnTo>
                    <a:pt x="234" y="636"/>
                  </a:lnTo>
                  <a:lnTo>
                    <a:pt x="234" y="724"/>
                  </a:lnTo>
                  <a:lnTo>
                    <a:pt x="240" y="735"/>
                  </a:lnTo>
                  <a:lnTo>
                    <a:pt x="240" y="752"/>
                  </a:lnTo>
                  <a:lnTo>
                    <a:pt x="245" y="746"/>
                  </a:lnTo>
                  <a:lnTo>
                    <a:pt x="245" y="697"/>
                  </a:lnTo>
                  <a:lnTo>
                    <a:pt x="251" y="675"/>
                  </a:lnTo>
                  <a:lnTo>
                    <a:pt x="251" y="558"/>
                  </a:lnTo>
                  <a:lnTo>
                    <a:pt x="256" y="525"/>
                  </a:lnTo>
                  <a:lnTo>
                    <a:pt x="256" y="381"/>
                  </a:lnTo>
                  <a:lnTo>
                    <a:pt x="262" y="343"/>
                  </a:lnTo>
                  <a:lnTo>
                    <a:pt x="262" y="204"/>
                  </a:lnTo>
                  <a:lnTo>
                    <a:pt x="267" y="171"/>
                  </a:lnTo>
                  <a:lnTo>
                    <a:pt x="267" y="66"/>
                  </a:lnTo>
                  <a:lnTo>
                    <a:pt x="273" y="44"/>
                  </a:lnTo>
                  <a:lnTo>
                    <a:pt x="273" y="0"/>
                  </a:lnTo>
                  <a:lnTo>
                    <a:pt x="279" y="5"/>
                  </a:lnTo>
                  <a:lnTo>
                    <a:pt x="279" y="27"/>
                  </a:lnTo>
                  <a:lnTo>
                    <a:pt x="284" y="44"/>
                  </a:lnTo>
                  <a:lnTo>
                    <a:pt x="284" y="138"/>
                  </a:lnTo>
                  <a:lnTo>
                    <a:pt x="290" y="166"/>
                  </a:lnTo>
                  <a:lnTo>
                    <a:pt x="290" y="343"/>
                  </a:lnTo>
                  <a:lnTo>
                    <a:pt x="295" y="376"/>
                  </a:lnTo>
                  <a:lnTo>
                    <a:pt x="295" y="525"/>
                  </a:lnTo>
                  <a:lnTo>
                    <a:pt x="301" y="558"/>
                  </a:lnTo>
                  <a:lnTo>
                    <a:pt x="301" y="669"/>
                  </a:lnTo>
                  <a:lnTo>
                    <a:pt x="306" y="691"/>
                  </a:lnTo>
                  <a:lnTo>
                    <a:pt x="306" y="746"/>
                  </a:lnTo>
                  <a:lnTo>
                    <a:pt x="312" y="752"/>
                  </a:lnTo>
                  <a:lnTo>
                    <a:pt x="312" y="735"/>
                  </a:lnTo>
                  <a:lnTo>
                    <a:pt x="317" y="724"/>
                  </a:lnTo>
                  <a:lnTo>
                    <a:pt x="317" y="641"/>
                  </a:lnTo>
                  <a:lnTo>
                    <a:pt x="323" y="614"/>
                  </a:lnTo>
                  <a:lnTo>
                    <a:pt x="323" y="481"/>
                  </a:lnTo>
                  <a:lnTo>
                    <a:pt x="329" y="442"/>
                  </a:lnTo>
                  <a:lnTo>
                    <a:pt x="329" y="293"/>
                  </a:lnTo>
                  <a:lnTo>
                    <a:pt x="334" y="260"/>
                  </a:lnTo>
                  <a:lnTo>
                    <a:pt x="334" y="127"/>
                  </a:lnTo>
                  <a:lnTo>
                    <a:pt x="340" y="105"/>
                  </a:lnTo>
                  <a:lnTo>
                    <a:pt x="340" y="22"/>
                  </a:lnTo>
                  <a:lnTo>
                    <a:pt x="345" y="11"/>
                  </a:lnTo>
                  <a:lnTo>
                    <a:pt x="345" y="0"/>
                  </a:lnTo>
                  <a:lnTo>
                    <a:pt x="351" y="5"/>
                  </a:lnTo>
                </a:path>
              </a:pathLst>
            </a:custGeom>
            <a:noFill/>
            <a:ln w="11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26" name="Freeform 75"/>
            <p:cNvSpPr>
              <a:spLocks/>
            </p:cNvSpPr>
            <p:nvPr/>
          </p:nvSpPr>
          <p:spPr bwMode="auto">
            <a:xfrm>
              <a:off x="7154862" y="4570412"/>
              <a:ext cx="557213" cy="1193800"/>
            </a:xfrm>
            <a:custGeom>
              <a:avLst/>
              <a:gdLst>
                <a:gd name="T0" fmla="*/ 2147483647 w 351"/>
                <a:gd name="T1" fmla="*/ 2147483647 h 752"/>
                <a:gd name="T2" fmla="*/ 2147483647 w 351"/>
                <a:gd name="T3" fmla="*/ 2147483647 h 752"/>
                <a:gd name="T4" fmla="*/ 2147483647 w 351"/>
                <a:gd name="T5" fmla="*/ 2147483647 h 752"/>
                <a:gd name="T6" fmla="*/ 2147483647 w 351"/>
                <a:gd name="T7" fmla="*/ 2147483647 h 752"/>
                <a:gd name="T8" fmla="*/ 2147483647 w 351"/>
                <a:gd name="T9" fmla="*/ 2147483647 h 752"/>
                <a:gd name="T10" fmla="*/ 2147483647 w 351"/>
                <a:gd name="T11" fmla="*/ 2147483647 h 752"/>
                <a:gd name="T12" fmla="*/ 2147483647 w 351"/>
                <a:gd name="T13" fmla="*/ 2147483647 h 752"/>
                <a:gd name="T14" fmla="*/ 2147483647 w 351"/>
                <a:gd name="T15" fmla="*/ 0 h 752"/>
                <a:gd name="T16" fmla="*/ 2147483647 w 351"/>
                <a:gd name="T17" fmla="*/ 2147483647 h 752"/>
                <a:gd name="T18" fmla="*/ 2147483647 w 351"/>
                <a:gd name="T19" fmla="*/ 2147483647 h 752"/>
                <a:gd name="T20" fmla="*/ 2147483647 w 351"/>
                <a:gd name="T21" fmla="*/ 2147483647 h 752"/>
                <a:gd name="T22" fmla="*/ 2147483647 w 351"/>
                <a:gd name="T23" fmla="*/ 2147483647 h 752"/>
                <a:gd name="T24" fmla="*/ 2147483647 w 351"/>
                <a:gd name="T25" fmla="*/ 2147483647 h 752"/>
                <a:gd name="T26" fmla="*/ 2147483647 w 351"/>
                <a:gd name="T27" fmla="*/ 2147483647 h 752"/>
                <a:gd name="T28" fmla="*/ 2147483647 w 351"/>
                <a:gd name="T29" fmla="*/ 2147483647 h 752"/>
                <a:gd name="T30" fmla="*/ 2147483647 w 351"/>
                <a:gd name="T31" fmla="*/ 2147483647 h 752"/>
                <a:gd name="T32" fmla="*/ 2147483647 w 351"/>
                <a:gd name="T33" fmla="*/ 0 h 752"/>
                <a:gd name="T34" fmla="*/ 2147483647 w 351"/>
                <a:gd name="T35" fmla="*/ 2147483647 h 752"/>
                <a:gd name="T36" fmla="*/ 2147483647 w 351"/>
                <a:gd name="T37" fmla="*/ 2147483647 h 752"/>
                <a:gd name="T38" fmla="*/ 2147483647 w 351"/>
                <a:gd name="T39" fmla="*/ 2147483647 h 752"/>
                <a:gd name="T40" fmla="*/ 2147483647 w 351"/>
                <a:gd name="T41" fmla="*/ 2147483647 h 752"/>
                <a:gd name="T42" fmla="*/ 2147483647 w 351"/>
                <a:gd name="T43" fmla="*/ 2147483647 h 752"/>
                <a:gd name="T44" fmla="*/ 2147483647 w 351"/>
                <a:gd name="T45" fmla="*/ 2147483647 h 752"/>
                <a:gd name="T46" fmla="*/ 2147483647 w 351"/>
                <a:gd name="T47" fmla="*/ 2147483647 h 752"/>
                <a:gd name="T48" fmla="*/ 2147483647 w 351"/>
                <a:gd name="T49" fmla="*/ 2147483647 h 752"/>
                <a:gd name="T50" fmla="*/ 2147483647 w 351"/>
                <a:gd name="T51" fmla="*/ 2147483647 h 752"/>
                <a:gd name="T52" fmla="*/ 2147483647 w 351"/>
                <a:gd name="T53" fmla="*/ 2147483647 h 752"/>
                <a:gd name="T54" fmla="*/ 2147483647 w 351"/>
                <a:gd name="T55" fmla="*/ 2147483647 h 752"/>
                <a:gd name="T56" fmla="*/ 2147483647 w 351"/>
                <a:gd name="T57" fmla="*/ 2147483647 h 752"/>
                <a:gd name="T58" fmla="*/ 2147483647 w 351"/>
                <a:gd name="T59" fmla="*/ 2147483647 h 752"/>
                <a:gd name="T60" fmla="*/ 2147483647 w 351"/>
                <a:gd name="T61" fmla="*/ 2147483647 h 752"/>
                <a:gd name="T62" fmla="*/ 2147483647 w 351"/>
                <a:gd name="T63" fmla="*/ 2147483647 h 752"/>
                <a:gd name="T64" fmla="*/ 2147483647 w 351"/>
                <a:gd name="T65" fmla="*/ 2147483647 h 752"/>
                <a:gd name="T66" fmla="*/ 2147483647 w 351"/>
                <a:gd name="T67" fmla="*/ 2147483647 h 752"/>
                <a:gd name="T68" fmla="*/ 2147483647 w 351"/>
                <a:gd name="T69" fmla="*/ 2147483647 h 752"/>
                <a:gd name="T70" fmla="*/ 2147483647 w 351"/>
                <a:gd name="T71" fmla="*/ 2147483647 h 752"/>
                <a:gd name="T72" fmla="*/ 2147483647 w 351"/>
                <a:gd name="T73" fmla="*/ 2147483647 h 752"/>
                <a:gd name="T74" fmla="*/ 2147483647 w 351"/>
                <a:gd name="T75" fmla="*/ 2147483647 h 752"/>
                <a:gd name="T76" fmla="*/ 2147483647 w 351"/>
                <a:gd name="T77" fmla="*/ 2147483647 h 752"/>
                <a:gd name="T78" fmla="*/ 2147483647 w 351"/>
                <a:gd name="T79" fmla="*/ 2147483647 h 752"/>
                <a:gd name="T80" fmla="*/ 2147483647 w 351"/>
                <a:gd name="T81" fmla="*/ 2147483647 h 752"/>
                <a:gd name="T82" fmla="*/ 2147483647 w 351"/>
                <a:gd name="T83" fmla="*/ 0 h 75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51" h="752">
                  <a:moveTo>
                    <a:pt x="0" y="5"/>
                  </a:moveTo>
                  <a:lnTo>
                    <a:pt x="0" y="66"/>
                  </a:lnTo>
                  <a:lnTo>
                    <a:pt x="5" y="94"/>
                  </a:lnTo>
                  <a:lnTo>
                    <a:pt x="5" y="210"/>
                  </a:lnTo>
                  <a:lnTo>
                    <a:pt x="11" y="243"/>
                  </a:lnTo>
                  <a:lnTo>
                    <a:pt x="11" y="392"/>
                  </a:lnTo>
                  <a:lnTo>
                    <a:pt x="17" y="426"/>
                  </a:lnTo>
                  <a:lnTo>
                    <a:pt x="17" y="597"/>
                  </a:lnTo>
                  <a:lnTo>
                    <a:pt x="22" y="630"/>
                  </a:lnTo>
                  <a:lnTo>
                    <a:pt x="22" y="719"/>
                  </a:lnTo>
                  <a:lnTo>
                    <a:pt x="28" y="730"/>
                  </a:lnTo>
                  <a:lnTo>
                    <a:pt x="28" y="752"/>
                  </a:lnTo>
                  <a:lnTo>
                    <a:pt x="33" y="746"/>
                  </a:lnTo>
                  <a:lnTo>
                    <a:pt x="33" y="702"/>
                  </a:lnTo>
                  <a:lnTo>
                    <a:pt x="39" y="680"/>
                  </a:lnTo>
                  <a:lnTo>
                    <a:pt x="39" y="569"/>
                  </a:lnTo>
                  <a:lnTo>
                    <a:pt x="44" y="536"/>
                  </a:lnTo>
                  <a:lnTo>
                    <a:pt x="44" y="392"/>
                  </a:lnTo>
                  <a:lnTo>
                    <a:pt x="50" y="354"/>
                  </a:lnTo>
                  <a:lnTo>
                    <a:pt x="50" y="210"/>
                  </a:lnTo>
                  <a:lnTo>
                    <a:pt x="56" y="182"/>
                  </a:lnTo>
                  <a:lnTo>
                    <a:pt x="56" y="72"/>
                  </a:lnTo>
                  <a:lnTo>
                    <a:pt x="61" y="50"/>
                  </a:lnTo>
                  <a:lnTo>
                    <a:pt x="61" y="0"/>
                  </a:lnTo>
                  <a:lnTo>
                    <a:pt x="67" y="5"/>
                  </a:lnTo>
                  <a:lnTo>
                    <a:pt x="67" y="22"/>
                  </a:lnTo>
                  <a:lnTo>
                    <a:pt x="72" y="39"/>
                  </a:lnTo>
                  <a:lnTo>
                    <a:pt x="72" y="127"/>
                  </a:lnTo>
                  <a:lnTo>
                    <a:pt x="78" y="155"/>
                  </a:lnTo>
                  <a:lnTo>
                    <a:pt x="78" y="293"/>
                  </a:lnTo>
                  <a:lnTo>
                    <a:pt x="83" y="326"/>
                  </a:lnTo>
                  <a:lnTo>
                    <a:pt x="83" y="475"/>
                  </a:lnTo>
                  <a:lnTo>
                    <a:pt x="89" y="514"/>
                  </a:lnTo>
                  <a:lnTo>
                    <a:pt x="89" y="636"/>
                  </a:lnTo>
                  <a:lnTo>
                    <a:pt x="94" y="663"/>
                  </a:lnTo>
                  <a:lnTo>
                    <a:pt x="94" y="735"/>
                  </a:lnTo>
                  <a:lnTo>
                    <a:pt x="100" y="746"/>
                  </a:lnTo>
                  <a:lnTo>
                    <a:pt x="100" y="752"/>
                  </a:lnTo>
                  <a:lnTo>
                    <a:pt x="100" y="741"/>
                  </a:lnTo>
                  <a:lnTo>
                    <a:pt x="106" y="730"/>
                  </a:lnTo>
                  <a:lnTo>
                    <a:pt x="106" y="647"/>
                  </a:lnTo>
                  <a:lnTo>
                    <a:pt x="111" y="619"/>
                  </a:lnTo>
                  <a:lnTo>
                    <a:pt x="111" y="492"/>
                  </a:lnTo>
                  <a:lnTo>
                    <a:pt x="117" y="453"/>
                  </a:lnTo>
                  <a:lnTo>
                    <a:pt x="117" y="310"/>
                  </a:lnTo>
                  <a:lnTo>
                    <a:pt x="122" y="271"/>
                  </a:lnTo>
                  <a:lnTo>
                    <a:pt x="122" y="138"/>
                  </a:lnTo>
                  <a:lnTo>
                    <a:pt x="128" y="110"/>
                  </a:lnTo>
                  <a:lnTo>
                    <a:pt x="128" y="27"/>
                  </a:lnTo>
                  <a:lnTo>
                    <a:pt x="133" y="16"/>
                  </a:lnTo>
                  <a:lnTo>
                    <a:pt x="133" y="0"/>
                  </a:lnTo>
                  <a:lnTo>
                    <a:pt x="139" y="5"/>
                  </a:lnTo>
                  <a:lnTo>
                    <a:pt x="139" y="61"/>
                  </a:lnTo>
                  <a:lnTo>
                    <a:pt x="145" y="83"/>
                  </a:lnTo>
                  <a:lnTo>
                    <a:pt x="145" y="199"/>
                  </a:lnTo>
                  <a:lnTo>
                    <a:pt x="150" y="232"/>
                  </a:lnTo>
                  <a:lnTo>
                    <a:pt x="150" y="376"/>
                  </a:lnTo>
                  <a:lnTo>
                    <a:pt x="156" y="415"/>
                  </a:lnTo>
                  <a:lnTo>
                    <a:pt x="156" y="558"/>
                  </a:lnTo>
                  <a:lnTo>
                    <a:pt x="161" y="592"/>
                  </a:lnTo>
                  <a:lnTo>
                    <a:pt x="161" y="691"/>
                  </a:lnTo>
                  <a:lnTo>
                    <a:pt x="167" y="713"/>
                  </a:lnTo>
                  <a:lnTo>
                    <a:pt x="167" y="752"/>
                  </a:lnTo>
                  <a:lnTo>
                    <a:pt x="172" y="746"/>
                  </a:lnTo>
                  <a:lnTo>
                    <a:pt x="172" y="724"/>
                  </a:lnTo>
                  <a:lnTo>
                    <a:pt x="178" y="708"/>
                  </a:lnTo>
                  <a:lnTo>
                    <a:pt x="178" y="581"/>
                  </a:lnTo>
                  <a:lnTo>
                    <a:pt x="184" y="547"/>
                  </a:lnTo>
                  <a:lnTo>
                    <a:pt x="184" y="404"/>
                  </a:lnTo>
                  <a:lnTo>
                    <a:pt x="189" y="370"/>
                  </a:lnTo>
                  <a:lnTo>
                    <a:pt x="189" y="221"/>
                  </a:lnTo>
                  <a:lnTo>
                    <a:pt x="195" y="188"/>
                  </a:lnTo>
                  <a:lnTo>
                    <a:pt x="195" y="77"/>
                  </a:lnTo>
                  <a:lnTo>
                    <a:pt x="200" y="55"/>
                  </a:lnTo>
                  <a:lnTo>
                    <a:pt x="200" y="5"/>
                  </a:lnTo>
                  <a:lnTo>
                    <a:pt x="206" y="0"/>
                  </a:lnTo>
                  <a:lnTo>
                    <a:pt x="206" y="16"/>
                  </a:lnTo>
                  <a:lnTo>
                    <a:pt x="211" y="33"/>
                  </a:lnTo>
                  <a:lnTo>
                    <a:pt x="211" y="116"/>
                  </a:lnTo>
                  <a:lnTo>
                    <a:pt x="217" y="149"/>
                  </a:lnTo>
                  <a:lnTo>
                    <a:pt x="217" y="282"/>
                  </a:lnTo>
                  <a:lnTo>
                    <a:pt x="222" y="315"/>
                  </a:lnTo>
                  <a:lnTo>
                    <a:pt x="222" y="464"/>
                  </a:lnTo>
                  <a:lnTo>
                    <a:pt x="228" y="498"/>
                  </a:lnTo>
                  <a:lnTo>
                    <a:pt x="228" y="630"/>
                  </a:lnTo>
                  <a:lnTo>
                    <a:pt x="234" y="652"/>
                  </a:lnTo>
                  <a:lnTo>
                    <a:pt x="234" y="730"/>
                  </a:lnTo>
                  <a:lnTo>
                    <a:pt x="239" y="741"/>
                  </a:lnTo>
                  <a:lnTo>
                    <a:pt x="239" y="752"/>
                  </a:lnTo>
                  <a:lnTo>
                    <a:pt x="245" y="741"/>
                  </a:lnTo>
                  <a:lnTo>
                    <a:pt x="245" y="680"/>
                  </a:lnTo>
                  <a:lnTo>
                    <a:pt x="250" y="658"/>
                  </a:lnTo>
                  <a:lnTo>
                    <a:pt x="250" y="536"/>
                  </a:lnTo>
                  <a:lnTo>
                    <a:pt x="256" y="503"/>
                  </a:lnTo>
                  <a:lnTo>
                    <a:pt x="256" y="354"/>
                  </a:lnTo>
                  <a:lnTo>
                    <a:pt x="261" y="321"/>
                  </a:lnTo>
                  <a:lnTo>
                    <a:pt x="261" y="149"/>
                  </a:lnTo>
                  <a:lnTo>
                    <a:pt x="267" y="121"/>
                  </a:lnTo>
                  <a:lnTo>
                    <a:pt x="267" y="33"/>
                  </a:lnTo>
                  <a:lnTo>
                    <a:pt x="273" y="16"/>
                  </a:lnTo>
                  <a:lnTo>
                    <a:pt x="273" y="0"/>
                  </a:lnTo>
                  <a:lnTo>
                    <a:pt x="278" y="5"/>
                  </a:lnTo>
                  <a:lnTo>
                    <a:pt x="278" y="55"/>
                  </a:lnTo>
                  <a:lnTo>
                    <a:pt x="284" y="77"/>
                  </a:lnTo>
                  <a:lnTo>
                    <a:pt x="284" y="188"/>
                  </a:lnTo>
                  <a:lnTo>
                    <a:pt x="289" y="221"/>
                  </a:lnTo>
                  <a:lnTo>
                    <a:pt x="289" y="365"/>
                  </a:lnTo>
                  <a:lnTo>
                    <a:pt x="295" y="404"/>
                  </a:lnTo>
                  <a:lnTo>
                    <a:pt x="295" y="547"/>
                  </a:lnTo>
                  <a:lnTo>
                    <a:pt x="300" y="581"/>
                  </a:lnTo>
                  <a:lnTo>
                    <a:pt x="300" y="686"/>
                  </a:lnTo>
                  <a:lnTo>
                    <a:pt x="306" y="708"/>
                  </a:lnTo>
                  <a:lnTo>
                    <a:pt x="306" y="752"/>
                  </a:lnTo>
                  <a:lnTo>
                    <a:pt x="312" y="746"/>
                  </a:lnTo>
                  <a:lnTo>
                    <a:pt x="312" y="730"/>
                  </a:lnTo>
                  <a:lnTo>
                    <a:pt x="317" y="713"/>
                  </a:lnTo>
                  <a:lnTo>
                    <a:pt x="317" y="619"/>
                  </a:lnTo>
                  <a:lnTo>
                    <a:pt x="323" y="592"/>
                  </a:lnTo>
                  <a:lnTo>
                    <a:pt x="323" y="453"/>
                  </a:lnTo>
                  <a:lnTo>
                    <a:pt x="328" y="420"/>
                  </a:lnTo>
                  <a:lnTo>
                    <a:pt x="328" y="271"/>
                  </a:lnTo>
                  <a:lnTo>
                    <a:pt x="334" y="232"/>
                  </a:lnTo>
                  <a:lnTo>
                    <a:pt x="334" y="110"/>
                  </a:lnTo>
                  <a:lnTo>
                    <a:pt x="339" y="88"/>
                  </a:lnTo>
                  <a:lnTo>
                    <a:pt x="339" y="5"/>
                  </a:lnTo>
                  <a:lnTo>
                    <a:pt x="345" y="0"/>
                  </a:lnTo>
                  <a:lnTo>
                    <a:pt x="345" y="16"/>
                  </a:lnTo>
                  <a:lnTo>
                    <a:pt x="351" y="27"/>
                  </a:lnTo>
                </a:path>
              </a:pathLst>
            </a:custGeom>
            <a:noFill/>
            <a:ln w="11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27" name="Freeform 76"/>
            <p:cNvSpPr>
              <a:spLocks/>
            </p:cNvSpPr>
            <p:nvPr/>
          </p:nvSpPr>
          <p:spPr bwMode="auto">
            <a:xfrm>
              <a:off x="7712074" y="4570412"/>
              <a:ext cx="547688" cy="1193800"/>
            </a:xfrm>
            <a:custGeom>
              <a:avLst/>
              <a:gdLst>
                <a:gd name="T0" fmla="*/ 2147483647 w 345"/>
                <a:gd name="T1" fmla="*/ 2147483647 h 752"/>
                <a:gd name="T2" fmla="*/ 2147483647 w 345"/>
                <a:gd name="T3" fmla="*/ 2147483647 h 752"/>
                <a:gd name="T4" fmla="*/ 2147483647 w 345"/>
                <a:gd name="T5" fmla="*/ 2147483647 h 752"/>
                <a:gd name="T6" fmla="*/ 2147483647 w 345"/>
                <a:gd name="T7" fmla="*/ 2147483647 h 752"/>
                <a:gd name="T8" fmla="*/ 2147483647 w 345"/>
                <a:gd name="T9" fmla="*/ 2147483647 h 752"/>
                <a:gd name="T10" fmla="*/ 2147483647 w 345"/>
                <a:gd name="T11" fmla="*/ 2147483647 h 752"/>
                <a:gd name="T12" fmla="*/ 2147483647 w 345"/>
                <a:gd name="T13" fmla="*/ 2147483647 h 752"/>
                <a:gd name="T14" fmla="*/ 2147483647 w 345"/>
                <a:gd name="T15" fmla="*/ 0 h 752"/>
                <a:gd name="T16" fmla="*/ 2147483647 w 345"/>
                <a:gd name="T17" fmla="*/ 2147483647 h 752"/>
                <a:gd name="T18" fmla="*/ 2147483647 w 345"/>
                <a:gd name="T19" fmla="*/ 2147483647 h 752"/>
                <a:gd name="T20" fmla="*/ 2147483647 w 345"/>
                <a:gd name="T21" fmla="*/ 2147483647 h 752"/>
                <a:gd name="T22" fmla="*/ 2147483647 w 345"/>
                <a:gd name="T23" fmla="*/ 2147483647 h 752"/>
                <a:gd name="T24" fmla="*/ 2147483647 w 345"/>
                <a:gd name="T25" fmla="*/ 2147483647 h 752"/>
                <a:gd name="T26" fmla="*/ 2147483647 w 345"/>
                <a:gd name="T27" fmla="*/ 2147483647 h 752"/>
                <a:gd name="T28" fmla="*/ 2147483647 w 345"/>
                <a:gd name="T29" fmla="*/ 2147483647 h 752"/>
                <a:gd name="T30" fmla="*/ 2147483647 w 345"/>
                <a:gd name="T31" fmla="*/ 2147483647 h 752"/>
                <a:gd name="T32" fmla="*/ 2147483647 w 345"/>
                <a:gd name="T33" fmla="*/ 0 h 752"/>
                <a:gd name="T34" fmla="*/ 2147483647 w 345"/>
                <a:gd name="T35" fmla="*/ 2147483647 h 752"/>
                <a:gd name="T36" fmla="*/ 2147483647 w 345"/>
                <a:gd name="T37" fmla="*/ 2147483647 h 752"/>
                <a:gd name="T38" fmla="*/ 2147483647 w 345"/>
                <a:gd name="T39" fmla="*/ 2147483647 h 752"/>
                <a:gd name="T40" fmla="*/ 2147483647 w 345"/>
                <a:gd name="T41" fmla="*/ 2147483647 h 752"/>
                <a:gd name="T42" fmla="*/ 2147483647 w 345"/>
                <a:gd name="T43" fmla="*/ 2147483647 h 752"/>
                <a:gd name="T44" fmla="*/ 2147483647 w 345"/>
                <a:gd name="T45" fmla="*/ 2147483647 h 752"/>
                <a:gd name="T46" fmla="*/ 2147483647 w 345"/>
                <a:gd name="T47" fmla="*/ 2147483647 h 752"/>
                <a:gd name="T48" fmla="*/ 2147483647 w 345"/>
                <a:gd name="T49" fmla="*/ 2147483647 h 752"/>
                <a:gd name="T50" fmla="*/ 2147483647 w 345"/>
                <a:gd name="T51" fmla="*/ 2147483647 h 752"/>
                <a:gd name="T52" fmla="*/ 2147483647 w 345"/>
                <a:gd name="T53" fmla="*/ 2147483647 h 752"/>
                <a:gd name="T54" fmla="*/ 2147483647 w 345"/>
                <a:gd name="T55" fmla="*/ 2147483647 h 752"/>
                <a:gd name="T56" fmla="*/ 2147483647 w 345"/>
                <a:gd name="T57" fmla="*/ 2147483647 h 752"/>
                <a:gd name="T58" fmla="*/ 2147483647 w 345"/>
                <a:gd name="T59" fmla="*/ 2147483647 h 752"/>
                <a:gd name="T60" fmla="*/ 2147483647 w 345"/>
                <a:gd name="T61" fmla="*/ 2147483647 h 752"/>
                <a:gd name="T62" fmla="*/ 2147483647 w 345"/>
                <a:gd name="T63" fmla="*/ 2147483647 h 752"/>
                <a:gd name="T64" fmla="*/ 2147483647 w 345"/>
                <a:gd name="T65" fmla="*/ 2147483647 h 752"/>
                <a:gd name="T66" fmla="*/ 2147483647 w 345"/>
                <a:gd name="T67" fmla="*/ 0 h 752"/>
                <a:gd name="T68" fmla="*/ 2147483647 w 345"/>
                <a:gd name="T69" fmla="*/ 2147483647 h 752"/>
                <a:gd name="T70" fmla="*/ 2147483647 w 345"/>
                <a:gd name="T71" fmla="*/ 2147483647 h 752"/>
                <a:gd name="T72" fmla="*/ 2147483647 w 345"/>
                <a:gd name="T73" fmla="*/ 2147483647 h 752"/>
                <a:gd name="T74" fmla="*/ 2147483647 w 345"/>
                <a:gd name="T75" fmla="*/ 2147483647 h 752"/>
                <a:gd name="T76" fmla="*/ 2147483647 w 345"/>
                <a:gd name="T77" fmla="*/ 2147483647 h 752"/>
                <a:gd name="T78" fmla="*/ 2147483647 w 345"/>
                <a:gd name="T79" fmla="*/ 2147483647 h 752"/>
                <a:gd name="T80" fmla="*/ 2147483647 w 345"/>
                <a:gd name="T81" fmla="*/ 2147483647 h 752"/>
                <a:gd name="T82" fmla="*/ 2147483647 w 345"/>
                <a:gd name="T83" fmla="*/ 0 h 75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45" h="752">
                  <a:moveTo>
                    <a:pt x="0" y="27"/>
                  </a:moveTo>
                  <a:lnTo>
                    <a:pt x="0" y="110"/>
                  </a:lnTo>
                  <a:lnTo>
                    <a:pt x="5" y="138"/>
                  </a:lnTo>
                  <a:lnTo>
                    <a:pt x="5" y="271"/>
                  </a:lnTo>
                  <a:lnTo>
                    <a:pt x="11" y="304"/>
                  </a:lnTo>
                  <a:lnTo>
                    <a:pt x="11" y="453"/>
                  </a:lnTo>
                  <a:lnTo>
                    <a:pt x="16" y="486"/>
                  </a:lnTo>
                  <a:lnTo>
                    <a:pt x="16" y="619"/>
                  </a:lnTo>
                  <a:lnTo>
                    <a:pt x="22" y="647"/>
                  </a:lnTo>
                  <a:lnTo>
                    <a:pt x="22" y="730"/>
                  </a:lnTo>
                  <a:lnTo>
                    <a:pt x="27" y="741"/>
                  </a:lnTo>
                  <a:lnTo>
                    <a:pt x="27" y="752"/>
                  </a:lnTo>
                  <a:lnTo>
                    <a:pt x="33" y="746"/>
                  </a:lnTo>
                  <a:lnTo>
                    <a:pt x="33" y="686"/>
                  </a:lnTo>
                  <a:lnTo>
                    <a:pt x="38" y="663"/>
                  </a:lnTo>
                  <a:lnTo>
                    <a:pt x="38" y="547"/>
                  </a:lnTo>
                  <a:lnTo>
                    <a:pt x="44" y="514"/>
                  </a:lnTo>
                  <a:lnTo>
                    <a:pt x="44" y="370"/>
                  </a:lnTo>
                  <a:lnTo>
                    <a:pt x="50" y="332"/>
                  </a:lnTo>
                  <a:lnTo>
                    <a:pt x="50" y="188"/>
                  </a:lnTo>
                  <a:lnTo>
                    <a:pt x="55" y="160"/>
                  </a:lnTo>
                  <a:lnTo>
                    <a:pt x="55" y="55"/>
                  </a:lnTo>
                  <a:lnTo>
                    <a:pt x="61" y="39"/>
                  </a:lnTo>
                  <a:lnTo>
                    <a:pt x="61" y="0"/>
                  </a:lnTo>
                  <a:lnTo>
                    <a:pt x="66" y="5"/>
                  </a:lnTo>
                  <a:lnTo>
                    <a:pt x="66" y="33"/>
                  </a:lnTo>
                  <a:lnTo>
                    <a:pt x="72" y="50"/>
                  </a:lnTo>
                  <a:lnTo>
                    <a:pt x="72" y="177"/>
                  </a:lnTo>
                  <a:lnTo>
                    <a:pt x="77" y="210"/>
                  </a:lnTo>
                  <a:lnTo>
                    <a:pt x="77" y="354"/>
                  </a:lnTo>
                  <a:lnTo>
                    <a:pt x="83" y="392"/>
                  </a:lnTo>
                  <a:lnTo>
                    <a:pt x="83" y="536"/>
                  </a:lnTo>
                  <a:lnTo>
                    <a:pt x="89" y="569"/>
                  </a:lnTo>
                  <a:lnTo>
                    <a:pt x="89" y="680"/>
                  </a:lnTo>
                  <a:lnTo>
                    <a:pt x="94" y="702"/>
                  </a:lnTo>
                  <a:lnTo>
                    <a:pt x="94" y="752"/>
                  </a:lnTo>
                  <a:lnTo>
                    <a:pt x="100" y="735"/>
                  </a:lnTo>
                  <a:lnTo>
                    <a:pt x="100" y="741"/>
                  </a:lnTo>
                  <a:lnTo>
                    <a:pt x="100" y="735"/>
                  </a:lnTo>
                  <a:lnTo>
                    <a:pt x="105" y="719"/>
                  </a:lnTo>
                  <a:lnTo>
                    <a:pt x="105" y="630"/>
                  </a:lnTo>
                  <a:lnTo>
                    <a:pt x="111" y="603"/>
                  </a:lnTo>
                  <a:lnTo>
                    <a:pt x="111" y="464"/>
                  </a:lnTo>
                  <a:lnTo>
                    <a:pt x="116" y="431"/>
                  </a:lnTo>
                  <a:lnTo>
                    <a:pt x="116" y="282"/>
                  </a:lnTo>
                  <a:lnTo>
                    <a:pt x="122" y="249"/>
                  </a:lnTo>
                  <a:lnTo>
                    <a:pt x="122" y="121"/>
                  </a:lnTo>
                  <a:lnTo>
                    <a:pt x="128" y="94"/>
                  </a:lnTo>
                  <a:lnTo>
                    <a:pt x="128" y="16"/>
                  </a:lnTo>
                  <a:lnTo>
                    <a:pt x="133" y="11"/>
                  </a:lnTo>
                  <a:lnTo>
                    <a:pt x="133" y="0"/>
                  </a:lnTo>
                  <a:lnTo>
                    <a:pt x="133" y="5"/>
                  </a:lnTo>
                  <a:lnTo>
                    <a:pt x="139" y="11"/>
                  </a:lnTo>
                  <a:lnTo>
                    <a:pt x="139" y="77"/>
                  </a:lnTo>
                  <a:lnTo>
                    <a:pt x="144" y="99"/>
                  </a:lnTo>
                  <a:lnTo>
                    <a:pt x="144" y="221"/>
                  </a:lnTo>
                  <a:lnTo>
                    <a:pt x="150" y="254"/>
                  </a:lnTo>
                  <a:lnTo>
                    <a:pt x="150" y="404"/>
                  </a:lnTo>
                  <a:lnTo>
                    <a:pt x="155" y="442"/>
                  </a:lnTo>
                  <a:lnTo>
                    <a:pt x="155" y="608"/>
                  </a:lnTo>
                  <a:lnTo>
                    <a:pt x="161" y="636"/>
                  </a:lnTo>
                  <a:lnTo>
                    <a:pt x="161" y="724"/>
                  </a:lnTo>
                  <a:lnTo>
                    <a:pt x="166" y="735"/>
                  </a:lnTo>
                  <a:lnTo>
                    <a:pt x="166" y="752"/>
                  </a:lnTo>
                  <a:lnTo>
                    <a:pt x="172" y="746"/>
                  </a:lnTo>
                  <a:lnTo>
                    <a:pt x="172" y="697"/>
                  </a:lnTo>
                  <a:lnTo>
                    <a:pt x="178" y="675"/>
                  </a:lnTo>
                  <a:lnTo>
                    <a:pt x="178" y="558"/>
                  </a:lnTo>
                  <a:lnTo>
                    <a:pt x="183" y="525"/>
                  </a:lnTo>
                  <a:lnTo>
                    <a:pt x="183" y="381"/>
                  </a:lnTo>
                  <a:lnTo>
                    <a:pt x="189" y="343"/>
                  </a:lnTo>
                  <a:lnTo>
                    <a:pt x="189" y="199"/>
                  </a:lnTo>
                  <a:lnTo>
                    <a:pt x="194" y="166"/>
                  </a:lnTo>
                  <a:lnTo>
                    <a:pt x="194" y="61"/>
                  </a:lnTo>
                  <a:lnTo>
                    <a:pt x="200" y="44"/>
                  </a:lnTo>
                  <a:lnTo>
                    <a:pt x="200" y="0"/>
                  </a:lnTo>
                  <a:lnTo>
                    <a:pt x="205" y="5"/>
                  </a:lnTo>
                  <a:lnTo>
                    <a:pt x="205" y="27"/>
                  </a:lnTo>
                  <a:lnTo>
                    <a:pt x="211" y="44"/>
                  </a:lnTo>
                  <a:lnTo>
                    <a:pt x="211" y="138"/>
                  </a:lnTo>
                  <a:lnTo>
                    <a:pt x="217" y="166"/>
                  </a:lnTo>
                  <a:lnTo>
                    <a:pt x="217" y="304"/>
                  </a:lnTo>
                  <a:lnTo>
                    <a:pt x="222" y="343"/>
                  </a:lnTo>
                  <a:lnTo>
                    <a:pt x="222" y="492"/>
                  </a:lnTo>
                  <a:lnTo>
                    <a:pt x="228" y="525"/>
                  </a:lnTo>
                  <a:lnTo>
                    <a:pt x="228" y="647"/>
                  </a:lnTo>
                  <a:lnTo>
                    <a:pt x="233" y="669"/>
                  </a:lnTo>
                  <a:lnTo>
                    <a:pt x="233" y="746"/>
                  </a:lnTo>
                  <a:lnTo>
                    <a:pt x="239" y="752"/>
                  </a:lnTo>
                  <a:lnTo>
                    <a:pt x="239" y="735"/>
                  </a:lnTo>
                  <a:lnTo>
                    <a:pt x="244" y="724"/>
                  </a:lnTo>
                  <a:lnTo>
                    <a:pt x="244" y="641"/>
                  </a:lnTo>
                  <a:lnTo>
                    <a:pt x="250" y="608"/>
                  </a:lnTo>
                  <a:lnTo>
                    <a:pt x="250" y="481"/>
                  </a:lnTo>
                  <a:lnTo>
                    <a:pt x="256" y="442"/>
                  </a:lnTo>
                  <a:lnTo>
                    <a:pt x="256" y="293"/>
                  </a:lnTo>
                  <a:lnTo>
                    <a:pt x="261" y="260"/>
                  </a:lnTo>
                  <a:lnTo>
                    <a:pt x="261" y="127"/>
                  </a:lnTo>
                  <a:lnTo>
                    <a:pt x="267" y="99"/>
                  </a:lnTo>
                  <a:lnTo>
                    <a:pt x="267" y="22"/>
                  </a:lnTo>
                  <a:lnTo>
                    <a:pt x="272" y="11"/>
                  </a:lnTo>
                  <a:lnTo>
                    <a:pt x="272" y="0"/>
                  </a:lnTo>
                  <a:lnTo>
                    <a:pt x="278" y="5"/>
                  </a:lnTo>
                  <a:lnTo>
                    <a:pt x="278" y="72"/>
                  </a:lnTo>
                  <a:lnTo>
                    <a:pt x="283" y="94"/>
                  </a:lnTo>
                  <a:lnTo>
                    <a:pt x="283" y="210"/>
                  </a:lnTo>
                  <a:lnTo>
                    <a:pt x="289" y="243"/>
                  </a:lnTo>
                  <a:lnTo>
                    <a:pt x="289" y="392"/>
                  </a:lnTo>
                  <a:lnTo>
                    <a:pt x="294" y="431"/>
                  </a:lnTo>
                  <a:lnTo>
                    <a:pt x="294" y="569"/>
                  </a:lnTo>
                  <a:lnTo>
                    <a:pt x="300" y="603"/>
                  </a:lnTo>
                  <a:lnTo>
                    <a:pt x="300" y="702"/>
                  </a:lnTo>
                  <a:lnTo>
                    <a:pt x="306" y="719"/>
                  </a:lnTo>
                  <a:lnTo>
                    <a:pt x="306" y="752"/>
                  </a:lnTo>
                  <a:lnTo>
                    <a:pt x="311" y="752"/>
                  </a:lnTo>
                  <a:lnTo>
                    <a:pt x="311" y="719"/>
                  </a:lnTo>
                  <a:lnTo>
                    <a:pt x="317" y="702"/>
                  </a:lnTo>
                  <a:lnTo>
                    <a:pt x="317" y="569"/>
                  </a:lnTo>
                  <a:lnTo>
                    <a:pt x="322" y="536"/>
                  </a:lnTo>
                  <a:lnTo>
                    <a:pt x="322" y="392"/>
                  </a:lnTo>
                  <a:lnTo>
                    <a:pt x="328" y="354"/>
                  </a:lnTo>
                  <a:lnTo>
                    <a:pt x="328" y="210"/>
                  </a:lnTo>
                  <a:lnTo>
                    <a:pt x="333" y="177"/>
                  </a:lnTo>
                  <a:lnTo>
                    <a:pt x="333" y="72"/>
                  </a:lnTo>
                  <a:lnTo>
                    <a:pt x="339" y="50"/>
                  </a:lnTo>
                  <a:lnTo>
                    <a:pt x="339" y="0"/>
                  </a:lnTo>
                  <a:lnTo>
                    <a:pt x="345" y="5"/>
                  </a:lnTo>
                  <a:lnTo>
                    <a:pt x="345" y="22"/>
                  </a:lnTo>
                </a:path>
              </a:pathLst>
            </a:custGeom>
            <a:noFill/>
            <a:ln w="11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28" name="Freeform 77"/>
            <p:cNvSpPr>
              <a:spLocks/>
            </p:cNvSpPr>
            <p:nvPr/>
          </p:nvSpPr>
          <p:spPr bwMode="auto">
            <a:xfrm>
              <a:off x="8259762" y="4570412"/>
              <a:ext cx="547688" cy="1193800"/>
            </a:xfrm>
            <a:custGeom>
              <a:avLst/>
              <a:gdLst>
                <a:gd name="T0" fmla="*/ 2147483647 w 345"/>
                <a:gd name="T1" fmla="*/ 2147483647 h 752"/>
                <a:gd name="T2" fmla="*/ 2147483647 w 345"/>
                <a:gd name="T3" fmla="*/ 2147483647 h 752"/>
                <a:gd name="T4" fmla="*/ 2147483647 w 345"/>
                <a:gd name="T5" fmla="*/ 2147483647 h 752"/>
                <a:gd name="T6" fmla="*/ 2147483647 w 345"/>
                <a:gd name="T7" fmla="*/ 2147483647 h 752"/>
                <a:gd name="T8" fmla="*/ 2147483647 w 345"/>
                <a:gd name="T9" fmla="*/ 2147483647 h 752"/>
                <a:gd name="T10" fmla="*/ 2147483647 w 345"/>
                <a:gd name="T11" fmla="*/ 2147483647 h 752"/>
                <a:gd name="T12" fmla="*/ 2147483647 w 345"/>
                <a:gd name="T13" fmla="*/ 2147483647 h 752"/>
                <a:gd name="T14" fmla="*/ 2147483647 w 345"/>
                <a:gd name="T15" fmla="*/ 2147483647 h 752"/>
                <a:gd name="T16" fmla="*/ 2147483647 w 345"/>
                <a:gd name="T17" fmla="*/ 2147483647 h 752"/>
                <a:gd name="T18" fmla="*/ 2147483647 w 345"/>
                <a:gd name="T19" fmla="*/ 2147483647 h 752"/>
                <a:gd name="T20" fmla="*/ 2147483647 w 345"/>
                <a:gd name="T21" fmla="*/ 2147483647 h 752"/>
                <a:gd name="T22" fmla="*/ 2147483647 w 345"/>
                <a:gd name="T23" fmla="*/ 2147483647 h 752"/>
                <a:gd name="T24" fmla="*/ 2147483647 w 345"/>
                <a:gd name="T25" fmla="*/ 0 h 752"/>
                <a:gd name="T26" fmla="*/ 2147483647 w 345"/>
                <a:gd name="T27" fmla="*/ 2147483647 h 752"/>
                <a:gd name="T28" fmla="*/ 2147483647 w 345"/>
                <a:gd name="T29" fmla="*/ 2147483647 h 752"/>
                <a:gd name="T30" fmla="*/ 2147483647 w 345"/>
                <a:gd name="T31" fmla="*/ 2147483647 h 752"/>
                <a:gd name="T32" fmla="*/ 2147483647 w 345"/>
                <a:gd name="T33" fmla="*/ 2147483647 h 752"/>
                <a:gd name="T34" fmla="*/ 2147483647 w 345"/>
                <a:gd name="T35" fmla="*/ 2147483647 h 752"/>
                <a:gd name="T36" fmla="*/ 2147483647 w 345"/>
                <a:gd name="T37" fmla="*/ 2147483647 h 752"/>
                <a:gd name="T38" fmla="*/ 2147483647 w 345"/>
                <a:gd name="T39" fmla="*/ 2147483647 h 752"/>
                <a:gd name="T40" fmla="*/ 2147483647 w 345"/>
                <a:gd name="T41" fmla="*/ 2147483647 h 752"/>
                <a:gd name="T42" fmla="*/ 2147483647 w 345"/>
                <a:gd name="T43" fmla="*/ 2147483647 h 752"/>
                <a:gd name="T44" fmla="*/ 2147483647 w 345"/>
                <a:gd name="T45" fmla="*/ 2147483647 h 752"/>
                <a:gd name="T46" fmla="*/ 2147483647 w 345"/>
                <a:gd name="T47" fmla="*/ 2147483647 h 752"/>
                <a:gd name="T48" fmla="*/ 2147483647 w 345"/>
                <a:gd name="T49" fmla="*/ 2147483647 h 752"/>
                <a:gd name="T50" fmla="*/ 2147483647 w 345"/>
                <a:gd name="T51" fmla="*/ 2147483647 h 752"/>
                <a:gd name="T52" fmla="*/ 2147483647 w 345"/>
                <a:gd name="T53" fmla="*/ 2147483647 h 752"/>
                <a:gd name="T54" fmla="*/ 2147483647 w 345"/>
                <a:gd name="T55" fmla="*/ 2147483647 h 752"/>
                <a:gd name="T56" fmla="*/ 2147483647 w 345"/>
                <a:gd name="T57" fmla="*/ 2147483647 h 752"/>
                <a:gd name="T58" fmla="*/ 2147483647 w 345"/>
                <a:gd name="T59" fmla="*/ 2147483647 h 752"/>
                <a:gd name="T60" fmla="*/ 2147483647 w 345"/>
                <a:gd name="T61" fmla="*/ 2147483647 h 752"/>
                <a:gd name="T62" fmla="*/ 2147483647 w 345"/>
                <a:gd name="T63" fmla="*/ 2147483647 h 752"/>
                <a:gd name="T64" fmla="*/ 2147483647 w 345"/>
                <a:gd name="T65" fmla="*/ 2147483647 h 752"/>
                <a:gd name="T66" fmla="*/ 2147483647 w 345"/>
                <a:gd name="T67" fmla="*/ 2147483647 h 752"/>
                <a:gd name="T68" fmla="*/ 2147483647 w 345"/>
                <a:gd name="T69" fmla="*/ 2147483647 h 752"/>
                <a:gd name="T70" fmla="*/ 2147483647 w 345"/>
                <a:gd name="T71" fmla="*/ 2147483647 h 752"/>
                <a:gd name="T72" fmla="*/ 2147483647 w 345"/>
                <a:gd name="T73" fmla="*/ 2147483647 h 752"/>
                <a:gd name="T74" fmla="*/ 2147483647 w 345"/>
                <a:gd name="T75" fmla="*/ 0 h 752"/>
                <a:gd name="T76" fmla="*/ 2147483647 w 345"/>
                <a:gd name="T77" fmla="*/ 2147483647 h 752"/>
                <a:gd name="T78" fmla="*/ 2147483647 w 345"/>
                <a:gd name="T79" fmla="*/ 2147483647 h 752"/>
                <a:gd name="T80" fmla="*/ 2147483647 w 345"/>
                <a:gd name="T81" fmla="*/ 2147483647 h 752"/>
                <a:gd name="T82" fmla="*/ 2147483647 w 345"/>
                <a:gd name="T83" fmla="*/ 2147483647 h 752"/>
                <a:gd name="T84" fmla="*/ 2147483647 w 345"/>
                <a:gd name="T85" fmla="*/ 2147483647 h 752"/>
                <a:gd name="T86" fmla="*/ 2147483647 w 345"/>
                <a:gd name="T87" fmla="*/ 2147483647 h 752"/>
                <a:gd name="T88" fmla="*/ 2147483647 w 345"/>
                <a:gd name="T89" fmla="*/ 2147483647 h 752"/>
                <a:gd name="T90" fmla="*/ 2147483647 w 345"/>
                <a:gd name="T91" fmla="*/ 2147483647 h 752"/>
                <a:gd name="T92" fmla="*/ 2147483647 w 345"/>
                <a:gd name="T93" fmla="*/ 2147483647 h 752"/>
                <a:gd name="T94" fmla="*/ 2147483647 w 345"/>
                <a:gd name="T95" fmla="*/ 2147483647 h 752"/>
                <a:gd name="T96" fmla="*/ 2147483647 w 345"/>
                <a:gd name="T97" fmla="*/ 2147483647 h 752"/>
                <a:gd name="T98" fmla="*/ 2147483647 w 345"/>
                <a:gd name="T99" fmla="*/ 2147483647 h 752"/>
                <a:gd name="T100" fmla="*/ 2147483647 w 345"/>
                <a:gd name="T101" fmla="*/ 0 h 752"/>
                <a:gd name="T102" fmla="*/ 2147483647 w 345"/>
                <a:gd name="T103" fmla="*/ 2147483647 h 752"/>
                <a:gd name="T104" fmla="*/ 2147483647 w 345"/>
                <a:gd name="T105" fmla="*/ 2147483647 h 752"/>
                <a:gd name="T106" fmla="*/ 2147483647 w 345"/>
                <a:gd name="T107" fmla="*/ 2147483647 h 752"/>
                <a:gd name="T108" fmla="*/ 2147483647 w 345"/>
                <a:gd name="T109" fmla="*/ 2147483647 h 752"/>
                <a:gd name="T110" fmla="*/ 2147483647 w 345"/>
                <a:gd name="T111" fmla="*/ 2147483647 h 752"/>
                <a:gd name="T112" fmla="*/ 2147483647 w 345"/>
                <a:gd name="T113" fmla="*/ 2147483647 h 752"/>
                <a:gd name="T114" fmla="*/ 2147483647 w 345"/>
                <a:gd name="T115" fmla="*/ 2147483647 h 752"/>
                <a:gd name="T116" fmla="*/ 2147483647 w 345"/>
                <a:gd name="T117" fmla="*/ 2147483647 h 752"/>
                <a:gd name="T118" fmla="*/ 2147483647 w 345"/>
                <a:gd name="T119" fmla="*/ 2147483647 h 752"/>
                <a:gd name="T120" fmla="*/ 2147483647 w 345"/>
                <a:gd name="T121" fmla="*/ 2147483647 h 752"/>
                <a:gd name="T122" fmla="*/ 2147483647 w 345"/>
                <a:gd name="T123" fmla="*/ 2147483647 h 752"/>
                <a:gd name="T124" fmla="*/ 2147483647 w 345"/>
                <a:gd name="T125" fmla="*/ 2147483647 h 75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45" h="752">
                  <a:moveTo>
                    <a:pt x="0" y="22"/>
                  </a:moveTo>
                  <a:lnTo>
                    <a:pt x="5" y="39"/>
                  </a:lnTo>
                  <a:lnTo>
                    <a:pt x="5" y="127"/>
                  </a:lnTo>
                  <a:lnTo>
                    <a:pt x="11" y="160"/>
                  </a:lnTo>
                  <a:lnTo>
                    <a:pt x="11" y="293"/>
                  </a:lnTo>
                  <a:lnTo>
                    <a:pt x="16" y="332"/>
                  </a:lnTo>
                  <a:lnTo>
                    <a:pt x="16" y="475"/>
                  </a:lnTo>
                  <a:lnTo>
                    <a:pt x="22" y="514"/>
                  </a:lnTo>
                  <a:lnTo>
                    <a:pt x="22" y="636"/>
                  </a:lnTo>
                  <a:lnTo>
                    <a:pt x="27" y="663"/>
                  </a:lnTo>
                  <a:lnTo>
                    <a:pt x="27" y="735"/>
                  </a:lnTo>
                  <a:lnTo>
                    <a:pt x="33" y="746"/>
                  </a:lnTo>
                  <a:lnTo>
                    <a:pt x="33" y="752"/>
                  </a:lnTo>
                  <a:lnTo>
                    <a:pt x="33" y="746"/>
                  </a:lnTo>
                  <a:lnTo>
                    <a:pt x="39" y="741"/>
                  </a:lnTo>
                  <a:lnTo>
                    <a:pt x="39" y="675"/>
                  </a:lnTo>
                  <a:lnTo>
                    <a:pt x="44" y="647"/>
                  </a:lnTo>
                  <a:lnTo>
                    <a:pt x="44" y="525"/>
                  </a:lnTo>
                  <a:lnTo>
                    <a:pt x="50" y="492"/>
                  </a:lnTo>
                  <a:lnTo>
                    <a:pt x="50" y="304"/>
                  </a:lnTo>
                  <a:lnTo>
                    <a:pt x="55" y="271"/>
                  </a:lnTo>
                  <a:lnTo>
                    <a:pt x="55" y="138"/>
                  </a:lnTo>
                  <a:lnTo>
                    <a:pt x="61" y="110"/>
                  </a:lnTo>
                  <a:lnTo>
                    <a:pt x="61" y="27"/>
                  </a:lnTo>
                  <a:lnTo>
                    <a:pt x="66" y="16"/>
                  </a:lnTo>
                  <a:lnTo>
                    <a:pt x="66" y="0"/>
                  </a:lnTo>
                  <a:lnTo>
                    <a:pt x="72" y="5"/>
                  </a:lnTo>
                  <a:lnTo>
                    <a:pt x="72" y="61"/>
                  </a:lnTo>
                  <a:lnTo>
                    <a:pt x="77" y="83"/>
                  </a:lnTo>
                  <a:lnTo>
                    <a:pt x="77" y="199"/>
                  </a:lnTo>
                  <a:lnTo>
                    <a:pt x="83" y="232"/>
                  </a:lnTo>
                  <a:lnTo>
                    <a:pt x="83" y="381"/>
                  </a:lnTo>
                  <a:lnTo>
                    <a:pt x="89" y="415"/>
                  </a:lnTo>
                  <a:lnTo>
                    <a:pt x="89" y="558"/>
                  </a:lnTo>
                  <a:lnTo>
                    <a:pt x="94" y="592"/>
                  </a:lnTo>
                  <a:lnTo>
                    <a:pt x="94" y="691"/>
                  </a:lnTo>
                  <a:lnTo>
                    <a:pt x="100" y="713"/>
                  </a:lnTo>
                  <a:lnTo>
                    <a:pt x="100" y="752"/>
                  </a:lnTo>
                  <a:lnTo>
                    <a:pt x="105" y="746"/>
                  </a:lnTo>
                  <a:lnTo>
                    <a:pt x="105" y="724"/>
                  </a:lnTo>
                  <a:lnTo>
                    <a:pt x="111" y="708"/>
                  </a:lnTo>
                  <a:lnTo>
                    <a:pt x="111" y="608"/>
                  </a:lnTo>
                  <a:lnTo>
                    <a:pt x="116" y="581"/>
                  </a:lnTo>
                  <a:lnTo>
                    <a:pt x="116" y="442"/>
                  </a:lnTo>
                  <a:lnTo>
                    <a:pt x="122" y="404"/>
                  </a:lnTo>
                  <a:lnTo>
                    <a:pt x="122" y="260"/>
                  </a:lnTo>
                  <a:lnTo>
                    <a:pt x="128" y="221"/>
                  </a:lnTo>
                  <a:lnTo>
                    <a:pt x="128" y="99"/>
                  </a:lnTo>
                  <a:lnTo>
                    <a:pt x="133" y="77"/>
                  </a:lnTo>
                  <a:lnTo>
                    <a:pt x="133" y="5"/>
                  </a:lnTo>
                  <a:lnTo>
                    <a:pt x="139" y="0"/>
                  </a:lnTo>
                  <a:lnTo>
                    <a:pt x="139" y="16"/>
                  </a:lnTo>
                  <a:lnTo>
                    <a:pt x="144" y="33"/>
                  </a:lnTo>
                  <a:lnTo>
                    <a:pt x="144" y="121"/>
                  </a:lnTo>
                  <a:lnTo>
                    <a:pt x="150" y="149"/>
                  </a:lnTo>
                  <a:lnTo>
                    <a:pt x="150" y="282"/>
                  </a:lnTo>
                  <a:lnTo>
                    <a:pt x="155" y="315"/>
                  </a:lnTo>
                  <a:lnTo>
                    <a:pt x="155" y="464"/>
                  </a:lnTo>
                  <a:lnTo>
                    <a:pt x="161" y="503"/>
                  </a:lnTo>
                  <a:lnTo>
                    <a:pt x="161" y="630"/>
                  </a:lnTo>
                  <a:lnTo>
                    <a:pt x="167" y="658"/>
                  </a:lnTo>
                  <a:lnTo>
                    <a:pt x="167" y="730"/>
                  </a:lnTo>
                  <a:lnTo>
                    <a:pt x="172" y="741"/>
                  </a:lnTo>
                  <a:lnTo>
                    <a:pt x="172" y="752"/>
                  </a:lnTo>
                  <a:lnTo>
                    <a:pt x="178" y="741"/>
                  </a:lnTo>
                  <a:lnTo>
                    <a:pt x="178" y="680"/>
                  </a:lnTo>
                  <a:lnTo>
                    <a:pt x="183" y="658"/>
                  </a:lnTo>
                  <a:lnTo>
                    <a:pt x="183" y="536"/>
                  </a:lnTo>
                  <a:lnTo>
                    <a:pt x="189" y="503"/>
                  </a:lnTo>
                  <a:lnTo>
                    <a:pt x="189" y="354"/>
                  </a:lnTo>
                  <a:lnTo>
                    <a:pt x="194" y="315"/>
                  </a:lnTo>
                  <a:lnTo>
                    <a:pt x="194" y="177"/>
                  </a:lnTo>
                  <a:lnTo>
                    <a:pt x="200" y="149"/>
                  </a:lnTo>
                  <a:lnTo>
                    <a:pt x="200" y="50"/>
                  </a:lnTo>
                  <a:lnTo>
                    <a:pt x="206" y="33"/>
                  </a:lnTo>
                  <a:lnTo>
                    <a:pt x="206" y="0"/>
                  </a:lnTo>
                  <a:lnTo>
                    <a:pt x="211" y="5"/>
                  </a:lnTo>
                  <a:lnTo>
                    <a:pt x="211" y="55"/>
                  </a:lnTo>
                  <a:lnTo>
                    <a:pt x="217" y="77"/>
                  </a:lnTo>
                  <a:lnTo>
                    <a:pt x="217" y="188"/>
                  </a:lnTo>
                  <a:lnTo>
                    <a:pt x="222" y="221"/>
                  </a:lnTo>
                  <a:lnTo>
                    <a:pt x="222" y="365"/>
                  </a:lnTo>
                  <a:lnTo>
                    <a:pt x="228" y="404"/>
                  </a:lnTo>
                  <a:lnTo>
                    <a:pt x="228" y="547"/>
                  </a:lnTo>
                  <a:lnTo>
                    <a:pt x="233" y="581"/>
                  </a:lnTo>
                  <a:lnTo>
                    <a:pt x="233" y="686"/>
                  </a:lnTo>
                  <a:lnTo>
                    <a:pt x="239" y="708"/>
                  </a:lnTo>
                  <a:lnTo>
                    <a:pt x="239" y="752"/>
                  </a:lnTo>
                  <a:lnTo>
                    <a:pt x="244" y="746"/>
                  </a:lnTo>
                  <a:lnTo>
                    <a:pt x="244" y="730"/>
                  </a:lnTo>
                  <a:lnTo>
                    <a:pt x="250" y="713"/>
                  </a:lnTo>
                  <a:lnTo>
                    <a:pt x="250" y="619"/>
                  </a:lnTo>
                  <a:lnTo>
                    <a:pt x="256" y="592"/>
                  </a:lnTo>
                  <a:lnTo>
                    <a:pt x="256" y="453"/>
                  </a:lnTo>
                  <a:lnTo>
                    <a:pt x="261" y="415"/>
                  </a:lnTo>
                  <a:lnTo>
                    <a:pt x="261" y="271"/>
                  </a:lnTo>
                  <a:lnTo>
                    <a:pt x="267" y="232"/>
                  </a:lnTo>
                  <a:lnTo>
                    <a:pt x="267" y="110"/>
                  </a:lnTo>
                  <a:lnTo>
                    <a:pt x="272" y="83"/>
                  </a:lnTo>
                  <a:lnTo>
                    <a:pt x="272" y="16"/>
                  </a:lnTo>
                  <a:lnTo>
                    <a:pt x="278" y="5"/>
                  </a:lnTo>
                  <a:lnTo>
                    <a:pt x="278" y="0"/>
                  </a:lnTo>
                  <a:lnTo>
                    <a:pt x="278" y="5"/>
                  </a:lnTo>
                  <a:lnTo>
                    <a:pt x="283" y="16"/>
                  </a:lnTo>
                  <a:lnTo>
                    <a:pt x="283" y="83"/>
                  </a:lnTo>
                  <a:lnTo>
                    <a:pt x="289" y="110"/>
                  </a:lnTo>
                  <a:lnTo>
                    <a:pt x="289" y="232"/>
                  </a:lnTo>
                  <a:lnTo>
                    <a:pt x="295" y="271"/>
                  </a:lnTo>
                  <a:lnTo>
                    <a:pt x="295" y="453"/>
                  </a:lnTo>
                  <a:lnTo>
                    <a:pt x="300" y="492"/>
                  </a:lnTo>
                  <a:lnTo>
                    <a:pt x="300" y="619"/>
                  </a:lnTo>
                  <a:lnTo>
                    <a:pt x="306" y="647"/>
                  </a:lnTo>
                  <a:lnTo>
                    <a:pt x="306" y="730"/>
                  </a:lnTo>
                  <a:lnTo>
                    <a:pt x="311" y="741"/>
                  </a:lnTo>
                  <a:lnTo>
                    <a:pt x="311" y="752"/>
                  </a:lnTo>
                  <a:lnTo>
                    <a:pt x="317" y="746"/>
                  </a:lnTo>
                  <a:lnTo>
                    <a:pt x="317" y="686"/>
                  </a:lnTo>
                  <a:lnTo>
                    <a:pt x="322" y="663"/>
                  </a:lnTo>
                  <a:lnTo>
                    <a:pt x="322" y="547"/>
                  </a:lnTo>
                  <a:lnTo>
                    <a:pt x="328" y="514"/>
                  </a:lnTo>
                  <a:lnTo>
                    <a:pt x="328" y="365"/>
                  </a:lnTo>
                  <a:lnTo>
                    <a:pt x="334" y="332"/>
                  </a:lnTo>
                  <a:lnTo>
                    <a:pt x="334" y="188"/>
                  </a:lnTo>
                  <a:lnTo>
                    <a:pt x="339" y="155"/>
                  </a:lnTo>
                  <a:lnTo>
                    <a:pt x="339" y="55"/>
                  </a:lnTo>
                  <a:lnTo>
                    <a:pt x="345" y="39"/>
                  </a:lnTo>
                  <a:lnTo>
                    <a:pt x="345" y="0"/>
                  </a:lnTo>
                </a:path>
              </a:pathLst>
            </a:custGeom>
            <a:noFill/>
            <a:ln w="11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29" name="Freeform 78"/>
            <p:cNvSpPr>
              <a:spLocks/>
            </p:cNvSpPr>
            <p:nvPr/>
          </p:nvSpPr>
          <p:spPr bwMode="auto">
            <a:xfrm>
              <a:off x="492124" y="4570412"/>
              <a:ext cx="547688" cy="1193800"/>
            </a:xfrm>
            <a:custGeom>
              <a:avLst/>
              <a:gdLst>
                <a:gd name="T0" fmla="*/ 2147483647 w 345"/>
                <a:gd name="T1" fmla="*/ 2147483647 h 752"/>
                <a:gd name="T2" fmla="*/ 2147483647 w 345"/>
                <a:gd name="T3" fmla="*/ 2147483647 h 752"/>
                <a:gd name="T4" fmla="*/ 2147483647 w 345"/>
                <a:gd name="T5" fmla="*/ 2147483647 h 752"/>
                <a:gd name="T6" fmla="*/ 2147483647 w 345"/>
                <a:gd name="T7" fmla="*/ 2147483647 h 752"/>
                <a:gd name="T8" fmla="*/ 2147483647 w 345"/>
                <a:gd name="T9" fmla="*/ 2147483647 h 752"/>
                <a:gd name="T10" fmla="*/ 2147483647 w 345"/>
                <a:gd name="T11" fmla="*/ 2147483647 h 752"/>
                <a:gd name="T12" fmla="*/ 2147483647 w 345"/>
                <a:gd name="T13" fmla="*/ 2147483647 h 752"/>
                <a:gd name="T14" fmla="*/ 2147483647 w 345"/>
                <a:gd name="T15" fmla="*/ 2147483647 h 752"/>
                <a:gd name="T16" fmla="*/ 2147483647 w 345"/>
                <a:gd name="T17" fmla="*/ 2147483647 h 752"/>
                <a:gd name="T18" fmla="*/ 2147483647 w 345"/>
                <a:gd name="T19" fmla="*/ 2147483647 h 752"/>
                <a:gd name="T20" fmla="*/ 2147483647 w 345"/>
                <a:gd name="T21" fmla="*/ 2147483647 h 752"/>
                <a:gd name="T22" fmla="*/ 2147483647 w 345"/>
                <a:gd name="T23" fmla="*/ 2147483647 h 752"/>
                <a:gd name="T24" fmla="*/ 2147483647 w 345"/>
                <a:gd name="T25" fmla="*/ 2147483647 h 752"/>
                <a:gd name="T26" fmla="*/ 2147483647 w 345"/>
                <a:gd name="T27" fmla="*/ 2147483647 h 752"/>
                <a:gd name="T28" fmla="*/ 2147483647 w 345"/>
                <a:gd name="T29" fmla="*/ 2147483647 h 752"/>
                <a:gd name="T30" fmla="*/ 2147483647 w 345"/>
                <a:gd name="T31" fmla="*/ 2147483647 h 752"/>
                <a:gd name="T32" fmla="*/ 2147483647 w 345"/>
                <a:gd name="T33" fmla="*/ 2147483647 h 752"/>
                <a:gd name="T34" fmla="*/ 2147483647 w 345"/>
                <a:gd name="T35" fmla="*/ 2147483647 h 752"/>
                <a:gd name="T36" fmla="*/ 2147483647 w 345"/>
                <a:gd name="T37" fmla="*/ 2147483647 h 752"/>
                <a:gd name="T38" fmla="*/ 2147483647 w 345"/>
                <a:gd name="T39" fmla="*/ 2147483647 h 752"/>
                <a:gd name="T40" fmla="*/ 2147483647 w 345"/>
                <a:gd name="T41" fmla="*/ 2147483647 h 752"/>
                <a:gd name="T42" fmla="*/ 2147483647 w 345"/>
                <a:gd name="T43" fmla="*/ 2147483647 h 752"/>
                <a:gd name="T44" fmla="*/ 2147483647 w 345"/>
                <a:gd name="T45" fmla="*/ 2147483647 h 752"/>
                <a:gd name="T46" fmla="*/ 2147483647 w 345"/>
                <a:gd name="T47" fmla="*/ 2147483647 h 752"/>
                <a:gd name="T48" fmla="*/ 2147483647 w 345"/>
                <a:gd name="T49" fmla="*/ 2147483647 h 752"/>
                <a:gd name="T50" fmla="*/ 2147483647 w 345"/>
                <a:gd name="T51" fmla="*/ 2147483647 h 752"/>
                <a:gd name="T52" fmla="*/ 2147483647 w 345"/>
                <a:gd name="T53" fmla="*/ 2147483647 h 752"/>
                <a:gd name="T54" fmla="*/ 2147483647 w 345"/>
                <a:gd name="T55" fmla="*/ 2147483647 h 752"/>
                <a:gd name="T56" fmla="*/ 2147483647 w 345"/>
                <a:gd name="T57" fmla="*/ 2147483647 h 752"/>
                <a:gd name="T58" fmla="*/ 2147483647 w 345"/>
                <a:gd name="T59" fmla="*/ 2147483647 h 752"/>
                <a:gd name="T60" fmla="*/ 2147483647 w 345"/>
                <a:gd name="T61" fmla="*/ 2147483647 h 752"/>
                <a:gd name="T62" fmla="*/ 2147483647 w 345"/>
                <a:gd name="T63" fmla="*/ 2147483647 h 752"/>
                <a:gd name="T64" fmla="*/ 2147483647 w 345"/>
                <a:gd name="T65" fmla="*/ 0 h 752"/>
                <a:gd name="T66" fmla="*/ 2147483647 w 345"/>
                <a:gd name="T67" fmla="*/ 2147483647 h 752"/>
                <a:gd name="T68" fmla="*/ 2147483647 w 345"/>
                <a:gd name="T69" fmla="*/ 2147483647 h 752"/>
                <a:gd name="T70" fmla="*/ 2147483647 w 345"/>
                <a:gd name="T71" fmla="*/ 2147483647 h 752"/>
                <a:gd name="T72" fmla="*/ 2147483647 w 345"/>
                <a:gd name="T73" fmla="*/ 2147483647 h 752"/>
                <a:gd name="T74" fmla="*/ 2147483647 w 345"/>
                <a:gd name="T75" fmla="*/ 2147483647 h 752"/>
                <a:gd name="T76" fmla="*/ 2147483647 w 345"/>
                <a:gd name="T77" fmla="*/ 2147483647 h 752"/>
                <a:gd name="T78" fmla="*/ 2147483647 w 345"/>
                <a:gd name="T79" fmla="*/ 2147483647 h 752"/>
                <a:gd name="T80" fmla="*/ 2147483647 w 345"/>
                <a:gd name="T81" fmla="*/ 2147483647 h 752"/>
                <a:gd name="T82" fmla="*/ 2147483647 w 345"/>
                <a:gd name="T83" fmla="*/ 2147483647 h 75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45" h="752">
                  <a:moveTo>
                    <a:pt x="0" y="0"/>
                  </a:moveTo>
                  <a:lnTo>
                    <a:pt x="0" y="44"/>
                  </a:lnTo>
                  <a:lnTo>
                    <a:pt x="6" y="66"/>
                  </a:lnTo>
                  <a:lnTo>
                    <a:pt x="6" y="177"/>
                  </a:lnTo>
                  <a:lnTo>
                    <a:pt x="12" y="210"/>
                  </a:lnTo>
                  <a:lnTo>
                    <a:pt x="12" y="354"/>
                  </a:lnTo>
                  <a:lnTo>
                    <a:pt x="17" y="392"/>
                  </a:lnTo>
                  <a:lnTo>
                    <a:pt x="17" y="536"/>
                  </a:lnTo>
                  <a:lnTo>
                    <a:pt x="23" y="569"/>
                  </a:lnTo>
                  <a:lnTo>
                    <a:pt x="23" y="686"/>
                  </a:lnTo>
                  <a:lnTo>
                    <a:pt x="28" y="702"/>
                  </a:lnTo>
                  <a:lnTo>
                    <a:pt x="28" y="752"/>
                  </a:lnTo>
                  <a:lnTo>
                    <a:pt x="34" y="746"/>
                  </a:lnTo>
                  <a:lnTo>
                    <a:pt x="34" y="730"/>
                  </a:lnTo>
                  <a:lnTo>
                    <a:pt x="39" y="713"/>
                  </a:lnTo>
                  <a:lnTo>
                    <a:pt x="39" y="614"/>
                  </a:lnTo>
                  <a:lnTo>
                    <a:pt x="45" y="586"/>
                  </a:lnTo>
                  <a:lnTo>
                    <a:pt x="45" y="442"/>
                  </a:lnTo>
                  <a:lnTo>
                    <a:pt x="50" y="409"/>
                  </a:lnTo>
                  <a:lnTo>
                    <a:pt x="50" y="260"/>
                  </a:lnTo>
                  <a:lnTo>
                    <a:pt x="56" y="221"/>
                  </a:lnTo>
                  <a:lnTo>
                    <a:pt x="56" y="99"/>
                  </a:lnTo>
                  <a:lnTo>
                    <a:pt x="62" y="72"/>
                  </a:lnTo>
                  <a:lnTo>
                    <a:pt x="62" y="11"/>
                  </a:lnTo>
                  <a:lnTo>
                    <a:pt x="67" y="0"/>
                  </a:lnTo>
                  <a:lnTo>
                    <a:pt x="67" y="11"/>
                  </a:lnTo>
                  <a:lnTo>
                    <a:pt x="73" y="22"/>
                  </a:lnTo>
                  <a:lnTo>
                    <a:pt x="73" y="105"/>
                  </a:lnTo>
                  <a:lnTo>
                    <a:pt x="78" y="133"/>
                  </a:lnTo>
                  <a:lnTo>
                    <a:pt x="78" y="298"/>
                  </a:lnTo>
                  <a:lnTo>
                    <a:pt x="84" y="337"/>
                  </a:lnTo>
                  <a:lnTo>
                    <a:pt x="84" y="486"/>
                  </a:lnTo>
                  <a:lnTo>
                    <a:pt x="89" y="525"/>
                  </a:lnTo>
                  <a:lnTo>
                    <a:pt x="89" y="647"/>
                  </a:lnTo>
                  <a:lnTo>
                    <a:pt x="95" y="675"/>
                  </a:lnTo>
                  <a:lnTo>
                    <a:pt x="95" y="741"/>
                  </a:lnTo>
                  <a:lnTo>
                    <a:pt x="101" y="752"/>
                  </a:lnTo>
                  <a:lnTo>
                    <a:pt x="101" y="746"/>
                  </a:lnTo>
                  <a:lnTo>
                    <a:pt x="106" y="735"/>
                  </a:lnTo>
                  <a:lnTo>
                    <a:pt x="106" y="652"/>
                  </a:lnTo>
                  <a:lnTo>
                    <a:pt x="112" y="630"/>
                  </a:lnTo>
                  <a:lnTo>
                    <a:pt x="112" y="498"/>
                  </a:lnTo>
                  <a:lnTo>
                    <a:pt x="117" y="459"/>
                  </a:lnTo>
                  <a:lnTo>
                    <a:pt x="117" y="310"/>
                  </a:lnTo>
                  <a:lnTo>
                    <a:pt x="123" y="271"/>
                  </a:lnTo>
                  <a:lnTo>
                    <a:pt x="123" y="138"/>
                  </a:lnTo>
                  <a:lnTo>
                    <a:pt x="128" y="110"/>
                  </a:lnTo>
                  <a:lnTo>
                    <a:pt x="128" y="27"/>
                  </a:lnTo>
                  <a:lnTo>
                    <a:pt x="134" y="11"/>
                  </a:lnTo>
                  <a:lnTo>
                    <a:pt x="134" y="0"/>
                  </a:lnTo>
                  <a:lnTo>
                    <a:pt x="140" y="5"/>
                  </a:lnTo>
                  <a:lnTo>
                    <a:pt x="140" y="66"/>
                  </a:lnTo>
                  <a:lnTo>
                    <a:pt x="145" y="94"/>
                  </a:lnTo>
                  <a:lnTo>
                    <a:pt x="145" y="215"/>
                  </a:lnTo>
                  <a:lnTo>
                    <a:pt x="151" y="249"/>
                  </a:lnTo>
                  <a:lnTo>
                    <a:pt x="151" y="398"/>
                  </a:lnTo>
                  <a:lnTo>
                    <a:pt x="156" y="437"/>
                  </a:lnTo>
                  <a:lnTo>
                    <a:pt x="156" y="575"/>
                  </a:lnTo>
                  <a:lnTo>
                    <a:pt x="162" y="608"/>
                  </a:lnTo>
                  <a:lnTo>
                    <a:pt x="162" y="724"/>
                  </a:lnTo>
                  <a:lnTo>
                    <a:pt x="167" y="735"/>
                  </a:lnTo>
                  <a:lnTo>
                    <a:pt x="167" y="752"/>
                  </a:lnTo>
                  <a:lnTo>
                    <a:pt x="173" y="746"/>
                  </a:lnTo>
                  <a:lnTo>
                    <a:pt x="173" y="691"/>
                  </a:lnTo>
                  <a:lnTo>
                    <a:pt x="178" y="663"/>
                  </a:lnTo>
                  <a:lnTo>
                    <a:pt x="178" y="547"/>
                  </a:lnTo>
                  <a:lnTo>
                    <a:pt x="184" y="514"/>
                  </a:lnTo>
                  <a:lnTo>
                    <a:pt x="184" y="365"/>
                  </a:lnTo>
                  <a:lnTo>
                    <a:pt x="190" y="326"/>
                  </a:lnTo>
                  <a:lnTo>
                    <a:pt x="190" y="182"/>
                  </a:lnTo>
                  <a:lnTo>
                    <a:pt x="195" y="149"/>
                  </a:lnTo>
                  <a:lnTo>
                    <a:pt x="195" y="50"/>
                  </a:lnTo>
                  <a:lnTo>
                    <a:pt x="201" y="33"/>
                  </a:lnTo>
                  <a:lnTo>
                    <a:pt x="201" y="0"/>
                  </a:lnTo>
                  <a:lnTo>
                    <a:pt x="206" y="5"/>
                  </a:lnTo>
                  <a:lnTo>
                    <a:pt x="206" y="39"/>
                  </a:lnTo>
                  <a:lnTo>
                    <a:pt x="212" y="61"/>
                  </a:lnTo>
                  <a:lnTo>
                    <a:pt x="212" y="166"/>
                  </a:lnTo>
                  <a:lnTo>
                    <a:pt x="217" y="199"/>
                  </a:lnTo>
                  <a:lnTo>
                    <a:pt x="217" y="343"/>
                  </a:lnTo>
                  <a:lnTo>
                    <a:pt x="223" y="381"/>
                  </a:lnTo>
                  <a:lnTo>
                    <a:pt x="223" y="531"/>
                  </a:lnTo>
                  <a:lnTo>
                    <a:pt x="229" y="564"/>
                  </a:lnTo>
                  <a:lnTo>
                    <a:pt x="229" y="680"/>
                  </a:lnTo>
                  <a:lnTo>
                    <a:pt x="234" y="697"/>
                  </a:lnTo>
                  <a:lnTo>
                    <a:pt x="234" y="752"/>
                  </a:lnTo>
                  <a:lnTo>
                    <a:pt x="240" y="752"/>
                  </a:lnTo>
                  <a:lnTo>
                    <a:pt x="240" y="713"/>
                  </a:lnTo>
                  <a:lnTo>
                    <a:pt x="245" y="697"/>
                  </a:lnTo>
                  <a:lnTo>
                    <a:pt x="245" y="592"/>
                  </a:lnTo>
                  <a:lnTo>
                    <a:pt x="251" y="558"/>
                  </a:lnTo>
                  <a:lnTo>
                    <a:pt x="251" y="415"/>
                  </a:lnTo>
                  <a:lnTo>
                    <a:pt x="256" y="376"/>
                  </a:lnTo>
                  <a:lnTo>
                    <a:pt x="256" y="232"/>
                  </a:lnTo>
                  <a:lnTo>
                    <a:pt x="262" y="193"/>
                  </a:lnTo>
                  <a:lnTo>
                    <a:pt x="262" y="77"/>
                  </a:lnTo>
                  <a:lnTo>
                    <a:pt x="268" y="55"/>
                  </a:lnTo>
                  <a:lnTo>
                    <a:pt x="268" y="5"/>
                  </a:lnTo>
                  <a:lnTo>
                    <a:pt x="273" y="0"/>
                  </a:lnTo>
                  <a:lnTo>
                    <a:pt x="273" y="22"/>
                  </a:lnTo>
                  <a:lnTo>
                    <a:pt x="279" y="33"/>
                  </a:lnTo>
                  <a:lnTo>
                    <a:pt x="279" y="121"/>
                  </a:lnTo>
                  <a:lnTo>
                    <a:pt x="284" y="155"/>
                  </a:lnTo>
                  <a:lnTo>
                    <a:pt x="284" y="293"/>
                  </a:lnTo>
                  <a:lnTo>
                    <a:pt x="290" y="326"/>
                  </a:lnTo>
                  <a:lnTo>
                    <a:pt x="290" y="481"/>
                  </a:lnTo>
                  <a:lnTo>
                    <a:pt x="295" y="514"/>
                  </a:lnTo>
                  <a:lnTo>
                    <a:pt x="295" y="641"/>
                  </a:lnTo>
                  <a:lnTo>
                    <a:pt x="301" y="669"/>
                  </a:lnTo>
                  <a:lnTo>
                    <a:pt x="301" y="741"/>
                  </a:lnTo>
                  <a:lnTo>
                    <a:pt x="306" y="746"/>
                  </a:lnTo>
                  <a:lnTo>
                    <a:pt x="306" y="752"/>
                  </a:lnTo>
                  <a:lnTo>
                    <a:pt x="306" y="746"/>
                  </a:lnTo>
                  <a:lnTo>
                    <a:pt x="312" y="735"/>
                  </a:lnTo>
                  <a:lnTo>
                    <a:pt x="312" y="663"/>
                  </a:lnTo>
                  <a:lnTo>
                    <a:pt x="318" y="636"/>
                  </a:lnTo>
                  <a:lnTo>
                    <a:pt x="318" y="503"/>
                  </a:lnTo>
                  <a:lnTo>
                    <a:pt x="323" y="470"/>
                  </a:lnTo>
                  <a:lnTo>
                    <a:pt x="323" y="282"/>
                  </a:lnTo>
                  <a:lnTo>
                    <a:pt x="329" y="243"/>
                  </a:lnTo>
                  <a:lnTo>
                    <a:pt x="329" y="116"/>
                  </a:lnTo>
                  <a:lnTo>
                    <a:pt x="334" y="88"/>
                  </a:lnTo>
                  <a:lnTo>
                    <a:pt x="334" y="16"/>
                  </a:lnTo>
                  <a:lnTo>
                    <a:pt x="340" y="5"/>
                  </a:lnTo>
                  <a:lnTo>
                    <a:pt x="340" y="0"/>
                  </a:lnTo>
                  <a:lnTo>
                    <a:pt x="340" y="5"/>
                  </a:lnTo>
                  <a:lnTo>
                    <a:pt x="345" y="16"/>
                  </a:lnTo>
                  <a:lnTo>
                    <a:pt x="345" y="88"/>
                  </a:lnTo>
                </a:path>
              </a:pathLst>
            </a:custGeom>
            <a:noFill/>
            <a:ln w="11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30" name="Freeform 79"/>
            <p:cNvSpPr>
              <a:spLocks/>
            </p:cNvSpPr>
            <p:nvPr/>
          </p:nvSpPr>
          <p:spPr bwMode="auto">
            <a:xfrm>
              <a:off x="1039811" y="4570412"/>
              <a:ext cx="557213" cy="1193800"/>
            </a:xfrm>
            <a:custGeom>
              <a:avLst/>
              <a:gdLst>
                <a:gd name="T0" fmla="*/ 2147483647 w 351"/>
                <a:gd name="T1" fmla="*/ 2147483647 h 752"/>
                <a:gd name="T2" fmla="*/ 2147483647 w 351"/>
                <a:gd name="T3" fmla="*/ 2147483647 h 752"/>
                <a:gd name="T4" fmla="*/ 2147483647 w 351"/>
                <a:gd name="T5" fmla="*/ 2147483647 h 752"/>
                <a:gd name="T6" fmla="*/ 2147483647 w 351"/>
                <a:gd name="T7" fmla="*/ 2147483647 h 752"/>
                <a:gd name="T8" fmla="*/ 2147483647 w 351"/>
                <a:gd name="T9" fmla="*/ 2147483647 h 752"/>
                <a:gd name="T10" fmla="*/ 2147483647 w 351"/>
                <a:gd name="T11" fmla="*/ 2147483647 h 752"/>
                <a:gd name="T12" fmla="*/ 2147483647 w 351"/>
                <a:gd name="T13" fmla="*/ 2147483647 h 752"/>
                <a:gd name="T14" fmla="*/ 2147483647 w 351"/>
                <a:gd name="T15" fmla="*/ 0 h 752"/>
                <a:gd name="T16" fmla="*/ 2147483647 w 351"/>
                <a:gd name="T17" fmla="*/ 2147483647 h 752"/>
                <a:gd name="T18" fmla="*/ 2147483647 w 351"/>
                <a:gd name="T19" fmla="*/ 2147483647 h 752"/>
                <a:gd name="T20" fmla="*/ 2147483647 w 351"/>
                <a:gd name="T21" fmla="*/ 2147483647 h 752"/>
                <a:gd name="T22" fmla="*/ 2147483647 w 351"/>
                <a:gd name="T23" fmla="*/ 2147483647 h 752"/>
                <a:gd name="T24" fmla="*/ 2147483647 w 351"/>
                <a:gd name="T25" fmla="*/ 2147483647 h 752"/>
                <a:gd name="T26" fmla="*/ 2147483647 w 351"/>
                <a:gd name="T27" fmla="*/ 2147483647 h 752"/>
                <a:gd name="T28" fmla="*/ 2147483647 w 351"/>
                <a:gd name="T29" fmla="*/ 2147483647 h 752"/>
                <a:gd name="T30" fmla="*/ 2147483647 w 351"/>
                <a:gd name="T31" fmla="*/ 0 h 752"/>
                <a:gd name="T32" fmla="*/ 2147483647 w 351"/>
                <a:gd name="T33" fmla="*/ 2147483647 h 752"/>
                <a:gd name="T34" fmla="*/ 2147483647 w 351"/>
                <a:gd name="T35" fmla="*/ 2147483647 h 752"/>
                <a:gd name="T36" fmla="*/ 2147483647 w 351"/>
                <a:gd name="T37" fmla="*/ 2147483647 h 752"/>
                <a:gd name="T38" fmla="*/ 2147483647 w 351"/>
                <a:gd name="T39" fmla="*/ 2147483647 h 752"/>
                <a:gd name="T40" fmla="*/ 2147483647 w 351"/>
                <a:gd name="T41" fmla="*/ 2147483647 h 752"/>
                <a:gd name="T42" fmla="*/ 2147483647 w 351"/>
                <a:gd name="T43" fmla="*/ 2147483647 h 752"/>
                <a:gd name="T44" fmla="*/ 2147483647 w 351"/>
                <a:gd name="T45" fmla="*/ 2147483647 h 752"/>
                <a:gd name="T46" fmla="*/ 2147483647 w 351"/>
                <a:gd name="T47" fmla="*/ 2147483647 h 752"/>
                <a:gd name="T48" fmla="*/ 2147483647 w 351"/>
                <a:gd name="T49" fmla="*/ 2147483647 h 752"/>
                <a:gd name="T50" fmla="*/ 2147483647 w 351"/>
                <a:gd name="T51" fmla="*/ 2147483647 h 752"/>
                <a:gd name="T52" fmla="*/ 2147483647 w 351"/>
                <a:gd name="T53" fmla="*/ 2147483647 h 752"/>
                <a:gd name="T54" fmla="*/ 2147483647 w 351"/>
                <a:gd name="T55" fmla="*/ 2147483647 h 752"/>
                <a:gd name="T56" fmla="*/ 2147483647 w 351"/>
                <a:gd name="T57" fmla="*/ 2147483647 h 752"/>
                <a:gd name="T58" fmla="*/ 2147483647 w 351"/>
                <a:gd name="T59" fmla="*/ 2147483647 h 752"/>
                <a:gd name="T60" fmla="*/ 2147483647 w 351"/>
                <a:gd name="T61" fmla="*/ 2147483647 h 752"/>
                <a:gd name="T62" fmla="*/ 2147483647 w 351"/>
                <a:gd name="T63" fmla="*/ 2147483647 h 752"/>
                <a:gd name="T64" fmla="*/ 2147483647 w 351"/>
                <a:gd name="T65" fmla="*/ 2147483647 h 752"/>
                <a:gd name="T66" fmla="*/ 2147483647 w 351"/>
                <a:gd name="T67" fmla="*/ 2147483647 h 752"/>
                <a:gd name="T68" fmla="*/ 2147483647 w 351"/>
                <a:gd name="T69" fmla="*/ 2147483647 h 752"/>
                <a:gd name="T70" fmla="*/ 2147483647 w 351"/>
                <a:gd name="T71" fmla="*/ 2147483647 h 752"/>
                <a:gd name="T72" fmla="*/ 2147483647 w 351"/>
                <a:gd name="T73" fmla="*/ 2147483647 h 752"/>
                <a:gd name="T74" fmla="*/ 2147483647 w 351"/>
                <a:gd name="T75" fmla="*/ 2147483647 h 752"/>
                <a:gd name="T76" fmla="*/ 2147483647 w 351"/>
                <a:gd name="T77" fmla="*/ 2147483647 h 752"/>
                <a:gd name="T78" fmla="*/ 2147483647 w 351"/>
                <a:gd name="T79" fmla="*/ 2147483647 h 752"/>
                <a:gd name="T80" fmla="*/ 2147483647 w 351"/>
                <a:gd name="T81" fmla="*/ 2147483647 h 752"/>
                <a:gd name="T82" fmla="*/ 2147483647 w 351"/>
                <a:gd name="T83" fmla="*/ 2147483647 h 75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51" h="752">
                  <a:moveTo>
                    <a:pt x="0" y="88"/>
                  </a:moveTo>
                  <a:lnTo>
                    <a:pt x="6" y="110"/>
                  </a:lnTo>
                  <a:lnTo>
                    <a:pt x="6" y="238"/>
                  </a:lnTo>
                  <a:lnTo>
                    <a:pt x="12" y="276"/>
                  </a:lnTo>
                  <a:lnTo>
                    <a:pt x="12" y="426"/>
                  </a:lnTo>
                  <a:lnTo>
                    <a:pt x="17" y="464"/>
                  </a:lnTo>
                  <a:lnTo>
                    <a:pt x="17" y="603"/>
                  </a:lnTo>
                  <a:lnTo>
                    <a:pt x="23" y="630"/>
                  </a:lnTo>
                  <a:lnTo>
                    <a:pt x="23" y="719"/>
                  </a:lnTo>
                  <a:lnTo>
                    <a:pt x="28" y="735"/>
                  </a:lnTo>
                  <a:lnTo>
                    <a:pt x="28" y="752"/>
                  </a:lnTo>
                  <a:lnTo>
                    <a:pt x="34" y="746"/>
                  </a:lnTo>
                  <a:lnTo>
                    <a:pt x="34" y="691"/>
                  </a:lnTo>
                  <a:lnTo>
                    <a:pt x="39" y="669"/>
                  </a:lnTo>
                  <a:lnTo>
                    <a:pt x="39" y="553"/>
                  </a:lnTo>
                  <a:lnTo>
                    <a:pt x="45" y="520"/>
                  </a:lnTo>
                  <a:lnTo>
                    <a:pt x="45" y="370"/>
                  </a:lnTo>
                  <a:lnTo>
                    <a:pt x="51" y="332"/>
                  </a:lnTo>
                  <a:lnTo>
                    <a:pt x="51" y="188"/>
                  </a:lnTo>
                  <a:lnTo>
                    <a:pt x="56" y="160"/>
                  </a:lnTo>
                  <a:lnTo>
                    <a:pt x="56" y="39"/>
                  </a:lnTo>
                  <a:lnTo>
                    <a:pt x="62" y="22"/>
                  </a:lnTo>
                  <a:lnTo>
                    <a:pt x="62" y="0"/>
                  </a:lnTo>
                  <a:lnTo>
                    <a:pt x="67" y="0"/>
                  </a:lnTo>
                  <a:lnTo>
                    <a:pt x="67" y="55"/>
                  </a:lnTo>
                  <a:lnTo>
                    <a:pt x="73" y="77"/>
                  </a:lnTo>
                  <a:lnTo>
                    <a:pt x="73" y="193"/>
                  </a:lnTo>
                  <a:lnTo>
                    <a:pt x="78" y="227"/>
                  </a:lnTo>
                  <a:lnTo>
                    <a:pt x="78" y="376"/>
                  </a:lnTo>
                  <a:lnTo>
                    <a:pt x="84" y="409"/>
                  </a:lnTo>
                  <a:lnTo>
                    <a:pt x="84" y="558"/>
                  </a:lnTo>
                  <a:lnTo>
                    <a:pt x="89" y="586"/>
                  </a:lnTo>
                  <a:lnTo>
                    <a:pt x="89" y="697"/>
                  </a:lnTo>
                  <a:lnTo>
                    <a:pt x="95" y="713"/>
                  </a:lnTo>
                  <a:lnTo>
                    <a:pt x="95" y="752"/>
                  </a:lnTo>
                  <a:lnTo>
                    <a:pt x="101" y="746"/>
                  </a:lnTo>
                  <a:lnTo>
                    <a:pt x="101" y="719"/>
                  </a:lnTo>
                  <a:lnTo>
                    <a:pt x="106" y="702"/>
                  </a:lnTo>
                  <a:lnTo>
                    <a:pt x="106" y="603"/>
                  </a:lnTo>
                  <a:lnTo>
                    <a:pt x="112" y="569"/>
                  </a:lnTo>
                  <a:lnTo>
                    <a:pt x="112" y="426"/>
                  </a:lnTo>
                  <a:lnTo>
                    <a:pt x="117" y="387"/>
                  </a:lnTo>
                  <a:lnTo>
                    <a:pt x="117" y="238"/>
                  </a:lnTo>
                  <a:lnTo>
                    <a:pt x="123" y="204"/>
                  </a:lnTo>
                  <a:lnTo>
                    <a:pt x="123" y="88"/>
                  </a:lnTo>
                  <a:lnTo>
                    <a:pt x="128" y="61"/>
                  </a:lnTo>
                  <a:lnTo>
                    <a:pt x="128" y="5"/>
                  </a:lnTo>
                  <a:lnTo>
                    <a:pt x="134" y="0"/>
                  </a:lnTo>
                  <a:lnTo>
                    <a:pt x="134" y="16"/>
                  </a:lnTo>
                  <a:lnTo>
                    <a:pt x="140" y="27"/>
                  </a:lnTo>
                  <a:lnTo>
                    <a:pt x="140" y="144"/>
                  </a:lnTo>
                  <a:lnTo>
                    <a:pt x="145" y="177"/>
                  </a:lnTo>
                  <a:lnTo>
                    <a:pt x="145" y="321"/>
                  </a:lnTo>
                  <a:lnTo>
                    <a:pt x="151" y="359"/>
                  </a:lnTo>
                  <a:lnTo>
                    <a:pt x="151" y="509"/>
                  </a:lnTo>
                  <a:lnTo>
                    <a:pt x="156" y="542"/>
                  </a:lnTo>
                  <a:lnTo>
                    <a:pt x="156" y="663"/>
                  </a:lnTo>
                  <a:lnTo>
                    <a:pt x="162" y="686"/>
                  </a:lnTo>
                  <a:lnTo>
                    <a:pt x="162" y="746"/>
                  </a:lnTo>
                  <a:lnTo>
                    <a:pt x="167" y="752"/>
                  </a:lnTo>
                  <a:lnTo>
                    <a:pt x="167" y="741"/>
                  </a:lnTo>
                  <a:lnTo>
                    <a:pt x="173" y="724"/>
                  </a:lnTo>
                  <a:lnTo>
                    <a:pt x="173" y="641"/>
                  </a:lnTo>
                  <a:lnTo>
                    <a:pt x="179" y="614"/>
                  </a:lnTo>
                  <a:lnTo>
                    <a:pt x="179" y="481"/>
                  </a:lnTo>
                  <a:lnTo>
                    <a:pt x="184" y="442"/>
                  </a:lnTo>
                  <a:lnTo>
                    <a:pt x="184" y="287"/>
                  </a:lnTo>
                  <a:lnTo>
                    <a:pt x="190" y="254"/>
                  </a:lnTo>
                  <a:lnTo>
                    <a:pt x="190" y="121"/>
                  </a:lnTo>
                  <a:lnTo>
                    <a:pt x="195" y="94"/>
                  </a:lnTo>
                  <a:lnTo>
                    <a:pt x="195" y="16"/>
                  </a:lnTo>
                  <a:lnTo>
                    <a:pt x="201" y="11"/>
                  </a:lnTo>
                  <a:lnTo>
                    <a:pt x="201" y="0"/>
                  </a:lnTo>
                  <a:lnTo>
                    <a:pt x="201" y="5"/>
                  </a:lnTo>
                  <a:lnTo>
                    <a:pt x="206" y="11"/>
                  </a:lnTo>
                  <a:lnTo>
                    <a:pt x="206" y="83"/>
                  </a:lnTo>
                  <a:lnTo>
                    <a:pt x="212" y="105"/>
                  </a:lnTo>
                  <a:lnTo>
                    <a:pt x="212" y="232"/>
                  </a:lnTo>
                  <a:lnTo>
                    <a:pt x="218" y="265"/>
                  </a:lnTo>
                  <a:lnTo>
                    <a:pt x="218" y="453"/>
                  </a:lnTo>
                  <a:lnTo>
                    <a:pt x="223" y="492"/>
                  </a:lnTo>
                  <a:lnTo>
                    <a:pt x="223" y="625"/>
                  </a:lnTo>
                  <a:lnTo>
                    <a:pt x="229" y="652"/>
                  </a:lnTo>
                  <a:lnTo>
                    <a:pt x="229" y="730"/>
                  </a:lnTo>
                  <a:lnTo>
                    <a:pt x="234" y="741"/>
                  </a:lnTo>
                  <a:lnTo>
                    <a:pt x="234" y="752"/>
                  </a:lnTo>
                  <a:lnTo>
                    <a:pt x="240" y="741"/>
                  </a:lnTo>
                  <a:lnTo>
                    <a:pt x="240" y="675"/>
                  </a:lnTo>
                  <a:lnTo>
                    <a:pt x="245" y="652"/>
                  </a:lnTo>
                  <a:lnTo>
                    <a:pt x="245" y="531"/>
                  </a:lnTo>
                  <a:lnTo>
                    <a:pt x="251" y="492"/>
                  </a:lnTo>
                  <a:lnTo>
                    <a:pt x="251" y="343"/>
                  </a:lnTo>
                  <a:lnTo>
                    <a:pt x="256" y="304"/>
                  </a:lnTo>
                  <a:lnTo>
                    <a:pt x="256" y="166"/>
                  </a:lnTo>
                  <a:lnTo>
                    <a:pt x="262" y="133"/>
                  </a:lnTo>
                  <a:lnTo>
                    <a:pt x="262" y="39"/>
                  </a:lnTo>
                  <a:lnTo>
                    <a:pt x="268" y="22"/>
                  </a:lnTo>
                  <a:lnTo>
                    <a:pt x="268" y="0"/>
                  </a:lnTo>
                  <a:lnTo>
                    <a:pt x="273" y="5"/>
                  </a:lnTo>
                  <a:lnTo>
                    <a:pt x="273" y="50"/>
                  </a:lnTo>
                  <a:lnTo>
                    <a:pt x="279" y="72"/>
                  </a:lnTo>
                  <a:lnTo>
                    <a:pt x="279" y="182"/>
                  </a:lnTo>
                  <a:lnTo>
                    <a:pt x="284" y="215"/>
                  </a:lnTo>
                  <a:lnTo>
                    <a:pt x="284" y="365"/>
                  </a:lnTo>
                  <a:lnTo>
                    <a:pt x="290" y="404"/>
                  </a:lnTo>
                  <a:lnTo>
                    <a:pt x="290" y="547"/>
                  </a:lnTo>
                  <a:lnTo>
                    <a:pt x="295" y="581"/>
                  </a:lnTo>
                  <a:lnTo>
                    <a:pt x="295" y="691"/>
                  </a:lnTo>
                  <a:lnTo>
                    <a:pt x="301" y="708"/>
                  </a:lnTo>
                  <a:lnTo>
                    <a:pt x="301" y="752"/>
                  </a:lnTo>
                  <a:lnTo>
                    <a:pt x="307" y="746"/>
                  </a:lnTo>
                  <a:lnTo>
                    <a:pt x="307" y="708"/>
                  </a:lnTo>
                  <a:lnTo>
                    <a:pt x="312" y="686"/>
                  </a:lnTo>
                  <a:lnTo>
                    <a:pt x="312" y="575"/>
                  </a:lnTo>
                  <a:lnTo>
                    <a:pt x="318" y="542"/>
                  </a:lnTo>
                  <a:lnTo>
                    <a:pt x="318" y="398"/>
                  </a:lnTo>
                  <a:lnTo>
                    <a:pt x="323" y="359"/>
                  </a:lnTo>
                  <a:lnTo>
                    <a:pt x="323" y="210"/>
                  </a:lnTo>
                  <a:lnTo>
                    <a:pt x="329" y="177"/>
                  </a:lnTo>
                  <a:lnTo>
                    <a:pt x="329" y="66"/>
                  </a:lnTo>
                  <a:lnTo>
                    <a:pt x="334" y="50"/>
                  </a:lnTo>
                  <a:lnTo>
                    <a:pt x="334" y="0"/>
                  </a:lnTo>
                  <a:lnTo>
                    <a:pt x="340" y="5"/>
                  </a:lnTo>
                  <a:lnTo>
                    <a:pt x="340" y="27"/>
                  </a:lnTo>
                  <a:lnTo>
                    <a:pt x="346" y="44"/>
                  </a:lnTo>
                  <a:lnTo>
                    <a:pt x="346" y="138"/>
                  </a:lnTo>
                  <a:lnTo>
                    <a:pt x="351" y="171"/>
                  </a:lnTo>
                  <a:lnTo>
                    <a:pt x="351" y="310"/>
                  </a:lnTo>
                </a:path>
              </a:pathLst>
            </a:custGeom>
            <a:noFill/>
            <a:ln w="11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31" name="Freeform 80"/>
            <p:cNvSpPr>
              <a:spLocks/>
            </p:cNvSpPr>
            <p:nvPr/>
          </p:nvSpPr>
          <p:spPr bwMode="auto">
            <a:xfrm>
              <a:off x="1597024" y="4570412"/>
              <a:ext cx="547688" cy="1193800"/>
            </a:xfrm>
            <a:custGeom>
              <a:avLst/>
              <a:gdLst>
                <a:gd name="T0" fmla="*/ 2147483647 w 345"/>
                <a:gd name="T1" fmla="*/ 2147483647 h 752"/>
                <a:gd name="T2" fmla="*/ 2147483647 w 345"/>
                <a:gd name="T3" fmla="*/ 2147483647 h 752"/>
                <a:gd name="T4" fmla="*/ 2147483647 w 345"/>
                <a:gd name="T5" fmla="*/ 2147483647 h 752"/>
                <a:gd name="T6" fmla="*/ 2147483647 w 345"/>
                <a:gd name="T7" fmla="*/ 2147483647 h 752"/>
                <a:gd name="T8" fmla="*/ 2147483647 w 345"/>
                <a:gd name="T9" fmla="*/ 2147483647 h 752"/>
                <a:gd name="T10" fmla="*/ 2147483647 w 345"/>
                <a:gd name="T11" fmla="*/ 2147483647 h 752"/>
                <a:gd name="T12" fmla="*/ 2147483647 w 345"/>
                <a:gd name="T13" fmla="*/ 0 h 752"/>
                <a:gd name="T14" fmla="*/ 2147483647 w 345"/>
                <a:gd name="T15" fmla="*/ 2147483647 h 752"/>
                <a:gd name="T16" fmla="*/ 2147483647 w 345"/>
                <a:gd name="T17" fmla="*/ 2147483647 h 752"/>
                <a:gd name="T18" fmla="*/ 2147483647 w 345"/>
                <a:gd name="T19" fmla="*/ 2147483647 h 752"/>
                <a:gd name="T20" fmla="*/ 2147483647 w 345"/>
                <a:gd name="T21" fmla="*/ 2147483647 h 752"/>
                <a:gd name="T22" fmla="*/ 2147483647 w 345"/>
                <a:gd name="T23" fmla="*/ 2147483647 h 752"/>
                <a:gd name="T24" fmla="*/ 2147483647 w 345"/>
                <a:gd name="T25" fmla="*/ 2147483647 h 752"/>
                <a:gd name="T26" fmla="*/ 2147483647 w 345"/>
                <a:gd name="T27" fmla="*/ 2147483647 h 752"/>
                <a:gd name="T28" fmla="*/ 2147483647 w 345"/>
                <a:gd name="T29" fmla="*/ 2147483647 h 752"/>
                <a:gd name="T30" fmla="*/ 2147483647 w 345"/>
                <a:gd name="T31" fmla="*/ 2147483647 h 752"/>
                <a:gd name="T32" fmla="*/ 2147483647 w 345"/>
                <a:gd name="T33" fmla="*/ 2147483647 h 752"/>
                <a:gd name="T34" fmla="*/ 2147483647 w 345"/>
                <a:gd name="T35" fmla="*/ 2147483647 h 752"/>
                <a:gd name="T36" fmla="*/ 2147483647 w 345"/>
                <a:gd name="T37" fmla="*/ 2147483647 h 752"/>
                <a:gd name="T38" fmla="*/ 2147483647 w 345"/>
                <a:gd name="T39" fmla="*/ 2147483647 h 752"/>
                <a:gd name="T40" fmla="*/ 2147483647 w 345"/>
                <a:gd name="T41" fmla="*/ 2147483647 h 752"/>
                <a:gd name="T42" fmla="*/ 2147483647 w 345"/>
                <a:gd name="T43" fmla="*/ 2147483647 h 752"/>
                <a:gd name="T44" fmla="*/ 2147483647 w 345"/>
                <a:gd name="T45" fmla="*/ 2147483647 h 752"/>
                <a:gd name="T46" fmla="*/ 2147483647 w 345"/>
                <a:gd name="T47" fmla="*/ 2147483647 h 752"/>
                <a:gd name="T48" fmla="*/ 2147483647 w 345"/>
                <a:gd name="T49" fmla="*/ 2147483647 h 752"/>
                <a:gd name="T50" fmla="*/ 2147483647 w 345"/>
                <a:gd name="T51" fmla="*/ 2147483647 h 752"/>
                <a:gd name="T52" fmla="*/ 2147483647 w 345"/>
                <a:gd name="T53" fmla="*/ 2147483647 h 752"/>
                <a:gd name="T54" fmla="*/ 2147483647 w 345"/>
                <a:gd name="T55" fmla="*/ 2147483647 h 752"/>
                <a:gd name="T56" fmla="*/ 2147483647 w 345"/>
                <a:gd name="T57" fmla="*/ 2147483647 h 752"/>
                <a:gd name="T58" fmla="*/ 2147483647 w 345"/>
                <a:gd name="T59" fmla="*/ 2147483647 h 752"/>
                <a:gd name="T60" fmla="*/ 2147483647 w 345"/>
                <a:gd name="T61" fmla="*/ 2147483647 h 752"/>
                <a:gd name="T62" fmla="*/ 2147483647 w 345"/>
                <a:gd name="T63" fmla="*/ 0 h 752"/>
                <a:gd name="T64" fmla="*/ 2147483647 w 345"/>
                <a:gd name="T65" fmla="*/ 2147483647 h 752"/>
                <a:gd name="T66" fmla="*/ 2147483647 w 345"/>
                <a:gd name="T67" fmla="*/ 2147483647 h 752"/>
                <a:gd name="T68" fmla="*/ 2147483647 w 345"/>
                <a:gd name="T69" fmla="*/ 2147483647 h 752"/>
                <a:gd name="T70" fmla="*/ 2147483647 w 345"/>
                <a:gd name="T71" fmla="*/ 2147483647 h 752"/>
                <a:gd name="T72" fmla="*/ 2147483647 w 345"/>
                <a:gd name="T73" fmla="*/ 2147483647 h 752"/>
                <a:gd name="T74" fmla="*/ 2147483647 w 345"/>
                <a:gd name="T75" fmla="*/ 2147483647 h 752"/>
                <a:gd name="T76" fmla="*/ 2147483647 w 345"/>
                <a:gd name="T77" fmla="*/ 2147483647 h 752"/>
                <a:gd name="T78" fmla="*/ 2147483647 w 345"/>
                <a:gd name="T79" fmla="*/ 2147483647 h 752"/>
                <a:gd name="T80" fmla="*/ 2147483647 w 345"/>
                <a:gd name="T81" fmla="*/ 2147483647 h 752"/>
                <a:gd name="T82" fmla="*/ 2147483647 w 345"/>
                <a:gd name="T83" fmla="*/ 2147483647 h 75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45" h="752">
                  <a:moveTo>
                    <a:pt x="0" y="310"/>
                  </a:moveTo>
                  <a:lnTo>
                    <a:pt x="6" y="348"/>
                  </a:lnTo>
                  <a:lnTo>
                    <a:pt x="6" y="498"/>
                  </a:lnTo>
                  <a:lnTo>
                    <a:pt x="11" y="536"/>
                  </a:lnTo>
                  <a:lnTo>
                    <a:pt x="11" y="658"/>
                  </a:lnTo>
                  <a:lnTo>
                    <a:pt x="17" y="680"/>
                  </a:lnTo>
                  <a:lnTo>
                    <a:pt x="17" y="746"/>
                  </a:lnTo>
                  <a:lnTo>
                    <a:pt x="22" y="752"/>
                  </a:lnTo>
                  <a:lnTo>
                    <a:pt x="22" y="741"/>
                  </a:lnTo>
                  <a:lnTo>
                    <a:pt x="28" y="730"/>
                  </a:lnTo>
                  <a:lnTo>
                    <a:pt x="28" y="647"/>
                  </a:lnTo>
                  <a:lnTo>
                    <a:pt x="33" y="619"/>
                  </a:lnTo>
                  <a:lnTo>
                    <a:pt x="33" y="448"/>
                  </a:lnTo>
                  <a:lnTo>
                    <a:pt x="39" y="415"/>
                  </a:lnTo>
                  <a:lnTo>
                    <a:pt x="39" y="260"/>
                  </a:lnTo>
                  <a:lnTo>
                    <a:pt x="45" y="227"/>
                  </a:lnTo>
                  <a:lnTo>
                    <a:pt x="45" y="105"/>
                  </a:lnTo>
                  <a:lnTo>
                    <a:pt x="50" y="77"/>
                  </a:lnTo>
                  <a:lnTo>
                    <a:pt x="50" y="11"/>
                  </a:lnTo>
                  <a:lnTo>
                    <a:pt x="56" y="5"/>
                  </a:lnTo>
                  <a:lnTo>
                    <a:pt x="56" y="0"/>
                  </a:lnTo>
                  <a:lnTo>
                    <a:pt x="56" y="11"/>
                  </a:lnTo>
                  <a:lnTo>
                    <a:pt x="61" y="22"/>
                  </a:lnTo>
                  <a:lnTo>
                    <a:pt x="61" y="99"/>
                  </a:lnTo>
                  <a:lnTo>
                    <a:pt x="67" y="127"/>
                  </a:lnTo>
                  <a:lnTo>
                    <a:pt x="67" y="260"/>
                  </a:lnTo>
                  <a:lnTo>
                    <a:pt x="72" y="293"/>
                  </a:lnTo>
                  <a:lnTo>
                    <a:pt x="72" y="448"/>
                  </a:lnTo>
                  <a:lnTo>
                    <a:pt x="78" y="481"/>
                  </a:lnTo>
                  <a:lnTo>
                    <a:pt x="78" y="619"/>
                  </a:lnTo>
                  <a:lnTo>
                    <a:pt x="84" y="647"/>
                  </a:lnTo>
                  <a:lnTo>
                    <a:pt x="84" y="730"/>
                  </a:lnTo>
                  <a:lnTo>
                    <a:pt x="89" y="741"/>
                  </a:lnTo>
                  <a:lnTo>
                    <a:pt x="89" y="752"/>
                  </a:lnTo>
                  <a:lnTo>
                    <a:pt x="95" y="746"/>
                  </a:lnTo>
                  <a:lnTo>
                    <a:pt x="95" y="680"/>
                  </a:lnTo>
                  <a:lnTo>
                    <a:pt x="100" y="658"/>
                  </a:lnTo>
                  <a:lnTo>
                    <a:pt x="100" y="536"/>
                  </a:lnTo>
                  <a:lnTo>
                    <a:pt x="106" y="503"/>
                  </a:lnTo>
                  <a:lnTo>
                    <a:pt x="106" y="354"/>
                  </a:lnTo>
                  <a:lnTo>
                    <a:pt x="111" y="315"/>
                  </a:lnTo>
                  <a:lnTo>
                    <a:pt x="111" y="144"/>
                  </a:lnTo>
                  <a:lnTo>
                    <a:pt x="117" y="116"/>
                  </a:lnTo>
                  <a:lnTo>
                    <a:pt x="117" y="27"/>
                  </a:lnTo>
                  <a:lnTo>
                    <a:pt x="123" y="16"/>
                  </a:lnTo>
                  <a:lnTo>
                    <a:pt x="123" y="0"/>
                  </a:lnTo>
                  <a:lnTo>
                    <a:pt x="128" y="5"/>
                  </a:lnTo>
                  <a:lnTo>
                    <a:pt x="128" y="66"/>
                  </a:lnTo>
                  <a:lnTo>
                    <a:pt x="134" y="88"/>
                  </a:lnTo>
                  <a:lnTo>
                    <a:pt x="134" y="210"/>
                  </a:lnTo>
                  <a:lnTo>
                    <a:pt x="139" y="243"/>
                  </a:lnTo>
                  <a:lnTo>
                    <a:pt x="139" y="392"/>
                  </a:lnTo>
                  <a:lnTo>
                    <a:pt x="145" y="431"/>
                  </a:lnTo>
                  <a:lnTo>
                    <a:pt x="145" y="575"/>
                  </a:lnTo>
                  <a:lnTo>
                    <a:pt x="150" y="603"/>
                  </a:lnTo>
                  <a:lnTo>
                    <a:pt x="150" y="702"/>
                  </a:lnTo>
                  <a:lnTo>
                    <a:pt x="156" y="724"/>
                  </a:lnTo>
                  <a:lnTo>
                    <a:pt x="156" y="752"/>
                  </a:lnTo>
                  <a:lnTo>
                    <a:pt x="161" y="746"/>
                  </a:lnTo>
                  <a:lnTo>
                    <a:pt x="161" y="713"/>
                  </a:lnTo>
                  <a:lnTo>
                    <a:pt x="167" y="691"/>
                  </a:lnTo>
                  <a:lnTo>
                    <a:pt x="167" y="586"/>
                  </a:lnTo>
                  <a:lnTo>
                    <a:pt x="173" y="553"/>
                  </a:lnTo>
                  <a:lnTo>
                    <a:pt x="173" y="404"/>
                  </a:lnTo>
                  <a:lnTo>
                    <a:pt x="178" y="370"/>
                  </a:lnTo>
                  <a:lnTo>
                    <a:pt x="178" y="221"/>
                  </a:lnTo>
                  <a:lnTo>
                    <a:pt x="184" y="188"/>
                  </a:lnTo>
                  <a:lnTo>
                    <a:pt x="184" y="72"/>
                  </a:lnTo>
                  <a:lnTo>
                    <a:pt x="189" y="50"/>
                  </a:lnTo>
                  <a:lnTo>
                    <a:pt x="189" y="0"/>
                  </a:lnTo>
                  <a:lnTo>
                    <a:pt x="195" y="5"/>
                  </a:lnTo>
                  <a:lnTo>
                    <a:pt x="195" y="39"/>
                  </a:lnTo>
                  <a:lnTo>
                    <a:pt x="200" y="55"/>
                  </a:lnTo>
                  <a:lnTo>
                    <a:pt x="200" y="160"/>
                  </a:lnTo>
                  <a:lnTo>
                    <a:pt x="206" y="193"/>
                  </a:lnTo>
                  <a:lnTo>
                    <a:pt x="206" y="337"/>
                  </a:lnTo>
                  <a:lnTo>
                    <a:pt x="212" y="376"/>
                  </a:lnTo>
                  <a:lnTo>
                    <a:pt x="212" y="525"/>
                  </a:lnTo>
                  <a:lnTo>
                    <a:pt x="217" y="558"/>
                  </a:lnTo>
                  <a:lnTo>
                    <a:pt x="217" y="675"/>
                  </a:lnTo>
                  <a:lnTo>
                    <a:pt x="223" y="697"/>
                  </a:lnTo>
                  <a:lnTo>
                    <a:pt x="223" y="752"/>
                  </a:lnTo>
                  <a:lnTo>
                    <a:pt x="228" y="752"/>
                  </a:lnTo>
                  <a:lnTo>
                    <a:pt x="228" y="730"/>
                  </a:lnTo>
                  <a:lnTo>
                    <a:pt x="234" y="719"/>
                  </a:lnTo>
                  <a:lnTo>
                    <a:pt x="234" y="625"/>
                  </a:lnTo>
                  <a:lnTo>
                    <a:pt x="239" y="597"/>
                  </a:lnTo>
                  <a:lnTo>
                    <a:pt x="239" y="459"/>
                  </a:lnTo>
                  <a:lnTo>
                    <a:pt x="245" y="420"/>
                  </a:lnTo>
                  <a:lnTo>
                    <a:pt x="245" y="271"/>
                  </a:lnTo>
                  <a:lnTo>
                    <a:pt x="251" y="232"/>
                  </a:lnTo>
                  <a:lnTo>
                    <a:pt x="251" y="110"/>
                  </a:lnTo>
                  <a:lnTo>
                    <a:pt x="256" y="83"/>
                  </a:lnTo>
                  <a:lnTo>
                    <a:pt x="256" y="11"/>
                  </a:lnTo>
                  <a:lnTo>
                    <a:pt x="262" y="5"/>
                  </a:lnTo>
                  <a:lnTo>
                    <a:pt x="262" y="0"/>
                  </a:lnTo>
                  <a:lnTo>
                    <a:pt x="262" y="5"/>
                  </a:lnTo>
                  <a:lnTo>
                    <a:pt x="267" y="16"/>
                  </a:lnTo>
                  <a:lnTo>
                    <a:pt x="267" y="94"/>
                  </a:lnTo>
                  <a:lnTo>
                    <a:pt x="273" y="121"/>
                  </a:lnTo>
                  <a:lnTo>
                    <a:pt x="273" y="287"/>
                  </a:lnTo>
                  <a:lnTo>
                    <a:pt x="278" y="326"/>
                  </a:lnTo>
                  <a:lnTo>
                    <a:pt x="278" y="475"/>
                  </a:lnTo>
                  <a:lnTo>
                    <a:pt x="284" y="509"/>
                  </a:lnTo>
                  <a:lnTo>
                    <a:pt x="284" y="636"/>
                  </a:lnTo>
                  <a:lnTo>
                    <a:pt x="289" y="663"/>
                  </a:lnTo>
                  <a:lnTo>
                    <a:pt x="289" y="735"/>
                  </a:lnTo>
                  <a:lnTo>
                    <a:pt x="295" y="746"/>
                  </a:lnTo>
                  <a:lnTo>
                    <a:pt x="295" y="752"/>
                  </a:lnTo>
                  <a:lnTo>
                    <a:pt x="295" y="746"/>
                  </a:lnTo>
                  <a:lnTo>
                    <a:pt x="301" y="735"/>
                  </a:lnTo>
                  <a:lnTo>
                    <a:pt x="301" y="663"/>
                  </a:lnTo>
                  <a:lnTo>
                    <a:pt x="306" y="636"/>
                  </a:lnTo>
                  <a:lnTo>
                    <a:pt x="306" y="509"/>
                  </a:lnTo>
                  <a:lnTo>
                    <a:pt x="312" y="475"/>
                  </a:lnTo>
                  <a:lnTo>
                    <a:pt x="312" y="326"/>
                  </a:lnTo>
                  <a:lnTo>
                    <a:pt x="317" y="287"/>
                  </a:lnTo>
                  <a:lnTo>
                    <a:pt x="317" y="149"/>
                  </a:lnTo>
                  <a:lnTo>
                    <a:pt x="323" y="121"/>
                  </a:lnTo>
                  <a:lnTo>
                    <a:pt x="323" y="33"/>
                  </a:lnTo>
                  <a:lnTo>
                    <a:pt x="328" y="16"/>
                  </a:lnTo>
                  <a:lnTo>
                    <a:pt x="328" y="0"/>
                  </a:lnTo>
                  <a:lnTo>
                    <a:pt x="334" y="5"/>
                  </a:lnTo>
                  <a:lnTo>
                    <a:pt x="334" y="61"/>
                  </a:lnTo>
                  <a:lnTo>
                    <a:pt x="340" y="83"/>
                  </a:lnTo>
                  <a:lnTo>
                    <a:pt x="340" y="199"/>
                  </a:lnTo>
                  <a:lnTo>
                    <a:pt x="345" y="238"/>
                  </a:lnTo>
                  <a:lnTo>
                    <a:pt x="345" y="381"/>
                  </a:lnTo>
                </a:path>
              </a:pathLst>
            </a:custGeom>
            <a:noFill/>
            <a:ln w="11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32" name="Freeform 81"/>
            <p:cNvSpPr>
              <a:spLocks/>
            </p:cNvSpPr>
            <p:nvPr/>
          </p:nvSpPr>
          <p:spPr bwMode="auto">
            <a:xfrm>
              <a:off x="2144711" y="4570412"/>
              <a:ext cx="557213" cy="1193800"/>
            </a:xfrm>
            <a:custGeom>
              <a:avLst/>
              <a:gdLst>
                <a:gd name="T0" fmla="*/ 2147483647 w 351"/>
                <a:gd name="T1" fmla="*/ 2147483647 h 752"/>
                <a:gd name="T2" fmla="*/ 2147483647 w 351"/>
                <a:gd name="T3" fmla="*/ 2147483647 h 752"/>
                <a:gd name="T4" fmla="*/ 2147483647 w 351"/>
                <a:gd name="T5" fmla="*/ 2147483647 h 752"/>
                <a:gd name="T6" fmla="*/ 2147483647 w 351"/>
                <a:gd name="T7" fmla="*/ 2147483647 h 752"/>
                <a:gd name="T8" fmla="*/ 2147483647 w 351"/>
                <a:gd name="T9" fmla="*/ 2147483647 h 752"/>
                <a:gd name="T10" fmla="*/ 2147483647 w 351"/>
                <a:gd name="T11" fmla="*/ 2147483647 h 752"/>
                <a:gd name="T12" fmla="*/ 2147483647 w 351"/>
                <a:gd name="T13" fmla="*/ 2147483647 h 752"/>
                <a:gd name="T14" fmla="*/ 2147483647 w 351"/>
                <a:gd name="T15" fmla="*/ 2147483647 h 752"/>
                <a:gd name="T16" fmla="*/ 2147483647 w 351"/>
                <a:gd name="T17" fmla="*/ 2147483647 h 752"/>
                <a:gd name="T18" fmla="*/ 2147483647 w 351"/>
                <a:gd name="T19" fmla="*/ 2147483647 h 752"/>
                <a:gd name="T20" fmla="*/ 2147483647 w 351"/>
                <a:gd name="T21" fmla="*/ 2147483647 h 752"/>
                <a:gd name="T22" fmla="*/ 2147483647 w 351"/>
                <a:gd name="T23" fmla="*/ 2147483647 h 752"/>
                <a:gd name="T24" fmla="*/ 2147483647 w 351"/>
                <a:gd name="T25" fmla="*/ 2147483647 h 752"/>
                <a:gd name="T26" fmla="*/ 2147483647 w 351"/>
                <a:gd name="T27" fmla="*/ 2147483647 h 752"/>
                <a:gd name="T28" fmla="*/ 2147483647 w 351"/>
                <a:gd name="T29" fmla="*/ 2147483647 h 752"/>
                <a:gd name="T30" fmla="*/ 2147483647 w 351"/>
                <a:gd name="T31" fmla="*/ 2147483647 h 752"/>
                <a:gd name="T32" fmla="*/ 2147483647 w 351"/>
                <a:gd name="T33" fmla="*/ 2147483647 h 752"/>
                <a:gd name="T34" fmla="*/ 2147483647 w 351"/>
                <a:gd name="T35" fmla="*/ 2147483647 h 752"/>
                <a:gd name="T36" fmla="*/ 2147483647 w 351"/>
                <a:gd name="T37" fmla="*/ 2147483647 h 752"/>
                <a:gd name="T38" fmla="*/ 2147483647 w 351"/>
                <a:gd name="T39" fmla="*/ 2147483647 h 752"/>
                <a:gd name="T40" fmla="*/ 2147483647 w 351"/>
                <a:gd name="T41" fmla="*/ 2147483647 h 752"/>
                <a:gd name="T42" fmla="*/ 2147483647 w 351"/>
                <a:gd name="T43" fmla="*/ 2147483647 h 752"/>
                <a:gd name="T44" fmla="*/ 2147483647 w 351"/>
                <a:gd name="T45" fmla="*/ 2147483647 h 752"/>
                <a:gd name="T46" fmla="*/ 2147483647 w 351"/>
                <a:gd name="T47" fmla="*/ 2147483647 h 752"/>
                <a:gd name="T48" fmla="*/ 2147483647 w 351"/>
                <a:gd name="T49" fmla="*/ 2147483647 h 752"/>
                <a:gd name="T50" fmla="*/ 2147483647 w 351"/>
                <a:gd name="T51" fmla="*/ 2147483647 h 752"/>
                <a:gd name="T52" fmla="*/ 2147483647 w 351"/>
                <a:gd name="T53" fmla="*/ 2147483647 h 752"/>
                <a:gd name="T54" fmla="*/ 2147483647 w 351"/>
                <a:gd name="T55" fmla="*/ 2147483647 h 752"/>
                <a:gd name="T56" fmla="*/ 2147483647 w 351"/>
                <a:gd name="T57" fmla="*/ 2147483647 h 752"/>
                <a:gd name="T58" fmla="*/ 2147483647 w 351"/>
                <a:gd name="T59" fmla="*/ 2147483647 h 752"/>
                <a:gd name="T60" fmla="*/ 2147483647 w 351"/>
                <a:gd name="T61" fmla="*/ 2147483647 h 752"/>
                <a:gd name="T62" fmla="*/ 2147483647 w 351"/>
                <a:gd name="T63" fmla="*/ 2147483647 h 752"/>
                <a:gd name="T64" fmla="*/ 2147483647 w 351"/>
                <a:gd name="T65" fmla="*/ 2147483647 h 752"/>
                <a:gd name="T66" fmla="*/ 2147483647 w 351"/>
                <a:gd name="T67" fmla="*/ 2147483647 h 752"/>
                <a:gd name="T68" fmla="*/ 2147483647 w 351"/>
                <a:gd name="T69" fmla="*/ 2147483647 h 752"/>
                <a:gd name="T70" fmla="*/ 2147483647 w 351"/>
                <a:gd name="T71" fmla="*/ 2147483647 h 752"/>
                <a:gd name="T72" fmla="*/ 2147483647 w 351"/>
                <a:gd name="T73" fmla="*/ 2147483647 h 752"/>
                <a:gd name="T74" fmla="*/ 2147483647 w 351"/>
                <a:gd name="T75" fmla="*/ 2147483647 h 752"/>
                <a:gd name="T76" fmla="*/ 2147483647 w 351"/>
                <a:gd name="T77" fmla="*/ 2147483647 h 752"/>
                <a:gd name="T78" fmla="*/ 2147483647 w 351"/>
                <a:gd name="T79" fmla="*/ 0 h 752"/>
                <a:gd name="T80" fmla="*/ 2147483647 w 351"/>
                <a:gd name="T81" fmla="*/ 2147483647 h 752"/>
                <a:gd name="T82" fmla="*/ 2147483647 w 351"/>
                <a:gd name="T83" fmla="*/ 2147483647 h 75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51" h="752">
                  <a:moveTo>
                    <a:pt x="0" y="381"/>
                  </a:moveTo>
                  <a:lnTo>
                    <a:pt x="6" y="420"/>
                  </a:lnTo>
                  <a:lnTo>
                    <a:pt x="6" y="564"/>
                  </a:lnTo>
                  <a:lnTo>
                    <a:pt x="11" y="597"/>
                  </a:lnTo>
                  <a:lnTo>
                    <a:pt x="11" y="719"/>
                  </a:lnTo>
                  <a:lnTo>
                    <a:pt x="17" y="735"/>
                  </a:lnTo>
                  <a:lnTo>
                    <a:pt x="17" y="752"/>
                  </a:lnTo>
                  <a:lnTo>
                    <a:pt x="22" y="752"/>
                  </a:lnTo>
                  <a:lnTo>
                    <a:pt x="22" y="697"/>
                  </a:lnTo>
                  <a:lnTo>
                    <a:pt x="28" y="675"/>
                  </a:lnTo>
                  <a:lnTo>
                    <a:pt x="28" y="558"/>
                  </a:lnTo>
                  <a:lnTo>
                    <a:pt x="34" y="525"/>
                  </a:lnTo>
                  <a:lnTo>
                    <a:pt x="34" y="376"/>
                  </a:lnTo>
                  <a:lnTo>
                    <a:pt x="39" y="337"/>
                  </a:lnTo>
                  <a:lnTo>
                    <a:pt x="39" y="193"/>
                  </a:lnTo>
                  <a:lnTo>
                    <a:pt x="45" y="160"/>
                  </a:lnTo>
                  <a:lnTo>
                    <a:pt x="45" y="55"/>
                  </a:lnTo>
                  <a:lnTo>
                    <a:pt x="50" y="39"/>
                  </a:lnTo>
                  <a:lnTo>
                    <a:pt x="50" y="0"/>
                  </a:lnTo>
                  <a:lnTo>
                    <a:pt x="56" y="0"/>
                  </a:lnTo>
                  <a:lnTo>
                    <a:pt x="56" y="33"/>
                  </a:lnTo>
                  <a:lnTo>
                    <a:pt x="61" y="50"/>
                  </a:lnTo>
                  <a:lnTo>
                    <a:pt x="61" y="155"/>
                  </a:lnTo>
                  <a:lnTo>
                    <a:pt x="67" y="188"/>
                  </a:lnTo>
                  <a:lnTo>
                    <a:pt x="67" y="332"/>
                  </a:lnTo>
                  <a:lnTo>
                    <a:pt x="73" y="370"/>
                  </a:lnTo>
                  <a:lnTo>
                    <a:pt x="73" y="514"/>
                  </a:lnTo>
                  <a:lnTo>
                    <a:pt x="78" y="553"/>
                  </a:lnTo>
                  <a:lnTo>
                    <a:pt x="78" y="669"/>
                  </a:lnTo>
                  <a:lnTo>
                    <a:pt x="84" y="691"/>
                  </a:lnTo>
                  <a:lnTo>
                    <a:pt x="84" y="746"/>
                  </a:lnTo>
                  <a:lnTo>
                    <a:pt x="89" y="752"/>
                  </a:lnTo>
                  <a:lnTo>
                    <a:pt x="89" y="724"/>
                  </a:lnTo>
                  <a:lnTo>
                    <a:pt x="95" y="702"/>
                  </a:lnTo>
                  <a:lnTo>
                    <a:pt x="95" y="603"/>
                  </a:lnTo>
                  <a:lnTo>
                    <a:pt x="100" y="575"/>
                  </a:lnTo>
                  <a:lnTo>
                    <a:pt x="100" y="431"/>
                  </a:lnTo>
                  <a:lnTo>
                    <a:pt x="106" y="392"/>
                  </a:lnTo>
                  <a:lnTo>
                    <a:pt x="106" y="243"/>
                  </a:lnTo>
                  <a:lnTo>
                    <a:pt x="111" y="210"/>
                  </a:lnTo>
                  <a:lnTo>
                    <a:pt x="111" y="88"/>
                  </a:lnTo>
                  <a:lnTo>
                    <a:pt x="117" y="66"/>
                  </a:lnTo>
                  <a:lnTo>
                    <a:pt x="117" y="5"/>
                  </a:lnTo>
                  <a:lnTo>
                    <a:pt x="123" y="0"/>
                  </a:lnTo>
                  <a:lnTo>
                    <a:pt x="123" y="16"/>
                  </a:lnTo>
                  <a:lnTo>
                    <a:pt x="128" y="27"/>
                  </a:lnTo>
                  <a:lnTo>
                    <a:pt x="128" y="116"/>
                  </a:lnTo>
                  <a:lnTo>
                    <a:pt x="134" y="144"/>
                  </a:lnTo>
                  <a:lnTo>
                    <a:pt x="134" y="276"/>
                  </a:lnTo>
                  <a:lnTo>
                    <a:pt x="139" y="315"/>
                  </a:lnTo>
                  <a:lnTo>
                    <a:pt x="139" y="464"/>
                  </a:lnTo>
                  <a:lnTo>
                    <a:pt x="145" y="503"/>
                  </a:lnTo>
                  <a:lnTo>
                    <a:pt x="145" y="630"/>
                  </a:lnTo>
                  <a:lnTo>
                    <a:pt x="150" y="658"/>
                  </a:lnTo>
                  <a:lnTo>
                    <a:pt x="150" y="735"/>
                  </a:lnTo>
                  <a:lnTo>
                    <a:pt x="156" y="746"/>
                  </a:lnTo>
                  <a:lnTo>
                    <a:pt x="156" y="752"/>
                  </a:lnTo>
                  <a:lnTo>
                    <a:pt x="156" y="746"/>
                  </a:lnTo>
                  <a:lnTo>
                    <a:pt x="162" y="741"/>
                  </a:lnTo>
                  <a:lnTo>
                    <a:pt x="162" y="669"/>
                  </a:lnTo>
                  <a:lnTo>
                    <a:pt x="167" y="647"/>
                  </a:lnTo>
                  <a:lnTo>
                    <a:pt x="167" y="520"/>
                  </a:lnTo>
                  <a:lnTo>
                    <a:pt x="173" y="481"/>
                  </a:lnTo>
                  <a:lnTo>
                    <a:pt x="173" y="293"/>
                  </a:lnTo>
                  <a:lnTo>
                    <a:pt x="178" y="260"/>
                  </a:lnTo>
                  <a:lnTo>
                    <a:pt x="178" y="127"/>
                  </a:lnTo>
                  <a:lnTo>
                    <a:pt x="184" y="99"/>
                  </a:lnTo>
                  <a:lnTo>
                    <a:pt x="184" y="22"/>
                  </a:lnTo>
                  <a:lnTo>
                    <a:pt x="189" y="11"/>
                  </a:lnTo>
                  <a:lnTo>
                    <a:pt x="189" y="0"/>
                  </a:lnTo>
                  <a:lnTo>
                    <a:pt x="189" y="5"/>
                  </a:lnTo>
                  <a:lnTo>
                    <a:pt x="195" y="11"/>
                  </a:lnTo>
                  <a:lnTo>
                    <a:pt x="195" y="77"/>
                  </a:lnTo>
                  <a:lnTo>
                    <a:pt x="201" y="105"/>
                  </a:lnTo>
                  <a:lnTo>
                    <a:pt x="201" y="227"/>
                  </a:lnTo>
                  <a:lnTo>
                    <a:pt x="206" y="260"/>
                  </a:lnTo>
                  <a:lnTo>
                    <a:pt x="206" y="415"/>
                  </a:lnTo>
                  <a:lnTo>
                    <a:pt x="212" y="448"/>
                  </a:lnTo>
                  <a:lnTo>
                    <a:pt x="212" y="592"/>
                  </a:lnTo>
                  <a:lnTo>
                    <a:pt x="217" y="619"/>
                  </a:lnTo>
                  <a:lnTo>
                    <a:pt x="217" y="713"/>
                  </a:lnTo>
                  <a:lnTo>
                    <a:pt x="223" y="730"/>
                  </a:lnTo>
                  <a:lnTo>
                    <a:pt x="223" y="752"/>
                  </a:lnTo>
                  <a:lnTo>
                    <a:pt x="228" y="746"/>
                  </a:lnTo>
                  <a:lnTo>
                    <a:pt x="228" y="702"/>
                  </a:lnTo>
                  <a:lnTo>
                    <a:pt x="234" y="680"/>
                  </a:lnTo>
                  <a:lnTo>
                    <a:pt x="234" y="569"/>
                  </a:lnTo>
                  <a:lnTo>
                    <a:pt x="239" y="536"/>
                  </a:lnTo>
                  <a:lnTo>
                    <a:pt x="239" y="387"/>
                  </a:lnTo>
                  <a:lnTo>
                    <a:pt x="245" y="348"/>
                  </a:lnTo>
                  <a:lnTo>
                    <a:pt x="245" y="204"/>
                  </a:lnTo>
                  <a:lnTo>
                    <a:pt x="251" y="171"/>
                  </a:lnTo>
                  <a:lnTo>
                    <a:pt x="251" y="61"/>
                  </a:lnTo>
                  <a:lnTo>
                    <a:pt x="256" y="44"/>
                  </a:lnTo>
                  <a:lnTo>
                    <a:pt x="256" y="0"/>
                  </a:lnTo>
                  <a:lnTo>
                    <a:pt x="262" y="5"/>
                  </a:lnTo>
                  <a:lnTo>
                    <a:pt x="262" y="50"/>
                  </a:lnTo>
                  <a:lnTo>
                    <a:pt x="267" y="66"/>
                  </a:lnTo>
                  <a:lnTo>
                    <a:pt x="267" y="177"/>
                  </a:lnTo>
                  <a:lnTo>
                    <a:pt x="273" y="210"/>
                  </a:lnTo>
                  <a:lnTo>
                    <a:pt x="273" y="359"/>
                  </a:lnTo>
                  <a:lnTo>
                    <a:pt x="278" y="398"/>
                  </a:lnTo>
                  <a:lnTo>
                    <a:pt x="278" y="542"/>
                  </a:lnTo>
                  <a:lnTo>
                    <a:pt x="284" y="575"/>
                  </a:lnTo>
                  <a:lnTo>
                    <a:pt x="284" y="686"/>
                  </a:lnTo>
                  <a:lnTo>
                    <a:pt x="290" y="708"/>
                  </a:lnTo>
                  <a:lnTo>
                    <a:pt x="290" y="752"/>
                  </a:lnTo>
                  <a:lnTo>
                    <a:pt x="295" y="746"/>
                  </a:lnTo>
                  <a:lnTo>
                    <a:pt x="295" y="724"/>
                  </a:lnTo>
                  <a:lnTo>
                    <a:pt x="301" y="708"/>
                  </a:lnTo>
                  <a:lnTo>
                    <a:pt x="301" y="614"/>
                  </a:lnTo>
                  <a:lnTo>
                    <a:pt x="306" y="581"/>
                  </a:lnTo>
                  <a:lnTo>
                    <a:pt x="306" y="442"/>
                  </a:lnTo>
                  <a:lnTo>
                    <a:pt x="312" y="404"/>
                  </a:lnTo>
                  <a:lnTo>
                    <a:pt x="312" y="254"/>
                  </a:lnTo>
                  <a:lnTo>
                    <a:pt x="317" y="215"/>
                  </a:lnTo>
                  <a:lnTo>
                    <a:pt x="317" y="94"/>
                  </a:lnTo>
                  <a:lnTo>
                    <a:pt x="323" y="72"/>
                  </a:lnTo>
                  <a:lnTo>
                    <a:pt x="323" y="5"/>
                  </a:lnTo>
                  <a:lnTo>
                    <a:pt x="329" y="0"/>
                  </a:lnTo>
                  <a:lnTo>
                    <a:pt x="329" y="11"/>
                  </a:lnTo>
                  <a:lnTo>
                    <a:pt x="334" y="22"/>
                  </a:lnTo>
                  <a:lnTo>
                    <a:pt x="334" y="133"/>
                  </a:lnTo>
                  <a:lnTo>
                    <a:pt x="340" y="166"/>
                  </a:lnTo>
                  <a:lnTo>
                    <a:pt x="340" y="304"/>
                  </a:lnTo>
                  <a:lnTo>
                    <a:pt x="345" y="343"/>
                  </a:lnTo>
                  <a:lnTo>
                    <a:pt x="345" y="492"/>
                  </a:lnTo>
                  <a:lnTo>
                    <a:pt x="351" y="531"/>
                  </a:lnTo>
                </a:path>
              </a:pathLst>
            </a:custGeom>
            <a:noFill/>
            <a:ln w="11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33" name="Freeform 82"/>
            <p:cNvSpPr>
              <a:spLocks/>
            </p:cNvSpPr>
            <p:nvPr/>
          </p:nvSpPr>
          <p:spPr bwMode="auto">
            <a:xfrm>
              <a:off x="2701924" y="4570412"/>
              <a:ext cx="547688" cy="1193800"/>
            </a:xfrm>
            <a:custGeom>
              <a:avLst/>
              <a:gdLst>
                <a:gd name="T0" fmla="*/ 2147483647 w 345"/>
                <a:gd name="T1" fmla="*/ 2147483647 h 752"/>
                <a:gd name="T2" fmla="*/ 2147483647 w 345"/>
                <a:gd name="T3" fmla="*/ 2147483647 h 752"/>
                <a:gd name="T4" fmla="*/ 2147483647 w 345"/>
                <a:gd name="T5" fmla="*/ 2147483647 h 752"/>
                <a:gd name="T6" fmla="*/ 2147483647 w 345"/>
                <a:gd name="T7" fmla="*/ 2147483647 h 752"/>
                <a:gd name="T8" fmla="*/ 2147483647 w 345"/>
                <a:gd name="T9" fmla="*/ 2147483647 h 752"/>
                <a:gd name="T10" fmla="*/ 2147483647 w 345"/>
                <a:gd name="T11" fmla="*/ 0 h 752"/>
                <a:gd name="T12" fmla="*/ 2147483647 w 345"/>
                <a:gd name="T13" fmla="*/ 2147483647 h 752"/>
                <a:gd name="T14" fmla="*/ 2147483647 w 345"/>
                <a:gd name="T15" fmla="*/ 2147483647 h 752"/>
                <a:gd name="T16" fmla="*/ 2147483647 w 345"/>
                <a:gd name="T17" fmla="*/ 2147483647 h 752"/>
                <a:gd name="T18" fmla="*/ 2147483647 w 345"/>
                <a:gd name="T19" fmla="*/ 2147483647 h 752"/>
                <a:gd name="T20" fmla="*/ 2147483647 w 345"/>
                <a:gd name="T21" fmla="*/ 2147483647 h 752"/>
                <a:gd name="T22" fmla="*/ 2147483647 w 345"/>
                <a:gd name="T23" fmla="*/ 2147483647 h 752"/>
                <a:gd name="T24" fmla="*/ 2147483647 w 345"/>
                <a:gd name="T25" fmla="*/ 2147483647 h 752"/>
                <a:gd name="T26" fmla="*/ 2147483647 w 345"/>
                <a:gd name="T27" fmla="*/ 0 h 752"/>
                <a:gd name="T28" fmla="*/ 2147483647 w 345"/>
                <a:gd name="T29" fmla="*/ 2147483647 h 752"/>
                <a:gd name="T30" fmla="*/ 2147483647 w 345"/>
                <a:gd name="T31" fmla="*/ 2147483647 h 752"/>
                <a:gd name="T32" fmla="*/ 2147483647 w 345"/>
                <a:gd name="T33" fmla="*/ 2147483647 h 752"/>
                <a:gd name="T34" fmla="*/ 2147483647 w 345"/>
                <a:gd name="T35" fmla="*/ 2147483647 h 752"/>
                <a:gd name="T36" fmla="*/ 2147483647 w 345"/>
                <a:gd name="T37" fmla="*/ 2147483647 h 752"/>
                <a:gd name="T38" fmla="*/ 2147483647 w 345"/>
                <a:gd name="T39" fmla="*/ 2147483647 h 752"/>
                <a:gd name="T40" fmla="*/ 2147483647 w 345"/>
                <a:gd name="T41" fmla="*/ 2147483647 h 752"/>
                <a:gd name="T42" fmla="*/ 2147483647 w 345"/>
                <a:gd name="T43" fmla="*/ 0 h 752"/>
                <a:gd name="T44" fmla="*/ 2147483647 w 345"/>
                <a:gd name="T45" fmla="*/ 2147483647 h 752"/>
                <a:gd name="T46" fmla="*/ 2147483647 w 345"/>
                <a:gd name="T47" fmla="*/ 2147483647 h 752"/>
                <a:gd name="T48" fmla="*/ 2147483647 w 345"/>
                <a:gd name="T49" fmla="*/ 2147483647 h 752"/>
                <a:gd name="T50" fmla="*/ 2147483647 w 345"/>
                <a:gd name="T51" fmla="*/ 2147483647 h 752"/>
                <a:gd name="T52" fmla="*/ 2147483647 w 345"/>
                <a:gd name="T53" fmla="*/ 2147483647 h 752"/>
                <a:gd name="T54" fmla="*/ 2147483647 w 345"/>
                <a:gd name="T55" fmla="*/ 2147483647 h 752"/>
                <a:gd name="T56" fmla="*/ 2147483647 w 345"/>
                <a:gd name="T57" fmla="*/ 2147483647 h 752"/>
                <a:gd name="T58" fmla="*/ 2147483647 w 345"/>
                <a:gd name="T59" fmla="*/ 2147483647 h 752"/>
                <a:gd name="T60" fmla="*/ 2147483647 w 345"/>
                <a:gd name="T61" fmla="*/ 0 h 752"/>
                <a:gd name="T62" fmla="*/ 2147483647 w 345"/>
                <a:gd name="T63" fmla="*/ 2147483647 h 752"/>
                <a:gd name="T64" fmla="*/ 2147483647 w 345"/>
                <a:gd name="T65" fmla="*/ 2147483647 h 752"/>
                <a:gd name="T66" fmla="*/ 2147483647 w 345"/>
                <a:gd name="T67" fmla="*/ 2147483647 h 752"/>
                <a:gd name="T68" fmla="*/ 2147483647 w 345"/>
                <a:gd name="T69" fmla="*/ 2147483647 h 752"/>
                <a:gd name="T70" fmla="*/ 2147483647 w 345"/>
                <a:gd name="T71" fmla="*/ 2147483647 h 752"/>
                <a:gd name="T72" fmla="*/ 2147483647 w 345"/>
                <a:gd name="T73" fmla="*/ 2147483647 h 752"/>
                <a:gd name="T74" fmla="*/ 2147483647 w 345"/>
                <a:gd name="T75" fmla="*/ 2147483647 h 752"/>
                <a:gd name="T76" fmla="*/ 2147483647 w 345"/>
                <a:gd name="T77" fmla="*/ 2147483647 h 752"/>
                <a:gd name="T78" fmla="*/ 2147483647 w 345"/>
                <a:gd name="T79" fmla="*/ 2147483647 h 752"/>
                <a:gd name="T80" fmla="*/ 2147483647 w 345"/>
                <a:gd name="T81" fmla="*/ 2147483647 h 752"/>
                <a:gd name="T82" fmla="*/ 2147483647 w 345"/>
                <a:gd name="T83" fmla="*/ 2147483647 h 75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45" h="752">
                  <a:moveTo>
                    <a:pt x="0" y="531"/>
                  </a:moveTo>
                  <a:lnTo>
                    <a:pt x="0" y="652"/>
                  </a:lnTo>
                  <a:lnTo>
                    <a:pt x="5" y="675"/>
                  </a:lnTo>
                  <a:lnTo>
                    <a:pt x="5" y="741"/>
                  </a:lnTo>
                  <a:lnTo>
                    <a:pt x="11" y="752"/>
                  </a:lnTo>
                  <a:lnTo>
                    <a:pt x="11" y="741"/>
                  </a:lnTo>
                  <a:lnTo>
                    <a:pt x="16" y="730"/>
                  </a:lnTo>
                  <a:lnTo>
                    <a:pt x="16" y="652"/>
                  </a:lnTo>
                  <a:lnTo>
                    <a:pt x="22" y="625"/>
                  </a:lnTo>
                  <a:lnTo>
                    <a:pt x="22" y="492"/>
                  </a:lnTo>
                  <a:lnTo>
                    <a:pt x="28" y="453"/>
                  </a:lnTo>
                  <a:lnTo>
                    <a:pt x="28" y="304"/>
                  </a:lnTo>
                  <a:lnTo>
                    <a:pt x="33" y="265"/>
                  </a:lnTo>
                  <a:lnTo>
                    <a:pt x="33" y="133"/>
                  </a:lnTo>
                  <a:lnTo>
                    <a:pt x="39" y="105"/>
                  </a:lnTo>
                  <a:lnTo>
                    <a:pt x="39" y="22"/>
                  </a:lnTo>
                  <a:lnTo>
                    <a:pt x="44" y="11"/>
                  </a:lnTo>
                  <a:lnTo>
                    <a:pt x="44" y="0"/>
                  </a:lnTo>
                  <a:lnTo>
                    <a:pt x="50" y="11"/>
                  </a:lnTo>
                  <a:lnTo>
                    <a:pt x="50" y="72"/>
                  </a:lnTo>
                  <a:lnTo>
                    <a:pt x="55" y="94"/>
                  </a:lnTo>
                  <a:lnTo>
                    <a:pt x="55" y="215"/>
                  </a:lnTo>
                  <a:lnTo>
                    <a:pt x="61" y="254"/>
                  </a:lnTo>
                  <a:lnTo>
                    <a:pt x="61" y="404"/>
                  </a:lnTo>
                  <a:lnTo>
                    <a:pt x="67" y="442"/>
                  </a:lnTo>
                  <a:lnTo>
                    <a:pt x="67" y="614"/>
                  </a:lnTo>
                  <a:lnTo>
                    <a:pt x="72" y="641"/>
                  </a:lnTo>
                  <a:lnTo>
                    <a:pt x="72" y="724"/>
                  </a:lnTo>
                  <a:lnTo>
                    <a:pt x="78" y="741"/>
                  </a:lnTo>
                  <a:lnTo>
                    <a:pt x="78" y="752"/>
                  </a:lnTo>
                  <a:lnTo>
                    <a:pt x="83" y="746"/>
                  </a:lnTo>
                  <a:lnTo>
                    <a:pt x="83" y="686"/>
                  </a:lnTo>
                  <a:lnTo>
                    <a:pt x="89" y="663"/>
                  </a:lnTo>
                  <a:lnTo>
                    <a:pt x="89" y="542"/>
                  </a:lnTo>
                  <a:lnTo>
                    <a:pt x="94" y="509"/>
                  </a:lnTo>
                  <a:lnTo>
                    <a:pt x="94" y="359"/>
                  </a:lnTo>
                  <a:lnTo>
                    <a:pt x="100" y="321"/>
                  </a:lnTo>
                  <a:lnTo>
                    <a:pt x="100" y="177"/>
                  </a:lnTo>
                  <a:lnTo>
                    <a:pt x="106" y="144"/>
                  </a:lnTo>
                  <a:lnTo>
                    <a:pt x="106" y="50"/>
                  </a:lnTo>
                  <a:lnTo>
                    <a:pt x="111" y="27"/>
                  </a:lnTo>
                  <a:lnTo>
                    <a:pt x="111" y="0"/>
                  </a:lnTo>
                  <a:lnTo>
                    <a:pt x="117" y="5"/>
                  </a:lnTo>
                  <a:lnTo>
                    <a:pt x="117" y="44"/>
                  </a:lnTo>
                  <a:lnTo>
                    <a:pt x="122" y="61"/>
                  </a:lnTo>
                  <a:lnTo>
                    <a:pt x="122" y="171"/>
                  </a:lnTo>
                  <a:lnTo>
                    <a:pt x="128" y="204"/>
                  </a:lnTo>
                  <a:lnTo>
                    <a:pt x="128" y="348"/>
                  </a:lnTo>
                  <a:lnTo>
                    <a:pt x="133" y="387"/>
                  </a:lnTo>
                  <a:lnTo>
                    <a:pt x="133" y="536"/>
                  </a:lnTo>
                  <a:lnTo>
                    <a:pt x="139" y="569"/>
                  </a:lnTo>
                  <a:lnTo>
                    <a:pt x="139" y="680"/>
                  </a:lnTo>
                  <a:lnTo>
                    <a:pt x="144" y="702"/>
                  </a:lnTo>
                  <a:lnTo>
                    <a:pt x="144" y="752"/>
                  </a:lnTo>
                  <a:lnTo>
                    <a:pt x="150" y="752"/>
                  </a:lnTo>
                  <a:lnTo>
                    <a:pt x="150" y="713"/>
                  </a:lnTo>
                  <a:lnTo>
                    <a:pt x="156" y="697"/>
                  </a:lnTo>
                  <a:lnTo>
                    <a:pt x="156" y="586"/>
                  </a:lnTo>
                  <a:lnTo>
                    <a:pt x="161" y="558"/>
                  </a:lnTo>
                  <a:lnTo>
                    <a:pt x="161" y="409"/>
                  </a:lnTo>
                  <a:lnTo>
                    <a:pt x="167" y="370"/>
                  </a:lnTo>
                  <a:lnTo>
                    <a:pt x="167" y="227"/>
                  </a:lnTo>
                  <a:lnTo>
                    <a:pt x="172" y="193"/>
                  </a:lnTo>
                  <a:lnTo>
                    <a:pt x="172" y="77"/>
                  </a:lnTo>
                  <a:lnTo>
                    <a:pt x="178" y="55"/>
                  </a:lnTo>
                  <a:lnTo>
                    <a:pt x="178" y="0"/>
                  </a:lnTo>
                  <a:lnTo>
                    <a:pt x="183" y="0"/>
                  </a:lnTo>
                  <a:lnTo>
                    <a:pt x="183" y="22"/>
                  </a:lnTo>
                  <a:lnTo>
                    <a:pt x="189" y="39"/>
                  </a:lnTo>
                  <a:lnTo>
                    <a:pt x="189" y="127"/>
                  </a:lnTo>
                  <a:lnTo>
                    <a:pt x="195" y="160"/>
                  </a:lnTo>
                  <a:lnTo>
                    <a:pt x="195" y="298"/>
                  </a:lnTo>
                  <a:lnTo>
                    <a:pt x="200" y="332"/>
                  </a:lnTo>
                  <a:lnTo>
                    <a:pt x="200" y="486"/>
                  </a:lnTo>
                  <a:lnTo>
                    <a:pt x="206" y="520"/>
                  </a:lnTo>
                  <a:lnTo>
                    <a:pt x="206" y="647"/>
                  </a:lnTo>
                  <a:lnTo>
                    <a:pt x="211" y="669"/>
                  </a:lnTo>
                  <a:lnTo>
                    <a:pt x="211" y="741"/>
                  </a:lnTo>
                  <a:lnTo>
                    <a:pt x="217" y="746"/>
                  </a:lnTo>
                  <a:lnTo>
                    <a:pt x="217" y="752"/>
                  </a:lnTo>
                  <a:lnTo>
                    <a:pt x="217" y="746"/>
                  </a:lnTo>
                  <a:lnTo>
                    <a:pt x="222" y="735"/>
                  </a:lnTo>
                  <a:lnTo>
                    <a:pt x="222" y="658"/>
                  </a:lnTo>
                  <a:lnTo>
                    <a:pt x="228" y="630"/>
                  </a:lnTo>
                  <a:lnTo>
                    <a:pt x="228" y="464"/>
                  </a:lnTo>
                  <a:lnTo>
                    <a:pt x="234" y="426"/>
                  </a:lnTo>
                  <a:lnTo>
                    <a:pt x="234" y="276"/>
                  </a:lnTo>
                  <a:lnTo>
                    <a:pt x="239" y="238"/>
                  </a:lnTo>
                  <a:lnTo>
                    <a:pt x="239" y="110"/>
                  </a:lnTo>
                  <a:lnTo>
                    <a:pt x="245" y="88"/>
                  </a:lnTo>
                  <a:lnTo>
                    <a:pt x="245" y="16"/>
                  </a:lnTo>
                  <a:lnTo>
                    <a:pt x="250" y="5"/>
                  </a:lnTo>
                  <a:lnTo>
                    <a:pt x="250" y="0"/>
                  </a:lnTo>
                  <a:lnTo>
                    <a:pt x="250" y="5"/>
                  </a:lnTo>
                  <a:lnTo>
                    <a:pt x="256" y="16"/>
                  </a:lnTo>
                  <a:lnTo>
                    <a:pt x="256" y="88"/>
                  </a:lnTo>
                  <a:lnTo>
                    <a:pt x="261" y="116"/>
                  </a:lnTo>
                  <a:lnTo>
                    <a:pt x="261" y="243"/>
                  </a:lnTo>
                  <a:lnTo>
                    <a:pt x="267" y="282"/>
                  </a:lnTo>
                  <a:lnTo>
                    <a:pt x="267" y="431"/>
                  </a:lnTo>
                  <a:lnTo>
                    <a:pt x="272" y="470"/>
                  </a:lnTo>
                  <a:lnTo>
                    <a:pt x="272" y="608"/>
                  </a:lnTo>
                  <a:lnTo>
                    <a:pt x="278" y="636"/>
                  </a:lnTo>
                  <a:lnTo>
                    <a:pt x="278" y="724"/>
                  </a:lnTo>
                  <a:lnTo>
                    <a:pt x="284" y="735"/>
                  </a:lnTo>
                  <a:lnTo>
                    <a:pt x="284" y="752"/>
                  </a:lnTo>
                  <a:lnTo>
                    <a:pt x="289" y="746"/>
                  </a:lnTo>
                  <a:lnTo>
                    <a:pt x="289" y="691"/>
                  </a:lnTo>
                  <a:lnTo>
                    <a:pt x="295" y="669"/>
                  </a:lnTo>
                  <a:lnTo>
                    <a:pt x="295" y="553"/>
                  </a:lnTo>
                  <a:lnTo>
                    <a:pt x="300" y="514"/>
                  </a:lnTo>
                  <a:lnTo>
                    <a:pt x="300" y="365"/>
                  </a:lnTo>
                  <a:lnTo>
                    <a:pt x="306" y="326"/>
                  </a:lnTo>
                  <a:lnTo>
                    <a:pt x="306" y="155"/>
                  </a:lnTo>
                  <a:lnTo>
                    <a:pt x="311" y="121"/>
                  </a:lnTo>
                  <a:lnTo>
                    <a:pt x="311" y="33"/>
                  </a:lnTo>
                  <a:lnTo>
                    <a:pt x="317" y="22"/>
                  </a:lnTo>
                  <a:lnTo>
                    <a:pt x="317" y="0"/>
                  </a:lnTo>
                  <a:lnTo>
                    <a:pt x="323" y="5"/>
                  </a:lnTo>
                  <a:lnTo>
                    <a:pt x="323" y="55"/>
                  </a:lnTo>
                  <a:lnTo>
                    <a:pt x="328" y="77"/>
                  </a:lnTo>
                  <a:lnTo>
                    <a:pt x="328" y="193"/>
                  </a:lnTo>
                  <a:lnTo>
                    <a:pt x="334" y="232"/>
                  </a:lnTo>
                  <a:lnTo>
                    <a:pt x="334" y="376"/>
                  </a:lnTo>
                  <a:lnTo>
                    <a:pt x="339" y="415"/>
                  </a:lnTo>
                  <a:lnTo>
                    <a:pt x="339" y="558"/>
                  </a:lnTo>
                  <a:lnTo>
                    <a:pt x="345" y="592"/>
                  </a:lnTo>
                  <a:lnTo>
                    <a:pt x="345" y="697"/>
                  </a:lnTo>
                </a:path>
              </a:pathLst>
            </a:custGeom>
            <a:noFill/>
            <a:ln w="11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34" name="Freeform 83"/>
            <p:cNvSpPr>
              <a:spLocks/>
            </p:cNvSpPr>
            <p:nvPr/>
          </p:nvSpPr>
          <p:spPr bwMode="auto">
            <a:xfrm>
              <a:off x="3249611" y="4570412"/>
              <a:ext cx="555625" cy="1193800"/>
            </a:xfrm>
            <a:custGeom>
              <a:avLst/>
              <a:gdLst>
                <a:gd name="T0" fmla="*/ 2147483647 w 350"/>
                <a:gd name="T1" fmla="*/ 2147483647 h 752"/>
                <a:gd name="T2" fmla="*/ 2147483647 w 350"/>
                <a:gd name="T3" fmla="*/ 2147483647 h 752"/>
                <a:gd name="T4" fmla="*/ 2147483647 w 350"/>
                <a:gd name="T5" fmla="*/ 2147483647 h 752"/>
                <a:gd name="T6" fmla="*/ 2147483647 w 350"/>
                <a:gd name="T7" fmla="*/ 2147483647 h 752"/>
                <a:gd name="T8" fmla="*/ 2147483647 w 350"/>
                <a:gd name="T9" fmla="*/ 2147483647 h 752"/>
                <a:gd name="T10" fmla="*/ 2147483647 w 350"/>
                <a:gd name="T11" fmla="*/ 2147483647 h 752"/>
                <a:gd name="T12" fmla="*/ 2147483647 w 350"/>
                <a:gd name="T13" fmla="*/ 2147483647 h 752"/>
                <a:gd name="T14" fmla="*/ 2147483647 w 350"/>
                <a:gd name="T15" fmla="*/ 2147483647 h 752"/>
                <a:gd name="T16" fmla="*/ 2147483647 w 350"/>
                <a:gd name="T17" fmla="*/ 2147483647 h 752"/>
                <a:gd name="T18" fmla="*/ 2147483647 w 350"/>
                <a:gd name="T19" fmla="*/ 2147483647 h 752"/>
                <a:gd name="T20" fmla="*/ 2147483647 w 350"/>
                <a:gd name="T21" fmla="*/ 2147483647 h 752"/>
                <a:gd name="T22" fmla="*/ 2147483647 w 350"/>
                <a:gd name="T23" fmla="*/ 2147483647 h 752"/>
                <a:gd name="T24" fmla="*/ 2147483647 w 350"/>
                <a:gd name="T25" fmla="*/ 2147483647 h 752"/>
                <a:gd name="T26" fmla="*/ 2147483647 w 350"/>
                <a:gd name="T27" fmla="*/ 2147483647 h 752"/>
                <a:gd name="T28" fmla="*/ 2147483647 w 350"/>
                <a:gd name="T29" fmla="*/ 2147483647 h 752"/>
                <a:gd name="T30" fmla="*/ 2147483647 w 350"/>
                <a:gd name="T31" fmla="*/ 2147483647 h 752"/>
                <a:gd name="T32" fmla="*/ 2147483647 w 350"/>
                <a:gd name="T33" fmla="*/ 2147483647 h 752"/>
                <a:gd name="T34" fmla="*/ 2147483647 w 350"/>
                <a:gd name="T35" fmla="*/ 2147483647 h 752"/>
                <a:gd name="T36" fmla="*/ 2147483647 w 350"/>
                <a:gd name="T37" fmla="*/ 2147483647 h 752"/>
                <a:gd name="T38" fmla="*/ 2147483647 w 350"/>
                <a:gd name="T39" fmla="*/ 2147483647 h 752"/>
                <a:gd name="T40" fmla="*/ 2147483647 w 350"/>
                <a:gd name="T41" fmla="*/ 2147483647 h 752"/>
                <a:gd name="T42" fmla="*/ 2147483647 w 350"/>
                <a:gd name="T43" fmla="*/ 0 h 752"/>
                <a:gd name="T44" fmla="*/ 2147483647 w 350"/>
                <a:gd name="T45" fmla="*/ 2147483647 h 752"/>
                <a:gd name="T46" fmla="*/ 2147483647 w 350"/>
                <a:gd name="T47" fmla="*/ 2147483647 h 752"/>
                <a:gd name="T48" fmla="*/ 2147483647 w 350"/>
                <a:gd name="T49" fmla="*/ 2147483647 h 752"/>
                <a:gd name="T50" fmla="*/ 2147483647 w 350"/>
                <a:gd name="T51" fmla="*/ 2147483647 h 752"/>
                <a:gd name="T52" fmla="*/ 2147483647 w 350"/>
                <a:gd name="T53" fmla="*/ 2147483647 h 752"/>
                <a:gd name="T54" fmla="*/ 2147483647 w 350"/>
                <a:gd name="T55" fmla="*/ 2147483647 h 752"/>
                <a:gd name="T56" fmla="*/ 2147483647 w 350"/>
                <a:gd name="T57" fmla="*/ 2147483647 h 752"/>
                <a:gd name="T58" fmla="*/ 2147483647 w 350"/>
                <a:gd name="T59" fmla="*/ 0 h 752"/>
                <a:gd name="T60" fmla="*/ 2147483647 w 350"/>
                <a:gd name="T61" fmla="*/ 2147483647 h 752"/>
                <a:gd name="T62" fmla="*/ 2147483647 w 350"/>
                <a:gd name="T63" fmla="*/ 2147483647 h 752"/>
                <a:gd name="T64" fmla="*/ 2147483647 w 350"/>
                <a:gd name="T65" fmla="*/ 2147483647 h 752"/>
                <a:gd name="T66" fmla="*/ 2147483647 w 350"/>
                <a:gd name="T67" fmla="*/ 2147483647 h 752"/>
                <a:gd name="T68" fmla="*/ 2147483647 w 350"/>
                <a:gd name="T69" fmla="*/ 2147483647 h 752"/>
                <a:gd name="T70" fmla="*/ 2147483647 w 350"/>
                <a:gd name="T71" fmla="*/ 2147483647 h 752"/>
                <a:gd name="T72" fmla="*/ 2147483647 w 350"/>
                <a:gd name="T73" fmla="*/ 2147483647 h 752"/>
                <a:gd name="T74" fmla="*/ 2147483647 w 350"/>
                <a:gd name="T75" fmla="*/ 2147483647 h 752"/>
                <a:gd name="T76" fmla="*/ 2147483647 w 350"/>
                <a:gd name="T77" fmla="*/ 2147483647 h 752"/>
                <a:gd name="T78" fmla="*/ 2147483647 w 350"/>
                <a:gd name="T79" fmla="*/ 2147483647 h 752"/>
                <a:gd name="T80" fmla="*/ 2147483647 w 350"/>
                <a:gd name="T81" fmla="*/ 2147483647 h 752"/>
                <a:gd name="T82" fmla="*/ 2147483647 w 350"/>
                <a:gd name="T83" fmla="*/ 2147483647 h 75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50" h="752">
                  <a:moveTo>
                    <a:pt x="0" y="697"/>
                  </a:moveTo>
                  <a:lnTo>
                    <a:pt x="5" y="713"/>
                  </a:lnTo>
                  <a:lnTo>
                    <a:pt x="5" y="752"/>
                  </a:lnTo>
                  <a:lnTo>
                    <a:pt x="11" y="752"/>
                  </a:lnTo>
                  <a:lnTo>
                    <a:pt x="11" y="719"/>
                  </a:lnTo>
                  <a:lnTo>
                    <a:pt x="17" y="697"/>
                  </a:lnTo>
                  <a:lnTo>
                    <a:pt x="17" y="597"/>
                  </a:lnTo>
                  <a:lnTo>
                    <a:pt x="22" y="564"/>
                  </a:lnTo>
                  <a:lnTo>
                    <a:pt x="22" y="420"/>
                  </a:lnTo>
                  <a:lnTo>
                    <a:pt x="28" y="381"/>
                  </a:lnTo>
                  <a:lnTo>
                    <a:pt x="28" y="232"/>
                  </a:lnTo>
                  <a:lnTo>
                    <a:pt x="33" y="199"/>
                  </a:lnTo>
                  <a:lnTo>
                    <a:pt x="33" y="83"/>
                  </a:lnTo>
                  <a:lnTo>
                    <a:pt x="39" y="61"/>
                  </a:lnTo>
                  <a:lnTo>
                    <a:pt x="39" y="5"/>
                  </a:lnTo>
                  <a:lnTo>
                    <a:pt x="44" y="0"/>
                  </a:lnTo>
                  <a:lnTo>
                    <a:pt x="44" y="33"/>
                  </a:lnTo>
                  <a:lnTo>
                    <a:pt x="50" y="50"/>
                  </a:lnTo>
                  <a:lnTo>
                    <a:pt x="50" y="149"/>
                  </a:lnTo>
                  <a:lnTo>
                    <a:pt x="56" y="182"/>
                  </a:lnTo>
                  <a:lnTo>
                    <a:pt x="56" y="326"/>
                  </a:lnTo>
                  <a:lnTo>
                    <a:pt x="61" y="365"/>
                  </a:lnTo>
                  <a:lnTo>
                    <a:pt x="61" y="514"/>
                  </a:lnTo>
                  <a:lnTo>
                    <a:pt x="67" y="547"/>
                  </a:lnTo>
                  <a:lnTo>
                    <a:pt x="67" y="663"/>
                  </a:lnTo>
                  <a:lnTo>
                    <a:pt x="72" y="691"/>
                  </a:lnTo>
                  <a:lnTo>
                    <a:pt x="72" y="746"/>
                  </a:lnTo>
                  <a:lnTo>
                    <a:pt x="78" y="752"/>
                  </a:lnTo>
                  <a:lnTo>
                    <a:pt x="78" y="735"/>
                  </a:lnTo>
                  <a:lnTo>
                    <a:pt x="83" y="724"/>
                  </a:lnTo>
                  <a:lnTo>
                    <a:pt x="83" y="636"/>
                  </a:lnTo>
                  <a:lnTo>
                    <a:pt x="89" y="608"/>
                  </a:lnTo>
                  <a:lnTo>
                    <a:pt x="89" y="475"/>
                  </a:lnTo>
                  <a:lnTo>
                    <a:pt x="94" y="437"/>
                  </a:lnTo>
                  <a:lnTo>
                    <a:pt x="94" y="287"/>
                  </a:lnTo>
                  <a:lnTo>
                    <a:pt x="100" y="249"/>
                  </a:lnTo>
                  <a:lnTo>
                    <a:pt x="100" y="121"/>
                  </a:lnTo>
                  <a:lnTo>
                    <a:pt x="106" y="94"/>
                  </a:lnTo>
                  <a:lnTo>
                    <a:pt x="106" y="16"/>
                  </a:lnTo>
                  <a:lnTo>
                    <a:pt x="111" y="5"/>
                  </a:lnTo>
                  <a:lnTo>
                    <a:pt x="111" y="0"/>
                  </a:lnTo>
                  <a:lnTo>
                    <a:pt x="111" y="5"/>
                  </a:lnTo>
                  <a:lnTo>
                    <a:pt x="117" y="11"/>
                  </a:lnTo>
                  <a:lnTo>
                    <a:pt x="117" y="83"/>
                  </a:lnTo>
                  <a:lnTo>
                    <a:pt x="122" y="110"/>
                  </a:lnTo>
                  <a:lnTo>
                    <a:pt x="122" y="238"/>
                  </a:lnTo>
                  <a:lnTo>
                    <a:pt x="128" y="271"/>
                  </a:lnTo>
                  <a:lnTo>
                    <a:pt x="128" y="459"/>
                  </a:lnTo>
                  <a:lnTo>
                    <a:pt x="133" y="498"/>
                  </a:lnTo>
                  <a:lnTo>
                    <a:pt x="133" y="630"/>
                  </a:lnTo>
                  <a:lnTo>
                    <a:pt x="139" y="652"/>
                  </a:lnTo>
                  <a:lnTo>
                    <a:pt x="139" y="735"/>
                  </a:lnTo>
                  <a:lnTo>
                    <a:pt x="145" y="746"/>
                  </a:lnTo>
                  <a:lnTo>
                    <a:pt x="145" y="752"/>
                  </a:lnTo>
                  <a:lnTo>
                    <a:pt x="150" y="741"/>
                  </a:lnTo>
                  <a:lnTo>
                    <a:pt x="150" y="675"/>
                  </a:lnTo>
                  <a:lnTo>
                    <a:pt x="156" y="647"/>
                  </a:lnTo>
                  <a:lnTo>
                    <a:pt x="156" y="525"/>
                  </a:lnTo>
                  <a:lnTo>
                    <a:pt x="161" y="486"/>
                  </a:lnTo>
                  <a:lnTo>
                    <a:pt x="161" y="337"/>
                  </a:lnTo>
                  <a:lnTo>
                    <a:pt x="167" y="298"/>
                  </a:lnTo>
                  <a:lnTo>
                    <a:pt x="167" y="160"/>
                  </a:lnTo>
                  <a:lnTo>
                    <a:pt x="172" y="133"/>
                  </a:lnTo>
                  <a:lnTo>
                    <a:pt x="172" y="39"/>
                  </a:lnTo>
                  <a:lnTo>
                    <a:pt x="178" y="22"/>
                  </a:lnTo>
                  <a:lnTo>
                    <a:pt x="178" y="0"/>
                  </a:lnTo>
                  <a:lnTo>
                    <a:pt x="184" y="0"/>
                  </a:lnTo>
                  <a:lnTo>
                    <a:pt x="184" y="55"/>
                  </a:lnTo>
                  <a:lnTo>
                    <a:pt x="189" y="72"/>
                  </a:lnTo>
                  <a:lnTo>
                    <a:pt x="189" y="188"/>
                  </a:lnTo>
                  <a:lnTo>
                    <a:pt x="195" y="221"/>
                  </a:lnTo>
                  <a:lnTo>
                    <a:pt x="195" y="370"/>
                  </a:lnTo>
                  <a:lnTo>
                    <a:pt x="200" y="409"/>
                  </a:lnTo>
                  <a:lnTo>
                    <a:pt x="200" y="553"/>
                  </a:lnTo>
                  <a:lnTo>
                    <a:pt x="206" y="586"/>
                  </a:lnTo>
                  <a:lnTo>
                    <a:pt x="206" y="713"/>
                  </a:lnTo>
                  <a:lnTo>
                    <a:pt x="211" y="730"/>
                  </a:lnTo>
                  <a:lnTo>
                    <a:pt x="211" y="752"/>
                  </a:lnTo>
                  <a:lnTo>
                    <a:pt x="217" y="746"/>
                  </a:lnTo>
                  <a:lnTo>
                    <a:pt x="217" y="702"/>
                  </a:lnTo>
                  <a:lnTo>
                    <a:pt x="222" y="686"/>
                  </a:lnTo>
                  <a:lnTo>
                    <a:pt x="222" y="569"/>
                  </a:lnTo>
                  <a:lnTo>
                    <a:pt x="228" y="536"/>
                  </a:lnTo>
                  <a:lnTo>
                    <a:pt x="228" y="392"/>
                  </a:lnTo>
                  <a:lnTo>
                    <a:pt x="234" y="354"/>
                  </a:lnTo>
                  <a:lnTo>
                    <a:pt x="234" y="210"/>
                  </a:lnTo>
                  <a:lnTo>
                    <a:pt x="239" y="177"/>
                  </a:lnTo>
                  <a:lnTo>
                    <a:pt x="239" y="66"/>
                  </a:lnTo>
                  <a:lnTo>
                    <a:pt x="245" y="44"/>
                  </a:lnTo>
                  <a:lnTo>
                    <a:pt x="245" y="0"/>
                  </a:lnTo>
                  <a:lnTo>
                    <a:pt x="250" y="5"/>
                  </a:lnTo>
                  <a:lnTo>
                    <a:pt x="250" y="27"/>
                  </a:lnTo>
                  <a:lnTo>
                    <a:pt x="256" y="44"/>
                  </a:lnTo>
                  <a:lnTo>
                    <a:pt x="256" y="144"/>
                  </a:lnTo>
                  <a:lnTo>
                    <a:pt x="261" y="177"/>
                  </a:lnTo>
                  <a:lnTo>
                    <a:pt x="261" y="315"/>
                  </a:lnTo>
                  <a:lnTo>
                    <a:pt x="267" y="354"/>
                  </a:lnTo>
                  <a:lnTo>
                    <a:pt x="267" y="503"/>
                  </a:lnTo>
                  <a:lnTo>
                    <a:pt x="273" y="536"/>
                  </a:lnTo>
                  <a:lnTo>
                    <a:pt x="273" y="658"/>
                  </a:lnTo>
                  <a:lnTo>
                    <a:pt x="278" y="686"/>
                  </a:lnTo>
                  <a:lnTo>
                    <a:pt x="278" y="746"/>
                  </a:lnTo>
                  <a:lnTo>
                    <a:pt x="284" y="752"/>
                  </a:lnTo>
                  <a:lnTo>
                    <a:pt x="284" y="741"/>
                  </a:lnTo>
                  <a:lnTo>
                    <a:pt x="289" y="730"/>
                  </a:lnTo>
                  <a:lnTo>
                    <a:pt x="289" y="614"/>
                  </a:lnTo>
                  <a:lnTo>
                    <a:pt x="295" y="586"/>
                  </a:lnTo>
                  <a:lnTo>
                    <a:pt x="295" y="442"/>
                  </a:lnTo>
                  <a:lnTo>
                    <a:pt x="300" y="409"/>
                  </a:lnTo>
                  <a:lnTo>
                    <a:pt x="300" y="254"/>
                  </a:lnTo>
                  <a:lnTo>
                    <a:pt x="306" y="221"/>
                  </a:lnTo>
                  <a:lnTo>
                    <a:pt x="306" y="99"/>
                  </a:lnTo>
                  <a:lnTo>
                    <a:pt x="312" y="72"/>
                  </a:lnTo>
                  <a:lnTo>
                    <a:pt x="312" y="11"/>
                  </a:lnTo>
                  <a:lnTo>
                    <a:pt x="317" y="0"/>
                  </a:lnTo>
                  <a:lnTo>
                    <a:pt x="317" y="11"/>
                  </a:lnTo>
                  <a:lnTo>
                    <a:pt x="323" y="22"/>
                  </a:lnTo>
                  <a:lnTo>
                    <a:pt x="323" y="105"/>
                  </a:lnTo>
                  <a:lnTo>
                    <a:pt x="328" y="133"/>
                  </a:lnTo>
                  <a:lnTo>
                    <a:pt x="328" y="265"/>
                  </a:lnTo>
                  <a:lnTo>
                    <a:pt x="334" y="298"/>
                  </a:lnTo>
                  <a:lnTo>
                    <a:pt x="334" y="453"/>
                  </a:lnTo>
                  <a:lnTo>
                    <a:pt x="339" y="486"/>
                  </a:lnTo>
                  <a:lnTo>
                    <a:pt x="339" y="619"/>
                  </a:lnTo>
                  <a:lnTo>
                    <a:pt x="345" y="647"/>
                  </a:lnTo>
                  <a:lnTo>
                    <a:pt x="345" y="730"/>
                  </a:lnTo>
                  <a:lnTo>
                    <a:pt x="350" y="741"/>
                  </a:lnTo>
                  <a:lnTo>
                    <a:pt x="350" y="752"/>
                  </a:lnTo>
                </a:path>
              </a:pathLst>
            </a:custGeom>
            <a:noFill/>
            <a:ln w="11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35" name="Freeform 84"/>
            <p:cNvSpPr>
              <a:spLocks/>
            </p:cNvSpPr>
            <p:nvPr/>
          </p:nvSpPr>
          <p:spPr bwMode="auto">
            <a:xfrm>
              <a:off x="3805236" y="4570412"/>
              <a:ext cx="557213" cy="1193800"/>
            </a:xfrm>
            <a:custGeom>
              <a:avLst/>
              <a:gdLst>
                <a:gd name="T0" fmla="*/ 2147483647 w 351"/>
                <a:gd name="T1" fmla="*/ 2147483647 h 752"/>
                <a:gd name="T2" fmla="*/ 2147483647 w 351"/>
                <a:gd name="T3" fmla="*/ 2147483647 h 752"/>
                <a:gd name="T4" fmla="*/ 2147483647 w 351"/>
                <a:gd name="T5" fmla="*/ 2147483647 h 752"/>
                <a:gd name="T6" fmla="*/ 2147483647 w 351"/>
                <a:gd name="T7" fmla="*/ 2147483647 h 752"/>
                <a:gd name="T8" fmla="*/ 2147483647 w 351"/>
                <a:gd name="T9" fmla="*/ 2147483647 h 752"/>
                <a:gd name="T10" fmla="*/ 2147483647 w 351"/>
                <a:gd name="T11" fmla="*/ 2147483647 h 752"/>
                <a:gd name="T12" fmla="*/ 2147483647 w 351"/>
                <a:gd name="T13" fmla="*/ 2147483647 h 752"/>
                <a:gd name="T14" fmla="*/ 2147483647 w 351"/>
                <a:gd name="T15" fmla="*/ 2147483647 h 752"/>
                <a:gd name="T16" fmla="*/ 2147483647 w 351"/>
                <a:gd name="T17" fmla="*/ 2147483647 h 752"/>
                <a:gd name="T18" fmla="*/ 2147483647 w 351"/>
                <a:gd name="T19" fmla="*/ 2147483647 h 752"/>
                <a:gd name="T20" fmla="*/ 2147483647 w 351"/>
                <a:gd name="T21" fmla="*/ 2147483647 h 752"/>
                <a:gd name="T22" fmla="*/ 2147483647 w 351"/>
                <a:gd name="T23" fmla="*/ 2147483647 h 752"/>
                <a:gd name="T24" fmla="*/ 2147483647 w 351"/>
                <a:gd name="T25" fmla="*/ 2147483647 h 752"/>
                <a:gd name="T26" fmla="*/ 2147483647 w 351"/>
                <a:gd name="T27" fmla="*/ 2147483647 h 752"/>
                <a:gd name="T28" fmla="*/ 2147483647 w 351"/>
                <a:gd name="T29" fmla="*/ 2147483647 h 752"/>
                <a:gd name="T30" fmla="*/ 2147483647 w 351"/>
                <a:gd name="T31" fmla="*/ 2147483647 h 752"/>
                <a:gd name="T32" fmla="*/ 2147483647 w 351"/>
                <a:gd name="T33" fmla="*/ 2147483647 h 752"/>
                <a:gd name="T34" fmla="*/ 2147483647 w 351"/>
                <a:gd name="T35" fmla="*/ 2147483647 h 752"/>
                <a:gd name="T36" fmla="*/ 2147483647 w 351"/>
                <a:gd name="T37" fmla="*/ 2147483647 h 752"/>
                <a:gd name="T38" fmla="*/ 2147483647 w 351"/>
                <a:gd name="T39" fmla="*/ 2147483647 h 752"/>
                <a:gd name="T40" fmla="*/ 2147483647 w 351"/>
                <a:gd name="T41" fmla="*/ 0 h 752"/>
                <a:gd name="T42" fmla="*/ 2147483647 w 351"/>
                <a:gd name="T43" fmla="*/ 2147483647 h 752"/>
                <a:gd name="T44" fmla="*/ 2147483647 w 351"/>
                <a:gd name="T45" fmla="*/ 2147483647 h 752"/>
                <a:gd name="T46" fmla="*/ 2147483647 w 351"/>
                <a:gd name="T47" fmla="*/ 2147483647 h 752"/>
                <a:gd name="T48" fmla="*/ 2147483647 w 351"/>
                <a:gd name="T49" fmla="*/ 2147483647 h 752"/>
                <a:gd name="T50" fmla="*/ 2147483647 w 351"/>
                <a:gd name="T51" fmla="*/ 2147483647 h 752"/>
                <a:gd name="T52" fmla="*/ 2147483647 w 351"/>
                <a:gd name="T53" fmla="*/ 2147483647 h 752"/>
                <a:gd name="T54" fmla="*/ 2147483647 w 351"/>
                <a:gd name="T55" fmla="*/ 2147483647 h 752"/>
                <a:gd name="T56" fmla="*/ 2147483647 w 351"/>
                <a:gd name="T57" fmla="*/ 2147483647 h 752"/>
                <a:gd name="T58" fmla="*/ 2147483647 w 351"/>
                <a:gd name="T59" fmla="*/ 2147483647 h 752"/>
                <a:gd name="T60" fmla="*/ 2147483647 w 351"/>
                <a:gd name="T61" fmla="*/ 2147483647 h 752"/>
                <a:gd name="T62" fmla="*/ 2147483647 w 351"/>
                <a:gd name="T63" fmla="*/ 2147483647 h 752"/>
                <a:gd name="T64" fmla="*/ 2147483647 w 351"/>
                <a:gd name="T65" fmla="*/ 2147483647 h 752"/>
                <a:gd name="T66" fmla="*/ 2147483647 w 351"/>
                <a:gd name="T67" fmla="*/ 2147483647 h 752"/>
                <a:gd name="T68" fmla="*/ 2147483647 w 351"/>
                <a:gd name="T69" fmla="*/ 2147483647 h 752"/>
                <a:gd name="T70" fmla="*/ 2147483647 w 351"/>
                <a:gd name="T71" fmla="*/ 2147483647 h 752"/>
                <a:gd name="T72" fmla="*/ 2147483647 w 351"/>
                <a:gd name="T73" fmla="*/ 2147483647 h 752"/>
                <a:gd name="T74" fmla="*/ 2147483647 w 351"/>
                <a:gd name="T75" fmla="*/ 0 h 752"/>
                <a:gd name="T76" fmla="*/ 2147483647 w 351"/>
                <a:gd name="T77" fmla="*/ 2147483647 h 752"/>
                <a:gd name="T78" fmla="*/ 2147483647 w 351"/>
                <a:gd name="T79" fmla="*/ 2147483647 h 752"/>
                <a:gd name="T80" fmla="*/ 2147483647 w 351"/>
                <a:gd name="T81" fmla="*/ 2147483647 h 752"/>
                <a:gd name="T82" fmla="*/ 2147483647 w 351"/>
                <a:gd name="T83" fmla="*/ 2147483647 h 75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51" h="752">
                  <a:moveTo>
                    <a:pt x="0" y="752"/>
                  </a:moveTo>
                  <a:lnTo>
                    <a:pt x="6" y="746"/>
                  </a:lnTo>
                  <a:lnTo>
                    <a:pt x="6" y="680"/>
                  </a:lnTo>
                  <a:lnTo>
                    <a:pt x="12" y="652"/>
                  </a:lnTo>
                  <a:lnTo>
                    <a:pt x="12" y="531"/>
                  </a:lnTo>
                  <a:lnTo>
                    <a:pt x="17" y="498"/>
                  </a:lnTo>
                  <a:lnTo>
                    <a:pt x="17" y="310"/>
                  </a:lnTo>
                  <a:lnTo>
                    <a:pt x="23" y="271"/>
                  </a:lnTo>
                  <a:lnTo>
                    <a:pt x="23" y="138"/>
                  </a:lnTo>
                  <a:lnTo>
                    <a:pt x="28" y="110"/>
                  </a:lnTo>
                  <a:lnTo>
                    <a:pt x="28" y="27"/>
                  </a:lnTo>
                  <a:lnTo>
                    <a:pt x="34" y="11"/>
                  </a:lnTo>
                  <a:lnTo>
                    <a:pt x="34" y="0"/>
                  </a:lnTo>
                  <a:lnTo>
                    <a:pt x="39" y="5"/>
                  </a:lnTo>
                  <a:lnTo>
                    <a:pt x="39" y="66"/>
                  </a:lnTo>
                  <a:lnTo>
                    <a:pt x="45" y="94"/>
                  </a:lnTo>
                  <a:lnTo>
                    <a:pt x="45" y="215"/>
                  </a:lnTo>
                  <a:lnTo>
                    <a:pt x="51" y="249"/>
                  </a:lnTo>
                  <a:lnTo>
                    <a:pt x="51" y="398"/>
                  </a:lnTo>
                  <a:lnTo>
                    <a:pt x="56" y="437"/>
                  </a:lnTo>
                  <a:lnTo>
                    <a:pt x="56" y="575"/>
                  </a:lnTo>
                  <a:lnTo>
                    <a:pt x="62" y="608"/>
                  </a:lnTo>
                  <a:lnTo>
                    <a:pt x="62" y="708"/>
                  </a:lnTo>
                  <a:lnTo>
                    <a:pt x="67" y="724"/>
                  </a:lnTo>
                  <a:lnTo>
                    <a:pt x="67" y="752"/>
                  </a:lnTo>
                  <a:lnTo>
                    <a:pt x="73" y="746"/>
                  </a:lnTo>
                  <a:lnTo>
                    <a:pt x="73" y="708"/>
                  </a:lnTo>
                  <a:lnTo>
                    <a:pt x="78" y="691"/>
                  </a:lnTo>
                  <a:lnTo>
                    <a:pt x="78" y="581"/>
                  </a:lnTo>
                  <a:lnTo>
                    <a:pt x="84" y="547"/>
                  </a:lnTo>
                  <a:lnTo>
                    <a:pt x="84" y="398"/>
                  </a:lnTo>
                  <a:lnTo>
                    <a:pt x="90" y="365"/>
                  </a:lnTo>
                  <a:lnTo>
                    <a:pt x="90" y="215"/>
                  </a:lnTo>
                  <a:lnTo>
                    <a:pt x="95" y="182"/>
                  </a:lnTo>
                  <a:lnTo>
                    <a:pt x="95" y="72"/>
                  </a:lnTo>
                  <a:lnTo>
                    <a:pt x="101" y="50"/>
                  </a:lnTo>
                  <a:lnTo>
                    <a:pt x="101" y="0"/>
                  </a:lnTo>
                  <a:lnTo>
                    <a:pt x="106" y="5"/>
                  </a:lnTo>
                  <a:lnTo>
                    <a:pt x="106" y="39"/>
                  </a:lnTo>
                  <a:lnTo>
                    <a:pt x="112" y="61"/>
                  </a:lnTo>
                  <a:lnTo>
                    <a:pt x="112" y="166"/>
                  </a:lnTo>
                  <a:lnTo>
                    <a:pt x="117" y="199"/>
                  </a:lnTo>
                  <a:lnTo>
                    <a:pt x="117" y="343"/>
                  </a:lnTo>
                  <a:lnTo>
                    <a:pt x="123" y="381"/>
                  </a:lnTo>
                  <a:lnTo>
                    <a:pt x="123" y="531"/>
                  </a:lnTo>
                  <a:lnTo>
                    <a:pt x="128" y="564"/>
                  </a:lnTo>
                  <a:lnTo>
                    <a:pt x="128" y="680"/>
                  </a:lnTo>
                  <a:lnTo>
                    <a:pt x="134" y="697"/>
                  </a:lnTo>
                  <a:lnTo>
                    <a:pt x="134" y="752"/>
                  </a:lnTo>
                  <a:lnTo>
                    <a:pt x="140" y="752"/>
                  </a:lnTo>
                  <a:lnTo>
                    <a:pt x="140" y="730"/>
                  </a:lnTo>
                  <a:lnTo>
                    <a:pt x="145" y="713"/>
                  </a:lnTo>
                  <a:lnTo>
                    <a:pt x="145" y="625"/>
                  </a:lnTo>
                  <a:lnTo>
                    <a:pt x="151" y="592"/>
                  </a:lnTo>
                  <a:lnTo>
                    <a:pt x="151" y="453"/>
                  </a:lnTo>
                  <a:lnTo>
                    <a:pt x="156" y="415"/>
                  </a:lnTo>
                  <a:lnTo>
                    <a:pt x="156" y="265"/>
                  </a:lnTo>
                  <a:lnTo>
                    <a:pt x="162" y="232"/>
                  </a:lnTo>
                  <a:lnTo>
                    <a:pt x="162" y="105"/>
                  </a:lnTo>
                  <a:lnTo>
                    <a:pt x="167" y="77"/>
                  </a:lnTo>
                  <a:lnTo>
                    <a:pt x="167" y="11"/>
                  </a:lnTo>
                  <a:lnTo>
                    <a:pt x="173" y="5"/>
                  </a:lnTo>
                  <a:lnTo>
                    <a:pt x="173" y="0"/>
                  </a:lnTo>
                  <a:lnTo>
                    <a:pt x="173" y="11"/>
                  </a:lnTo>
                  <a:lnTo>
                    <a:pt x="179" y="22"/>
                  </a:lnTo>
                  <a:lnTo>
                    <a:pt x="179" y="121"/>
                  </a:lnTo>
                  <a:lnTo>
                    <a:pt x="184" y="155"/>
                  </a:lnTo>
                  <a:lnTo>
                    <a:pt x="184" y="293"/>
                  </a:lnTo>
                  <a:lnTo>
                    <a:pt x="190" y="326"/>
                  </a:lnTo>
                  <a:lnTo>
                    <a:pt x="190" y="481"/>
                  </a:lnTo>
                  <a:lnTo>
                    <a:pt x="195" y="514"/>
                  </a:lnTo>
                  <a:lnTo>
                    <a:pt x="195" y="641"/>
                  </a:lnTo>
                  <a:lnTo>
                    <a:pt x="201" y="669"/>
                  </a:lnTo>
                  <a:lnTo>
                    <a:pt x="201" y="741"/>
                  </a:lnTo>
                  <a:lnTo>
                    <a:pt x="206" y="746"/>
                  </a:lnTo>
                  <a:lnTo>
                    <a:pt x="206" y="752"/>
                  </a:lnTo>
                  <a:lnTo>
                    <a:pt x="206" y="746"/>
                  </a:lnTo>
                  <a:lnTo>
                    <a:pt x="212" y="735"/>
                  </a:lnTo>
                  <a:lnTo>
                    <a:pt x="212" y="663"/>
                  </a:lnTo>
                  <a:lnTo>
                    <a:pt x="218" y="636"/>
                  </a:lnTo>
                  <a:lnTo>
                    <a:pt x="218" y="503"/>
                  </a:lnTo>
                  <a:lnTo>
                    <a:pt x="223" y="470"/>
                  </a:lnTo>
                  <a:lnTo>
                    <a:pt x="223" y="321"/>
                  </a:lnTo>
                  <a:lnTo>
                    <a:pt x="229" y="282"/>
                  </a:lnTo>
                  <a:lnTo>
                    <a:pt x="229" y="144"/>
                  </a:lnTo>
                  <a:lnTo>
                    <a:pt x="234" y="116"/>
                  </a:lnTo>
                  <a:lnTo>
                    <a:pt x="234" y="27"/>
                  </a:lnTo>
                  <a:lnTo>
                    <a:pt x="240" y="16"/>
                  </a:lnTo>
                  <a:lnTo>
                    <a:pt x="240" y="0"/>
                  </a:lnTo>
                  <a:lnTo>
                    <a:pt x="245" y="5"/>
                  </a:lnTo>
                  <a:lnTo>
                    <a:pt x="245" y="66"/>
                  </a:lnTo>
                  <a:lnTo>
                    <a:pt x="251" y="88"/>
                  </a:lnTo>
                  <a:lnTo>
                    <a:pt x="251" y="204"/>
                  </a:lnTo>
                  <a:lnTo>
                    <a:pt x="257" y="238"/>
                  </a:lnTo>
                  <a:lnTo>
                    <a:pt x="257" y="387"/>
                  </a:lnTo>
                  <a:lnTo>
                    <a:pt x="262" y="426"/>
                  </a:lnTo>
                  <a:lnTo>
                    <a:pt x="262" y="603"/>
                  </a:lnTo>
                  <a:lnTo>
                    <a:pt x="268" y="630"/>
                  </a:lnTo>
                  <a:lnTo>
                    <a:pt x="268" y="719"/>
                  </a:lnTo>
                  <a:lnTo>
                    <a:pt x="273" y="735"/>
                  </a:lnTo>
                  <a:lnTo>
                    <a:pt x="273" y="752"/>
                  </a:lnTo>
                  <a:lnTo>
                    <a:pt x="279" y="746"/>
                  </a:lnTo>
                  <a:lnTo>
                    <a:pt x="279" y="691"/>
                  </a:lnTo>
                  <a:lnTo>
                    <a:pt x="284" y="669"/>
                  </a:lnTo>
                  <a:lnTo>
                    <a:pt x="284" y="553"/>
                  </a:lnTo>
                  <a:lnTo>
                    <a:pt x="290" y="520"/>
                  </a:lnTo>
                  <a:lnTo>
                    <a:pt x="290" y="370"/>
                  </a:lnTo>
                  <a:lnTo>
                    <a:pt x="295" y="332"/>
                  </a:lnTo>
                  <a:lnTo>
                    <a:pt x="295" y="188"/>
                  </a:lnTo>
                  <a:lnTo>
                    <a:pt x="301" y="160"/>
                  </a:lnTo>
                  <a:lnTo>
                    <a:pt x="301" y="55"/>
                  </a:lnTo>
                  <a:lnTo>
                    <a:pt x="307" y="39"/>
                  </a:lnTo>
                  <a:lnTo>
                    <a:pt x="307" y="0"/>
                  </a:lnTo>
                  <a:lnTo>
                    <a:pt x="312" y="0"/>
                  </a:lnTo>
                  <a:lnTo>
                    <a:pt x="312" y="39"/>
                  </a:lnTo>
                  <a:lnTo>
                    <a:pt x="318" y="55"/>
                  </a:lnTo>
                  <a:lnTo>
                    <a:pt x="318" y="160"/>
                  </a:lnTo>
                  <a:lnTo>
                    <a:pt x="323" y="193"/>
                  </a:lnTo>
                  <a:lnTo>
                    <a:pt x="323" y="337"/>
                  </a:lnTo>
                  <a:lnTo>
                    <a:pt x="329" y="376"/>
                  </a:lnTo>
                  <a:lnTo>
                    <a:pt x="329" y="520"/>
                  </a:lnTo>
                  <a:lnTo>
                    <a:pt x="334" y="558"/>
                  </a:lnTo>
                  <a:lnTo>
                    <a:pt x="334" y="675"/>
                  </a:lnTo>
                  <a:lnTo>
                    <a:pt x="340" y="697"/>
                  </a:lnTo>
                  <a:lnTo>
                    <a:pt x="340" y="752"/>
                  </a:lnTo>
                  <a:lnTo>
                    <a:pt x="346" y="746"/>
                  </a:lnTo>
                  <a:lnTo>
                    <a:pt x="346" y="719"/>
                  </a:lnTo>
                  <a:lnTo>
                    <a:pt x="351" y="702"/>
                  </a:lnTo>
                </a:path>
              </a:pathLst>
            </a:custGeom>
            <a:noFill/>
            <a:ln w="11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36" name="Freeform 85"/>
            <p:cNvSpPr>
              <a:spLocks/>
            </p:cNvSpPr>
            <p:nvPr/>
          </p:nvSpPr>
          <p:spPr bwMode="auto">
            <a:xfrm>
              <a:off x="4362449" y="4570412"/>
              <a:ext cx="547688" cy="1193800"/>
            </a:xfrm>
            <a:custGeom>
              <a:avLst/>
              <a:gdLst>
                <a:gd name="T0" fmla="*/ 2147483647 w 345"/>
                <a:gd name="T1" fmla="*/ 2147483647 h 752"/>
                <a:gd name="T2" fmla="*/ 2147483647 w 345"/>
                <a:gd name="T3" fmla="*/ 2147483647 h 752"/>
                <a:gd name="T4" fmla="*/ 2147483647 w 345"/>
                <a:gd name="T5" fmla="*/ 2147483647 h 752"/>
                <a:gd name="T6" fmla="*/ 2147483647 w 345"/>
                <a:gd name="T7" fmla="*/ 2147483647 h 752"/>
                <a:gd name="T8" fmla="*/ 2147483647 w 345"/>
                <a:gd name="T9" fmla="*/ 2147483647 h 752"/>
                <a:gd name="T10" fmla="*/ 2147483647 w 345"/>
                <a:gd name="T11" fmla="*/ 2147483647 h 752"/>
                <a:gd name="T12" fmla="*/ 2147483647 w 345"/>
                <a:gd name="T13" fmla="*/ 2147483647 h 752"/>
                <a:gd name="T14" fmla="*/ 2147483647 w 345"/>
                <a:gd name="T15" fmla="*/ 2147483647 h 752"/>
                <a:gd name="T16" fmla="*/ 2147483647 w 345"/>
                <a:gd name="T17" fmla="*/ 2147483647 h 752"/>
                <a:gd name="T18" fmla="*/ 2147483647 w 345"/>
                <a:gd name="T19" fmla="*/ 2147483647 h 752"/>
                <a:gd name="T20" fmla="*/ 2147483647 w 345"/>
                <a:gd name="T21" fmla="*/ 2147483647 h 752"/>
                <a:gd name="T22" fmla="*/ 2147483647 w 345"/>
                <a:gd name="T23" fmla="*/ 2147483647 h 752"/>
                <a:gd name="T24" fmla="*/ 2147483647 w 345"/>
                <a:gd name="T25" fmla="*/ 2147483647 h 752"/>
                <a:gd name="T26" fmla="*/ 2147483647 w 345"/>
                <a:gd name="T27" fmla="*/ 2147483647 h 752"/>
                <a:gd name="T28" fmla="*/ 2147483647 w 345"/>
                <a:gd name="T29" fmla="*/ 2147483647 h 752"/>
                <a:gd name="T30" fmla="*/ 2147483647 w 345"/>
                <a:gd name="T31" fmla="*/ 2147483647 h 752"/>
                <a:gd name="T32" fmla="*/ 2147483647 w 345"/>
                <a:gd name="T33" fmla="*/ 2147483647 h 752"/>
                <a:gd name="T34" fmla="*/ 2147483647 w 345"/>
                <a:gd name="T35" fmla="*/ 2147483647 h 752"/>
                <a:gd name="T36" fmla="*/ 2147483647 w 345"/>
                <a:gd name="T37" fmla="*/ 2147483647 h 752"/>
                <a:gd name="T38" fmla="*/ 2147483647 w 345"/>
                <a:gd name="T39" fmla="*/ 2147483647 h 752"/>
                <a:gd name="T40" fmla="*/ 2147483647 w 345"/>
                <a:gd name="T41" fmla="*/ 2147483647 h 752"/>
                <a:gd name="T42" fmla="*/ 2147483647 w 345"/>
                <a:gd name="T43" fmla="*/ 2147483647 h 752"/>
                <a:gd name="T44" fmla="*/ 2147483647 w 345"/>
                <a:gd name="T45" fmla="*/ 2147483647 h 752"/>
                <a:gd name="T46" fmla="*/ 2147483647 w 345"/>
                <a:gd name="T47" fmla="*/ 2147483647 h 752"/>
                <a:gd name="T48" fmla="*/ 2147483647 w 345"/>
                <a:gd name="T49" fmla="*/ 2147483647 h 752"/>
                <a:gd name="T50" fmla="*/ 2147483647 w 345"/>
                <a:gd name="T51" fmla="*/ 2147483647 h 752"/>
                <a:gd name="T52" fmla="*/ 2147483647 w 345"/>
                <a:gd name="T53" fmla="*/ 2147483647 h 752"/>
                <a:gd name="T54" fmla="*/ 2147483647 w 345"/>
                <a:gd name="T55" fmla="*/ 2147483647 h 752"/>
                <a:gd name="T56" fmla="*/ 2147483647 w 345"/>
                <a:gd name="T57" fmla="*/ 0 h 752"/>
                <a:gd name="T58" fmla="*/ 2147483647 w 345"/>
                <a:gd name="T59" fmla="*/ 2147483647 h 752"/>
                <a:gd name="T60" fmla="*/ 2147483647 w 345"/>
                <a:gd name="T61" fmla="*/ 2147483647 h 752"/>
                <a:gd name="T62" fmla="*/ 2147483647 w 345"/>
                <a:gd name="T63" fmla="*/ 2147483647 h 752"/>
                <a:gd name="T64" fmla="*/ 2147483647 w 345"/>
                <a:gd name="T65" fmla="*/ 2147483647 h 752"/>
                <a:gd name="T66" fmla="*/ 2147483647 w 345"/>
                <a:gd name="T67" fmla="*/ 2147483647 h 752"/>
                <a:gd name="T68" fmla="*/ 2147483647 w 345"/>
                <a:gd name="T69" fmla="*/ 2147483647 h 752"/>
                <a:gd name="T70" fmla="*/ 2147483647 w 345"/>
                <a:gd name="T71" fmla="*/ 2147483647 h 752"/>
                <a:gd name="T72" fmla="*/ 2147483647 w 345"/>
                <a:gd name="T73" fmla="*/ 2147483647 h 752"/>
                <a:gd name="T74" fmla="*/ 2147483647 w 345"/>
                <a:gd name="T75" fmla="*/ 2147483647 h 752"/>
                <a:gd name="T76" fmla="*/ 2147483647 w 345"/>
                <a:gd name="T77" fmla="*/ 2147483647 h 752"/>
                <a:gd name="T78" fmla="*/ 2147483647 w 345"/>
                <a:gd name="T79" fmla="*/ 2147483647 h 752"/>
                <a:gd name="T80" fmla="*/ 2147483647 w 345"/>
                <a:gd name="T81" fmla="*/ 2147483647 h 752"/>
                <a:gd name="T82" fmla="*/ 2147483647 w 345"/>
                <a:gd name="T83" fmla="*/ 2147483647 h 75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45" h="752">
                  <a:moveTo>
                    <a:pt x="0" y="702"/>
                  </a:moveTo>
                  <a:lnTo>
                    <a:pt x="0" y="603"/>
                  </a:lnTo>
                  <a:lnTo>
                    <a:pt x="6" y="569"/>
                  </a:lnTo>
                  <a:lnTo>
                    <a:pt x="6" y="426"/>
                  </a:lnTo>
                  <a:lnTo>
                    <a:pt x="11" y="387"/>
                  </a:lnTo>
                  <a:lnTo>
                    <a:pt x="11" y="238"/>
                  </a:lnTo>
                  <a:lnTo>
                    <a:pt x="17" y="204"/>
                  </a:lnTo>
                  <a:lnTo>
                    <a:pt x="17" y="88"/>
                  </a:lnTo>
                  <a:lnTo>
                    <a:pt x="22" y="61"/>
                  </a:lnTo>
                  <a:lnTo>
                    <a:pt x="22" y="5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34" y="27"/>
                  </a:lnTo>
                  <a:lnTo>
                    <a:pt x="34" y="116"/>
                  </a:lnTo>
                  <a:lnTo>
                    <a:pt x="39" y="144"/>
                  </a:lnTo>
                  <a:lnTo>
                    <a:pt x="39" y="282"/>
                  </a:lnTo>
                  <a:lnTo>
                    <a:pt x="45" y="321"/>
                  </a:lnTo>
                  <a:lnTo>
                    <a:pt x="45" y="470"/>
                  </a:lnTo>
                  <a:lnTo>
                    <a:pt x="50" y="509"/>
                  </a:lnTo>
                  <a:lnTo>
                    <a:pt x="50" y="636"/>
                  </a:lnTo>
                  <a:lnTo>
                    <a:pt x="56" y="663"/>
                  </a:lnTo>
                  <a:lnTo>
                    <a:pt x="56" y="735"/>
                  </a:lnTo>
                  <a:lnTo>
                    <a:pt x="61" y="746"/>
                  </a:lnTo>
                  <a:lnTo>
                    <a:pt x="61" y="752"/>
                  </a:lnTo>
                  <a:lnTo>
                    <a:pt x="61" y="746"/>
                  </a:lnTo>
                  <a:lnTo>
                    <a:pt x="67" y="741"/>
                  </a:lnTo>
                  <a:lnTo>
                    <a:pt x="67" y="669"/>
                  </a:lnTo>
                  <a:lnTo>
                    <a:pt x="72" y="641"/>
                  </a:lnTo>
                  <a:lnTo>
                    <a:pt x="72" y="475"/>
                  </a:lnTo>
                  <a:lnTo>
                    <a:pt x="78" y="442"/>
                  </a:lnTo>
                  <a:lnTo>
                    <a:pt x="78" y="287"/>
                  </a:lnTo>
                  <a:lnTo>
                    <a:pt x="84" y="254"/>
                  </a:lnTo>
                  <a:lnTo>
                    <a:pt x="84" y="121"/>
                  </a:lnTo>
                  <a:lnTo>
                    <a:pt x="89" y="94"/>
                  </a:lnTo>
                  <a:lnTo>
                    <a:pt x="89" y="16"/>
                  </a:lnTo>
                  <a:lnTo>
                    <a:pt x="95" y="11"/>
                  </a:lnTo>
                  <a:lnTo>
                    <a:pt x="95" y="0"/>
                  </a:lnTo>
                  <a:lnTo>
                    <a:pt x="95" y="5"/>
                  </a:lnTo>
                  <a:lnTo>
                    <a:pt x="100" y="11"/>
                  </a:lnTo>
                  <a:lnTo>
                    <a:pt x="100" y="83"/>
                  </a:lnTo>
                  <a:lnTo>
                    <a:pt x="106" y="105"/>
                  </a:lnTo>
                  <a:lnTo>
                    <a:pt x="106" y="232"/>
                  </a:lnTo>
                  <a:lnTo>
                    <a:pt x="111" y="265"/>
                  </a:lnTo>
                  <a:lnTo>
                    <a:pt x="111" y="420"/>
                  </a:lnTo>
                  <a:lnTo>
                    <a:pt x="117" y="453"/>
                  </a:lnTo>
                  <a:lnTo>
                    <a:pt x="117" y="592"/>
                  </a:lnTo>
                  <a:lnTo>
                    <a:pt x="123" y="625"/>
                  </a:lnTo>
                  <a:lnTo>
                    <a:pt x="123" y="719"/>
                  </a:lnTo>
                  <a:lnTo>
                    <a:pt x="128" y="730"/>
                  </a:lnTo>
                  <a:lnTo>
                    <a:pt x="128" y="752"/>
                  </a:lnTo>
                  <a:lnTo>
                    <a:pt x="134" y="752"/>
                  </a:lnTo>
                  <a:lnTo>
                    <a:pt x="134" y="697"/>
                  </a:lnTo>
                  <a:lnTo>
                    <a:pt x="139" y="675"/>
                  </a:lnTo>
                  <a:lnTo>
                    <a:pt x="139" y="564"/>
                  </a:lnTo>
                  <a:lnTo>
                    <a:pt x="145" y="531"/>
                  </a:lnTo>
                  <a:lnTo>
                    <a:pt x="145" y="381"/>
                  </a:lnTo>
                  <a:lnTo>
                    <a:pt x="150" y="343"/>
                  </a:lnTo>
                  <a:lnTo>
                    <a:pt x="150" y="199"/>
                  </a:lnTo>
                  <a:lnTo>
                    <a:pt x="156" y="166"/>
                  </a:lnTo>
                  <a:lnTo>
                    <a:pt x="156" y="39"/>
                  </a:lnTo>
                  <a:lnTo>
                    <a:pt x="162" y="22"/>
                  </a:lnTo>
                  <a:lnTo>
                    <a:pt x="162" y="0"/>
                  </a:lnTo>
                  <a:lnTo>
                    <a:pt x="167" y="5"/>
                  </a:lnTo>
                  <a:lnTo>
                    <a:pt x="167" y="50"/>
                  </a:lnTo>
                  <a:lnTo>
                    <a:pt x="173" y="72"/>
                  </a:lnTo>
                  <a:lnTo>
                    <a:pt x="173" y="182"/>
                  </a:lnTo>
                  <a:lnTo>
                    <a:pt x="178" y="215"/>
                  </a:lnTo>
                  <a:lnTo>
                    <a:pt x="178" y="365"/>
                  </a:lnTo>
                  <a:lnTo>
                    <a:pt x="184" y="404"/>
                  </a:lnTo>
                  <a:lnTo>
                    <a:pt x="184" y="547"/>
                  </a:lnTo>
                  <a:lnTo>
                    <a:pt x="189" y="581"/>
                  </a:lnTo>
                  <a:lnTo>
                    <a:pt x="189" y="691"/>
                  </a:lnTo>
                  <a:lnTo>
                    <a:pt x="195" y="708"/>
                  </a:lnTo>
                  <a:lnTo>
                    <a:pt x="195" y="752"/>
                  </a:lnTo>
                  <a:lnTo>
                    <a:pt x="200" y="746"/>
                  </a:lnTo>
                  <a:lnTo>
                    <a:pt x="200" y="724"/>
                  </a:lnTo>
                  <a:lnTo>
                    <a:pt x="206" y="708"/>
                  </a:lnTo>
                  <a:lnTo>
                    <a:pt x="206" y="608"/>
                  </a:lnTo>
                  <a:lnTo>
                    <a:pt x="212" y="575"/>
                  </a:lnTo>
                  <a:lnTo>
                    <a:pt x="212" y="437"/>
                  </a:lnTo>
                  <a:lnTo>
                    <a:pt x="217" y="398"/>
                  </a:lnTo>
                  <a:lnTo>
                    <a:pt x="217" y="249"/>
                  </a:lnTo>
                  <a:lnTo>
                    <a:pt x="223" y="210"/>
                  </a:lnTo>
                  <a:lnTo>
                    <a:pt x="223" y="94"/>
                  </a:lnTo>
                  <a:lnTo>
                    <a:pt x="228" y="66"/>
                  </a:lnTo>
                  <a:lnTo>
                    <a:pt x="228" y="5"/>
                  </a:lnTo>
                  <a:lnTo>
                    <a:pt x="234" y="0"/>
                  </a:lnTo>
                  <a:lnTo>
                    <a:pt x="234" y="27"/>
                  </a:lnTo>
                  <a:lnTo>
                    <a:pt x="239" y="44"/>
                  </a:lnTo>
                  <a:lnTo>
                    <a:pt x="239" y="138"/>
                  </a:lnTo>
                  <a:lnTo>
                    <a:pt x="245" y="171"/>
                  </a:lnTo>
                  <a:lnTo>
                    <a:pt x="245" y="310"/>
                  </a:lnTo>
                  <a:lnTo>
                    <a:pt x="251" y="348"/>
                  </a:lnTo>
                  <a:lnTo>
                    <a:pt x="251" y="498"/>
                  </a:lnTo>
                  <a:lnTo>
                    <a:pt x="256" y="536"/>
                  </a:lnTo>
                  <a:lnTo>
                    <a:pt x="256" y="658"/>
                  </a:lnTo>
                  <a:lnTo>
                    <a:pt x="262" y="680"/>
                  </a:lnTo>
                  <a:lnTo>
                    <a:pt x="262" y="746"/>
                  </a:lnTo>
                  <a:lnTo>
                    <a:pt x="267" y="752"/>
                  </a:lnTo>
                  <a:lnTo>
                    <a:pt x="267" y="741"/>
                  </a:lnTo>
                  <a:lnTo>
                    <a:pt x="273" y="730"/>
                  </a:lnTo>
                  <a:lnTo>
                    <a:pt x="273" y="647"/>
                  </a:lnTo>
                  <a:lnTo>
                    <a:pt x="278" y="619"/>
                  </a:lnTo>
                  <a:lnTo>
                    <a:pt x="278" y="486"/>
                  </a:lnTo>
                  <a:lnTo>
                    <a:pt x="284" y="448"/>
                  </a:lnTo>
                  <a:lnTo>
                    <a:pt x="284" y="298"/>
                  </a:lnTo>
                  <a:lnTo>
                    <a:pt x="290" y="260"/>
                  </a:lnTo>
                  <a:lnTo>
                    <a:pt x="290" y="133"/>
                  </a:lnTo>
                  <a:lnTo>
                    <a:pt x="295" y="105"/>
                  </a:lnTo>
                  <a:lnTo>
                    <a:pt x="295" y="22"/>
                  </a:lnTo>
                  <a:lnTo>
                    <a:pt x="301" y="11"/>
                  </a:lnTo>
                  <a:lnTo>
                    <a:pt x="301" y="0"/>
                  </a:lnTo>
                  <a:lnTo>
                    <a:pt x="306" y="11"/>
                  </a:lnTo>
                  <a:lnTo>
                    <a:pt x="306" y="77"/>
                  </a:lnTo>
                  <a:lnTo>
                    <a:pt x="312" y="99"/>
                  </a:lnTo>
                  <a:lnTo>
                    <a:pt x="312" y="221"/>
                  </a:lnTo>
                  <a:lnTo>
                    <a:pt x="317" y="260"/>
                  </a:lnTo>
                  <a:lnTo>
                    <a:pt x="317" y="448"/>
                  </a:lnTo>
                  <a:lnTo>
                    <a:pt x="323" y="481"/>
                  </a:lnTo>
                  <a:lnTo>
                    <a:pt x="323" y="619"/>
                  </a:lnTo>
                  <a:lnTo>
                    <a:pt x="328" y="647"/>
                  </a:lnTo>
                  <a:lnTo>
                    <a:pt x="328" y="730"/>
                  </a:lnTo>
                  <a:lnTo>
                    <a:pt x="334" y="741"/>
                  </a:lnTo>
                  <a:lnTo>
                    <a:pt x="334" y="752"/>
                  </a:lnTo>
                  <a:lnTo>
                    <a:pt x="340" y="746"/>
                  </a:lnTo>
                  <a:lnTo>
                    <a:pt x="340" y="680"/>
                  </a:lnTo>
                  <a:lnTo>
                    <a:pt x="345" y="658"/>
                  </a:lnTo>
                  <a:lnTo>
                    <a:pt x="345" y="536"/>
                  </a:lnTo>
                </a:path>
              </a:pathLst>
            </a:custGeom>
            <a:noFill/>
            <a:ln w="11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37" name="Freeform 86"/>
            <p:cNvSpPr>
              <a:spLocks/>
            </p:cNvSpPr>
            <p:nvPr/>
          </p:nvSpPr>
          <p:spPr bwMode="auto">
            <a:xfrm>
              <a:off x="4910137" y="4570412"/>
              <a:ext cx="557213" cy="1193800"/>
            </a:xfrm>
            <a:custGeom>
              <a:avLst/>
              <a:gdLst>
                <a:gd name="T0" fmla="*/ 2147483647 w 351"/>
                <a:gd name="T1" fmla="*/ 2147483647 h 752"/>
                <a:gd name="T2" fmla="*/ 2147483647 w 351"/>
                <a:gd name="T3" fmla="*/ 2147483647 h 752"/>
                <a:gd name="T4" fmla="*/ 2147483647 w 351"/>
                <a:gd name="T5" fmla="*/ 0 h 752"/>
                <a:gd name="T6" fmla="*/ 2147483647 w 351"/>
                <a:gd name="T7" fmla="*/ 2147483647 h 752"/>
                <a:gd name="T8" fmla="*/ 2147483647 w 351"/>
                <a:gd name="T9" fmla="*/ 2147483647 h 752"/>
                <a:gd name="T10" fmla="*/ 2147483647 w 351"/>
                <a:gd name="T11" fmla="*/ 2147483647 h 752"/>
                <a:gd name="T12" fmla="*/ 2147483647 w 351"/>
                <a:gd name="T13" fmla="*/ 2147483647 h 752"/>
                <a:gd name="T14" fmla="*/ 2147483647 w 351"/>
                <a:gd name="T15" fmla="*/ 2147483647 h 752"/>
                <a:gd name="T16" fmla="*/ 2147483647 w 351"/>
                <a:gd name="T17" fmla="*/ 2147483647 h 752"/>
                <a:gd name="T18" fmla="*/ 2147483647 w 351"/>
                <a:gd name="T19" fmla="*/ 2147483647 h 752"/>
                <a:gd name="T20" fmla="*/ 2147483647 w 351"/>
                <a:gd name="T21" fmla="*/ 0 h 752"/>
                <a:gd name="T22" fmla="*/ 2147483647 w 351"/>
                <a:gd name="T23" fmla="*/ 2147483647 h 752"/>
                <a:gd name="T24" fmla="*/ 2147483647 w 351"/>
                <a:gd name="T25" fmla="*/ 2147483647 h 752"/>
                <a:gd name="T26" fmla="*/ 2147483647 w 351"/>
                <a:gd name="T27" fmla="*/ 2147483647 h 752"/>
                <a:gd name="T28" fmla="*/ 2147483647 w 351"/>
                <a:gd name="T29" fmla="*/ 2147483647 h 752"/>
                <a:gd name="T30" fmla="*/ 2147483647 w 351"/>
                <a:gd name="T31" fmla="*/ 2147483647 h 752"/>
                <a:gd name="T32" fmla="*/ 2147483647 w 351"/>
                <a:gd name="T33" fmla="*/ 2147483647 h 752"/>
                <a:gd name="T34" fmla="*/ 2147483647 w 351"/>
                <a:gd name="T35" fmla="*/ 2147483647 h 752"/>
                <a:gd name="T36" fmla="*/ 2147483647 w 351"/>
                <a:gd name="T37" fmla="*/ 2147483647 h 752"/>
                <a:gd name="T38" fmla="*/ 2147483647 w 351"/>
                <a:gd name="T39" fmla="*/ 2147483647 h 752"/>
                <a:gd name="T40" fmla="*/ 2147483647 w 351"/>
                <a:gd name="T41" fmla="*/ 2147483647 h 752"/>
                <a:gd name="T42" fmla="*/ 2147483647 w 351"/>
                <a:gd name="T43" fmla="*/ 2147483647 h 752"/>
                <a:gd name="T44" fmla="*/ 2147483647 w 351"/>
                <a:gd name="T45" fmla="*/ 2147483647 h 752"/>
                <a:gd name="T46" fmla="*/ 2147483647 w 351"/>
                <a:gd name="T47" fmla="*/ 2147483647 h 752"/>
                <a:gd name="T48" fmla="*/ 2147483647 w 351"/>
                <a:gd name="T49" fmla="*/ 2147483647 h 752"/>
                <a:gd name="T50" fmla="*/ 2147483647 w 351"/>
                <a:gd name="T51" fmla="*/ 2147483647 h 752"/>
                <a:gd name="T52" fmla="*/ 2147483647 w 351"/>
                <a:gd name="T53" fmla="*/ 2147483647 h 752"/>
                <a:gd name="T54" fmla="*/ 2147483647 w 351"/>
                <a:gd name="T55" fmla="*/ 0 h 752"/>
                <a:gd name="T56" fmla="*/ 2147483647 w 351"/>
                <a:gd name="T57" fmla="*/ 2147483647 h 752"/>
                <a:gd name="T58" fmla="*/ 2147483647 w 351"/>
                <a:gd name="T59" fmla="*/ 2147483647 h 752"/>
                <a:gd name="T60" fmla="*/ 2147483647 w 351"/>
                <a:gd name="T61" fmla="*/ 2147483647 h 752"/>
                <a:gd name="T62" fmla="*/ 2147483647 w 351"/>
                <a:gd name="T63" fmla="*/ 2147483647 h 752"/>
                <a:gd name="T64" fmla="*/ 2147483647 w 351"/>
                <a:gd name="T65" fmla="*/ 2147483647 h 752"/>
                <a:gd name="T66" fmla="*/ 2147483647 w 351"/>
                <a:gd name="T67" fmla="*/ 2147483647 h 752"/>
                <a:gd name="T68" fmla="*/ 2147483647 w 351"/>
                <a:gd name="T69" fmla="*/ 2147483647 h 752"/>
                <a:gd name="T70" fmla="*/ 2147483647 w 351"/>
                <a:gd name="T71" fmla="*/ 0 h 752"/>
                <a:gd name="T72" fmla="*/ 2147483647 w 351"/>
                <a:gd name="T73" fmla="*/ 2147483647 h 752"/>
                <a:gd name="T74" fmla="*/ 2147483647 w 351"/>
                <a:gd name="T75" fmla="*/ 2147483647 h 752"/>
                <a:gd name="T76" fmla="*/ 2147483647 w 351"/>
                <a:gd name="T77" fmla="*/ 2147483647 h 752"/>
                <a:gd name="T78" fmla="*/ 2147483647 w 351"/>
                <a:gd name="T79" fmla="*/ 2147483647 h 752"/>
                <a:gd name="T80" fmla="*/ 2147483647 w 351"/>
                <a:gd name="T81" fmla="*/ 2147483647 h 752"/>
                <a:gd name="T82" fmla="*/ 2147483647 w 351"/>
                <a:gd name="T83" fmla="*/ 2147483647 h 75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51" h="752">
                  <a:moveTo>
                    <a:pt x="0" y="536"/>
                  </a:moveTo>
                  <a:lnTo>
                    <a:pt x="6" y="503"/>
                  </a:lnTo>
                  <a:lnTo>
                    <a:pt x="6" y="354"/>
                  </a:lnTo>
                  <a:lnTo>
                    <a:pt x="11" y="315"/>
                  </a:lnTo>
                  <a:lnTo>
                    <a:pt x="11" y="171"/>
                  </a:lnTo>
                  <a:lnTo>
                    <a:pt x="17" y="144"/>
                  </a:lnTo>
                  <a:lnTo>
                    <a:pt x="17" y="44"/>
                  </a:lnTo>
                  <a:lnTo>
                    <a:pt x="22" y="27"/>
                  </a:lnTo>
                  <a:lnTo>
                    <a:pt x="22" y="0"/>
                  </a:lnTo>
                  <a:lnTo>
                    <a:pt x="28" y="5"/>
                  </a:lnTo>
                  <a:lnTo>
                    <a:pt x="28" y="44"/>
                  </a:lnTo>
                  <a:lnTo>
                    <a:pt x="34" y="66"/>
                  </a:lnTo>
                  <a:lnTo>
                    <a:pt x="34" y="177"/>
                  </a:lnTo>
                  <a:lnTo>
                    <a:pt x="39" y="210"/>
                  </a:lnTo>
                  <a:lnTo>
                    <a:pt x="39" y="354"/>
                  </a:lnTo>
                  <a:lnTo>
                    <a:pt x="45" y="392"/>
                  </a:lnTo>
                  <a:lnTo>
                    <a:pt x="45" y="542"/>
                  </a:lnTo>
                  <a:lnTo>
                    <a:pt x="50" y="575"/>
                  </a:lnTo>
                  <a:lnTo>
                    <a:pt x="50" y="702"/>
                  </a:lnTo>
                  <a:lnTo>
                    <a:pt x="56" y="724"/>
                  </a:lnTo>
                  <a:lnTo>
                    <a:pt x="56" y="752"/>
                  </a:lnTo>
                  <a:lnTo>
                    <a:pt x="61" y="746"/>
                  </a:lnTo>
                  <a:lnTo>
                    <a:pt x="61" y="713"/>
                  </a:lnTo>
                  <a:lnTo>
                    <a:pt x="67" y="691"/>
                  </a:lnTo>
                  <a:lnTo>
                    <a:pt x="67" y="586"/>
                  </a:lnTo>
                  <a:lnTo>
                    <a:pt x="73" y="553"/>
                  </a:lnTo>
                  <a:lnTo>
                    <a:pt x="73" y="404"/>
                  </a:lnTo>
                  <a:lnTo>
                    <a:pt x="78" y="370"/>
                  </a:lnTo>
                  <a:lnTo>
                    <a:pt x="78" y="221"/>
                  </a:lnTo>
                  <a:lnTo>
                    <a:pt x="84" y="188"/>
                  </a:lnTo>
                  <a:lnTo>
                    <a:pt x="84" y="72"/>
                  </a:lnTo>
                  <a:lnTo>
                    <a:pt x="89" y="50"/>
                  </a:lnTo>
                  <a:lnTo>
                    <a:pt x="89" y="0"/>
                  </a:lnTo>
                  <a:lnTo>
                    <a:pt x="95" y="5"/>
                  </a:lnTo>
                  <a:lnTo>
                    <a:pt x="95" y="22"/>
                  </a:lnTo>
                  <a:lnTo>
                    <a:pt x="100" y="39"/>
                  </a:lnTo>
                  <a:lnTo>
                    <a:pt x="100" y="133"/>
                  </a:lnTo>
                  <a:lnTo>
                    <a:pt x="106" y="160"/>
                  </a:lnTo>
                  <a:lnTo>
                    <a:pt x="106" y="304"/>
                  </a:lnTo>
                  <a:lnTo>
                    <a:pt x="112" y="337"/>
                  </a:lnTo>
                  <a:lnTo>
                    <a:pt x="112" y="492"/>
                  </a:lnTo>
                  <a:lnTo>
                    <a:pt x="117" y="525"/>
                  </a:lnTo>
                  <a:lnTo>
                    <a:pt x="117" y="652"/>
                  </a:lnTo>
                  <a:lnTo>
                    <a:pt x="123" y="675"/>
                  </a:lnTo>
                  <a:lnTo>
                    <a:pt x="123" y="741"/>
                  </a:lnTo>
                  <a:lnTo>
                    <a:pt x="128" y="752"/>
                  </a:lnTo>
                  <a:lnTo>
                    <a:pt x="128" y="741"/>
                  </a:lnTo>
                  <a:lnTo>
                    <a:pt x="134" y="730"/>
                  </a:lnTo>
                  <a:lnTo>
                    <a:pt x="134" y="625"/>
                  </a:lnTo>
                  <a:lnTo>
                    <a:pt x="139" y="597"/>
                  </a:lnTo>
                  <a:lnTo>
                    <a:pt x="139" y="459"/>
                  </a:lnTo>
                  <a:lnTo>
                    <a:pt x="145" y="420"/>
                  </a:lnTo>
                  <a:lnTo>
                    <a:pt x="145" y="271"/>
                  </a:lnTo>
                  <a:lnTo>
                    <a:pt x="150" y="232"/>
                  </a:lnTo>
                  <a:lnTo>
                    <a:pt x="150" y="110"/>
                  </a:lnTo>
                  <a:lnTo>
                    <a:pt x="156" y="83"/>
                  </a:lnTo>
                  <a:lnTo>
                    <a:pt x="156" y="11"/>
                  </a:lnTo>
                  <a:lnTo>
                    <a:pt x="162" y="5"/>
                  </a:lnTo>
                  <a:lnTo>
                    <a:pt x="162" y="0"/>
                  </a:lnTo>
                  <a:lnTo>
                    <a:pt x="162" y="5"/>
                  </a:lnTo>
                  <a:lnTo>
                    <a:pt x="167" y="16"/>
                  </a:lnTo>
                  <a:lnTo>
                    <a:pt x="167" y="94"/>
                  </a:lnTo>
                  <a:lnTo>
                    <a:pt x="173" y="121"/>
                  </a:lnTo>
                  <a:lnTo>
                    <a:pt x="173" y="249"/>
                  </a:lnTo>
                  <a:lnTo>
                    <a:pt x="178" y="287"/>
                  </a:lnTo>
                  <a:lnTo>
                    <a:pt x="178" y="437"/>
                  </a:lnTo>
                  <a:lnTo>
                    <a:pt x="184" y="475"/>
                  </a:lnTo>
                  <a:lnTo>
                    <a:pt x="184" y="608"/>
                  </a:lnTo>
                  <a:lnTo>
                    <a:pt x="189" y="641"/>
                  </a:lnTo>
                  <a:lnTo>
                    <a:pt x="189" y="724"/>
                  </a:lnTo>
                  <a:lnTo>
                    <a:pt x="195" y="735"/>
                  </a:lnTo>
                  <a:lnTo>
                    <a:pt x="195" y="752"/>
                  </a:lnTo>
                  <a:lnTo>
                    <a:pt x="201" y="746"/>
                  </a:lnTo>
                  <a:lnTo>
                    <a:pt x="201" y="686"/>
                  </a:lnTo>
                  <a:lnTo>
                    <a:pt x="206" y="663"/>
                  </a:lnTo>
                  <a:lnTo>
                    <a:pt x="206" y="547"/>
                  </a:lnTo>
                  <a:lnTo>
                    <a:pt x="212" y="509"/>
                  </a:lnTo>
                  <a:lnTo>
                    <a:pt x="212" y="359"/>
                  </a:lnTo>
                  <a:lnTo>
                    <a:pt x="217" y="321"/>
                  </a:lnTo>
                  <a:lnTo>
                    <a:pt x="217" y="149"/>
                  </a:lnTo>
                  <a:lnTo>
                    <a:pt x="223" y="121"/>
                  </a:lnTo>
                  <a:lnTo>
                    <a:pt x="223" y="33"/>
                  </a:lnTo>
                  <a:lnTo>
                    <a:pt x="228" y="16"/>
                  </a:lnTo>
                  <a:lnTo>
                    <a:pt x="228" y="0"/>
                  </a:lnTo>
                  <a:lnTo>
                    <a:pt x="234" y="5"/>
                  </a:lnTo>
                  <a:lnTo>
                    <a:pt x="234" y="61"/>
                  </a:lnTo>
                  <a:lnTo>
                    <a:pt x="240" y="83"/>
                  </a:lnTo>
                  <a:lnTo>
                    <a:pt x="240" y="199"/>
                  </a:lnTo>
                  <a:lnTo>
                    <a:pt x="245" y="238"/>
                  </a:lnTo>
                  <a:lnTo>
                    <a:pt x="245" y="381"/>
                  </a:lnTo>
                  <a:lnTo>
                    <a:pt x="251" y="420"/>
                  </a:lnTo>
                  <a:lnTo>
                    <a:pt x="251" y="564"/>
                  </a:lnTo>
                  <a:lnTo>
                    <a:pt x="256" y="597"/>
                  </a:lnTo>
                  <a:lnTo>
                    <a:pt x="256" y="702"/>
                  </a:lnTo>
                  <a:lnTo>
                    <a:pt x="262" y="719"/>
                  </a:lnTo>
                  <a:lnTo>
                    <a:pt x="262" y="752"/>
                  </a:lnTo>
                  <a:lnTo>
                    <a:pt x="267" y="752"/>
                  </a:lnTo>
                  <a:lnTo>
                    <a:pt x="267" y="713"/>
                  </a:lnTo>
                  <a:lnTo>
                    <a:pt x="273" y="697"/>
                  </a:lnTo>
                  <a:lnTo>
                    <a:pt x="273" y="592"/>
                  </a:lnTo>
                  <a:lnTo>
                    <a:pt x="278" y="558"/>
                  </a:lnTo>
                  <a:lnTo>
                    <a:pt x="278" y="415"/>
                  </a:lnTo>
                  <a:lnTo>
                    <a:pt x="284" y="376"/>
                  </a:lnTo>
                  <a:lnTo>
                    <a:pt x="284" y="227"/>
                  </a:lnTo>
                  <a:lnTo>
                    <a:pt x="290" y="193"/>
                  </a:lnTo>
                  <a:lnTo>
                    <a:pt x="290" y="77"/>
                  </a:lnTo>
                  <a:lnTo>
                    <a:pt x="295" y="55"/>
                  </a:lnTo>
                  <a:lnTo>
                    <a:pt x="295" y="0"/>
                  </a:lnTo>
                  <a:lnTo>
                    <a:pt x="301" y="0"/>
                  </a:lnTo>
                  <a:lnTo>
                    <a:pt x="301" y="33"/>
                  </a:lnTo>
                  <a:lnTo>
                    <a:pt x="306" y="55"/>
                  </a:lnTo>
                  <a:lnTo>
                    <a:pt x="306" y="155"/>
                  </a:lnTo>
                  <a:lnTo>
                    <a:pt x="312" y="188"/>
                  </a:lnTo>
                  <a:lnTo>
                    <a:pt x="312" y="332"/>
                  </a:lnTo>
                  <a:lnTo>
                    <a:pt x="317" y="370"/>
                  </a:lnTo>
                  <a:lnTo>
                    <a:pt x="317" y="520"/>
                  </a:lnTo>
                  <a:lnTo>
                    <a:pt x="323" y="553"/>
                  </a:lnTo>
                  <a:lnTo>
                    <a:pt x="323" y="669"/>
                  </a:lnTo>
                  <a:lnTo>
                    <a:pt x="329" y="691"/>
                  </a:lnTo>
                  <a:lnTo>
                    <a:pt x="329" y="746"/>
                  </a:lnTo>
                  <a:lnTo>
                    <a:pt x="334" y="752"/>
                  </a:lnTo>
                  <a:lnTo>
                    <a:pt x="334" y="735"/>
                  </a:lnTo>
                  <a:lnTo>
                    <a:pt x="340" y="724"/>
                  </a:lnTo>
                  <a:lnTo>
                    <a:pt x="340" y="636"/>
                  </a:lnTo>
                  <a:lnTo>
                    <a:pt x="345" y="603"/>
                  </a:lnTo>
                  <a:lnTo>
                    <a:pt x="345" y="470"/>
                  </a:lnTo>
                  <a:lnTo>
                    <a:pt x="351" y="431"/>
                  </a:lnTo>
                  <a:lnTo>
                    <a:pt x="351" y="282"/>
                  </a:lnTo>
                </a:path>
              </a:pathLst>
            </a:custGeom>
            <a:noFill/>
            <a:ln w="11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38" name="Freeform 87"/>
            <p:cNvSpPr>
              <a:spLocks/>
            </p:cNvSpPr>
            <p:nvPr/>
          </p:nvSpPr>
          <p:spPr bwMode="auto">
            <a:xfrm>
              <a:off x="5467349" y="4570412"/>
              <a:ext cx="555625" cy="1193800"/>
            </a:xfrm>
            <a:custGeom>
              <a:avLst/>
              <a:gdLst>
                <a:gd name="T0" fmla="*/ 2147483647 w 350"/>
                <a:gd name="T1" fmla="*/ 2147483647 h 752"/>
                <a:gd name="T2" fmla="*/ 2147483647 w 350"/>
                <a:gd name="T3" fmla="*/ 2147483647 h 752"/>
                <a:gd name="T4" fmla="*/ 2147483647 w 350"/>
                <a:gd name="T5" fmla="*/ 2147483647 h 752"/>
                <a:gd name="T6" fmla="*/ 2147483647 w 350"/>
                <a:gd name="T7" fmla="*/ 2147483647 h 752"/>
                <a:gd name="T8" fmla="*/ 2147483647 w 350"/>
                <a:gd name="T9" fmla="*/ 2147483647 h 752"/>
                <a:gd name="T10" fmla="*/ 2147483647 w 350"/>
                <a:gd name="T11" fmla="*/ 2147483647 h 752"/>
                <a:gd name="T12" fmla="*/ 2147483647 w 350"/>
                <a:gd name="T13" fmla="*/ 2147483647 h 752"/>
                <a:gd name="T14" fmla="*/ 2147483647 w 350"/>
                <a:gd name="T15" fmla="*/ 2147483647 h 752"/>
                <a:gd name="T16" fmla="*/ 2147483647 w 350"/>
                <a:gd name="T17" fmla="*/ 2147483647 h 752"/>
                <a:gd name="T18" fmla="*/ 2147483647 w 350"/>
                <a:gd name="T19" fmla="*/ 2147483647 h 752"/>
                <a:gd name="T20" fmla="*/ 2147483647 w 350"/>
                <a:gd name="T21" fmla="*/ 0 h 752"/>
                <a:gd name="T22" fmla="*/ 2147483647 w 350"/>
                <a:gd name="T23" fmla="*/ 2147483647 h 752"/>
                <a:gd name="T24" fmla="*/ 2147483647 w 350"/>
                <a:gd name="T25" fmla="*/ 2147483647 h 752"/>
                <a:gd name="T26" fmla="*/ 2147483647 w 350"/>
                <a:gd name="T27" fmla="*/ 2147483647 h 752"/>
                <a:gd name="T28" fmla="*/ 2147483647 w 350"/>
                <a:gd name="T29" fmla="*/ 2147483647 h 752"/>
                <a:gd name="T30" fmla="*/ 2147483647 w 350"/>
                <a:gd name="T31" fmla="*/ 2147483647 h 752"/>
                <a:gd name="T32" fmla="*/ 2147483647 w 350"/>
                <a:gd name="T33" fmla="*/ 2147483647 h 752"/>
                <a:gd name="T34" fmla="*/ 2147483647 w 350"/>
                <a:gd name="T35" fmla="*/ 2147483647 h 752"/>
                <a:gd name="T36" fmla="*/ 2147483647 w 350"/>
                <a:gd name="T37" fmla="*/ 0 h 752"/>
                <a:gd name="T38" fmla="*/ 2147483647 w 350"/>
                <a:gd name="T39" fmla="*/ 2147483647 h 752"/>
                <a:gd name="T40" fmla="*/ 2147483647 w 350"/>
                <a:gd name="T41" fmla="*/ 2147483647 h 752"/>
                <a:gd name="T42" fmla="*/ 2147483647 w 350"/>
                <a:gd name="T43" fmla="*/ 2147483647 h 752"/>
                <a:gd name="T44" fmla="*/ 2147483647 w 350"/>
                <a:gd name="T45" fmla="*/ 2147483647 h 752"/>
                <a:gd name="T46" fmla="*/ 2147483647 w 350"/>
                <a:gd name="T47" fmla="*/ 2147483647 h 752"/>
                <a:gd name="T48" fmla="*/ 2147483647 w 350"/>
                <a:gd name="T49" fmla="*/ 2147483647 h 752"/>
                <a:gd name="T50" fmla="*/ 2147483647 w 350"/>
                <a:gd name="T51" fmla="*/ 2147483647 h 752"/>
                <a:gd name="T52" fmla="*/ 2147483647 w 350"/>
                <a:gd name="T53" fmla="*/ 2147483647 h 752"/>
                <a:gd name="T54" fmla="*/ 2147483647 w 350"/>
                <a:gd name="T55" fmla="*/ 2147483647 h 752"/>
                <a:gd name="T56" fmla="*/ 2147483647 w 350"/>
                <a:gd name="T57" fmla="*/ 2147483647 h 752"/>
                <a:gd name="T58" fmla="*/ 2147483647 w 350"/>
                <a:gd name="T59" fmla="*/ 2147483647 h 752"/>
                <a:gd name="T60" fmla="*/ 2147483647 w 350"/>
                <a:gd name="T61" fmla="*/ 2147483647 h 752"/>
                <a:gd name="T62" fmla="*/ 2147483647 w 350"/>
                <a:gd name="T63" fmla="*/ 2147483647 h 752"/>
                <a:gd name="T64" fmla="*/ 2147483647 w 350"/>
                <a:gd name="T65" fmla="*/ 2147483647 h 752"/>
                <a:gd name="T66" fmla="*/ 2147483647 w 350"/>
                <a:gd name="T67" fmla="*/ 2147483647 h 752"/>
                <a:gd name="T68" fmla="*/ 2147483647 w 350"/>
                <a:gd name="T69" fmla="*/ 2147483647 h 752"/>
                <a:gd name="T70" fmla="*/ 2147483647 w 350"/>
                <a:gd name="T71" fmla="*/ 2147483647 h 752"/>
                <a:gd name="T72" fmla="*/ 2147483647 w 350"/>
                <a:gd name="T73" fmla="*/ 2147483647 h 752"/>
                <a:gd name="T74" fmla="*/ 2147483647 w 350"/>
                <a:gd name="T75" fmla="*/ 2147483647 h 752"/>
                <a:gd name="T76" fmla="*/ 2147483647 w 350"/>
                <a:gd name="T77" fmla="*/ 2147483647 h 752"/>
                <a:gd name="T78" fmla="*/ 2147483647 w 350"/>
                <a:gd name="T79" fmla="*/ 2147483647 h 752"/>
                <a:gd name="T80" fmla="*/ 2147483647 w 350"/>
                <a:gd name="T81" fmla="*/ 2147483647 h 752"/>
                <a:gd name="T82" fmla="*/ 2147483647 w 350"/>
                <a:gd name="T83" fmla="*/ 2147483647 h 75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50" h="752">
                  <a:moveTo>
                    <a:pt x="0" y="282"/>
                  </a:moveTo>
                  <a:lnTo>
                    <a:pt x="5" y="243"/>
                  </a:lnTo>
                  <a:lnTo>
                    <a:pt x="5" y="116"/>
                  </a:lnTo>
                  <a:lnTo>
                    <a:pt x="11" y="88"/>
                  </a:lnTo>
                  <a:lnTo>
                    <a:pt x="11" y="16"/>
                  </a:lnTo>
                  <a:lnTo>
                    <a:pt x="17" y="5"/>
                  </a:lnTo>
                  <a:lnTo>
                    <a:pt x="17" y="0"/>
                  </a:lnTo>
                  <a:lnTo>
                    <a:pt x="17" y="5"/>
                  </a:lnTo>
                  <a:lnTo>
                    <a:pt x="22" y="16"/>
                  </a:lnTo>
                  <a:lnTo>
                    <a:pt x="22" y="88"/>
                  </a:lnTo>
                  <a:lnTo>
                    <a:pt x="28" y="116"/>
                  </a:lnTo>
                  <a:lnTo>
                    <a:pt x="28" y="276"/>
                  </a:lnTo>
                  <a:lnTo>
                    <a:pt x="33" y="315"/>
                  </a:lnTo>
                  <a:lnTo>
                    <a:pt x="33" y="464"/>
                  </a:lnTo>
                  <a:lnTo>
                    <a:pt x="39" y="503"/>
                  </a:lnTo>
                  <a:lnTo>
                    <a:pt x="39" y="630"/>
                  </a:lnTo>
                  <a:lnTo>
                    <a:pt x="44" y="658"/>
                  </a:lnTo>
                  <a:lnTo>
                    <a:pt x="44" y="735"/>
                  </a:lnTo>
                  <a:lnTo>
                    <a:pt x="50" y="746"/>
                  </a:lnTo>
                  <a:lnTo>
                    <a:pt x="50" y="752"/>
                  </a:lnTo>
                  <a:lnTo>
                    <a:pt x="50" y="746"/>
                  </a:lnTo>
                  <a:lnTo>
                    <a:pt x="55" y="741"/>
                  </a:lnTo>
                  <a:lnTo>
                    <a:pt x="55" y="669"/>
                  </a:lnTo>
                  <a:lnTo>
                    <a:pt x="61" y="647"/>
                  </a:lnTo>
                  <a:lnTo>
                    <a:pt x="61" y="520"/>
                  </a:lnTo>
                  <a:lnTo>
                    <a:pt x="67" y="481"/>
                  </a:lnTo>
                  <a:lnTo>
                    <a:pt x="67" y="332"/>
                  </a:lnTo>
                  <a:lnTo>
                    <a:pt x="72" y="293"/>
                  </a:lnTo>
                  <a:lnTo>
                    <a:pt x="72" y="155"/>
                  </a:lnTo>
                  <a:lnTo>
                    <a:pt x="78" y="127"/>
                  </a:lnTo>
                  <a:lnTo>
                    <a:pt x="78" y="33"/>
                  </a:lnTo>
                  <a:lnTo>
                    <a:pt x="83" y="22"/>
                  </a:lnTo>
                  <a:lnTo>
                    <a:pt x="83" y="0"/>
                  </a:lnTo>
                  <a:lnTo>
                    <a:pt x="89" y="5"/>
                  </a:lnTo>
                  <a:lnTo>
                    <a:pt x="89" y="55"/>
                  </a:lnTo>
                  <a:lnTo>
                    <a:pt x="94" y="77"/>
                  </a:lnTo>
                  <a:lnTo>
                    <a:pt x="94" y="193"/>
                  </a:lnTo>
                  <a:lnTo>
                    <a:pt x="100" y="227"/>
                  </a:lnTo>
                  <a:lnTo>
                    <a:pt x="100" y="376"/>
                  </a:lnTo>
                  <a:lnTo>
                    <a:pt x="106" y="415"/>
                  </a:lnTo>
                  <a:lnTo>
                    <a:pt x="106" y="592"/>
                  </a:lnTo>
                  <a:lnTo>
                    <a:pt x="111" y="619"/>
                  </a:lnTo>
                  <a:lnTo>
                    <a:pt x="111" y="713"/>
                  </a:lnTo>
                  <a:lnTo>
                    <a:pt x="117" y="730"/>
                  </a:lnTo>
                  <a:lnTo>
                    <a:pt x="117" y="752"/>
                  </a:lnTo>
                  <a:lnTo>
                    <a:pt x="122" y="746"/>
                  </a:lnTo>
                  <a:lnTo>
                    <a:pt x="122" y="702"/>
                  </a:lnTo>
                  <a:lnTo>
                    <a:pt x="128" y="680"/>
                  </a:lnTo>
                  <a:lnTo>
                    <a:pt x="128" y="569"/>
                  </a:lnTo>
                  <a:lnTo>
                    <a:pt x="133" y="536"/>
                  </a:lnTo>
                  <a:lnTo>
                    <a:pt x="133" y="387"/>
                  </a:lnTo>
                  <a:lnTo>
                    <a:pt x="139" y="348"/>
                  </a:lnTo>
                  <a:lnTo>
                    <a:pt x="139" y="204"/>
                  </a:lnTo>
                  <a:lnTo>
                    <a:pt x="145" y="171"/>
                  </a:lnTo>
                  <a:lnTo>
                    <a:pt x="145" y="61"/>
                  </a:lnTo>
                  <a:lnTo>
                    <a:pt x="150" y="44"/>
                  </a:lnTo>
                  <a:lnTo>
                    <a:pt x="150" y="0"/>
                  </a:lnTo>
                  <a:lnTo>
                    <a:pt x="156" y="5"/>
                  </a:lnTo>
                  <a:lnTo>
                    <a:pt x="156" y="33"/>
                  </a:lnTo>
                  <a:lnTo>
                    <a:pt x="161" y="50"/>
                  </a:lnTo>
                  <a:lnTo>
                    <a:pt x="161" y="149"/>
                  </a:lnTo>
                  <a:lnTo>
                    <a:pt x="167" y="177"/>
                  </a:lnTo>
                  <a:lnTo>
                    <a:pt x="167" y="321"/>
                  </a:lnTo>
                  <a:lnTo>
                    <a:pt x="172" y="359"/>
                  </a:lnTo>
                  <a:lnTo>
                    <a:pt x="172" y="509"/>
                  </a:lnTo>
                  <a:lnTo>
                    <a:pt x="178" y="542"/>
                  </a:lnTo>
                  <a:lnTo>
                    <a:pt x="178" y="663"/>
                  </a:lnTo>
                  <a:lnTo>
                    <a:pt x="183" y="686"/>
                  </a:lnTo>
                  <a:lnTo>
                    <a:pt x="183" y="746"/>
                  </a:lnTo>
                  <a:lnTo>
                    <a:pt x="189" y="752"/>
                  </a:lnTo>
                  <a:lnTo>
                    <a:pt x="189" y="724"/>
                  </a:lnTo>
                  <a:lnTo>
                    <a:pt x="195" y="708"/>
                  </a:lnTo>
                  <a:lnTo>
                    <a:pt x="195" y="614"/>
                  </a:lnTo>
                  <a:lnTo>
                    <a:pt x="200" y="581"/>
                  </a:lnTo>
                  <a:lnTo>
                    <a:pt x="200" y="442"/>
                  </a:lnTo>
                  <a:lnTo>
                    <a:pt x="206" y="404"/>
                  </a:lnTo>
                  <a:lnTo>
                    <a:pt x="206" y="254"/>
                  </a:lnTo>
                  <a:lnTo>
                    <a:pt x="211" y="215"/>
                  </a:lnTo>
                  <a:lnTo>
                    <a:pt x="211" y="94"/>
                  </a:lnTo>
                  <a:lnTo>
                    <a:pt x="217" y="72"/>
                  </a:lnTo>
                  <a:lnTo>
                    <a:pt x="217" y="5"/>
                  </a:lnTo>
                  <a:lnTo>
                    <a:pt x="222" y="0"/>
                  </a:lnTo>
                  <a:lnTo>
                    <a:pt x="222" y="11"/>
                  </a:lnTo>
                  <a:lnTo>
                    <a:pt x="228" y="22"/>
                  </a:lnTo>
                  <a:lnTo>
                    <a:pt x="228" y="105"/>
                  </a:lnTo>
                  <a:lnTo>
                    <a:pt x="234" y="133"/>
                  </a:lnTo>
                  <a:lnTo>
                    <a:pt x="234" y="271"/>
                  </a:lnTo>
                  <a:lnTo>
                    <a:pt x="239" y="304"/>
                  </a:lnTo>
                  <a:lnTo>
                    <a:pt x="239" y="459"/>
                  </a:lnTo>
                  <a:lnTo>
                    <a:pt x="245" y="492"/>
                  </a:lnTo>
                  <a:lnTo>
                    <a:pt x="245" y="625"/>
                  </a:lnTo>
                  <a:lnTo>
                    <a:pt x="250" y="652"/>
                  </a:lnTo>
                  <a:lnTo>
                    <a:pt x="250" y="730"/>
                  </a:lnTo>
                  <a:lnTo>
                    <a:pt x="256" y="741"/>
                  </a:lnTo>
                  <a:lnTo>
                    <a:pt x="256" y="752"/>
                  </a:lnTo>
                  <a:lnTo>
                    <a:pt x="261" y="741"/>
                  </a:lnTo>
                  <a:lnTo>
                    <a:pt x="261" y="675"/>
                  </a:lnTo>
                  <a:lnTo>
                    <a:pt x="267" y="652"/>
                  </a:lnTo>
                  <a:lnTo>
                    <a:pt x="267" y="492"/>
                  </a:lnTo>
                  <a:lnTo>
                    <a:pt x="273" y="453"/>
                  </a:lnTo>
                  <a:lnTo>
                    <a:pt x="273" y="304"/>
                  </a:lnTo>
                  <a:lnTo>
                    <a:pt x="278" y="265"/>
                  </a:lnTo>
                  <a:lnTo>
                    <a:pt x="278" y="133"/>
                  </a:lnTo>
                  <a:lnTo>
                    <a:pt x="284" y="105"/>
                  </a:lnTo>
                  <a:lnTo>
                    <a:pt x="284" y="22"/>
                  </a:lnTo>
                  <a:lnTo>
                    <a:pt x="289" y="11"/>
                  </a:lnTo>
                  <a:lnTo>
                    <a:pt x="289" y="0"/>
                  </a:lnTo>
                  <a:lnTo>
                    <a:pt x="295" y="11"/>
                  </a:lnTo>
                  <a:lnTo>
                    <a:pt x="295" y="72"/>
                  </a:lnTo>
                  <a:lnTo>
                    <a:pt x="300" y="94"/>
                  </a:lnTo>
                  <a:lnTo>
                    <a:pt x="300" y="215"/>
                  </a:lnTo>
                  <a:lnTo>
                    <a:pt x="306" y="254"/>
                  </a:lnTo>
                  <a:lnTo>
                    <a:pt x="306" y="404"/>
                  </a:lnTo>
                  <a:lnTo>
                    <a:pt x="312" y="442"/>
                  </a:lnTo>
                  <a:lnTo>
                    <a:pt x="312" y="581"/>
                  </a:lnTo>
                  <a:lnTo>
                    <a:pt x="317" y="614"/>
                  </a:lnTo>
                  <a:lnTo>
                    <a:pt x="317" y="708"/>
                  </a:lnTo>
                  <a:lnTo>
                    <a:pt x="323" y="724"/>
                  </a:lnTo>
                  <a:lnTo>
                    <a:pt x="323" y="752"/>
                  </a:lnTo>
                  <a:lnTo>
                    <a:pt x="328" y="746"/>
                  </a:lnTo>
                  <a:lnTo>
                    <a:pt x="328" y="708"/>
                  </a:lnTo>
                  <a:lnTo>
                    <a:pt x="334" y="686"/>
                  </a:lnTo>
                  <a:lnTo>
                    <a:pt x="334" y="575"/>
                  </a:lnTo>
                  <a:lnTo>
                    <a:pt x="339" y="542"/>
                  </a:lnTo>
                  <a:lnTo>
                    <a:pt x="339" y="398"/>
                  </a:lnTo>
                  <a:lnTo>
                    <a:pt x="345" y="359"/>
                  </a:lnTo>
                  <a:lnTo>
                    <a:pt x="345" y="210"/>
                  </a:lnTo>
                  <a:lnTo>
                    <a:pt x="350" y="177"/>
                  </a:lnTo>
                </a:path>
              </a:pathLst>
            </a:custGeom>
            <a:noFill/>
            <a:ln w="11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39" name="Freeform 88"/>
            <p:cNvSpPr>
              <a:spLocks/>
            </p:cNvSpPr>
            <p:nvPr/>
          </p:nvSpPr>
          <p:spPr bwMode="auto">
            <a:xfrm>
              <a:off x="6022974" y="4570412"/>
              <a:ext cx="549275" cy="1193800"/>
            </a:xfrm>
            <a:custGeom>
              <a:avLst/>
              <a:gdLst>
                <a:gd name="T0" fmla="*/ 2147483647 w 346"/>
                <a:gd name="T1" fmla="*/ 2147483647 h 752"/>
                <a:gd name="T2" fmla="*/ 2147483647 w 346"/>
                <a:gd name="T3" fmla="*/ 2147483647 h 752"/>
                <a:gd name="T4" fmla="*/ 2147483647 w 346"/>
                <a:gd name="T5" fmla="*/ 2147483647 h 752"/>
                <a:gd name="T6" fmla="*/ 2147483647 w 346"/>
                <a:gd name="T7" fmla="*/ 2147483647 h 752"/>
                <a:gd name="T8" fmla="*/ 2147483647 w 346"/>
                <a:gd name="T9" fmla="*/ 2147483647 h 752"/>
                <a:gd name="T10" fmla="*/ 2147483647 w 346"/>
                <a:gd name="T11" fmla="*/ 2147483647 h 752"/>
                <a:gd name="T12" fmla="*/ 2147483647 w 346"/>
                <a:gd name="T13" fmla="*/ 2147483647 h 752"/>
                <a:gd name="T14" fmla="*/ 2147483647 w 346"/>
                <a:gd name="T15" fmla="*/ 2147483647 h 752"/>
                <a:gd name="T16" fmla="*/ 2147483647 w 346"/>
                <a:gd name="T17" fmla="*/ 2147483647 h 752"/>
                <a:gd name="T18" fmla="*/ 2147483647 w 346"/>
                <a:gd name="T19" fmla="*/ 2147483647 h 752"/>
                <a:gd name="T20" fmla="*/ 2147483647 w 346"/>
                <a:gd name="T21" fmla="*/ 2147483647 h 752"/>
                <a:gd name="T22" fmla="*/ 2147483647 w 346"/>
                <a:gd name="T23" fmla="*/ 2147483647 h 752"/>
                <a:gd name="T24" fmla="*/ 2147483647 w 346"/>
                <a:gd name="T25" fmla="*/ 2147483647 h 752"/>
                <a:gd name="T26" fmla="*/ 2147483647 w 346"/>
                <a:gd name="T27" fmla="*/ 2147483647 h 752"/>
                <a:gd name="T28" fmla="*/ 2147483647 w 346"/>
                <a:gd name="T29" fmla="*/ 2147483647 h 752"/>
                <a:gd name="T30" fmla="*/ 2147483647 w 346"/>
                <a:gd name="T31" fmla="*/ 2147483647 h 752"/>
                <a:gd name="T32" fmla="*/ 2147483647 w 346"/>
                <a:gd name="T33" fmla="*/ 2147483647 h 752"/>
                <a:gd name="T34" fmla="*/ 2147483647 w 346"/>
                <a:gd name="T35" fmla="*/ 2147483647 h 752"/>
                <a:gd name="T36" fmla="*/ 2147483647 w 346"/>
                <a:gd name="T37" fmla="*/ 2147483647 h 752"/>
                <a:gd name="T38" fmla="*/ 2147483647 w 346"/>
                <a:gd name="T39" fmla="*/ 2147483647 h 752"/>
                <a:gd name="T40" fmla="*/ 2147483647 w 346"/>
                <a:gd name="T41" fmla="*/ 2147483647 h 752"/>
                <a:gd name="T42" fmla="*/ 2147483647 w 346"/>
                <a:gd name="T43" fmla="*/ 2147483647 h 752"/>
                <a:gd name="T44" fmla="*/ 2147483647 w 346"/>
                <a:gd name="T45" fmla="*/ 2147483647 h 752"/>
                <a:gd name="T46" fmla="*/ 2147483647 w 346"/>
                <a:gd name="T47" fmla="*/ 2147483647 h 752"/>
                <a:gd name="T48" fmla="*/ 2147483647 w 346"/>
                <a:gd name="T49" fmla="*/ 2147483647 h 752"/>
                <a:gd name="T50" fmla="*/ 2147483647 w 346"/>
                <a:gd name="T51" fmla="*/ 2147483647 h 752"/>
                <a:gd name="T52" fmla="*/ 2147483647 w 346"/>
                <a:gd name="T53" fmla="*/ 2147483647 h 752"/>
                <a:gd name="T54" fmla="*/ 2147483647 w 346"/>
                <a:gd name="T55" fmla="*/ 2147483647 h 752"/>
                <a:gd name="T56" fmla="*/ 2147483647 w 346"/>
                <a:gd name="T57" fmla="*/ 2147483647 h 752"/>
                <a:gd name="T58" fmla="*/ 2147483647 w 346"/>
                <a:gd name="T59" fmla="*/ 2147483647 h 752"/>
                <a:gd name="T60" fmla="*/ 2147483647 w 346"/>
                <a:gd name="T61" fmla="*/ 2147483647 h 752"/>
                <a:gd name="T62" fmla="*/ 2147483647 w 346"/>
                <a:gd name="T63" fmla="*/ 2147483647 h 752"/>
                <a:gd name="T64" fmla="*/ 2147483647 w 346"/>
                <a:gd name="T65" fmla="*/ 2147483647 h 752"/>
                <a:gd name="T66" fmla="*/ 2147483647 w 346"/>
                <a:gd name="T67" fmla="*/ 2147483647 h 752"/>
                <a:gd name="T68" fmla="*/ 2147483647 w 346"/>
                <a:gd name="T69" fmla="*/ 2147483647 h 752"/>
                <a:gd name="T70" fmla="*/ 2147483647 w 346"/>
                <a:gd name="T71" fmla="*/ 2147483647 h 752"/>
                <a:gd name="T72" fmla="*/ 2147483647 w 346"/>
                <a:gd name="T73" fmla="*/ 2147483647 h 752"/>
                <a:gd name="T74" fmla="*/ 2147483647 w 346"/>
                <a:gd name="T75" fmla="*/ 2147483647 h 752"/>
                <a:gd name="T76" fmla="*/ 2147483647 w 346"/>
                <a:gd name="T77" fmla="*/ 2147483647 h 752"/>
                <a:gd name="T78" fmla="*/ 2147483647 w 346"/>
                <a:gd name="T79" fmla="*/ 2147483647 h 752"/>
                <a:gd name="T80" fmla="*/ 2147483647 w 346"/>
                <a:gd name="T81" fmla="*/ 2147483647 h 752"/>
                <a:gd name="T82" fmla="*/ 2147483647 w 346"/>
                <a:gd name="T83" fmla="*/ 2147483647 h 75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46" h="752">
                  <a:moveTo>
                    <a:pt x="0" y="177"/>
                  </a:moveTo>
                  <a:lnTo>
                    <a:pt x="0" y="50"/>
                  </a:lnTo>
                  <a:lnTo>
                    <a:pt x="6" y="27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2" y="44"/>
                  </a:lnTo>
                  <a:lnTo>
                    <a:pt x="17" y="61"/>
                  </a:lnTo>
                  <a:lnTo>
                    <a:pt x="17" y="171"/>
                  </a:lnTo>
                  <a:lnTo>
                    <a:pt x="23" y="204"/>
                  </a:lnTo>
                  <a:lnTo>
                    <a:pt x="23" y="348"/>
                  </a:lnTo>
                  <a:lnTo>
                    <a:pt x="28" y="387"/>
                  </a:lnTo>
                  <a:lnTo>
                    <a:pt x="28" y="536"/>
                  </a:lnTo>
                  <a:lnTo>
                    <a:pt x="34" y="569"/>
                  </a:lnTo>
                  <a:lnTo>
                    <a:pt x="34" y="680"/>
                  </a:lnTo>
                  <a:lnTo>
                    <a:pt x="39" y="702"/>
                  </a:lnTo>
                  <a:lnTo>
                    <a:pt x="39" y="752"/>
                  </a:lnTo>
                  <a:lnTo>
                    <a:pt x="45" y="752"/>
                  </a:lnTo>
                  <a:lnTo>
                    <a:pt x="45" y="730"/>
                  </a:lnTo>
                  <a:lnTo>
                    <a:pt x="51" y="713"/>
                  </a:lnTo>
                  <a:lnTo>
                    <a:pt x="51" y="619"/>
                  </a:lnTo>
                  <a:lnTo>
                    <a:pt x="56" y="586"/>
                  </a:lnTo>
                  <a:lnTo>
                    <a:pt x="56" y="448"/>
                  </a:lnTo>
                  <a:lnTo>
                    <a:pt x="62" y="409"/>
                  </a:lnTo>
                  <a:lnTo>
                    <a:pt x="62" y="260"/>
                  </a:lnTo>
                  <a:lnTo>
                    <a:pt x="67" y="227"/>
                  </a:lnTo>
                  <a:lnTo>
                    <a:pt x="67" y="99"/>
                  </a:lnTo>
                  <a:lnTo>
                    <a:pt x="73" y="77"/>
                  </a:lnTo>
                  <a:lnTo>
                    <a:pt x="73" y="11"/>
                  </a:lnTo>
                  <a:lnTo>
                    <a:pt x="78" y="0"/>
                  </a:lnTo>
                  <a:lnTo>
                    <a:pt x="78" y="11"/>
                  </a:lnTo>
                  <a:lnTo>
                    <a:pt x="84" y="22"/>
                  </a:lnTo>
                  <a:lnTo>
                    <a:pt x="84" y="127"/>
                  </a:lnTo>
                  <a:lnTo>
                    <a:pt x="90" y="160"/>
                  </a:lnTo>
                  <a:lnTo>
                    <a:pt x="90" y="298"/>
                  </a:lnTo>
                  <a:lnTo>
                    <a:pt x="95" y="332"/>
                  </a:lnTo>
                  <a:lnTo>
                    <a:pt x="95" y="486"/>
                  </a:lnTo>
                  <a:lnTo>
                    <a:pt x="101" y="520"/>
                  </a:lnTo>
                  <a:lnTo>
                    <a:pt x="101" y="647"/>
                  </a:lnTo>
                  <a:lnTo>
                    <a:pt x="106" y="669"/>
                  </a:lnTo>
                  <a:lnTo>
                    <a:pt x="106" y="741"/>
                  </a:lnTo>
                  <a:lnTo>
                    <a:pt x="112" y="746"/>
                  </a:lnTo>
                  <a:lnTo>
                    <a:pt x="112" y="752"/>
                  </a:lnTo>
                  <a:lnTo>
                    <a:pt x="112" y="746"/>
                  </a:lnTo>
                  <a:lnTo>
                    <a:pt x="117" y="735"/>
                  </a:lnTo>
                  <a:lnTo>
                    <a:pt x="117" y="658"/>
                  </a:lnTo>
                  <a:lnTo>
                    <a:pt x="123" y="630"/>
                  </a:lnTo>
                  <a:lnTo>
                    <a:pt x="123" y="503"/>
                  </a:lnTo>
                  <a:lnTo>
                    <a:pt x="128" y="464"/>
                  </a:lnTo>
                  <a:lnTo>
                    <a:pt x="128" y="315"/>
                  </a:lnTo>
                  <a:lnTo>
                    <a:pt x="134" y="276"/>
                  </a:lnTo>
                  <a:lnTo>
                    <a:pt x="134" y="144"/>
                  </a:lnTo>
                  <a:lnTo>
                    <a:pt x="140" y="110"/>
                  </a:lnTo>
                  <a:lnTo>
                    <a:pt x="140" y="27"/>
                  </a:lnTo>
                  <a:lnTo>
                    <a:pt x="145" y="16"/>
                  </a:lnTo>
                  <a:lnTo>
                    <a:pt x="145" y="0"/>
                  </a:lnTo>
                  <a:lnTo>
                    <a:pt x="151" y="5"/>
                  </a:lnTo>
                  <a:lnTo>
                    <a:pt x="151" y="66"/>
                  </a:lnTo>
                  <a:lnTo>
                    <a:pt x="156" y="88"/>
                  </a:lnTo>
                  <a:lnTo>
                    <a:pt x="156" y="210"/>
                  </a:lnTo>
                  <a:lnTo>
                    <a:pt x="162" y="243"/>
                  </a:lnTo>
                  <a:lnTo>
                    <a:pt x="162" y="431"/>
                  </a:lnTo>
                  <a:lnTo>
                    <a:pt x="167" y="470"/>
                  </a:lnTo>
                  <a:lnTo>
                    <a:pt x="167" y="608"/>
                  </a:lnTo>
                  <a:lnTo>
                    <a:pt x="173" y="636"/>
                  </a:lnTo>
                  <a:lnTo>
                    <a:pt x="173" y="724"/>
                  </a:lnTo>
                  <a:lnTo>
                    <a:pt x="179" y="735"/>
                  </a:lnTo>
                  <a:lnTo>
                    <a:pt x="179" y="752"/>
                  </a:lnTo>
                  <a:lnTo>
                    <a:pt x="184" y="746"/>
                  </a:lnTo>
                  <a:lnTo>
                    <a:pt x="184" y="691"/>
                  </a:lnTo>
                  <a:lnTo>
                    <a:pt x="190" y="669"/>
                  </a:lnTo>
                  <a:lnTo>
                    <a:pt x="190" y="547"/>
                  </a:lnTo>
                  <a:lnTo>
                    <a:pt x="195" y="514"/>
                  </a:lnTo>
                  <a:lnTo>
                    <a:pt x="195" y="365"/>
                  </a:lnTo>
                  <a:lnTo>
                    <a:pt x="201" y="326"/>
                  </a:lnTo>
                  <a:lnTo>
                    <a:pt x="201" y="188"/>
                  </a:lnTo>
                  <a:lnTo>
                    <a:pt x="206" y="155"/>
                  </a:lnTo>
                  <a:lnTo>
                    <a:pt x="206" y="50"/>
                  </a:lnTo>
                  <a:lnTo>
                    <a:pt x="212" y="33"/>
                  </a:lnTo>
                  <a:lnTo>
                    <a:pt x="212" y="0"/>
                  </a:lnTo>
                  <a:lnTo>
                    <a:pt x="218" y="5"/>
                  </a:lnTo>
                  <a:lnTo>
                    <a:pt x="218" y="39"/>
                  </a:lnTo>
                  <a:lnTo>
                    <a:pt x="223" y="61"/>
                  </a:lnTo>
                  <a:lnTo>
                    <a:pt x="223" y="166"/>
                  </a:lnTo>
                  <a:lnTo>
                    <a:pt x="229" y="193"/>
                  </a:lnTo>
                  <a:lnTo>
                    <a:pt x="229" y="343"/>
                  </a:lnTo>
                  <a:lnTo>
                    <a:pt x="234" y="376"/>
                  </a:lnTo>
                  <a:lnTo>
                    <a:pt x="234" y="525"/>
                  </a:lnTo>
                  <a:lnTo>
                    <a:pt x="240" y="558"/>
                  </a:lnTo>
                  <a:lnTo>
                    <a:pt x="240" y="675"/>
                  </a:lnTo>
                  <a:lnTo>
                    <a:pt x="245" y="697"/>
                  </a:lnTo>
                  <a:lnTo>
                    <a:pt x="245" y="752"/>
                  </a:lnTo>
                  <a:lnTo>
                    <a:pt x="251" y="752"/>
                  </a:lnTo>
                  <a:lnTo>
                    <a:pt x="251" y="719"/>
                  </a:lnTo>
                  <a:lnTo>
                    <a:pt x="256" y="697"/>
                  </a:lnTo>
                  <a:lnTo>
                    <a:pt x="256" y="597"/>
                  </a:lnTo>
                  <a:lnTo>
                    <a:pt x="262" y="564"/>
                  </a:lnTo>
                  <a:lnTo>
                    <a:pt x="262" y="420"/>
                  </a:lnTo>
                  <a:lnTo>
                    <a:pt x="268" y="381"/>
                  </a:lnTo>
                  <a:lnTo>
                    <a:pt x="268" y="232"/>
                  </a:lnTo>
                  <a:lnTo>
                    <a:pt x="273" y="199"/>
                  </a:lnTo>
                  <a:lnTo>
                    <a:pt x="273" y="83"/>
                  </a:lnTo>
                  <a:lnTo>
                    <a:pt x="279" y="61"/>
                  </a:lnTo>
                  <a:lnTo>
                    <a:pt x="279" y="5"/>
                  </a:lnTo>
                  <a:lnTo>
                    <a:pt x="284" y="0"/>
                  </a:lnTo>
                  <a:lnTo>
                    <a:pt x="284" y="16"/>
                  </a:lnTo>
                  <a:lnTo>
                    <a:pt x="290" y="33"/>
                  </a:lnTo>
                  <a:lnTo>
                    <a:pt x="290" y="121"/>
                  </a:lnTo>
                  <a:lnTo>
                    <a:pt x="295" y="149"/>
                  </a:lnTo>
                  <a:lnTo>
                    <a:pt x="295" y="287"/>
                  </a:lnTo>
                  <a:lnTo>
                    <a:pt x="301" y="326"/>
                  </a:lnTo>
                  <a:lnTo>
                    <a:pt x="301" y="475"/>
                  </a:lnTo>
                  <a:lnTo>
                    <a:pt x="307" y="514"/>
                  </a:lnTo>
                  <a:lnTo>
                    <a:pt x="307" y="641"/>
                  </a:lnTo>
                  <a:lnTo>
                    <a:pt x="312" y="663"/>
                  </a:lnTo>
                  <a:lnTo>
                    <a:pt x="312" y="735"/>
                  </a:lnTo>
                  <a:lnTo>
                    <a:pt x="318" y="746"/>
                  </a:lnTo>
                  <a:lnTo>
                    <a:pt x="318" y="752"/>
                  </a:lnTo>
                  <a:lnTo>
                    <a:pt x="318" y="746"/>
                  </a:lnTo>
                  <a:lnTo>
                    <a:pt x="323" y="735"/>
                  </a:lnTo>
                  <a:lnTo>
                    <a:pt x="323" y="636"/>
                  </a:lnTo>
                  <a:lnTo>
                    <a:pt x="329" y="608"/>
                  </a:lnTo>
                  <a:lnTo>
                    <a:pt x="329" y="475"/>
                  </a:lnTo>
                  <a:lnTo>
                    <a:pt x="334" y="437"/>
                  </a:lnTo>
                  <a:lnTo>
                    <a:pt x="334" y="282"/>
                  </a:lnTo>
                  <a:lnTo>
                    <a:pt x="340" y="249"/>
                  </a:lnTo>
                  <a:lnTo>
                    <a:pt x="340" y="121"/>
                  </a:lnTo>
                  <a:lnTo>
                    <a:pt x="346" y="94"/>
                  </a:lnTo>
                  <a:lnTo>
                    <a:pt x="346" y="16"/>
                  </a:lnTo>
                </a:path>
              </a:pathLst>
            </a:custGeom>
            <a:noFill/>
            <a:ln w="11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40" name="Freeform 89"/>
            <p:cNvSpPr>
              <a:spLocks/>
            </p:cNvSpPr>
            <p:nvPr/>
          </p:nvSpPr>
          <p:spPr bwMode="auto">
            <a:xfrm>
              <a:off x="6572249" y="4570412"/>
              <a:ext cx="555625" cy="1193800"/>
            </a:xfrm>
            <a:custGeom>
              <a:avLst/>
              <a:gdLst>
                <a:gd name="T0" fmla="*/ 2147483647 w 350"/>
                <a:gd name="T1" fmla="*/ 0 h 752"/>
                <a:gd name="T2" fmla="*/ 2147483647 w 350"/>
                <a:gd name="T3" fmla="*/ 2147483647 h 752"/>
                <a:gd name="T4" fmla="*/ 2147483647 w 350"/>
                <a:gd name="T5" fmla="*/ 2147483647 h 752"/>
                <a:gd name="T6" fmla="*/ 2147483647 w 350"/>
                <a:gd name="T7" fmla="*/ 2147483647 h 752"/>
                <a:gd name="T8" fmla="*/ 2147483647 w 350"/>
                <a:gd name="T9" fmla="*/ 2147483647 h 752"/>
                <a:gd name="T10" fmla="*/ 2147483647 w 350"/>
                <a:gd name="T11" fmla="*/ 2147483647 h 752"/>
                <a:gd name="T12" fmla="*/ 2147483647 w 350"/>
                <a:gd name="T13" fmla="*/ 2147483647 h 752"/>
                <a:gd name="T14" fmla="*/ 2147483647 w 350"/>
                <a:gd name="T15" fmla="*/ 2147483647 h 752"/>
                <a:gd name="T16" fmla="*/ 2147483647 w 350"/>
                <a:gd name="T17" fmla="*/ 2147483647 h 752"/>
                <a:gd name="T18" fmla="*/ 2147483647 w 350"/>
                <a:gd name="T19" fmla="*/ 2147483647 h 752"/>
                <a:gd name="T20" fmla="*/ 2147483647 w 350"/>
                <a:gd name="T21" fmla="*/ 2147483647 h 752"/>
                <a:gd name="T22" fmla="*/ 2147483647 w 350"/>
                <a:gd name="T23" fmla="*/ 2147483647 h 752"/>
                <a:gd name="T24" fmla="*/ 2147483647 w 350"/>
                <a:gd name="T25" fmla="*/ 2147483647 h 752"/>
                <a:gd name="T26" fmla="*/ 2147483647 w 350"/>
                <a:gd name="T27" fmla="*/ 2147483647 h 752"/>
                <a:gd name="T28" fmla="*/ 2147483647 w 350"/>
                <a:gd name="T29" fmla="*/ 2147483647 h 752"/>
                <a:gd name="T30" fmla="*/ 2147483647 w 350"/>
                <a:gd name="T31" fmla="*/ 2147483647 h 752"/>
                <a:gd name="T32" fmla="*/ 2147483647 w 350"/>
                <a:gd name="T33" fmla="*/ 2147483647 h 752"/>
                <a:gd name="T34" fmla="*/ 2147483647 w 350"/>
                <a:gd name="T35" fmla="*/ 2147483647 h 752"/>
                <a:gd name="T36" fmla="*/ 2147483647 w 350"/>
                <a:gd name="T37" fmla="*/ 2147483647 h 752"/>
                <a:gd name="T38" fmla="*/ 2147483647 w 350"/>
                <a:gd name="T39" fmla="*/ 2147483647 h 752"/>
                <a:gd name="T40" fmla="*/ 2147483647 w 350"/>
                <a:gd name="T41" fmla="*/ 2147483647 h 752"/>
                <a:gd name="T42" fmla="*/ 2147483647 w 350"/>
                <a:gd name="T43" fmla="*/ 2147483647 h 752"/>
                <a:gd name="T44" fmla="*/ 2147483647 w 350"/>
                <a:gd name="T45" fmla="*/ 2147483647 h 752"/>
                <a:gd name="T46" fmla="*/ 2147483647 w 350"/>
                <a:gd name="T47" fmla="*/ 2147483647 h 752"/>
                <a:gd name="T48" fmla="*/ 2147483647 w 350"/>
                <a:gd name="T49" fmla="*/ 2147483647 h 752"/>
                <a:gd name="T50" fmla="*/ 2147483647 w 350"/>
                <a:gd name="T51" fmla="*/ 0 h 752"/>
                <a:gd name="T52" fmla="*/ 2147483647 w 350"/>
                <a:gd name="T53" fmla="*/ 2147483647 h 752"/>
                <a:gd name="T54" fmla="*/ 2147483647 w 350"/>
                <a:gd name="T55" fmla="*/ 2147483647 h 752"/>
                <a:gd name="T56" fmla="*/ 2147483647 w 350"/>
                <a:gd name="T57" fmla="*/ 2147483647 h 752"/>
                <a:gd name="T58" fmla="*/ 2147483647 w 350"/>
                <a:gd name="T59" fmla="*/ 2147483647 h 752"/>
                <a:gd name="T60" fmla="*/ 2147483647 w 350"/>
                <a:gd name="T61" fmla="*/ 2147483647 h 752"/>
                <a:gd name="T62" fmla="*/ 2147483647 w 350"/>
                <a:gd name="T63" fmla="*/ 2147483647 h 752"/>
                <a:gd name="T64" fmla="*/ 2147483647 w 350"/>
                <a:gd name="T65" fmla="*/ 2147483647 h 752"/>
                <a:gd name="T66" fmla="*/ 2147483647 w 350"/>
                <a:gd name="T67" fmla="*/ 2147483647 h 752"/>
                <a:gd name="T68" fmla="*/ 2147483647 w 350"/>
                <a:gd name="T69" fmla="*/ 2147483647 h 752"/>
                <a:gd name="T70" fmla="*/ 2147483647 w 350"/>
                <a:gd name="T71" fmla="*/ 2147483647 h 752"/>
                <a:gd name="T72" fmla="*/ 2147483647 w 350"/>
                <a:gd name="T73" fmla="*/ 2147483647 h 752"/>
                <a:gd name="T74" fmla="*/ 2147483647 w 350"/>
                <a:gd name="T75" fmla="*/ 2147483647 h 752"/>
                <a:gd name="T76" fmla="*/ 2147483647 w 350"/>
                <a:gd name="T77" fmla="*/ 2147483647 h 752"/>
                <a:gd name="T78" fmla="*/ 2147483647 w 350"/>
                <a:gd name="T79" fmla="*/ 2147483647 h 752"/>
                <a:gd name="T80" fmla="*/ 2147483647 w 350"/>
                <a:gd name="T81" fmla="*/ 2147483647 h 752"/>
                <a:gd name="T82" fmla="*/ 2147483647 w 350"/>
                <a:gd name="T83" fmla="*/ 2147483647 h 75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50" h="752">
                  <a:moveTo>
                    <a:pt x="0" y="16"/>
                  </a:moveTo>
                  <a:lnTo>
                    <a:pt x="5" y="5"/>
                  </a:lnTo>
                  <a:lnTo>
                    <a:pt x="5" y="0"/>
                  </a:lnTo>
                  <a:lnTo>
                    <a:pt x="5" y="5"/>
                  </a:lnTo>
                  <a:lnTo>
                    <a:pt x="11" y="11"/>
                  </a:lnTo>
                  <a:lnTo>
                    <a:pt x="11" y="83"/>
                  </a:lnTo>
                  <a:lnTo>
                    <a:pt x="16" y="110"/>
                  </a:lnTo>
                  <a:lnTo>
                    <a:pt x="16" y="238"/>
                  </a:lnTo>
                  <a:lnTo>
                    <a:pt x="22" y="271"/>
                  </a:lnTo>
                  <a:lnTo>
                    <a:pt x="22" y="426"/>
                  </a:lnTo>
                  <a:lnTo>
                    <a:pt x="27" y="459"/>
                  </a:lnTo>
                  <a:lnTo>
                    <a:pt x="27" y="597"/>
                  </a:lnTo>
                  <a:lnTo>
                    <a:pt x="33" y="630"/>
                  </a:lnTo>
                  <a:lnTo>
                    <a:pt x="33" y="719"/>
                  </a:lnTo>
                  <a:lnTo>
                    <a:pt x="38" y="735"/>
                  </a:lnTo>
                  <a:lnTo>
                    <a:pt x="38" y="752"/>
                  </a:lnTo>
                  <a:lnTo>
                    <a:pt x="44" y="752"/>
                  </a:lnTo>
                  <a:lnTo>
                    <a:pt x="44" y="697"/>
                  </a:lnTo>
                  <a:lnTo>
                    <a:pt x="50" y="675"/>
                  </a:lnTo>
                  <a:lnTo>
                    <a:pt x="50" y="558"/>
                  </a:lnTo>
                  <a:lnTo>
                    <a:pt x="55" y="525"/>
                  </a:lnTo>
                  <a:lnTo>
                    <a:pt x="55" y="376"/>
                  </a:lnTo>
                  <a:lnTo>
                    <a:pt x="61" y="337"/>
                  </a:lnTo>
                  <a:lnTo>
                    <a:pt x="61" y="160"/>
                  </a:lnTo>
                  <a:lnTo>
                    <a:pt x="66" y="133"/>
                  </a:lnTo>
                  <a:lnTo>
                    <a:pt x="66" y="39"/>
                  </a:lnTo>
                  <a:lnTo>
                    <a:pt x="72" y="22"/>
                  </a:lnTo>
                  <a:lnTo>
                    <a:pt x="72" y="0"/>
                  </a:lnTo>
                  <a:lnTo>
                    <a:pt x="77" y="0"/>
                  </a:lnTo>
                  <a:lnTo>
                    <a:pt x="77" y="55"/>
                  </a:lnTo>
                  <a:lnTo>
                    <a:pt x="83" y="72"/>
                  </a:lnTo>
                  <a:lnTo>
                    <a:pt x="83" y="188"/>
                  </a:lnTo>
                  <a:lnTo>
                    <a:pt x="89" y="221"/>
                  </a:lnTo>
                  <a:lnTo>
                    <a:pt x="89" y="370"/>
                  </a:lnTo>
                  <a:lnTo>
                    <a:pt x="94" y="409"/>
                  </a:lnTo>
                  <a:lnTo>
                    <a:pt x="94" y="553"/>
                  </a:lnTo>
                  <a:lnTo>
                    <a:pt x="100" y="586"/>
                  </a:lnTo>
                  <a:lnTo>
                    <a:pt x="100" y="691"/>
                  </a:lnTo>
                  <a:lnTo>
                    <a:pt x="105" y="713"/>
                  </a:lnTo>
                  <a:lnTo>
                    <a:pt x="105" y="752"/>
                  </a:lnTo>
                  <a:lnTo>
                    <a:pt x="111" y="746"/>
                  </a:lnTo>
                  <a:lnTo>
                    <a:pt x="111" y="719"/>
                  </a:lnTo>
                  <a:lnTo>
                    <a:pt x="116" y="702"/>
                  </a:lnTo>
                  <a:lnTo>
                    <a:pt x="116" y="603"/>
                  </a:lnTo>
                  <a:lnTo>
                    <a:pt x="122" y="569"/>
                  </a:lnTo>
                  <a:lnTo>
                    <a:pt x="122" y="431"/>
                  </a:lnTo>
                  <a:lnTo>
                    <a:pt x="128" y="392"/>
                  </a:lnTo>
                  <a:lnTo>
                    <a:pt x="128" y="243"/>
                  </a:lnTo>
                  <a:lnTo>
                    <a:pt x="133" y="204"/>
                  </a:lnTo>
                  <a:lnTo>
                    <a:pt x="133" y="88"/>
                  </a:lnTo>
                  <a:lnTo>
                    <a:pt x="139" y="66"/>
                  </a:lnTo>
                  <a:lnTo>
                    <a:pt x="139" y="0"/>
                  </a:lnTo>
                  <a:lnTo>
                    <a:pt x="144" y="5"/>
                  </a:lnTo>
                  <a:lnTo>
                    <a:pt x="144" y="27"/>
                  </a:lnTo>
                  <a:lnTo>
                    <a:pt x="150" y="44"/>
                  </a:lnTo>
                  <a:lnTo>
                    <a:pt x="150" y="144"/>
                  </a:lnTo>
                  <a:lnTo>
                    <a:pt x="155" y="177"/>
                  </a:lnTo>
                  <a:lnTo>
                    <a:pt x="155" y="315"/>
                  </a:lnTo>
                  <a:lnTo>
                    <a:pt x="161" y="354"/>
                  </a:lnTo>
                  <a:lnTo>
                    <a:pt x="161" y="503"/>
                  </a:lnTo>
                  <a:lnTo>
                    <a:pt x="167" y="536"/>
                  </a:lnTo>
                  <a:lnTo>
                    <a:pt x="167" y="658"/>
                  </a:lnTo>
                  <a:lnTo>
                    <a:pt x="172" y="686"/>
                  </a:lnTo>
                  <a:lnTo>
                    <a:pt x="172" y="746"/>
                  </a:lnTo>
                  <a:lnTo>
                    <a:pt x="178" y="752"/>
                  </a:lnTo>
                  <a:lnTo>
                    <a:pt x="178" y="741"/>
                  </a:lnTo>
                  <a:lnTo>
                    <a:pt x="183" y="730"/>
                  </a:lnTo>
                  <a:lnTo>
                    <a:pt x="183" y="641"/>
                  </a:lnTo>
                  <a:lnTo>
                    <a:pt x="189" y="614"/>
                  </a:lnTo>
                  <a:lnTo>
                    <a:pt x="189" y="481"/>
                  </a:lnTo>
                  <a:lnTo>
                    <a:pt x="194" y="442"/>
                  </a:lnTo>
                  <a:lnTo>
                    <a:pt x="194" y="293"/>
                  </a:lnTo>
                  <a:lnTo>
                    <a:pt x="200" y="254"/>
                  </a:lnTo>
                  <a:lnTo>
                    <a:pt x="200" y="127"/>
                  </a:lnTo>
                  <a:lnTo>
                    <a:pt x="205" y="99"/>
                  </a:lnTo>
                  <a:lnTo>
                    <a:pt x="205" y="22"/>
                  </a:lnTo>
                  <a:lnTo>
                    <a:pt x="211" y="11"/>
                  </a:lnTo>
                  <a:lnTo>
                    <a:pt x="211" y="0"/>
                  </a:lnTo>
                  <a:lnTo>
                    <a:pt x="211" y="5"/>
                  </a:lnTo>
                  <a:lnTo>
                    <a:pt x="217" y="11"/>
                  </a:lnTo>
                  <a:lnTo>
                    <a:pt x="217" y="77"/>
                  </a:lnTo>
                  <a:lnTo>
                    <a:pt x="222" y="105"/>
                  </a:lnTo>
                  <a:lnTo>
                    <a:pt x="222" y="265"/>
                  </a:lnTo>
                  <a:lnTo>
                    <a:pt x="228" y="298"/>
                  </a:lnTo>
                  <a:lnTo>
                    <a:pt x="228" y="453"/>
                  </a:lnTo>
                  <a:lnTo>
                    <a:pt x="233" y="486"/>
                  </a:lnTo>
                  <a:lnTo>
                    <a:pt x="233" y="619"/>
                  </a:lnTo>
                  <a:lnTo>
                    <a:pt x="239" y="647"/>
                  </a:lnTo>
                  <a:lnTo>
                    <a:pt x="239" y="730"/>
                  </a:lnTo>
                  <a:lnTo>
                    <a:pt x="244" y="741"/>
                  </a:lnTo>
                  <a:lnTo>
                    <a:pt x="244" y="752"/>
                  </a:lnTo>
                  <a:lnTo>
                    <a:pt x="250" y="746"/>
                  </a:lnTo>
                  <a:lnTo>
                    <a:pt x="250" y="680"/>
                  </a:lnTo>
                  <a:lnTo>
                    <a:pt x="256" y="652"/>
                  </a:lnTo>
                  <a:lnTo>
                    <a:pt x="256" y="531"/>
                  </a:lnTo>
                  <a:lnTo>
                    <a:pt x="261" y="498"/>
                  </a:lnTo>
                  <a:lnTo>
                    <a:pt x="261" y="348"/>
                  </a:lnTo>
                  <a:lnTo>
                    <a:pt x="267" y="310"/>
                  </a:lnTo>
                  <a:lnTo>
                    <a:pt x="267" y="171"/>
                  </a:lnTo>
                  <a:lnTo>
                    <a:pt x="272" y="138"/>
                  </a:lnTo>
                  <a:lnTo>
                    <a:pt x="272" y="44"/>
                  </a:lnTo>
                  <a:lnTo>
                    <a:pt x="278" y="27"/>
                  </a:lnTo>
                  <a:lnTo>
                    <a:pt x="278" y="0"/>
                  </a:lnTo>
                  <a:lnTo>
                    <a:pt x="283" y="5"/>
                  </a:lnTo>
                  <a:lnTo>
                    <a:pt x="283" y="50"/>
                  </a:lnTo>
                  <a:lnTo>
                    <a:pt x="289" y="72"/>
                  </a:lnTo>
                  <a:lnTo>
                    <a:pt x="289" y="182"/>
                  </a:lnTo>
                  <a:lnTo>
                    <a:pt x="295" y="215"/>
                  </a:lnTo>
                  <a:lnTo>
                    <a:pt x="295" y="359"/>
                  </a:lnTo>
                  <a:lnTo>
                    <a:pt x="300" y="398"/>
                  </a:lnTo>
                  <a:lnTo>
                    <a:pt x="300" y="542"/>
                  </a:lnTo>
                  <a:lnTo>
                    <a:pt x="306" y="581"/>
                  </a:lnTo>
                  <a:lnTo>
                    <a:pt x="306" y="708"/>
                  </a:lnTo>
                  <a:lnTo>
                    <a:pt x="311" y="724"/>
                  </a:lnTo>
                  <a:lnTo>
                    <a:pt x="311" y="752"/>
                  </a:lnTo>
                  <a:lnTo>
                    <a:pt x="317" y="746"/>
                  </a:lnTo>
                  <a:lnTo>
                    <a:pt x="317" y="708"/>
                  </a:lnTo>
                  <a:lnTo>
                    <a:pt x="322" y="691"/>
                  </a:lnTo>
                  <a:lnTo>
                    <a:pt x="322" y="581"/>
                  </a:lnTo>
                  <a:lnTo>
                    <a:pt x="328" y="547"/>
                  </a:lnTo>
                  <a:lnTo>
                    <a:pt x="328" y="398"/>
                  </a:lnTo>
                  <a:lnTo>
                    <a:pt x="333" y="365"/>
                  </a:lnTo>
                  <a:lnTo>
                    <a:pt x="333" y="215"/>
                  </a:lnTo>
                  <a:lnTo>
                    <a:pt x="339" y="182"/>
                  </a:lnTo>
                  <a:lnTo>
                    <a:pt x="339" y="72"/>
                  </a:lnTo>
                  <a:lnTo>
                    <a:pt x="345" y="50"/>
                  </a:lnTo>
                  <a:lnTo>
                    <a:pt x="345" y="0"/>
                  </a:lnTo>
                  <a:lnTo>
                    <a:pt x="350" y="5"/>
                  </a:lnTo>
                </a:path>
              </a:pathLst>
            </a:custGeom>
            <a:noFill/>
            <a:ln w="11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41" name="Freeform 90"/>
            <p:cNvSpPr>
              <a:spLocks/>
            </p:cNvSpPr>
            <p:nvPr/>
          </p:nvSpPr>
          <p:spPr bwMode="auto">
            <a:xfrm>
              <a:off x="7127874" y="4570412"/>
              <a:ext cx="547688" cy="1193800"/>
            </a:xfrm>
            <a:custGeom>
              <a:avLst/>
              <a:gdLst>
                <a:gd name="T0" fmla="*/ 2147483647 w 345"/>
                <a:gd name="T1" fmla="*/ 2147483647 h 752"/>
                <a:gd name="T2" fmla="*/ 2147483647 w 345"/>
                <a:gd name="T3" fmla="*/ 2147483647 h 752"/>
                <a:gd name="T4" fmla="*/ 2147483647 w 345"/>
                <a:gd name="T5" fmla="*/ 2147483647 h 752"/>
                <a:gd name="T6" fmla="*/ 2147483647 w 345"/>
                <a:gd name="T7" fmla="*/ 2147483647 h 752"/>
                <a:gd name="T8" fmla="*/ 2147483647 w 345"/>
                <a:gd name="T9" fmla="*/ 2147483647 h 752"/>
                <a:gd name="T10" fmla="*/ 2147483647 w 345"/>
                <a:gd name="T11" fmla="*/ 2147483647 h 752"/>
                <a:gd name="T12" fmla="*/ 2147483647 w 345"/>
                <a:gd name="T13" fmla="*/ 2147483647 h 752"/>
                <a:gd name="T14" fmla="*/ 2147483647 w 345"/>
                <a:gd name="T15" fmla="*/ 2147483647 h 752"/>
                <a:gd name="T16" fmla="*/ 2147483647 w 345"/>
                <a:gd name="T17" fmla="*/ 2147483647 h 752"/>
                <a:gd name="T18" fmla="*/ 2147483647 w 345"/>
                <a:gd name="T19" fmla="*/ 2147483647 h 752"/>
                <a:gd name="T20" fmla="*/ 2147483647 w 345"/>
                <a:gd name="T21" fmla="*/ 2147483647 h 752"/>
                <a:gd name="T22" fmla="*/ 2147483647 w 345"/>
                <a:gd name="T23" fmla="*/ 2147483647 h 752"/>
                <a:gd name="T24" fmla="*/ 2147483647 w 345"/>
                <a:gd name="T25" fmla="*/ 2147483647 h 752"/>
                <a:gd name="T26" fmla="*/ 2147483647 w 345"/>
                <a:gd name="T27" fmla="*/ 2147483647 h 752"/>
                <a:gd name="T28" fmla="*/ 2147483647 w 345"/>
                <a:gd name="T29" fmla="*/ 2147483647 h 752"/>
                <a:gd name="T30" fmla="*/ 2147483647 w 345"/>
                <a:gd name="T31" fmla="*/ 2147483647 h 752"/>
                <a:gd name="T32" fmla="*/ 2147483647 w 345"/>
                <a:gd name="T33" fmla="*/ 0 h 752"/>
                <a:gd name="T34" fmla="*/ 2147483647 w 345"/>
                <a:gd name="T35" fmla="*/ 2147483647 h 752"/>
                <a:gd name="T36" fmla="*/ 2147483647 w 345"/>
                <a:gd name="T37" fmla="*/ 2147483647 h 752"/>
                <a:gd name="T38" fmla="*/ 2147483647 w 345"/>
                <a:gd name="T39" fmla="*/ 2147483647 h 752"/>
                <a:gd name="T40" fmla="*/ 2147483647 w 345"/>
                <a:gd name="T41" fmla="*/ 2147483647 h 752"/>
                <a:gd name="T42" fmla="*/ 2147483647 w 345"/>
                <a:gd name="T43" fmla="*/ 2147483647 h 752"/>
                <a:gd name="T44" fmla="*/ 2147483647 w 345"/>
                <a:gd name="T45" fmla="*/ 2147483647 h 752"/>
                <a:gd name="T46" fmla="*/ 2147483647 w 345"/>
                <a:gd name="T47" fmla="*/ 2147483647 h 752"/>
                <a:gd name="T48" fmla="*/ 2147483647 w 345"/>
                <a:gd name="T49" fmla="*/ 0 h 752"/>
                <a:gd name="T50" fmla="*/ 2147483647 w 345"/>
                <a:gd name="T51" fmla="*/ 2147483647 h 752"/>
                <a:gd name="T52" fmla="*/ 2147483647 w 345"/>
                <a:gd name="T53" fmla="*/ 2147483647 h 752"/>
                <a:gd name="T54" fmla="*/ 2147483647 w 345"/>
                <a:gd name="T55" fmla="*/ 2147483647 h 752"/>
                <a:gd name="T56" fmla="*/ 2147483647 w 345"/>
                <a:gd name="T57" fmla="*/ 2147483647 h 752"/>
                <a:gd name="T58" fmla="*/ 2147483647 w 345"/>
                <a:gd name="T59" fmla="*/ 2147483647 h 752"/>
                <a:gd name="T60" fmla="*/ 2147483647 w 345"/>
                <a:gd name="T61" fmla="*/ 2147483647 h 752"/>
                <a:gd name="T62" fmla="*/ 2147483647 w 345"/>
                <a:gd name="T63" fmla="*/ 2147483647 h 752"/>
                <a:gd name="T64" fmla="*/ 2147483647 w 345"/>
                <a:gd name="T65" fmla="*/ 2147483647 h 752"/>
                <a:gd name="T66" fmla="*/ 2147483647 w 345"/>
                <a:gd name="T67" fmla="*/ 2147483647 h 752"/>
                <a:gd name="T68" fmla="*/ 2147483647 w 345"/>
                <a:gd name="T69" fmla="*/ 2147483647 h 752"/>
                <a:gd name="T70" fmla="*/ 2147483647 w 345"/>
                <a:gd name="T71" fmla="*/ 2147483647 h 752"/>
                <a:gd name="T72" fmla="*/ 2147483647 w 345"/>
                <a:gd name="T73" fmla="*/ 2147483647 h 752"/>
                <a:gd name="T74" fmla="*/ 2147483647 w 345"/>
                <a:gd name="T75" fmla="*/ 2147483647 h 752"/>
                <a:gd name="T76" fmla="*/ 2147483647 w 345"/>
                <a:gd name="T77" fmla="*/ 2147483647 h 752"/>
                <a:gd name="T78" fmla="*/ 2147483647 w 345"/>
                <a:gd name="T79" fmla="*/ 2147483647 h 752"/>
                <a:gd name="T80" fmla="*/ 2147483647 w 345"/>
                <a:gd name="T81" fmla="*/ 2147483647 h 752"/>
                <a:gd name="T82" fmla="*/ 2147483647 w 345"/>
                <a:gd name="T83" fmla="*/ 2147483647 h 75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45" h="752">
                  <a:moveTo>
                    <a:pt x="0" y="5"/>
                  </a:moveTo>
                  <a:lnTo>
                    <a:pt x="0" y="27"/>
                  </a:lnTo>
                  <a:lnTo>
                    <a:pt x="6" y="39"/>
                  </a:lnTo>
                  <a:lnTo>
                    <a:pt x="6" y="138"/>
                  </a:lnTo>
                  <a:lnTo>
                    <a:pt x="11" y="166"/>
                  </a:lnTo>
                  <a:lnTo>
                    <a:pt x="11" y="310"/>
                  </a:lnTo>
                  <a:lnTo>
                    <a:pt x="17" y="343"/>
                  </a:lnTo>
                  <a:lnTo>
                    <a:pt x="17" y="492"/>
                  </a:lnTo>
                  <a:lnTo>
                    <a:pt x="22" y="531"/>
                  </a:lnTo>
                  <a:lnTo>
                    <a:pt x="22" y="652"/>
                  </a:lnTo>
                  <a:lnTo>
                    <a:pt x="28" y="680"/>
                  </a:lnTo>
                  <a:lnTo>
                    <a:pt x="28" y="741"/>
                  </a:lnTo>
                  <a:lnTo>
                    <a:pt x="34" y="752"/>
                  </a:lnTo>
                  <a:lnTo>
                    <a:pt x="34" y="730"/>
                  </a:lnTo>
                  <a:lnTo>
                    <a:pt x="39" y="713"/>
                  </a:lnTo>
                  <a:lnTo>
                    <a:pt x="39" y="625"/>
                  </a:lnTo>
                  <a:lnTo>
                    <a:pt x="45" y="592"/>
                  </a:lnTo>
                  <a:lnTo>
                    <a:pt x="45" y="453"/>
                  </a:lnTo>
                  <a:lnTo>
                    <a:pt x="50" y="415"/>
                  </a:lnTo>
                  <a:lnTo>
                    <a:pt x="50" y="265"/>
                  </a:lnTo>
                  <a:lnTo>
                    <a:pt x="56" y="232"/>
                  </a:lnTo>
                  <a:lnTo>
                    <a:pt x="56" y="105"/>
                  </a:lnTo>
                  <a:lnTo>
                    <a:pt x="61" y="77"/>
                  </a:lnTo>
                  <a:lnTo>
                    <a:pt x="61" y="11"/>
                  </a:lnTo>
                  <a:lnTo>
                    <a:pt x="67" y="5"/>
                  </a:lnTo>
                  <a:lnTo>
                    <a:pt x="67" y="0"/>
                  </a:lnTo>
                  <a:lnTo>
                    <a:pt x="67" y="11"/>
                  </a:lnTo>
                  <a:lnTo>
                    <a:pt x="73" y="22"/>
                  </a:lnTo>
                  <a:lnTo>
                    <a:pt x="73" y="99"/>
                  </a:lnTo>
                  <a:lnTo>
                    <a:pt x="78" y="121"/>
                  </a:lnTo>
                  <a:lnTo>
                    <a:pt x="78" y="254"/>
                  </a:lnTo>
                  <a:lnTo>
                    <a:pt x="84" y="293"/>
                  </a:lnTo>
                  <a:lnTo>
                    <a:pt x="84" y="442"/>
                  </a:lnTo>
                  <a:lnTo>
                    <a:pt x="89" y="481"/>
                  </a:lnTo>
                  <a:lnTo>
                    <a:pt x="89" y="614"/>
                  </a:lnTo>
                  <a:lnTo>
                    <a:pt x="95" y="641"/>
                  </a:lnTo>
                  <a:lnTo>
                    <a:pt x="95" y="724"/>
                  </a:lnTo>
                  <a:lnTo>
                    <a:pt x="100" y="741"/>
                  </a:lnTo>
                  <a:lnTo>
                    <a:pt x="100" y="752"/>
                  </a:lnTo>
                  <a:lnTo>
                    <a:pt x="106" y="746"/>
                  </a:lnTo>
                  <a:lnTo>
                    <a:pt x="106" y="686"/>
                  </a:lnTo>
                  <a:lnTo>
                    <a:pt x="111" y="663"/>
                  </a:lnTo>
                  <a:lnTo>
                    <a:pt x="111" y="542"/>
                  </a:lnTo>
                  <a:lnTo>
                    <a:pt x="117" y="503"/>
                  </a:lnTo>
                  <a:lnTo>
                    <a:pt x="117" y="321"/>
                  </a:lnTo>
                  <a:lnTo>
                    <a:pt x="123" y="282"/>
                  </a:lnTo>
                  <a:lnTo>
                    <a:pt x="123" y="144"/>
                  </a:lnTo>
                  <a:lnTo>
                    <a:pt x="128" y="116"/>
                  </a:lnTo>
                  <a:lnTo>
                    <a:pt x="128" y="27"/>
                  </a:lnTo>
                  <a:lnTo>
                    <a:pt x="134" y="16"/>
                  </a:lnTo>
                  <a:lnTo>
                    <a:pt x="134" y="0"/>
                  </a:lnTo>
                  <a:lnTo>
                    <a:pt x="139" y="5"/>
                  </a:lnTo>
                  <a:lnTo>
                    <a:pt x="139" y="66"/>
                  </a:lnTo>
                  <a:lnTo>
                    <a:pt x="145" y="88"/>
                  </a:lnTo>
                  <a:lnTo>
                    <a:pt x="145" y="204"/>
                  </a:lnTo>
                  <a:lnTo>
                    <a:pt x="150" y="238"/>
                  </a:lnTo>
                  <a:lnTo>
                    <a:pt x="150" y="387"/>
                  </a:lnTo>
                  <a:lnTo>
                    <a:pt x="156" y="426"/>
                  </a:lnTo>
                  <a:lnTo>
                    <a:pt x="156" y="569"/>
                  </a:lnTo>
                  <a:lnTo>
                    <a:pt x="162" y="603"/>
                  </a:lnTo>
                  <a:lnTo>
                    <a:pt x="162" y="702"/>
                  </a:lnTo>
                  <a:lnTo>
                    <a:pt x="167" y="719"/>
                  </a:lnTo>
                  <a:lnTo>
                    <a:pt x="167" y="752"/>
                  </a:lnTo>
                  <a:lnTo>
                    <a:pt x="173" y="746"/>
                  </a:lnTo>
                  <a:lnTo>
                    <a:pt x="173" y="713"/>
                  </a:lnTo>
                  <a:lnTo>
                    <a:pt x="178" y="691"/>
                  </a:lnTo>
                  <a:lnTo>
                    <a:pt x="178" y="586"/>
                  </a:lnTo>
                  <a:lnTo>
                    <a:pt x="184" y="553"/>
                  </a:lnTo>
                  <a:lnTo>
                    <a:pt x="184" y="409"/>
                  </a:lnTo>
                  <a:lnTo>
                    <a:pt x="189" y="370"/>
                  </a:lnTo>
                  <a:lnTo>
                    <a:pt x="189" y="221"/>
                  </a:lnTo>
                  <a:lnTo>
                    <a:pt x="195" y="188"/>
                  </a:lnTo>
                  <a:lnTo>
                    <a:pt x="195" y="55"/>
                  </a:lnTo>
                  <a:lnTo>
                    <a:pt x="201" y="39"/>
                  </a:lnTo>
                  <a:lnTo>
                    <a:pt x="201" y="0"/>
                  </a:lnTo>
                  <a:lnTo>
                    <a:pt x="206" y="5"/>
                  </a:lnTo>
                  <a:lnTo>
                    <a:pt x="206" y="39"/>
                  </a:lnTo>
                  <a:lnTo>
                    <a:pt x="212" y="55"/>
                  </a:lnTo>
                  <a:lnTo>
                    <a:pt x="212" y="160"/>
                  </a:lnTo>
                  <a:lnTo>
                    <a:pt x="217" y="193"/>
                  </a:lnTo>
                  <a:lnTo>
                    <a:pt x="217" y="337"/>
                  </a:lnTo>
                  <a:lnTo>
                    <a:pt x="223" y="376"/>
                  </a:lnTo>
                  <a:lnTo>
                    <a:pt x="223" y="520"/>
                  </a:lnTo>
                  <a:lnTo>
                    <a:pt x="228" y="558"/>
                  </a:lnTo>
                  <a:lnTo>
                    <a:pt x="228" y="675"/>
                  </a:lnTo>
                  <a:lnTo>
                    <a:pt x="234" y="697"/>
                  </a:lnTo>
                  <a:lnTo>
                    <a:pt x="234" y="752"/>
                  </a:lnTo>
                  <a:lnTo>
                    <a:pt x="239" y="746"/>
                  </a:lnTo>
                  <a:lnTo>
                    <a:pt x="239" y="735"/>
                  </a:lnTo>
                  <a:lnTo>
                    <a:pt x="245" y="719"/>
                  </a:lnTo>
                  <a:lnTo>
                    <a:pt x="245" y="630"/>
                  </a:lnTo>
                  <a:lnTo>
                    <a:pt x="251" y="603"/>
                  </a:lnTo>
                  <a:lnTo>
                    <a:pt x="251" y="464"/>
                  </a:lnTo>
                  <a:lnTo>
                    <a:pt x="256" y="426"/>
                  </a:lnTo>
                  <a:lnTo>
                    <a:pt x="256" y="276"/>
                  </a:lnTo>
                  <a:lnTo>
                    <a:pt x="262" y="238"/>
                  </a:lnTo>
                  <a:lnTo>
                    <a:pt x="262" y="110"/>
                  </a:lnTo>
                  <a:lnTo>
                    <a:pt x="267" y="88"/>
                  </a:lnTo>
                  <a:lnTo>
                    <a:pt x="267" y="16"/>
                  </a:lnTo>
                  <a:lnTo>
                    <a:pt x="273" y="5"/>
                  </a:lnTo>
                  <a:lnTo>
                    <a:pt x="273" y="0"/>
                  </a:lnTo>
                  <a:lnTo>
                    <a:pt x="273" y="5"/>
                  </a:lnTo>
                  <a:lnTo>
                    <a:pt x="278" y="16"/>
                  </a:lnTo>
                  <a:lnTo>
                    <a:pt x="278" y="116"/>
                  </a:lnTo>
                  <a:lnTo>
                    <a:pt x="284" y="149"/>
                  </a:lnTo>
                  <a:lnTo>
                    <a:pt x="284" y="282"/>
                  </a:lnTo>
                  <a:lnTo>
                    <a:pt x="290" y="321"/>
                  </a:lnTo>
                  <a:lnTo>
                    <a:pt x="290" y="470"/>
                  </a:lnTo>
                  <a:lnTo>
                    <a:pt x="295" y="509"/>
                  </a:lnTo>
                  <a:lnTo>
                    <a:pt x="295" y="636"/>
                  </a:lnTo>
                  <a:lnTo>
                    <a:pt x="301" y="663"/>
                  </a:lnTo>
                  <a:lnTo>
                    <a:pt x="301" y="735"/>
                  </a:lnTo>
                  <a:lnTo>
                    <a:pt x="306" y="746"/>
                  </a:lnTo>
                  <a:lnTo>
                    <a:pt x="306" y="752"/>
                  </a:lnTo>
                  <a:lnTo>
                    <a:pt x="306" y="746"/>
                  </a:lnTo>
                  <a:lnTo>
                    <a:pt x="312" y="741"/>
                  </a:lnTo>
                  <a:lnTo>
                    <a:pt x="312" y="669"/>
                  </a:lnTo>
                  <a:lnTo>
                    <a:pt x="317" y="641"/>
                  </a:lnTo>
                  <a:lnTo>
                    <a:pt x="317" y="514"/>
                  </a:lnTo>
                  <a:lnTo>
                    <a:pt x="323" y="475"/>
                  </a:lnTo>
                  <a:lnTo>
                    <a:pt x="323" y="326"/>
                  </a:lnTo>
                  <a:lnTo>
                    <a:pt x="329" y="287"/>
                  </a:lnTo>
                  <a:lnTo>
                    <a:pt x="329" y="155"/>
                  </a:lnTo>
                  <a:lnTo>
                    <a:pt x="334" y="121"/>
                  </a:lnTo>
                  <a:lnTo>
                    <a:pt x="334" y="33"/>
                  </a:lnTo>
                  <a:lnTo>
                    <a:pt x="340" y="16"/>
                  </a:lnTo>
                  <a:lnTo>
                    <a:pt x="340" y="0"/>
                  </a:lnTo>
                  <a:lnTo>
                    <a:pt x="345" y="5"/>
                  </a:lnTo>
                </a:path>
              </a:pathLst>
            </a:custGeom>
            <a:noFill/>
            <a:ln w="11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42" name="Freeform 91"/>
            <p:cNvSpPr>
              <a:spLocks/>
            </p:cNvSpPr>
            <p:nvPr/>
          </p:nvSpPr>
          <p:spPr bwMode="auto">
            <a:xfrm>
              <a:off x="7675562" y="4570412"/>
              <a:ext cx="557213" cy="1193800"/>
            </a:xfrm>
            <a:custGeom>
              <a:avLst/>
              <a:gdLst>
                <a:gd name="T0" fmla="*/ 2147483647 w 351"/>
                <a:gd name="T1" fmla="*/ 2147483647 h 752"/>
                <a:gd name="T2" fmla="*/ 2147483647 w 351"/>
                <a:gd name="T3" fmla="*/ 2147483647 h 752"/>
                <a:gd name="T4" fmla="*/ 2147483647 w 351"/>
                <a:gd name="T5" fmla="*/ 2147483647 h 752"/>
                <a:gd name="T6" fmla="*/ 2147483647 w 351"/>
                <a:gd name="T7" fmla="*/ 2147483647 h 752"/>
                <a:gd name="T8" fmla="*/ 2147483647 w 351"/>
                <a:gd name="T9" fmla="*/ 2147483647 h 752"/>
                <a:gd name="T10" fmla="*/ 2147483647 w 351"/>
                <a:gd name="T11" fmla="*/ 2147483647 h 752"/>
                <a:gd name="T12" fmla="*/ 2147483647 w 351"/>
                <a:gd name="T13" fmla="*/ 2147483647 h 752"/>
                <a:gd name="T14" fmla="*/ 2147483647 w 351"/>
                <a:gd name="T15" fmla="*/ 0 h 752"/>
                <a:gd name="T16" fmla="*/ 2147483647 w 351"/>
                <a:gd name="T17" fmla="*/ 2147483647 h 752"/>
                <a:gd name="T18" fmla="*/ 2147483647 w 351"/>
                <a:gd name="T19" fmla="*/ 2147483647 h 752"/>
                <a:gd name="T20" fmla="*/ 2147483647 w 351"/>
                <a:gd name="T21" fmla="*/ 2147483647 h 752"/>
                <a:gd name="T22" fmla="*/ 2147483647 w 351"/>
                <a:gd name="T23" fmla="*/ 2147483647 h 752"/>
                <a:gd name="T24" fmla="*/ 2147483647 w 351"/>
                <a:gd name="T25" fmla="*/ 2147483647 h 752"/>
                <a:gd name="T26" fmla="*/ 2147483647 w 351"/>
                <a:gd name="T27" fmla="*/ 2147483647 h 752"/>
                <a:gd name="T28" fmla="*/ 2147483647 w 351"/>
                <a:gd name="T29" fmla="*/ 2147483647 h 752"/>
                <a:gd name="T30" fmla="*/ 2147483647 w 351"/>
                <a:gd name="T31" fmla="*/ 2147483647 h 752"/>
                <a:gd name="T32" fmla="*/ 2147483647 w 351"/>
                <a:gd name="T33" fmla="*/ 2147483647 h 752"/>
                <a:gd name="T34" fmla="*/ 2147483647 w 351"/>
                <a:gd name="T35" fmla="*/ 2147483647 h 752"/>
                <a:gd name="T36" fmla="*/ 2147483647 w 351"/>
                <a:gd name="T37" fmla="*/ 2147483647 h 752"/>
                <a:gd name="T38" fmla="*/ 2147483647 w 351"/>
                <a:gd name="T39" fmla="*/ 2147483647 h 752"/>
                <a:gd name="T40" fmla="*/ 2147483647 w 351"/>
                <a:gd name="T41" fmla="*/ 2147483647 h 752"/>
                <a:gd name="T42" fmla="*/ 2147483647 w 351"/>
                <a:gd name="T43" fmla="*/ 2147483647 h 752"/>
                <a:gd name="T44" fmla="*/ 2147483647 w 351"/>
                <a:gd name="T45" fmla="*/ 2147483647 h 752"/>
                <a:gd name="T46" fmla="*/ 2147483647 w 351"/>
                <a:gd name="T47" fmla="*/ 2147483647 h 752"/>
                <a:gd name="T48" fmla="*/ 2147483647 w 351"/>
                <a:gd name="T49" fmla="*/ 2147483647 h 752"/>
                <a:gd name="T50" fmla="*/ 2147483647 w 351"/>
                <a:gd name="T51" fmla="*/ 2147483647 h 752"/>
                <a:gd name="T52" fmla="*/ 2147483647 w 351"/>
                <a:gd name="T53" fmla="*/ 2147483647 h 752"/>
                <a:gd name="T54" fmla="*/ 2147483647 w 351"/>
                <a:gd name="T55" fmla="*/ 2147483647 h 752"/>
                <a:gd name="T56" fmla="*/ 2147483647 w 351"/>
                <a:gd name="T57" fmla="*/ 2147483647 h 752"/>
                <a:gd name="T58" fmla="*/ 2147483647 w 351"/>
                <a:gd name="T59" fmla="*/ 2147483647 h 752"/>
                <a:gd name="T60" fmla="*/ 2147483647 w 351"/>
                <a:gd name="T61" fmla="*/ 2147483647 h 752"/>
                <a:gd name="T62" fmla="*/ 2147483647 w 351"/>
                <a:gd name="T63" fmla="*/ 2147483647 h 752"/>
                <a:gd name="T64" fmla="*/ 2147483647 w 351"/>
                <a:gd name="T65" fmla="*/ 2147483647 h 752"/>
                <a:gd name="T66" fmla="*/ 2147483647 w 351"/>
                <a:gd name="T67" fmla="*/ 2147483647 h 752"/>
                <a:gd name="T68" fmla="*/ 2147483647 w 351"/>
                <a:gd name="T69" fmla="*/ 2147483647 h 752"/>
                <a:gd name="T70" fmla="*/ 2147483647 w 351"/>
                <a:gd name="T71" fmla="*/ 2147483647 h 752"/>
                <a:gd name="T72" fmla="*/ 2147483647 w 351"/>
                <a:gd name="T73" fmla="*/ 2147483647 h 752"/>
                <a:gd name="T74" fmla="*/ 2147483647 w 351"/>
                <a:gd name="T75" fmla="*/ 2147483647 h 752"/>
                <a:gd name="T76" fmla="*/ 2147483647 w 351"/>
                <a:gd name="T77" fmla="*/ 2147483647 h 752"/>
                <a:gd name="T78" fmla="*/ 2147483647 w 351"/>
                <a:gd name="T79" fmla="*/ 2147483647 h 752"/>
                <a:gd name="T80" fmla="*/ 2147483647 w 351"/>
                <a:gd name="T81" fmla="*/ 0 h 752"/>
                <a:gd name="T82" fmla="*/ 2147483647 w 351"/>
                <a:gd name="T83" fmla="*/ 2147483647 h 75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51" h="752">
                  <a:moveTo>
                    <a:pt x="0" y="5"/>
                  </a:moveTo>
                  <a:lnTo>
                    <a:pt x="0" y="61"/>
                  </a:lnTo>
                  <a:lnTo>
                    <a:pt x="6" y="83"/>
                  </a:lnTo>
                  <a:lnTo>
                    <a:pt x="6" y="199"/>
                  </a:lnTo>
                  <a:lnTo>
                    <a:pt x="11" y="232"/>
                  </a:lnTo>
                  <a:lnTo>
                    <a:pt x="11" y="420"/>
                  </a:lnTo>
                  <a:lnTo>
                    <a:pt x="17" y="453"/>
                  </a:lnTo>
                  <a:lnTo>
                    <a:pt x="17" y="592"/>
                  </a:lnTo>
                  <a:lnTo>
                    <a:pt x="23" y="625"/>
                  </a:lnTo>
                  <a:lnTo>
                    <a:pt x="23" y="719"/>
                  </a:lnTo>
                  <a:lnTo>
                    <a:pt x="28" y="730"/>
                  </a:lnTo>
                  <a:lnTo>
                    <a:pt x="28" y="752"/>
                  </a:lnTo>
                  <a:lnTo>
                    <a:pt x="34" y="752"/>
                  </a:lnTo>
                  <a:lnTo>
                    <a:pt x="34" y="697"/>
                  </a:lnTo>
                  <a:lnTo>
                    <a:pt x="39" y="675"/>
                  </a:lnTo>
                  <a:lnTo>
                    <a:pt x="39" y="564"/>
                  </a:lnTo>
                  <a:lnTo>
                    <a:pt x="45" y="531"/>
                  </a:lnTo>
                  <a:lnTo>
                    <a:pt x="45" y="381"/>
                  </a:lnTo>
                  <a:lnTo>
                    <a:pt x="50" y="343"/>
                  </a:lnTo>
                  <a:lnTo>
                    <a:pt x="50" y="199"/>
                  </a:lnTo>
                  <a:lnTo>
                    <a:pt x="56" y="166"/>
                  </a:lnTo>
                  <a:lnTo>
                    <a:pt x="56" y="61"/>
                  </a:lnTo>
                  <a:lnTo>
                    <a:pt x="61" y="39"/>
                  </a:lnTo>
                  <a:lnTo>
                    <a:pt x="61" y="0"/>
                  </a:lnTo>
                  <a:lnTo>
                    <a:pt x="67" y="5"/>
                  </a:lnTo>
                  <a:lnTo>
                    <a:pt x="67" y="33"/>
                  </a:lnTo>
                  <a:lnTo>
                    <a:pt x="73" y="50"/>
                  </a:lnTo>
                  <a:lnTo>
                    <a:pt x="73" y="149"/>
                  </a:lnTo>
                  <a:lnTo>
                    <a:pt x="78" y="182"/>
                  </a:lnTo>
                  <a:lnTo>
                    <a:pt x="78" y="326"/>
                  </a:lnTo>
                  <a:lnTo>
                    <a:pt x="84" y="365"/>
                  </a:lnTo>
                  <a:lnTo>
                    <a:pt x="84" y="514"/>
                  </a:lnTo>
                  <a:lnTo>
                    <a:pt x="89" y="547"/>
                  </a:lnTo>
                  <a:lnTo>
                    <a:pt x="89" y="669"/>
                  </a:lnTo>
                  <a:lnTo>
                    <a:pt x="95" y="691"/>
                  </a:lnTo>
                  <a:lnTo>
                    <a:pt x="95" y="752"/>
                  </a:lnTo>
                  <a:lnTo>
                    <a:pt x="100" y="746"/>
                  </a:lnTo>
                  <a:lnTo>
                    <a:pt x="100" y="724"/>
                  </a:lnTo>
                  <a:lnTo>
                    <a:pt x="106" y="708"/>
                  </a:lnTo>
                  <a:lnTo>
                    <a:pt x="106" y="608"/>
                  </a:lnTo>
                  <a:lnTo>
                    <a:pt x="112" y="575"/>
                  </a:lnTo>
                  <a:lnTo>
                    <a:pt x="112" y="437"/>
                  </a:lnTo>
                  <a:lnTo>
                    <a:pt x="117" y="398"/>
                  </a:lnTo>
                  <a:lnTo>
                    <a:pt x="117" y="249"/>
                  </a:lnTo>
                  <a:lnTo>
                    <a:pt x="123" y="210"/>
                  </a:lnTo>
                  <a:lnTo>
                    <a:pt x="123" y="94"/>
                  </a:lnTo>
                  <a:lnTo>
                    <a:pt x="128" y="66"/>
                  </a:lnTo>
                  <a:lnTo>
                    <a:pt x="128" y="5"/>
                  </a:lnTo>
                  <a:lnTo>
                    <a:pt x="134" y="0"/>
                  </a:lnTo>
                  <a:lnTo>
                    <a:pt x="134" y="16"/>
                  </a:lnTo>
                  <a:lnTo>
                    <a:pt x="139" y="27"/>
                  </a:lnTo>
                  <a:lnTo>
                    <a:pt x="139" y="110"/>
                  </a:lnTo>
                  <a:lnTo>
                    <a:pt x="145" y="138"/>
                  </a:lnTo>
                  <a:lnTo>
                    <a:pt x="145" y="276"/>
                  </a:lnTo>
                  <a:lnTo>
                    <a:pt x="151" y="310"/>
                  </a:lnTo>
                  <a:lnTo>
                    <a:pt x="151" y="464"/>
                  </a:lnTo>
                  <a:lnTo>
                    <a:pt x="156" y="498"/>
                  </a:lnTo>
                  <a:lnTo>
                    <a:pt x="156" y="630"/>
                  </a:lnTo>
                  <a:lnTo>
                    <a:pt x="162" y="658"/>
                  </a:lnTo>
                  <a:lnTo>
                    <a:pt x="162" y="735"/>
                  </a:lnTo>
                  <a:lnTo>
                    <a:pt x="167" y="746"/>
                  </a:lnTo>
                  <a:lnTo>
                    <a:pt x="167" y="752"/>
                  </a:lnTo>
                  <a:lnTo>
                    <a:pt x="173" y="741"/>
                  </a:lnTo>
                  <a:lnTo>
                    <a:pt x="173" y="675"/>
                  </a:lnTo>
                  <a:lnTo>
                    <a:pt x="178" y="647"/>
                  </a:lnTo>
                  <a:lnTo>
                    <a:pt x="178" y="486"/>
                  </a:lnTo>
                  <a:lnTo>
                    <a:pt x="184" y="448"/>
                  </a:lnTo>
                  <a:lnTo>
                    <a:pt x="184" y="298"/>
                  </a:lnTo>
                  <a:lnTo>
                    <a:pt x="189" y="260"/>
                  </a:lnTo>
                  <a:lnTo>
                    <a:pt x="189" y="127"/>
                  </a:lnTo>
                  <a:lnTo>
                    <a:pt x="195" y="105"/>
                  </a:lnTo>
                  <a:lnTo>
                    <a:pt x="195" y="22"/>
                  </a:lnTo>
                  <a:lnTo>
                    <a:pt x="201" y="11"/>
                  </a:lnTo>
                  <a:lnTo>
                    <a:pt x="201" y="0"/>
                  </a:lnTo>
                  <a:lnTo>
                    <a:pt x="206" y="11"/>
                  </a:lnTo>
                  <a:lnTo>
                    <a:pt x="206" y="77"/>
                  </a:lnTo>
                  <a:lnTo>
                    <a:pt x="212" y="99"/>
                  </a:lnTo>
                  <a:lnTo>
                    <a:pt x="212" y="221"/>
                  </a:lnTo>
                  <a:lnTo>
                    <a:pt x="217" y="260"/>
                  </a:lnTo>
                  <a:lnTo>
                    <a:pt x="217" y="409"/>
                  </a:lnTo>
                  <a:lnTo>
                    <a:pt x="223" y="448"/>
                  </a:lnTo>
                  <a:lnTo>
                    <a:pt x="223" y="586"/>
                  </a:lnTo>
                  <a:lnTo>
                    <a:pt x="228" y="619"/>
                  </a:lnTo>
                  <a:lnTo>
                    <a:pt x="228" y="713"/>
                  </a:lnTo>
                  <a:lnTo>
                    <a:pt x="234" y="730"/>
                  </a:lnTo>
                  <a:lnTo>
                    <a:pt x="234" y="752"/>
                  </a:lnTo>
                  <a:lnTo>
                    <a:pt x="240" y="746"/>
                  </a:lnTo>
                  <a:lnTo>
                    <a:pt x="240" y="702"/>
                  </a:lnTo>
                  <a:lnTo>
                    <a:pt x="245" y="680"/>
                  </a:lnTo>
                  <a:lnTo>
                    <a:pt x="245" y="569"/>
                  </a:lnTo>
                  <a:lnTo>
                    <a:pt x="251" y="536"/>
                  </a:lnTo>
                  <a:lnTo>
                    <a:pt x="251" y="392"/>
                  </a:lnTo>
                  <a:lnTo>
                    <a:pt x="256" y="354"/>
                  </a:lnTo>
                  <a:lnTo>
                    <a:pt x="256" y="171"/>
                  </a:lnTo>
                  <a:lnTo>
                    <a:pt x="262" y="144"/>
                  </a:lnTo>
                  <a:lnTo>
                    <a:pt x="262" y="44"/>
                  </a:lnTo>
                  <a:lnTo>
                    <a:pt x="267" y="27"/>
                  </a:lnTo>
                  <a:lnTo>
                    <a:pt x="267" y="0"/>
                  </a:lnTo>
                  <a:lnTo>
                    <a:pt x="273" y="5"/>
                  </a:lnTo>
                  <a:lnTo>
                    <a:pt x="273" y="44"/>
                  </a:lnTo>
                  <a:lnTo>
                    <a:pt x="279" y="66"/>
                  </a:lnTo>
                  <a:lnTo>
                    <a:pt x="279" y="177"/>
                  </a:lnTo>
                  <a:lnTo>
                    <a:pt x="284" y="210"/>
                  </a:lnTo>
                  <a:lnTo>
                    <a:pt x="284" y="354"/>
                  </a:lnTo>
                  <a:lnTo>
                    <a:pt x="290" y="392"/>
                  </a:lnTo>
                  <a:lnTo>
                    <a:pt x="290" y="542"/>
                  </a:lnTo>
                  <a:lnTo>
                    <a:pt x="295" y="575"/>
                  </a:lnTo>
                  <a:lnTo>
                    <a:pt x="295" y="686"/>
                  </a:lnTo>
                  <a:lnTo>
                    <a:pt x="301" y="702"/>
                  </a:lnTo>
                  <a:lnTo>
                    <a:pt x="301" y="752"/>
                  </a:lnTo>
                  <a:lnTo>
                    <a:pt x="306" y="746"/>
                  </a:lnTo>
                  <a:lnTo>
                    <a:pt x="306" y="724"/>
                  </a:lnTo>
                  <a:lnTo>
                    <a:pt x="312" y="713"/>
                  </a:lnTo>
                  <a:lnTo>
                    <a:pt x="312" y="614"/>
                  </a:lnTo>
                  <a:lnTo>
                    <a:pt x="317" y="586"/>
                  </a:lnTo>
                  <a:lnTo>
                    <a:pt x="317" y="442"/>
                  </a:lnTo>
                  <a:lnTo>
                    <a:pt x="323" y="404"/>
                  </a:lnTo>
                  <a:lnTo>
                    <a:pt x="323" y="254"/>
                  </a:lnTo>
                  <a:lnTo>
                    <a:pt x="329" y="221"/>
                  </a:lnTo>
                  <a:lnTo>
                    <a:pt x="329" y="99"/>
                  </a:lnTo>
                  <a:lnTo>
                    <a:pt x="334" y="72"/>
                  </a:lnTo>
                  <a:lnTo>
                    <a:pt x="334" y="11"/>
                  </a:lnTo>
                  <a:lnTo>
                    <a:pt x="340" y="0"/>
                  </a:lnTo>
                  <a:lnTo>
                    <a:pt x="340" y="22"/>
                  </a:lnTo>
                  <a:lnTo>
                    <a:pt x="345" y="39"/>
                  </a:lnTo>
                  <a:lnTo>
                    <a:pt x="345" y="133"/>
                  </a:lnTo>
                  <a:lnTo>
                    <a:pt x="351" y="160"/>
                  </a:lnTo>
                  <a:lnTo>
                    <a:pt x="351" y="304"/>
                  </a:lnTo>
                </a:path>
              </a:pathLst>
            </a:custGeom>
            <a:noFill/>
            <a:ln w="11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43" name="Freeform 92"/>
            <p:cNvSpPr>
              <a:spLocks/>
            </p:cNvSpPr>
            <p:nvPr/>
          </p:nvSpPr>
          <p:spPr bwMode="auto">
            <a:xfrm>
              <a:off x="8232774" y="4570412"/>
              <a:ext cx="557213" cy="1193800"/>
            </a:xfrm>
            <a:custGeom>
              <a:avLst/>
              <a:gdLst>
                <a:gd name="T0" fmla="*/ 2147483647 w 351"/>
                <a:gd name="T1" fmla="*/ 2147483647 h 752"/>
                <a:gd name="T2" fmla="*/ 2147483647 w 351"/>
                <a:gd name="T3" fmla="*/ 2147483647 h 752"/>
                <a:gd name="T4" fmla="*/ 2147483647 w 351"/>
                <a:gd name="T5" fmla="*/ 2147483647 h 752"/>
                <a:gd name="T6" fmla="*/ 2147483647 w 351"/>
                <a:gd name="T7" fmla="*/ 2147483647 h 752"/>
                <a:gd name="T8" fmla="*/ 2147483647 w 351"/>
                <a:gd name="T9" fmla="*/ 2147483647 h 752"/>
                <a:gd name="T10" fmla="*/ 2147483647 w 351"/>
                <a:gd name="T11" fmla="*/ 2147483647 h 752"/>
                <a:gd name="T12" fmla="*/ 2147483647 w 351"/>
                <a:gd name="T13" fmla="*/ 0 h 752"/>
                <a:gd name="T14" fmla="*/ 2147483647 w 351"/>
                <a:gd name="T15" fmla="*/ 2147483647 h 752"/>
                <a:gd name="T16" fmla="*/ 2147483647 w 351"/>
                <a:gd name="T17" fmla="*/ 2147483647 h 752"/>
                <a:gd name="T18" fmla="*/ 2147483647 w 351"/>
                <a:gd name="T19" fmla="*/ 2147483647 h 752"/>
                <a:gd name="T20" fmla="*/ 2147483647 w 351"/>
                <a:gd name="T21" fmla="*/ 2147483647 h 752"/>
                <a:gd name="T22" fmla="*/ 2147483647 w 351"/>
                <a:gd name="T23" fmla="*/ 2147483647 h 752"/>
                <a:gd name="T24" fmla="*/ 2147483647 w 351"/>
                <a:gd name="T25" fmla="*/ 2147483647 h 752"/>
                <a:gd name="T26" fmla="*/ 2147483647 w 351"/>
                <a:gd name="T27" fmla="*/ 2147483647 h 752"/>
                <a:gd name="T28" fmla="*/ 2147483647 w 351"/>
                <a:gd name="T29" fmla="*/ 0 h 752"/>
                <a:gd name="T30" fmla="*/ 2147483647 w 351"/>
                <a:gd name="T31" fmla="*/ 2147483647 h 752"/>
                <a:gd name="T32" fmla="*/ 2147483647 w 351"/>
                <a:gd name="T33" fmla="*/ 2147483647 h 752"/>
                <a:gd name="T34" fmla="*/ 2147483647 w 351"/>
                <a:gd name="T35" fmla="*/ 2147483647 h 752"/>
                <a:gd name="T36" fmla="*/ 2147483647 w 351"/>
                <a:gd name="T37" fmla="*/ 2147483647 h 752"/>
                <a:gd name="T38" fmla="*/ 2147483647 w 351"/>
                <a:gd name="T39" fmla="*/ 2147483647 h 752"/>
                <a:gd name="T40" fmla="*/ 2147483647 w 351"/>
                <a:gd name="T41" fmla="*/ 2147483647 h 752"/>
                <a:gd name="T42" fmla="*/ 2147483647 w 351"/>
                <a:gd name="T43" fmla="*/ 2147483647 h 752"/>
                <a:gd name="T44" fmla="*/ 2147483647 w 351"/>
                <a:gd name="T45" fmla="*/ 2147483647 h 752"/>
                <a:gd name="T46" fmla="*/ 2147483647 w 351"/>
                <a:gd name="T47" fmla="*/ 2147483647 h 752"/>
                <a:gd name="T48" fmla="*/ 2147483647 w 351"/>
                <a:gd name="T49" fmla="*/ 2147483647 h 752"/>
                <a:gd name="T50" fmla="*/ 2147483647 w 351"/>
                <a:gd name="T51" fmla="*/ 2147483647 h 752"/>
                <a:gd name="T52" fmla="*/ 2147483647 w 351"/>
                <a:gd name="T53" fmla="*/ 2147483647 h 752"/>
                <a:gd name="T54" fmla="*/ 2147483647 w 351"/>
                <a:gd name="T55" fmla="*/ 2147483647 h 752"/>
                <a:gd name="T56" fmla="*/ 2147483647 w 351"/>
                <a:gd name="T57" fmla="*/ 2147483647 h 752"/>
                <a:gd name="T58" fmla="*/ 2147483647 w 351"/>
                <a:gd name="T59" fmla="*/ 2147483647 h 752"/>
                <a:gd name="T60" fmla="*/ 2147483647 w 351"/>
                <a:gd name="T61" fmla="*/ 2147483647 h 752"/>
                <a:gd name="T62" fmla="*/ 2147483647 w 351"/>
                <a:gd name="T63" fmla="*/ 0 h 752"/>
                <a:gd name="T64" fmla="*/ 2147483647 w 351"/>
                <a:gd name="T65" fmla="*/ 2147483647 h 752"/>
                <a:gd name="T66" fmla="*/ 2147483647 w 351"/>
                <a:gd name="T67" fmla="*/ 2147483647 h 752"/>
                <a:gd name="T68" fmla="*/ 2147483647 w 351"/>
                <a:gd name="T69" fmla="*/ 2147483647 h 752"/>
                <a:gd name="T70" fmla="*/ 2147483647 w 351"/>
                <a:gd name="T71" fmla="*/ 2147483647 h 752"/>
                <a:gd name="T72" fmla="*/ 2147483647 w 351"/>
                <a:gd name="T73" fmla="*/ 2147483647 h 752"/>
                <a:gd name="T74" fmla="*/ 2147483647 w 351"/>
                <a:gd name="T75" fmla="*/ 2147483647 h 752"/>
                <a:gd name="T76" fmla="*/ 2147483647 w 351"/>
                <a:gd name="T77" fmla="*/ 2147483647 h 752"/>
                <a:gd name="T78" fmla="*/ 2147483647 w 351"/>
                <a:gd name="T79" fmla="*/ 2147483647 h 752"/>
                <a:gd name="T80" fmla="*/ 2147483647 w 351"/>
                <a:gd name="T81" fmla="*/ 2147483647 h 752"/>
                <a:gd name="T82" fmla="*/ 2147483647 w 351"/>
                <a:gd name="T83" fmla="*/ 2147483647 h 75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51" h="752">
                  <a:moveTo>
                    <a:pt x="0" y="304"/>
                  </a:moveTo>
                  <a:lnTo>
                    <a:pt x="5" y="337"/>
                  </a:lnTo>
                  <a:lnTo>
                    <a:pt x="5" y="492"/>
                  </a:lnTo>
                  <a:lnTo>
                    <a:pt x="11" y="525"/>
                  </a:lnTo>
                  <a:lnTo>
                    <a:pt x="11" y="652"/>
                  </a:lnTo>
                  <a:lnTo>
                    <a:pt x="17" y="675"/>
                  </a:lnTo>
                  <a:lnTo>
                    <a:pt x="17" y="741"/>
                  </a:lnTo>
                  <a:lnTo>
                    <a:pt x="22" y="752"/>
                  </a:lnTo>
                  <a:lnTo>
                    <a:pt x="22" y="741"/>
                  </a:lnTo>
                  <a:lnTo>
                    <a:pt x="28" y="730"/>
                  </a:lnTo>
                  <a:lnTo>
                    <a:pt x="28" y="652"/>
                  </a:lnTo>
                  <a:lnTo>
                    <a:pt x="33" y="625"/>
                  </a:lnTo>
                  <a:lnTo>
                    <a:pt x="33" y="498"/>
                  </a:lnTo>
                  <a:lnTo>
                    <a:pt x="39" y="459"/>
                  </a:lnTo>
                  <a:lnTo>
                    <a:pt x="39" y="310"/>
                  </a:lnTo>
                  <a:lnTo>
                    <a:pt x="44" y="271"/>
                  </a:lnTo>
                  <a:lnTo>
                    <a:pt x="44" y="138"/>
                  </a:lnTo>
                  <a:lnTo>
                    <a:pt x="50" y="110"/>
                  </a:lnTo>
                  <a:lnTo>
                    <a:pt x="50" y="27"/>
                  </a:lnTo>
                  <a:lnTo>
                    <a:pt x="56" y="11"/>
                  </a:lnTo>
                  <a:lnTo>
                    <a:pt x="56" y="0"/>
                  </a:lnTo>
                  <a:lnTo>
                    <a:pt x="61" y="5"/>
                  </a:lnTo>
                  <a:lnTo>
                    <a:pt x="61" y="72"/>
                  </a:lnTo>
                  <a:lnTo>
                    <a:pt x="67" y="94"/>
                  </a:lnTo>
                  <a:lnTo>
                    <a:pt x="67" y="249"/>
                  </a:lnTo>
                  <a:lnTo>
                    <a:pt x="72" y="287"/>
                  </a:lnTo>
                  <a:lnTo>
                    <a:pt x="72" y="437"/>
                  </a:lnTo>
                  <a:lnTo>
                    <a:pt x="78" y="475"/>
                  </a:lnTo>
                  <a:lnTo>
                    <a:pt x="78" y="608"/>
                  </a:lnTo>
                  <a:lnTo>
                    <a:pt x="83" y="641"/>
                  </a:lnTo>
                  <a:lnTo>
                    <a:pt x="83" y="724"/>
                  </a:lnTo>
                  <a:lnTo>
                    <a:pt x="89" y="735"/>
                  </a:lnTo>
                  <a:lnTo>
                    <a:pt x="89" y="752"/>
                  </a:lnTo>
                  <a:lnTo>
                    <a:pt x="94" y="746"/>
                  </a:lnTo>
                  <a:lnTo>
                    <a:pt x="94" y="686"/>
                  </a:lnTo>
                  <a:lnTo>
                    <a:pt x="100" y="663"/>
                  </a:lnTo>
                  <a:lnTo>
                    <a:pt x="100" y="547"/>
                  </a:lnTo>
                  <a:lnTo>
                    <a:pt x="106" y="509"/>
                  </a:lnTo>
                  <a:lnTo>
                    <a:pt x="106" y="359"/>
                  </a:lnTo>
                  <a:lnTo>
                    <a:pt x="111" y="321"/>
                  </a:lnTo>
                  <a:lnTo>
                    <a:pt x="111" y="182"/>
                  </a:lnTo>
                  <a:lnTo>
                    <a:pt x="117" y="149"/>
                  </a:lnTo>
                  <a:lnTo>
                    <a:pt x="117" y="50"/>
                  </a:lnTo>
                  <a:lnTo>
                    <a:pt x="122" y="33"/>
                  </a:lnTo>
                  <a:lnTo>
                    <a:pt x="122" y="0"/>
                  </a:lnTo>
                  <a:lnTo>
                    <a:pt x="128" y="5"/>
                  </a:lnTo>
                  <a:lnTo>
                    <a:pt x="128" y="44"/>
                  </a:lnTo>
                  <a:lnTo>
                    <a:pt x="133" y="61"/>
                  </a:lnTo>
                  <a:lnTo>
                    <a:pt x="133" y="166"/>
                  </a:lnTo>
                  <a:lnTo>
                    <a:pt x="139" y="199"/>
                  </a:lnTo>
                  <a:lnTo>
                    <a:pt x="139" y="348"/>
                  </a:lnTo>
                  <a:lnTo>
                    <a:pt x="145" y="381"/>
                  </a:lnTo>
                  <a:lnTo>
                    <a:pt x="145" y="531"/>
                  </a:lnTo>
                  <a:lnTo>
                    <a:pt x="150" y="564"/>
                  </a:lnTo>
                  <a:lnTo>
                    <a:pt x="150" y="702"/>
                  </a:lnTo>
                  <a:lnTo>
                    <a:pt x="156" y="719"/>
                  </a:lnTo>
                  <a:lnTo>
                    <a:pt x="156" y="752"/>
                  </a:lnTo>
                  <a:lnTo>
                    <a:pt x="161" y="752"/>
                  </a:lnTo>
                  <a:lnTo>
                    <a:pt x="161" y="713"/>
                  </a:lnTo>
                  <a:lnTo>
                    <a:pt x="167" y="697"/>
                  </a:lnTo>
                  <a:lnTo>
                    <a:pt x="167" y="592"/>
                  </a:lnTo>
                  <a:lnTo>
                    <a:pt x="172" y="558"/>
                  </a:lnTo>
                  <a:lnTo>
                    <a:pt x="172" y="415"/>
                  </a:lnTo>
                  <a:lnTo>
                    <a:pt x="178" y="376"/>
                  </a:lnTo>
                  <a:lnTo>
                    <a:pt x="178" y="227"/>
                  </a:lnTo>
                  <a:lnTo>
                    <a:pt x="184" y="193"/>
                  </a:lnTo>
                  <a:lnTo>
                    <a:pt x="184" y="77"/>
                  </a:lnTo>
                  <a:lnTo>
                    <a:pt x="189" y="55"/>
                  </a:lnTo>
                  <a:lnTo>
                    <a:pt x="189" y="5"/>
                  </a:lnTo>
                  <a:lnTo>
                    <a:pt x="195" y="0"/>
                  </a:lnTo>
                  <a:lnTo>
                    <a:pt x="195" y="22"/>
                  </a:lnTo>
                  <a:lnTo>
                    <a:pt x="200" y="33"/>
                  </a:lnTo>
                  <a:lnTo>
                    <a:pt x="200" y="127"/>
                  </a:lnTo>
                  <a:lnTo>
                    <a:pt x="206" y="155"/>
                  </a:lnTo>
                  <a:lnTo>
                    <a:pt x="206" y="293"/>
                  </a:lnTo>
                  <a:lnTo>
                    <a:pt x="211" y="332"/>
                  </a:lnTo>
                  <a:lnTo>
                    <a:pt x="211" y="481"/>
                  </a:lnTo>
                  <a:lnTo>
                    <a:pt x="217" y="520"/>
                  </a:lnTo>
                  <a:lnTo>
                    <a:pt x="217" y="641"/>
                  </a:lnTo>
                  <a:lnTo>
                    <a:pt x="223" y="669"/>
                  </a:lnTo>
                  <a:lnTo>
                    <a:pt x="223" y="741"/>
                  </a:lnTo>
                  <a:lnTo>
                    <a:pt x="228" y="746"/>
                  </a:lnTo>
                  <a:lnTo>
                    <a:pt x="228" y="752"/>
                  </a:lnTo>
                  <a:lnTo>
                    <a:pt x="228" y="735"/>
                  </a:lnTo>
                  <a:lnTo>
                    <a:pt x="234" y="724"/>
                  </a:lnTo>
                  <a:lnTo>
                    <a:pt x="234" y="636"/>
                  </a:lnTo>
                  <a:lnTo>
                    <a:pt x="239" y="603"/>
                  </a:lnTo>
                  <a:lnTo>
                    <a:pt x="239" y="470"/>
                  </a:lnTo>
                  <a:lnTo>
                    <a:pt x="245" y="431"/>
                  </a:lnTo>
                  <a:lnTo>
                    <a:pt x="245" y="282"/>
                  </a:lnTo>
                  <a:lnTo>
                    <a:pt x="250" y="243"/>
                  </a:lnTo>
                  <a:lnTo>
                    <a:pt x="250" y="116"/>
                  </a:lnTo>
                  <a:lnTo>
                    <a:pt x="256" y="88"/>
                  </a:lnTo>
                  <a:lnTo>
                    <a:pt x="256" y="16"/>
                  </a:lnTo>
                  <a:lnTo>
                    <a:pt x="261" y="5"/>
                  </a:lnTo>
                  <a:lnTo>
                    <a:pt x="261" y="0"/>
                  </a:lnTo>
                  <a:lnTo>
                    <a:pt x="261" y="5"/>
                  </a:lnTo>
                  <a:lnTo>
                    <a:pt x="267" y="16"/>
                  </a:lnTo>
                  <a:lnTo>
                    <a:pt x="267" y="88"/>
                  </a:lnTo>
                  <a:lnTo>
                    <a:pt x="273" y="116"/>
                  </a:lnTo>
                  <a:lnTo>
                    <a:pt x="273" y="243"/>
                  </a:lnTo>
                  <a:lnTo>
                    <a:pt x="278" y="276"/>
                  </a:lnTo>
                  <a:lnTo>
                    <a:pt x="278" y="426"/>
                  </a:lnTo>
                  <a:lnTo>
                    <a:pt x="284" y="464"/>
                  </a:lnTo>
                  <a:lnTo>
                    <a:pt x="284" y="603"/>
                  </a:lnTo>
                  <a:lnTo>
                    <a:pt x="289" y="630"/>
                  </a:lnTo>
                  <a:lnTo>
                    <a:pt x="289" y="719"/>
                  </a:lnTo>
                  <a:lnTo>
                    <a:pt x="295" y="735"/>
                  </a:lnTo>
                  <a:lnTo>
                    <a:pt x="295" y="752"/>
                  </a:lnTo>
                  <a:lnTo>
                    <a:pt x="300" y="746"/>
                  </a:lnTo>
                  <a:lnTo>
                    <a:pt x="300" y="691"/>
                  </a:lnTo>
                  <a:lnTo>
                    <a:pt x="306" y="669"/>
                  </a:lnTo>
                  <a:lnTo>
                    <a:pt x="306" y="553"/>
                  </a:lnTo>
                  <a:lnTo>
                    <a:pt x="312" y="520"/>
                  </a:lnTo>
                  <a:lnTo>
                    <a:pt x="312" y="332"/>
                  </a:lnTo>
                  <a:lnTo>
                    <a:pt x="317" y="293"/>
                  </a:lnTo>
                  <a:lnTo>
                    <a:pt x="317" y="155"/>
                  </a:lnTo>
                  <a:lnTo>
                    <a:pt x="323" y="127"/>
                  </a:lnTo>
                  <a:lnTo>
                    <a:pt x="323" y="33"/>
                  </a:lnTo>
                  <a:lnTo>
                    <a:pt x="328" y="22"/>
                  </a:lnTo>
                  <a:lnTo>
                    <a:pt x="328" y="0"/>
                  </a:lnTo>
                  <a:lnTo>
                    <a:pt x="334" y="5"/>
                  </a:lnTo>
                  <a:lnTo>
                    <a:pt x="334" y="55"/>
                  </a:lnTo>
                  <a:lnTo>
                    <a:pt x="339" y="77"/>
                  </a:lnTo>
                  <a:lnTo>
                    <a:pt x="339" y="193"/>
                  </a:lnTo>
                  <a:lnTo>
                    <a:pt x="345" y="227"/>
                  </a:lnTo>
                  <a:lnTo>
                    <a:pt x="345" y="376"/>
                  </a:lnTo>
                  <a:lnTo>
                    <a:pt x="351" y="415"/>
                  </a:lnTo>
                </a:path>
              </a:pathLst>
            </a:custGeom>
            <a:noFill/>
            <a:ln w="11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44" name="Freeform 93"/>
            <p:cNvSpPr>
              <a:spLocks/>
            </p:cNvSpPr>
            <p:nvPr/>
          </p:nvSpPr>
          <p:spPr bwMode="auto">
            <a:xfrm>
              <a:off x="8789987" y="5229225"/>
              <a:ext cx="17463" cy="534987"/>
            </a:xfrm>
            <a:custGeom>
              <a:avLst/>
              <a:gdLst>
                <a:gd name="T0" fmla="*/ 0 w 11"/>
                <a:gd name="T1" fmla="*/ 0 h 337"/>
                <a:gd name="T2" fmla="*/ 0 w 11"/>
                <a:gd name="T3" fmla="*/ 2147483647 h 337"/>
                <a:gd name="T4" fmla="*/ 2147483647 w 11"/>
                <a:gd name="T5" fmla="*/ 2147483647 h 337"/>
                <a:gd name="T6" fmla="*/ 2147483647 w 11"/>
                <a:gd name="T7" fmla="*/ 2147483647 h 337"/>
                <a:gd name="T8" fmla="*/ 2147483647 w 11"/>
                <a:gd name="T9" fmla="*/ 2147483647 h 337"/>
                <a:gd name="T10" fmla="*/ 2147483647 w 11"/>
                <a:gd name="T11" fmla="*/ 2147483647 h 3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" h="337">
                  <a:moveTo>
                    <a:pt x="0" y="0"/>
                  </a:moveTo>
                  <a:lnTo>
                    <a:pt x="0" y="143"/>
                  </a:lnTo>
                  <a:lnTo>
                    <a:pt x="5" y="177"/>
                  </a:lnTo>
                  <a:lnTo>
                    <a:pt x="5" y="282"/>
                  </a:lnTo>
                  <a:lnTo>
                    <a:pt x="11" y="298"/>
                  </a:lnTo>
                  <a:lnTo>
                    <a:pt x="11" y="337"/>
                  </a:lnTo>
                </a:path>
              </a:pathLst>
            </a:custGeom>
            <a:noFill/>
            <a:ln w="11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45" name="Freeform 94"/>
            <p:cNvSpPr>
              <a:spLocks/>
            </p:cNvSpPr>
            <p:nvPr/>
          </p:nvSpPr>
          <p:spPr bwMode="auto">
            <a:xfrm>
              <a:off x="492124" y="2770187"/>
              <a:ext cx="1122363" cy="850900"/>
            </a:xfrm>
            <a:custGeom>
              <a:avLst/>
              <a:gdLst>
                <a:gd name="T0" fmla="*/ 2147483647 w 707"/>
                <a:gd name="T1" fmla="*/ 0 h 536"/>
                <a:gd name="T2" fmla="*/ 2147483647 w 707"/>
                <a:gd name="T3" fmla="*/ 0 h 536"/>
                <a:gd name="T4" fmla="*/ 2147483647 w 707"/>
                <a:gd name="T5" fmla="*/ 0 h 536"/>
                <a:gd name="T6" fmla="*/ 2147483647 w 707"/>
                <a:gd name="T7" fmla="*/ 0 h 536"/>
                <a:gd name="T8" fmla="*/ 2147483647 w 707"/>
                <a:gd name="T9" fmla="*/ 2147483647 h 536"/>
                <a:gd name="T10" fmla="*/ 2147483647 w 707"/>
                <a:gd name="T11" fmla="*/ 2147483647 h 536"/>
                <a:gd name="T12" fmla="*/ 2147483647 w 707"/>
                <a:gd name="T13" fmla="*/ 2147483647 h 536"/>
                <a:gd name="T14" fmla="*/ 2147483647 w 707"/>
                <a:gd name="T15" fmla="*/ 2147483647 h 536"/>
                <a:gd name="T16" fmla="*/ 2147483647 w 707"/>
                <a:gd name="T17" fmla="*/ 2147483647 h 536"/>
                <a:gd name="T18" fmla="*/ 2147483647 w 707"/>
                <a:gd name="T19" fmla="*/ 2147483647 h 536"/>
                <a:gd name="T20" fmla="*/ 2147483647 w 707"/>
                <a:gd name="T21" fmla="*/ 2147483647 h 536"/>
                <a:gd name="T22" fmla="*/ 2147483647 w 707"/>
                <a:gd name="T23" fmla="*/ 2147483647 h 536"/>
                <a:gd name="T24" fmla="*/ 2147483647 w 707"/>
                <a:gd name="T25" fmla="*/ 2147483647 h 536"/>
                <a:gd name="T26" fmla="*/ 2147483647 w 707"/>
                <a:gd name="T27" fmla="*/ 2147483647 h 536"/>
                <a:gd name="T28" fmla="*/ 2147483647 w 707"/>
                <a:gd name="T29" fmla="*/ 2147483647 h 536"/>
                <a:gd name="T30" fmla="*/ 2147483647 w 707"/>
                <a:gd name="T31" fmla="*/ 2147483647 h 536"/>
                <a:gd name="T32" fmla="*/ 2147483647 w 707"/>
                <a:gd name="T33" fmla="*/ 2147483647 h 536"/>
                <a:gd name="T34" fmla="*/ 2147483647 w 707"/>
                <a:gd name="T35" fmla="*/ 2147483647 h 536"/>
                <a:gd name="T36" fmla="*/ 2147483647 w 707"/>
                <a:gd name="T37" fmla="*/ 2147483647 h 536"/>
                <a:gd name="T38" fmla="*/ 2147483647 w 707"/>
                <a:gd name="T39" fmla="*/ 2147483647 h 536"/>
                <a:gd name="T40" fmla="*/ 2147483647 w 707"/>
                <a:gd name="T41" fmla="*/ 2147483647 h 536"/>
                <a:gd name="T42" fmla="*/ 2147483647 w 707"/>
                <a:gd name="T43" fmla="*/ 2147483647 h 536"/>
                <a:gd name="T44" fmla="*/ 2147483647 w 707"/>
                <a:gd name="T45" fmla="*/ 2147483647 h 536"/>
                <a:gd name="T46" fmla="*/ 2147483647 w 707"/>
                <a:gd name="T47" fmla="*/ 2147483647 h 536"/>
                <a:gd name="T48" fmla="*/ 2147483647 w 707"/>
                <a:gd name="T49" fmla="*/ 2147483647 h 536"/>
                <a:gd name="T50" fmla="*/ 2147483647 w 707"/>
                <a:gd name="T51" fmla="*/ 2147483647 h 536"/>
                <a:gd name="T52" fmla="*/ 2147483647 w 707"/>
                <a:gd name="T53" fmla="*/ 2147483647 h 536"/>
                <a:gd name="T54" fmla="*/ 2147483647 w 707"/>
                <a:gd name="T55" fmla="*/ 2147483647 h 536"/>
                <a:gd name="T56" fmla="*/ 2147483647 w 707"/>
                <a:gd name="T57" fmla="*/ 2147483647 h 536"/>
                <a:gd name="T58" fmla="*/ 2147483647 w 707"/>
                <a:gd name="T59" fmla="*/ 2147483647 h 536"/>
                <a:gd name="T60" fmla="*/ 2147483647 w 707"/>
                <a:gd name="T61" fmla="*/ 2147483647 h 536"/>
                <a:gd name="T62" fmla="*/ 2147483647 w 707"/>
                <a:gd name="T63" fmla="*/ 2147483647 h 536"/>
                <a:gd name="T64" fmla="*/ 2147483647 w 707"/>
                <a:gd name="T65" fmla="*/ 2147483647 h 536"/>
                <a:gd name="T66" fmla="*/ 2147483647 w 707"/>
                <a:gd name="T67" fmla="*/ 2147483647 h 536"/>
                <a:gd name="T68" fmla="*/ 2147483647 w 707"/>
                <a:gd name="T69" fmla="*/ 2147483647 h 536"/>
                <a:gd name="T70" fmla="*/ 2147483647 w 707"/>
                <a:gd name="T71" fmla="*/ 2147483647 h 536"/>
                <a:gd name="T72" fmla="*/ 2147483647 w 707"/>
                <a:gd name="T73" fmla="*/ 2147483647 h 536"/>
                <a:gd name="T74" fmla="*/ 2147483647 w 707"/>
                <a:gd name="T75" fmla="*/ 2147483647 h 536"/>
                <a:gd name="T76" fmla="*/ 2147483647 w 707"/>
                <a:gd name="T77" fmla="*/ 2147483647 h 536"/>
                <a:gd name="T78" fmla="*/ 2147483647 w 707"/>
                <a:gd name="T79" fmla="*/ 2147483647 h 536"/>
                <a:gd name="T80" fmla="*/ 2147483647 w 707"/>
                <a:gd name="T81" fmla="*/ 2147483647 h 536"/>
                <a:gd name="T82" fmla="*/ 2147483647 w 707"/>
                <a:gd name="T83" fmla="*/ 2147483647 h 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707" h="5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8" y="0"/>
                  </a:lnTo>
                  <a:lnTo>
                    <a:pt x="34" y="0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0" y="0"/>
                  </a:lnTo>
                  <a:lnTo>
                    <a:pt x="56" y="0"/>
                  </a:lnTo>
                  <a:lnTo>
                    <a:pt x="62" y="0"/>
                  </a:lnTo>
                  <a:lnTo>
                    <a:pt x="67" y="6"/>
                  </a:lnTo>
                  <a:lnTo>
                    <a:pt x="73" y="6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89" y="6"/>
                  </a:lnTo>
                  <a:lnTo>
                    <a:pt x="95" y="11"/>
                  </a:lnTo>
                  <a:lnTo>
                    <a:pt x="101" y="11"/>
                  </a:lnTo>
                  <a:lnTo>
                    <a:pt x="106" y="11"/>
                  </a:lnTo>
                  <a:lnTo>
                    <a:pt x="112" y="11"/>
                  </a:lnTo>
                  <a:lnTo>
                    <a:pt x="117" y="17"/>
                  </a:lnTo>
                  <a:lnTo>
                    <a:pt x="123" y="17"/>
                  </a:lnTo>
                  <a:lnTo>
                    <a:pt x="128" y="17"/>
                  </a:lnTo>
                  <a:lnTo>
                    <a:pt x="134" y="22"/>
                  </a:lnTo>
                  <a:lnTo>
                    <a:pt x="140" y="22"/>
                  </a:lnTo>
                  <a:lnTo>
                    <a:pt x="145" y="22"/>
                  </a:lnTo>
                  <a:lnTo>
                    <a:pt x="151" y="28"/>
                  </a:lnTo>
                  <a:lnTo>
                    <a:pt x="156" y="28"/>
                  </a:lnTo>
                  <a:lnTo>
                    <a:pt x="162" y="33"/>
                  </a:lnTo>
                  <a:lnTo>
                    <a:pt x="167" y="33"/>
                  </a:lnTo>
                  <a:lnTo>
                    <a:pt x="173" y="33"/>
                  </a:lnTo>
                  <a:lnTo>
                    <a:pt x="178" y="39"/>
                  </a:lnTo>
                  <a:lnTo>
                    <a:pt x="184" y="39"/>
                  </a:lnTo>
                  <a:lnTo>
                    <a:pt x="190" y="44"/>
                  </a:lnTo>
                  <a:lnTo>
                    <a:pt x="195" y="44"/>
                  </a:lnTo>
                  <a:lnTo>
                    <a:pt x="201" y="50"/>
                  </a:lnTo>
                  <a:lnTo>
                    <a:pt x="206" y="50"/>
                  </a:lnTo>
                  <a:lnTo>
                    <a:pt x="212" y="55"/>
                  </a:lnTo>
                  <a:lnTo>
                    <a:pt x="217" y="55"/>
                  </a:lnTo>
                  <a:lnTo>
                    <a:pt x="223" y="61"/>
                  </a:lnTo>
                  <a:lnTo>
                    <a:pt x="229" y="61"/>
                  </a:lnTo>
                  <a:lnTo>
                    <a:pt x="234" y="66"/>
                  </a:lnTo>
                  <a:lnTo>
                    <a:pt x="240" y="72"/>
                  </a:lnTo>
                  <a:lnTo>
                    <a:pt x="245" y="72"/>
                  </a:lnTo>
                  <a:lnTo>
                    <a:pt x="251" y="77"/>
                  </a:lnTo>
                  <a:lnTo>
                    <a:pt x="256" y="77"/>
                  </a:lnTo>
                  <a:lnTo>
                    <a:pt x="262" y="83"/>
                  </a:lnTo>
                  <a:lnTo>
                    <a:pt x="268" y="88"/>
                  </a:lnTo>
                  <a:lnTo>
                    <a:pt x="273" y="88"/>
                  </a:lnTo>
                  <a:lnTo>
                    <a:pt x="279" y="94"/>
                  </a:lnTo>
                  <a:lnTo>
                    <a:pt x="284" y="100"/>
                  </a:lnTo>
                  <a:lnTo>
                    <a:pt x="290" y="100"/>
                  </a:lnTo>
                  <a:lnTo>
                    <a:pt x="295" y="105"/>
                  </a:lnTo>
                  <a:lnTo>
                    <a:pt x="301" y="111"/>
                  </a:lnTo>
                  <a:lnTo>
                    <a:pt x="306" y="111"/>
                  </a:lnTo>
                  <a:lnTo>
                    <a:pt x="312" y="116"/>
                  </a:lnTo>
                  <a:lnTo>
                    <a:pt x="318" y="122"/>
                  </a:lnTo>
                  <a:lnTo>
                    <a:pt x="323" y="127"/>
                  </a:lnTo>
                  <a:lnTo>
                    <a:pt x="329" y="127"/>
                  </a:lnTo>
                  <a:lnTo>
                    <a:pt x="334" y="133"/>
                  </a:lnTo>
                  <a:lnTo>
                    <a:pt x="340" y="138"/>
                  </a:lnTo>
                  <a:lnTo>
                    <a:pt x="345" y="144"/>
                  </a:lnTo>
                  <a:lnTo>
                    <a:pt x="351" y="149"/>
                  </a:lnTo>
                  <a:lnTo>
                    <a:pt x="357" y="149"/>
                  </a:lnTo>
                  <a:lnTo>
                    <a:pt x="362" y="155"/>
                  </a:lnTo>
                  <a:lnTo>
                    <a:pt x="368" y="160"/>
                  </a:lnTo>
                  <a:lnTo>
                    <a:pt x="373" y="166"/>
                  </a:lnTo>
                  <a:lnTo>
                    <a:pt x="379" y="171"/>
                  </a:lnTo>
                  <a:lnTo>
                    <a:pt x="384" y="177"/>
                  </a:lnTo>
                  <a:lnTo>
                    <a:pt x="390" y="177"/>
                  </a:lnTo>
                  <a:lnTo>
                    <a:pt x="396" y="182"/>
                  </a:lnTo>
                  <a:lnTo>
                    <a:pt x="401" y="188"/>
                  </a:lnTo>
                  <a:lnTo>
                    <a:pt x="407" y="194"/>
                  </a:lnTo>
                  <a:lnTo>
                    <a:pt x="412" y="199"/>
                  </a:lnTo>
                  <a:lnTo>
                    <a:pt x="418" y="205"/>
                  </a:lnTo>
                  <a:lnTo>
                    <a:pt x="423" y="210"/>
                  </a:lnTo>
                  <a:lnTo>
                    <a:pt x="429" y="216"/>
                  </a:lnTo>
                  <a:lnTo>
                    <a:pt x="434" y="221"/>
                  </a:lnTo>
                  <a:lnTo>
                    <a:pt x="440" y="227"/>
                  </a:lnTo>
                  <a:lnTo>
                    <a:pt x="446" y="232"/>
                  </a:lnTo>
                  <a:lnTo>
                    <a:pt x="451" y="238"/>
                  </a:lnTo>
                  <a:lnTo>
                    <a:pt x="457" y="243"/>
                  </a:lnTo>
                  <a:lnTo>
                    <a:pt x="462" y="249"/>
                  </a:lnTo>
                  <a:lnTo>
                    <a:pt x="468" y="254"/>
                  </a:lnTo>
                  <a:lnTo>
                    <a:pt x="473" y="260"/>
                  </a:lnTo>
                  <a:lnTo>
                    <a:pt x="479" y="265"/>
                  </a:lnTo>
                  <a:lnTo>
                    <a:pt x="485" y="271"/>
                  </a:lnTo>
                  <a:lnTo>
                    <a:pt x="490" y="277"/>
                  </a:lnTo>
                  <a:lnTo>
                    <a:pt x="496" y="282"/>
                  </a:lnTo>
                  <a:lnTo>
                    <a:pt x="501" y="288"/>
                  </a:lnTo>
                  <a:lnTo>
                    <a:pt x="507" y="293"/>
                  </a:lnTo>
                  <a:lnTo>
                    <a:pt x="512" y="299"/>
                  </a:lnTo>
                  <a:lnTo>
                    <a:pt x="524" y="310"/>
                  </a:lnTo>
                  <a:lnTo>
                    <a:pt x="524" y="315"/>
                  </a:lnTo>
                  <a:lnTo>
                    <a:pt x="529" y="321"/>
                  </a:lnTo>
                  <a:lnTo>
                    <a:pt x="535" y="326"/>
                  </a:lnTo>
                  <a:lnTo>
                    <a:pt x="540" y="332"/>
                  </a:lnTo>
                  <a:lnTo>
                    <a:pt x="546" y="337"/>
                  </a:lnTo>
                  <a:lnTo>
                    <a:pt x="551" y="343"/>
                  </a:lnTo>
                  <a:lnTo>
                    <a:pt x="557" y="348"/>
                  </a:lnTo>
                  <a:lnTo>
                    <a:pt x="568" y="359"/>
                  </a:lnTo>
                  <a:lnTo>
                    <a:pt x="568" y="365"/>
                  </a:lnTo>
                  <a:lnTo>
                    <a:pt x="574" y="371"/>
                  </a:lnTo>
                  <a:lnTo>
                    <a:pt x="579" y="376"/>
                  </a:lnTo>
                  <a:lnTo>
                    <a:pt x="585" y="382"/>
                  </a:lnTo>
                  <a:lnTo>
                    <a:pt x="596" y="393"/>
                  </a:lnTo>
                  <a:lnTo>
                    <a:pt x="596" y="398"/>
                  </a:lnTo>
                  <a:lnTo>
                    <a:pt x="601" y="404"/>
                  </a:lnTo>
                  <a:lnTo>
                    <a:pt x="607" y="409"/>
                  </a:lnTo>
                  <a:lnTo>
                    <a:pt x="613" y="415"/>
                  </a:lnTo>
                  <a:lnTo>
                    <a:pt x="624" y="426"/>
                  </a:lnTo>
                  <a:lnTo>
                    <a:pt x="624" y="431"/>
                  </a:lnTo>
                  <a:lnTo>
                    <a:pt x="629" y="437"/>
                  </a:lnTo>
                  <a:lnTo>
                    <a:pt x="635" y="442"/>
                  </a:lnTo>
                  <a:lnTo>
                    <a:pt x="646" y="454"/>
                  </a:lnTo>
                  <a:lnTo>
                    <a:pt x="646" y="459"/>
                  </a:lnTo>
                  <a:lnTo>
                    <a:pt x="652" y="465"/>
                  </a:lnTo>
                  <a:lnTo>
                    <a:pt x="657" y="470"/>
                  </a:lnTo>
                  <a:lnTo>
                    <a:pt x="668" y="481"/>
                  </a:lnTo>
                  <a:lnTo>
                    <a:pt x="668" y="487"/>
                  </a:lnTo>
                  <a:lnTo>
                    <a:pt x="674" y="492"/>
                  </a:lnTo>
                  <a:lnTo>
                    <a:pt x="685" y="503"/>
                  </a:lnTo>
                  <a:lnTo>
                    <a:pt x="685" y="509"/>
                  </a:lnTo>
                  <a:lnTo>
                    <a:pt x="691" y="514"/>
                  </a:lnTo>
                  <a:lnTo>
                    <a:pt x="696" y="520"/>
                  </a:lnTo>
                  <a:lnTo>
                    <a:pt x="707" y="531"/>
                  </a:lnTo>
                  <a:lnTo>
                    <a:pt x="707" y="536"/>
                  </a:lnTo>
                </a:path>
              </a:pathLst>
            </a:custGeom>
            <a:noFill/>
            <a:ln w="11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46" name="Freeform 95"/>
            <p:cNvSpPr>
              <a:spLocks/>
            </p:cNvSpPr>
            <p:nvPr/>
          </p:nvSpPr>
          <p:spPr bwMode="auto">
            <a:xfrm>
              <a:off x="1614486" y="3621087"/>
              <a:ext cx="1122363" cy="1344612"/>
            </a:xfrm>
            <a:custGeom>
              <a:avLst/>
              <a:gdLst>
                <a:gd name="T0" fmla="*/ 2147483647 w 707"/>
                <a:gd name="T1" fmla="*/ 2147483647 h 847"/>
                <a:gd name="T2" fmla="*/ 2147483647 w 707"/>
                <a:gd name="T3" fmla="*/ 2147483647 h 847"/>
                <a:gd name="T4" fmla="*/ 2147483647 w 707"/>
                <a:gd name="T5" fmla="*/ 2147483647 h 847"/>
                <a:gd name="T6" fmla="*/ 2147483647 w 707"/>
                <a:gd name="T7" fmla="*/ 2147483647 h 847"/>
                <a:gd name="T8" fmla="*/ 2147483647 w 707"/>
                <a:gd name="T9" fmla="*/ 2147483647 h 847"/>
                <a:gd name="T10" fmla="*/ 2147483647 w 707"/>
                <a:gd name="T11" fmla="*/ 2147483647 h 847"/>
                <a:gd name="T12" fmla="*/ 2147483647 w 707"/>
                <a:gd name="T13" fmla="*/ 2147483647 h 847"/>
                <a:gd name="T14" fmla="*/ 2147483647 w 707"/>
                <a:gd name="T15" fmla="*/ 2147483647 h 847"/>
                <a:gd name="T16" fmla="*/ 2147483647 w 707"/>
                <a:gd name="T17" fmla="*/ 2147483647 h 847"/>
                <a:gd name="T18" fmla="*/ 2147483647 w 707"/>
                <a:gd name="T19" fmla="*/ 2147483647 h 847"/>
                <a:gd name="T20" fmla="*/ 2147483647 w 707"/>
                <a:gd name="T21" fmla="*/ 2147483647 h 847"/>
                <a:gd name="T22" fmla="*/ 2147483647 w 707"/>
                <a:gd name="T23" fmla="*/ 2147483647 h 847"/>
                <a:gd name="T24" fmla="*/ 2147483647 w 707"/>
                <a:gd name="T25" fmla="*/ 2147483647 h 847"/>
                <a:gd name="T26" fmla="*/ 2147483647 w 707"/>
                <a:gd name="T27" fmla="*/ 2147483647 h 847"/>
                <a:gd name="T28" fmla="*/ 2147483647 w 707"/>
                <a:gd name="T29" fmla="*/ 2147483647 h 847"/>
                <a:gd name="T30" fmla="*/ 2147483647 w 707"/>
                <a:gd name="T31" fmla="*/ 2147483647 h 847"/>
                <a:gd name="T32" fmla="*/ 2147483647 w 707"/>
                <a:gd name="T33" fmla="*/ 2147483647 h 847"/>
                <a:gd name="T34" fmla="*/ 2147483647 w 707"/>
                <a:gd name="T35" fmla="*/ 2147483647 h 847"/>
                <a:gd name="T36" fmla="*/ 2147483647 w 707"/>
                <a:gd name="T37" fmla="*/ 2147483647 h 847"/>
                <a:gd name="T38" fmla="*/ 2147483647 w 707"/>
                <a:gd name="T39" fmla="*/ 2147483647 h 847"/>
                <a:gd name="T40" fmla="*/ 2147483647 w 707"/>
                <a:gd name="T41" fmla="*/ 2147483647 h 847"/>
                <a:gd name="T42" fmla="*/ 2147483647 w 707"/>
                <a:gd name="T43" fmla="*/ 2147483647 h 847"/>
                <a:gd name="T44" fmla="*/ 2147483647 w 707"/>
                <a:gd name="T45" fmla="*/ 2147483647 h 847"/>
                <a:gd name="T46" fmla="*/ 2147483647 w 707"/>
                <a:gd name="T47" fmla="*/ 2147483647 h 847"/>
                <a:gd name="T48" fmla="*/ 2147483647 w 707"/>
                <a:gd name="T49" fmla="*/ 2147483647 h 847"/>
                <a:gd name="T50" fmla="*/ 2147483647 w 707"/>
                <a:gd name="T51" fmla="*/ 2147483647 h 847"/>
                <a:gd name="T52" fmla="*/ 2147483647 w 707"/>
                <a:gd name="T53" fmla="*/ 2147483647 h 847"/>
                <a:gd name="T54" fmla="*/ 2147483647 w 707"/>
                <a:gd name="T55" fmla="*/ 2147483647 h 847"/>
                <a:gd name="T56" fmla="*/ 2147483647 w 707"/>
                <a:gd name="T57" fmla="*/ 2147483647 h 847"/>
                <a:gd name="T58" fmla="*/ 2147483647 w 707"/>
                <a:gd name="T59" fmla="*/ 2147483647 h 847"/>
                <a:gd name="T60" fmla="*/ 2147483647 w 707"/>
                <a:gd name="T61" fmla="*/ 2147483647 h 847"/>
                <a:gd name="T62" fmla="*/ 2147483647 w 707"/>
                <a:gd name="T63" fmla="*/ 2147483647 h 847"/>
                <a:gd name="T64" fmla="*/ 2147483647 w 707"/>
                <a:gd name="T65" fmla="*/ 2147483647 h 847"/>
                <a:gd name="T66" fmla="*/ 2147483647 w 707"/>
                <a:gd name="T67" fmla="*/ 2147483647 h 847"/>
                <a:gd name="T68" fmla="*/ 2147483647 w 707"/>
                <a:gd name="T69" fmla="*/ 2147483647 h 847"/>
                <a:gd name="T70" fmla="*/ 2147483647 w 707"/>
                <a:gd name="T71" fmla="*/ 2147483647 h 847"/>
                <a:gd name="T72" fmla="*/ 2147483647 w 707"/>
                <a:gd name="T73" fmla="*/ 2147483647 h 847"/>
                <a:gd name="T74" fmla="*/ 2147483647 w 707"/>
                <a:gd name="T75" fmla="*/ 2147483647 h 847"/>
                <a:gd name="T76" fmla="*/ 2147483647 w 707"/>
                <a:gd name="T77" fmla="*/ 2147483647 h 847"/>
                <a:gd name="T78" fmla="*/ 2147483647 w 707"/>
                <a:gd name="T79" fmla="*/ 2147483647 h 847"/>
                <a:gd name="T80" fmla="*/ 2147483647 w 707"/>
                <a:gd name="T81" fmla="*/ 2147483647 h 847"/>
                <a:gd name="T82" fmla="*/ 2147483647 w 707"/>
                <a:gd name="T83" fmla="*/ 2147483647 h 84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707" h="847">
                  <a:moveTo>
                    <a:pt x="0" y="0"/>
                  </a:moveTo>
                  <a:lnTo>
                    <a:pt x="6" y="6"/>
                  </a:lnTo>
                  <a:lnTo>
                    <a:pt x="17" y="17"/>
                  </a:lnTo>
                  <a:lnTo>
                    <a:pt x="17" y="23"/>
                  </a:lnTo>
                  <a:lnTo>
                    <a:pt x="22" y="28"/>
                  </a:lnTo>
                  <a:lnTo>
                    <a:pt x="34" y="39"/>
                  </a:lnTo>
                  <a:lnTo>
                    <a:pt x="34" y="45"/>
                  </a:lnTo>
                  <a:lnTo>
                    <a:pt x="39" y="50"/>
                  </a:lnTo>
                  <a:lnTo>
                    <a:pt x="50" y="61"/>
                  </a:lnTo>
                  <a:lnTo>
                    <a:pt x="50" y="67"/>
                  </a:lnTo>
                  <a:lnTo>
                    <a:pt x="56" y="72"/>
                  </a:lnTo>
                  <a:lnTo>
                    <a:pt x="67" y="83"/>
                  </a:lnTo>
                  <a:lnTo>
                    <a:pt x="67" y="89"/>
                  </a:lnTo>
                  <a:lnTo>
                    <a:pt x="73" y="94"/>
                  </a:lnTo>
                  <a:lnTo>
                    <a:pt x="84" y="106"/>
                  </a:lnTo>
                  <a:lnTo>
                    <a:pt x="84" y="111"/>
                  </a:lnTo>
                  <a:lnTo>
                    <a:pt x="89" y="117"/>
                  </a:lnTo>
                  <a:lnTo>
                    <a:pt x="100" y="128"/>
                  </a:lnTo>
                  <a:lnTo>
                    <a:pt x="100" y="133"/>
                  </a:lnTo>
                  <a:lnTo>
                    <a:pt x="112" y="144"/>
                  </a:lnTo>
                  <a:lnTo>
                    <a:pt x="112" y="150"/>
                  </a:lnTo>
                  <a:lnTo>
                    <a:pt x="117" y="155"/>
                  </a:lnTo>
                  <a:lnTo>
                    <a:pt x="128" y="166"/>
                  </a:lnTo>
                  <a:lnTo>
                    <a:pt x="128" y="172"/>
                  </a:lnTo>
                  <a:lnTo>
                    <a:pt x="134" y="177"/>
                  </a:lnTo>
                  <a:lnTo>
                    <a:pt x="145" y="189"/>
                  </a:lnTo>
                  <a:lnTo>
                    <a:pt x="145" y="194"/>
                  </a:lnTo>
                  <a:lnTo>
                    <a:pt x="150" y="200"/>
                  </a:lnTo>
                  <a:lnTo>
                    <a:pt x="162" y="211"/>
                  </a:lnTo>
                  <a:lnTo>
                    <a:pt x="162" y="216"/>
                  </a:lnTo>
                  <a:lnTo>
                    <a:pt x="167" y="222"/>
                  </a:lnTo>
                  <a:lnTo>
                    <a:pt x="178" y="233"/>
                  </a:lnTo>
                  <a:lnTo>
                    <a:pt x="178" y="238"/>
                  </a:lnTo>
                  <a:lnTo>
                    <a:pt x="189" y="249"/>
                  </a:lnTo>
                  <a:lnTo>
                    <a:pt x="189" y="255"/>
                  </a:lnTo>
                  <a:lnTo>
                    <a:pt x="195" y="260"/>
                  </a:lnTo>
                  <a:lnTo>
                    <a:pt x="206" y="271"/>
                  </a:lnTo>
                  <a:lnTo>
                    <a:pt x="206" y="277"/>
                  </a:lnTo>
                  <a:lnTo>
                    <a:pt x="212" y="283"/>
                  </a:lnTo>
                  <a:lnTo>
                    <a:pt x="223" y="294"/>
                  </a:lnTo>
                  <a:lnTo>
                    <a:pt x="223" y="299"/>
                  </a:lnTo>
                  <a:lnTo>
                    <a:pt x="234" y="310"/>
                  </a:lnTo>
                  <a:lnTo>
                    <a:pt x="234" y="316"/>
                  </a:lnTo>
                  <a:lnTo>
                    <a:pt x="240" y="321"/>
                  </a:lnTo>
                  <a:lnTo>
                    <a:pt x="251" y="332"/>
                  </a:lnTo>
                  <a:lnTo>
                    <a:pt x="251" y="338"/>
                  </a:lnTo>
                  <a:lnTo>
                    <a:pt x="256" y="343"/>
                  </a:lnTo>
                  <a:lnTo>
                    <a:pt x="267" y="354"/>
                  </a:lnTo>
                  <a:lnTo>
                    <a:pt x="267" y="360"/>
                  </a:lnTo>
                  <a:lnTo>
                    <a:pt x="273" y="365"/>
                  </a:lnTo>
                  <a:lnTo>
                    <a:pt x="284" y="377"/>
                  </a:lnTo>
                  <a:lnTo>
                    <a:pt x="284" y="382"/>
                  </a:lnTo>
                  <a:lnTo>
                    <a:pt x="290" y="388"/>
                  </a:lnTo>
                  <a:lnTo>
                    <a:pt x="301" y="399"/>
                  </a:lnTo>
                  <a:lnTo>
                    <a:pt x="301" y="404"/>
                  </a:lnTo>
                  <a:lnTo>
                    <a:pt x="306" y="410"/>
                  </a:lnTo>
                  <a:lnTo>
                    <a:pt x="317" y="421"/>
                  </a:lnTo>
                  <a:lnTo>
                    <a:pt x="317" y="426"/>
                  </a:lnTo>
                  <a:lnTo>
                    <a:pt x="323" y="432"/>
                  </a:lnTo>
                  <a:lnTo>
                    <a:pt x="334" y="443"/>
                  </a:lnTo>
                  <a:lnTo>
                    <a:pt x="334" y="448"/>
                  </a:lnTo>
                  <a:lnTo>
                    <a:pt x="340" y="454"/>
                  </a:lnTo>
                  <a:lnTo>
                    <a:pt x="351" y="465"/>
                  </a:lnTo>
                  <a:lnTo>
                    <a:pt x="351" y="471"/>
                  </a:lnTo>
                  <a:lnTo>
                    <a:pt x="356" y="476"/>
                  </a:lnTo>
                  <a:lnTo>
                    <a:pt x="362" y="482"/>
                  </a:lnTo>
                  <a:lnTo>
                    <a:pt x="373" y="493"/>
                  </a:lnTo>
                  <a:lnTo>
                    <a:pt x="373" y="498"/>
                  </a:lnTo>
                  <a:lnTo>
                    <a:pt x="379" y="504"/>
                  </a:lnTo>
                  <a:lnTo>
                    <a:pt x="384" y="509"/>
                  </a:lnTo>
                  <a:lnTo>
                    <a:pt x="395" y="520"/>
                  </a:lnTo>
                  <a:lnTo>
                    <a:pt x="395" y="526"/>
                  </a:lnTo>
                  <a:lnTo>
                    <a:pt x="401" y="531"/>
                  </a:lnTo>
                  <a:lnTo>
                    <a:pt x="407" y="537"/>
                  </a:lnTo>
                  <a:lnTo>
                    <a:pt x="418" y="548"/>
                  </a:lnTo>
                  <a:lnTo>
                    <a:pt x="418" y="554"/>
                  </a:lnTo>
                  <a:lnTo>
                    <a:pt x="423" y="559"/>
                  </a:lnTo>
                  <a:lnTo>
                    <a:pt x="429" y="565"/>
                  </a:lnTo>
                  <a:lnTo>
                    <a:pt x="440" y="576"/>
                  </a:lnTo>
                  <a:lnTo>
                    <a:pt x="440" y="581"/>
                  </a:lnTo>
                  <a:lnTo>
                    <a:pt x="445" y="587"/>
                  </a:lnTo>
                  <a:lnTo>
                    <a:pt x="451" y="592"/>
                  </a:lnTo>
                  <a:lnTo>
                    <a:pt x="457" y="598"/>
                  </a:lnTo>
                  <a:lnTo>
                    <a:pt x="468" y="609"/>
                  </a:lnTo>
                  <a:lnTo>
                    <a:pt x="468" y="614"/>
                  </a:lnTo>
                  <a:lnTo>
                    <a:pt x="473" y="620"/>
                  </a:lnTo>
                  <a:lnTo>
                    <a:pt x="479" y="625"/>
                  </a:lnTo>
                  <a:lnTo>
                    <a:pt x="484" y="631"/>
                  </a:lnTo>
                  <a:lnTo>
                    <a:pt x="490" y="637"/>
                  </a:lnTo>
                  <a:lnTo>
                    <a:pt x="496" y="642"/>
                  </a:lnTo>
                  <a:lnTo>
                    <a:pt x="501" y="648"/>
                  </a:lnTo>
                  <a:lnTo>
                    <a:pt x="512" y="659"/>
                  </a:lnTo>
                  <a:lnTo>
                    <a:pt x="512" y="664"/>
                  </a:lnTo>
                  <a:lnTo>
                    <a:pt x="518" y="670"/>
                  </a:lnTo>
                  <a:lnTo>
                    <a:pt x="523" y="675"/>
                  </a:lnTo>
                  <a:lnTo>
                    <a:pt x="529" y="681"/>
                  </a:lnTo>
                  <a:lnTo>
                    <a:pt x="535" y="686"/>
                  </a:lnTo>
                  <a:lnTo>
                    <a:pt x="540" y="692"/>
                  </a:lnTo>
                  <a:lnTo>
                    <a:pt x="546" y="697"/>
                  </a:lnTo>
                  <a:lnTo>
                    <a:pt x="551" y="703"/>
                  </a:lnTo>
                  <a:lnTo>
                    <a:pt x="557" y="708"/>
                  </a:lnTo>
                  <a:lnTo>
                    <a:pt x="562" y="714"/>
                  </a:lnTo>
                  <a:lnTo>
                    <a:pt x="568" y="719"/>
                  </a:lnTo>
                  <a:lnTo>
                    <a:pt x="573" y="725"/>
                  </a:lnTo>
                  <a:lnTo>
                    <a:pt x="579" y="731"/>
                  </a:lnTo>
                  <a:lnTo>
                    <a:pt x="585" y="736"/>
                  </a:lnTo>
                  <a:lnTo>
                    <a:pt x="596" y="747"/>
                  </a:lnTo>
                  <a:lnTo>
                    <a:pt x="596" y="753"/>
                  </a:lnTo>
                  <a:lnTo>
                    <a:pt x="601" y="753"/>
                  </a:lnTo>
                  <a:lnTo>
                    <a:pt x="607" y="758"/>
                  </a:lnTo>
                  <a:lnTo>
                    <a:pt x="612" y="764"/>
                  </a:lnTo>
                  <a:lnTo>
                    <a:pt x="618" y="769"/>
                  </a:lnTo>
                  <a:lnTo>
                    <a:pt x="624" y="775"/>
                  </a:lnTo>
                  <a:lnTo>
                    <a:pt x="629" y="780"/>
                  </a:lnTo>
                  <a:lnTo>
                    <a:pt x="635" y="786"/>
                  </a:lnTo>
                  <a:lnTo>
                    <a:pt x="640" y="791"/>
                  </a:lnTo>
                  <a:lnTo>
                    <a:pt x="646" y="797"/>
                  </a:lnTo>
                  <a:lnTo>
                    <a:pt x="651" y="802"/>
                  </a:lnTo>
                  <a:lnTo>
                    <a:pt x="657" y="802"/>
                  </a:lnTo>
                  <a:lnTo>
                    <a:pt x="663" y="808"/>
                  </a:lnTo>
                  <a:lnTo>
                    <a:pt x="668" y="813"/>
                  </a:lnTo>
                  <a:lnTo>
                    <a:pt x="674" y="819"/>
                  </a:lnTo>
                  <a:lnTo>
                    <a:pt x="679" y="825"/>
                  </a:lnTo>
                  <a:lnTo>
                    <a:pt x="685" y="830"/>
                  </a:lnTo>
                  <a:lnTo>
                    <a:pt x="690" y="836"/>
                  </a:lnTo>
                  <a:lnTo>
                    <a:pt x="696" y="836"/>
                  </a:lnTo>
                  <a:lnTo>
                    <a:pt x="701" y="841"/>
                  </a:lnTo>
                  <a:lnTo>
                    <a:pt x="707" y="847"/>
                  </a:lnTo>
                </a:path>
              </a:pathLst>
            </a:custGeom>
            <a:noFill/>
            <a:ln w="11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47" name="Freeform 96"/>
            <p:cNvSpPr>
              <a:spLocks/>
            </p:cNvSpPr>
            <p:nvPr/>
          </p:nvSpPr>
          <p:spPr bwMode="auto">
            <a:xfrm>
              <a:off x="2736849" y="4903787"/>
              <a:ext cx="1122363" cy="263525"/>
            </a:xfrm>
            <a:custGeom>
              <a:avLst/>
              <a:gdLst>
                <a:gd name="T0" fmla="*/ 2147483647 w 707"/>
                <a:gd name="T1" fmla="*/ 2147483647 h 166"/>
                <a:gd name="T2" fmla="*/ 2147483647 w 707"/>
                <a:gd name="T3" fmla="*/ 2147483647 h 166"/>
                <a:gd name="T4" fmla="*/ 2147483647 w 707"/>
                <a:gd name="T5" fmla="*/ 2147483647 h 166"/>
                <a:gd name="T6" fmla="*/ 2147483647 w 707"/>
                <a:gd name="T7" fmla="*/ 2147483647 h 166"/>
                <a:gd name="T8" fmla="*/ 2147483647 w 707"/>
                <a:gd name="T9" fmla="*/ 2147483647 h 166"/>
                <a:gd name="T10" fmla="*/ 2147483647 w 707"/>
                <a:gd name="T11" fmla="*/ 2147483647 h 166"/>
                <a:gd name="T12" fmla="*/ 2147483647 w 707"/>
                <a:gd name="T13" fmla="*/ 2147483647 h 166"/>
                <a:gd name="T14" fmla="*/ 2147483647 w 707"/>
                <a:gd name="T15" fmla="*/ 2147483647 h 166"/>
                <a:gd name="T16" fmla="*/ 2147483647 w 707"/>
                <a:gd name="T17" fmla="*/ 2147483647 h 166"/>
                <a:gd name="T18" fmla="*/ 2147483647 w 707"/>
                <a:gd name="T19" fmla="*/ 2147483647 h 166"/>
                <a:gd name="T20" fmla="*/ 2147483647 w 707"/>
                <a:gd name="T21" fmla="*/ 2147483647 h 166"/>
                <a:gd name="T22" fmla="*/ 2147483647 w 707"/>
                <a:gd name="T23" fmla="*/ 2147483647 h 166"/>
                <a:gd name="T24" fmla="*/ 2147483647 w 707"/>
                <a:gd name="T25" fmla="*/ 2147483647 h 166"/>
                <a:gd name="T26" fmla="*/ 2147483647 w 707"/>
                <a:gd name="T27" fmla="*/ 2147483647 h 166"/>
                <a:gd name="T28" fmla="*/ 2147483647 w 707"/>
                <a:gd name="T29" fmla="*/ 2147483647 h 166"/>
                <a:gd name="T30" fmla="*/ 2147483647 w 707"/>
                <a:gd name="T31" fmla="*/ 2147483647 h 166"/>
                <a:gd name="T32" fmla="*/ 2147483647 w 707"/>
                <a:gd name="T33" fmla="*/ 2147483647 h 166"/>
                <a:gd name="T34" fmla="*/ 2147483647 w 707"/>
                <a:gd name="T35" fmla="*/ 2147483647 h 166"/>
                <a:gd name="T36" fmla="*/ 2147483647 w 707"/>
                <a:gd name="T37" fmla="*/ 2147483647 h 166"/>
                <a:gd name="T38" fmla="*/ 2147483647 w 707"/>
                <a:gd name="T39" fmla="*/ 2147483647 h 166"/>
                <a:gd name="T40" fmla="*/ 2147483647 w 707"/>
                <a:gd name="T41" fmla="*/ 2147483647 h 166"/>
                <a:gd name="T42" fmla="*/ 2147483647 w 707"/>
                <a:gd name="T43" fmla="*/ 2147483647 h 166"/>
                <a:gd name="T44" fmla="*/ 2147483647 w 707"/>
                <a:gd name="T45" fmla="*/ 2147483647 h 166"/>
                <a:gd name="T46" fmla="*/ 2147483647 w 707"/>
                <a:gd name="T47" fmla="*/ 2147483647 h 166"/>
                <a:gd name="T48" fmla="*/ 2147483647 w 707"/>
                <a:gd name="T49" fmla="*/ 2147483647 h 166"/>
                <a:gd name="T50" fmla="*/ 2147483647 w 707"/>
                <a:gd name="T51" fmla="*/ 2147483647 h 166"/>
                <a:gd name="T52" fmla="*/ 2147483647 w 707"/>
                <a:gd name="T53" fmla="*/ 2147483647 h 166"/>
                <a:gd name="T54" fmla="*/ 2147483647 w 707"/>
                <a:gd name="T55" fmla="*/ 2147483647 h 166"/>
                <a:gd name="T56" fmla="*/ 2147483647 w 707"/>
                <a:gd name="T57" fmla="*/ 2147483647 h 166"/>
                <a:gd name="T58" fmla="*/ 2147483647 w 707"/>
                <a:gd name="T59" fmla="*/ 2147483647 h 166"/>
                <a:gd name="T60" fmla="*/ 2147483647 w 707"/>
                <a:gd name="T61" fmla="*/ 2147483647 h 166"/>
                <a:gd name="T62" fmla="*/ 2147483647 w 707"/>
                <a:gd name="T63" fmla="*/ 2147483647 h 166"/>
                <a:gd name="T64" fmla="*/ 2147483647 w 707"/>
                <a:gd name="T65" fmla="*/ 2147483647 h 166"/>
                <a:gd name="T66" fmla="*/ 2147483647 w 707"/>
                <a:gd name="T67" fmla="*/ 2147483647 h 166"/>
                <a:gd name="T68" fmla="*/ 2147483647 w 707"/>
                <a:gd name="T69" fmla="*/ 2147483647 h 166"/>
                <a:gd name="T70" fmla="*/ 2147483647 w 707"/>
                <a:gd name="T71" fmla="*/ 2147483647 h 166"/>
                <a:gd name="T72" fmla="*/ 2147483647 w 707"/>
                <a:gd name="T73" fmla="*/ 2147483647 h 166"/>
                <a:gd name="T74" fmla="*/ 2147483647 w 707"/>
                <a:gd name="T75" fmla="*/ 2147483647 h 166"/>
                <a:gd name="T76" fmla="*/ 2147483647 w 707"/>
                <a:gd name="T77" fmla="*/ 2147483647 h 166"/>
                <a:gd name="T78" fmla="*/ 2147483647 w 707"/>
                <a:gd name="T79" fmla="*/ 2147483647 h 166"/>
                <a:gd name="T80" fmla="*/ 2147483647 w 707"/>
                <a:gd name="T81" fmla="*/ 2147483647 h 166"/>
                <a:gd name="T82" fmla="*/ 2147483647 w 707"/>
                <a:gd name="T83" fmla="*/ 2147483647 h 16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707" h="166">
                  <a:moveTo>
                    <a:pt x="0" y="39"/>
                  </a:moveTo>
                  <a:lnTo>
                    <a:pt x="6" y="44"/>
                  </a:lnTo>
                  <a:lnTo>
                    <a:pt x="11" y="44"/>
                  </a:lnTo>
                  <a:lnTo>
                    <a:pt x="17" y="50"/>
                  </a:lnTo>
                  <a:lnTo>
                    <a:pt x="22" y="55"/>
                  </a:lnTo>
                  <a:lnTo>
                    <a:pt x="28" y="55"/>
                  </a:lnTo>
                  <a:lnTo>
                    <a:pt x="33" y="61"/>
                  </a:lnTo>
                  <a:lnTo>
                    <a:pt x="39" y="66"/>
                  </a:lnTo>
                  <a:lnTo>
                    <a:pt x="45" y="72"/>
                  </a:lnTo>
                  <a:lnTo>
                    <a:pt x="50" y="72"/>
                  </a:lnTo>
                  <a:lnTo>
                    <a:pt x="56" y="77"/>
                  </a:lnTo>
                  <a:lnTo>
                    <a:pt x="61" y="83"/>
                  </a:lnTo>
                  <a:lnTo>
                    <a:pt x="67" y="83"/>
                  </a:lnTo>
                  <a:lnTo>
                    <a:pt x="72" y="88"/>
                  </a:lnTo>
                  <a:lnTo>
                    <a:pt x="78" y="88"/>
                  </a:lnTo>
                  <a:lnTo>
                    <a:pt x="84" y="94"/>
                  </a:lnTo>
                  <a:lnTo>
                    <a:pt x="89" y="100"/>
                  </a:lnTo>
                  <a:lnTo>
                    <a:pt x="95" y="100"/>
                  </a:lnTo>
                  <a:lnTo>
                    <a:pt x="100" y="105"/>
                  </a:lnTo>
                  <a:lnTo>
                    <a:pt x="106" y="105"/>
                  </a:lnTo>
                  <a:lnTo>
                    <a:pt x="111" y="111"/>
                  </a:lnTo>
                  <a:lnTo>
                    <a:pt x="117" y="111"/>
                  </a:lnTo>
                  <a:lnTo>
                    <a:pt x="122" y="116"/>
                  </a:lnTo>
                  <a:lnTo>
                    <a:pt x="128" y="116"/>
                  </a:lnTo>
                  <a:lnTo>
                    <a:pt x="134" y="122"/>
                  </a:lnTo>
                  <a:lnTo>
                    <a:pt x="139" y="122"/>
                  </a:lnTo>
                  <a:lnTo>
                    <a:pt x="145" y="127"/>
                  </a:lnTo>
                  <a:lnTo>
                    <a:pt x="150" y="127"/>
                  </a:lnTo>
                  <a:lnTo>
                    <a:pt x="156" y="133"/>
                  </a:lnTo>
                  <a:lnTo>
                    <a:pt x="161" y="133"/>
                  </a:lnTo>
                  <a:lnTo>
                    <a:pt x="167" y="133"/>
                  </a:lnTo>
                  <a:lnTo>
                    <a:pt x="173" y="138"/>
                  </a:lnTo>
                  <a:lnTo>
                    <a:pt x="178" y="138"/>
                  </a:lnTo>
                  <a:lnTo>
                    <a:pt x="184" y="138"/>
                  </a:lnTo>
                  <a:lnTo>
                    <a:pt x="189" y="144"/>
                  </a:lnTo>
                  <a:lnTo>
                    <a:pt x="195" y="144"/>
                  </a:lnTo>
                  <a:lnTo>
                    <a:pt x="200" y="144"/>
                  </a:lnTo>
                  <a:lnTo>
                    <a:pt x="206" y="149"/>
                  </a:lnTo>
                  <a:lnTo>
                    <a:pt x="212" y="149"/>
                  </a:lnTo>
                  <a:lnTo>
                    <a:pt x="217" y="149"/>
                  </a:lnTo>
                  <a:lnTo>
                    <a:pt x="223" y="155"/>
                  </a:lnTo>
                  <a:lnTo>
                    <a:pt x="228" y="155"/>
                  </a:lnTo>
                  <a:lnTo>
                    <a:pt x="234" y="155"/>
                  </a:lnTo>
                  <a:lnTo>
                    <a:pt x="239" y="155"/>
                  </a:lnTo>
                  <a:lnTo>
                    <a:pt x="245" y="160"/>
                  </a:lnTo>
                  <a:lnTo>
                    <a:pt x="250" y="160"/>
                  </a:lnTo>
                  <a:lnTo>
                    <a:pt x="256" y="160"/>
                  </a:lnTo>
                  <a:lnTo>
                    <a:pt x="262" y="160"/>
                  </a:lnTo>
                  <a:lnTo>
                    <a:pt x="267" y="160"/>
                  </a:lnTo>
                  <a:lnTo>
                    <a:pt x="273" y="160"/>
                  </a:lnTo>
                  <a:lnTo>
                    <a:pt x="278" y="166"/>
                  </a:lnTo>
                  <a:lnTo>
                    <a:pt x="284" y="166"/>
                  </a:lnTo>
                  <a:lnTo>
                    <a:pt x="289" y="166"/>
                  </a:lnTo>
                  <a:lnTo>
                    <a:pt x="295" y="166"/>
                  </a:lnTo>
                  <a:lnTo>
                    <a:pt x="301" y="166"/>
                  </a:lnTo>
                  <a:lnTo>
                    <a:pt x="306" y="166"/>
                  </a:lnTo>
                  <a:lnTo>
                    <a:pt x="312" y="166"/>
                  </a:lnTo>
                  <a:lnTo>
                    <a:pt x="317" y="166"/>
                  </a:lnTo>
                  <a:lnTo>
                    <a:pt x="323" y="166"/>
                  </a:lnTo>
                  <a:lnTo>
                    <a:pt x="328" y="166"/>
                  </a:lnTo>
                  <a:lnTo>
                    <a:pt x="334" y="166"/>
                  </a:lnTo>
                  <a:lnTo>
                    <a:pt x="340" y="166"/>
                  </a:lnTo>
                  <a:lnTo>
                    <a:pt x="345" y="166"/>
                  </a:lnTo>
                  <a:lnTo>
                    <a:pt x="351" y="166"/>
                  </a:lnTo>
                  <a:lnTo>
                    <a:pt x="356" y="166"/>
                  </a:lnTo>
                  <a:lnTo>
                    <a:pt x="362" y="166"/>
                  </a:lnTo>
                  <a:lnTo>
                    <a:pt x="367" y="166"/>
                  </a:lnTo>
                  <a:lnTo>
                    <a:pt x="373" y="166"/>
                  </a:lnTo>
                  <a:lnTo>
                    <a:pt x="379" y="166"/>
                  </a:lnTo>
                  <a:lnTo>
                    <a:pt x="384" y="160"/>
                  </a:lnTo>
                  <a:lnTo>
                    <a:pt x="390" y="160"/>
                  </a:lnTo>
                  <a:lnTo>
                    <a:pt x="395" y="160"/>
                  </a:lnTo>
                  <a:lnTo>
                    <a:pt x="401" y="160"/>
                  </a:lnTo>
                  <a:lnTo>
                    <a:pt x="406" y="160"/>
                  </a:lnTo>
                  <a:lnTo>
                    <a:pt x="412" y="160"/>
                  </a:lnTo>
                  <a:lnTo>
                    <a:pt x="417" y="155"/>
                  </a:lnTo>
                  <a:lnTo>
                    <a:pt x="423" y="155"/>
                  </a:lnTo>
                  <a:lnTo>
                    <a:pt x="429" y="155"/>
                  </a:lnTo>
                  <a:lnTo>
                    <a:pt x="434" y="155"/>
                  </a:lnTo>
                  <a:lnTo>
                    <a:pt x="440" y="149"/>
                  </a:lnTo>
                  <a:lnTo>
                    <a:pt x="445" y="149"/>
                  </a:lnTo>
                  <a:lnTo>
                    <a:pt x="451" y="149"/>
                  </a:lnTo>
                  <a:lnTo>
                    <a:pt x="456" y="149"/>
                  </a:lnTo>
                  <a:lnTo>
                    <a:pt x="462" y="144"/>
                  </a:lnTo>
                  <a:lnTo>
                    <a:pt x="468" y="144"/>
                  </a:lnTo>
                  <a:lnTo>
                    <a:pt x="473" y="144"/>
                  </a:lnTo>
                  <a:lnTo>
                    <a:pt x="479" y="138"/>
                  </a:lnTo>
                  <a:lnTo>
                    <a:pt x="484" y="138"/>
                  </a:lnTo>
                  <a:lnTo>
                    <a:pt x="490" y="133"/>
                  </a:lnTo>
                  <a:lnTo>
                    <a:pt x="495" y="133"/>
                  </a:lnTo>
                  <a:lnTo>
                    <a:pt x="501" y="133"/>
                  </a:lnTo>
                  <a:lnTo>
                    <a:pt x="507" y="127"/>
                  </a:lnTo>
                  <a:lnTo>
                    <a:pt x="512" y="127"/>
                  </a:lnTo>
                  <a:lnTo>
                    <a:pt x="518" y="122"/>
                  </a:lnTo>
                  <a:lnTo>
                    <a:pt x="523" y="122"/>
                  </a:lnTo>
                  <a:lnTo>
                    <a:pt x="529" y="116"/>
                  </a:lnTo>
                  <a:lnTo>
                    <a:pt x="534" y="116"/>
                  </a:lnTo>
                  <a:lnTo>
                    <a:pt x="540" y="111"/>
                  </a:lnTo>
                  <a:lnTo>
                    <a:pt x="545" y="111"/>
                  </a:lnTo>
                  <a:lnTo>
                    <a:pt x="551" y="105"/>
                  </a:lnTo>
                  <a:lnTo>
                    <a:pt x="557" y="105"/>
                  </a:lnTo>
                  <a:lnTo>
                    <a:pt x="562" y="100"/>
                  </a:lnTo>
                  <a:lnTo>
                    <a:pt x="568" y="100"/>
                  </a:lnTo>
                  <a:lnTo>
                    <a:pt x="573" y="94"/>
                  </a:lnTo>
                  <a:lnTo>
                    <a:pt x="579" y="94"/>
                  </a:lnTo>
                  <a:lnTo>
                    <a:pt x="584" y="88"/>
                  </a:lnTo>
                  <a:lnTo>
                    <a:pt x="590" y="83"/>
                  </a:lnTo>
                  <a:lnTo>
                    <a:pt x="596" y="83"/>
                  </a:lnTo>
                  <a:lnTo>
                    <a:pt x="601" y="77"/>
                  </a:lnTo>
                  <a:lnTo>
                    <a:pt x="607" y="72"/>
                  </a:lnTo>
                  <a:lnTo>
                    <a:pt x="612" y="72"/>
                  </a:lnTo>
                  <a:lnTo>
                    <a:pt x="618" y="66"/>
                  </a:lnTo>
                  <a:lnTo>
                    <a:pt x="623" y="61"/>
                  </a:lnTo>
                  <a:lnTo>
                    <a:pt x="629" y="61"/>
                  </a:lnTo>
                  <a:lnTo>
                    <a:pt x="635" y="55"/>
                  </a:lnTo>
                  <a:lnTo>
                    <a:pt x="640" y="50"/>
                  </a:lnTo>
                  <a:lnTo>
                    <a:pt x="646" y="50"/>
                  </a:lnTo>
                  <a:lnTo>
                    <a:pt x="651" y="44"/>
                  </a:lnTo>
                  <a:lnTo>
                    <a:pt x="657" y="39"/>
                  </a:lnTo>
                  <a:lnTo>
                    <a:pt x="662" y="33"/>
                  </a:lnTo>
                  <a:lnTo>
                    <a:pt x="668" y="33"/>
                  </a:lnTo>
                  <a:lnTo>
                    <a:pt x="673" y="28"/>
                  </a:lnTo>
                  <a:lnTo>
                    <a:pt x="679" y="22"/>
                  </a:lnTo>
                  <a:lnTo>
                    <a:pt x="685" y="17"/>
                  </a:lnTo>
                  <a:lnTo>
                    <a:pt x="690" y="11"/>
                  </a:lnTo>
                  <a:lnTo>
                    <a:pt x="696" y="5"/>
                  </a:lnTo>
                  <a:lnTo>
                    <a:pt x="701" y="5"/>
                  </a:lnTo>
                  <a:lnTo>
                    <a:pt x="707" y="0"/>
                  </a:lnTo>
                </a:path>
              </a:pathLst>
            </a:custGeom>
            <a:noFill/>
            <a:ln w="11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48" name="Freeform 97"/>
            <p:cNvSpPr>
              <a:spLocks/>
            </p:cNvSpPr>
            <p:nvPr/>
          </p:nvSpPr>
          <p:spPr bwMode="auto">
            <a:xfrm>
              <a:off x="3859211" y="3525837"/>
              <a:ext cx="1122363" cy="1377950"/>
            </a:xfrm>
            <a:custGeom>
              <a:avLst/>
              <a:gdLst>
                <a:gd name="T0" fmla="*/ 2147483647 w 707"/>
                <a:gd name="T1" fmla="*/ 2147483647 h 868"/>
                <a:gd name="T2" fmla="*/ 2147483647 w 707"/>
                <a:gd name="T3" fmla="*/ 2147483647 h 868"/>
                <a:gd name="T4" fmla="*/ 2147483647 w 707"/>
                <a:gd name="T5" fmla="*/ 2147483647 h 868"/>
                <a:gd name="T6" fmla="*/ 2147483647 w 707"/>
                <a:gd name="T7" fmla="*/ 2147483647 h 868"/>
                <a:gd name="T8" fmla="*/ 2147483647 w 707"/>
                <a:gd name="T9" fmla="*/ 2147483647 h 868"/>
                <a:gd name="T10" fmla="*/ 2147483647 w 707"/>
                <a:gd name="T11" fmla="*/ 2147483647 h 868"/>
                <a:gd name="T12" fmla="*/ 2147483647 w 707"/>
                <a:gd name="T13" fmla="*/ 2147483647 h 868"/>
                <a:gd name="T14" fmla="*/ 2147483647 w 707"/>
                <a:gd name="T15" fmla="*/ 2147483647 h 868"/>
                <a:gd name="T16" fmla="*/ 2147483647 w 707"/>
                <a:gd name="T17" fmla="*/ 2147483647 h 868"/>
                <a:gd name="T18" fmla="*/ 2147483647 w 707"/>
                <a:gd name="T19" fmla="*/ 2147483647 h 868"/>
                <a:gd name="T20" fmla="*/ 2147483647 w 707"/>
                <a:gd name="T21" fmla="*/ 2147483647 h 868"/>
                <a:gd name="T22" fmla="*/ 2147483647 w 707"/>
                <a:gd name="T23" fmla="*/ 2147483647 h 868"/>
                <a:gd name="T24" fmla="*/ 2147483647 w 707"/>
                <a:gd name="T25" fmla="*/ 2147483647 h 868"/>
                <a:gd name="T26" fmla="*/ 2147483647 w 707"/>
                <a:gd name="T27" fmla="*/ 2147483647 h 868"/>
                <a:gd name="T28" fmla="*/ 2147483647 w 707"/>
                <a:gd name="T29" fmla="*/ 2147483647 h 868"/>
                <a:gd name="T30" fmla="*/ 2147483647 w 707"/>
                <a:gd name="T31" fmla="*/ 2147483647 h 868"/>
                <a:gd name="T32" fmla="*/ 2147483647 w 707"/>
                <a:gd name="T33" fmla="*/ 2147483647 h 868"/>
                <a:gd name="T34" fmla="*/ 2147483647 w 707"/>
                <a:gd name="T35" fmla="*/ 2147483647 h 868"/>
                <a:gd name="T36" fmla="*/ 2147483647 w 707"/>
                <a:gd name="T37" fmla="*/ 2147483647 h 868"/>
                <a:gd name="T38" fmla="*/ 2147483647 w 707"/>
                <a:gd name="T39" fmla="*/ 2147483647 h 868"/>
                <a:gd name="T40" fmla="*/ 2147483647 w 707"/>
                <a:gd name="T41" fmla="*/ 2147483647 h 868"/>
                <a:gd name="T42" fmla="*/ 2147483647 w 707"/>
                <a:gd name="T43" fmla="*/ 2147483647 h 868"/>
                <a:gd name="T44" fmla="*/ 2147483647 w 707"/>
                <a:gd name="T45" fmla="*/ 2147483647 h 868"/>
                <a:gd name="T46" fmla="*/ 2147483647 w 707"/>
                <a:gd name="T47" fmla="*/ 2147483647 h 868"/>
                <a:gd name="T48" fmla="*/ 2147483647 w 707"/>
                <a:gd name="T49" fmla="*/ 2147483647 h 868"/>
                <a:gd name="T50" fmla="*/ 2147483647 w 707"/>
                <a:gd name="T51" fmla="*/ 2147483647 h 868"/>
                <a:gd name="T52" fmla="*/ 2147483647 w 707"/>
                <a:gd name="T53" fmla="*/ 2147483647 h 868"/>
                <a:gd name="T54" fmla="*/ 2147483647 w 707"/>
                <a:gd name="T55" fmla="*/ 2147483647 h 868"/>
                <a:gd name="T56" fmla="*/ 2147483647 w 707"/>
                <a:gd name="T57" fmla="*/ 2147483647 h 868"/>
                <a:gd name="T58" fmla="*/ 2147483647 w 707"/>
                <a:gd name="T59" fmla="*/ 2147483647 h 868"/>
                <a:gd name="T60" fmla="*/ 2147483647 w 707"/>
                <a:gd name="T61" fmla="*/ 2147483647 h 868"/>
                <a:gd name="T62" fmla="*/ 2147483647 w 707"/>
                <a:gd name="T63" fmla="*/ 2147483647 h 868"/>
                <a:gd name="T64" fmla="*/ 2147483647 w 707"/>
                <a:gd name="T65" fmla="*/ 2147483647 h 868"/>
                <a:gd name="T66" fmla="*/ 2147483647 w 707"/>
                <a:gd name="T67" fmla="*/ 2147483647 h 868"/>
                <a:gd name="T68" fmla="*/ 2147483647 w 707"/>
                <a:gd name="T69" fmla="*/ 2147483647 h 868"/>
                <a:gd name="T70" fmla="*/ 2147483647 w 707"/>
                <a:gd name="T71" fmla="*/ 2147483647 h 868"/>
                <a:gd name="T72" fmla="*/ 2147483647 w 707"/>
                <a:gd name="T73" fmla="*/ 2147483647 h 868"/>
                <a:gd name="T74" fmla="*/ 2147483647 w 707"/>
                <a:gd name="T75" fmla="*/ 2147483647 h 868"/>
                <a:gd name="T76" fmla="*/ 2147483647 w 707"/>
                <a:gd name="T77" fmla="*/ 2147483647 h 868"/>
                <a:gd name="T78" fmla="*/ 2147483647 w 707"/>
                <a:gd name="T79" fmla="*/ 2147483647 h 868"/>
                <a:gd name="T80" fmla="*/ 2147483647 w 707"/>
                <a:gd name="T81" fmla="*/ 2147483647 h 868"/>
                <a:gd name="T82" fmla="*/ 2147483647 w 707"/>
                <a:gd name="T83" fmla="*/ 2147483647 h 86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707" h="868">
                  <a:moveTo>
                    <a:pt x="0" y="868"/>
                  </a:moveTo>
                  <a:lnTo>
                    <a:pt x="5" y="862"/>
                  </a:lnTo>
                  <a:lnTo>
                    <a:pt x="11" y="857"/>
                  </a:lnTo>
                  <a:lnTo>
                    <a:pt x="17" y="851"/>
                  </a:lnTo>
                  <a:lnTo>
                    <a:pt x="22" y="846"/>
                  </a:lnTo>
                  <a:lnTo>
                    <a:pt x="28" y="840"/>
                  </a:lnTo>
                  <a:lnTo>
                    <a:pt x="33" y="835"/>
                  </a:lnTo>
                  <a:lnTo>
                    <a:pt x="39" y="829"/>
                  </a:lnTo>
                  <a:lnTo>
                    <a:pt x="44" y="829"/>
                  </a:lnTo>
                  <a:lnTo>
                    <a:pt x="50" y="824"/>
                  </a:lnTo>
                  <a:lnTo>
                    <a:pt x="56" y="818"/>
                  </a:lnTo>
                  <a:lnTo>
                    <a:pt x="61" y="813"/>
                  </a:lnTo>
                  <a:lnTo>
                    <a:pt x="67" y="807"/>
                  </a:lnTo>
                  <a:lnTo>
                    <a:pt x="72" y="802"/>
                  </a:lnTo>
                  <a:lnTo>
                    <a:pt x="78" y="796"/>
                  </a:lnTo>
                  <a:lnTo>
                    <a:pt x="83" y="791"/>
                  </a:lnTo>
                  <a:lnTo>
                    <a:pt x="89" y="785"/>
                  </a:lnTo>
                  <a:lnTo>
                    <a:pt x="94" y="779"/>
                  </a:lnTo>
                  <a:lnTo>
                    <a:pt x="100" y="774"/>
                  </a:lnTo>
                  <a:lnTo>
                    <a:pt x="106" y="768"/>
                  </a:lnTo>
                  <a:lnTo>
                    <a:pt x="111" y="763"/>
                  </a:lnTo>
                  <a:lnTo>
                    <a:pt x="122" y="752"/>
                  </a:lnTo>
                  <a:lnTo>
                    <a:pt x="122" y="746"/>
                  </a:lnTo>
                  <a:lnTo>
                    <a:pt x="128" y="741"/>
                  </a:lnTo>
                  <a:lnTo>
                    <a:pt x="133" y="735"/>
                  </a:lnTo>
                  <a:lnTo>
                    <a:pt x="139" y="730"/>
                  </a:lnTo>
                  <a:lnTo>
                    <a:pt x="145" y="724"/>
                  </a:lnTo>
                  <a:lnTo>
                    <a:pt x="150" y="719"/>
                  </a:lnTo>
                  <a:lnTo>
                    <a:pt x="156" y="713"/>
                  </a:lnTo>
                  <a:lnTo>
                    <a:pt x="161" y="708"/>
                  </a:lnTo>
                  <a:lnTo>
                    <a:pt x="167" y="702"/>
                  </a:lnTo>
                  <a:lnTo>
                    <a:pt x="178" y="691"/>
                  </a:lnTo>
                  <a:lnTo>
                    <a:pt x="178" y="685"/>
                  </a:lnTo>
                  <a:lnTo>
                    <a:pt x="184" y="680"/>
                  </a:lnTo>
                  <a:lnTo>
                    <a:pt x="189" y="674"/>
                  </a:lnTo>
                  <a:lnTo>
                    <a:pt x="195" y="669"/>
                  </a:lnTo>
                  <a:lnTo>
                    <a:pt x="200" y="663"/>
                  </a:lnTo>
                  <a:lnTo>
                    <a:pt x="211" y="652"/>
                  </a:lnTo>
                  <a:lnTo>
                    <a:pt x="211" y="647"/>
                  </a:lnTo>
                  <a:lnTo>
                    <a:pt x="217" y="641"/>
                  </a:lnTo>
                  <a:lnTo>
                    <a:pt x="223" y="636"/>
                  </a:lnTo>
                  <a:lnTo>
                    <a:pt x="228" y="630"/>
                  </a:lnTo>
                  <a:lnTo>
                    <a:pt x="239" y="619"/>
                  </a:lnTo>
                  <a:lnTo>
                    <a:pt x="239" y="614"/>
                  </a:lnTo>
                  <a:lnTo>
                    <a:pt x="245" y="608"/>
                  </a:lnTo>
                  <a:lnTo>
                    <a:pt x="250" y="602"/>
                  </a:lnTo>
                  <a:lnTo>
                    <a:pt x="261" y="591"/>
                  </a:lnTo>
                  <a:lnTo>
                    <a:pt x="261" y="586"/>
                  </a:lnTo>
                  <a:lnTo>
                    <a:pt x="267" y="580"/>
                  </a:lnTo>
                  <a:lnTo>
                    <a:pt x="273" y="575"/>
                  </a:lnTo>
                  <a:lnTo>
                    <a:pt x="284" y="564"/>
                  </a:lnTo>
                  <a:lnTo>
                    <a:pt x="284" y="558"/>
                  </a:lnTo>
                  <a:lnTo>
                    <a:pt x="289" y="553"/>
                  </a:lnTo>
                  <a:lnTo>
                    <a:pt x="295" y="547"/>
                  </a:lnTo>
                  <a:lnTo>
                    <a:pt x="306" y="536"/>
                  </a:lnTo>
                  <a:lnTo>
                    <a:pt x="306" y="531"/>
                  </a:lnTo>
                  <a:lnTo>
                    <a:pt x="312" y="525"/>
                  </a:lnTo>
                  <a:lnTo>
                    <a:pt x="323" y="514"/>
                  </a:lnTo>
                  <a:lnTo>
                    <a:pt x="323" y="508"/>
                  </a:lnTo>
                  <a:lnTo>
                    <a:pt x="328" y="503"/>
                  </a:lnTo>
                  <a:lnTo>
                    <a:pt x="334" y="497"/>
                  </a:lnTo>
                  <a:lnTo>
                    <a:pt x="345" y="486"/>
                  </a:lnTo>
                  <a:lnTo>
                    <a:pt x="345" y="481"/>
                  </a:lnTo>
                  <a:lnTo>
                    <a:pt x="351" y="475"/>
                  </a:lnTo>
                  <a:lnTo>
                    <a:pt x="362" y="464"/>
                  </a:lnTo>
                  <a:lnTo>
                    <a:pt x="362" y="459"/>
                  </a:lnTo>
                  <a:lnTo>
                    <a:pt x="367" y="453"/>
                  </a:lnTo>
                  <a:lnTo>
                    <a:pt x="378" y="442"/>
                  </a:lnTo>
                  <a:lnTo>
                    <a:pt x="378" y="437"/>
                  </a:lnTo>
                  <a:lnTo>
                    <a:pt x="384" y="431"/>
                  </a:lnTo>
                  <a:lnTo>
                    <a:pt x="395" y="420"/>
                  </a:lnTo>
                  <a:lnTo>
                    <a:pt x="395" y="414"/>
                  </a:lnTo>
                  <a:lnTo>
                    <a:pt x="406" y="403"/>
                  </a:lnTo>
                  <a:lnTo>
                    <a:pt x="406" y="398"/>
                  </a:lnTo>
                  <a:lnTo>
                    <a:pt x="412" y="392"/>
                  </a:lnTo>
                  <a:lnTo>
                    <a:pt x="423" y="381"/>
                  </a:lnTo>
                  <a:lnTo>
                    <a:pt x="423" y="376"/>
                  </a:lnTo>
                  <a:lnTo>
                    <a:pt x="428" y="370"/>
                  </a:lnTo>
                  <a:lnTo>
                    <a:pt x="440" y="359"/>
                  </a:lnTo>
                  <a:lnTo>
                    <a:pt x="440" y="354"/>
                  </a:lnTo>
                  <a:lnTo>
                    <a:pt x="445" y="348"/>
                  </a:lnTo>
                  <a:lnTo>
                    <a:pt x="456" y="337"/>
                  </a:lnTo>
                  <a:lnTo>
                    <a:pt x="456" y="331"/>
                  </a:lnTo>
                  <a:lnTo>
                    <a:pt x="462" y="326"/>
                  </a:lnTo>
                  <a:lnTo>
                    <a:pt x="473" y="315"/>
                  </a:lnTo>
                  <a:lnTo>
                    <a:pt x="473" y="309"/>
                  </a:lnTo>
                  <a:lnTo>
                    <a:pt x="484" y="298"/>
                  </a:lnTo>
                  <a:lnTo>
                    <a:pt x="484" y="293"/>
                  </a:lnTo>
                  <a:lnTo>
                    <a:pt x="490" y="287"/>
                  </a:lnTo>
                  <a:lnTo>
                    <a:pt x="501" y="276"/>
                  </a:lnTo>
                  <a:lnTo>
                    <a:pt x="501" y="271"/>
                  </a:lnTo>
                  <a:lnTo>
                    <a:pt x="506" y="265"/>
                  </a:lnTo>
                  <a:lnTo>
                    <a:pt x="517" y="254"/>
                  </a:lnTo>
                  <a:lnTo>
                    <a:pt x="517" y="249"/>
                  </a:lnTo>
                  <a:lnTo>
                    <a:pt x="523" y="243"/>
                  </a:lnTo>
                  <a:lnTo>
                    <a:pt x="534" y="232"/>
                  </a:lnTo>
                  <a:lnTo>
                    <a:pt x="534" y="226"/>
                  </a:lnTo>
                  <a:lnTo>
                    <a:pt x="540" y="221"/>
                  </a:lnTo>
                  <a:lnTo>
                    <a:pt x="551" y="210"/>
                  </a:lnTo>
                  <a:lnTo>
                    <a:pt x="551" y="204"/>
                  </a:lnTo>
                  <a:lnTo>
                    <a:pt x="562" y="193"/>
                  </a:lnTo>
                  <a:lnTo>
                    <a:pt x="562" y="188"/>
                  </a:lnTo>
                  <a:lnTo>
                    <a:pt x="568" y="182"/>
                  </a:lnTo>
                  <a:lnTo>
                    <a:pt x="579" y="171"/>
                  </a:lnTo>
                  <a:lnTo>
                    <a:pt x="579" y="166"/>
                  </a:lnTo>
                  <a:lnTo>
                    <a:pt x="584" y="160"/>
                  </a:lnTo>
                  <a:lnTo>
                    <a:pt x="595" y="149"/>
                  </a:lnTo>
                  <a:lnTo>
                    <a:pt x="595" y="143"/>
                  </a:lnTo>
                  <a:lnTo>
                    <a:pt x="601" y="138"/>
                  </a:lnTo>
                  <a:lnTo>
                    <a:pt x="612" y="127"/>
                  </a:lnTo>
                  <a:lnTo>
                    <a:pt x="612" y="121"/>
                  </a:lnTo>
                  <a:lnTo>
                    <a:pt x="618" y="116"/>
                  </a:lnTo>
                  <a:lnTo>
                    <a:pt x="629" y="105"/>
                  </a:lnTo>
                  <a:lnTo>
                    <a:pt x="629" y="99"/>
                  </a:lnTo>
                  <a:lnTo>
                    <a:pt x="640" y="88"/>
                  </a:lnTo>
                  <a:lnTo>
                    <a:pt x="640" y="83"/>
                  </a:lnTo>
                  <a:lnTo>
                    <a:pt x="645" y="77"/>
                  </a:lnTo>
                  <a:lnTo>
                    <a:pt x="651" y="72"/>
                  </a:lnTo>
                  <a:lnTo>
                    <a:pt x="662" y="60"/>
                  </a:lnTo>
                  <a:lnTo>
                    <a:pt x="662" y="55"/>
                  </a:lnTo>
                  <a:lnTo>
                    <a:pt x="668" y="49"/>
                  </a:lnTo>
                  <a:lnTo>
                    <a:pt x="679" y="38"/>
                  </a:lnTo>
                  <a:lnTo>
                    <a:pt x="679" y="33"/>
                  </a:lnTo>
                  <a:lnTo>
                    <a:pt x="684" y="27"/>
                  </a:lnTo>
                  <a:lnTo>
                    <a:pt x="690" y="22"/>
                  </a:lnTo>
                  <a:lnTo>
                    <a:pt x="701" y="11"/>
                  </a:lnTo>
                  <a:lnTo>
                    <a:pt x="701" y="5"/>
                  </a:lnTo>
                  <a:lnTo>
                    <a:pt x="707" y="0"/>
                  </a:lnTo>
                </a:path>
              </a:pathLst>
            </a:custGeom>
            <a:noFill/>
            <a:ln w="11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49" name="Freeform 98"/>
            <p:cNvSpPr>
              <a:spLocks/>
            </p:cNvSpPr>
            <p:nvPr/>
          </p:nvSpPr>
          <p:spPr bwMode="auto">
            <a:xfrm>
              <a:off x="4981574" y="2770187"/>
              <a:ext cx="1122363" cy="755650"/>
            </a:xfrm>
            <a:custGeom>
              <a:avLst/>
              <a:gdLst>
                <a:gd name="T0" fmla="*/ 2147483647 w 707"/>
                <a:gd name="T1" fmla="*/ 2147483647 h 476"/>
                <a:gd name="T2" fmla="*/ 2147483647 w 707"/>
                <a:gd name="T3" fmla="*/ 2147483647 h 476"/>
                <a:gd name="T4" fmla="*/ 2147483647 w 707"/>
                <a:gd name="T5" fmla="*/ 2147483647 h 476"/>
                <a:gd name="T6" fmla="*/ 2147483647 w 707"/>
                <a:gd name="T7" fmla="*/ 2147483647 h 476"/>
                <a:gd name="T8" fmla="*/ 2147483647 w 707"/>
                <a:gd name="T9" fmla="*/ 2147483647 h 476"/>
                <a:gd name="T10" fmla="*/ 2147483647 w 707"/>
                <a:gd name="T11" fmla="*/ 2147483647 h 476"/>
                <a:gd name="T12" fmla="*/ 2147483647 w 707"/>
                <a:gd name="T13" fmla="*/ 2147483647 h 476"/>
                <a:gd name="T14" fmla="*/ 2147483647 w 707"/>
                <a:gd name="T15" fmla="*/ 2147483647 h 476"/>
                <a:gd name="T16" fmla="*/ 2147483647 w 707"/>
                <a:gd name="T17" fmla="*/ 2147483647 h 476"/>
                <a:gd name="T18" fmla="*/ 2147483647 w 707"/>
                <a:gd name="T19" fmla="*/ 2147483647 h 476"/>
                <a:gd name="T20" fmla="*/ 2147483647 w 707"/>
                <a:gd name="T21" fmla="*/ 2147483647 h 476"/>
                <a:gd name="T22" fmla="*/ 2147483647 w 707"/>
                <a:gd name="T23" fmla="*/ 2147483647 h 476"/>
                <a:gd name="T24" fmla="*/ 2147483647 w 707"/>
                <a:gd name="T25" fmla="*/ 2147483647 h 476"/>
                <a:gd name="T26" fmla="*/ 2147483647 w 707"/>
                <a:gd name="T27" fmla="*/ 2147483647 h 476"/>
                <a:gd name="T28" fmla="*/ 2147483647 w 707"/>
                <a:gd name="T29" fmla="*/ 2147483647 h 476"/>
                <a:gd name="T30" fmla="*/ 2147483647 w 707"/>
                <a:gd name="T31" fmla="*/ 2147483647 h 476"/>
                <a:gd name="T32" fmla="*/ 2147483647 w 707"/>
                <a:gd name="T33" fmla="*/ 2147483647 h 476"/>
                <a:gd name="T34" fmla="*/ 2147483647 w 707"/>
                <a:gd name="T35" fmla="*/ 2147483647 h 476"/>
                <a:gd name="T36" fmla="*/ 2147483647 w 707"/>
                <a:gd name="T37" fmla="*/ 2147483647 h 476"/>
                <a:gd name="T38" fmla="*/ 2147483647 w 707"/>
                <a:gd name="T39" fmla="*/ 2147483647 h 476"/>
                <a:gd name="T40" fmla="*/ 2147483647 w 707"/>
                <a:gd name="T41" fmla="*/ 2147483647 h 476"/>
                <a:gd name="T42" fmla="*/ 2147483647 w 707"/>
                <a:gd name="T43" fmla="*/ 2147483647 h 476"/>
                <a:gd name="T44" fmla="*/ 2147483647 w 707"/>
                <a:gd name="T45" fmla="*/ 2147483647 h 476"/>
                <a:gd name="T46" fmla="*/ 2147483647 w 707"/>
                <a:gd name="T47" fmla="*/ 2147483647 h 476"/>
                <a:gd name="T48" fmla="*/ 2147483647 w 707"/>
                <a:gd name="T49" fmla="*/ 2147483647 h 476"/>
                <a:gd name="T50" fmla="*/ 2147483647 w 707"/>
                <a:gd name="T51" fmla="*/ 2147483647 h 476"/>
                <a:gd name="T52" fmla="*/ 2147483647 w 707"/>
                <a:gd name="T53" fmla="*/ 2147483647 h 476"/>
                <a:gd name="T54" fmla="*/ 2147483647 w 707"/>
                <a:gd name="T55" fmla="*/ 2147483647 h 476"/>
                <a:gd name="T56" fmla="*/ 2147483647 w 707"/>
                <a:gd name="T57" fmla="*/ 2147483647 h 476"/>
                <a:gd name="T58" fmla="*/ 2147483647 w 707"/>
                <a:gd name="T59" fmla="*/ 2147483647 h 476"/>
                <a:gd name="T60" fmla="*/ 2147483647 w 707"/>
                <a:gd name="T61" fmla="*/ 2147483647 h 476"/>
                <a:gd name="T62" fmla="*/ 2147483647 w 707"/>
                <a:gd name="T63" fmla="*/ 2147483647 h 476"/>
                <a:gd name="T64" fmla="*/ 2147483647 w 707"/>
                <a:gd name="T65" fmla="*/ 2147483647 h 476"/>
                <a:gd name="T66" fmla="*/ 2147483647 w 707"/>
                <a:gd name="T67" fmla="*/ 2147483647 h 476"/>
                <a:gd name="T68" fmla="*/ 2147483647 w 707"/>
                <a:gd name="T69" fmla="*/ 2147483647 h 476"/>
                <a:gd name="T70" fmla="*/ 2147483647 w 707"/>
                <a:gd name="T71" fmla="*/ 0 h 476"/>
                <a:gd name="T72" fmla="*/ 2147483647 w 707"/>
                <a:gd name="T73" fmla="*/ 0 h 476"/>
                <a:gd name="T74" fmla="*/ 2147483647 w 707"/>
                <a:gd name="T75" fmla="*/ 0 h 476"/>
                <a:gd name="T76" fmla="*/ 2147483647 w 707"/>
                <a:gd name="T77" fmla="*/ 0 h 476"/>
                <a:gd name="T78" fmla="*/ 2147483647 w 707"/>
                <a:gd name="T79" fmla="*/ 0 h 476"/>
                <a:gd name="T80" fmla="*/ 2147483647 w 707"/>
                <a:gd name="T81" fmla="*/ 0 h 476"/>
                <a:gd name="T82" fmla="*/ 2147483647 w 707"/>
                <a:gd name="T83" fmla="*/ 0 h 47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707" h="476">
                  <a:moveTo>
                    <a:pt x="0" y="476"/>
                  </a:moveTo>
                  <a:lnTo>
                    <a:pt x="11" y="465"/>
                  </a:lnTo>
                  <a:lnTo>
                    <a:pt x="11" y="459"/>
                  </a:lnTo>
                  <a:lnTo>
                    <a:pt x="16" y="454"/>
                  </a:lnTo>
                  <a:lnTo>
                    <a:pt x="22" y="448"/>
                  </a:lnTo>
                  <a:lnTo>
                    <a:pt x="33" y="437"/>
                  </a:lnTo>
                  <a:lnTo>
                    <a:pt x="33" y="431"/>
                  </a:lnTo>
                  <a:lnTo>
                    <a:pt x="39" y="426"/>
                  </a:lnTo>
                  <a:lnTo>
                    <a:pt x="44" y="420"/>
                  </a:lnTo>
                  <a:lnTo>
                    <a:pt x="55" y="409"/>
                  </a:lnTo>
                  <a:lnTo>
                    <a:pt x="55" y="404"/>
                  </a:lnTo>
                  <a:lnTo>
                    <a:pt x="61" y="398"/>
                  </a:lnTo>
                  <a:lnTo>
                    <a:pt x="67" y="393"/>
                  </a:lnTo>
                  <a:lnTo>
                    <a:pt x="72" y="387"/>
                  </a:lnTo>
                  <a:lnTo>
                    <a:pt x="78" y="382"/>
                  </a:lnTo>
                  <a:lnTo>
                    <a:pt x="89" y="371"/>
                  </a:lnTo>
                  <a:lnTo>
                    <a:pt x="89" y="365"/>
                  </a:lnTo>
                  <a:lnTo>
                    <a:pt x="94" y="359"/>
                  </a:lnTo>
                  <a:lnTo>
                    <a:pt x="100" y="354"/>
                  </a:lnTo>
                  <a:lnTo>
                    <a:pt x="111" y="343"/>
                  </a:lnTo>
                  <a:lnTo>
                    <a:pt x="111" y="337"/>
                  </a:lnTo>
                  <a:lnTo>
                    <a:pt x="117" y="332"/>
                  </a:lnTo>
                  <a:lnTo>
                    <a:pt x="122" y="326"/>
                  </a:lnTo>
                  <a:lnTo>
                    <a:pt x="128" y="321"/>
                  </a:lnTo>
                  <a:lnTo>
                    <a:pt x="133" y="315"/>
                  </a:lnTo>
                  <a:lnTo>
                    <a:pt x="139" y="310"/>
                  </a:lnTo>
                  <a:lnTo>
                    <a:pt x="144" y="304"/>
                  </a:lnTo>
                  <a:lnTo>
                    <a:pt x="150" y="299"/>
                  </a:lnTo>
                  <a:lnTo>
                    <a:pt x="156" y="293"/>
                  </a:lnTo>
                  <a:lnTo>
                    <a:pt x="161" y="288"/>
                  </a:lnTo>
                  <a:lnTo>
                    <a:pt x="172" y="277"/>
                  </a:lnTo>
                  <a:lnTo>
                    <a:pt x="172" y="271"/>
                  </a:lnTo>
                  <a:lnTo>
                    <a:pt x="178" y="265"/>
                  </a:lnTo>
                  <a:lnTo>
                    <a:pt x="183" y="260"/>
                  </a:lnTo>
                  <a:lnTo>
                    <a:pt x="189" y="254"/>
                  </a:lnTo>
                  <a:lnTo>
                    <a:pt x="195" y="249"/>
                  </a:lnTo>
                  <a:lnTo>
                    <a:pt x="200" y="243"/>
                  </a:lnTo>
                  <a:lnTo>
                    <a:pt x="206" y="238"/>
                  </a:lnTo>
                  <a:lnTo>
                    <a:pt x="211" y="232"/>
                  </a:lnTo>
                  <a:lnTo>
                    <a:pt x="217" y="227"/>
                  </a:lnTo>
                  <a:lnTo>
                    <a:pt x="222" y="221"/>
                  </a:lnTo>
                  <a:lnTo>
                    <a:pt x="228" y="216"/>
                  </a:lnTo>
                  <a:lnTo>
                    <a:pt x="233" y="210"/>
                  </a:lnTo>
                  <a:lnTo>
                    <a:pt x="239" y="205"/>
                  </a:lnTo>
                  <a:lnTo>
                    <a:pt x="245" y="199"/>
                  </a:lnTo>
                  <a:lnTo>
                    <a:pt x="250" y="194"/>
                  </a:lnTo>
                  <a:lnTo>
                    <a:pt x="256" y="188"/>
                  </a:lnTo>
                  <a:lnTo>
                    <a:pt x="261" y="188"/>
                  </a:lnTo>
                  <a:lnTo>
                    <a:pt x="267" y="182"/>
                  </a:lnTo>
                  <a:lnTo>
                    <a:pt x="272" y="177"/>
                  </a:lnTo>
                  <a:lnTo>
                    <a:pt x="278" y="171"/>
                  </a:lnTo>
                  <a:lnTo>
                    <a:pt x="284" y="166"/>
                  </a:lnTo>
                  <a:lnTo>
                    <a:pt x="289" y="160"/>
                  </a:lnTo>
                  <a:lnTo>
                    <a:pt x="295" y="155"/>
                  </a:lnTo>
                  <a:lnTo>
                    <a:pt x="300" y="155"/>
                  </a:lnTo>
                  <a:lnTo>
                    <a:pt x="306" y="149"/>
                  </a:lnTo>
                  <a:lnTo>
                    <a:pt x="311" y="144"/>
                  </a:lnTo>
                  <a:lnTo>
                    <a:pt x="317" y="138"/>
                  </a:lnTo>
                  <a:lnTo>
                    <a:pt x="323" y="133"/>
                  </a:lnTo>
                  <a:lnTo>
                    <a:pt x="328" y="133"/>
                  </a:lnTo>
                  <a:lnTo>
                    <a:pt x="334" y="127"/>
                  </a:lnTo>
                  <a:lnTo>
                    <a:pt x="339" y="122"/>
                  </a:lnTo>
                  <a:lnTo>
                    <a:pt x="345" y="116"/>
                  </a:lnTo>
                  <a:lnTo>
                    <a:pt x="350" y="111"/>
                  </a:lnTo>
                  <a:lnTo>
                    <a:pt x="356" y="111"/>
                  </a:lnTo>
                  <a:lnTo>
                    <a:pt x="361" y="105"/>
                  </a:lnTo>
                  <a:lnTo>
                    <a:pt x="367" y="100"/>
                  </a:lnTo>
                  <a:lnTo>
                    <a:pt x="373" y="100"/>
                  </a:lnTo>
                  <a:lnTo>
                    <a:pt x="378" y="94"/>
                  </a:lnTo>
                  <a:lnTo>
                    <a:pt x="384" y="88"/>
                  </a:lnTo>
                  <a:lnTo>
                    <a:pt x="389" y="88"/>
                  </a:lnTo>
                  <a:lnTo>
                    <a:pt x="395" y="83"/>
                  </a:lnTo>
                  <a:lnTo>
                    <a:pt x="400" y="77"/>
                  </a:lnTo>
                  <a:lnTo>
                    <a:pt x="406" y="77"/>
                  </a:lnTo>
                  <a:lnTo>
                    <a:pt x="412" y="72"/>
                  </a:lnTo>
                  <a:lnTo>
                    <a:pt x="417" y="72"/>
                  </a:lnTo>
                  <a:lnTo>
                    <a:pt x="423" y="66"/>
                  </a:lnTo>
                  <a:lnTo>
                    <a:pt x="428" y="61"/>
                  </a:lnTo>
                  <a:lnTo>
                    <a:pt x="434" y="61"/>
                  </a:lnTo>
                  <a:lnTo>
                    <a:pt x="439" y="55"/>
                  </a:lnTo>
                  <a:lnTo>
                    <a:pt x="445" y="55"/>
                  </a:lnTo>
                  <a:lnTo>
                    <a:pt x="451" y="50"/>
                  </a:lnTo>
                  <a:lnTo>
                    <a:pt x="456" y="50"/>
                  </a:lnTo>
                  <a:lnTo>
                    <a:pt x="462" y="44"/>
                  </a:lnTo>
                  <a:lnTo>
                    <a:pt x="467" y="44"/>
                  </a:lnTo>
                  <a:lnTo>
                    <a:pt x="473" y="39"/>
                  </a:lnTo>
                  <a:lnTo>
                    <a:pt x="478" y="39"/>
                  </a:lnTo>
                  <a:lnTo>
                    <a:pt x="484" y="39"/>
                  </a:lnTo>
                  <a:lnTo>
                    <a:pt x="489" y="33"/>
                  </a:lnTo>
                  <a:lnTo>
                    <a:pt x="495" y="33"/>
                  </a:lnTo>
                  <a:lnTo>
                    <a:pt x="501" y="28"/>
                  </a:lnTo>
                  <a:lnTo>
                    <a:pt x="506" y="28"/>
                  </a:lnTo>
                  <a:lnTo>
                    <a:pt x="512" y="22"/>
                  </a:lnTo>
                  <a:lnTo>
                    <a:pt x="517" y="22"/>
                  </a:lnTo>
                  <a:lnTo>
                    <a:pt x="523" y="22"/>
                  </a:lnTo>
                  <a:lnTo>
                    <a:pt x="528" y="17"/>
                  </a:lnTo>
                  <a:lnTo>
                    <a:pt x="534" y="17"/>
                  </a:lnTo>
                  <a:lnTo>
                    <a:pt x="540" y="17"/>
                  </a:lnTo>
                  <a:lnTo>
                    <a:pt x="545" y="17"/>
                  </a:lnTo>
                  <a:lnTo>
                    <a:pt x="551" y="11"/>
                  </a:lnTo>
                  <a:lnTo>
                    <a:pt x="556" y="11"/>
                  </a:lnTo>
                  <a:lnTo>
                    <a:pt x="562" y="11"/>
                  </a:lnTo>
                  <a:lnTo>
                    <a:pt x="567" y="11"/>
                  </a:lnTo>
                  <a:lnTo>
                    <a:pt x="573" y="6"/>
                  </a:lnTo>
                  <a:lnTo>
                    <a:pt x="579" y="6"/>
                  </a:lnTo>
                  <a:lnTo>
                    <a:pt x="584" y="6"/>
                  </a:lnTo>
                  <a:lnTo>
                    <a:pt x="590" y="6"/>
                  </a:lnTo>
                  <a:lnTo>
                    <a:pt x="595" y="0"/>
                  </a:lnTo>
                  <a:lnTo>
                    <a:pt x="601" y="0"/>
                  </a:lnTo>
                  <a:lnTo>
                    <a:pt x="606" y="0"/>
                  </a:lnTo>
                  <a:lnTo>
                    <a:pt x="612" y="0"/>
                  </a:lnTo>
                  <a:lnTo>
                    <a:pt x="618" y="0"/>
                  </a:lnTo>
                  <a:lnTo>
                    <a:pt x="623" y="0"/>
                  </a:lnTo>
                  <a:lnTo>
                    <a:pt x="629" y="0"/>
                  </a:lnTo>
                  <a:lnTo>
                    <a:pt x="634" y="0"/>
                  </a:lnTo>
                  <a:lnTo>
                    <a:pt x="640" y="0"/>
                  </a:lnTo>
                  <a:lnTo>
                    <a:pt x="645" y="0"/>
                  </a:lnTo>
                  <a:lnTo>
                    <a:pt x="651" y="0"/>
                  </a:lnTo>
                  <a:lnTo>
                    <a:pt x="656" y="0"/>
                  </a:lnTo>
                  <a:lnTo>
                    <a:pt x="662" y="0"/>
                  </a:lnTo>
                  <a:lnTo>
                    <a:pt x="668" y="0"/>
                  </a:lnTo>
                  <a:lnTo>
                    <a:pt x="673" y="0"/>
                  </a:lnTo>
                  <a:lnTo>
                    <a:pt x="679" y="0"/>
                  </a:lnTo>
                  <a:lnTo>
                    <a:pt x="684" y="0"/>
                  </a:lnTo>
                  <a:lnTo>
                    <a:pt x="690" y="0"/>
                  </a:lnTo>
                  <a:lnTo>
                    <a:pt x="695" y="0"/>
                  </a:lnTo>
                  <a:lnTo>
                    <a:pt x="701" y="0"/>
                  </a:lnTo>
                  <a:lnTo>
                    <a:pt x="707" y="0"/>
                  </a:lnTo>
                </a:path>
              </a:pathLst>
            </a:custGeom>
            <a:noFill/>
            <a:ln w="11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50" name="Freeform 99"/>
            <p:cNvSpPr>
              <a:spLocks/>
            </p:cNvSpPr>
            <p:nvPr/>
          </p:nvSpPr>
          <p:spPr bwMode="auto">
            <a:xfrm>
              <a:off x="6103937" y="2770187"/>
              <a:ext cx="1120775" cy="930275"/>
            </a:xfrm>
            <a:custGeom>
              <a:avLst/>
              <a:gdLst>
                <a:gd name="T0" fmla="*/ 2147483647 w 706"/>
                <a:gd name="T1" fmla="*/ 0 h 586"/>
                <a:gd name="T2" fmla="*/ 2147483647 w 706"/>
                <a:gd name="T3" fmla="*/ 2147483647 h 586"/>
                <a:gd name="T4" fmla="*/ 2147483647 w 706"/>
                <a:gd name="T5" fmla="*/ 2147483647 h 586"/>
                <a:gd name="T6" fmla="*/ 2147483647 w 706"/>
                <a:gd name="T7" fmla="*/ 2147483647 h 586"/>
                <a:gd name="T8" fmla="*/ 2147483647 w 706"/>
                <a:gd name="T9" fmla="*/ 2147483647 h 586"/>
                <a:gd name="T10" fmla="*/ 2147483647 w 706"/>
                <a:gd name="T11" fmla="*/ 2147483647 h 586"/>
                <a:gd name="T12" fmla="*/ 2147483647 w 706"/>
                <a:gd name="T13" fmla="*/ 2147483647 h 586"/>
                <a:gd name="T14" fmla="*/ 2147483647 w 706"/>
                <a:gd name="T15" fmla="*/ 2147483647 h 586"/>
                <a:gd name="T16" fmla="*/ 2147483647 w 706"/>
                <a:gd name="T17" fmla="*/ 2147483647 h 586"/>
                <a:gd name="T18" fmla="*/ 2147483647 w 706"/>
                <a:gd name="T19" fmla="*/ 2147483647 h 586"/>
                <a:gd name="T20" fmla="*/ 2147483647 w 706"/>
                <a:gd name="T21" fmla="*/ 2147483647 h 586"/>
                <a:gd name="T22" fmla="*/ 2147483647 w 706"/>
                <a:gd name="T23" fmla="*/ 2147483647 h 586"/>
                <a:gd name="T24" fmla="*/ 2147483647 w 706"/>
                <a:gd name="T25" fmla="*/ 2147483647 h 586"/>
                <a:gd name="T26" fmla="*/ 2147483647 w 706"/>
                <a:gd name="T27" fmla="*/ 2147483647 h 586"/>
                <a:gd name="T28" fmla="*/ 2147483647 w 706"/>
                <a:gd name="T29" fmla="*/ 2147483647 h 586"/>
                <a:gd name="T30" fmla="*/ 2147483647 w 706"/>
                <a:gd name="T31" fmla="*/ 2147483647 h 586"/>
                <a:gd name="T32" fmla="*/ 2147483647 w 706"/>
                <a:gd name="T33" fmla="*/ 2147483647 h 586"/>
                <a:gd name="T34" fmla="*/ 2147483647 w 706"/>
                <a:gd name="T35" fmla="*/ 2147483647 h 586"/>
                <a:gd name="T36" fmla="*/ 2147483647 w 706"/>
                <a:gd name="T37" fmla="*/ 2147483647 h 586"/>
                <a:gd name="T38" fmla="*/ 2147483647 w 706"/>
                <a:gd name="T39" fmla="*/ 2147483647 h 586"/>
                <a:gd name="T40" fmla="*/ 2147483647 w 706"/>
                <a:gd name="T41" fmla="*/ 2147483647 h 586"/>
                <a:gd name="T42" fmla="*/ 2147483647 w 706"/>
                <a:gd name="T43" fmla="*/ 2147483647 h 586"/>
                <a:gd name="T44" fmla="*/ 2147483647 w 706"/>
                <a:gd name="T45" fmla="*/ 2147483647 h 586"/>
                <a:gd name="T46" fmla="*/ 2147483647 w 706"/>
                <a:gd name="T47" fmla="*/ 2147483647 h 586"/>
                <a:gd name="T48" fmla="*/ 2147483647 w 706"/>
                <a:gd name="T49" fmla="*/ 2147483647 h 586"/>
                <a:gd name="T50" fmla="*/ 2147483647 w 706"/>
                <a:gd name="T51" fmla="*/ 2147483647 h 586"/>
                <a:gd name="T52" fmla="*/ 2147483647 w 706"/>
                <a:gd name="T53" fmla="*/ 2147483647 h 586"/>
                <a:gd name="T54" fmla="*/ 2147483647 w 706"/>
                <a:gd name="T55" fmla="*/ 2147483647 h 586"/>
                <a:gd name="T56" fmla="*/ 2147483647 w 706"/>
                <a:gd name="T57" fmla="*/ 2147483647 h 586"/>
                <a:gd name="T58" fmla="*/ 2147483647 w 706"/>
                <a:gd name="T59" fmla="*/ 2147483647 h 586"/>
                <a:gd name="T60" fmla="*/ 2147483647 w 706"/>
                <a:gd name="T61" fmla="*/ 2147483647 h 586"/>
                <a:gd name="T62" fmla="*/ 2147483647 w 706"/>
                <a:gd name="T63" fmla="*/ 2147483647 h 586"/>
                <a:gd name="T64" fmla="*/ 2147483647 w 706"/>
                <a:gd name="T65" fmla="*/ 2147483647 h 586"/>
                <a:gd name="T66" fmla="*/ 2147483647 w 706"/>
                <a:gd name="T67" fmla="*/ 2147483647 h 586"/>
                <a:gd name="T68" fmla="*/ 2147483647 w 706"/>
                <a:gd name="T69" fmla="*/ 2147483647 h 586"/>
                <a:gd name="T70" fmla="*/ 2147483647 w 706"/>
                <a:gd name="T71" fmla="*/ 2147483647 h 586"/>
                <a:gd name="T72" fmla="*/ 2147483647 w 706"/>
                <a:gd name="T73" fmla="*/ 2147483647 h 586"/>
                <a:gd name="T74" fmla="*/ 2147483647 w 706"/>
                <a:gd name="T75" fmla="*/ 2147483647 h 586"/>
                <a:gd name="T76" fmla="*/ 2147483647 w 706"/>
                <a:gd name="T77" fmla="*/ 2147483647 h 586"/>
                <a:gd name="T78" fmla="*/ 2147483647 w 706"/>
                <a:gd name="T79" fmla="*/ 2147483647 h 586"/>
                <a:gd name="T80" fmla="*/ 2147483647 w 706"/>
                <a:gd name="T81" fmla="*/ 2147483647 h 586"/>
                <a:gd name="T82" fmla="*/ 2147483647 w 706"/>
                <a:gd name="T83" fmla="*/ 2147483647 h 58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706" h="586">
                  <a:moveTo>
                    <a:pt x="0" y="0"/>
                  </a:moveTo>
                  <a:lnTo>
                    <a:pt x="5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2" y="0"/>
                  </a:lnTo>
                  <a:lnTo>
                    <a:pt x="27" y="6"/>
                  </a:lnTo>
                  <a:lnTo>
                    <a:pt x="33" y="6"/>
                  </a:lnTo>
                  <a:lnTo>
                    <a:pt x="39" y="6"/>
                  </a:lnTo>
                  <a:lnTo>
                    <a:pt x="44" y="6"/>
                  </a:lnTo>
                  <a:lnTo>
                    <a:pt x="50" y="6"/>
                  </a:lnTo>
                  <a:lnTo>
                    <a:pt x="55" y="11"/>
                  </a:lnTo>
                  <a:lnTo>
                    <a:pt x="61" y="11"/>
                  </a:lnTo>
                  <a:lnTo>
                    <a:pt x="66" y="11"/>
                  </a:lnTo>
                  <a:lnTo>
                    <a:pt x="72" y="11"/>
                  </a:lnTo>
                  <a:lnTo>
                    <a:pt x="77" y="17"/>
                  </a:lnTo>
                  <a:lnTo>
                    <a:pt x="83" y="17"/>
                  </a:lnTo>
                  <a:lnTo>
                    <a:pt x="89" y="17"/>
                  </a:lnTo>
                  <a:lnTo>
                    <a:pt x="94" y="22"/>
                  </a:lnTo>
                  <a:lnTo>
                    <a:pt x="100" y="22"/>
                  </a:lnTo>
                  <a:lnTo>
                    <a:pt x="105" y="22"/>
                  </a:lnTo>
                  <a:lnTo>
                    <a:pt x="111" y="28"/>
                  </a:lnTo>
                  <a:lnTo>
                    <a:pt x="116" y="28"/>
                  </a:lnTo>
                  <a:lnTo>
                    <a:pt x="122" y="33"/>
                  </a:lnTo>
                  <a:lnTo>
                    <a:pt x="128" y="33"/>
                  </a:lnTo>
                  <a:lnTo>
                    <a:pt x="133" y="33"/>
                  </a:lnTo>
                  <a:lnTo>
                    <a:pt x="139" y="39"/>
                  </a:lnTo>
                  <a:lnTo>
                    <a:pt x="144" y="39"/>
                  </a:lnTo>
                  <a:lnTo>
                    <a:pt x="150" y="44"/>
                  </a:lnTo>
                  <a:lnTo>
                    <a:pt x="155" y="44"/>
                  </a:lnTo>
                  <a:lnTo>
                    <a:pt x="161" y="50"/>
                  </a:lnTo>
                  <a:lnTo>
                    <a:pt x="167" y="50"/>
                  </a:lnTo>
                  <a:lnTo>
                    <a:pt x="172" y="55"/>
                  </a:lnTo>
                  <a:lnTo>
                    <a:pt x="178" y="55"/>
                  </a:lnTo>
                  <a:lnTo>
                    <a:pt x="183" y="61"/>
                  </a:lnTo>
                  <a:lnTo>
                    <a:pt x="189" y="61"/>
                  </a:lnTo>
                  <a:lnTo>
                    <a:pt x="194" y="66"/>
                  </a:lnTo>
                  <a:lnTo>
                    <a:pt x="200" y="72"/>
                  </a:lnTo>
                  <a:lnTo>
                    <a:pt x="205" y="72"/>
                  </a:lnTo>
                  <a:lnTo>
                    <a:pt x="211" y="77"/>
                  </a:lnTo>
                  <a:lnTo>
                    <a:pt x="217" y="77"/>
                  </a:lnTo>
                  <a:lnTo>
                    <a:pt x="222" y="83"/>
                  </a:lnTo>
                  <a:lnTo>
                    <a:pt x="228" y="88"/>
                  </a:lnTo>
                  <a:lnTo>
                    <a:pt x="233" y="88"/>
                  </a:lnTo>
                  <a:lnTo>
                    <a:pt x="239" y="94"/>
                  </a:lnTo>
                  <a:lnTo>
                    <a:pt x="244" y="100"/>
                  </a:lnTo>
                  <a:lnTo>
                    <a:pt x="250" y="100"/>
                  </a:lnTo>
                  <a:lnTo>
                    <a:pt x="256" y="105"/>
                  </a:lnTo>
                  <a:lnTo>
                    <a:pt x="261" y="111"/>
                  </a:lnTo>
                  <a:lnTo>
                    <a:pt x="267" y="111"/>
                  </a:lnTo>
                  <a:lnTo>
                    <a:pt x="272" y="116"/>
                  </a:lnTo>
                  <a:lnTo>
                    <a:pt x="278" y="122"/>
                  </a:lnTo>
                  <a:lnTo>
                    <a:pt x="283" y="127"/>
                  </a:lnTo>
                  <a:lnTo>
                    <a:pt x="289" y="127"/>
                  </a:lnTo>
                  <a:lnTo>
                    <a:pt x="295" y="133"/>
                  </a:lnTo>
                  <a:lnTo>
                    <a:pt x="300" y="138"/>
                  </a:lnTo>
                  <a:lnTo>
                    <a:pt x="306" y="144"/>
                  </a:lnTo>
                  <a:lnTo>
                    <a:pt x="311" y="149"/>
                  </a:lnTo>
                  <a:lnTo>
                    <a:pt x="317" y="149"/>
                  </a:lnTo>
                  <a:lnTo>
                    <a:pt x="322" y="155"/>
                  </a:lnTo>
                  <a:lnTo>
                    <a:pt x="328" y="160"/>
                  </a:lnTo>
                  <a:lnTo>
                    <a:pt x="333" y="166"/>
                  </a:lnTo>
                  <a:lnTo>
                    <a:pt x="339" y="171"/>
                  </a:lnTo>
                  <a:lnTo>
                    <a:pt x="345" y="177"/>
                  </a:lnTo>
                  <a:lnTo>
                    <a:pt x="350" y="177"/>
                  </a:lnTo>
                  <a:lnTo>
                    <a:pt x="356" y="182"/>
                  </a:lnTo>
                  <a:lnTo>
                    <a:pt x="361" y="188"/>
                  </a:lnTo>
                  <a:lnTo>
                    <a:pt x="367" y="194"/>
                  </a:lnTo>
                  <a:lnTo>
                    <a:pt x="372" y="199"/>
                  </a:lnTo>
                  <a:lnTo>
                    <a:pt x="378" y="205"/>
                  </a:lnTo>
                  <a:lnTo>
                    <a:pt x="384" y="210"/>
                  </a:lnTo>
                  <a:lnTo>
                    <a:pt x="389" y="216"/>
                  </a:lnTo>
                  <a:lnTo>
                    <a:pt x="395" y="221"/>
                  </a:lnTo>
                  <a:lnTo>
                    <a:pt x="400" y="227"/>
                  </a:lnTo>
                  <a:lnTo>
                    <a:pt x="406" y="232"/>
                  </a:lnTo>
                  <a:lnTo>
                    <a:pt x="411" y="238"/>
                  </a:lnTo>
                  <a:lnTo>
                    <a:pt x="417" y="243"/>
                  </a:lnTo>
                  <a:lnTo>
                    <a:pt x="423" y="249"/>
                  </a:lnTo>
                  <a:lnTo>
                    <a:pt x="428" y="254"/>
                  </a:lnTo>
                  <a:lnTo>
                    <a:pt x="434" y="260"/>
                  </a:lnTo>
                  <a:lnTo>
                    <a:pt x="439" y="265"/>
                  </a:lnTo>
                  <a:lnTo>
                    <a:pt x="445" y="271"/>
                  </a:lnTo>
                  <a:lnTo>
                    <a:pt x="450" y="277"/>
                  </a:lnTo>
                  <a:lnTo>
                    <a:pt x="456" y="282"/>
                  </a:lnTo>
                  <a:lnTo>
                    <a:pt x="462" y="288"/>
                  </a:lnTo>
                  <a:lnTo>
                    <a:pt x="467" y="293"/>
                  </a:lnTo>
                  <a:lnTo>
                    <a:pt x="473" y="299"/>
                  </a:lnTo>
                  <a:lnTo>
                    <a:pt x="484" y="310"/>
                  </a:lnTo>
                  <a:lnTo>
                    <a:pt x="484" y="315"/>
                  </a:lnTo>
                  <a:lnTo>
                    <a:pt x="489" y="321"/>
                  </a:lnTo>
                  <a:lnTo>
                    <a:pt x="495" y="326"/>
                  </a:lnTo>
                  <a:lnTo>
                    <a:pt x="500" y="332"/>
                  </a:lnTo>
                  <a:lnTo>
                    <a:pt x="506" y="337"/>
                  </a:lnTo>
                  <a:lnTo>
                    <a:pt x="512" y="343"/>
                  </a:lnTo>
                  <a:lnTo>
                    <a:pt x="523" y="354"/>
                  </a:lnTo>
                  <a:lnTo>
                    <a:pt x="523" y="359"/>
                  </a:lnTo>
                  <a:lnTo>
                    <a:pt x="528" y="365"/>
                  </a:lnTo>
                  <a:lnTo>
                    <a:pt x="534" y="371"/>
                  </a:lnTo>
                  <a:lnTo>
                    <a:pt x="539" y="376"/>
                  </a:lnTo>
                  <a:lnTo>
                    <a:pt x="545" y="382"/>
                  </a:lnTo>
                  <a:lnTo>
                    <a:pt x="556" y="393"/>
                  </a:lnTo>
                  <a:lnTo>
                    <a:pt x="556" y="398"/>
                  </a:lnTo>
                  <a:lnTo>
                    <a:pt x="562" y="404"/>
                  </a:lnTo>
                  <a:lnTo>
                    <a:pt x="567" y="409"/>
                  </a:lnTo>
                  <a:lnTo>
                    <a:pt x="573" y="415"/>
                  </a:lnTo>
                  <a:lnTo>
                    <a:pt x="584" y="426"/>
                  </a:lnTo>
                  <a:lnTo>
                    <a:pt x="584" y="431"/>
                  </a:lnTo>
                  <a:lnTo>
                    <a:pt x="590" y="437"/>
                  </a:lnTo>
                  <a:lnTo>
                    <a:pt x="595" y="442"/>
                  </a:lnTo>
                  <a:lnTo>
                    <a:pt x="606" y="454"/>
                  </a:lnTo>
                  <a:lnTo>
                    <a:pt x="606" y="459"/>
                  </a:lnTo>
                  <a:lnTo>
                    <a:pt x="612" y="465"/>
                  </a:lnTo>
                  <a:lnTo>
                    <a:pt x="617" y="470"/>
                  </a:lnTo>
                  <a:lnTo>
                    <a:pt x="628" y="481"/>
                  </a:lnTo>
                  <a:lnTo>
                    <a:pt x="628" y="487"/>
                  </a:lnTo>
                  <a:lnTo>
                    <a:pt x="634" y="492"/>
                  </a:lnTo>
                  <a:lnTo>
                    <a:pt x="645" y="503"/>
                  </a:lnTo>
                  <a:lnTo>
                    <a:pt x="645" y="509"/>
                  </a:lnTo>
                  <a:lnTo>
                    <a:pt x="651" y="514"/>
                  </a:lnTo>
                  <a:lnTo>
                    <a:pt x="656" y="520"/>
                  </a:lnTo>
                  <a:lnTo>
                    <a:pt x="667" y="531"/>
                  </a:lnTo>
                  <a:lnTo>
                    <a:pt x="667" y="536"/>
                  </a:lnTo>
                  <a:lnTo>
                    <a:pt x="673" y="542"/>
                  </a:lnTo>
                  <a:lnTo>
                    <a:pt x="684" y="553"/>
                  </a:lnTo>
                  <a:lnTo>
                    <a:pt x="684" y="559"/>
                  </a:lnTo>
                  <a:lnTo>
                    <a:pt x="690" y="564"/>
                  </a:lnTo>
                  <a:lnTo>
                    <a:pt x="701" y="575"/>
                  </a:lnTo>
                  <a:lnTo>
                    <a:pt x="701" y="581"/>
                  </a:lnTo>
                  <a:lnTo>
                    <a:pt x="706" y="586"/>
                  </a:lnTo>
                </a:path>
              </a:pathLst>
            </a:custGeom>
            <a:noFill/>
            <a:ln w="11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51" name="Freeform 100"/>
            <p:cNvSpPr>
              <a:spLocks/>
            </p:cNvSpPr>
            <p:nvPr/>
          </p:nvSpPr>
          <p:spPr bwMode="auto">
            <a:xfrm>
              <a:off x="7224712" y="3700462"/>
              <a:ext cx="1122363" cy="1308100"/>
            </a:xfrm>
            <a:custGeom>
              <a:avLst/>
              <a:gdLst>
                <a:gd name="T0" fmla="*/ 2147483647 w 707"/>
                <a:gd name="T1" fmla="*/ 2147483647 h 824"/>
                <a:gd name="T2" fmla="*/ 2147483647 w 707"/>
                <a:gd name="T3" fmla="*/ 2147483647 h 824"/>
                <a:gd name="T4" fmla="*/ 2147483647 w 707"/>
                <a:gd name="T5" fmla="*/ 2147483647 h 824"/>
                <a:gd name="T6" fmla="*/ 2147483647 w 707"/>
                <a:gd name="T7" fmla="*/ 2147483647 h 824"/>
                <a:gd name="T8" fmla="*/ 2147483647 w 707"/>
                <a:gd name="T9" fmla="*/ 2147483647 h 824"/>
                <a:gd name="T10" fmla="*/ 2147483647 w 707"/>
                <a:gd name="T11" fmla="*/ 2147483647 h 824"/>
                <a:gd name="T12" fmla="*/ 2147483647 w 707"/>
                <a:gd name="T13" fmla="*/ 2147483647 h 824"/>
                <a:gd name="T14" fmla="*/ 2147483647 w 707"/>
                <a:gd name="T15" fmla="*/ 2147483647 h 824"/>
                <a:gd name="T16" fmla="*/ 2147483647 w 707"/>
                <a:gd name="T17" fmla="*/ 2147483647 h 824"/>
                <a:gd name="T18" fmla="*/ 2147483647 w 707"/>
                <a:gd name="T19" fmla="*/ 2147483647 h 824"/>
                <a:gd name="T20" fmla="*/ 2147483647 w 707"/>
                <a:gd name="T21" fmla="*/ 2147483647 h 824"/>
                <a:gd name="T22" fmla="*/ 2147483647 w 707"/>
                <a:gd name="T23" fmla="*/ 2147483647 h 824"/>
                <a:gd name="T24" fmla="*/ 2147483647 w 707"/>
                <a:gd name="T25" fmla="*/ 2147483647 h 824"/>
                <a:gd name="T26" fmla="*/ 2147483647 w 707"/>
                <a:gd name="T27" fmla="*/ 2147483647 h 824"/>
                <a:gd name="T28" fmla="*/ 2147483647 w 707"/>
                <a:gd name="T29" fmla="*/ 2147483647 h 824"/>
                <a:gd name="T30" fmla="*/ 2147483647 w 707"/>
                <a:gd name="T31" fmla="*/ 2147483647 h 824"/>
                <a:gd name="T32" fmla="*/ 2147483647 w 707"/>
                <a:gd name="T33" fmla="*/ 2147483647 h 824"/>
                <a:gd name="T34" fmla="*/ 2147483647 w 707"/>
                <a:gd name="T35" fmla="*/ 2147483647 h 824"/>
                <a:gd name="T36" fmla="*/ 2147483647 w 707"/>
                <a:gd name="T37" fmla="*/ 2147483647 h 824"/>
                <a:gd name="T38" fmla="*/ 2147483647 w 707"/>
                <a:gd name="T39" fmla="*/ 2147483647 h 824"/>
                <a:gd name="T40" fmla="*/ 2147483647 w 707"/>
                <a:gd name="T41" fmla="*/ 2147483647 h 824"/>
                <a:gd name="T42" fmla="*/ 2147483647 w 707"/>
                <a:gd name="T43" fmla="*/ 2147483647 h 824"/>
                <a:gd name="T44" fmla="*/ 2147483647 w 707"/>
                <a:gd name="T45" fmla="*/ 2147483647 h 824"/>
                <a:gd name="T46" fmla="*/ 2147483647 w 707"/>
                <a:gd name="T47" fmla="*/ 2147483647 h 824"/>
                <a:gd name="T48" fmla="*/ 2147483647 w 707"/>
                <a:gd name="T49" fmla="*/ 2147483647 h 824"/>
                <a:gd name="T50" fmla="*/ 2147483647 w 707"/>
                <a:gd name="T51" fmla="*/ 2147483647 h 824"/>
                <a:gd name="T52" fmla="*/ 2147483647 w 707"/>
                <a:gd name="T53" fmla="*/ 2147483647 h 824"/>
                <a:gd name="T54" fmla="*/ 2147483647 w 707"/>
                <a:gd name="T55" fmla="*/ 2147483647 h 824"/>
                <a:gd name="T56" fmla="*/ 2147483647 w 707"/>
                <a:gd name="T57" fmla="*/ 2147483647 h 824"/>
                <a:gd name="T58" fmla="*/ 2147483647 w 707"/>
                <a:gd name="T59" fmla="*/ 2147483647 h 824"/>
                <a:gd name="T60" fmla="*/ 2147483647 w 707"/>
                <a:gd name="T61" fmla="*/ 2147483647 h 824"/>
                <a:gd name="T62" fmla="*/ 2147483647 w 707"/>
                <a:gd name="T63" fmla="*/ 2147483647 h 824"/>
                <a:gd name="T64" fmla="*/ 2147483647 w 707"/>
                <a:gd name="T65" fmla="*/ 2147483647 h 824"/>
                <a:gd name="T66" fmla="*/ 2147483647 w 707"/>
                <a:gd name="T67" fmla="*/ 2147483647 h 824"/>
                <a:gd name="T68" fmla="*/ 2147483647 w 707"/>
                <a:gd name="T69" fmla="*/ 2147483647 h 824"/>
                <a:gd name="T70" fmla="*/ 2147483647 w 707"/>
                <a:gd name="T71" fmla="*/ 2147483647 h 824"/>
                <a:gd name="T72" fmla="*/ 2147483647 w 707"/>
                <a:gd name="T73" fmla="*/ 2147483647 h 824"/>
                <a:gd name="T74" fmla="*/ 2147483647 w 707"/>
                <a:gd name="T75" fmla="*/ 2147483647 h 824"/>
                <a:gd name="T76" fmla="*/ 2147483647 w 707"/>
                <a:gd name="T77" fmla="*/ 2147483647 h 824"/>
                <a:gd name="T78" fmla="*/ 2147483647 w 707"/>
                <a:gd name="T79" fmla="*/ 2147483647 h 824"/>
                <a:gd name="T80" fmla="*/ 2147483647 w 707"/>
                <a:gd name="T81" fmla="*/ 2147483647 h 824"/>
                <a:gd name="T82" fmla="*/ 2147483647 w 707"/>
                <a:gd name="T83" fmla="*/ 2147483647 h 82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707" h="824">
                  <a:moveTo>
                    <a:pt x="0" y="0"/>
                  </a:moveTo>
                  <a:lnTo>
                    <a:pt x="12" y="11"/>
                  </a:lnTo>
                  <a:lnTo>
                    <a:pt x="12" y="17"/>
                  </a:lnTo>
                  <a:lnTo>
                    <a:pt x="17" y="22"/>
                  </a:lnTo>
                  <a:lnTo>
                    <a:pt x="28" y="33"/>
                  </a:lnTo>
                  <a:lnTo>
                    <a:pt x="28" y="39"/>
                  </a:lnTo>
                  <a:lnTo>
                    <a:pt x="34" y="44"/>
                  </a:lnTo>
                  <a:lnTo>
                    <a:pt x="45" y="56"/>
                  </a:lnTo>
                  <a:lnTo>
                    <a:pt x="45" y="61"/>
                  </a:lnTo>
                  <a:lnTo>
                    <a:pt x="50" y="67"/>
                  </a:lnTo>
                  <a:lnTo>
                    <a:pt x="62" y="78"/>
                  </a:lnTo>
                  <a:lnTo>
                    <a:pt x="62" y="83"/>
                  </a:lnTo>
                  <a:lnTo>
                    <a:pt x="73" y="94"/>
                  </a:lnTo>
                  <a:lnTo>
                    <a:pt x="73" y="100"/>
                  </a:lnTo>
                  <a:lnTo>
                    <a:pt x="78" y="105"/>
                  </a:lnTo>
                  <a:lnTo>
                    <a:pt x="89" y="116"/>
                  </a:lnTo>
                  <a:lnTo>
                    <a:pt x="89" y="122"/>
                  </a:lnTo>
                  <a:lnTo>
                    <a:pt x="95" y="127"/>
                  </a:lnTo>
                  <a:lnTo>
                    <a:pt x="106" y="139"/>
                  </a:lnTo>
                  <a:lnTo>
                    <a:pt x="106" y="144"/>
                  </a:lnTo>
                  <a:lnTo>
                    <a:pt x="112" y="150"/>
                  </a:lnTo>
                  <a:lnTo>
                    <a:pt x="123" y="161"/>
                  </a:lnTo>
                  <a:lnTo>
                    <a:pt x="123" y="166"/>
                  </a:lnTo>
                  <a:lnTo>
                    <a:pt x="128" y="172"/>
                  </a:lnTo>
                  <a:lnTo>
                    <a:pt x="140" y="183"/>
                  </a:lnTo>
                  <a:lnTo>
                    <a:pt x="140" y="188"/>
                  </a:lnTo>
                  <a:lnTo>
                    <a:pt x="151" y="199"/>
                  </a:lnTo>
                  <a:lnTo>
                    <a:pt x="151" y="205"/>
                  </a:lnTo>
                  <a:lnTo>
                    <a:pt x="156" y="210"/>
                  </a:lnTo>
                  <a:lnTo>
                    <a:pt x="167" y="221"/>
                  </a:lnTo>
                  <a:lnTo>
                    <a:pt x="167" y="227"/>
                  </a:lnTo>
                  <a:lnTo>
                    <a:pt x="173" y="233"/>
                  </a:lnTo>
                  <a:lnTo>
                    <a:pt x="184" y="244"/>
                  </a:lnTo>
                  <a:lnTo>
                    <a:pt x="184" y="249"/>
                  </a:lnTo>
                  <a:lnTo>
                    <a:pt x="190" y="255"/>
                  </a:lnTo>
                  <a:lnTo>
                    <a:pt x="201" y="266"/>
                  </a:lnTo>
                  <a:lnTo>
                    <a:pt x="201" y="271"/>
                  </a:lnTo>
                  <a:lnTo>
                    <a:pt x="212" y="282"/>
                  </a:lnTo>
                  <a:lnTo>
                    <a:pt x="212" y="288"/>
                  </a:lnTo>
                  <a:lnTo>
                    <a:pt x="217" y="293"/>
                  </a:lnTo>
                  <a:lnTo>
                    <a:pt x="229" y="304"/>
                  </a:lnTo>
                  <a:lnTo>
                    <a:pt x="229" y="310"/>
                  </a:lnTo>
                  <a:lnTo>
                    <a:pt x="234" y="315"/>
                  </a:lnTo>
                  <a:lnTo>
                    <a:pt x="245" y="327"/>
                  </a:lnTo>
                  <a:lnTo>
                    <a:pt x="245" y="332"/>
                  </a:lnTo>
                  <a:lnTo>
                    <a:pt x="251" y="338"/>
                  </a:lnTo>
                  <a:lnTo>
                    <a:pt x="262" y="349"/>
                  </a:lnTo>
                  <a:lnTo>
                    <a:pt x="262" y="354"/>
                  </a:lnTo>
                  <a:lnTo>
                    <a:pt x="268" y="360"/>
                  </a:lnTo>
                  <a:lnTo>
                    <a:pt x="279" y="371"/>
                  </a:lnTo>
                  <a:lnTo>
                    <a:pt x="279" y="376"/>
                  </a:lnTo>
                  <a:lnTo>
                    <a:pt x="284" y="382"/>
                  </a:lnTo>
                  <a:lnTo>
                    <a:pt x="295" y="393"/>
                  </a:lnTo>
                  <a:lnTo>
                    <a:pt x="295" y="398"/>
                  </a:lnTo>
                  <a:lnTo>
                    <a:pt x="301" y="404"/>
                  </a:lnTo>
                  <a:lnTo>
                    <a:pt x="312" y="415"/>
                  </a:lnTo>
                  <a:lnTo>
                    <a:pt x="312" y="421"/>
                  </a:lnTo>
                  <a:lnTo>
                    <a:pt x="318" y="426"/>
                  </a:lnTo>
                  <a:lnTo>
                    <a:pt x="323" y="432"/>
                  </a:lnTo>
                  <a:lnTo>
                    <a:pt x="334" y="443"/>
                  </a:lnTo>
                  <a:lnTo>
                    <a:pt x="334" y="448"/>
                  </a:lnTo>
                  <a:lnTo>
                    <a:pt x="340" y="454"/>
                  </a:lnTo>
                  <a:lnTo>
                    <a:pt x="345" y="459"/>
                  </a:lnTo>
                  <a:lnTo>
                    <a:pt x="357" y="470"/>
                  </a:lnTo>
                  <a:lnTo>
                    <a:pt x="357" y="476"/>
                  </a:lnTo>
                  <a:lnTo>
                    <a:pt x="362" y="481"/>
                  </a:lnTo>
                  <a:lnTo>
                    <a:pt x="368" y="487"/>
                  </a:lnTo>
                  <a:lnTo>
                    <a:pt x="379" y="498"/>
                  </a:lnTo>
                  <a:lnTo>
                    <a:pt x="379" y="504"/>
                  </a:lnTo>
                  <a:lnTo>
                    <a:pt x="384" y="509"/>
                  </a:lnTo>
                  <a:lnTo>
                    <a:pt x="390" y="515"/>
                  </a:lnTo>
                  <a:lnTo>
                    <a:pt x="401" y="526"/>
                  </a:lnTo>
                  <a:lnTo>
                    <a:pt x="401" y="531"/>
                  </a:lnTo>
                  <a:lnTo>
                    <a:pt x="407" y="537"/>
                  </a:lnTo>
                  <a:lnTo>
                    <a:pt x="412" y="542"/>
                  </a:lnTo>
                  <a:lnTo>
                    <a:pt x="418" y="548"/>
                  </a:lnTo>
                  <a:lnTo>
                    <a:pt x="429" y="559"/>
                  </a:lnTo>
                  <a:lnTo>
                    <a:pt x="429" y="564"/>
                  </a:lnTo>
                  <a:lnTo>
                    <a:pt x="435" y="570"/>
                  </a:lnTo>
                  <a:lnTo>
                    <a:pt x="440" y="575"/>
                  </a:lnTo>
                  <a:lnTo>
                    <a:pt x="446" y="581"/>
                  </a:lnTo>
                  <a:lnTo>
                    <a:pt x="451" y="587"/>
                  </a:lnTo>
                  <a:lnTo>
                    <a:pt x="457" y="592"/>
                  </a:lnTo>
                  <a:lnTo>
                    <a:pt x="468" y="603"/>
                  </a:lnTo>
                  <a:lnTo>
                    <a:pt x="468" y="609"/>
                  </a:lnTo>
                  <a:lnTo>
                    <a:pt x="473" y="614"/>
                  </a:lnTo>
                  <a:lnTo>
                    <a:pt x="479" y="620"/>
                  </a:lnTo>
                  <a:lnTo>
                    <a:pt x="485" y="625"/>
                  </a:lnTo>
                  <a:lnTo>
                    <a:pt x="490" y="631"/>
                  </a:lnTo>
                  <a:lnTo>
                    <a:pt x="496" y="636"/>
                  </a:lnTo>
                  <a:lnTo>
                    <a:pt x="501" y="642"/>
                  </a:lnTo>
                  <a:lnTo>
                    <a:pt x="507" y="647"/>
                  </a:lnTo>
                  <a:lnTo>
                    <a:pt x="512" y="653"/>
                  </a:lnTo>
                  <a:lnTo>
                    <a:pt x="518" y="658"/>
                  </a:lnTo>
                  <a:lnTo>
                    <a:pt x="524" y="664"/>
                  </a:lnTo>
                  <a:lnTo>
                    <a:pt x="529" y="669"/>
                  </a:lnTo>
                  <a:lnTo>
                    <a:pt x="535" y="675"/>
                  </a:lnTo>
                  <a:lnTo>
                    <a:pt x="546" y="686"/>
                  </a:lnTo>
                  <a:lnTo>
                    <a:pt x="546" y="692"/>
                  </a:lnTo>
                  <a:lnTo>
                    <a:pt x="551" y="697"/>
                  </a:lnTo>
                  <a:lnTo>
                    <a:pt x="557" y="703"/>
                  </a:lnTo>
                  <a:lnTo>
                    <a:pt x="563" y="703"/>
                  </a:lnTo>
                  <a:lnTo>
                    <a:pt x="568" y="708"/>
                  </a:lnTo>
                  <a:lnTo>
                    <a:pt x="574" y="714"/>
                  </a:lnTo>
                  <a:lnTo>
                    <a:pt x="579" y="719"/>
                  </a:lnTo>
                  <a:lnTo>
                    <a:pt x="585" y="725"/>
                  </a:lnTo>
                  <a:lnTo>
                    <a:pt x="590" y="730"/>
                  </a:lnTo>
                  <a:lnTo>
                    <a:pt x="596" y="736"/>
                  </a:lnTo>
                  <a:lnTo>
                    <a:pt x="601" y="741"/>
                  </a:lnTo>
                  <a:lnTo>
                    <a:pt x="607" y="747"/>
                  </a:lnTo>
                  <a:lnTo>
                    <a:pt x="613" y="752"/>
                  </a:lnTo>
                  <a:lnTo>
                    <a:pt x="618" y="752"/>
                  </a:lnTo>
                  <a:lnTo>
                    <a:pt x="624" y="758"/>
                  </a:lnTo>
                  <a:lnTo>
                    <a:pt x="629" y="763"/>
                  </a:lnTo>
                  <a:lnTo>
                    <a:pt x="635" y="769"/>
                  </a:lnTo>
                  <a:lnTo>
                    <a:pt x="640" y="775"/>
                  </a:lnTo>
                  <a:lnTo>
                    <a:pt x="646" y="780"/>
                  </a:lnTo>
                  <a:lnTo>
                    <a:pt x="652" y="786"/>
                  </a:lnTo>
                  <a:lnTo>
                    <a:pt x="657" y="786"/>
                  </a:lnTo>
                  <a:lnTo>
                    <a:pt x="663" y="791"/>
                  </a:lnTo>
                  <a:lnTo>
                    <a:pt x="668" y="797"/>
                  </a:lnTo>
                  <a:lnTo>
                    <a:pt x="674" y="802"/>
                  </a:lnTo>
                  <a:lnTo>
                    <a:pt x="679" y="802"/>
                  </a:lnTo>
                  <a:lnTo>
                    <a:pt x="685" y="808"/>
                  </a:lnTo>
                  <a:lnTo>
                    <a:pt x="691" y="813"/>
                  </a:lnTo>
                  <a:lnTo>
                    <a:pt x="696" y="813"/>
                  </a:lnTo>
                  <a:lnTo>
                    <a:pt x="702" y="819"/>
                  </a:lnTo>
                  <a:lnTo>
                    <a:pt x="707" y="824"/>
                  </a:lnTo>
                </a:path>
              </a:pathLst>
            </a:custGeom>
            <a:noFill/>
            <a:ln w="11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  <p:sp>
          <p:nvSpPr>
            <p:cNvPr id="90252" name="Freeform 101"/>
            <p:cNvSpPr>
              <a:spLocks/>
            </p:cNvSpPr>
            <p:nvPr/>
          </p:nvSpPr>
          <p:spPr bwMode="auto">
            <a:xfrm>
              <a:off x="8347074" y="5008562"/>
              <a:ext cx="460375" cy="158750"/>
            </a:xfrm>
            <a:custGeom>
              <a:avLst/>
              <a:gdLst>
                <a:gd name="T0" fmla="*/ 0 w 290"/>
                <a:gd name="T1" fmla="*/ 0 h 100"/>
                <a:gd name="T2" fmla="*/ 2147483647 w 290"/>
                <a:gd name="T3" fmla="*/ 2147483647 h 100"/>
                <a:gd name="T4" fmla="*/ 2147483647 w 290"/>
                <a:gd name="T5" fmla="*/ 2147483647 h 100"/>
                <a:gd name="T6" fmla="*/ 2147483647 w 290"/>
                <a:gd name="T7" fmla="*/ 2147483647 h 100"/>
                <a:gd name="T8" fmla="*/ 2147483647 w 290"/>
                <a:gd name="T9" fmla="*/ 2147483647 h 100"/>
                <a:gd name="T10" fmla="*/ 2147483647 w 290"/>
                <a:gd name="T11" fmla="*/ 2147483647 h 100"/>
                <a:gd name="T12" fmla="*/ 2147483647 w 290"/>
                <a:gd name="T13" fmla="*/ 2147483647 h 100"/>
                <a:gd name="T14" fmla="*/ 2147483647 w 290"/>
                <a:gd name="T15" fmla="*/ 2147483647 h 100"/>
                <a:gd name="T16" fmla="*/ 2147483647 w 290"/>
                <a:gd name="T17" fmla="*/ 2147483647 h 100"/>
                <a:gd name="T18" fmla="*/ 2147483647 w 290"/>
                <a:gd name="T19" fmla="*/ 2147483647 h 100"/>
                <a:gd name="T20" fmla="*/ 2147483647 w 290"/>
                <a:gd name="T21" fmla="*/ 2147483647 h 100"/>
                <a:gd name="T22" fmla="*/ 2147483647 w 290"/>
                <a:gd name="T23" fmla="*/ 2147483647 h 100"/>
                <a:gd name="T24" fmla="*/ 2147483647 w 290"/>
                <a:gd name="T25" fmla="*/ 2147483647 h 100"/>
                <a:gd name="T26" fmla="*/ 2147483647 w 290"/>
                <a:gd name="T27" fmla="*/ 2147483647 h 100"/>
                <a:gd name="T28" fmla="*/ 2147483647 w 290"/>
                <a:gd name="T29" fmla="*/ 2147483647 h 100"/>
                <a:gd name="T30" fmla="*/ 2147483647 w 290"/>
                <a:gd name="T31" fmla="*/ 2147483647 h 100"/>
                <a:gd name="T32" fmla="*/ 2147483647 w 290"/>
                <a:gd name="T33" fmla="*/ 2147483647 h 100"/>
                <a:gd name="T34" fmla="*/ 2147483647 w 290"/>
                <a:gd name="T35" fmla="*/ 2147483647 h 100"/>
                <a:gd name="T36" fmla="*/ 2147483647 w 290"/>
                <a:gd name="T37" fmla="*/ 2147483647 h 100"/>
                <a:gd name="T38" fmla="*/ 2147483647 w 290"/>
                <a:gd name="T39" fmla="*/ 2147483647 h 100"/>
                <a:gd name="T40" fmla="*/ 2147483647 w 290"/>
                <a:gd name="T41" fmla="*/ 2147483647 h 100"/>
                <a:gd name="T42" fmla="*/ 2147483647 w 290"/>
                <a:gd name="T43" fmla="*/ 2147483647 h 100"/>
                <a:gd name="T44" fmla="*/ 2147483647 w 290"/>
                <a:gd name="T45" fmla="*/ 2147483647 h 100"/>
                <a:gd name="T46" fmla="*/ 2147483647 w 290"/>
                <a:gd name="T47" fmla="*/ 2147483647 h 100"/>
                <a:gd name="T48" fmla="*/ 2147483647 w 290"/>
                <a:gd name="T49" fmla="*/ 2147483647 h 100"/>
                <a:gd name="T50" fmla="*/ 2147483647 w 290"/>
                <a:gd name="T51" fmla="*/ 2147483647 h 100"/>
                <a:gd name="T52" fmla="*/ 2147483647 w 290"/>
                <a:gd name="T53" fmla="*/ 2147483647 h 100"/>
                <a:gd name="T54" fmla="*/ 2147483647 w 290"/>
                <a:gd name="T55" fmla="*/ 2147483647 h 100"/>
                <a:gd name="T56" fmla="*/ 2147483647 w 290"/>
                <a:gd name="T57" fmla="*/ 2147483647 h 100"/>
                <a:gd name="T58" fmla="*/ 2147483647 w 290"/>
                <a:gd name="T59" fmla="*/ 2147483647 h 100"/>
                <a:gd name="T60" fmla="*/ 2147483647 w 290"/>
                <a:gd name="T61" fmla="*/ 2147483647 h 100"/>
                <a:gd name="T62" fmla="*/ 2147483647 w 290"/>
                <a:gd name="T63" fmla="*/ 2147483647 h 100"/>
                <a:gd name="T64" fmla="*/ 2147483647 w 290"/>
                <a:gd name="T65" fmla="*/ 2147483647 h 100"/>
                <a:gd name="T66" fmla="*/ 2147483647 w 290"/>
                <a:gd name="T67" fmla="*/ 2147483647 h 100"/>
                <a:gd name="T68" fmla="*/ 2147483647 w 290"/>
                <a:gd name="T69" fmla="*/ 2147483647 h 100"/>
                <a:gd name="T70" fmla="*/ 2147483647 w 290"/>
                <a:gd name="T71" fmla="*/ 2147483647 h 100"/>
                <a:gd name="T72" fmla="*/ 2147483647 w 290"/>
                <a:gd name="T73" fmla="*/ 2147483647 h 100"/>
                <a:gd name="T74" fmla="*/ 2147483647 w 290"/>
                <a:gd name="T75" fmla="*/ 2147483647 h 100"/>
                <a:gd name="T76" fmla="*/ 2147483647 w 290"/>
                <a:gd name="T77" fmla="*/ 2147483647 h 100"/>
                <a:gd name="T78" fmla="*/ 2147483647 w 290"/>
                <a:gd name="T79" fmla="*/ 2147483647 h 100"/>
                <a:gd name="T80" fmla="*/ 2147483647 w 290"/>
                <a:gd name="T81" fmla="*/ 2147483647 h 100"/>
                <a:gd name="T82" fmla="*/ 2147483647 w 290"/>
                <a:gd name="T83" fmla="*/ 2147483647 h 100"/>
                <a:gd name="T84" fmla="*/ 2147483647 w 290"/>
                <a:gd name="T85" fmla="*/ 2147483647 h 100"/>
                <a:gd name="T86" fmla="*/ 2147483647 w 290"/>
                <a:gd name="T87" fmla="*/ 2147483647 h 100"/>
                <a:gd name="T88" fmla="*/ 2147483647 w 290"/>
                <a:gd name="T89" fmla="*/ 2147483647 h 100"/>
                <a:gd name="T90" fmla="*/ 2147483647 w 290"/>
                <a:gd name="T91" fmla="*/ 2147483647 h 100"/>
                <a:gd name="T92" fmla="*/ 2147483647 w 290"/>
                <a:gd name="T93" fmla="*/ 2147483647 h 100"/>
                <a:gd name="T94" fmla="*/ 2147483647 w 290"/>
                <a:gd name="T95" fmla="*/ 2147483647 h 100"/>
                <a:gd name="T96" fmla="*/ 2147483647 w 290"/>
                <a:gd name="T97" fmla="*/ 2147483647 h 100"/>
                <a:gd name="T98" fmla="*/ 2147483647 w 290"/>
                <a:gd name="T99" fmla="*/ 2147483647 h 100"/>
                <a:gd name="T100" fmla="*/ 2147483647 w 290"/>
                <a:gd name="T101" fmla="*/ 2147483647 h 100"/>
                <a:gd name="T102" fmla="*/ 2147483647 w 290"/>
                <a:gd name="T103" fmla="*/ 2147483647 h 100"/>
                <a:gd name="T104" fmla="*/ 2147483647 w 290"/>
                <a:gd name="T105" fmla="*/ 2147483647 h 1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90" h="100">
                  <a:moveTo>
                    <a:pt x="0" y="0"/>
                  </a:moveTo>
                  <a:lnTo>
                    <a:pt x="6" y="6"/>
                  </a:lnTo>
                  <a:lnTo>
                    <a:pt x="11" y="6"/>
                  </a:lnTo>
                  <a:lnTo>
                    <a:pt x="17" y="11"/>
                  </a:lnTo>
                  <a:lnTo>
                    <a:pt x="22" y="17"/>
                  </a:lnTo>
                  <a:lnTo>
                    <a:pt x="28" y="17"/>
                  </a:lnTo>
                  <a:lnTo>
                    <a:pt x="34" y="22"/>
                  </a:lnTo>
                  <a:lnTo>
                    <a:pt x="39" y="22"/>
                  </a:lnTo>
                  <a:lnTo>
                    <a:pt x="45" y="28"/>
                  </a:lnTo>
                  <a:lnTo>
                    <a:pt x="50" y="34"/>
                  </a:lnTo>
                  <a:lnTo>
                    <a:pt x="56" y="34"/>
                  </a:lnTo>
                  <a:lnTo>
                    <a:pt x="61" y="39"/>
                  </a:lnTo>
                  <a:lnTo>
                    <a:pt x="67" y="39"/>
                  </a:lnTo>
                  <a:lnTo>
                    <a:pt x="73" y="45"/>
                  </a:lnTo>
                  <a:lnTo>
                    <a:pt x="78" y="45"/>
                  </a:lnTo>
                  <a:lnTo>
                    <a:pt x="84" y="50"/>
                  </a:lnTo>
                  <a:lnTo>
                    <a:pt x="89" y="50"/>
                  </a:lnTo>
                  <a:lnTo>
                    <a:pt x="95" y="56"/>
                  </a:lnTo>
                  <a:lnTo>
                    <a:pt x="100" y="56"/>
                  </a:lnTo>
                  <a:lnTo>
                    <a:pt x="106" y="61"/>
                  </a:lnTo>
                  <a:lnTo>
                    <a:pt x="112" y="61"/>
                  </a:lnTo>
                  <a:lnTo>
                    <a:pt x="117" y="67"/>
                  </a:lnTo>
                  <a:lnTo>
                    <a:pt x="123" y="67"/>
                  </a:lnTo>
                  <a:lnTo>
                    <a:pt x="128" y="67"/>
                  </a:lnTo>
                  <a:lnTo>
                    <a:pt x="134" y="72"/>
                  </a:lnTo>
                  <a:lnTo>
                    <a:pt x="139" y="72"/>
                  </a:lnTo>
                  <a:lnTo>
                    <a:pt x="145" y="72"/>
                  </a:lnTo>
                  <a:lnTo>
                    <a:pt x="151" y="78"/>
                  </a:lnTo>
                  <a:lnTo>
                    <a:pt x="156" y="78"/>
                  </a:lnTo>
                  <a:lnTo>
                    <a:pt x="162" y="78"/>
                  </a:lnTo>
                  <a:lnTo>
                    <a:pt x="167" y="83"/>
                  </a:lnTo>
                  <a:lnTo>
                    <a:pt x="173" y="83"/>
                  </a:lnTo>
                  <a:lnTo>
                    <a:pt x="178" y="83"/>
                  </a:lnTo>
                  <a:lnTo>
                    <a:pt x="184" y="89"/>
                  </a:lnTo>
                  <a:lnTo>
                    <a:pt x="189" y="89"/>
                  </a:lnTo>
                  <a:lnTo>
                    <a:pt x="195" y="89"/>
                  </a:lnTo>
                  <a:lnTo>
                    <a:pt x="201" y="89"/>
                  </a:lnTo>
                  <a:lnTo>
                    <a:pt x="206" y="94"/>
                  </a:lnTo>
                  <a:lnTo>
                    <a:pt x="212" y="94"/>
                  </a:lnTo>
                  <a:lnTo>
                    <a:pt x="217" y="94"/>
                  </a:lnTo>
                  <a:lnTo>
                    <a:pt x="223" y="94"/>
                  </a:lnTo>
                  <a:lnTo>
                    <a:pt x="228" y="94"/>
                  </a:lnTo>
                  <a:lnTo>
                    <a:pt x="234" y="94"/>
                  </a:lnTo>
                  <a:lnTo>
                    <a:pt x="240" y="100"/>
                  </a:lnTo>
                  <a:lnTo>
                    <a:pt x="245" y="100"/>
                  </a:lnTo>
                  <a:lnTo>
                    <a:pt x="251" y="100"/>
                  </a:lnTo>
                  <a:lnTo>
                    <a:pt x="256" y="100"/>
                  </a:lnTo>
                  <a:lnTo>
                    <a:pt x="262" y="100"/>
                  </a:lnTo>
                  <a:lnTo>
                    <a:pt x="267" y="100"/>
                  </a:lnTo>
                  <a:lnTo>
                    <a:pt x="273" y="100"/>
                  </a:lnTo>
                  <a:lnTo>
                    <a:pt x="279" y="100"/>
                  </a:lnTo>
                  <a:lnTo>
                    <a:pt x="284" y="100"/>
                  </a:lnTo>
                  <a:lnTo>
                    <a:pt x="290" y="100"/>
                  </a:lnTo>
                </a:path>
              </a:pathLst>
            </a:custGeom>
            <a:noFill/>
            <a:ln w="11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050"/>
            </a:p>
          </p:txBody>
        </p:sp>
      </p:grpSp>
      <p:cxnSp>
        <p:nvCxnSpPr>
          <p:cNvPr id="179241" name="Straight Connector 179240"/>
          <p:cNvCxnSpPr/>
          <p:nvPr/>
        </p:nvCxnSpPr>
        <p:spPr bwMode="auto">
          <a:xfrm>
            <a:off x="1201512" y="1698023"/>
            <a:ext cx="6115050" cy="0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06" name="Text Box 14"/>
          <p:cNvSpPr txBox="1">
            <a:spLocks noChangeArrowheads="1"/>
          </p:cNvSpPr>
          <p:nvPr/>
        </p:nvSpPr>
        <p:spPr bwMode="auto">
          <a:xfrm>
            <a:off x="583975" y="1116998"/>
            <a:ext cx="731837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sz="1000">
                <a:solidFill>
                  <a:srgbClr val="000000"/>
                </a:solidFill>
                <a:latin typeface="Arial Black" pitchFamily="34" charset="0"/>
                <a:ea typeface="+mn-ea"/>
              </a:rPr>
              <a:t>1560nm</a:t>
            </a:r>
          </a:p>
        </p:txBody>
      </p:sp>
      <p:sp>
        <p:nvSpPr>
          <p:cNvPr id="107" name="Text Box 72"/>
          <p:cNvSpPr txBox="1">
            <a:spLocks noChangeArrowheads="1"/>
          </p:cNvSpPr>
          <p:nvPr/>
        </p:nvSpPr>
        <p:spPr bwMode="auto">
          <a:xfrm>
            <a:off x="672875" y="1374173"/>
            <a:ext cx="549275" cy="6492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sz="1000" dirty="0">
                <a:solidFill>
                  <a:srgbClr val="000000"/>
                </a:solidFill>
                <a:latin typeface="Arial Black" pitchFamily="34" charset="0"/>
                <a:ea typeface="+mn-ea"/>
              </a:rPr>
              <a:t>CW</a:t>
            </a: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sz="1000" dirty="0">
                <a:solidFill>
                  <a:srgbClr val="000000"/>
                </a:solidFill>
                <a:latin typeface="Arial Black" pitchFamily="34" charset="0"/>
                <a:ea typeface="+mn-ea"/>
              </a:rPr>
              <a:t>fiber</a:t>
            </a: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sz="1000" dirty="0">
                <a:solidFill>
                  <a:srgbClr val="000000"/>
                </a:solidFill>
                <a:latin typeface="Arial Black" pitchFamily="34" charset="0"/>
                <a:ea typeface="+mn-ea"/>
              </a:rPr>
              <a:t>laser</a:t>
            </a:r>
          </a:p>
        </p:txBody>
      </p:sp>
      <p:grpSp>
        <p:nvGrpSpPr>
          <p:cNvPr id="90120" name="Group 39"/>
          <p:cNvGrpSpPr>
            <a:grpSpLocks/>
          </p:cNvGrpSpPr>
          <p:nvPr/>
        </p:nvGrpSpPr>
        <p:grpSpPr bwMode="auto">
          <a:xfrm>
            <a:off x="3149375" y="1737710"/>
            <a:ext cx="300037" cy="266700"/>
            <a:chOff x="816" y="3264"/>
            <a:chExt cx="576" cy="288"/>
          </a:xfrm>
        </p:grpSpPr>
        <p:sp>
          <p:nvSpPr>
            <p:cNvPr id="110" name="Arc 40"/>
            <p:cNvSpPr>
              <a:spLocks/>
            </p:cNvSpPr>
            <p:nvPr/>
          </p:nvSpPr>
          <p:spPr bwMode="auto">
            <a:xfrm>
              <a:off x="1106" y="3264"/>
              <a:ext cx="286" cy="28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0066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  <a:buClrTx/>
                <a:buFontTx/>
                <a:buNone/>
                <a:defRPr/>
              </a:pPr>
              <a:endParaRPr lang="en-US" sz="1200">
                <a:solidFill>
                  <a:srgbClr val="000000"/>
                </a:solidFill>
                <a:latin typeface="Arial Black" pitchFamily="34" charset="0"/>
                <a:ea typeface="+mn-ea"/>
              </a:endParaRPr>
            </a:p>
          </p:txBody>
        </p:sp>
        <p:sp>
          <p:nvSpPr>
            <p:cNvPr id="111" name="Arc 41"/>
            <p:cNvSpPr>
              <a:spLocks/>
            </p:cNvSpPr>
            <p:nvPr/>
          </p:nvSpPr>
          <p:spPr bwMode="auto">
            <a:xfrm flipH="1">
              <a:off x="816" y="3264"/>
              <a:ext cx="290" cy="28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0066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  <a:buClrTx/>
                <a:buFontTx/>
                <a:buNone/>
                <a:defRPr/>
              </a:pPr>
              <a:endParaRPr lang="en-US" sz="1200">
                <a:solidFill>
                  <a:srgbClr val="000000"/>
                </a:solidFill>
                <a:latin typeface="Arial Black" pitchFamily="34" charset="0"/>
                <a:ea typeface="+mn-ea"/>
              </a:endParaRPr>
            </a:p>
          </p:txBody>
        </p:sp>
      </p:grpSp>
      <p:sp>
        <p:nvSpPr>
          <p:cNvPr id="112" name="Line 42"/>
          <p:cNvSpPr>
            <a:spLocks noChangeShapeType="1"/>
          </p:cNvSpPr>
          <p:nvPr/>
        </p:nvSpPr>
        <p:spPr bwMode="auto">
          <a:xfrm>
            <a:off x="3149375" y="1998060"/>
            <a:ext cx="3175" cy="685800"/>
          </a:xfrm>
          <a:prstGeom prst="line">
            <a:avLst/>
          </a:prstGeom>
          <a:noFill/>
          <a:ln w="19050">
            <a:solidFill>
              <a:srgbClr val="00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spcBef>
                <a:spcPct val="0"/>
              </a:spcBef>
              <a:buClrTx/>
              <a:buFontTx/>
              <a:buNone/>
              <a:defRPr/>
            </a:pPr>
            <a:endParaRPr lang="en-US" sz="1200">
              <a:solidFill>
                <a:srgbClr val="000000"/>
              </a:solidFill>
              <a:latin typeface="Arial Black" pitchFamily="34" charset="0"/>
              <a:ea typeface="+mn-ea"/>
            </a:endParaRPr>
          </a:p>
        </p:txBody>
      </p:sp>
      <p:sp>
        <p:nvSpPr>
          <p:cNvPr id="113" name="Oval 43"/>
          <p:cNvSpPr>
            <a:spLocks noChangeArrowheads="1"/>
          </p:cNvSpPr>
          <p:nvPr/>
        </p:nvSpPr>
        <p:spPr bwMode="auto">
          <a:xfrm>
            <a:off x="3223987" y="1645635"/>
            <a:ext cx="160338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spcBef>
                <a:spcPct val="0"/>
              </a:spcBef>
              <a:buClrTx/>
              <a:buFontTx/>
              <a:buNone/>
              <a:defRPr/>
            </a:pPr>
            <a:endParaRPr lang="en-US" sz="1200">
              <a:solidFill>
                <a:srgbClr val="000000"/>
              </a:solidFill>
              <a:latin typeface="Arial Black" pitchFamily="34" charset="0"/>
              <a:ea typeface="+mn-ea"/>
            </a:endParaRPr>
          </a:p>
        </p:txBody>
      </p:sp>
      <p:grpSp>
        <p:nvGrpSpPr>
          <p:cNvPr id="90123" name="Group 59"/>
          <p:cNvGrpSpPr>
            <a:grpSpLocks/>
          </p:cNvGrpSpPr>
          <p:nvPr/>
        </p:nvGrpSpPr>
        <p:grpSpPr bwMode="auto">
          <a:xfrm rot="5400000" flipH="1">
            <a:off x="3085875" y="2650523"/>
            <a:ext cx="152400" cy="304800"/>
            <a:chOff x="3024" y="2448"/>
            <a:chExt cx="192" cy="432"/>
          </a:xfrm>
        </p:grpSpPr>
        <p:sp>
          <p:nvSpPr>
            <p:cNvPr id="115" name="AutoShape 60"/>
            <p:cNvSpPr>
              <a:spLocks noChangeArrowheads="1"/>
            </p:cNvSpPr>
            <p:nvPr/>
          </p:nvSpPr>
          <p:spPr bwMode="auto">
            <a:xfrm>
              <a:off x="3024" y="2592"/>
              <a:ext cx="192" cy="144"/>
            </a:xfrm>
            <a:prstGeom prst="triangle">
              <a:avLst>
                <a:gd name="adj" fmla="val 50000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  <a:buClrTx/>
                <a:buFontTx/>
                <a:buNone/>
                <a:defRPr/>
              </a:pPr>
              <a:endParaRPr lang="en-US" sz="1200">
                <a:solidFill>
                  <a:srgbClr val="000000"/>
                </a:solidFill>
                <a:latin typeface="Arial Black" pitchFamily="34" charset="0"/>
                <a:ea typeface="+mn-ea"/>
              </a:endParaRPr>
            </a:p>
          </p:txBody>
        </p:sp>
        <p:sp>
          <p:nvSpPr>
            <p:cNvPr id="116" name="Line 61"/>
            <p:cNvSpPr>
              <a:spLocks noChangeShapeType="1"/>
            </p:cNvSpPr>
            <p:nvPr/>
          </p:nvSpPr>
          <p:spPr bwMode="auto">
            <a:xfrm>
              <a:off x="3024" y="2592"/>
              <a:ext cx="19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spcBef>
                  <a:spcPct val="0"/>
                </a:spcBef>
                <a:buClrTx/>
                <a:buFontTx/>
                <a:buNone/>
                <a:defRPr/>
              </a:pPr>
              <a:endParaRPr lang="en-US" sz="1200">
                <a:solidFill>
                  <a:srgbClr val="000000"/>
                </a:solidFill>
                <a:latin typeface="Arial Black" pitchFamily="34" charset="0"/>
                <a:ea typeface="+mn-ea"/>
              </a:endParaRPr>
            </a:p>
          </p:txBody>
        </p:sp>
        <p:sp>
          <p:nvSpPr>
            <p:cNvPr id="117" name="Line 62"/>
            <p:cNvSpPr>
              <a:spLocks noChangeShapeType="1"/>
            </p:cNvSpPr>
            <p:nvPr/>
          </p:nvSpPr>
          <p:spPr bwMode="auto">
            <a:xfrm>
              <a:off x="3120" y="2736"/>
              <a:ext cx="0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spcBef>
                  <a:spcPct val="0"/>
                </a:spcBef>
                <a:buClrTx/>
                <a:buFontTx/>
                <a:buNone/>
                <a:defRPr/>
              </a:pPr>
              <a:endParaRPr lang="en-US" sz="1200">
                <a:solidFill>
                  <a:srgbClr val="000000"/>
                </a:solidFill>
                <a:latin typeface="Arial Black" pitchFamily="34" charset="0"/>
                <a:ea typeface="+mn-ea"/>
              </a:endParaRPr>
            </a:p>
          </p:txBody>
        </p:sp>
        <p:sp>
          <p:nvSpPr>
            <p:cNvPr id="118" name="Line 63"/>
            <p:cNvSpPr>
              <a:spLocks noChangeShapeType="1"/>
            </p:cNvSpPr>
            <p:nvPr/>
          </p:nvSpPr>
          <p:spPr bwMode="auto">
            <a:xfrm flipV="1">
              <a:off x="3120" y="2448"/>
              <a:ext cx="0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spcBef>
                  <a:spcPct val="0"/>
                </a:spcBef>
                <a:buClrTx/>
                <a:buFontTx/>
                <a:buNone/>
                <a:defRPr/>
              </a:pPr>
              <a:endParaRPr lang="en-US" sz="1200">
                <a:solidFill>
                  <a:srgbClr val="000000"/>
                </a:solidFill>
                <a:latin typeface="Arial Black" pitchFamily="34" charset="0"/>
                <a:ea typeface="+mn-ea"/>
              </a:endParaRPr>
            </a:p>
          </p:txBody>
        </p:sp>
      </p:grpSp>
      <p:sp>
        <p:nvSpPr>
          <p:cNvPr id="120" name="Line 12"/>
          <p:cNvSpPr>
            <a:spLocks noChangeShapeType="1"/>
          </p:cNvSpPr>
          <p:nvPr/>
        </p:nvSpPr>
        <p:spPr bwMode="auto">
          <a:xfrm flipV="1">
            <a:off x="6713312" y="1936148"/>
            <a:ext cx="0" cy="747712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spcBef>
                <a:spcPct val="0"/>
              </a:spcBef>
              <a:buClrTx/>
              <a:buFontTx/>
              <a:buNone/>
              <a:defRPr/>
            </a:pPr>
            <a:endParaRPr lang="en-US" sz="1200">
              <a:solidFill>
                <a:srgbClr val="000000"/>
              </a:solidFill>
              <a:latin typeface="Arial Black" pitchFamily="34" charset="0"/>
              <a:ea typeface="+mn-ea"/>
            </a:endParaRPr>
          </a:p>
        </p:txBody>
      </p:sp>
      <p:sp>
        <p:nvSpPr>
          <p:cNvPr id="121" name="Text Box 15"/>
          <p:cNvSpPr txBox="1">
            <a:spLocks noChangeArrowheads="1"/>
          </p:cNvSpPr>
          <p:nvPr/>
        </p:nvSpPr>
        <p:spPr bwMode="auto">
          <a:xfrm>
            <a:off x="6365650" y="1250348"/>
            <a:ext cx="733425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sz="1000" dirty="0">
                <a:solidFill>
                  <a:srgbClr val="000000"/>
                </a:solidFill>
                <a:latin typeface="Arial Black" pitchFamily="34" charset="0"/>
                <a:ea typeface="+mn-ea"/>
              </a:rPr>
              <a:t>+50MHz</a:t>
            </a:r>
          </a:p>
        </p:txBody>
      </p:sp>
      <p:sp>
        <p:nvSpPr>
          <p:cNvPr id="122" name="Text Box 81"/>
          <p:cNvSpPr txBox="1">
            <a:spLocks noChangeArrowheads="1"/>
          </p:cNvSpPr>
          <p:nvPr/>
        </p:nvSpPr>
        <p:spPr bwMode="auto">
          <a:xfrm>
            <a:off x="6395812" y="1466248"/>
            <a:ext cx="655638" cy="4699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sz="1000">
                <a:solidFill>
                  <a:srgbClr val="000000"/>
                </a:solidFill>
                <a:latin typeface="Arial Black" pitchFamily="34" charset="0"/>
                <a:ea typeface="+mn-ea"/>
              </a:rPr>
              <a:t>freq.</a:t>
            </a: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sz="1000">
                <a:solidFill>
                  <a:srgbClr val="000000"/>
                </a:solidFill>
                <a:latin typeface="Arial Black" pitchFamily="34" charset="0"/>
                <a:ea typeface="+mn-ea"/>
              </a:rPr>
              <a:t>shifter</a:t>
            </a:r>
          </a:p>
        </p:txBody>
      </p:sp>
      <p:cxnSp>
        <p:nvCxnSpPr>
          <p:cNvPr id="179244" name="Straight Connector 179243"/>
          <p:cNvCxnSpPr/>
          <p:nvPr/>
        </p:nvCxnSpPr>
        <p:spPr bwMode="auto">
          <a:xfrm>
            <a:off x="7337200" y="1591660"/>
            <a:ext cx="0" cy="225425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26" name="Straight Connector 125"/>
          <p:cNvCxnSpPr/>
          <p:nvPr/>
        </p:nvCxnSpPr>
        <p:spPr bwMode="auto">
          <a:xfrm flipH="1">
            <a:off x="3314475" y="2009173"/>
            <a:ext cx="296862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90129" name="TextBox 179246"/>
          <p:cNvSpPr txBox="1">
            <a:spLocks noChangeArrowheads="1"/>
          </p:cNvSpPr>
          <p:nvPr/>
        </p:nvSpPr>
        <p:spPr bwMode="auto">
          <a:xfrm>
            <a:off x="7122887" y="1821848"/>
            <a:ext cx="4349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/>
              <a:t>FRM</a:t>
            </a:r>
          </a:p>
        </p:txBody>
      </p:sp>
      <p:sp>
        <p:nvSpPr>
          <p:cNvPr id="90130" name="TextBox 129"/>
          <p:cNvSpPr txBox="1">
            <a:spLocks noChangeArrowheads="1"/>
          </p:cNvSpPr>
          <p:nvPr/>
        </p:nvSpPr>
        <p:spPr bwMode="auto">
          <a:xfrm>
            <a:off x="3612925" y="1907573"/>
            <a:ext cx="4349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/>
              <a:t>FRM</a:t>
            </a:r>
          </a:p>
        </p:txBody>
      </p:sp>
      <p:sp>
        <p:nvSpPr>
          <p:cNvPr id="131" name="Line 12"/>
          <p:cNvSpPr>
            <a:spLocks noChangeShapeType="1"/>
          </p:cNvSpPr>
          <p:nvPr/>
        </p:nvSpPr>
        <p:spPr bwMode="auto">
          <a:xfrm flipV="1">
            <a:off x="3449412" y="2801335"/>
            <a:ext cx="598488" cy="0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spcBef>
                <a:spcPct val="0"/>
              </a:spcBef>
              <a:buClrTx/>
              <a:buFontTx/>
              <a:buNone/>
              <a:defRPr/>
            </a:pPr>
            <a:endParaRPr lang="en-US" sz="1200">
              <a:solidFill>
                <a:srgbClr val="000000"/>
              </a:solidFill>
              <a:latin typeface="Arial Black" pitchFamily="34" charset="0"/>
              <a:ea typeface="+mn-ea"/>
            </a:endParaRPr>
          </a:p>
        </p:txBody>
      </p:sp>
      <p:sp>
        <p:nvSpPr>
          <p:cNvPr id="132" name="Text Box 15"/>
          <p:cNvSpPr txBox="1">
            <a:spLocks noChangeArrowheads="1"/>
          </p:cNvSpPr>
          <p:nvPr/>
        </p:nvSpPr>
        <p:spPr bwMode="auto">
          <a:xfrm>
            <a:off x="3338287" y="2529873"/>
            <a:ext cx="739775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sz="1000" dirty="0">
                <a:solidFill>
                  <a:srgbClr val="000000"/>
                </a:solidFill>
                <a:latin typeface="Arial Black" pitchFamily="34" charset="0"/>
                <a:ea typeface="+mn-ea"/>
              </a:rPr>
              <a:t>100MHz</a:t>
            </a:r>
          </a:p>
        </p:txBody>
      </p:sp>
      <p:sp>
        <p:nvSpPr>
          <p:cNvPr id="179248" name="Pentagon 179247"/>
          <p:cNvSpPr/>
          <p:nvPr/>
        </p:nvSpPr>
        <p:spPr bwMode="auto">
          <a:xfrm rot="10800000">
            <a:off x="4063775" y="2685448"/>
            <a:ext cx="606425" cy="220662"/>
          </a:xfrm>
          <a:prstGeom prst="homePlat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defRPr/>
            </a:pPr>
            <a:endParaRPr lang="en-US" dirty="0"/>
          </a:p>
        </p:txBody>
      </p:sp>
      <p:sp>
        <p:nvSpPr>
          <p:cNvPr id="179249" name="Oval 179248"/>
          <p:cNvSpPr/>
          <p:nvPr/>
        </p:nvSpPr>
        <p:spPr bwMode="auto">
          <a:xfrm>
            <a:off x="6568850" y="2661635"/>
            <a:ext cx="285750" cy="287338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defRPr/>
            </a:pPr>
            <a:endParaRPr lang="en-US"/>
          </a:p>
        </p:txBody>
      </p:sp>
      <p:sp>
        <p:nvSpPr>
          <p:cNvPr id="90135" name="TextBox 179249"/>
          <p:cNvSpPr txBox="1">
            <a:spLocks noChangeArrowheads="1"/>
          </p:cNvSpPr>
          <p:nvPr/>
        </p:nvSpPr>
        <p:spPr bwMode="auto">
          <a:xfrm>
            <a:off x="6524400" y="2544160"/>
            <a:ext cx="3952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2800">
                <a:solidFill>
                  <a:srgbClr val="00B050"/>
                </a:solidFill>
              </a:rPr>
              <a:t>~</a:t>
            </a:r>
          </a:p>
        </p:txBody>
      </p:sp>
      <p:sp>
        <p:nvSpPr>
          <p:cNvPr id="136" name="Text Box 15"/>
          <p:cNvSpPr txBox="1">
            <a:spLocks noChangeArrowheads="1"/>
          </p:cNvSpPr>
          <p:nvPr/>
        </p:nvSpPr>
        <p:spPr bwMode="auto">
          <a:xfrm>
            <a:off x="6897462" y="2672748"/>
            <a:ext cx="889000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sz="1000" dirty="0">
                <a:solidFill>
                  <a:srgbClr val="000000"/>
                </a:solidFill>
                <a:latin typeface="Arial Black" pitchFamily="34" charset="0"/>
                <a:ea typeface="+mn-ea"/>
              </a:rPr>
              <a:t>RF source</a:t>
            </a:r>
          </a:p>
        </p:txBody>
      </p:sp>
      <p:cxnSp>
        <p:nvCxnSpPr>
          <p:cNvPr id="179252" name="Straight Arrow Connector 179251"/>
          <p:cNvCxnSpPr/>
          <p:nvPr/>
        </p:nvCxnSpPr>
        <p:spPr bwMode="auto">
          <a:xfrm>
            <a:off x="3527200" y="1539273"/>
            <a:ext cx="2773362" cy="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39" name="Text Box 15"/>
          <p:cNvSpPr txBox="1">
            <a:spLocks noChangeArrowheads="1"/>
          </p:cNvSpPr>
          <p:nvPr/>
        </p:nvSpPr>
        <p:spPr bwMode="auto">
          <a:xfrm>
            <a:off x="3590700" y="1234473"/>
            <a:ext cx="976312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sz="1000" dirty="0">
                <a:solidFill>
                  <a:srgbClr val="000000"/>
                </a:solidFill>
                <a:latin typeface="Arial Black" pitchFamily="34" charset="0"/>
                <a:ea typeface="+mn-ea"/>
              </a:rPr>
              <a:t>f = 192THz </a:t>
            </a:r>
          </a:p>
        </p:txBody>
      </p:sp>
      <p:cxnSp>
        <p:nvCxnSpPr>
          <p:cNvPr id="140" name="Straight Arrow Connector 139"/>
          <p:cNvCxnSpPr/>
          <p:nvPr/>
        </p:nvCxnSpPr>
        <p:spPr bwMode="auto">
          <a:xfrm>
            <a:off x="3527200" y="1798035"/>
            <a:ext cx="2773362" cy="0"/>
          </a:xfrm>
          <a:prstGeom prst="straightConnector1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41" name="Text Box 15"/>
          <p:cNvSpPr txBox="1">
            <a:spLocks noChangeArrowheads="1"/>
          </p:cNvSpPr>
          <p:nvPr/>
        </p:nvSpPr>
        <p:spPr bwMode="auto">
          <a:xfrm>
            <a:off x="4228875" y="1798035"/>
            <a:ext cx="17018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sz="1000" dirty="0">
                <a:solidFill>
                  <a:srgbClr val="000000"/>
                </a:solidFill>
                <a:latin typeface="Arial Black" pitchFamily="34" charset="0"/>
                <a:ea typeface="+mn-ea"/>
              </a:rPr>
              <a:t>f = 192THz + 100MHz </a:t>
            </a:r>
          </a:p>
        </p:txBody>
      </p:sp>
      <p:sp>
        <p:nvSpPr>
          <p:cNvPr id="142" name="Text Box 15"/>
          <p:cNvSpPr txBox="1">
            <a:spLocks noChangeArrowheads="1"/>
          </p:cNvSpPr>
          <p:nvPr/>
        </p:nvSpPr>
        <p:spPr bwMode="auto">
          <a:xfrm>
            <a:off x="4182837" y="2672748"/>
            <a:ext cx="482600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sz="1000" dirty="0">
                <a:solidFill>
                  <a:srgbClr val="000000"/>
                </a:solidFill>
                <a:latin typeface="Arial Black" pitchFamily="34" charset="0"/>
                <a:ea typeface="+mn-ea"/>
              </a:rPr>
              <a:t>ADC</a:t>
            </a:r>
          </a:p>
        </p:txBody>
      </p:sp>
      <p:sp>
        <p:nvSpPr>
          <p:cNvPr id="143" name="Line 12"/>
          <p:cNvSpPr>
            <a:spLocks noChangeShapeType="1"/>
          </p:cNvSpPr>
          <p:nvPr/>
        </p:nvSpPr>
        <p:spPr bwMode="auto">
          <a:xfrm flipV="1">
            <a:off x="4433662" y="2921985"/>
            <a:ext cx="0" cy="325438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spcBef>
                <a:spcPct val="0"/>
              </a:spcBef>
              <a:buClrTx/>
              <a:buFontTx/>
              <a:buNone/>
              <a:defRPr/>
            </a:pPr>
            <a:endParaRPr lang="en-US" sz="1200">
              <a:solidFill>
                <a:srgbClr val="000000"/>
              </a:solidFill>
              <a:latin typeface="Arial Black" pitchFamily="34" charset="0"/>
              <a:ea typeface="+mn-ea"/>
            </a:endParaRPr>
          </a:p>
        </p:txBody>
      </p:sp>
      <p:cxnSp>
        <p:nvCxnSpPr>
          <p:cNvPr id="179254" name="Straight Connector 179253"/>
          <p:cNvCxnSpPr>
            <a:stCxn id="143" idx="0"/>
            <a:endCxn id="146" idx="1"/>
          </p:cNvCxnSpPr>
          <p:nvPr/>
        </p:nvCxnSpPr>
        <p:spPr bwMode="auto">
          <a:xfrm flipV="1">
            <a:off x="4433662" y="3244248"/>
            <a:ext cx="1974850" cy="3175"/>
          </a:xfrm>
          <a:prstGeom prst="line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46" name="Text Box 81"/>
          <p:cNvSpPr txBox="1">
            <a:spLocks noChangeArrowheads="1"/>
          </p:cNvSpPr>
          <p:nvPr/>
        </p:nvSpPr>
        <p:spPr bwMode="auto">
          <a:xfrm>
            <a:off x="6408512" y="3120423"/>
            <a:ext cx="625475" cy="2460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sz="1000" dirty="0">
                <a:solidFill>
                  <a:srgbClr val="000000"/>
                </a:solidFill>
                <a:latin typeface="Arial Black" pitchFamily="34" charset="0"/>
                <a:ea typeface="+mn-ea"/>
              </a:rPr>
              <a:t>clock</a:t>
            </a:r>
          </a:p>
        </p:txBody>
      </p:sp>
      <p:sp>
        <p:nvSpPr>
          <p:cNvPr id="150" name="Line 12"/>
          <p:cNvSpPr>
            <a:spLocks noChangeShapeType="1"/>
          </p:cNvSpPr>
          <p:nvPr/>
        </p:nvSpPr>
        <p:spPr bwMode="auto">
          <a:xfrm>
            <a:off x="6726012" y="2933098"/>
            <a:ext cx="6350" cy="187325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spcBef>
                <a:spcPct val="0"/>
              </a:spcBef>
              <a:buClrTx/>
              <a:buFontTx/>
              <a:buNone/>
              <a:defRPr/>
            </a:pPr>
            <a:endParaRPr lang="en-US" sz="1200">
              <a:solidFill>
                <a:srgbClr val="000000"/>
              </a:solidFill>
              <a:latin typeface="Arial Black" pitchFamily="34" charset="0"/>
              <a:ea typeface="+mn-ea"/>
            </a:endParaRPr>
          </a:p>
        </p:txBody>
      </p:sp>
      <p:sp>
        <p:nvSpPr>
          <p:cNvPr id="151" name="Text Box 15"/>
          <p:cNvSpPr txBox="1">
            <a:spLocks noChangeArrowheads="1"/>
          </p:cNvSpPr>
          <p:nvPr/>
        </p:nvSpPr>
        <p:spPr bwMode="auto">
          <a:xfrm>
            <a:off x="7472137" y="4880960"/>
            <a:ext cx="498475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sz="1000" dirty="0">
                <a:solidFill>
                  <a:srgbClr val="000000"/>
                </a:solidFill>
                <a:latin typeface="Arial Black" pitchFamily="34" charset="0"/>
                <a:ea typeface="+mn-ea"/>
              </a:rPr>
              <a:t>time</a:t>
            </a:r>
          </a:p>
        </p:txBody>
      </p:sp>
      <p:sp>
        <p:nvSpPr>
          <p:cNvPr id="152" name="Text Box 15"/>
          <p:cNvSpPr txBox="1">
            <a:spLocks noChangeArrowheads="1"/>
          </p:cNvSpPr>
          <p:nvPr/>
        </p:nvSpPr>
        <p:spPr bwMode="auto">
          <a:xfrm rot="16200000">
            <a:off x="114068" y="3803352"/>
            <a:ext cx="11176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dirty="0" smtClean="0">
                <a:latin typeface="Arial" pitchFamily="34" charset="0"/>
              </a:rPr>
              <a:t>E1</a:t>
            </a:r>
            <a:r>
              <a:rPr lang="en-US" sz="1000" dirty="0" smtClean="0">
                <a:solidFill>
                  <a:srgbClr val="000000"/>
                </a:solidFill>
                <a:latin typeface="Arial Black" pitchFamily="34" charset="0"/>
              </a:rPr>
              <a:t>, </a:t>
            </a:r>
            <a:r>
              <a:rPr lang="en-US" dirty="0" smtClean="0">
                <a:latin typeface="Arial" pitchFamily="34" charset="0"/>
              </a:rPr>
              <a:t>E2</a:t>
            </a:r>
            <a:r>
              <a:rPr lang="en-US" dirty="0" smtClean="0"/>
              <a:t>, P</a:t>
            </a:r>
            <a:endParaRPr lang="en-US" sz="1000" dirty="0">
              <a:solidFill>
                <a:srgbClr val="000000"/>
              </a:solidFill>
              <a:latin typeface="Arial Black" pitchFamily="34" charset="0"/>
              <a:ea typeface="+mn-ea"/>
            </a:endParaRPr>
          </a:p>
        </p:txBody>
      </p:sp>
      <p:sp>
        <p:nvSpPr>
          <p:cNvPr id="153" name="Text Box 15"/>
          <p:cNvSpPr txBox="1">
            <a:spLocks noChangeArrowheads="1"/>
          </p:cNvSpPr>
          <p:nvPr/>
        </p:nvSpPr>
        <p:spPr bwMode="auto">
          <a:xfrm>
            <a:off x="2339750" y="3510948"/>
            <a:ext cx="2068512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sz="1200" dirty="0">
                <a:solidFill>
                  <a:srgbClr val="000000"/>
                </a:solidFill>
                <a:latin typeface="Arial Black" pitchFamily="34" charset="0"/>
                <a:ea typeface="+mn-ea"/>
              </a:rPr>
              <a:t>P ~ (E1 + E2)</a:t>
            </a:r>
            <a:r>
              <a:rPr lang="en-US" sz="1200" dirty="0">
                <a:solidFill>
                  <a:srgbClr val="000000"/>
                </a:solidFill>
                <a:latin typeface="Arial Black" pitchFamily="34" charset="0"/>
                <a:ea typeface="+mn-ea"/>
                <a:sym typeface="Symbol"/>
              </a:rPr>
              <a:t></a:t>
            </a:r>
            <a:r>
              <a:rPr lang="en-US" sz="1200" dirty="0">
                <a:solidFill>
                  <a:srgbClr val="000000"/>
                </a:solidFill>
                <a:latin typeface="Arial Black" pitchFamily="34" charset="0"/>
                <a:ea typeface="+mn-ea"/>
              </a:rPr>
              <a:t>(E1 +E2)*</a:t>
            </a:r>
          </a:p>
        </p:txBody>
      </p:sp>
      <p:sp>
        <p:nvSpPr>
          <p:cNvPr id="154" name="Text Box 15"/>
          <p:cNvSpPr txBox="1">
            <a:spLocks noChangeArrowheads="1"/>
          </p:cNvSpPr>
          <p:nvPr/>
        </p:nvSpPr>
        <p:spPr bwMode="auto">
          <a:xfrm>
            <a:off x="1049112" y="5003991"/>
            <a:ext cx="7426325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sz="1600" b="1" dirty="0">
                <a:solidFill>
                  <a:srgbClr val="000000"/>
                </a:solidFill>
                <a:latin typeface="+mj-lt"/>
                <a:ea typeface="+mn-ea"/>
              </a:rPr>
              <a:t>Gear ratio: 200THz/100MHz ~ 2e6</a:t>
            </a:r>
          </a:p>
          <a:p>
            <a:pPr marL="285750" indent="-285750">
              <a:spcBef>
                <a:spcPct val="0"/>
              </a:spcBef>
              <a:buClrTx/>
              <a:buFont typeface="Symbol" pitchFamily="18" charset="2"/>
              <a:buChar char="Þ"/>
              <a:defRPr/>
            </a:pPr>
            <a:r>
              <a:rPr lang="en-US" sz="1600" b="1" dirty="0">
                <a:solidFill>
                  <a:srgbClr val="000000"/>
                </a:solidFill>
                <a:latin typeface="+mj-lt"/>
                <a:ea typeface="+mn-ea"/>
              </a:rPr>
              <a:t>5 fs @200THz == 1 rad == 10ns @ 100MHz</a:t>
            </a:r>
          </a:p>
          <a:p>
            <a:pPr marL="285750" indent="-285750">
              <a:spcBef>
                <a:spcPct val="0"/>
              </a:spcBef>
              <a:buClrTx/>
              <a:buFont typeface="Symbol" pitchFamily="18" charset="2"/>
              <a:buChar char="Þ"/>
              <a:defRPr/>
            </a:pPr>
            <a:r>
              <a:rPr lang="en-US" sz="1600" b="1" dirty="0">
                <a:solidFill>
                  <a:srgbClr val="000000"/>
                </a:solidFill>
                <a:latin typeface="+mj-lt"/>
                <a:ea typeface="+mn-ea"/>
              </a:rPr>
              <a:t>Optical fiber length can be determined to fraction of optical wavelength</a:t>
            </a:r>
          </a:p>
          <a:p>
            <a:pPr marL="285750" indent="-285750">
              <a:spcBef>
                <a:spcPct val="0"/>
              </a:spcBef>
              <a:buClrTx/>
              <a:buFont typeface="Symbol" pitchFamily="18" charset="2"/>
              <a:buChar char="Þ"/>
              <a:defRPr/>
            </a:pPr>
            <a:r>
              <a:rPr lang="en-US" sz="1600" b="1" dirty="0">
                <a:solidFill>
                  <a:srgbClr val="000000"/>
                </a:solidFill>
                <a:latin typeface="+mj-lt"/>
                <a:ea typeface="+mn-ea"/>
              </a:rPr>
              <a:t>Measures phase velocity change across entire fiber</a:t>
            </a:r>
          </a:p>
        </p:txBody>
      </p:sp>
      <p:sp>
        <p:nvSpPr>
          <p:cNvPr id="155" name="Text Box 15"/>
          <p:cNvSpPr txBox="1">
            <a:spLocks noChangeArrowheads="1"/>
          </p:cNvSpPr>
          <p:nvPr/>
        </p:nvSpPr>
        <p:spPr bwMode="auto">
          <a:xfrm>
            <a:off x="2522312" y="2982310"/>
            <a:ext cx="1589088" cy="2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sz="1200" dirty="0">
                <a:solidFill>
                  <a:srgbClr val="000000"/>
                </a:solidFill>
                <a:latin typeface="Arial Black" pitchFamily="34" charset="0"/>
                <a:ea typeface="+mn-ea"/>
              </a:rPr>
              <a:t>Heterodyne beat</a:t>
            </a:r>
          </a:p>
        </p:txBody>
      </p:sp>
    </p:spTree>
    <p:extLst>
      <p:ext uri="{BB962C8B-B14F-4D97-AF65-F5344CB8AC3E}">
        <p14:creationId xmlns:p14="http://schemas.microsoft.com/office/powerpoint/2010/main" val="422761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48025" y="1612900"/>
            <a:ext cx="546576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>
          <a:xfrm>
            <a:off x="428788" y="149463"/>
            <a:ext cx="7283450" cy="481012"/>
          </a:xfrm>
        </p:spPr>
        <p:txBody>
          <a:bodyPr/>
          <a:lstStyle/>
          <a:p>
            <a:pPr eaLnBrk="1" hangingPunct="1"/>
            <a:r>
              <a:rPr lang="en-US" dirty="0" smtClean="0"/>
              <a:t>Microwave properties and components</a:t>
            </a:r>
            <a:endParaRPr lang="en-GB" dirty="0" smtClean="0"/>
          </a:p>
        </p:txBody>
      </p:sp>
      <p:sp>
        <p:nvSpPr>
          <p:cNvPr id="73733" name="TextBox 3"/>
          <p:cNvSpPr txBox="1">
            <a:spLocks noChangeArrowheads="1"/>
          </p:cNvSpPr>
          <p:nvPr/>
        </p:nvSpPr>
        <p:spPr bwMode="auto">
          <a:xfrm>
            <a:off x="204788" y="850575"/>
            <a:ext cx="5576887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2400" dirty="0">
                <a:solidFill>
                  <a:srgbClr val="0000FF"/>
                </a:solidFill>
              </a:rPr>
              <a:t>Mixer &amp; phase detector: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600" dirty="0"/>
              <a:t>Different response curves when based on digital elements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600" dirty="0"/>
              <a:t>Example: AD8302, specially low drift, but poor phase noise!</a:t>
            </a:r>
          </a:p>
        </p:txBody>
      </p:sp>
      <p:pic>
        <p:nvPicPr>
          <p:cNvPr id="1894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313" y="1761288"/>
            <a:ext cx="2906712" cy="227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944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313" y="4039350"/>
            <a:ext cx="2662237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 flipV="1">
            <a:off x="2951163" y="3979863"/>
            <a:ext cx="2244725" cy="839787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55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853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11150" y="2732567"/>
            <a:ext cx="8696216" cy="3216288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 smtClean="0">
                <a:solidFill>
                  <a:srgbClr val="0070C0"/>
                </a:solidFill>
              </a:rPr>
              <a:t>Phase Lock Loops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106734"/>
            <a:ext cx="910414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GB" dirty="0" smtClean="0"/>
              <a:t>Phase lock loop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56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060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2"/>
          <p:cNvSpPr>
            <a:spLocks noGrp="1" noChangeArrowheads="1"/>
          </p:cNvSpPr>
          <p:nvPr>
            <p:ph type="title"/>
          </p:nvPr>
        </p:nvSpPr>
        <p:spPr>
          <a:xfrm>
            <a:off x="428769" y="149453"/>
            <a:ext cx="7283450" cy="481012"/>
          </a:xfrm>
        </p:spPr>
        <p:txBody>
          <a:bodyPr/>
          <a:lstStyle/>
          <a:p>
            <a:pPr eaLnBrk="1" hangingPunct="1"/>
            <a:r>
              <a:rPr lang="en-US" dirty="0" smtClean="0"/>
              <a:t>Microwave properties and components</a:t>
            </a:r>
            <a:endParaRPr lang="en-GB" dirty="0" smtClean="0"/>
          </a:p>
        </p:txBody>
      </p:sp>
      <p:sp>
        <p:nvSpPr>
          <p:cNvPr id="77828" name="TextBox 4"/>
          <p:cNvSpPr txBox="1">
            <a:spLocks noChangeArrowheads="1"/>
          </p:cNvSpPr>
          <p:nvPr/>
        </p:nvSpPr>
        <p:spPr bwMode="auto">
          <a:xfrm>
            <a:off x="508000" y="789925"/>
            <a:ext cx="32019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/>
            <a:r>
              <a:rPr lang="en-US" sz="2400">
                <a:solidFill>
                  <a:srgbClr val="0000FF"/>
                </a:solidFill>
              </a:rPr>
              <a:t>Phase locked loops</a:t>
            </a:r>
          </a:p>
        </p:txBody>
      </p:sp>
      <p:pic>
        <p:nvPicPr>
          <p:cNvPr id="1904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8920" y="1097952"/>
            <a:ext cx="3165475" cy="200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047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1088" y="2502838"/>
            <a:ext cx="2055812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047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66813" y="1456675"/>
            <a:ext cx="1970087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0473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81088" y="2021825"/>
            <a:ext cx="2106612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0474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79470" y="3153713"/>
            <a:ext cx="260985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0475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7650" y="3293413"/>
            <a:ext cx="4945063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0478" name="Picture 1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98938" y="3671238"/>
            <a:ext cx="412432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57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436914" y="4702629"/>
            <a:ext cx="3503221" cy="66501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968570" y="5669220"/>
            <a:ext cx="4224143" cy="66501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25427" y="789925"/>
            <a:ext cx="2375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ym typeface="Symbol"/>
              </a:rPr>
              <a:t>Phase </a:t>
            </a:r>
            <a:r>
              <a:rPr lang="de-DE" dirty="0" err="1" smtClean="0">
                <a:sym typeface="Symbol"/>
              </a:rPr>
              <a:t>error</a:t>
            </a:r>
            <a:r>
              <a:rPr lang="de-DE" dirty="0" smtClean="0">
                <a:sym typeface="Symbol"/>
              </a:rPr>
              <a:t> </a:t>
            </a:r>
            <a:r>
              <a:rPr lang="de-DE" baseline="-25000" dirty="0" smtClean="0">
                <a:sym typeface="Symbol"/>
              </a:rPr>
              <a:t>e</a:t>
            </a:r>
            <a:r>
              <a:rPr lang="de-DE" dirty="0" smtClean="0">
                <a:sym typeface="Symbol"/>
              </a:rPr>
              <a:t>(</a:t>
            </a:r>
            <a:r>
              <a:rPr lang="de-DE" baseline="-25000" dirty="0" smtClean="0">
                <a:sym typeface="Symbol"/>
              </a:rPr>
              <a:t>i</a:t>
            </a:r>
            <a:r>
              <a:rPr lang="de-DE" dirty="0" smtClean="0">
                <a:sym typeface="Symbol"/>
              </a:rPr>
              <a:t>-</a:t>
            </a:r>
            <a:r>
              <a:rPr lang="de-DE" baseline="-25000" dirty="0" smtClean="0">
                <a:sym typeface="Symbol"/>
              </a:rPr>
              <a:t>o</a:t>
            </a:r>
            <a:r>
              <a:rPr lang="de-DE" dirty="0" smtClean="0">
                <a:sym typeface="Symbol"/>
              </a:rPr>
              <a:t>)</a:t>
            </a:r>
            <a:endParaRPr lang="de-DE" dirty="0"/>
          </a:p>
        </p:txBody>
      </p:sp>
      <p:sp>
        <p:nvSpPr>
          <p:cNvPr id="17" name="TextBox 14"/>
          <p:cNvSpPr txBox="1">
            <a:spLocks noChangeArrowheads="1"/>
          </p:cNvSpPr>
          <p:nvPr/>
        </p:nvSpPr>
        <p:spPr bwMode="auto">
          <a:xfrm>
            <a:off x="5594657" y="4463464"/>
            <a:ext cx="3458639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600" b="1" dirty="0" smtClean="0"/>
              <a:t>Rem1:</a:t>
            </a:r>
            <a:r>
              <a:rPr lang="en-US" sz="1600" dirty="0" smtClean="0"/>
              <a:t> PLL always has one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600" dirty="0" smtClean="0"/>
              <a:t>integrator since VCO input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600" dirty="0" smtClean="0"/>
              <a:t>controls the frequency not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600" dirty="0"/>
              <a:t>t</a:t>
            </a:r>
            <a:r>
              <a:rPr lang="en-US" sz="1600" dirty="0" smtClean="0"/>
              <a:t>he phase </a:t>
            </a:r>
            <a:r>
              <a:rPr lang="en-US" sz="1600" dirty="0" smtClean="0">
                <a:sym typeface="Symbol"/>
              </a:rPr>
              <a:t> </a:t>
            </a:r>
            <a:r>
              <a:rPr lang="en-US" sz="1600" dirty="0" err="1" smtClean="0">
                <a:sym typeface="Symbol"/>
              </a:rPr>
              <a:t>d</a:t>
            </a:r>
            <a:r>
              <a:rPr lang="en-US" sz="1600" baseline="-25000" dirty="0" err="1" smtClean="0">
                <a:sym typeface="Symbol"/>
              </a:rPr>
              <a:t>o</a:t>
            </a:r>
            <a:r>
              <a:rPr lang="en-US" sz="1600" dirty="0" smtClean="0">
                <a:sym typeface="Symbol"/>
              </a:rPr>
              <a:t>/</a:t>
            </a:r>
            <a:r>
              <a:rPr lang="en-US" sz="1600" dirty="0" err="1" smtClean="0">
                <a:sym typeface="Symbol"/>
              </a:rPr>
              <a:t>dt</a:t>
            </a:r>
            <a:r>
              <a:rPr lang="en-US" sz="1600" dirty="0" smtClean="0">
                <a:sym typeface="Symbol"/>
              </a:rPr>
              <a:t> =  = K</a:t>
            </a:r>
            <a:r>
              <a:rPr lang="en-US" sz="1600" baseline="-25000" dirty="0" smtClean="0">
                <a:sym typeface="Symbol"/>
              </a:rPr>
              <a:t>0</a:t>
            </a:r>
            <a:r>
              <a:rPr lang="en-US" sz="1600" dirty="0" smtClean="0">
                <a:sym typeface="Symbol"/>
              </a:rPr>
              <a:t>v</a:t>
            </a:r>
            <a:r>
              <a:rPr lang="en-US" sz="1600" baseline="-25000" dirty="0" smtClean="0">
                <a:sym typeface="Symbol"/>
              </a:rPr>
              <a:t>c</a:t>
            </a:r>
            <a:r>
              <a:rPr lang="en-US" sz="1600" dirty="0" smtClean="0">
                <a:sym typeface="Symbol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en-US" sz="1600" b="1" dirty="0" smtClean="0"/>
          </a:p>
          <a:p>
            <a:pPr eaLnBrk="1" hangingPunct="1">
              <a:buFont typeface="Wingdings" pitchFamily="2" charset="2"/>
              <a:buNone/>
            </a:pPr>
            <a:r>
              <a:rPr lang="en-US" sz="1600" b="1" dirty="0" smtClean="0"/>
              <a:t>Rem2: </a:t>
            </a:r>
            <a:r>
              <a:rPr lang="en-US" sz="1600" dirty="0" smtClean="0"/>
              <a:t>To remove phase err. offsets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600" dirty="0"/>
              <a:t>d</a:t>
            </a:r>
            <a:r>
              <a:rPr lang="en-US" sz="1600" dirty="0" smtClean="0"/>
              <a:t>ue to systematic</a:t>
            </a:r>
            <a:r>
              <a:rPr lang="en-US" sz="1600" dirty="0"/>
              <a:t> </a:t>
            </a:r>
            <a:r>
              <a:rPr lang="en-US" sz="1600" dirty="0" smtClean="0"/>
              <a:t>VCO frequency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600" dirty="0" smtClean="0"/>
              <a:t>errors, a second </a:t>
            </a:r>
            <a:r>
              <a:rPr lang="en-US" sz="1600" dirty="0" err="1" smtClean="0"/>
              <a:t>integr</a:t>
            </a:r>
            <a:r>
              <a:rPr lang="en-US" sz="1600" dirty="0" smtClean="0"/>
              <a:t>. is required 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 flipV="1">
            <a:off x="3871356" y="4156364"/>
            <a:ext cx="1603169" cy="54626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4198938" y="3084997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Laplace trans:</a:t>
            </a:r>
            <a:endParaRPr lang="de-DE" dirty="0"/>
          </a:p>
        </p:txBody>
      </p:sp>
      <p:cxnSp>
        <p:nvCxnSpPr>
          <p:cNvPr id="8" name="Straight Arrow Connector 7"/>
          <p:cNvCxnSpPr>
            <a:endCxn id="190478" idx="2"/>
          </p:cNvCxnSpPr>
          <p:nvPr/>
        </p:nvCxnSpPr>
        <p:spPr bwMode="auto">
          <a:xfrm flipV="1">
            <a:off x="6163294" y="4271313"/>
            <a:ext cx="97807" cy="2769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5832719" y="5494515"/>
            <a:ext cx="93068" cy="3006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0201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Grp="1" noChangeArrowheads="1"/>
          </p:cNvSpPr>
          <p:nvPr>
            <p:ph type="title"/>
          </p:nvPr>
        </p:nvSpPr>
        <p:spPr>
          <a:xfrm>
            <a:off x="434975" y="149454"/>
            <a:ext cx="7283450" cy="481012"/>
          </a:xfrm>
        </p:spPr>
        <p:txBody>
          <a:bodyPr/>
          <a:lstStyle/>
          <a:p>
            <a:pPr eaLnBrk="1" hangingPunct="1"/>
            <a:r>
              <a:rPr lang="en-US" dirty="0" smtClean="0"/>
              <a:t>Microwave properties and components</a:t>
            </a:r>
            <a:endParaRPr lang="en-GB" dirty="0" smtClean="0"/>
          </a:p>
        </p:txBody>
      </p:sp>
      <p:sp>
        <p:nvSpPr>
          <p:cNvPr id="78852" name="TextBox 4"/>
          <p:cNvSpPr txBox="1">
            <a:spLocks noChangeArrowheads="1"/>
          </p:cNvSpPr>
          <p:nvPr/>
        </p:nvSpPr>
        <p:spPr bwMode="auto">
          <a:xfrm>
            <a:off x="508000" y="789925"/>
            <a:ext cx="32019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0000FF"/>
                </a:solidFill>
              </a:rPr>
              <a:t>Phase locked loops</a:t>
            </a:r>
          </a:p>
        </p:txBody>
      </p:sp>
      <p:pic>
        <p:nvPicPr>
          <p:cNvPr id="190476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6988" y="1250300"/>
            <a:ext cx="6219825" cy="250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0477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13" y="3926825"/>
            <a:ext cx="6423025" cy="242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13813" y="4325925"/>
            <a:ext cx="220980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149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4338" y="6077722"/>
            <a:ext cx="22098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8857" name="TextBox 14"/>
          <p:cNvSpPr txBox="1">
            <a:spLocks noChangeArrowheads="1"/>
          </p:cNvSpPr>
          <p:nvPr/>
        </p:nvSpPr>
        <p:spPr bwMode="auto">
          <a:xfrm>
            <a:off x="6340748" y="3880045"/>
            <a:ext cx="28071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2000" dirty="0">
                <a:solidFill>
                  <a:srgbClr val="FF0000"/>
                </a:solidFill>
              </a:rPr>
              <a:t>Untracked phase noise</a:t>
            </a:r>
          </a:p>
        </p:txBody>
      </p:sp>
      <p:pic>
        <p:nvPicPr>
          <p:cNvPr id="191493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85000" y="4957464"/>
            <a:ext cx="4657725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1494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54313" y="1716400"/>
            <a:ext cx="240982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8860" name="TextBox 18"/>
          <p:cNvSpPr txBox="1">
            <a:spLocks noChangeArrowheads="1"/>
          </p:cNvSpPr>
          <p:nvPr/>
        </p:nvSpPr>
        <p:spPr bwMode="auto">
          <a:xfrm>
            <a:off x="6329000" y="1254438"/>
            <a:ext cx="25556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2000" dirty="0">
                <a:solidFill>
                  <a:srgbClr val="0000FF"/>
                </a:solidFill>
              </a:rPr>
              <a:t>Tracked phase noise</a:t>
            </a:r>
          </a:p>
        </p:txBody>
      </p:sp>
      <p:cxnSp>
        <p:nvCxnSpPr>
          <p:cNvPr id="20" name="Straight Arrow Connector 19"/>
          <p:cNvCxnSpPr/>
          <p:nvPr/>
        </p:nvCxnSpPr>
        <p:spPr bwMode="auto">
          <a:xfrm flipH="1">
            <a:off x="3605975" y="1232838"/>
            <a:ext cx="1009650" cy="246062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78862" name="TextBox 22"/>
          <p:cNvSpPr txBox="1">
            <a:spLocks noChangeArrowheads="1"/>
          </p:cNvSpPr>
          <p:nvPr/>
        </p:nvSpPr>
        <p:spPr bwMode="auto">
          <a:xfrm>
            <a:off x="4385438" y="897875"/>
            <a:ext cx="15446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/>
              <a:t>Gain peaking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58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914400" y="1721922"/>
            <a:ext cx="2933205" cy="1377538"/>
          </a:xfrm>
          <a:prstGeom prst="rect">
            <a:avLst/>
          </a:prstGeom>
          <a:solidFill>
            <a:srgbClr val="000066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ight Triangle 2"/>
          <p:cNvSpPr/>
          <p:nvPr/>
        </p:nvSpPr>
        <p:spPr bwMode="auto">
          <a:xfrm>
            <a:off x="3847605" y="1721922"/>
            <a:ext cx="2380058" cy="1377538"/>
          </a:xfrm>
          <a:prstGeom prst="rtTriangle">
            <a:avLst/>
          </a:prstGeom>
          <a:solidFill>
            <a:srgbClr val="000066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605975" y="4280155"/>
            <a:ext cx="2533568" cy="1420607"/>
          </a:xfrm>
          <a:prstGeom prst="rect">
            <a:avLst/>
          </a:prstGeom>
          <a:solidFill>
            <a:srgbClr val="FF0000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ight Triangle 18"/>
          <p:cNvSpPr/>
          <p:nvPr/>
        </p:nvSpPr>
        <p:spPr bwMode="auto">
          <a:xfrm flipH="1">
            <a:off x="1508166" y="4244530"/>
            <a:ext cx="2097809" cy="1456231"/>
          </a:xfrm>
          <a:prstGeom prst="rtTriangle">
            <a:avLst/>
          </a:prstGeom>
          <a:solidFill>
            <a:srgbClr val="FF0000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14"/>
          <p:cNvSpPr txBox="1">
            <a:spLocks noChangeArrowheads="1"/>
          </p:cNvSpPr>
          <p:nvPr/>
        </p:nvSpPr>
        <p:spPr bwMode="auto">
          <a:xfrm>
            <a:off x="6366188" y="5666343"/>
            <a:ext cx="21808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2000" dirty="0" smtClean="0"/>
              <a:t>Total phase noise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106155" y="2398816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Follows reference</a:t>
            </a:r>
            <a:endParaRPr lang="de-DE" dirty="0"/>
          </a:p>
        </p:txBody>
      </p:sp>
      <p:sp>
        <p:nvSpPr>
          <p:cNvPr id="22" name="TextBox 21"/>
          <p:cNvSpPr txBox="1"/>
          <p:nvPr/>
        </p:nvSpPr>
        <p:spPr>
          <a:xfrm>
            <a:off x="4582707" y="4325925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Free running </a:t>
            </a:r>
          </a:p>
          <a:p>
            <a:pPr algn="r"/>
            <a:r>
              <a:rPr lang="en-US" dirty="0" smtClean="0"/>
              <a:t>oscillator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881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256151" y="743386"/>
            <a:ext cx="72090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2000" b="0" dirty="0" smtClean="0"/>
              <a:t>Locking low-noise </a:t>
            </a:r>
            <a:r>
              <a:rPr lang="en-US" sz="2000" b="0" dirty="0"/>
              <a:t>microwave oscillator </a:t>
            </a:r>
            <a:r>
              <a:rPr lang="en-US" sz="2000" b="0" dirty="0" smtClean="0"/>
              <a:t>to </a:t>
            </a:r>
            <a:r>
              <a:rPr lang="en-US" sz="2000" b="0" dirty="0"/>
              <a:t>laser </a:t>
            </a:r>
            <a:r>
              <a:rPr lang="en-US" sz="2000" b="0" dirty="0" smtClean="0"/>
              <a:t>(or </a:t>
            </a:r>
            <a:r>
              <a:rPr lang="en-US" sz="2000" b="0" dirty="0"/>
              <a:t>visa </a:t>
            </a:r>
            <a:r>
              <a:rPr lang="en-US" sz="2000" b="0" dirty="0" smtClean="0"/>
              <a:t>versa)</a:t>
            </a:r>
            <a:endParaRPr lang="en-US" sz="2000" b="0" dirty="0"/>
          </a:p>
        </p:txBody>
      </p:sp>
      <p:grpSp>
        <p:nvGrpSpPr>
          <p:cNvPr id="7" name="Group 608"/>
          <p:cNvGrpSpPr>
            <a:grpSpLocks/>
          </p:cNvGrpSpPr>
          <p:nvPr/>
        </p:nvGrpSpPr>
        <p:grpSpPr bwMode="auto">
          <a:xfrm>
            <a:off x="118754" y="1430272"/>
            <a:ext cx="4729472" cy="2449760"/>
            <a:chOff x="422274" y="2127250"/>
            <a:chExt cx="5170957" cy="2539999"/>
          </a:xfrm>
        </p:grpSpPr>
        <p:pic>
          <p:nvPicPr>
            <p:cNvPr id="8" name="Picture 62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22274" y="2127250"/>
              <a:ext cx="5170957" cy="2539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cap="flat" cmpd="sng">
                  <a:solidFill>
                    <a:schemeClr val="folHlink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cxnSp>
          <p:nvCxnSpPr>
            <p:cNvPr id="9" name="Straight Connector 8"/>
            <p:cNvCxnSpPr/>
            <p:nvPr/>
          </p:nvCxnSpPr>
          <p:spPr bwMode="auto">
            <a:xfrm>
              <a:off x="1886082" y="4324349"/>
              <a:ext cx="190517" cy="11430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0" name="Straight Connector 9"/>
            <p:cNvCxnSpPr/>
            <p:nvPr/>
          </p:nvCxnSpPr>
          <p:spPr bwMode="auto">
            <a:xfrm flipV="1">
              <a:off x="4391385" y="4324349"/>
              <a:ext cx="190517" cy="11430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/>
            <p:cNvCxnSpPr>
              <a:cxnSpLocks noChangeAspect="1"/>
            </p:cNvCxnSpPr>
            <p:nvPr/>
          </p:nvCxnSpPr>
          <p:spPr bwMode="auto">
            <a:xfrm>
              <a:off x="4585077" y="2830513"/>
              <a:ext cx="142888" cy="85725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12" name="Straight Connector 11"/>
            <p:cNvCxnSpPr>
              <a:cxnSpLocks noChangeAspect="1"/>
            </p:cNvCxnSpPr>
            <p:nvPr/>
          </p:nvCxnSpPr>
          <p:spPr bwMode="auto">
            <a:xfrm rot="5400000">
              <a:off x="1438373" y="3433759"/>
              <a:ext cx="142875" cy="85733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pic>
        <p:nvPicPr>
          <p:cNvPr id="13" name="Picture 6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8957" y="4356591"/>
            <a:ext cx="3856406" cy="24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812613" y="1154092"/>
            <a:ext cx="46011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/>
            <a:r>
              <a:rPr lang="en-US" sz="1400" dirty="0"/>
              <a:t>RF Oscillator </a:t>
            </a:r>
            <a:r>
              <a:rPr lang="en-US" sz="1400" dirty="0" err="1"/>
              <a:t>f</a:t>
            </a:r>
            <a:r>
              <a:rPr lang="en-US" sz="1400" baseline="-25000" dirty="0" err="1"/>
              <a:t>VCO</a:t>
            </a:r>
            <a:r>
              <a:rPr lang="en-US" sz="1400" dirty="0"/>
              <a:t> = n </a:t>
            </a:r>
            <a:r>
              <a:rPr lang="en-US" sz="1400" dirty="0" err="1" smtClean="0"/>
              <a:t>f</a:t>
            </a:r>
            <a:r>
              <a:rPr lang="en-US" sz="1400" baseline="-25000" dirty="0" err="1" smtClean="0"/>
              <a:t>r</a:t>
            </a:r>
            <a:r>
              <a:rPr lang="en-US" sz="1400" dirty="0" smtClean="0"/>
              <a:t>, </a:t>
            </a:r>
            <a:r>
              <a:rPr lang="en-US" sz="1400" dirty="0"/>
              <a:t>s</a:t>
            </a:r>
            <a:r>
              <a:rPr lang="en-US" sz="1400" dirty="0" smtClean="0"/>
              <a:t>plit </a:t>
            </a:r>
            <a:r>
              <a:rPr lang="en-US" sz="1400" dirty="0"/>
              <a:t>and </a:t>
            </a:r>
            <a:r>
              <a:rPr lang="en-US" sz="1400" dirty="0" smtClean="0"/>
              <a:t>delayed</a:t>
            </a:r>
            <a:endParaRPr lang="en-US" sz="1400" dirty="0">
              <a:solidFill>
                <a:srgbClr val="3333FF"/>
              </a:solidFill>
            </a:endParaRPr>
          </a:p>
        </p:txBody>
      </p:sp>
      <p:sp>
        <p:nvSpPr>
          <p:cNvPr id="15" name="TextBox 610"/>
          <p:cNvSpPr txBox="1">
            <a:spLocks noChangeArrowheads="1"/>
          </p:cNvSpPr>
          <p:nvPr/>
        </p:nvSpPr>
        <p:spPr bwMode="auto">
          <a:xfrm>
            <a:off x="1678026" y="1959454"/>
            <a:ext cx="3254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dirty="0"/>
              <a:t>X1</a:t>
            </a:r>
          </a:p>
        </p:txBody>
      </p:sp>
      <p:sp>
        <p:nvSpPr>
          <p:cNvPr id="16" name="TextBox 648"/>
          <p:cNvSpPr txBox="1">
            <a:spLocks noChangeArrowheads="1"/>
          </p:cNvSpPr>
          <p:nvPr/>
        </p:nvSpPr>
        <p:spPr bwMode="auto">
          <a:xfrm>
            <a:off x="1994693" y="1681183"/>
            <a:ext cx="32702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dirty="0"/>
              <a:t>X2</a:t>
            </a:r>
          </a:p>
        </p:txBody>
      </p:sp>
      <p:sp>
        <p:nvSpPr>
          <p:cNvPr id="17" name="TextBox 617"/>
          <p:cNvSpPr txBox="1">
            <a:spLocks noChangeArrowheads="1"/>
          </p:cNvSpPr>
          <p:nvPr/>
        </p:nvSpPr>
        <p:spPr bwMode="auto">
          <a:xfrm>
            <a:off x="2479120" y="4358791"/>
            <a:ext cx="103822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dirty="0">
                <a:solidFill>
                  <a:srgbClr val="00B050"/>
                </a:solidFill>
              </a:rPr>
              <a:t>No phase error </a:t>
            </a:r>
          </a:p>
        </p:txBody>
      </p:sp>
      <p:sp>
        <p:nvSpPr>
          <p:cNvPr id="18" name="TextBox 656"/>
          <p:cNvSpPr txBox="1">
            <a:spLocks noChangeArrowheads="1"/>
          </p:cNvSpPr>
          <p:nvPr/>
        </p:nvSpPr>
        <p:spPr bwMode="auto">
          <a:xfrm>
            <a:off x="3317629" y="5546585"/>
            <a:ext cx="11350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dirty="0">
                <a:solidFill>
                  <a:srgbClr val="FF0000"/>
                </a:solidFill>
              </a:rPr>
              <a:t>With phase error </a:t>
            </a:r>
          </a:p>
        </p:txBody>
      </p:sp>
      <p:sp>
        <p:nvSpPr>
          <p:cNvPr id="19" name="TextBox 618"/>
          <p:cNvSpPr txBox="1">
            <a:spLocks noChangeArrowheads="1"/>
          </p:cNvSpPr>
          <p:nvPr/>
        </p:nvSpPr>
        <p:spPr bwMode="auto">
          <a:xfrm>
            <a:off x="382648" y="3815439"/>
            <a:ext cx="35829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dirty="0"/>
              <a:t>See: Accelerator 2011, Highlights and Annual Report, DESY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/>
              <a:t>http://www.desy.de/ueber_desy/jahresberichte/index_ger.html</a:t>
            </a:r>
          </a:p>
        </p:txBody>
      </p:sp>
      <p:sp>
        <p:nvSpPr>
          <p:cNvPr id="20" name="TextBox 2"/>
          <p:cNvSpPr txBox="1">
            <a:spLocks noChangeArrowheads="1"/>
          </p:cNvSpPr>
          <p:nvPr/>
        </p:nvSpPr>
        <p:spPr bwMode="auto">
          <a:xfrm>
            <a:off x="715675" y="4174671"/>
            <a:ext cx="41053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/>
            <a:r>
              <a:rPr lang="en-US" sz="1400" dirty="0"/>
              <a:t>Sketch of effect due to </a:t>
            </a:r>
            <a:r>
              <a:rPr lang="en-US" sz="1400" dirty="0" smtClean="0"/>
              <a:t>VCO phase shift</a:t>
            </a:r>
            <a:endParaRPr lang="en-US" sz="14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4913972" y="1154092"/>
            <a:ext cx="4857995" cy="7463375"/>
            <a:chOff x="4913972" y="1154092"/>
            <a:chExt cx="4857995" cy="7463375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021678" y="1304413"/>
              <a:ext cx="3706684" cy="3260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cap="flat" cmpd="sng">
                  <a:solidFill>
                    <a:schemeClr val="folHlink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5443953" y="3215617"/>
              <a:ext cx="25955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B050"/>
                  </a:solidFill>
                </a:rPr>
                <a:t>&lt; 2.5fs (1Hz-1MHz)</a:t>
              </a:r>
              <a:endParaRPr lang="de-DE" sz="1400" b="1" dirty="0">
                <a:solidFill>
                  <a:srgbClr val="00B050"/>
                </a:solidFill>
              </a:endParaRPr>
            </a:p>
          </p:txBody>
        </p:sp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913972" y="4708396"/>
              <a:ext cx="4230027" cy="36237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cap="flat" cmpd="sng">
                  <a:solidFill>
                    <a:schemeClr val="folHlink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5" name="Rectangle 24"/>
            <p:cNvSpPr/>
            <p:nvPr/>
          </p:nvSpPr>
          <p:spPr bwMode="auto">
            <a:xfrm>
              <a:off x="5021678" y="6552184"/>
              <a:ext cx="4750289" cy="206528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TextBox 1"/>
            <p:cNvSpPr txBox="1">
              <a:spLocks noChangeArrowheads="1"/>
            </p:cNvSpPr>
            <p:nvPr/>
          </p:nvSpPr>
          <p:spPr bwMode="auto">
            <a:xfrm>
              <a:off x="5431355" y="5951786"/>
              <a:ext cx="253627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en-US" sz="1400" dirty="0">
                  <a:solidFill>
                    <a:srgbClr val="FF0000"/>
                  </a:solidFill>
                </a:rPr>
                <a:t>Drift &lt; 14fs </a:t>
              </a:r>
              <a:r>
                <a:rPr lang="en-US" sz="1400" dirty="0" err="1">
                  <a:solidFill>
                    <a:srgbClr val="FF0000"/>
                  </a:solidFill>
                </a:rPr>
                <a:t>pkpk</a:t>
              </a:r>
              <a:r>
                <a:rPr lang="en-US" sz="1400" dirty="0">
                  <a:solidFill>
                    <a:srgbClr val="FF0000"/>
                  </a:solidFill>
                </a:rPr>
                <a:t> (3.8fs </a:t>
              </a:r>
              <a:r>
                <a:rPr lang="en-US" sz="1400" dirty="0" err="1">
                  <a:solidFill>
                    <a:srgbClr val="FF0000"/>
                  </a:solidFill>
                </a:rPr>
                <a:t>rms</a:t>
              </a:r>
              <a:r>
                <a:rPr lang="en-US" sz="1400" dirty="0">
                  <a:solidFill>
                    <a:srgbClr val="FF0000"/>
                  </a:solidFill>
                </a:rPr>
                <a:t>)</a:t>
              </a:r>
            </a:p>
          </p:txBody>
        </p:sp>
        <p:sp>
          <p:nvSpPr>
            <p:cNvPr id="28" name="TextBox 6"/>
            <p:cNvSpPr txBox="1">
              <a:spLocks noChangeArrowheads="1"/>
            </p:cNvSpPr>
            <p:nvPr/>
          </p:nvSpPr>
          <p:spPr bwMode="auto">
            <a:xfrm>
              <a:off x="5396656" y="1154092"/>
              <a:ext cx="374734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/>
              <a:r>
                <a:rPr lang="en-US" sz="1400" dirty="0" smtClean="0"/>
                <a:t>Residual jitter</a:t>
              </a:r>
              <a:endParaRPr lang="en-US" sz="1400" dirty="0">
                <a:solidFill>
                  <a:srgbClr val="3333FF"/>
                </a:solidFill>
              </a:endParaRPr>
            </a:p>
          </p:txBody>
        </p:sp>
        <p:sp>
          <p:nvSpPr>
            <p:cNvPr id="29" name="TextBox 6"/>
            <p:cNvSpPr txBox="1">
              <a:spLocks noChangeArrowheads="1"/>
            </p:cNvSpPr>
            <p:nvPr/>
          </p:nvSpPr>
          <p:spPr bwMode="auto">
            <a:xfrm>
              <a:off x="5429174" y="4556419"/>
              <a:ext cx="371482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/>
              <a:r>
                <a:rPr lang="en-US" sz="1400" dirty="0" smtClean="0"/>
                <a:t>Residual drift</a:t>
              </a:r>
              <a:endParaRPr lang="en-US" sz="1400" dirty="0">
                <a:solidFill>
                  <a:srgbClr val="3333FF"/>
                </a:solidFill>
              </a:endParaRPr>
            </a:p>
          </p:txBody>
        </p:sp>
        <p:sp>
          <p:nvSpPr>
            <p:cNvPr id="30" name="TextBox 6"/>
            <p:cNvSpPr txBox="1">
              <a:spLocks noChangeArrowheads="1"/>
            </p:cNvSpPr>
            <p:nvPr/>
          </p:nvSpPr>
          <p:spPr bwMode="auto">
            <a:xfrm>
              <a:off x="7410737" y="2385809"/>
              <a:ext cx="187367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/>
              <a:r>
                <a:rPr lang="en-US" sz="1200" dirty="0" smtClean="0"/>
                <a:t>Out-of-loop</a:t>
              </a:r>
              <a:endParaRPr lang="en-US" sz="1200" dirty="0">
                <a:solidFill>
                  <a:srgbClr val="3333FF"/>
                </a:solidFill>
              </a:endParaRPr>
            </a:p>
          </p:txBody>
        </p:sp>
        <p:sp>
          <p:nvSpPr>
            <p:cNvPr id="31" name="TextBox 6"/>
            <p:cNvSpPr txBox="1">
              <a:spLocks noChangeArrowheads="1"/>
            </p:cNvSpPr>
            <p:nvPr/>
          </p:nvSpPr>
          <p:spPr bwMode="auto">
            <a:xfrm>
              <a:off x="5938183" y="5013395"/>
              <a:ext cx="109080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/>
              <a:r>
                <a:rPr lang="en-US" sz="1200" dirty="0" smtClean="0"/>
                <a:t>Out-of-loop</a:t>
              </a:r>
              <a:endParaRPr lang="en-US" sz="1200" dirty="0">
                <a:solidFill>
                  <a:srgbClr val="3333FF"/>
                </a:solidFill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Synchronization – Pulsed </a:t>
            </a:r>
            <a:r>
              <a:rPr lang="en-US" dirty="0" smtClean="0"/>
              <a:t>optical</a:t>
            </a:r>
            <a:endParaRPr lang="de-DE" dirty="0"/>
          </a:p>
        </p:txBody>
      </p:sp>
      <p:sp>
        <p:nvSpPr>
          <p:cNvPr id="3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59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866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>
          <a:xfrm>
            <a:off x="442788" y="137578"/>
            <a:ext cx="7962900" cy="481012"/>
          </a:xfrm>
        </p:spPr>
        <p:txBody>
          <a:bodyPr/>
          <a:lstStyle/>
          <a:p>
            <a:pPr eaLnBrk="1" hangingPunct="1"/>
            <a:r>
              <a:rPr lang="en-US" dirty="0" smtClean="0"/>
              <a:t>Motivation: Pump-probe experiments</a:t>
            </a:r>
          </a:p>
        </p:txBody>
      </p:sp>
      <p:pic>
        <p:nvPicPr>
          <p:cNvPr id="824324" name="Picture 4" descr="tomato-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5650" y="1616075"/>
            <a:ext cx="1497013" cy="1409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0182" name="Text Box 5"/>
          <p:cNvSpPr txBox="1">
            <a:spLocks noChangeArrowheads="1"/>
          </p:cNvSpPr>
          <p:nvPr/>
        </p:nvSpPr>
        <p:spPr bwMode="auto">
          <a:xfrm>
            <a:off x="395288" y="1054100"/>
            <a:ext cx="2505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2400" b="1">
                <a:solidFill>
                  <a:srgbClr val="261748"/>
                </a:solidFill>
              </a:rPr>
              <a:t>Classical setup:</a:t>
            </a:r>
          </a:p>
        </p:txBody>
      </p:sp>
      <p:grpSp>
        <p:nvGrpSpPr>
          <p:cNvPr id="50183" name="Group 6"/>
          <p:cNvGrpSpPr>
            <a:grpSpLocks/>
          </p:cNvGrpSpPr>
          <p:nvPr/>
        </p:nvGrpSpPr>
        <p:grpSpPr bwMode="auto">
          <a:xfrm>
            <a:off x="827088" y="1514475"/>
            <a:ext cx="3840162" cy="1831975"/>
            <a:chOff x="1213" y="935"/>
            <a:chExt cx="2245" cy="1049"/>
          </a:xfrm>
        </p:grpSpPr>
        <p:sp>
          <p:nvSpPr>
            <p:cNvPr id="50197" name="Text Box 7"/>
            <p:cNvSpPr txBox="1">
              <a:spLocks noChangeArrowheads="1"/>
            </p:cNvSpPr>
            <p:nvPr/>
          </p:nvSpPr>
          <p:spPr bwMode="auto">
            <a:xfrm>
              <a:off x="2152" y="1635"/>
              <a:ext cx="658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endParaRPr lang="en-US" sz="2000">
                <a:solidFill>
                  <a:srgbClr val="261748"/>
                </a:solidFill>
                <a:latin typeface="Times New Roman" pitchFamily="18" charset="0"/>
              </a:endParaRPr>
            </a:p>
          </p:txBody>
        </p:sp>
        <p:sp>
          <p:nvSpPr>
            <p:cNvPr id="50198" name="Line 8"/>
            <p:cNvSpPr>
              <a:spLocks noChangeShapeType="1"/>
            </p:cNvSpPr>
            <p:nvPr/>
          </p:nvSpPr>
          <p:spPr bwMode="auto">
            <a:xfrm>
              <a:off x="1213" y="1607"/>
              <a:ext cx="181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0199" name="Freeform 9"/>
            <p:cNvSpPr>
              <a:spLocks/>
            </p:cNvSpPr>
            <p:nvPr/>
          </p:nvSpPr>
          <p:spPr bwMode="auto">
            <a:xfrm>
              <a:off x="2121" y="1194"/>
              <a:ext cx="1252" cy="749"/>
            </a:xfrm>
            <a:custGeom>
              <a:avLst/>
              <a:gdLst>
                <a:gd name="T0" fmla="*/ 0 w 1920"/>
                <a:gd name="T1" fmla="*/ 141 h 1284"/>
                <a:gd name="T2" fmla="*/ 0 w 1920"/>
                <a:gd name="T3" fmla="*/ 46 h 1284"/>
                <a:gd name="T4" fmla="*/ 113 w 1920"/>
                <a:gd name="T5" fmla="*/ 46 h 1284"/>
                <a:gd name="T6" fmla="*/ 113 w 1920"/>
                <a:gd name="T7" fmla="*/ 0 h 1284"/>
                <a:gd name="T8" fmla="*/ 174 w 1920"/>
                <a:gd name="T9" fmla="*/ 0 h 1284"/>
                <a:gd name="T10" fmla="*/ 174 w 1920"/>
                <a:gd name="T11" fmla="*/ 46 h 1284"/>
                <a:gd name="T12" fmla="*/ 306 w 1920"/>
                <a:gd name="T13" fmla="*/ 46 h 1284"/>
                <a:gd name="T14" fmla="*/ 532 w 1920"/>
                <a:gd name="T15" fmla="*/ 255 h 128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20" h="1284">
                  <a:moveTo>
                    <a:pt x="0" y="708"/>
                  </a:moveTo>
                  <a:lnTo>
                    <a:pt x="0" y="228"/>
                  </a:lnTo>
                  <a:lnTo>
                    <a:pt x="408" y="228"/>
                  </a:lnTo>
                  <a:lnTo>
                    <a:pt x="408" y="0"/>
                  </a:lnTo>
                  <a:lnTo>
                    <a:pt x="628" y="0"/>
                  </a:lnTo>
                  <a:lnTo>
                    <a:pt x="628" y="228"/>
                  </a:lnTo>
                  <a:lnTo>
                    <a:pt x="1104" y="228"/>
                  </a:lnTo>
                  <a:lnTo>
                    <a:pt x="1920" y="128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0200" name="Freeform 10"/>
            <p:cNvSpPr>
              <a:spLocks/>
            </p:cNvSpPr>
            <p:nvPr/>
          </p:nvSpPr>
          <p:spPr bwMode="auto">
            <a:xfrm>
              <a:off x="1401" y="1383"/>
              <a:ext cx="392" cy="223"/>
            </a:xfrm>
            <a:custGeom>
              <a:avLst/>
              <a:gdLst>
                <a:gd name="T0" fmla="*/ 27 w 1503"/>
                <a:gd name="T1" fmla="*/ 20 h 729"/>
                <a:gd name="T2" fmla="*/ 18 w 1503"/>
                <a:gd name="T3" fmla="*/ 17 h 729"/>
                <a:gd name="T4" fmla="*/ 13 w 1503"/>
                <a:gd name="T5" fmla="*/ 0 h 729"/>
                <a:gd name="T6" fmla="*/ 8 w 1503"/>
                <a:gd name="T7" fmla="*/ 17 h 729"/>
                <a:gd name="T8" fmla="*/ 0 w 1503"/>
                <a:gd name="T9" fmla="*/ 21 h 7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3" h="729">
                  <a:moveTo>
                    <a:pt x="1503" y="714"/>
                  </a:moveTo>
                  <a:cubicBezTo>
                    <a:pt x="1423" y="693"/>
                    <a:pt x="1145" y="714"/>
                    <a:pt x="1015" y="596"/>
                  </a:cubicBezTo>
                  <a:cubicBezTo>
                    <a:pt x="885" y="478"/>
                    <a:pt x="818" y="0"/>
                    <a:pt x="723" y="3"/>
                  </a:cubicBezTo>
                  <a:cubicBezTo>
                    <a:pt x="627" y="5"/>
                    <a:pt x="561" y="489"/>
                    <a:pt x="441" y="609"/>
                  </a:cubicBezTo>
                  <a:cubicBezTo>
                    <a:pt x="320" y="729"/>
                    <a:pt x="73" y="704"/>
                    <a:pt x="0" y="723"/>
                  </a:cubicBezTo>
                </a:path>
              </a:pathLst>
            </a:custGeom>
            <a:noFill/>
            <a:ln w="28575" cmpd="sng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0201" name="Line 11"/>
            <p:cNvSpPr>
              <a:spLocks noChangeShapeType="1"/>
            </p:cNvSpPr>
            <p:nvPr/>
          </p:nvSpPr>
          <p:spPr bwMode="auto">
            <a:xfrm flipH="1">
              <a:off x="2058" y="1523"/>
              <a:ext cx="125" cy="1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50202" name="Group 12"/>
            <p:cNvGrpSpPr>
              <a:grpSpLocks/>
            </p:cNvGrpSpPr>
            <p:nvPr/>
          </p:nvGrpSpPr>
          <p:grpSpPr bwMode="auto">
            <a:xfrm>
              <a:off x="1996" y="1383"/>
              <a:ext cx="500" cy="223"/>
              <a:chOff x="1776" y="2208"/>
              <a:chExt cx="768" cy="382"/>
            </a:xfrm>
          </p:grpSpPr>
          <p:sp>
            <p:nvSpPr>
              <p:cNvPr id="50216" name="Freeform 13"/>
              <p:cNvSpPr>
                <a:spLocks/>
              </p:cNvSpPr>
              <p:nvPr/>
            </p:nvSpPr>
            <p:spPr bwMode="auto">
              <a:xfrm>
                <a:off x="1943" y="2208"/>
                <a:ext cx="601" cy="382"/>
              </a:xfrm>
              <a:custGeom>
                <a:avLst/>
                <a:gdLst>
                  <a:gd name="T0" fmla="*/ 96 w 1503"/>
                  <a:gd name="T1" fmla="*/ 103 h 729"/>
                  <a:gd name="T2" fmla="*/ 65 w 1503"/>
                  <a:gd name="T3" fmla="*/ 85 h 729"/>
                  <a:gd name="T4" fmla="*/ 46 w 1503"/>
                  <a:gd name="T5" fmla="*/ 1 h 729"/>
                  <a:gd name="T6" fmla="*/ 28 w 1503"/>
                  <a:gd name="T7" fmla="*/ 88 h 729"/>
                  <a:gd name="T8" fmla="*/ 0 w 1503"/>
                  <a:gd name="T9" fmla="*/ 104 h 7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03" h="729">
                    <a:moveTo>
                      <a:pt x="1503" y="714"/>
                    </a:moveTo>
                    <a:cubicBezTo>
                      <a:pt x="1423" y="693"/>
                      <a:pt x="1145" y="714"/>
                      <a:pt x="1015" y="596"/>
                    </a:cubicBezTo>
                    <a:cubicBezTo>
                      <a:pt x="885" y="478"/>
                      <a:pt x="818" y="0"/>
                      <a:pt x="723" y="3"/>
                    </a:cubicBezTo>
                    <a:cubicBezTo>
                      <a:pt x="627" y="5"/>
                      <a:pt x="561" y="489"/>
                      <a:pt x="441" y="609"/>
                    </a:cubicBezTo>
                    <a:cubicBezTo>
                      <a:pt x="320" y="729"/>
                      <a:pt x="73" y="704"/>
                      <a:pt x="0" y="723"/>
                    </a:cubicBezTo>
                  </a:path>
                </a:pathLst>
              </a:custGeom>
              <a:noFill/>
              <a:ln w="28575" cmpd="sng">
                <a:solidFill>
                  <a:srgbClr val="3333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0217" name="Freeform 14"/>
              <p:cNvSpPr>
                <a:spLocks/>
              </p:cNvSpPr>
              <p:nvPr/>
            </p:nvSpPr>
            <p:spPr bwMode="auto">
              <a:xfrm rot="-5386096">
                <a:off x="1752" y="2232"/>
                <a:ext cx="240" cy="192"/>
              </a:xfrm>
              <a:custGeom>
                <a:avLst/>
                <a:gdLst>
                  <a:gd name="T0" fmla="*/ 6 w 1503"/>
                  <a:gd name="T1" fmla="*/ 13 h 729"/>
                  <a:gd name="T2" fmla="*/ 4 w 1503"/>
                  <a:gd name="T3" fmla="*/ 11 h 729"/>
                  <a:gd name="T4" fmla="*/ 3 w 1503"/>
                  <a:gd name="T5" fmla="*/ 0 h 729"/>
                  <a:gd name="T6" fmla="*/ 2 w 1503"/>
                  <a:gd name="T7" fmla="*/ 11 h 729"/>
                  <a:gd name="T8" fmla="*/ 0 w 1503"/>
                  <a:gd name="T9" fmla="*/ 13 h 7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03" h="729">
                    <a:moveTo>
                      <a:pt x="1503" y="714"/>
                    </a:moveTo>
                    <a:cubicBezTo>
                      <a:pt x="1423" y="693"/>
                      <a:pt x="1145" y="714"/>
                      <a:pt x="1015" y="596"/>
                    </a:cubicBezTo>
                    <a:cubicBezTo>
                      <a:pt x="885" y="478"/>
                      <a:pt x="818" y="0"/>
                      <a:pt x="723" y="3"/>
                    </a:cubicBezTo>
                    <a:cubicBezTo>
                      <a:pt x="627" y="5"/>
                      <a:pt x="561" y="489"/>
                      <a:pt x="441" y="609"/>
                    </a:cubicBezTo>
                    <a:cubicBezTo>
                      <a:pt x="320" y="729"/>
                      <a:pt x="73" y="704"/>
                      <a:pt x="0" y="723"/>
                    </a:cubicBezTo>
                  </a:path>
                </a:pathLst>
              </a:custGeom>
              <a:noFill/>
              <a:ln w="28575" cmpd="sng">
                <a:solidFill>
                  <a:srgbClr val="3333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50203" name="Group 15"/>
            <p:cNvGrpSpPr>
              <a:grpSpLocks/>
            </p:cNvGrpSpPr>
            <p:nvPr/>
          </p:nvGrpSpPr>
          <p:grpSpPr bwMode="auto">
            <a:xfrm>
              <a:off x="2747" y="1215"/>
              <a:ext cx="438" cy="391"/>
              <a:chOff x="2928" y="1920"/>
              <a:chExt cx="672" cy="670"/>
            </a:xfrm>
          </p:grpSpPr>
          <p:sp>
            <p:nvSpPr>
              <p:cNvPr id="50214" name="Freeform 16"/>
              <p:cNvSpPr>
                <a:spLocks/>
              </p:cNvSpPr>
              <p:nvPr/>
            </p:nvSpPr>
            <p:spPr bwMode="auto">
              <a:xfrm>
                <a:off x="2928" y="1920"/>
                <a:ext cx="240" cy="192"/>
              </a:xfrm>
              <a:custGeom>
                <a:avLst/>
                <a:gdLst>
                  <a:gd name="T0" fmla="*/ 6 w 1503"/>
                  <a:gd name="T1" fmla="*/ 13 h 729"/>
                  <a:gd name="T2" fmla="*/ 4 w 1503"/>
                  <a:gd name="T3" fmla="*/ 11 h 729"/>
                  <a:gd name="T4" fmla="*/ 3 w 1503"/>
                  <a:gd name="T5" fmla="*/ 0 h 729"/>
                  <a:gd name="T6" fmla="*/ 2 w 1503"/>
                  <a:gd name="T7" fmla="*/ 11 h 729"/>
                  <a:gd name="T8" fmla="*/ 0 w 1503"/>
                  <a:gd name="T9" fmla="*/ 13 h 7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03" h="729">
                    <a:moveTo>
                      <a:pt x="1503" y="714"/>
                    </a:moveTo>
                    <a:cubicBezTo>
                      <a:pt x="1423" y="693"/>
                      <a:pt x="1145" y="714"/>
                      <a:pt x="1015" y="596"/>
                    </a:cubicBezTo>
                    <a:cubicBezTo>
                      <a:pt x="885" y="478"/>
                      <a:pt x="818" y="0"/>
                      <a:pt x="723" y="3"/>
                    </a:cubicBezTo>
                    <a:cubicBezTo>
                      <a:pt x="627" y="5"/>
                      <a:pt x="561" y="489"/>
                      <a:pt x="441" y="609"/>
                    </a:cubicBezTo>
                    <a:cubicBezTo>
                      <a:pt x="320" y="729"/>
                      <a:pt x="73" y="704"/>
                      <a:pt x="0" y="723"/>
                    </a:cubicBezTo>
                  </a:path>
                </a:pathLst>
              </a:custGeom>
              <a:noFill/>
              <a:ln w="28575" cmpd="sng">
                <a:solidFill>
                  <a:srgbClr val="3333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0215" name="Freeform 17"/>
              <p:cNvSpPr>
                <a:spLocks/>
              </p:cNvSpPr>
              <p:nvPr/>
            </p:nvSpPr>
            <p:spPr bwMode="auto">
              <a:xfrm>
                <a:off x="2999" y="2208"/>
                <a:ext cx="601" cy="382"/>
              </a:xfrm>
              <a:custGeom>
                <a:avLst/>
                <a:gdLst>
                  <a:gd name="T0" fmla="*/ 96 w 1503"/>
                  <a:gd name="T1" fmla="*/ 103 h 729"/>
                  <a:gd name="T2" fmla="*/ 65 w 1503"/>
                  <a:gd name="T3" fmla="*/ 85 h 729"/>
                  <a:gd name="T4" fmla="*/ 46 w 1503"/>
                  <a:gd name="T5" fmla="*/ 1 h 729"/>
                  <a:gd name="T6" fmla="*/ 28 w 1503"/>
                  <a:gd name="T7" fmla="*/ 88 h 729"/>
                  <a:gd name="T8" fmla="*/ 0 w 1503"/>
                  <a:gd name="T9" fmla="*/ 104 h 7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03" h="729">
                    <a:moveTo>
                      <a:pt x="1503" y="714"/>
                    </a:moveTo>
                    <a:cubicBezTo>
                      <a:pt x="1423" y="693"/>
                      <a:pt x="1145" y="714"/>
                      <a:pt x="1015" y="596"/>
                    </a:cubicBezTo>
                    <a:cubicBezTo>
                      <a:pt x="885" y="478"/>
                      <a:pt x="818" y="0"/>
                      <a:pt x="723" y="3"/>
                    </a:cubicBezTo>
                    <a:cubicBezTo>
                      <a:pt x="627" y="5"/>
                      <a:pt x="561" y="489"/>
                      <a:pt x="441" y="609"/>
                    </a:cubicBezTo>
                    <a:cubicBezTo>
                      <a:pt x="320" y="729"/>
                      <a:pt x="73" y="704"/>
                      <a:pt x="0" y="723"/>
                    </a:cubicBezTo>
                  </a:path>
                </a:pathLst>
              </a:custGeom>
              <a:noFill/>
              <a:ln w="28575" cmpd="sng">
                <a:solidFill>
                  <a:srgbClr val="3333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50204" name="Freeform 18"/>
            <p:cNvSpPr>
              <a:spLocks/>
            </p:cNvSpPr>
            <p:nvPr/>
          </p:nvSpPr>
          <p:spPr bwMode="auto">
            <a:xfrm rot="3239748">
              <a:off x="2928" y="1362"/>
              <a:ext cx="140" cy="125"/>
            </a:xfrm>
            <a:custGeom>
              <a:avLst/>
              <a:gdLst>
                <a:gd name="T0" fmla="*/ 1 w 1503"/>
                <a:gd name="T1" fmla="*/ 4 h 729"/>
                <a:gd name="T2" fmla="*/ 1 w 1503"/>
                <a:gd name="T3" fmla="*/ 3 h 729"/>
                <a:gd name="T4" fmla="*/ 1 w 1503"/>
                <a:gd name="T5" fmla="*/ 0 h 729"/>
                <a:gd name="T6" fmla="*/ 0 w 1503"/>
                <a:gd name="T7" fmla="*/ 3 h 729"/>
                <a:gd name="T8" fmla="*/ 0 w 1503"/>
                <a:gd name="T9" fmla="*/ 4 h 7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3" h="729">
                  <a:moveTo>
                    <a:pt x="1503" y="714"/>
                  </a:moveTo>
                  <a:cubicBezTo>
                    <a:pt x="1423" y="693"/>
                    <a:pt x="1145" y="714"/>
                    <a:pt x="1015" y="596"/>
                  </a:cubicBezTo>
                  <a:cubicBezTo>
                    <a:pt x="885" y="478"/>
                    <a:pt x="818" y="0"/>
                    <a:pt x="723" y="3"/>
                  </a:cubicBezTo>
                  <a:cubicBezTo>
                    <a:pt x="627" y="5"/>
                    <a:pt x="561" y="489"/>
                    <a:pt x="441" y="609"/>
                  </a:cubicBezTo>
                  <a:cubicBezTo>
                    <a:pt x="320" y="729"/>
                    <a:pt x="73" y="704"/>
                    <a:pt x="0" y="723"/>
                  </a:cubicBezTo>
                </a:path>
              </a:pathLst>
            </a:custGeom>
            <a:noFill/>
            <a:ln w="28575" cmpd="sng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0205" name="AutoShape 19"/>
            <p:cNvSpPr>
              <a:spLocks noChangeArrowheads="1"/>
            </p:cNvSpPr>
            <p:nvPr/>
          </p:nvSpPr>
          <p:spPr bwMode="auto">
            <a:xfrm>
              <a:off x="2944" y="1517"/>
              <a:ext cx="246" cy="149"/>
            </a:xfrm>
            <a:prstGeom prst="irregularSeal2">
              <a:avLst/>
            </a:prstGeom>
            <a:gradFill rotWithShape="0">
              <a:gsLst>
                <a:gs pos="0">
                  <a:srgbClr val="FF0066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261748"/>
                </a:solidFill>
              </a:endParaRPr>
            </a:p>
          </p:txBody>
        </p:sp>
        <p:sp>
          <p:nvSpPr>
            <p:cNvPr id="50206" name="Freeform 20"/>
            <p:cNvSpPr>
              <a:spLocks/>
            </p:cNvSpPr>
            <p:nvPr/>
          </p:nvSpPr>
          <p:spPr bwMode="auto">
            <a:xfrm rot="3239748">
              <a:off x="3147" y="1614"/>
              <a:ext cx="140" cy="125"/>
            </a:xfrm>
            <a:custGeom>
              <a:avLst/>
              <a:gdLst>
                <a:gd name="T0" fmla="*/ 1 w 1503"/>
                <a:gd name="T1" fmla="*/ 4 h 729"/>
                <a:gd name="T2" fmla="*/ 1 w 1503"/>
                <a:gd name="T3" fmla="*/ 3 h 729"/>
                <a:gd name="T4" fmla="*/ 1 w 1503"/>
                <a:gd name="T5" fmla="*/ 0 h 729"/>
                <a:gd name="T6" fmla="*/ 0 w 1503"/>
                <a:gd name="T7" fmla="*/ 3 h 729"/>
                <a:gd name="T8" fmla="*/ 0 w 1503"/>
                <a:gd name="T9" fmla="*/ 4 h 7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3" h="729">
                  <a:moveTo>
                    <a:pt x="1503" y="714"/>
                  </a:moveTo>
                  <a:cubicBezTo>
                    <a:pt x="1423" y="693"/>
                    <a:pt x="1145" y="714"/>
                    <a:pt x="1015" y="596"/>
                  </a:cubicBezTo>
                  <a:cubicBezTo>
                    <a:pt x="885" y="478"/>
                    <a:pt x="818" y="0"/>
                    <a:pt x="723" y="3"/>
                  </a:cubicBezTo>
                  <a:cubicBezTo>
                    <a:pt x="627" y="5"/>
                    <a:pt x="561" y="489"/>
                    <a:pt x="441" y="609"/>
                  </a:cubicBezTo>
                  <a:cubicBezTo>
                    <a:pt x="320" y="729"/>
                    <a:pt x="73" y="704"/>
                    <a:pt x="0" y="723"/>
                  </a:cubicBezTo>
                </a:path>
              </a:pathLst>
            </a:custGeom>
            <a:noFill/>
            <a:ln w="28575" cmpd="sng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0207" name="Text Box 21"/>
            <p:cNvSpPr txBox="1">
              <a:spLocks noChangeArrowheads="1"/>
            </p:cNvSpPr>
            <p:nvPr/>
          </p:nvSpPr>
          <p:spPr bwMode="auto">
            <a:xfrm>
              <a:off x="1870" y="1187"/>
              <a:ext cx="658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endParaRPr lang="en-US" sz="2000">
                <a:solidFill>
                  <a:srgbClr val="261748"/>
                </a:solidFill>
                <a:latin typeface="Times New Roman" pitchFamily="18" charset="0"/>
              </a:endParaRPr>
            </a:p>
          </p:txBody>
        </p:sp>
        <p:sp>
          <p:nvSpPr>
            <p:cNvPr id="50208" name="Line 22"/>
            <p:cNvSpPr>
              <a:spLocks noChangeShapeType="1"/>
            </p:cNvSpPr>
            <p:nvPr/>
          </p:nvSpPr>
          <p:spPr bwMode="auto">
            <a:xfrm>
              <a:off x="2465" y="1103"/>
              <a:ext cx="0" cy="16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0209" name="Text Box 23"/>
            <p:cNvSpPr txBox="1">
              <a:spLocks noChangeArrowheads="1"/>
            </p:cNvSpPr>
            <p:nvPr/>
          </p:nvSpPr>
          <p:spPr bwMode="auto">
            <a:xfrm>
              <a:off x="2094" y="935"/>
              <a:ext cx="807" cy="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de-DE" sz="1600">
                  <a:solidFill>
                    <a:srgbClr val="333399"/>
                  </a:solidFill>
                  <a:latin typeface="Times New Roman" pitchFamily="18" charset="0"/>
                </a:rPr>
                <a:t>Variable delay</a:t>
              </a:r>
            </a:p>
          </p:txBody>
        </p:sp>
        <p:sp>
          <p:nvSpPr>
            <p:cNvPr id="50210" name="Line 24"/>
            <p:cNvSpPr>
              <a:spLocks noChangeShapeType="1"/>
            </p:cNvSpPr>
            <p:nvPr/>
          </p:nvSpPr>
          <p:spPr bwMode="auto">
            <a:xfrm flipH="1" flipV="1">
              <a:off x="2336" y="1616"/>
              <a:ext cx="45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0211" name="Text Box 25"/>
            <p:cNvSpPr txBox="1">
              <a:spLocks noChangeArrowheads="1"/>
            </p:cNvSpPr>
            <p:nvPr/>
          </p:nvSpPr>
          <p:spPr bwMode="auto">
            <a:xfrm>
              <a:off x="2232" y="1775"/>
              <a:ext cx="484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sz="1800">
                  <a:solidFill>
                    <a:srgbClr val="261748"/>
                  </a:solidFill>
                  <a:latin typeface="Lucida Sans Unicode" pitchFamily="34" charset="0"/>
                </a:rPr>
                <a:t>pump</a:t>
              </a:r>
            </a:p>
          </p:txBody>
        </p:sp>
        <p:sp>
          <p:nvSpPr>
            <p:cNvPr id="50212" name="Text Box 26"/>
            <p:cNvSpPr txBox="1">
              <a:spLocks noChangeArrowheads="1"/>
            </p:cNvSpPr>
            <p:nvPr/>
          </p:nvSpPr>
          <p:spPr bwMode="auto">
            <a:xfrm>
              <a:off x="2971" y="990"/>
              <a:ext cx="487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sz="1800">
                  <a:solidFill>
                    <a:srgbClr val="261748"/>
                  </a:solidFill>
                  <a:latin typeface="Lucida Sans Unicode" pitchFamily="34" charset="0"/>
                </a:rPr>
                <a:t>probe</a:t>
              </a:r>
            </a:p>
          </p:txBody>
        </p:sp>
        <p:sp>
          <p:nvSpPr>
            <p:cNvPr id="50213" name="Line 27"/>
            <p:cNvSpPr>
              <a:spLocks noChangeShapeType="1"/>
            </p:cNvSpPr>
            <p:nvPr/>
          </p:nvSpPr>
          <p:spPr bwMode="auto">
            <a:xfrm flipH="1">
              <a:off x="2880" y="1162"/>
              <a:ext cx="136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50184" name="Picture 28" descr="verschwommen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8600" y="1622425"/>
            <a:ext cx="960438" cy="1441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0185" name="Text Box 29"/>
          <p:cNvSpPr txBox="1">
            <a:spLocks noChangeArrowheads="1"/>
          </p:cNvSpPr>
          <p:nvPr/>
        </p:nvSpPr>
        <p:spPr bwMode="auto">
          <a:xfrm>
            <a:off x="5759450" y="1263650"/>
            <a:ext cx="16779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1800">
                <a:solidFill>
                  <a:srgbClr val="261748"/>
                </a:solidFill>
                <a:latin typeface="Lucida Sans Unicode" pitchFamily="34" charset="0"/>
              </a:rPr>
              <a:t>Probe = flash</a:t>
            </a:r>
          </a:p>
        </p:txBody>
      </p:sp>
      <p:sp>
        <p:nvSpPr>
          <p:cNvPr id="50186" name="Line 30"/>
          <p:cNvSpPr>
            <a:spLocks noChangeShapeType="1"/>
          </p:cNvSpPr>
          <p:nvPr/>
        </p:nvSpPr>
        <p:spPr bwMode="auto">
          <a:xfrm>
            <a:off x="5435600" y="2270125"/>
            <a:ext cx="757238" cy="15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0187" name="Text Box 31"/>
          <p:cNvSpPr txBox="1">
            <a:spLocks noChangeArrowheads="1"/>
          </p:cNvSpPr>
          <p:nvPr/>
        </p:nvSpPr>
        <p:spPr bwMode="auto">
          <a:xfrm>
            <a:off x="4716463" y="2090738"/>
            <a:ext cx="809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1800">
                <a:solidFill>
                  <a:srgbClr val="261748"/>
                </a:solidFill>
                <a:latin typeface="Lucida Sans Unicode" pitchFamily="34" charset="0"/>
              </a:rPr>
              <a:t>Pump</a:t>
            </a:r>
          </a:p>
        </p:txBody>
      </p:sp>
      <p:sp>
        <p:nvSpPr>
          <p:cNvPr id="50188" name="Line 32"/>
          <p:cNvSpPr>
            <a:spLocks noChangeShapeType="1"/>
          </p:cNvSpPr>
          <p:nvPr/>
        </p:nvSpPr>
        <p:spPr bwMode="auto">
          <a:xfrm>
            <a:off x="7416800" y="2271713"/>
            <a:ext cx="144463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0189" name="Line 33"/>
          <p:cNvSpPr>
            <a:spLocks noChangeShapeType="1"/>
          </p:cNvSpPr>
          <p:nvPr/>
        </p:nvSpPr>
        <p:spPr bwMode="auto">
          <a:xfrm>
            <a:off x="7056438" y="2271713"/>
            <a:ext cx="431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0190" name="Text Box 34"/>
          <p:cNvSpPr txBox="1">
            <a:spLocks noChangeArrowheads="1"/>
          </p:cNvSpPr>
          <p:nvPr/>
        </p:nvSpPr>
        <p:spPr bwMode="auto">
          <a:xfrm>
            <a:off x="5616575" y="3098800"/>
            <a:ext cx="2833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1600">
                <a:solidFill>
                  <a:srgbClr val="261748"/>
                </a:solidFill>
                <a:latin typeface="Lucida Sans Unicode" pitchFamily="34" charset="0"/>
              </a:rPr>
              <a:t>Shot pulses fs                ps</a:t>
            </a:r>
          </a:p>
        </p:txBody>
      </p:sp>
      <p:sp>
        <p:nvSpPr>
          <p:cNvPr id="50191" name="Line 35"/>
          <p:cNvSpPr>
            <a:spLocks noChangeShapeType="1"/>
          </p:cNvSpPr>
          <p:nvPr/>
        </p:nvSpPr>
        <p:spPr bwMode="auto">
          <a:xfrm flipH="1">
            <a:off x="7127875" y="3279775"/>
            <a:ext cx="936625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24356" name="Text Box 36"/>
          <p:cNvSpPr txBox="1">
            <a:spLocks noChangeArrowheads="1"/>
          </p:cNvSpPr>
          <p:nvPr/>
        </p:nvSpPr>
        <p:spPr bwMode="auto">
          <a:xfrm>
            <a:off x="1704975" y="4718359"/>
            <a:ext cx="5380038" cy="558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sz="2400" dirty="0">
                <a:solidFill>
                  <a:srgbClr val="FF0000"/>
                </a:solidFill>
                <a:latin typeface="Lucida Sans Unicode" pitchFamily="34" charset="0"/>
              </a:rPr>
              <a:t>Knowledge of time delay is crucial!</a:t>
            </a:r>
          </a:p>
        </p:txBody>
      </p:sp>
      <p:sp>
        <p:nvSpPr>
          <p:cNvPr id="50193" name="Text Box 37"/>
          <p:cNvSpPr txBox="1">
            <a:spLocks noChangeArrowheads="1"/>
          </p:cNvSpPr>
          <p:nvPr/>
        </p:nvSpPr>
        <p:spPr bwMode="auto">
          <a:xfrm>
            <a:off x="250825" y="1803400"/>
            <a:ext cx="14398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1800">
                <a:solidFill>
                  <a:srgbClr val="261748"/>
                </a:solidFill>
                <a:latin typeface="Lucida Sans Unicode" pitchFamily="34" charset="0"/>
              </a:rPr>
              <a:t>Same source</a:t>
            </a:r>
          </a:p>
        </p:txBody>
      </p:sp>
      <p:sp>
        <p:nvSpPr>
          <p:cNvPr id="824358" name="Rectangle 38"/>
          <p:cNvSpPr>
            <a:spLocks noChangeArrowheads="1"/>
          </p:cNvSpPr>
          <p:nvPr/>
        </p:nvSpPr>
        <p:spPr bwMode="auto">
          <a:xfrm>
            <a:off x="384175" y="3465513"/>
            <a:ext cx="8243888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buClr>
                <a:srgbClr val="FD930A"/>
              </a:buClr>
              <a:buSzPct val="80000"/>
              <a:defRPr/>
            </a:pPr>
            <a:r>
              <a:rPr lang="en-GB" sz="2000">
                <a:solidFill>
                  <a:srgbClr val="261748"/>
                </a:solidFill>
                <a:latin typeface="Arial" pitchFamily="34" charset="0"/>
              </a:rPr>
              <a:t>Pump pulse initiate reaction, probe pulse records current state.</a:t>
            </a:r>
          </a:p>
          <a:p>
            <a:pPr marL="342900" indent="-342900">
              <a:buClr>
                <a:srgbClr val="FD930A"/>
              </a:buClr>
              <a:buSzPct val="80000"/>
              <a:buFont typeface="Wingdings" pitchFamily="2" charset="2"/>
              <a:buNone/>
              <a:defRPr/>
            </a:pPr>
            <a:r>
              <a:rPr lang="en-GB" sz="2000">
                <a:solidFill>
                  <a:srgbClr val="FD930A"/>
                </a:solidFill>
                <a:latin typeface="Arial" pitchFamily="34" charset="0"/>
              </a:rPr>
              <a:t>     Atomic / Molecular Physics</a:t>
            </a:r>
            <a:r>
              <a:rPr lang="en-GB" sz="2000">
                <a:solidFill>
                  <a:srgbClr val="FD930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/</a:t>
            </a:r>
            <a:r>
              <a:rPr lang="en-GB" sz="160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GB" sz="2000">
                <a:solidFill>
                  <a:srgbClr val="FD930A"/>
                </a:solidFill>
                <a:latin typeface="Arial" pitchFamily="34" charset="0"/>
              </a:rPr>
              <a:t>Solid state dynamics</a:t>
            </a:r>
            <a:r>
              <a:rPr lang="en-GB" sz="2000">
                <a:solidFill>
                  <a:srgbClr val="26174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		               </a:t>
            </a:r>
          </a:p>
        </p:txBody>
      </p:sp>
      <p:sp>
        <p:nvSpPr>
          <p:cNvPr id="50195" name="Text Box 39"/>
          <p:cNvSpPr txBox="1">
            <a:spLocks noChangeArrowheads="1"/>
          </p:cNvSpPr>
          <p:nvPr/>
        </p:nvSpPr>
        <p:spPr bwMode="auto">
          <a:xfrm>
            <a:off x="55653" y="4171642"/>
            <a:ext cx="83992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solidFill>
                  <a:srgbClr val="FF0000"/>
                </a:solidFill>
              </a:rPr>
              <a:t>FELs:</a:t>
            </a:r>
            <a:r>
              <a:rPr lang="en-US" sz="2400" b="1" dirty="0">
                <a:solidFill>
                  <a:srgbClr val="261748"/>
                </a:solidFill>
              </a:rPr>
              <a:t> two different </a:t>
            </a:r>
            <a:r>
              <a:rPr lang="en-US" sz="2400" b="1" dirty="0" smtClean="0">
                <a:solidFill>
                  <a:srgbClr val="261748"/>
                </a:solidFill>
              </a:rPr>
              <a:t>sources</a:t>
            </a:r>
            <a:r>
              <a:rPr lang="en-US" sz="2400" b="1" dirty="0">
                <a:solidFill>
                  <a:srgbClr val="261748"/>
                </a:solidFill>
              </a:rPr>
              <a:t>: </a:t>
            </a:r>
            <a:r>
              <a:rPr lang="en-US" sz="2400" b="1" dirty="0">
                <a:solidFill>
                  <a:srgbClr val="0070C0"/>
                </a:solidFill>
              </a:rPr>
              <a:t>FEL beam</a:t>
            </a:r>
            <a:r>
              <a:rPr lang="en-US" sz="2400" b="1" dirty="0">
                <a:solidFill>
                  <a:srgbClr val="261748"/>
                </a:solidFill>
              </a:rPr>
              <a:t> and </a:t>
            </a:r>
            <a:r>
              <a:rPr lang="en-US" sz="2400" b="1" dirty="0">
                <a:solidFill>
                  <a:srgbClr val="C00000"/>
                </a:solidFill>
              </a:rPr>
              <a:t>optical laser</a:t>
            </a:r>
          </a:p>
        </p:txBody>
      </p:sp>
      <p:sp>
        <p:nvSpPr>
          <p:cNvPr id="824362" name="Text Box 42"/>
          <p:cNvSpPr txBox="1">
            <a:spLocks noChangeArrowheads="1"/>
          </p:cNvSpPr>
          <p:nvPr/>
        </p:nvSpPr>
        <p:spPr bwMode="auto">
          <a:xfrm>
            <a:off x="344488" y="5329877"/>
            <a:ext cx="879951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2000" dirty="0">
                <a:solidFill>
                  <a:srgbClr val="3333FF"/>
                </a:solidFill>
              </a:rPr>
              <a:t>Comments:</a:t>
            </a:r>
            <a:r>
              <a:rPr lang="en-US" sz="2000" dirty="0">
                <a:solidFill>
                  <a:srgbClr val="261748"/>
                </a:solidFill>
              </a:rPr>
              <a:t> 	1) measured at experiment </a:t>
            </a:r>
            <a:r>
              <a:rPr lang="en-US" sz="2000" dirty="0" smtClean="0">
                <a:solidFill>
                  <a:srgbClr val="261748"/>
                </a:solidFill>
                <a:sym typeface="Symbol"/>
              </a:rPr>
              <a:t></a:t>
            </a:r>
            <a:r>
              <a:rPr lang="en-US" sz="2000" dirty="0" smtClean="0">
                <a:solidFill>
                  <a:srgbClr val="261748"/>
                </a:solidFill>
              </a:rPr>
              <a:t> </a:t>
            </a:r>
            <a:r>
              <a:rPr lang="en-US" sz="2000" dirty="0">
                <a:solidFill>
                  <a:srgbClr val="261748"/>
                </a:solidFill>
              </a:rPr>
              <a:t>post analysis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2000" dirty="0">
                <a:solidFill>
                  <a:srgbClr val="261748"/>
                </a:solidFill>
              </a:rPr>
              <a:t>	         </a:t>
            </a:r>
            <a:r>
              <a:rPr lang="en-US" sz="2000" dirty="0" smtClean="0">
                <a:solidFill>
                  <a:srgbClr val="261748"/>
                </a:solidFill>
              </a:rPr>
              <a:t>	</a:t>
            </a:r>
            <a:r>
              <a:rPr lang="en-US" sz="2000" dirty="0" smtClean="0">
                <a:solidFill>
                  <a:srgbClr val="261748"/>
                </a:solidFill>
              </a:rPr>
              <a:t>      </a:t>
            </a:r>
            <a:r>
              <a:rPr lang="en-US" sz="2000" b="1" dirty="0" smtClean="0">
                <a:solidFill>
                  <a:srgbClr val="261748"/>
                </a:solidFill>
              </a:rPr>
              <a:t>&lt;</a:t>
            </a:r>
            <a:r>
              <a:rPr lang="en-US" sz="2000" b="1" dirty="0">
                <a:solidFill>
                  <a:srgbClr val="261748"/>
                </a:solidFill>
              </a:rPr>
              <a:t>1 </a:t>
            </a:r>
            <a:r>
              <a:rPr lang="en-US" sz="2000" b="1" dirty="0" err="1">
                <a:solidFill>
                  <a:srgbClr val="261748"/>
                </a:solidFill>
              </a:rPr>
              <a:t>fs</a:t>
            </a:r>
            <a:r>
              <a:rPr lang="en-US" sz="2000" dirty="0">
                <a:solidFill>
                  <a:srgbClr val="261748"/>
                </a:solidFill>
              </a:rPr>
              <a:t> </a:t>
            </a:r>
            <a:r>
              <a:rPr lang="en-US" sz="2000" dirty="0" smtClean="0">
                <a:solidFill>
                  <a:srgbClr val="261748"/>
                </a:solidFill>
                <a:sym typeface="Symbol"/>
              </a:rPr>
              <a:t></a:t>
            </a:r>
            <a:r>
              <a:rPr lang="en-US" sz="2000" dirty="0" smtClean="0">
                <a:solidFill>
                  <a:srgbClr val="261748"/>
                </a:solidFill>
              </a:rPr>
              <a:t> </a:t>
            </a:r>
            <a:r>
              <a:rPr lang="en-US" sz="2000" dirty="0">
                <a:solidFill>
                  <a:srgbClr val="261748"/>
                </a:solidFill>
              </a:rPr>
              <a:t>dynamic range of photon arrival detector!!!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2000" dirty="0">
                <a:solidFill>
                  <a:srgbClr val="261748"/>
                </a:solidFill>
              </a:rPr>
              <a:t>		2) for small event rates 	 </a:t>
            </a:r>
            <a:r>
              <a:rPr lang="en-US" sz="2000" dirty="0" smtClean="0">
                <a:solidFill>
                  <a:srgbClr val="261748"/>
                </a:solidFill>
                <a:sym typeface="Symbol"/>
              </a:rPr>
              <a:t></a:t>
            </a:r>
            <a:r>
              <a:rPr lang="en-US" sz="2000" dirty="0" smtClean="0">
                <a:solidFill>
                  <a:srgbClr val="261748"/>
                </a:solidFill>
              </a:rPr>
              <a:t> </a:t>
            </a:r>
            <a:r>
              <a:rPr lang="en-US" sz="2000" dirty="0">
                <a:solidFill>
                  <a:srgbClr val="261748"/>
                </a:solidFill>
              </a:rPr>
              <a:t>not </a:t>
            </a:r>
            <a:r>
              <a:rPr lang="en-US" sz="2000" dirty="0" smtClean="0">
                <a:solidFill>
                  <a:srgbClr val="261748"/>
                </a:solidFill>
              </a:rPr>
              <a:t>possible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2000" dirty="0">
                <a:solidFill>
                  <a:srgbClr val="261748"/>
                </a:solidFill>
              </a:rPr>
              <a:t>	</a:t>
            </a:r>
            <a:r>
              <a:rPr lang="en-US" sz="2000" dirty="0" smtClean="0">
                <a:solidFill>
                  <a:srgbClr val="261748"/>
                </a:solidFill>
              </a:rPr>
              <a:t>	     </a:t>
            </a:r>
            <a:r>
              <a:rPr lang="en-US" sz="2000" dirty="0" smtClean="0">
                <a:solidFill>
                  <a:srgbClr val="261748"/>
                </a:solidFill>
                <a:sym typeface="Wingdings" pitchFamily="2" charset="2"/>
              </a:rPr>
              <a:t> </a:t>
            </a:r>
            <a:r>
              <a:rPr lang="en-US" sz="2000" b="1" dirty="0" smtClean="0">
                <a:solidFill>
                  <a:srgbClr val="261748"/>
                </a:solidFill>
                <a:sym typeface="Wingdings" pitchFamily="2" charset="2"/>
              </a:rPr>
              <a:t>active synchronization required</a:t>
            </a:r>
            <a:endParaRPr lang="en-US" sz="2000" b="1" dirty="0">
              <a:solidFill>
                <a:srgbClr val="261748"/>
              </a:solidFill>
            </a:endParaRPr>
          </a:p>
        </p:txBody>
      </p:sp>
      <p:sp>
        <p:nvSpPr>
          <p:cNvPr id="4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6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352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435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60" y="3876580"/>
            <a:ext cx="7760262" cy="2981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3022" y="850218"/>
            <a:ext cx="5970895" cy="2687808"/>
          </a:xfrm>
          <a:solidFill>
            <a:schemeClr val="bg1"/>
          </a:solidFill>
        </p:spPr>
        <p:txBody>
          <a:bodyPr/>
          <a:lstStyle/>
          <a:p>
            <a:r>
              <a:rPr lang="en-US" sz="1800" dirty="0" smtClean="0"/>
              <a:t>6 parameters for energy (</a:t>
            </a:r>
            <a:r>
              <a:rPr lang="en-US" sz="1800" dirty="0" smtClean="0">
                <a:sym typeface="Symbol"/>
              </a:rPr>
              <a:t>) &amp; bunch length ()</a:t>
            </a:r>
          </a:p>
          <a:p>
            <a:r>
              <a:rPr lang="en-US" sz="1800" dirty="0" smtClean="0">
                <a:sym typeface="Symbol"/>
              </a:rPr>
              <a:t>Typical bandwidth 10Hz @ 120 Hz rep-rate</a:t>
            </a:r>
          </a:p>
          <a:p>
            <a:r>
              <a:rPr lang="en-US" sz="1800" dirty="0" smtClean="0">
                <a:sym typeface="Symbol"/>
              </a:rPr>
              <a:t>Meas. Response </a:t>
            </a:r>
            <a:r>
              <a:rPr lang="en-US" sz="1800" dirty="0" err="1" smtClean="0">
                <a:sym typeface="Symbol"/>
              </a:rPr>
              <a:t>fct</a:t>
            </a:r>
            <a:r>
              <a:rPr lang="en-US" sz="1800" dirty="0" smtClean="0">
                <a:sym typeface="Symbol"/>
              </a:rPr>
              <a:t>.  FB matrix</a:t>
            </a:r>
          </a:p>
          <a:p>
            <a:r>
              <a:rPr lang="en-US" sz="1800" dirty="0" smtClean="0">
                <a:sym typeface="Symbol"/>
              </a:rPr>
              <a:t>&gt;10Hz … dedicated FB network!</a:t>
            </a:r>
          </a:p>
          <a:p>
            <a:r>
              <a:rPr lang="en-US" sz="1800" dirty="0" smtClean="0">
                <a:sym typeface="Symbol"/>
              </a:rPr>
              <a:t>LCLS: sub. additional effort for 120Hz!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106734"/>
            <a:ext cx="910414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GB" dirty="0" smtClean="0"/>
              <a:t>Longitudinal pulse-to-pulse feedback controls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60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5582" y="3597401"/>
            <a:ext cx="5607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Example: LCLS,   similar FERMI /FLASH with arrival FB.</a:t>
            </a:r>
            <a:endParaRPr lang="de-DE" sz="1600" b="1" dirty="0"/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003" y="1805335"/>
            <a:ext cx="3480781" cy="11594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5471992" y="840482"/>
            <a:ext cx="3632148" cy="950026"/>
            <a:chOff x="5471992" y="1225094"/>
            <a:chExt cx="3632148" cy="950026"/>
          </a:xfrm>
        </p:grpSpPr>
        <p:sp>
          <p:nvSpPr>
            <p:cNvPr id="9" name="Rectangle 8"/>
            <p:cNvSpPr/>
            <p:nvPr/>
          </p:nvSpPr>
          <p:spPr bwMode="auto">
            <a:xfrm>
              <a:off x="5471992" y="1225094"/>
              <a:ext cx="3490792" cy="950026"/>
            </a:xfrm>
            <a:prstGeom prst="rect">
              <a:avLst/>
            </a:prstGeom>
            <a:solidFill>
              <a:srgbClr val="FFCC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471992" y="1341453"/>
              <a:ext cx="3632148" cy="738664"/>
              <a:chOff x="5701366" y="866601"/>
              <a:chExt cx="3632148" cy="738664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5898138" y="866601"/>
                <a:ext cx="17897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V</a:t>
                </a:r>
                <a:r>
                  <a:rPr lang="en-US" baseline="-25000" dirty="0" err="1" smtClean="0"/>
                  <a:t>mon</a:t>
                </a:r>
                <a:r>
                  <a:rPr lang="en-US" dirty="0" smtClean="0"/>
                  <a:t> = </a:t>
                </a:r>
                <a:r>
                  <a:rPr lang="en-US" dirty="0" err="1" smtClean="0"/>
                  <a:t>M</a:t>
                </a:r>
                <a:r>
                  <a:rPr lang="en-US" baseline="-25000" dirty="0" err="1" smtClean="0"/>
                  <a:t>resp</a:t>
                </a:r>
                <a:r>
                  <a:rPr lang="en-US" dirty="0" err="1" smtClean="0">
                    <a:sym typeface="Symbol"/>
                  </a:rPr>
                  <a:t></a:t>
                </a:r>
                <a:r>
                  <a:rPr lang="en-US" dirty="0" err="1" smtClean="0"/>
                  <a:t>V</a:t>
                </a:r>
                <a:r>
                  <a:rPr lang="en-US" baseline="-25000" dirty="0" err="1" smtClean="0"/>
                  <a:t>act</a:t>
                </a:r>
                <a:endParaRPr lang="de-DE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701366" y="1235933"/>
                <a:ext cx="36321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V</a:t>
                </a:r>
                <a:r>
                  <a:rPr lang="en-US" baseline="-25000" dirty="0" smtClean="0"/>
                  <a:t>act,n</a:t>
                </a:r>
                <a:r>
                  <a:rPr lang="en-US" baseline="-25000" dirty="0"/>
                  <a:t>+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 = </a:t>
                </a:r>
                <a:r>
                  <a:rPr lang="en-US" dirty="0" err="1" smtClean="0"/>
                  <a:t>V</a:t>
                </a:r>
                <a:r>
                  <a:rPr lang="en-US" baseline="-25000" dirty="0" err="1" smtClean="0"/>
                  <a:t>act,n</a:t>
                </a:r>
                <a:r>
                  <a:rPr lang="en-US" baseline="-25000" dirty="0" smtClean="0"/>
                  <a:t> </a:t>
                </a:r>
                <a:r>
                  <a:rPr lang="en-US" dirty="0" smtClean="0"/>
                  <a:t>+ G</a:t>
                </a:r>
                <a:r>
                  <a:rPr lang="en-US" dirty="0" smtClean="0">
                    <a:sym typeface="Symbol"/>
                  </a:rPr>
                  <a:t>(</a:t>
                </a:r>
                <a:r>
                  <a:rPr lang="en-US" dirty="0" err="1" smtClean="0"/>
                  <a:t>M</a:t>
                </a:r>
                <a:r>
                  <a:rPr lang="en-US" baseline="-25000" dirty="0" err="1" smtClean="0"/>
                  <a:t>resp</a:t>
                </a:r>
                <a:r>
                  <a:rPr lang="en-US" dirty="0" smtClean="0">
                    <a:sym typeface="Symbol"/>
                  </a:rPr>
                  <a:t>)</a:t>
                </a:r>
                <a:r>
                  <a:rPr lang="en-US" baseline="30000" dirty="0"/>
                  <a:t> -</a:t>
                </a:r>
                <a:r>
                  <a:rPr lang="en-US" baseline="30000" dirty="0" smtClean="0"/>
                  <a:t>1</a:t>
                </a:r>
                <a:r>
                  <a:rPr lang="en-US" dirty="0" smtClean="0">
                    <a:sym typeface="Symbol"/>
                  </a:rPr>
                  <a:t></a:t>
                </a:r>
                <a:r>
                  <a:rPr lang="en-US" dirty="0" smtClean="0"/>
                  <a:t>V</a:t>
                </a:r>
                <a:r>
                  <a:rPr lang="en-US" baseline="-25000" dirty="0" smtClean="0"/>
                  <a:t>mon,n</a:t>
                </a:r>
                <a:endParaRPr lang="de-DE" dirty="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576456" y="1330775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</a:t>
              </a:r>
              <a:r>
                <a:rPr lang="en-US" dirty="0" smtClean="0"/>
                <a:t>n demand</a:t>
              </a:r>
              <a:endParaRPr lang="de-DE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468513" y="2975025"/>
            <a:ext cx="3672497" cy="843025"/>
            <a:chOff x="5468513" y="2975025"/>
            <a:chExt cx="3672497" cy="843025"/>
          </a:xfrm>
        </p:grpSpPr>
        <p:pic>
          <p:nvPicPr>
            <p:cNvPr id="3994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6740" y="2975025"/>
              <a:ext cx="1265748" cy="803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468513" y="3150274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3-phase</a:t>
              </a:r>
              <a:endParaRPr lang="de-DE" dirty="0">
                <a:solidFill>
                  <a:schemeClr val="accent2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752488" y="3079386"/>
              <a:ext cx="138852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2"/>
                  </a:solidFill>
                </a:rPr>
                <a:t>6 time slots</a:t>
              </a:r>
            </a:p>
            <a:p>
              <a:r>
                <a:rPr lang="en-US" sz="1400" b="1" dirty="0">
                  <a:solidFill>
                    <a:schemeClr val="accent2"/>
                  </a:solidFill>
                </a:rPr>
                <a:t>t</a:t>
              </a:r>
              <a:r>
                <a:rPr lang="en-US" sz="1400" b="1" dirty="0" smtClean="0">
                  <a:solidFill>
                    <a:schemeClr val="accent2"/>
                  </a:solidFill>
                </a:rPr>
                <a:t>iming system</a:t>
              </a:r>
            </a:p>
            <a:p>
              <a:r>
                <a:rPr lang="en-US" sz="1400" b="1" dirty="0" smtClean="0">
                  <a:solidFill>
                    <a:schemeClr val="accent2"/>
                  </a:solidFill>
                </a:rPr>
                <a:t>markers</a:t>
              </a:r>
              <a:endParaRPr lang="de-DE" sz="1400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39949" name="Group 39948"/>
          <p:cNvGrpSpPr/>
          <p:nvPr/>
        </p:nvGrpSpPr>
        <p:grpSpPr>
          <a:xfrm>
            <a:off x="5130142" y="4149829"/>
            <a:ext cx="3973998" cy="980312"/>
            <a:chOff x="5130142" y="4149829"/>
            <a:chExt cx="3973998" cy="980312"/>
          </a:xfrm>
        </p:grpSpPr>
        <p:sp>
          <p:nvSpPr>
            <p:cNvPr id="39936" name="Rectangle 39935"/>
            <p:cNvSpPr/>
            <p:nvPr/>
          </p:nvSpPr>
          <p:spPr bwMode="auto">
            <a:xfrm>
              <a:off x="5904391" y="4149829"/>
              <a:ext cx="3199749" cy="727085"/>
            </a:xfrm>
            <a:prstGeom prst="rect">
              <a:avLst/>
            </a:prstGeom>
            <a:solidFill>
              <a:srgbClr val="00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flipV="1">
              <a:off x="5130142" y="4474916"/>
              <a:ext cx="733065" cy="65522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V="1">
              <a:off x="5520424" y="4754311"/>
              <a:ext cx="383967" cy="36395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2" name="TextBox 21"/>
          <p:cNvSpPr txBox="1"/>
          <p:nvPr/>
        </p:nvSpPr>
        <p:spPr>
          <a:xfrm>
            <a:off x="5823241" y="4209204"/>
            <a:ext cx="1406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 L</a:t>
            </a:r>
            <a:r>
              <a:rPr lang="en-US" sz="1600" b="1" baseline="-25000" dirty="0" smtClean="0"/>
              <a:t>BC</a:t>
            </a:r>
            <a:r>
              <a:rPr lang="en-US" sz="1600" b="1" dirty="0" smtClean="0"/>
              <a:t> = const.</a:t>
            </a:r>
            <a:endParaRPr lang="de-DE" sz="16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5904391" y="4432854"/>
            <a:ext cx="1656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ym typeface="Symbol"/>
              </a:rPr>
              <a:t></a:t>
            </a:r>
            <a:r>
              <a:rPr lang="en-US" sz="1600" b="1" baseline="-25000" dirty="0" err="1" smtClean="0">
                <a:sym typeface="Symbol"/>
              </a:rPr>
              <a:t>acc</a:t>
            </a:r>
            <a:r>
              <a:rPr lang="en-US" sz="1600" b="1" baseline="-25000" dirty="0" smtClean="0">
                <a:sym typeface="Symbol"/>
              </a:rPr>
              <a:t> </a:t>
            </a:r>
            <a:r>
              <a:rPr lang="en-US" sz="1600" b="1" dirty="0" smtClean="0">
                <a:sym typeface="Symbol"/>
              </a:rPr>
              <a:t>-</a:t>
            </a:r>
            <a:r>
              <a:rPr lang="en-US" sz="1600" b="1" baseline="-25000" dirty="0" smtClean="0">
                <a:sym typeface="Symbol"/>
              </a:rPr>
              <a:t>b</a:t>
            </a:r>
            <a:r>
              <a:rPr lang="en-US" sz="1600" b="1" dirty="0" smtClean="0">
                <a:sym typeface="Symbol"/>
              </a:rPr>
              <a:t> = const.</a:t>
            </a:r>
            <a:endParaRPr lang="de-DE" sz="1600" b="1" dirty="0"/>
          </a:p>
        </p:txBody>
      </p:sp>
      <p:sp>
        <p:nvSpPr>
          <p:cNvPr id="25" name="Right Brace 24"/>
          <p:cNvSpPr/>
          <p:nvPr/>
        </p:nvSpPr>
        <p:spPr bwMode="auto">
          <a:xfrm>
            <a:off x="7422081" y="4209204"/>
            <a:ext cx="123029" cy="592982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470775" y="4182529"/>
            <a:ext cx="1741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Follows inj.</a:t>
            </a:r>
          </a:p>
          <a:p>
            <a:r>
              <a:rPr lang="en-US" sz="1600" b="1" dirty="0"/>
              <a:t>a</a:t>
            </a:r>
            <a:r>
              <a:rPr lang="en-US" sz="1600" b="1" dirty="0" smtClean="0"/>
              <a:t>rrival time drift</a:t>
            </a:r>
          </a:p>
        </p:txBody>
      </p:sp>
      <p:grpSp>
        <p:nvGrpSpPr>
          <p:cNvPr id="39950" name="Group 39949"/>
          <p:cNvGrpSpPr/>
          <p:nvPr/>
        </p:nvGrpSpPr>
        <p:grpSpPr>
          <a:xfrm>
            <a:off x="5130143" y="5783284"/>
            <a:ext cx="3895992" cy="998721"/>
            <a:chOff x="5130143" y="5783284"/>
            <a:chExt cx="3895992" cy="998721"/>
          </a:xfrm>
        </p:grpSpPr>
        <p:cxnSp>
          <p:nvCxnSpPr>
            <p:cNvPr id="39943" name="Straight Arrow Connector 39942"/>
            <p:cNvCxnSpPr/>
            <p:nvPr/>
          </p:nvCxnSpPr>
          <p:spPr bwMode="auto">
            <a:xfrm flipH="1" flipV="1">
              <a:off x="5130143" y="5783284"/>
              <a:ext cx="538621" cy="72439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9944" name="TextBox 39943"/>
            <p:cNvSpPr txBox="1"/>
            <p:nvPr/>
          </p:nvSpPr>
          <p:spPr>
            <a:xfrm>
              <a:off x="5712407" y="6412673"/>
              <a:ext cx="3313728" cy="369332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Energy jitter due to arrival jitter</a:t>
              </a:r>
              <a:endParaRPr lang="de-DE" dirty="0"/>
            </a:p>
          </p:txBody>
        </p:sp>
      </p:grpSp>
      <p:grpSp>
        <p:nvGrpSpPr>
          <p:cNvPr id="39951" name="Group 39950"/>
          <p:cNvGrpSpPr/>
          <p:nvPr/>
        </p:nvGrpSpPr>
        <p:grpSpPr>
          <a:xfrm>
            <a:off x="101202" y="6056416"/>
            <a:ext cx="3147015" cy="725589"/>
            <a:chOff x="101202" y="6056416"/>
            <a:chExt cx="3147015" cy="725589"/>
          </a:xfrm>
        </p:grpSpPr>
        <p:sp>
          <p:nvSpPr>
            <p:cNvPr id="43" name="TextBox 42"/>
            <p:cNvSpPr txBox="1"/>
            <p:nvPr/>
          </p:nvSpPr>
          <p:spPr>
            <a:xfrm>
              <a:off x="101202" y="6412673"/>
              <a:ext cx="3147015" cy="369332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Occasional retuning X-phase</a:t>
              </a:r>
              <a:endParaRPr lang="de-DE" dirty="0"/>
            </a:p>
          </p:txBody>
        </p:sp>
        <p:cxnSp>
          <p:nvCxnSpPr>
            <p:cNvPr id="39948" name="Straight Arrow Connector 39947"/>
            <p:cNvCxnSpPr/>
            <p:nvPr/>
          </p:nvCxnSpPr>
          <p:spPr bwMode="auto">
            <a:xfrm flipV="1">
              <a:off x="2493818" y="6056416"/>
              <a:ext cx="565576" cy="35625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2" name="TextBox 31"/>
          <p:cNvSpPr txBox="1"/>
          <p:nvPr/>
        </p:nvSpPr>
        <p:spPr>
          <a:xfrm>
            <a:off x="388882" y="3893679"/>
            <a:ext cx="1997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Courtesy: D. Fairley</a:t>
            </a:r>
            <a:endParaRPr lang="de-DE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1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441325" y="149452"/>
            <a:ext cx="7959664" cy="481012"/>
          </a:xfrm>
        </p:spPr>
        <p:txBody>
          <a:bodyPr/>
          <a:lstStyle/>
          <a:p>
            <a:pPr eaLnBrk="1" hangingPunct="1"/>
            <a:r>
              <a:rPr lang="en-US" dirty="0" smtClean="0"/>
              <a:t>New demands on synchronization system</a:t>
            </a:r>
            <a:endParaRPr lang="en-GB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41325" y="1036375"/>
            <a:ext cx="7991547" cy="4401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 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</a:rPr>
              <a:t>Accelerator development from ns pulse duration to &lt; 100 fs for FELs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	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sym typeface="Symbol"/>
              </a:rPr>
              <a:t>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time scale has changed from </a:t>
            </a:r>
            <a:r>
              <a:rPr lang="en-US" sz="1800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ps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 to fs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	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sym typeface="Symbol"/>
              </a:rPr>
              <a:t>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accelerator facility length scale ~ 100 – 3.5km</a:t>
            </a:r>
          </a:p>
          <a:p>
            <a:pPr>
              <a:defRPr/>
            </a:pPr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</a:rPr>
              <a:t>FELs 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</a:rPr>
              <a:t>based on exponential growth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	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sym typeface="Symbol"/>
              </a:rPr>
              <a:t>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precision control on beam parameter required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	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sym typeface="Symbol"/>
              </a:rPr>
              <a:t>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 large bunch compression factor (tolerances LLRF!) </a:t>
            </a:r>
          </a:p>
          <a:p>
            <a:pPr marL="285750" indent="-285750">
              <a:defRPr/>
            </a:pP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</a:rPr>
              <a:t>Beam based diagnostics on arrival &amp; pulse shape 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	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sym typeface="Symbol"/>
              </a:rPr>
              <a:t> important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 for automation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	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sym typeface="Symbol"/>
              </a:rPr>
              <a:t>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 accelerator commissioning and sub-system debugging</a:t>
            </a:r>
          </a:p>
          <a:p>
            <a:pPr marL="285750" indent="-285750">
              <a:defRPr/>
            </a:pP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</a:rPr>
              <a:t>Pump-probe experiments (optical laser &lt;-&gt; FEL beam)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	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sym typeface="Symbol"/>
              </a:rPr>
              <a:t>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 knowledge on photon arrivals to one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another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crucial 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	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sym typeface="Symbol"/>
              </a:rPr>
              <a:t>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</a:rPr>
              <a:t> efficiency of experiments &amp; dynamic range of detectors</a:t>
            </a:r>
          </a:p>
          <a:p>
            <a:pPr marL="285750" indent="-285750">
              <a:defRPr/>
            </a:pPr>
            <a:r>
              <a:rPr lang="en-US" sz="2000" dirty="0">
                <a:solidFill>
                  <a:srgbClr val="0000FF"/>
                </a:solidFill>
                <a:latin typeface="Arial" pitchFamily="34" charset="0"/>
              </a:rPr>
              <a:t>Seeding &amp; slicing and bunch manipulation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1800" dirty="0">
                <a:latin typeface="Arial" pitchFamily="34" charset="0"/>
              </a:rPr>
              <a:t>	</a:t>
            </a:r>
            <a:r>
              <a:rPr lang="en-US" sz="1800" dirty="0">
                <a:latin typeface="Arial" pitchFamily="34" charset="0"/>
                <a:sym typeface="Symbol"/>
              </a:rPr>
              <a:t></a:t>
            </a:r>
            <a:r>
              <a:rPr lang="en-US" sz="1800" dirty="0">
                <a:latin typeface="Arial" pitchFamily="34" charset="0"/>
              </a:rPr>
              <a:t> essential for success 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1800" dirty="0">
                <a:latin typeface="Arial" pitchFamily="34" charset="0"/>
              </a:rPr>
              <a:t>	</a:t>
            </a:r>
            <a:r>
              <a:rPr lang="en-US" sz="1800" dirty="0">
                <a:latin typeface="Arial" pitchFamily="34" charset="0"/>
                <a:sym typeface="Symbol"/>
              </a:rPr>
              <a:t></a:t>
            </a:r>
            <a:r>
              <a:rPr lang="en-US" sz="1800" dirty="0">
                <a:latin typeface="Arial" pitchFamily="34" charset="0"/>
              </a:rPr>
              <a:t> opens new opportunities for FEL mode and FEL pulse control</a:t>
            </a:r>
            <a:endParaRPr lang="en-US" sz="2000" dirty="0">
              <a:latin typeface="Arial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7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577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r>
              <a:rPr lang="en-GB" sz="800" smtClean="0">
                <a:solidFill>
                  <a:srgbClr val="000000"/>
                </a:solidFill>
              </a:rPr>
              <a:t>24.03.2010, Groemitz, “Beschleuniger Seminar” </a:t>
            </a:r>
          </a:p>
          <a:p>
            <a:r>
              <a:rPr lang="en-GB" sz="800" smtClean="0">
                <a:solidFill>
                  <a:srgbClr val="000000"/>
                </a:solidFill>
              </a:rPr>
              <a:t>Holger Schlarb, MSK, DESY</a:t>
            </a:r>
          </a:p>
        </p:txBody>
      </p:sp>
      <p:sp>
        <p:nvSpPr>
          <p:cNvPr id="52228" name="Rectangle 2" descr="Dark vertical"/>
          <p:cNvSpPr>
            <a:spLocks noChangeArrowheads="1"/>
          </p:cNvSpPr>
          <p:nvPr/>
        </p:nvSpPr>
        <p:spPr bwMode="auto">
          <a:xfrm>
            <a:off x="2195513" y="2652713"/>
            <a:ext cx="1620837" cy="217487"/>
          </a:xfrm>
          <a:prstGeom prst="rect">
            <a:avLst/>
          </a:prstGeom>
          <a:pattFill prst="dkVert">
            <a:fgClr>
              <a:srgbClr val="FF0000"/>
            </a:fgClr>
            <a:bgClr>
              <a:srgbClr val="33CC33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9" name="Rectangle 3"/>
          <p:cNvSpPr>
            <a:spLocks noChangeArrowheads="1"/>
          </p:cNvSpPr>
          <p:nvPr/>
        </p:nvSpPr>
        <p:spPr bwMode="auto">
          <a:xfrm>
            <a:off x="5435600" y="2149475"/>
            <a:ext cx="468313" cy="287338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0" name="Rectangle 4"/>
          <p:cNvSpPr>
            <a:spLocks noGrp="1" noChangeArrowheads="1"/>
          </p:cNvSpPr>
          <p:nvPr>
            <p:ph type="title"/>
          </p:nvPr>
        </p:nvSpPr>
        <p:spPr>
          <a:xfrm>
            <a:off x="402586" y="149452"/>
            <a:ext cx="7283450" cy="481012"/>
          </a:xfrm>
        </p:spPr>
        <p:txBody>
          <a:bodyPr/>
          <a:lstStyle/>
          <a:p>
            <a:pPr eaLnBrk="1" hangingPunct="1"/>
            <a:r>
              <a:rPr lang="en-US" dirty="0" smtClean="0"/>
              <a:t>Motivation: seeding with higher harmonics</a:t>
            </a:r>
          </a:p>
        </p:txBody>
      </p:sp>
      <p:sp>
        <p:nvSpPr>
          <p:cNvPr id="52231" name="Rectangle 5"/>
          <p:cNvSpPr>
            <a:spLocks noChangeArrowheads="1"/>
          </p:cNvSpPr>
          <p:nvPr/>
        </p:nvSpPr>
        <p:spPr bwMode="auto">
          <a:xfrm>
            <a:off x="6948488" y="2112963"/>
            <a:ext cx="1116012" cy="396875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52232" name="Text Box 6"/>
          <p:cNvSpPr txBox="1">
            <a:spLocks noChangeArrowheads="1"/>
          </p:cNvSpPr>
          <p:nvPr/>
        </p:nvSpPr>
        <p:spPr bwMode="auto">
          <a:xfrm>
            <a:off x="6937375" y="2163763"/>
            <a:ext cx="10906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400"/>
              <a:t>Ti:Sa Laser</a:t>
            </a:r>
          </a:p>
        </p:txBody>
      </p:sp>
      <p:sp>
        <p:nvSpPr>
          <p:cNvPr id="52233" name="Rectangle 7"/>
          <p:cNvSpPr>
            <a:spLocks noChangeArrowheads="1"/>
          </p:cNvSpPr>
          <p:nvPr/>
        </p:nvSpPr>
        <p:spPr bwMode="auto">
          <a:xfrm>
            <a:off x="6408738" y="2220913"/>
            <a:ext cx="539750" cy="144462"/>
          </a:xfrm>
          <a:prstGeom prst="rect">
            <a:avLst/>
          </a:prstGeom>
          <a:solidFill>
            <a:srgbClr val="FF00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4" name="Oval 8"/>
          <p:cNvSpPr>
            <a:spLocks noChangeArrowheads="1"/>
          </p:cNvSpPr>
          <p:nvPr/>
        </p:nvSpPr>
        <p:spPr bwMode="auto">
          <a:xfrm>
            <a:off x="6372225" y="2005013"/>
            <a:ext cx="71438" cy="5762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5" name="AutoShape 9"/>
          <p:cNvSpPr>
            <a:spLocks noChangeArrowheads="1"/>
          </p:cNvSpPr>
          <p:nvPr/>
        </p:nvSpPr>
        <p:spPr bwMode="auto">
          <a:xfrm rot="5400000">
            <a:off x="5031581" y="1697832"/>
            <a:ext cx="53975" cy="1189038"/>
          </a:xfrm>
          <a:prstGeom prst="triangle">
            <a:avLst>
              <a:gd name="adj" fmla="val 50000"/>
            </a:avLst>
          </a:prstGeom>
          <a:solidFill>
            <a:srgbClr val="00FFF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6" name="AutoShape 10"/>
          <p:cNvSpPr>
            <a:spLocks noChangeArrowheads="1"/>
          </p:cNvSpPr>
          <p:nvPr/>
        </p:nvSpPr>
        <p:spPr bwMode="auto">
          <a:xfrm rot="16200000" flipH="1">
            <a:off x="5930901" y="1924050"/>
            <a:ext cx="144462" cy="738187"/>
          </a:xfrm>
          <a:prstGeom prst="triangle">
            <a:avLst>
              <a:gd name="adj" fmla="val 50000"/>
            </a:avLst>
          </a:prstGeom>
          <a:solidFill>
            <a:srgbClr val="FF00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7" name="Rectangle 11"/>
          <p:cNvSpPr>
            <a:spLocks noChangeArrowheads="1"/>
          </p:cNvSpPr>
          <p:nvPr/>
        </p:nvSpPr>
        <p:spPr bwMode="auto">
          <a:xfrm>
            <a:off x="4535488" y="2652713"/>
            <a:ext cx="252412" cy="217487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8" name="Line 12"/>
          <p:cNvSpPr>
            <a:spLocks noChangeShapeType="1"/>
          </p:cNvSpPr>
          <p:nvPr/>
        </p:nvSpPr>
        <p:spPr bwMode="auto">
          <a:xfrm flipH="1">
            <a:off x="5616575" y="3086100"/>
            <a:ext cx="2519363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2239" name="Line 13"/>
          <p:cNvSpPr>
            <a:spLocks noChangeShapeType="1"/>
          </p:cNvSpPr>
          <p:nvPr/>
        </p:nvSpPr>
        <p:spPr bwMode="auto">
          <a:xfrm>
            <a:off x="4679950" y="2762250"/>
            <a:ext cx="828675" cy="32385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2240" name="Line 14"/>
          <p:cNvSpPr>
            <a:spLocks noChangeShapeType="1"/>
          </p:cNvSpPr>
          <p:nvPr/>
        </p:nvSpPr>
        <p:spPr bwMode="auto">
          <a:xfrm flipH="1">
            <a:off x="2016125" y="2762250"/>
            <a:ext cx="2663825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2241" name="Line 15"/>
          <p:cNvSpPr>
            <a:spLocks noChangeShapeType="1"/>
          </p:cNvSpPr>
          <p:nvPr/>
        </p:nvSpPr>
        <p:spPr bwMode="auto">
          <a:xfrm flipH="1" flipV="1">
            <a:off x="1584325" y="2617788"/>
            <a:ext cx="431800" cy="144462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2242" name="Line 16"/>
          <p:cNvSpPr>
            <a:spLocks noChangeShapeType="1"/>
          </p:cNvSpPr>
          <p:nvPr/>
        </p:nvSpPr>
        <p:spPr bwMode="auto">
          <a:xfrm flipH="1">
            <a:off x="900113" y="2617788"/>
            <a:ext cx="395287" cy="144462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2243" name="Line 17"/>
          <p:cNvSpPr>
            <a:spLocks noChangeShapeType="1"/>
          </p:cNvSpPr>
          <p:nvPr/>
        </p:nvSpPr>
        <p:spPr bwMode="auto">
          <a:xfrm flipH="1" flipV="1">
            <a:off x="395288" y="2762250"/>
            <a:ext cx="504825" cy="635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2244" name="Line 18"/>
          <p:cNvSpPr>
            <a:spLocks noChangeShapeType="1"/>
          </p:cNvSpPr>
          <p:nvPr/>
        </p:nvSpPr>
        <p:spPr bwMode="auto">
          <a:xfrm flipV="1">
            <a:off x="1295400" y="2689225"/>
            <a:ext cx="180975" cy="1079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2245" name="AutoShape 19"/>
          <p:cNvSpPr>
            <a:spLocks noChangeArrowheads="1"/>
          </p:cNvSpPr>
          <p:nvPr/>
        </p:nvSpPr>
        <p:spPr bwMode="auto">
          <a:xfrm>
            <a:off x="4356100" y="2112963"/>
            <a:ext cx="107950" cy="360362"/>
          </a:xfrm>
          <a:prstGeom prst="flowChartOnlineStorag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6" name="Rectangle 20"/>
          <p:cNvSpPr>
            <a:spLocks noChangeArrowheads="1"/>
          </p:cNvSpPr>
          <p:nvPr/>
        </p:nvSpPr>
        <p:spPr bwMode="auto">
          <a:xfrm rot="1308084">
            <a:off x="4418013" y="2482850"/>
            <a:ext cx="1231900" cy="68263"/>
          </a:xfrm>
          <a:prstGeom prst="rect">
            <a:avLst/>
          </a:prstGeom>
          <a:solidFill>
            <a:srgbClr val="00FFF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7" name="AutoShape 21"/>
          <p:cNvSpPr>
            <a:spLocks noChangeArrowheads="1"/>
          </p:cNvSpPr>
          <p:nvPr/>
        </p:nvSpPr>
        <p:spPr bwMode="auto">
          <a:xfrm rot="16200000" flipH="1">
            <a:off x="4545012" y="1725613"/>
            <a:ext cx="53975" cy="2089150"/>
          </a:xfrm>
          <a:prstGeom prst="triangle">
            <a:avLst>
              <a:gd name="adj" fmla="val 50000"/>
            </a:avLst>
          </a:prstGeom>
          <a:solidFill>
            <a:srgbClr val="00FFF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8" name="AutoShape 22"/>
          <p:cNvSpPr>
            <a:spLocks noChangeArrowheads="1"/>
          </p:cNvSpPr>
          <p:nvPr/>
        </p:nvSpPr>
        <p:spPr bwMode="auto">
          <a:xfrm flipH="1">
            <a:off x="5580063" y="2544763"/>
            <a:ext cx="107950" cy="360362"/>
          </a:xfrm>
          <a:prstGeom prst="flowChartOnlineStorag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9" name="Rectangle 23"/>
          <p:cNvSpPr>
            <a:spLocks noChangeArrowheads="1"/>
          </p:cNvSpPr>
          <p:nvPr/>
        </p:nvSpPr>
        <p:spPr bwMode="auto">
          <a:xfrm>
            <a:off x="5435600" y="2978150"/>
            <a:ext cx="252413" cy="217488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endParaRPr lang="en-US" sz="1800">
              <a:solidFill>
                <a:srgbClr val="33CC33"/>
              </a:solidFill>
            </a:endParaRPr>
          </a:p>
        </p:txBody>
      </p:sp>
      <p:sp>
        <p:nvSpPr>
          <p:cNvPr id="52250" name="Text Box 24"/>
          <p:cNvSpPr txBox="1">
            <a:spLocks noChangeArrowheads="1"/>
          </p:cNvSpPr>
          <p:nvPr/>
        </p:nvSpPr>
        <p:spPr bwMode="auto">
          <a:xfrm>
            <a:off x="5292725" y="1911350"/>
            <a:ext cx="7683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200" b="1"/>
              <a:t>Gas cell</a:t>
            </a:r>
          </a:p>
        </p:txBody>
      </p:sp>
      <p:sp>
        <p:nvSpPr>
          <p:cNvPr id="52251" name="Text Box 25"/>
          <p:cNvSpPr txBox="1">
            <a:spLocks noChangeArrowheads="1"/>
          </p:cNvSpPr>
          <p:nvPr/>
        </p:nvSpPr>
        <p:spPr bwMode="auto">
          <a:xfrm>
            <a:off x="6372225" y="1946275"/>
            <a:ext cx="6651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200" b="1">
                <a:solidFill>
                  <a:srgbClr val="FF0000"/>
                </a:solidFill>
              </a:rPr>
              <a:t>800nm</a:t>
            </a:r>
          </a:p>
        </p:txBody>
      </p:sp>
      <p:sp>
        <p:nvSpPr>
          <p:cNvPr id="52252" name="Text Box 26"/>
          <p:cNvSpPr txBox="1">
            <a:spLocks noChangeArrowheads="1"/>
          </p:cNvSpPr>
          <p:nvPr/>
        </p:nvSpPr>
        <p:spPr bwMode="auto">
          <a:xfrm>
            <a:off x="4535488" y="2041525"/>
            <a:ext cx="5810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200" b="1">
                <a:solidFill>
                  <a:srgbClr val="00FFFF"/>
                </a:solidFill>
              </a:rPr>
              <a:t>30nm</a:t>
            </a:r>
          </a:p>
        </p:txBody>
      </p:sp>
      <p:sp>
        <p:nvSpPr>
          <p:cNvPr id="52253" name="AutoShape 27"/>
          <p:cNvSpPr>
            <a:spLocks noChangeArrowheads="1"/>
          </p:cNvSpPr>
          <p:nvPr/>
        </p:nvSpPr>
        <p:spPr bwMode="auto">
          <a:xfrm rot="5400000">
            <a:off x="2195513" y="1952625"/>
            <a:ext cx="36512" cy="1620838"/>
          </a:xfrm>
          <a:prstGeom prst="triangle">
            <a:avLst>
              <a:gd name="adj" fmla="val 50000"/>
            </a:avLst>
          </a:prstGeom>
          <a:solidFill>
            <a:srgbClr val="00FFFF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54" name="Line 28"/>
          <p:cNvSpPr>
            <a:spLocks noChangeShapeType="1"/>
          </p:cNvSpPr>
          <p:nvPr/>
        </p:nvSpPr>
        <p:spPr bwMode="auto">
          <a:xfrm flipH="1">
            <a:off x="827088" y="2762250"/>
            <a:ext cx="576262" cy="719138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2255" name="Rectangle 29"/>
          <p:cNvSpPr>
            <a:spLocks noChangeArrowheads="1"/>
          </p:cNvSpPr>
          <p:nvPr/>
        </p:nvSpPr>
        <p:spPr bwMode="auto">
          <a:xfrm>
            <a:off x="1979613" y="2652713"/>
            <a:ext cx="36512" cy="217487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56" name="Rectangle 30"/>
          <p:cNvSpPr>
            <a:spLocks noChangeArrowheads="1"/>
          </p:cNvSpPr>
          <p:nvPr/>
        </p:nvSpPr>
        <p:spPr bwMode="auto">
          <a:xfrm>
            <a:off x="1547813" y="2471738"/>
            <a:ext cx="36512" cy="217487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57" name="Rectangle 31"/>
          <p:cNvSpPr>
            <a:spLocks noChangeArrowheads="1"/>
          </p:cNvSpPr>
          <p:nvPr/>
        </p:nvSpPr>
        <p:spPr bwMode="auto">
          <a:xfrm>
            <a:off x="1295400" y="2473325"/>
            <a:ext cx="36513" cy="217488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58" name="Rectangle 32"/>
          <p:cNvSpPr>
            <a:spLocks noChangeArrowheads="1"/>
          </p:cNvSpPr>
          <p:nvPr/>
        </p:nvSpPr>
        <p:spPr bwMode="auto">
          <a:xfrm>
            <a:off x="900113" y="2651125"/>
            <a:ext cx="36512" cy="217488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59" name="Line 33"/>
          <p:cNvSpPr>
            <a:spLocks noChangeShapeType="1"/>
          </p:cNvSpPr>
          <p:nvPr/>
        </p:nvSpPr>
        <p:spPr bwMode="auto">
          <a:xfrm flipH="1" flipV="1">
            <a:off x="1295400" y="2617788"/>
            <a:ext cx="252413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2260" name="AutoShape 36"/>
          <p:cNvSpPr>
            <a:spLocks noChangeArrowheads="1"/>
          </p:cNvSpPr>
          <p:nvPr/>
        </p:nvSpPr>
        <p:spPr bwMode="auto">
          <a:xfrm>
            <a:off x="646113" y="3373438"/>
            <a:ext cx="288925" cy="288925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61" name="Text Box 37"/>
          <p:cNvSpPr txBox="1">
            <a:spLocks noChangeArrowheads="1"/>
          </p:cNvSpPr>
          <p:nvPr/>
        </p:nvSpPr>
        <p:spPr bwMode="auto">
          <a:xfrm>
            <a:off x="2568575" y="2381250"/>
            <a:ext cx="889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200" b="1"/>
              <a:t>undulator</a:t>
            </a:r>
          </a:p>
        </p:txBody>
      </p:sp>
      <p:sp>
        <p:nvSpPr>
          <p:cNvPr id="52262" name="Text Box 38"/>
          <p:cNvSpPr txBox="1">
            <a:spLocks noChangeArrowheads="1"/>
          </p:cNvSpPr>
          <p:nvPr/>
        </p:nvSpPr>
        <p:spPr bwMode="auto">
          <a:xfrm>
            <a:off x="889000" y="2216150"/>
            <a:ext cx="971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200" b="1"/>
              <a:t>Separation</a:t>
            </a:r>
          </a:p>
        </p:txBody>
      </p:sp>
      <p:sp>
        <p:nvSpPr>
          <p:cNvPr id="52263" name="Text Box 42"/>
          <p:cNvSpPr txBox="1">
            <a:spLocks noChangeArrowheads="1"/>
          </p:cNvSpPr>
          <p:nvPr/>
        </p:nvSpPr>
        <p:spPr bwMode="auto">
          <a:xfrm>
            <a:off x="3727450" y="2833688"/>
            <a:ext cx="6651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200" b="1">
                <a:solidFill>
                  <a:srgbClr val="33CCCC"/>
                </a:solidFill>
              </a:rPr>
              <a:t>100kW</a:t>
            </a:r>
          </a:p>
        </p:txBody>
      </p:sp>
      <p:sp>
        <p:nvSpPr>
          <p:cNvPr id="52264" name="Text Box 43"/>
          <p:cNvSpPr txBox="1">
            <a:spLocks noChangeArrowheads="1"/>
          </p:cNvSpPr>
          <p:nvPr/>
        </p:nvSpPr>
        <p:spPr bwMode="auto">
          <a:xfrm>
            <a:off x="1727200" y="2833688"/>
            <a:ext cx="663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200" b="1">
                <a:solidFill>
                  <a:srgbClr val="33CCCC"/>
                </a:solidFill>
              </a:rPr>
              <a:t>&gt;1 GW</a:t>
            </a:r>
          </a:p>
        </p:txBody>
      </p:sp>
      <p:sp>
        <p:nvSpPr>
          <p:cNvPr id="52265" name="Text Box 44"/>
          <p:cNvSpPr txBox="1">
            <a:spLocks noChangeArrowheads="1"/>
          </p:cNvSpPr>
          <p:nvPr/>
        </p:nvSpPr>
        <p:spPr bwMode="auto">
          <a:xfrm>
            <a:off x="130175" y="3667125"/>
            <a:ext cx="10128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200" b="1"/>
              <a:t>Experiment</a:t>
            </a:r>
          </a:p>
        </p:txBody>
      </p:sp>
      <p:grpSp>
        <p:nvGrpSpPr>
          <p:cNvPr id="828480" name="Group 64"/>
          <p:cNvGrpSpPr>
            <a:grpSpLocks/>
          </p:cNvGrpSpPr>
          <p:nvPr/>
        </p:nvGrpSpPr>
        <p:grpSpPr bwMode="auto">
          <a:xfrm>
            <a:off x="6823075" y="2211388"/>
            <a:ext cx="1311275" cy="909637"/>
            <a:chOff x="4298" y="1393"/>
            <a:chExt cx="826" cy="573"/>
          </a:xfrm>
        </p:grpSpPr>
        <p:sp>
          <p:nvSpPr>
            <p:cNvPr id="52304" name="Oval 46"/>
            <p:cNvSpPr>
              <a:spLocks noChangeArrowheads="1"/>
            </p:cNvSpPr>
            <p:nvPr/>
          </p:nvSpPr>
          <p:spPr bwMode="auto">
            <a:xfrm>
              <a:off x="4852" y="1921"/>
              <a:ext cx="272" cy="45"/>
            </a:xfrm>
            <a:prstGeom prst="ellips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05" name="Oval 47"/>
            <p:cNvSpPr>
              <a:spLocks noChangeArrowheads="1"/>
            </p:cNvSpPr>
            <p:nvPr/>
          </p:nvSpPr>
          <p:spPr bwMode="auto">
            <a:xfrm>
              <a:off x="4298" y="1393"/>
              <a:ext cx="22" cy="10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267" name="Text Box 48"/>
          <p:cNvSpPr txBox="1">
            <a:spLocks noChangeArrowheads="1"/>
          </p:cNvSpPr>
          <p:nvPr/>
        </p:nvSpPr>
        <p:spPr bwMode="auto">
          <a:xfrm>
            <a:off x="7019925" y="2762250"/>
            <a:ext cx="12334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200" b="1"/>
              <a:t>Electron beam</a:t>
            </a:r>
          </a:p>
        </p:txBody>
      </p:sp>
      <p:sp>
        <p:nvSpPr>
          <p:cNvPr id="52268" name="AutoShape 49"/>
          <p:cNvSpPr>
            <a:spLocks noChangeAspect="1" noChangeArrowheads="1"/>
          </p:cNvSpPr>
          <p:nvPr/>
        </p:nvSpPr>
        <p:spPr bwMode="auto">
          <a:xfrm>
            <a:off x="8197850" y="2905125"/>
            <a:ext cx="1630363" cy="395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69" name="Rectangle 50"/>
          <p:cNvSpPr>
            <a:spLocks noChangeAspect="1" noChangeArrowheads="1"/>
          </p:cNvSpPr>
          <p:nvPr/>
        </p:nvSpPr>
        <p:spPr bwMode="auto">
          <a:xfrm>
            <a:off x="8348663" y="3032125"/>
            <a:ext cx="657225" cy="128588"/>
          </a:xfrm>
          <a:prstGeom prst="rect">
            <a:avLst/>
          </a:prstGeom>
          <a:solidFill>
            <a:srgbClr val="669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70" name="Rectangle 51"/>
          <p:cNvSpPr>
            <a:spLocks noChangeAspect="1" noChangeArrowheads="1"/>
          </p:cNvSpPr>
          <p:nvPr/>
        </p:nvSpPr>
        <p:spPr bwMode="auto">
          <a:xfrm>
            <a:off x="9072563" y="3032125"/>
            <a:ext cx="657225" cy="128588"/>
          </a:xfrm>
          <a:prstGeom prst="rect">
            <a:avLst/>
          </a:prstGeom>
          <a:solidFill>
            <a:srgbClr val="669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71" name="Line 54"/>
          <p:cNvSpPr>
            <a:spLocks noChangeShapeType="1"/>
          </p:cNvSpPr>
          <p:nvPr/>
        </p:nvSpPr>
        <p:spPr bwMode="auto">
          <a:xfrm flipH="1">
            <a:off x="2376488" y="2978150"/>
            <a:ext cx="1368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828481" name="Group 65"/>
          <p:cNvGrpSpPr>
            <a:grpSpLocks/>
          </p:cNvGrpSpPr>
          <p:nvPr/>
        </p:nvGrpSpPr>
        <p:grpSpPr bwMode="auto">
          <a:xfrm>
            <a:off x="2339975" y="1790700"/>
            <a:ext cx="2160588" cy="1042988"/>
            <a:chOff x="1474" y="1128"/>
            <a:chExt cx="1361" cy="657"/>
          </a:xfrm>
        </p:grpSpPr>
        <p:sp>
          <p:nvSpPr>
            <p:cNvPr id="52300" name="Oval 52"/>
            <p:cNvSpPr>
              <a:spLocks noChangeArrowheads="1"/>
            </p:cNvSpPr>
            <p:nvPr/>
          </p:nvSpPr>
          <p:spPr bwMode="auto">
            <a:xfrm>
              <a:off x="2563" y="1717"/>
              <a:ext cx="272" cy="45"/>
            </a:xfrm>
            <a:prstGeom prst="ellips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01" name="Oval 53"/>
            <p:cNvSpPr>
              <a:spLocks noChangeArrowheads="1"/>
            </p:cNvSpPr>
            <p:nvPr/>
          </p:nvSpPr>
          <p:spPr bwMode="auto">
            <a:xfrm>
              <a:off x="2700" y="1682"/>
              <a:ext cx="22" cy="103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02" name="Line 55"/>
            <p:cNvSpPr>
              <a:spLocks noChangeShapeType="1"/>
            </p:cNvSpPr>
            <p:nvPr/>
          </p:nvSpPr>
          <p:spPr bwMode="auto">
            <a:xfrm>
              <a:off x="2393" y="1336"/>
              <a:ext cx="283" cy="3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2303" name="Text Box 56"/>
            <p:cNvSpPr txBox="1">
              <a:spLocks noChangeArrowheads="1"/>
            </p:cNvSpPr>
            <p:nvPr/>
          </p:nvSpPr>
          <p:spPr bwMode="auto">
            <a:xfrm>
              <a:off x="1474" y="1128"/>
              <a:ext cx="118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sz="1600" b="1">
                  <a:solidFill>
                    <a:srgbClr val="FF0000"/>
                  </a:solidFill>
                </a:rPr>
                <a:t>Temporal overlap</a:t>
              </a:r>
            </a:p>
          </p:txBody>
        </p:sp>
      </p:grpSp>
      <p:sp>
        <p:nvSpPr>
          <p:cNvPr id="828473" name="Text Box 57"/>
          <p:cNvSpPr txBox="1">
            <a:spLocks noChangeArrowheads="1"/>
          </p:cNvSpPr>
          <p:nvPr/>
        </p:nvSpPr>
        <p:spPr bwMode="auto">
          <a:xfrm>
            <a:off x="785813" y="4019550"/>
            <a:ext cx="8029575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New class of experiments: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sz="5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Char char="•"/>
            </a:pPr>
            <a:r>
              <a:rPr lang="en-US" sz="1800"/>
              <a:t> Electron beam is seeded or manipulated using external laser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•"/>
            </a:pPr>
            <a:r>
              <a:rPr lang="en-US" sz="1800"/>
              <a:t> Timing of FEL pulse defined by now by seed (laser)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sz="180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800">
                <a:solidFill>
                  <a:srgbClr val="3333FF"/>
                </a:solidFill>
              </a:rPr>
              <a:t>Requirements: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sz="800">
              <a:solidFill>
                <a:srgbClr val="3333FF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Char char="•"/>
            </a:pPr>
            <a:r>
              <a:rPr lang="en-US" sz="1800"/>
              <a:t> Temporal overlap between electron </a:t>
            </a:r>
            <a:r>
              <a:rPr lang="en-US" sz="1800">
                <a:solidFill>
                  <a:srgbClr val="3333FF"/>
                </a:solidFill>
              </a:rPr>
              <a:t>bunch</a:t>
            </a:r>
            <a:r>
              <a:rPr lang="en-US" sz="1800"/>
              <a:t> &amp; </a:t>
            </a:r>
            <a:r>
              <a:rPr lang="en-US" sz="1800">
                <a:solidFill>
                  <a:srgbClr val="00FFFF"/>
                </a:solidFill>
              </a:rPr>
              <a:t>seed</a:t>
            </a:r>
            <a:r>
              <a:rPr lang="en-US" sz="1800"/>
              <a:t> pulse essential ~ 10-50 fs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•"/>
            </a:pPr>
            <a:r>
              <a:rPr lang="en-US" sz="1800"/>
              <a:t> Particular high demands on synchronization to </a:t>
            </a:r>
            <a:r>
              <a:rPr lang="en-US" sz="1800">
                <a:solidFill>
                  <a:srgbClr val="FF0000"/>
                </a:solidFill>
              </a:rPr>
              <a:t>pump-probe laser</a:t>
            </a:r>
            <a:r>
              <a:rPr lang="en-US" sz="1800"/>
              <a:t> ~ 1-5 fs </a:t>
            </a:r>
          </a:p>
        </p:txBody>
      </p:sp>
      <p:sp>
        <p:nvSpPr>
          <p:cNvPr id="52274" name="Text Box 58"/>
          <p:cNvSpPr txBox="1">
            <a:spLocks noChangeArrowheads="1"/>
          </p:cNvSpPr>
          <p:nvPr/>
        </p:nvSpPr>
        <p:spPr bwMode="auto">
          <a:xfrm>
            <a:off x="2735263" y="2941638"/>
            <a:ext cx="7921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200" b="1"/>
              <a:t>Gain 10</a:t>
            </a:r>
            <a:r>
              <a:rPr lang="en-US" sz="1200" b="1" baseline="30000"/>
              <a:t>4</a:t>
            </a:r>
          </a:p>
        </p:txBody>
      </p:sp>
      <p:sp>
        <p:nvSpPr>
          <p:cNvPr id="52275" name="Text Box 59"/>
          <p:cNvSpPr txBox="1">
            <a:spLocks noChangeArrowheads="1"/>
          </p:cNvSpPr>
          <p:nvPr/>
        </p:nvSpPr>
        <p:spPr bwMode="auto">
          <a:xfrm>
            <a:off x="742156" y="899268"/>
            <a:ext cx="6562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2400" b="1" dirty="0"/>
              <a:t>Generic layout of seeding a single pass FEL</a:t>
            </a:r>
          </a:p>
        </p:txBody>
      </p:sp>
      <p:grpSp>
        <p:nvGrpSpPr>
          <p:cNvPr id="828487" name="Group 71"/>
          <p:cNvGrpSpPr>
            <a:grpSpLocks/>
          </p:cNvGrpSpPr>
          <p:nvPr/>
        </p:nvGrpSpPr>
        <p:grpSpPr bwMode="auto">
          <a:xfrm>
            <a:off x="900113" y="2185988"/>
            <a:ext cx="5838825" cy="1439862"/>
            <a:chOff x="567" y="1377"/>
            <a:chExt cx="3678" cy="907"/>
          </a:xfrm>
        </p:grpSpPr>
        <p:sp>
          <p:nvSpPr>
            <p:cNvPr id="52295" name="Line 35"/>
            <p:cNvSpPr>
              <a:spLocks noChangeShapeType="1"/>
            </p:cNvSpPr>
            <p:nvPr/>
          </p:nvSpPr>
          <p:spPr bwMode="auto">
            <a:xfrm flipH="1">
              <a:off x="4127" y="1377"/>
              <a:ext cx="114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2296" name="Rectangle 39"/>
            <p:cNvSpPr>
              <a:spLocks noChangeArrowheads="1"/>
            </p:cNvSpPr>
            <p:nvPr/>
          </p:nvSpPr>
          <p:spPr bwMode="auto">
            <a:xfrm>
              <a:off x="4173" y="1445"/>
              <a:ext cx="22" cy="793"/>
            </a:xfrm>
            <a:prstGeom prst="rect">
              <a:avLst/>
            </a:prstGeom>
            <a:solidFill>
              <a:srgbClr val="FF0000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97" name="Line 40"/>
            <p:cNvSpPr>
              <a:spLocks noChangeShapeType="1"/>
            </p:cNvSpPr>
            <p:nvPr/>
          </p:nvSpPr>
          <p:spPr bwMode="auto">
            <a:xfrm flipH="1">
              <a:off x="4131" y="2148"/>
              <a:ext cx="114" cy="13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2298" name="Rectangle 41"/>
            <p:cNvSpPr>
              <a:spLocks noChangeArrowheads="1"/>
            </p:cNvSpPr>
            <p:nvPr/>
          </p:nvSpPr>
          <p:spPr bwMode="auto">
            <a:xfrm rot="5400000">
              <a:off x="2358" y="402"/>
              <a:ext cx="23" cy="3605"/>
            </a:xfrm>
            <a:prstGeom prst="rect">
              <a:avLst/>
            </a:prstGeom>
            <a:solidFill>
              <a:srgbClr val="FF0000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99" name="Text Box 45"/>
            <p:cNvSpPr txBox="1">
              <a:spLocks noChangeArrowheads="1"/>
            </p:cNvSpPr>
            <p:nvPr/>
          </p:nvSpPr>
          <p:spPr bwMode="auto">
            <a:xfrm>
              <a:off x="1784" y="2057"/>
              <a:ext cx="159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sz="1200" b="1"/>
                <a:t>Transfer line ~ 30-100m, &lt;&lt; 10 fs</a:t>
              </a:r>
            </a:p>
          </p:txBody>
        </p:sp>
      </p:grpSp>
      <p:sp>
        <p:nvSpPr>
          <p:cNvPr id="828476" name="Line 60"/>
          <p:cNvSpPr>
            <a:spLocks noChangeShapeType="1"/>
          </p:cNvSpPr>
          <p:nvPr/>
        </p:nvSpPr>
        <p:spPr bwMode="auto">
          <a:xfrm flipH="1">
            <a:off x="908050" y="3497263"/>
            <a:ext cx="522288" cy="79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grpSp>
        <p:nvGrpSpPr>
          <p:cNvPr id="828479" name="Group 63"/>
          <p:cNvGrpSpPr>
            <a:grpSpLocks/>
          </p:cNvGrpSpPr>
          <p:nvPr/>
        </p:nvGrpSpPr>
        <p:grpSpPr bwMode="auto">
          <a:xfrm>
            <a:off x="5129213" y="2197100"/>
            <a:ext cx="1439862" cy="923925"/>
            <a:chOff x="3231" y="1384"/>
            <a:chExt cx="907" cy="582"/>
          </a:xfrm>
        </p:grpSpPr>
        <p:sp>
          <p:nvSpPr>
            <p:cNvPr id="52293" name="Oval 61"/>
            <p:cNvSpPr>
              <a:spLocks noChangeArrowheads="1"/>
            </p:cNvSpPr>
            <p:nvPr/>
          </p:nvSpPr>
          <p:spPr bwMode="auto">
            <a:xfrm>
              <a:off x="3231" y="1384"/>
              <a:ext cx="22" cy="103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94" name="Oval 62"/>
            <p:cNvSpPr>
              <a:spLocks noChangeArrowheads="1"/>
            </p:cNvSpPr>
            <p:nvPr/>
          </p:nvSpPr>
          <p:spPr bwMode="auto">
            <a:xfrm>
              <a:off x="3866" y="1921"/>
              <a:ext cx="272" cy="45"/>
            </a:xfrm>
            <a:prstGeom prst="ellips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28485" name="Group 69"/>
          <p:cNvGrpSpPr>
            <a:grpSpLocks/>
          </p:cNvGrpSpPr>
          <p:nvPr/>
        </p:nvGrpSpPr>
        <p:grpSpPr bwMode="auto">
          <a:xfrm>
            <a:off x="1301750" y="3382963"/>
            <a:ext cx="1090613" cy="338137"/>
            <a:chOff x="820" y="2083"/>
            <a:chExt cx="789" cy="258"/>
          </a:xfrm>
        </p:grpSpPr>
        <p:sp>
          <p:nvSpPr>
            <p:cNvPr id="52291" name="Rectangle 68"/>
            <p:cNvSpPr>
              <a:spLocks noChangeArrowheads="1"/>
            </p:cNvSpPr>
            <p:nvPr/>
          </p:nvSpPr>
          <p:spPr bwMode="auto">
            <a:xfrm>
              <a:off x="851" y="2083"/>
              <a:ext cx="703" cy="250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2292" name="Text Box 67"/>
            <p:cNvSpPr txBox="1">
              <a:spLocks noChangeArrowheads="1"/>
            </p:cNvSpPr>
            <p:nvPr/>
          </p:nvSpPr>
          <p:spPr bwMode="auto">
            <a:xfrm>
              <a:off x="820" y="2108"/>
              <a:ext cx="78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sz="1400"/>
                <a:t>Ti:Sa Laser</a:t>
              </a:r>
            </a:p>
          </p:txBody>
        </p:sp>
      </p:grpSp>
      <p:sp>
        <p:nvSpPr>
          <p:cNvPr id="52280" name="Line 75"/>
          <p:cNvSpPr>
            <a:spLocks noChangeShapeType="1"/>
          </p:cNvSpPr>
          <p:nvPr/>
        </p:nvSpPr>
        <p:spPr bwMode="auto">
          <a:xfrm>
            <a:off x="693738" y="3197225"/>
            <a:ext cx="219075" cy="39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828497" name="Group 81"/>
          <p:cNvGrpSpPr>
            <a:grpSpLocks/>
          </p:cNvGrpSpPr>
          <p:nvPr/>
        </p:nvGrpSpPr>
        <p:grpSpPr bwMode="auto">
          <a:xfrm>
            <a:off x="430213" y="2924175"/>
            <a:ext cx="719137" cy="649288"/>
            <a:chOff x="271" y="1842"/>
            <a:chExt cx="453" cy="409"/>
          </a:xfrm>
        </p:grpSpPr>
        <p:sp>
          <p:nvSpPr>
            <p:cNvPr id="52287" name="Oval 74"/>
            <p:cNvSpPr>
              <a:spLocks noChangeArrowheads="1"/>
            </p:cNvSpPr>
            <p:nvPr/>
          </p:nvSpPr>
          <p:spPr bwMode="auto">
            <a:xfrm rot="-2700000">
              <a:off x="621" y="1982"/>
              <a:ext cx="22" cy="125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88" name="Text Box 76"/>
            <p:cNvSpPr txBox="1">
              <a:spLocks noChangeArrowheads="1"/>
            </p:cNvSpPr>
            <p:nvPr/>
          </p:nvSpPr>
          <p:spPr bwMode="auto">
            <a:xfrm>
              <a:off x="271" y="1842"/>
              <a:ext cx="23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1pPr>
              <a:lvl2pPr marL="742950" indent="-28575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2pPr>
              <a:lvl3pPr marL="11430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3pPr>
              <a:lvl4pPr marL="16002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4pPr>
              <a:lvl5pPr marL="2057400" indent="-228600" eaLnBrk="0" hangingPunct="0"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buChar char="n"/>
                <a:defRPr sz="900">
                  <a:solidFill>
                    <a:schemeClr val="tx1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sz="1600" b="1">
                  <a:solidFill>
                    <a:srgbClr val="FF0000"/>
                  </a:solidFill>
                  <a:sym typeface="Symbol" pitchFamily="18" charset="2"/>
                </a:rPr>
                <a:t>t</a:t>
              </a:r>
            </a:p>
          </p:txBody>
        </p:sp>
        <p:sp>
          <p:nvSpPr>
            <p:cNvPr id="52289" name="Line 77"/>
            <p:cNvSpPr>
              <a:spLocks noChangeShapeType="1"/>
            </p:cNvSpPr>
            <p:nvPr/>
          </p:nvSpPr>
          <p:spPr bwMode="auto">
            <a:xfrm>
              <a:off x="436" y="2020"/>
              <a:ext cx="252" cy="1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2290" name="Oval 80"/>
            <p:cNvSpPr>
              <a:spLocks noChangeArrowheads="1"/>
            </p:cNvSpPr>
            <p:nvPr/>
          </p:nvSpPr>
          <p:spPr bwMode="auto">
            <a:xfrm>
              <a:off x="702" y="2148"/>
              <a:ext cx="22" cy="10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28502" name="Group 86"/>
          <p:cNvGrpSpPr>
            <a:grpSpLocks/>
          </p:cNvGrpSpPr>
          <p:nvPr/>
        </p:nvGrpSpPr>
        <p:grpSpPr bwMode="auto">
          <a:xfrm>
            <a:off x="1127125" y="2428875"/>
            <a:ext cx="5697538" cy="1593850"/>
            <a:chOff x="722" y="1506"/>
            <a:chExt cx="3589" cy="1004"/>
          </a:xfrm>
        </p:grpSpPr>
        <p:sp>
          <p:nvSpPr>
            <p:cNvPr id="828498" name="Line 82"/>
            <p:cNvSpPr>
              <a:spLocks noChangeShapeType="1"/>
            </p:cNvSpPr>
            <p:nvPr/>
          </p:nvSpPr>
          <p:spPr bwMode="auto">
            <a:xfrm>
              <a:off x="722" y="2342"/>
              <a:ext cx="358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828499" name="Text Box 83"/>
            <p:cNvSpPr txBox="1">
              <a:spLocks noChangeArrowheads="1"/>
            </p:cNvSpPr>
            <p:nvPr/>
          </p:nvSpPr>
          <p:spPr bwMode="auto">
            <a:xfrm>
              <a:off x="2524" y="2318"/>
              <a:ext cx="21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112" charset="-128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112" charset="-128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112" charset="-128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112" charset="-128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112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112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112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112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112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Wingdings" pitchFamily="2" charset="2"/>
                <a:buNone/>
                <a:defRPr/>
              </a:pPr>
              <a:r>
                <a:rPr lang="en-GB" sz="1400" smtClean="0">
                  <a:sym typeface="Symbol" pitchFamily="18" charset="2"/>
                </a:rPr>
                <a:t>t</a:t>
              </a:r>
            </a:p>
          </p:txBody>
        </p:sp>
        <p:sp>
          <p:nvSpPr>
            <p:cNvPr id="828500" name="Line 84"/>
            <p:cNvSpPr>
              <a:spLocks noChangeShapeType="1"/>
            </p:cNvSpPr>
            <p:nvPr/>
          </p:nvSpPr>
          <p:spPr bwMode="auto">
            <a:xfrm>
              <a:off x="4311" y="1506"/>
              <a:ext cx="0" cy="8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828501" name="Line 85"/>
            <p:cNvSpPr>
              <a:spLocks noChangeShapeType="1"/>
            </p:cNvSpPr>
            <p:nvPr/>
          </p:nvSpPr>
          <p:spPr bwMode="auto">
            <a:xfrm>
              <a:off x="728" y="2241"/>
              <a:ext cx="0" cy="1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8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8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531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828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441325" y="149452"/>
            <a:ext cx="7959664" cy="481012"/>
          </a:xfrm>
        </p:spPr>
        <p:txBody>
          <a:bodyPr/>
          <a:lstStyle/>
          <a:p>
            <a:pPr eaLnBrk="1" hangingPunct="1"/>
            <a:r>
              <a:rPr lang="en-US" dirty="0" smtClean="0"/>
              <a:t>New demands on synchronization system</a:t>
            </a:r>
            <a:endParaRPr lang="en-GB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41325" y="1000750"/>
            <a:ext cx="7991547" cy="55707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Accelerator development from ns pulse duration to &lt; 100 fs for FELs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9C9E9F"/>
                </a:solidFill>
                <a:latin typeface="Arial" pitchFamily="34" charset="0"/>
              </a:rPr>
              <a:t>	</a:t>
            </a:r>
            <a:r>
              <a:rPr lang="en-US" sz="1800" dirty="0">
                <a:solidFill>
                  <a:srgbClr val="9C9E9F"/>
                </a:solidFill>
                <a:latin typeface="Arial" pitchFamily="34" charset="0"/>
                <a:sym typeface="Symbol"/>
              </a:rPr>
              <a:t> </a:t>
            </a:r>
            <a:r>
              <a:rPr lang="en-US" sz="1800" dirty="0">
                <a:solidFill>
                  <a:srgbClr val="9C9E9F"/>
                </a:solidFill>
                <a:latin typeface="Arial" pitchFamily="34" charset="0"/>
              </a:rPr>
              <a:t>time scale has changed from </a:t>
            </a:r>
            <a:r>
              <a:rPr lang="en-US" sz="1800" dirty="0" err="1">
                <a:solidFill>
                  <a:srgbClr val="9C9E9F"/>
                </a:solidFill>
                <a:latin typeface="Arial" pitchFamily="34" charset="0"/>
              </a:rPr>
              <a:t>ps</a:t>
            </a:r>
            <a:r>
              <a:rPr lang="en-US" sz="1800" dirty="0">
                <a:solidFill>
                  <a:srgbClr val="9C9E9F"/>
                </a:solidFill>
                <a:latin typeface="Arial" pitchFamily="34" charset="0"/>
              </a:rPr>
              <a:t> to fs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9C9E9F"/>
                </a:solidFill>
                <a:latin typeface="Arial" pitchFamily="34" charset="0"/>
              </a:rPr>
              <a:t>	</a:t>
            </a:r>
            <a:r>
              <a:rPr lang="en-US" sz="1800" dirty="0">
                <a:solidFill>
                  <a:srgbClr val="9C9E9F"/>
                </a:solidFill>
                <a:latin typeface="Arial" pitchFamily="34" charset="0"/>
                <a:sym typeface="Symbol"/>
              </a:rPr>
              <a:t> </a:t>
            </a:r>
            <a:r>
              <a:rPr lang="en-US" sz="1800" dirty="0">
                <a:solidFill>
                  <a:srgbClr val="9C9E9F"/>
                </a:solidFill>
                <a:latin typeface="Arial" pitchFamily="34" charset="0"/>
              </a:rPr>
              <a:t>accelerator facility length scale ~ 100 – 3.5km</a:t>
            </a:r>
          </a:p>
          <a:p>
            <a:pPr>
              <a:defRPr/>
            </a:pPr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FELs 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based on exponential growth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9C9E9F"/>
                </a:solidFill>
                <a:latin typeface="Arial" pitchFamily="34" charset="0"/>
              </a:rPr>
              <a:t>	</a:t>
            </a:r>
            <a:r>
              <a:rPr lang="en-US" sz="1800" dirty="0">
                <a:solidFill>
                  <a:srgbClr val="9C9E9F"/>
                </a:solidFill>
                <a:latin typeface="Arial" pitchFamily="34" charset="0"/>
                <a:sym typeface="Symbol"/>
              </a:rPr>
              <a:t> </a:t>
            </a:r>
            <a:r>
              <a:rPr lang="en-US" sz="1800" dirty="0">
                <a:solidFill>
                  <a:srgbClr val="9C9E9F"/>
                </a:solidFill>
                <a:latin typeface="Arial" pitchFamily="34" charset="0"/>
              </a:rPr>
              <a:t>precision control on beam parameter required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9C9E9F"/>
                </a:solidFill>
                <a:latin typeface="Arial" pitchFamily="34" charset="0"/>
              </a:rPr>
              <a:t>	</a:t>
            </a:r>
            <a:r>
              <a:rPr lang="en-US" sz="1800" dirty="0">
                <a:solidFill>
                  <a:srgbClr val="9C9E9F"/>
                </a:solidFill>
                <a:latin typeface="Arial" pitchFamily="34" charset="0"/>
                <a:sym typeface="Symbol"/>
              </a:rPr>
              <a:t></a:t>
            </a:r>
            <a:r>
              <a:rPr lang="en-US" sz="1800" dirty="0">
                <a:solidFill>
                  <a:srgbClr val="9C9E9F"/>
                </a:solidFill>
                <a:latin typeface="Arial" pitchFamily="34" charset="0"/>
              </a:rPr>
              <a:t> large bunch compression factor (tolerances LLRF!) </a:t>
            </a:r>
          </a:p>
          <a:p>
            <a:pPr marL="285750" indent="-285750">
              <a:defRPr/>
            </a:pP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</a:rPr>
              <a:t>Beam based diagnostics on arrival &amp; pulse shape 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9C9E9F"/>
                </a:solidFill>
                <a:latin typeface="Arial" pitchFamily="34" charset="0"/>
              </a:rPr>
              <a:t>	</a:t>
            </a:r>
            <a:r>
              <a:rPr lang="en-US" sz="1800" dirty="0">
                <a:solidFill>
                  <a:srgbClr val="9C9E9F"/>
                </a:solidFill>
                <a:latin typeface="Arial" pitchFamily="34" charset="0"/>
                <a:sym typeface="Symbol"/>
              </a:rPr>
              <a:t> important</a:t>
            </a:r>
            <a:r>
              <a:rPr lang="en-US" sz="1800" dirty="0">
                <a:solidFill>
                  <a:srgbClr val="9C9E9F"/>
                </a:solidFill>
                <a:latin typeface="Arial" pitchFamily="34" charset="0"/>
              </a:rPr>
              <a:t> for automation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9C9E9F"/>
                </a:solidFill>
                <a:latin typeface="Arial" pitchFamily="34" charset="0"/>
              </a:rPr>
              <a:t>	</a:t>
            </a:r>
            <a:r>
              <a:rPr lang="en-US" sz="1800" dirty="0">
                <a:solidFill>
                  <a:srgbClr val="9C9E9F"/>
                </a:solidFill>
                <a:latin typeface="Arial" pitchFamily="34" charset="0"/>
                <a:sym typeface="Symbol"/>
              </a:rPr>
              <a:t></a:t>
            </a:r>
            <a:r>
              <a:rPr lang="en-US" sz="1800" dirty="0">
                <a:solidFill>
                  <a:srgbClr val="9C9E9F"/>
                </a:solidFill>
                <a:latin typeface="Arial" pitchFamily="34" charset="0"/>
              </a:rPr>
              <a:t> accelerator commissioning and sub-system debugging</a:t>
            </a:r>
          </a:p>
          <a:p>
            <a:pPr marL="285750" indent="-285750">
              <a:defRPr/>
            </a:pP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</a:rPr>
              <a:t>Pump-probe experiments (optical laser &lt;-&gt; FEL beam)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9C9E9F"/>
                </a:solidFill>
                <a:latin typeface="Arial" pitchFamily="34" charset="0"/>
              </a:rPr>
              <a:t>	</a:t>
            </a:r>
            <a:r>
              <a:rPr lang="en-US" sz="1800" dirty="0">
                <a:solidFill>
                  <a:srgbClr val="9C9E9F"/>
                </a:solidFill>
                <a:latin typeface="Arial" pitchFamily="34" charset="0"/>
                <a:sym typeface="Symbol"/>
              </a:rPr>
              <a:t></a:t>
            </a:r>
            <a:r>
              <a:rPr lang="en-US" sz="1800" dirty="0">
                <a:solidFill>
                  <a:srgbClr val="9C9E9F"/>
                </a:solidFill>
                <a:latin typeface="Arial" pitchFamily="34" charset="0"/>
              </a:rPr>
              <a:t> knowledge on photon arrivals to one </a:t>
            </a:r>
            <a:r>
              <a:rPr lang="en-US" sz="1800" dirty="0" smtClean="0">
                <a:solidFill>
                  <a:srgbClr val="9C9E9F"/>
                </a:solidFill>
                <a:latin typeface="Arial" pitchFamily="34" charset="0"/>
              </a:rPr>
              <a:t>another </a:t>
            </a:r>
            <a:r>
              <a:rPr lang="en-US" sz="1800" dirty="0">
                <a:solidFill>
                  <a:srgbClr val="9C9E9F"/>
                </a:solidFill>
                <a:latin typeface="Arial" pitchFamily="34" charset="0"/>
              </a:rPr>
              <a:t>crucial 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9C9E9F"/>
                </a:solidFill>
                <a:latin typeface="Arial" pitchFamily="34" charset="0"/>
              </a:rPr>
              <a:t>	</a:t>
            </a:r>
            <a:r>
              <a:rPr lang="en-US" sz="1800" dirty="0">
                <a:solidFill>
                  <a:srgbClr val="9C9E9F"/>
                </a:solidFill>
                <a:latin typeface="Arial" pitchFamily="34" charset="0"/>
                <a:sym typeface="Symbol"/>
              </a:rPr>
              <a:t></a:t>
            </a:r>
            <a:r>
              <a:rPr lang="en-US" sz="1800" dirty="0">
                <a:solidFill>
                  <a:srgbClr val="9C9E9F"/>
                </a:solidFill>
                <a:latin typeface="Arial" pitchFamily="34" charset="0"/>
              </a:rPr>
              <a:t> efficiency of experiments &amp; dynamic range of detectors</a:t>
            </a:r>
          </a:p>
          <a:p>
            <a:pPr marL="285750" indent="-285750">
              <a:defRPr/>
            </a:pP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</a:rPr>
              <a:t>Seeding &amp; slicing and bunch manipulation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9C9E9F"/>
                </a:solidFill>
                <a:latin typeface="Arial" pitchFamily="34" charset="0"/>
              </a:rPr>
              <a:t>	</a:t>
            </a:r>
            <a:r>
              <a:rPr lang="en-US" sz="1800" dirty="0">
                <a:solidFill>
                  <a:srgbClr val="9C9E9F"/>
                </a:solidFill>
                <a:latin typeface="Arial" pitchFamily="34" charset="0"/>
                <a:sym typeface="Symbol"/>
              </a:rPr>
              <a:t></a:t>
            </a:r>
            <a:r>
              <a:rPr lang="en-US" sz="1800" dirty="0">
                <a:solidFill>
                  <a:srgbClr val="9C9E9F"/>
                </a:solidFill>
                <a:latin typeface="Arial" pitchFamily="34" charset="0"/>
              </a:rPr>
              <a:t> essential for success 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9C9E9F"/>
                </a:solidFill>
                <a:latin typeface="Arial" pitchFamily="34" charset="0"/>
              </a:rPr>
              <a:t>	</a:t>
            </a:r>
            <a:r>
              <a:rPr lang="en-US" sz="1800" dirty="0">
                <a:solidFill>
                  <a:srgbClr val="9C9E9F"/>
                </a:solidFill>
                <a:latin typeface="Arial" pitchFamily="34" charset="0"/>
                <a:sym typeface="Symbol"/>
              </a:rPr>
              <a:t></a:t>
            </a:r>
            <a:r>
              <a:rPr lang="en-US" sz="1800" dirty="0">
                <a:solidFill>
                  <a:srgbClr val="9C9E9F"/>
                </a:solidFill>
                <a:latin typeface="Arial" pitchFamily="34" charset="0"/>
              </a:rPr>
              <a:t> opens new opportunities for FEL mode and FEL pulse </a:t>
            </a:r>
            <a:r>
              <a:rPr lang="en-US" sz="1800" dirty="0" smtClean="0">
                <a:solidFill>
                  <a:srgbClr val="9C9E9F"/>
                </a:solidFill>
                <a:latin typeface="Arial" pitchFamily="34" charset="0"/>
              </a:rPr>
              <a:t>control</a:t>
            </a:r>
          </a:p>
          <a:p>
            <a:pPr marL="285750" indent="-285750">
              <a:defRPr/>
            </a:pPr>
            <a:r>
              <a:rPr lang="en-US" sz="2000" dirty="0" smtClean="0">
                <a:solidFill>
                  <a:srgbClr val="0000FF"/>
                </a:solidFill>
              </a:rPr>
              <a:t>Novel accelerator technology &amp; linear colliders</a:t>
            </a:r>
            <a:endParaRPr lang="en-US" sz="2000" dirty="0">
              <a:solidFill>
                <a:srgbClr val="0000FF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en-US" dirty="0"/>
              <a:t>	</a:t>
            </a:r>
            <a:r>
              <a:rPr lang="en-US" dirty="0">
                <a:sym typeface="Symbol"/>
              </a:rPr>
              <a:t></a:t>
            </a:r>
            <a:r>
              <a:rPr lang="en-US" dirty="0"/>
              <a:t> </a:t>
            </a:r>
            <a:r>
              <a:rPr lang="en-US" dirty="0" smtClean="0"/>
              <a:t>e.g. Plasma Wake Field accelerators: wavelength ~ 10-100um</a:t>
            </a:r>
            <a:endParaRPr lang="en-US" dirty="0"/>
          </a:p>
          <a:p>
            <a:pPr>
              <a:buFont typeface="Wingdings" pitchFamily="2" charset="2"/>
              <a:buNone/>
              <a:defRPr/>
            </a:pPr>
            <a:r>
              <a:rPr lang="en-US" dirty="0"/>
              <a:t>	</a:t>
            </a:r>
            <a:r>
              <a:rPr lang="en-US" dirty="0">
                <a:sym typeface="Symbol"/>
              </a:rPr>
              <a:t></a:t>
            </a:r>
            <a:r>
              <a:rPr lang="en-US" dirty="0"/>
              <a:t> </a:t>
            </a:r>
            <a:r>
              <a:rPr lang="en-US" dirty="0" smtClean="0"/>
              <a:t>next linear collider 30-50 km with sub-100fs </a:t>
            </a:r>
            <a:r>
              <a:rPr lang="en-US" dirty="0" err="1" smtClean="0"/>
              <a:t>synchr</a:t>
            </a:r>
            <a:r>
              <a:rPr lang="en-US" dirty="0" smtClean="0"/>
              <a:t>. demand</a:t>
            </a:r>
            <a:endParaRPr lang="en-US" dirty="0"/>
          </a:p>
          <a:p>
            <a:pPr>
              <a:buFont typeface="Wingdings" pitchFamily="2" charset="2"/>
              <a:buNone/>
              <a:defRPr/>
            </a:pPr>
            <a:endParaRPr lang="en-US" sz="2000" dirty="0">
              <a:latin typeface="Arial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65535" y="103668"/>
            <a:ext cx="478465" cy="342900"/>
          </a:xfrm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/>
            <a:fld id="{E1294B72-1E3B-4E0F-8ECD-1703A36CCADB}" type="slidenum">
              <a:rPr lang="en-GB" sz="2000" smtClean="0">
                <a:solidFill>
                  <a:schemeClr val="bg1"/>
                </a:solidFill>
                <a:ea typeface="Geneva" pitchFamily="1" charset="-128"/>
              </a:rPr>
              <a:pPr algn="ctr"/>
              <a:t>9</a:t>
            </a:fld>
            <a:endParaRPr lang="en-GB" sz="2000" dirty="0" smtClean="0">
              <a:solidFill>
                <a:schemeClr val="bg1"/>
              </a:solidFill>
              <a:ea typeface="Genev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835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DESY_Vortrag_3-1">
  <a:themeElements>
    <a:clrScheme name="2_DESY_Vortrag_3-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SY_Vortrag_3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3992</Words>
  <Application>Microsoft Office PowerPoint</Application>
  <PresentationFormat>On-screen Show (4:3)</PresentationFormat>
  <Paragraphs>1174</Paragraphs>
  <Slides>60</Slides>
  <Notes>44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2_DESY_Vortrag_3-1</vt:lpstr>
      <vt:lpstr>Formel</vt:lpstr>
      <vt:lpstr>Equation</vt:lpstr>
      <vt:lpstr>Photo Editor Photo</vt:lpstr>
      <vt:lpstr>Bitmap Image</vt:lpstr>
      <vt:lpstr>Timing and Synchronization</vt:lpstr>
      <vt:lpstr>PowerPoint Presentation</vt:lpstr>
      <vt:lpstr>Types of synchronization signals</vt:lpstr>
      <vt:lpstr>Scope of precision synchronization</vt:lpstr>
      <vt:lpstr>New demands on synchronization system</vt:lpstr>
      <vt:lpstr>Motivation: Pump-probe experiments</vt:lpstr>
      <vt:lpstr>New demands on synchronization system</vt:lpstr>
      <vt:lpstr>Motivation: seeding with higher harmonics</vt:lpstr>
      <vt:lpstr>New demands on synchronization system</vt:lpstr>
      <vt:lpstr>Arrival time of electron bunch</vt:lpstr>
      <vt:lpstr>Synchronization &amp; free running clocks</vt:lpstr>
      <vt:lpstr>Synchronization &amp; free running clocks</vt:lpstr>
      <vt:lpstr>Synchronization &amp; free running clocks</vt:lpstr>
      <vt:lpstr>Synchronization &amp; resynchronized clocks</vt:lpstr>
      <vt:lpstr>PowerPoint Presentation</vt:lpstr>
      <vt:lpstr>Sources of timing jitter in linear accelerator</vt:lpstr>
      <vt:lpstr>Sources of timing jitter in linear accelerator</vt:lpstr>
      <vt:lpstr>Sources of timing jitter in linear accelerator</vt:lpstr>
      <vt:lpstr>Sources of timing jitter in linear accelerator</vt:lpstr>
      <vt:lpstr>Microwave properties and components</vt:lpstr>
      <vt:lpstr>Microwave properties and components</vt:lpstr>
      <vt:lpstr>Phase noise &amp; timing jitter</vt:lpstr>
      <vt:lpstr>Microwave properties and components</vt:lpstr>
      <vt:lpstr>Microwave properties and components</vt:lpstr>
      <vt:lpstr>Microwave properties and components</vt:lpstr>
      <vt:lpstr>Microwave properties and components</vt:lpstr>
      <vt:lpstr>Microwave properties and components</vt:lpstr>
      <vt:lpstr>Microwave properties and components</vt:lpstr>
      <vt:lpstr>Microwave properties and components</vt:lpstr>
      <vt:lpstr>Microwave properties and components</vt:lpstr>
      <vt:lpstr>RF field detector arrangements</vt:lpstr>
      <vt:lpstr>Microwave properties and components</vt:lpstr>
      <vt:lpstr>Microwave properties and components</vt:lpstr>
      <vt:lpstr>Phase drifts in coaxial cables</vt:lpstr>
      <vt:lpstr>RF signals essential for electron beam synchr.</vt:lpstr>
      <vt:lpstr>PowerPoint Presentation</vt:lpstr>
      <vt:lpstr>RF control of short RF pulses (NRF)</vt:lpstr>
      <vt:lpstr>RF control of long RF pulses (SRF)</vt:lpstr>
      <vt:lpstr>PowerPoint Presentation</vt:lpstr>
      <vt:lpstr>PowerPoint Presentation</vt:lpstr>
      <vt:lpstr>PowerPoint Presentation</vt:lpstr>
      <vt:lpstr>Synchronization – Pulsed optically, overall scheme </vt:lpstr>
      <vt:lpstr>Synchronization – Pulsed optically, example FLASH</vt:lpstr>
      <vt:lpstr>Synchronization – Pulsed optical, fiber link</vt:lpstr>
      <vt:lpstr>Synchronization – Pulsed optical, link limitations</vt:lpstr>
      <vt:lpstr>Synchronization – Pulsed optical, arrival monitor</vt:lpstr>
      <vt:lpstr>PowerPoint Presentation</vt:lpstr>
      <vt:lpstr>PowerPoint Presentation</vt:lpstr>
      <vt:lpstr>Ultra-Fast beam based feedbacks</vt:lpstr>
      <vt:lpstr>Fast beam based feedbacks &amp; optical lock of TiSa Laser</vt:lpstr>
      <vt:lpstr>PowerPoint Presentation</vt:lpstr>
      <vt:lpstr>Synchronization – RF Interferometer scheme</vt:lpstr>
      <vt:lpstr>PowerPoint Presentation</vt:lpstr>
      <vt:lpstr>Synchronization – Optical Interferometer</vt:lpstr>
      <vt:lpstr>Microwave properties and components</vt:lpstr>
      <vt:lpstr>PowerPoint Presentation</vt:lpstr>
      <vt:lpstr>Microwave properties and components</vt:lpstr>
      <vt:lpstr>Microwave properties and components</vt:lpstr>
      <vt:lpstr>Synchronization – Pulsed optical</vt:lpstr>
      <vt:lpstr>PowerPoint Presentation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sommera</dc:creator>
  <cp:lastModifiedBy>schlarb</cp:lastModifiedBy>
  <cp:revision>944</cp:revision>
  <cp:lastPrinted>2011-11-16T15:11:21Z</cp:lastPrinted>
  <dcterms:created xsi:type="dcterms:W3CDTF">2008-04-14T12:45:38Z</dcterms:created>
  <dcterms:modified xsi:type="dcterms:W3CDTF">2013-08-27T18:08:41Z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-23084395</vt:i4>
  </property>
  <property fmtid="{D5CDD505-2E9C-101B-9397-08002B2CF9AE}" pid="3" name="_NewReviewCycle">
    <vt:lpwstr/>
  </property>
  <property fmtid="{D5CDD505-2E9C-101B-9397-08002B2CF9AE}" pid="4" name="_EmailSubject">
    <vt:lpwstr>Templates for ARD</vt:lpwstr>
  </property>
  <property fmtid="{D5CDD505-2E9C-101B-9397-08002B2CF9AE}" pid="5" name="_AuthorEmail">
    <vt:lpwstr>reinhard.brinkmann@desy.de</vt:lpwstr>
  </property>
  <property fmtid="{D5CDD505-2E9C-101B-9397-08002B2CF9AE}" pid="6" name="_AuthorEmailDisplayName">
    <vt:lpwstr>Brinkmann, Reinhard</vt:lpwstr>
  </property>
</Properties>
</file>