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7"/>
  </p:notesMasterIdLst>
  <p:handoutMasterIdLst>
    <p:handoutMasterId r:id="rId78"/>
  </p:handoutMasterIdLst>
  <p:sldIdLst>
    <p:sldId id="256" r:id="rId2"/>
    <p:sldId id="257" r:id="rId3"/>
    <p:sldId id="349" r:id="rId4"/>
    <p:sldId id="359" r:id="rId5"/>
    <p:sldId id="360" r:id="rId6"/>
    <p:sldId id="361" r:id="rId7"/>
    <p:sldId id="362" r:id="rId8"/>
    <p:sldId id="363" r:id="rId9"/>
    <p:sldId id="358" r:id="rId10"/>
    <p:sldId id="335" r:id="rId11"/>
    <p:sldId id="312" r:id="rId12"/>
    <p:sldId id="313" r:id="rId13"/>
    <p:sldId id="338" r:id="rId14"/>
    <p:sldId id="340" r:id="rId15"/>
    <p:sldId id="341" r:id="rId16"/>
    <p:sldId id="350" r:id="rId17"/>
    <p:sldId id="258" r:id="rId18"/>
    <p:sldId id="260" r:id="rId19"/>
    <p:sldId id="339" r:id="rId20"/>
    <p:sldId id="261" r:id="rId21"/>
    <p:sldId id="314" r:id="rId22"/>
    <p:sldId id="315" r:id="rId23"/>
    <p:sldId id="263" r:id="rId24"/>
    <p:sldId id="343" r:id="rId25"/>
    <p:sldId id="344" r:id="rId26"/>
    <p:sldId id="357" r:id="rId27"/>
    <p:sldId id="264" r:id="rId28"/>
    <p:sldId id="265" r:id="rId29"/>
    <p:sldId id="266" r:id="rId30"/>
    <p:sldId id="267" r:id="rId31"/>
    <p:sldId id="268" r:id="rId32"/>
    <p:sldId id="351" r:id="rId33"/>
    <p:sldId id="355" r:id="rId34"/>
    <p:sldId id="354" r:id="rId35"/>
    <p:sldId id="270" r:id="rId36"/>
    <p:sldId id="272" r:id="rId37"/>
    <p:sldId id="271" r:id="rId38"/>
    <p:sldId id="273" r:id="rId39"/>
    <p:sldId id="365" r:id="rId40"/>
    <p:sldId id="342" r:id="rId41"/>
    <p:sldId id="375" r:id="rId42"/>
    <p:sldId id="320" r:id="rId43"/>
    <p:sldId id="330" r:id="rId44"/>
    <p:sldId id="274" r:id="rId45"/>
    <p:sldId id="275" r:id="rId46"/>
    <p:sldId id="373" r:id="rId47"/>
    <p:sldId id="323" r:id="rId48"/>
    <p:sldId id="336" r:id="rId49"/>
    <p:sldId id="281" r:id="rId50"/>
    <p:sldId id="316" r:id="rId51"/>
    <p:sldId id="352" r:id="rId52"/>
    <p:sldId id="317" r:id="rId53"/>
    <p:sldId id="325" r:id="rId54"/>
    <p:sldId id="326" r:id="rId55"/>
    <p:sldId id="288" r:id="rId56"/>
    <p:sldId id="327" r:id="rId57"/>
    <p:sldId id="302" r:id="rId58"/>
    <p:sldId id="293" r:id="rId59"/>
    <p:sldId id="294" r:id="rId60"/>
    <p:sldId id="297" r:id="rId61"/>
    <p:sldId id="298" r:id="rId62"/>
    <p:sldId id="300" r:id="rId63"/>
    <p:sldId id="318" r:id="rId64"/>
    <p:sldId id="353" r:id="rId65"/>
    <p:sldId id="310" r:id="rId66"/>
    <p:sldId id="289" r:id="rId67"/>
    <p:sldId id="290" r:id="rId68"/>
    <p:sldId id="305" r:id="rId69"/>
    <p:sldId id="374" r:id="rId70"/>
    <p:sldId id="346" r:id="rId71"/>
    <p:sldId id="348" r:id="rId72"/>
    <p:sldId id="368" r:id="rId73"/>
    <p:sldId id="370" r:id="rId74"/>
    <p:sldId id="308" r:id="rId75"/>
    <p:sldId id="301" r:id="rId76"/>
  </p:sldIdLst>
  <p:sldSz cx="9144000" cy="6858000" type="screen4x3"/>
  <p:notesSz cx="6718300" cy="9855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99FF"/>
    <a:srgbClr val="00CCFF"/>
    <a:srgbClr val="FF0000"/>
    <a:srgbClr val="0066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71" autoAdjust="0"/>
  </p:normalViewPr>
  <p:slideViewPr>
    <p:cSldViewPr>
      <p:cViewPr varScale="1">
        <p:scale>
          <a:sx n="74" d="100"/>
          <a:sy n="74" d="100"/>
        </p:scale>
        <p:origin x="-126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1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3.wmf"/><Relationship Id="rId7" Type="http://schemas.openxmlformats.org/officeDocument/2006/relationships/image" Target="../media/image67.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2911475" cy="492125"/>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defTabSz="912813">
              <a:defRPr sz="1200"/>
            </a:lvl1pPr>
          </a:lstStyle>
          <a:p>
            <a:endParaRPr lang="en-US"/>
          </a:p>
        </p:txBody>
      </p:sp>
      <p:sp>
        <p:nvSpPr>
          <p:cNvPr id="92163" name="Rectangle 3"/>
          <p:cNvSpPr>
            <a:spLocks noGrp="1" noChangeArrowheads="1"/>
          </p:cNvSpPr>
          <p:nvPr>
            <p:ph type="dt" sz="quarter" idx="1"/>
          </p:nvPr>
        </p:nvSpPr>
        <p:spPr bwMode="auto">
          <a:xfrm>
            <a:off x="3805238" y="0"/>
            <a:ext cx="2911475" cy="492125"/>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r" defTabSz="912813">
              <a:defRPr sz="1200"/>
            </a:lvl1pPr>
          </a:lstStyle>
          <a:p>
            <a:endParaRPr lang="en-US"/>
          </a:p>
        </p:txBody>
      </p:sp>
      <p:sp>
        <p:nvSpPr>
          <p:cNvPr id="92164" name="Rectangle 4"/>
          <p:cNvSpPr>
            <a:spLocks noGrp="1" noChangeArrowheads="1"/>
          </p:cNvSpPr>
          <p:nvPr>
            <p:ph type="ftr" sz="quarter" idx="2"/>
          </p:nvPr>
        </p:nvSpPr>
        <p:spPr bwMode="auto">
          <a:xfrm>
            <a:off x="0" y="9359900"/>
            <a:ext cx="2911475" cy="493713"/>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defTabSz="912813">
              <a:defRPr sz="1200"/>
            </a:lvl1pPr>
          </a:lstStyle>
          <a:p>
            <a:endParaRPr lang="en-US"/>
          </a:p>
        </p:txBody>
      </p:sp>
      <p:sp>
        <p:nvSpPr>
          <p:cNvPr id="92165" name="Rectangle 5"/>
          <p:cNvSpPr>
            <a:spLocks noGrp="1" noChangeArrowheads="1"/>
          </p:cNvSpPr>
          <p:nvPr>
            <p:ph type="sldNum" sz="quarter" idx="3"/>
          </p:nvPr>
        </p:nvSpPr>
        <p:spPr bwMode="auto">
          <a:xfrm>
            <a:off x="3805238" y="9359900"/>
            <a:ext cx="2911475" cy="493713"/>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r" defTabSz="912813">
              <a:defRPr sz="1200"/>
            </a:lvl1pPr>
          </a:lstStyle>
          <a:p>
            <a:fld id="{BAC63B8E-8301-49DF-AC76-9A4FB9E9470A}" type="slidenum">
              <a:rPr lang="en-US"/>
              <a:pPr/>
              <a:t>‹#›</a:t>
            </a:fld>
            <a:endParaRPr lang="en-US"/>
          </a:p>
        </p:txBody>
      </p:sp>
    </p:spTree>
    <p:extLst>
      <p:ext uri="{BB962C8B-B14F-4D97-AF65-F5344CB8AC3E}">
        <p14:creationId xmlns:p14="http://schemas.microsoft.com/office/powerpoint/2010/main" val="3819459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11475" cy="492125"/>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defTabSz="912813">
              <a:defRPr sz="1200"/>
            </a:lvl1pPr>
          </a:lstStyle>
          <a:p>
            <a:endParaRPr lang="en-US"/>
          </a:p>
        </p:txBody>
      </p:sp>
      <p:sp>
        <p:nvSpPr>
          <p:cNvPr id="60419" name="Rectangle 3"/>
          <p:cNvSpPr>
            <a:spLocks noGrp="1" noChangeArrowheads="1"/>
          </p:cNvSpPr>
          <p:nvPr>
            <p:ph type="dt" idx="1"/>
          </p:nvPr>
        </p:nvSpPr>
        <p:spPr bwMode="auto">
          <a:xfrm>
            <a:off x="3805238" y="0"/>
            <a:ext cx="2911475" cy="492125"/>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r" defTabSz="912813">
              <a:defRPr sz="1200"/>
            </a:lvl1pPr>
          </a:lstStyle>
          <a:p>
            <a:endParaRPr lang="en-US"/>
          </a:p>
        </p:txBody>
      </p:sp>
      <p:sp>
        <p:nvSpPr>
          <p:cNvPr id="60420" name="Rectangle 4"/>
          <p:cNvSpPr>
            <a:spLocks noGrp="1" noRot="1" noChangeAspect="1" noChangeArrowheads="1" noTextEdit="1"/>
          </p:cNvSpPr>
          <p:nvPr>
            <p:ph type="sldImg" idx="2"/>
          </p:nvPr>
        </p:nvSpPr>
        <p:spPr bwMode="auto">
          <a:xfrm>
            <a:off x="895350" y="739775"/>
            <a:ext cx="4927600" cy="3695700"/>
          </a:xfrm>
          <a:prstGeom prst="rect">
            <a:avLst/>
          </a:prstGeom>
          <a:noFill/>
          <a:ln w="9525">
            <a:solidFill>
              <a:srgbClr val="000000"/>
            </a:solidFill>
            <a:miter lim="800000"/>
            <a:headEnd/>
            <a:tailEnd/>
          </a:ln>
          <a:effectLst/>
        </p:spPr>
      </p:sp>
      <p:sp>
        <p:nvSpPr>
          <p:cNvPr id="60421" name="Rectangle 5"/>
          <p:cNvSpPr>
            <a:spLocks noGrp="1" noChangeArrowheads="1"/>
          </p:cNvSpPr>
          <p:nvPr>
            <p:ph type="body" sz="quarter" idx="3"/>
          </p:nvPr>
        </p:nvSpPr>
        <p:spPr bwMode="auto">
          <a:xfrm>
            <a:off x="671513" y="4681538"/>
            <a:ext cx="5375275" cy="4433887"/>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422" name="Rectangle 6"/>
          <p:cNvSpPr>
            <a:spLocks noGrp="1" noChangeArrowheads="1"/>
          </p:cNvSpPr>
          <p:nvPr>
            <p:ph type="ftr" sz="quarter" idx="4"/>
          </p:nvPr>
        </p:nvSpPr>
        <p:spPr bwMode="auto">
          <a:xfrm>
            <a:off x="0" y="9359900"/>
            <a:ext cx="2911475" cy="493713"/>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defTabSz="912813">
              <a:defRPr sz="1200"/>
            </a:lvl1pPr>
          </a:lstStyle>
          <a:p>
            <a:endParaRPr lang="en-US"/>
          </a:p>
        </p:txBody>
      </p:sp>
      <p:sp>
        <p:nvSpPr>
          <p:cNvPr id="60423" name="Rectangle 7"/>
          <p:cNvSpPr>
            <a:spLocks noGrp="1" noChangeArrowheads="1"/>
          </p:cNvSpPr>
          <p:nvPr>
            <p:ph type="sldNum" sz="quarter" idx="5"/>
          </p:nvPr>
        </p:nvSpPr>
        <p:spPr bwMode="auto">
          <a:xfrm>
            <a:off x="3805238" y="9359900"/>
            <a:ext cx="2911475" cy="493713"/>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r" defTabSz="912813">
              <a:defRPr sz="1200"/>
            </a:lvl1pPr>
          </a:lstStyle>
          <a:p>
            <a:fld id="{3971D940-6BF8-46F1-B7E6-110B84217A32}" type="slidenum">
              <a:rPr lang="en-US"/>
              <a:pPr/>
              <a:t>‹#›</a:t>
            </a:fld>
            <a:endParaRPr lang="en-US"/>
          </a:p>
        </p:txBody>
      </p:sp>
    </p:spTree>
    <p:extLst>
      <p:ext uri="{BB962C8B-B14F-4D97-AF65-F5344CB8AC3E}">
        <p14:creationId xmlns:p14="http://schemas.microsoft.com/office/powerpoint/2010/main" val="2897141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632B64-6CD0-4AAA-A7A8-8493550BAE3C}" type="slidenum">
              <a:rPr lang="en-US"/>
              <a:pPr/>
              <a:t>50</a:t>
            </a:fld>
            <a:endParaRPr lang="en-US"/>
          </a:p>
        </p:txBody>
      </p:sp>
      <p:sp>
        <p:nvSpPr>
          <p:cNvPr id="68610" name="Rectangle 2"/>
          <p:cNvSpPr>
            <a:spLocks noGrp="1" noRot="1" noChangeAspect="1" noChangeArrowheads="1" noTextEdit="1"/>
          </p:cNvSpPr>
          <p:nvPr>
            <p:ph type="sldImg"/>
          </p:nvPr>
        </p:nvSpPr>
        <p:spPr>
          <a:xfrm>
            <a:off x="906463" y="758825"/>
            <a:ext cx="4953000" cy="3714750"/>
          </a:xfrm>
          <a:ln/>
        </p:spPr>
      </p:sp>
      <p:sp>
        <p:nvSpPr>
          <p:cNvPr id="68611" name="Rectangle 3"/>
          <p:cNvSpPr>
            <a:spLocks noGrp="1" noChangeArrowheads="1"/>
          </p:cNvSpPr>
          <p:nvPr>
            <p:ph type="body" idx="1"/>
          </p:nvPr>
        </p:nvSpPr>
        <p:spPr>
          <a:xfrm>
            <a:off x="912813" y="4699000"/>
            <a:ext cx="4930775" cy="4397375"/>
          </a:xfrm>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p:txBody>
          <a:bodyPr/>
          <a:lstStyle>
            <a:lvl1pPr>
              <a:defRPr/>
            </a:lvl1pPr>
          </a:lstStyle>
          <a:p>
            <a:r>
              <a:rPr lang="en-GB" smtClean="0"/>
              <a:t> CAS Erice, 24 April-4 May 2013</a:t>
            </a:r>
            <a:endParaRPr lang="en-US"/>
          </a:p>
        </p:txBody>
      </p:sp>
      <p:sp>
        <p:nvSpPr>
          <p:cNvPr id="6" name="Slide Number Placeholder 5"/>
          <p:cNvSpPr>
            <a:spLocks noGrp="1"/>
          </p:cNvSpPr>
          <p:nvPr>
            <p:ph type="sldNum" sz="quarter" idx="12"/>
          </p:nvPr>
        </p:nvSpPr>
        <p:spPr/>
        <p:txBody>
          <a:bodyPr/>
          <a:lstStyle>
            <a:lvl1pPr>
              <a:defRPr/>
            </a:lvl1pPr>
          </a:lstStyle>
          <a:p>
            <a:fld id="{897D7620-ED9E-4BB3-B50E-7FEE34E357F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p:txBody>
          <a:bodyPr/>
          <a:lstStyle>
            <a:lvl1pPr>
              <a:defRPr/>
            </a:lvl1pPr>
          </a:lstStyle>
          <a:p>
            <a:r>
              <a:rPr lang="en-GB" smtClean="0"/>
              <a:t> CAS Erice, 24 April-4 May 2013</a:t>
            </a:r>
            <a:endParaRPr lang="en-US"/>
          </a:p>
        </p:txBody>
      </p:sp>
      <p:sp>
        <p:nvSpPr>
          <p:cNvPr id="6" name="Slide Number Placeholder 5"/>
          <p:cNvSpPr>
            <a:spLocks noGrp="1"/>
          </p:cNvSpPr>
          <p:nvPr>
            <p:ph type="sldNum" sz="quarter" idx="12"/>
          </p:nvPr>
        </p:nvSpPr>
        <p:spPr/>
        <p:txBody>
          <a:bodyPr/>
          <a:lstStyle>
            <a:lvl1pPr>
              <a:defRPr/>
            </a:lvl1pPr>
          </a:lstStyle>
          <a:p>
            <a:fld id="{C6007D22-7EB2-458C-B891-5A85D7A1276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274638"/>
            <a:ext cx="21240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274638"/>
            <a:ext cx="62198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p:txBody>
          <a:bodyPr/>
          <a:lstStyle>
            <a:lvl1pPr>
              <a:defRPr/>
            </a:lvl1pPr>
          </a:lstStyle>
          <a:p>
            <a:r>
              <a:rPr lang="en-GB" smtClean="0"/>
              <a:t> CAS Erice, 24 April-4 May 2013</a:t>
            </a:r>
            <a:endParaRPr lang="en-US"/>
          </a:p>
        </p:txBody>
      </p:sp>
      <p:sp>
        <p:nvSpPr>
          <p:cNvPr id="6" name="Slide Number Placeholder 5"/>
          <p:cNvSpPr>
            <a:spLocks noGrp="1"/>
          </p:cNvSpPr>
          <p:nvPr>
            <p:ph type="sldNum" sz="quarter" idx="12"/>
          </p:nvPr>
        </p:nvSpPr>
        <p:spPr/>
        <p:txBody>
          <a:bodyPr/>
          <a:lstStyle>
            <a:lvl1pPr>
              <a:defRPr/>
            </a:lvl1pPr>
          </a:lstStyle>
          <a:p>
            <a:fld id="{401072BD-9CB1-4A75-8EE7-258872612C2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27088" y="274638"/>
            <a:ext cx="6697662" cy="706437"/>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23850" y="1268413"/>
            <a:ext cx="8496300" cy="4857750"/>
          </a:xfrm>
        </p:spPr>
        <p:txBody>
          <a:bodyPr/>
          <a:lstStyle/>
          <a:p>
            <a:endParaRPr lang="en-US"/>
          </a:p>
        </p:txBody>
      </p:sp>
      <p:sp>
        <p:nvSpPr>
          <p:cNvPr id="4" name="Date Placeholder 3"/>
          <p:cNvSpPr>
            <a:spLocks noGrp="1"/>
          </p:cNvSpPr>
          <p:nvPr>
            <p:ph type="dt" sz="half" idx="10"/>
          </p:nvPr>
        </p:nvSpPr>
        <p:spPr>
          <a:xfrm>
            <a:off x="457200" y="6337126"/>
            <a:ext cx="2133600" cy="476250"/>
          </a:xfrm>
        </p:spPr>
        <p:txBody>
          <a:bodyPr/>
          <a:lstStyle>
            <a:lvl1pPr>
              <a:defRPr/>
            </a:lvl1pPr>
          </a:lstStyle>
          <a:p>
            <a:r>
              <a:rPr lang="en-US" smtClean="0"/>
              <a:t>Ph. Lebrun</a:t>
            </a:r>
            <a:endParaRPr lang="en-US" dirty="0"/>
          </a:p>
        </p:txBody>
      </p:sp>
      <p:sp>
        <p:nvSpPr>
          <p:cNvPr id="5" name="Footer Placeholder 4"/>
          <p:cNvSpPr>
            <a:spLocks noGrp="1"/>
          </p:cNvSpPr>
          <p:nvPr>
            <p:ph type="ftr" sz="quarter" idx="11"/>
          </p:nvPr>
        </p:nvSpPr>
        <p:spPr>
          <a:xfrm>
            <a:off x="3124200" y="6525344"/>
            <a:ext cx="2895600" cy="288032"/>
          </a:xfrm>
        </p:spPr>
        <p:txBody>
          <a:bodyPr/>
          <a:lstStyle>
            <a:lvl1pPr>
              <a:defRPr/>
            </a:lvl1pPr>
          </a:lstStyle>
          <a:p>
            <a:r>
              <a:rPr lang="en-GB" smtClean="0"/>
              <a:t> CAS Erice, 24 April-4 May 2013</a:t>
            </a:r>
            <a:endParaRPr lang="en-US"/>
          </a:p>
        </p:txBody>
      </p:sp>
      <p:sp>
        <p:nvSpPr>
          <p:cNvPr id="6" name="Slide Number Placeholder 5"/>
          <p:cNvSpPr>
            <a:spLocks noGrp="1"/>
          </p:cNvSpPr>
          <p:nvPr>
            <p:ph type="sldNum" sz="quarter" idx="12"/>
          </p:nvPr>
        </p:nvSpPr>
        <p:spPr>
          <a:xfrm>
            <a:off x="6553200" y="6337126"/>
            <a:ext cx="2133600" cy="476250"/>
          </a:xfrm>
        </p:spPr>
        <p:txBody>
          <a:bodyPr/>
          <a:lstStyle>
            <a:lvl1pPr>
              <a:defRPr/>
            </a:lvl1pPr>
          </a:lstStyle>
          <a:p>
            <a:fld id="{AC77C4DB-E8C6-4B05-81DE-C341BCA6AF9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27088" y="274638"/>
            <a:ext cx="6697662" cy="706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268413"/>
            <a:ext cx="8496300" cy="4857750"/>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a:xfrm>
            <a:off x="3124200" y="6545237"/>
            <a:ext cx="2895600" cy="268139"/>
          </a:xfrm>
        </p:spPr>
        <p:txBody>
          <a:bodyPr/>
          <a:lstStyle>
            <a:lvl1pPr>
              <a:defRPr/>
            </a:lvl1pPr>
          </a:lstStyle>
          <a:p>
            <a:r>
              <a:rPr lang="en-GB" smtClean="0"/>
              <a:t> CAS Erice, 24 April-4 May 2013</a:t>
            </a: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4B7B19CF-E351-4932-A49D-948D801EE76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p:txBody>
          <a:bodyPr/>
          <a:lstStyle>
            <a:lvl1pPr>
              <a:defRPr/>
            </a:lvl1pPr>
          </a:lstStyle>
          <a:p>
            <a:r>
              <a:rPr lang="en-GB" smtClean="0"/>
              <a:t> CAS Erice, 24 April-4 May 2013</a:t>
            </a:r>
            <a:endParaRPr lang="en-US"/>
          </a:p>
        </p:txBody>
      </p:sp>
      <p:sp>
        <p:nvSpPr>
          <p:cNvPr id="6" name="Slide Number Placeholder 5"/>
          <p:cNvSpPr>
            <a:spLocks noGrp="1"/>
          </p:cNvSpPr>
          <p:nvPr>
            <p:ph type="sldNum" sz="quarter" idx="12"/>
          </p:nvPr>
        </p:nvSpPr>
        <p:spPr/>
        <p:txBody>
          <a:bodyPr/>
          <a:lstStyle>
            <a:lvl1pPr>
              <a:defRPr/>
            </a:lvl1pPr>
          </a:lstStyle>
          <a:p>
            <a:fld id="{6CE986B8-3F28-44C8-81FC-EA0515D5F16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p:txBody>
          <a:bodyPr/>
          <a:lstStyle>
            <a:lvl1pPr>
              <a:defRPr/>
            </a:lvl1pPr>
          </a:lstStyle>
          <a:p>
            <a:r>
              <a:rPr lang="en-GB" smtClean="0"/>
              <a:t> CAS Erice, 24 April-4 May 2013</a:t>
            </a:r>
            <a:endParaRPr lang="en-US"/>
          </a:p>
        </p:txBody>
      </p:sp>
      <p:sp>
        <p:nvSpPr>
          <p:cNvPr id="6" name="Slide Number Placeholder 5"/>
          <p:cNvSpPr>
            <a:spLocks noGrp="1"/>
          </p:cNvSpPr>
          <p:nvPr>
            <p:ph type="sldNum" sz="quarter" idx="12"/>
          </p:nvPr>
        </p:nvSpPr>
        <p:spPr/>
        <p:txBody>
          <a:bodyPr/>
          <a:lstStyle>
            <a:lvl1pPr>
              <a:defRPr/>
            </a:lvl1pPr>
          </a:lstStyle>
          <a:p>
            <a:fld id="{7D61AB66-FEDA-4366-9604-D7F21EB4547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268413"/>
            <a:ext cx="417195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68413"/>
            <a:ext cx="417195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Ph. Lebrun</a:t>
            </a:r>
            <a:endParaRPr lang="en-US"/>
          </a:p>
        </p:txBody>
      </p:sp>
      <p:sp>
        <p:nvSpPr>
          <p:cNvPr id="6" name="Footer Placeholder 5"/>
          <p:cNvSpPr>
            <a:spLocks noGrp="1"/>
          </p:cNvSpPr>
          <p:nvPr>
            <p:ph type="ftr" sz="quarter" idx="11"/>
          </p:nvPr>
        </p:nvSpPr>
        <p:spPr/>
        <p:txBody>
          <a:bodyPr/>
          <a:lstStyle>
            <a:lvl1pPr>
              <a:defRPr/>
            </a:lvl1pPr>
          </a:lstStyle>
          <a:p>
            <a:r>
              <a:rPr lang="en-GB" smtClean="0"/>
              <a:t> CAS Erice, 24 April-4 May 2013</a:t>
            </a:r>
            <a:endParaRPr lang="en-US"/>
          </a:p>
        </p:txBody>
      </p:sp>
      <p:sp>
        <p:nvSpPr>
          <p:cNvPr id="7" name="Slide Number Placeholder 6"/>
          <p:cNvSpPr>
            <a:spLocks noGrp="1"/>
          </p:cNvSpPr>
          <p:nvPr>
            <p:ph type="sldNum" sz="quarter" idx="12"/>
          </p:nvPr>
        </p:nvSpPr>
        <p:spPr/>
        <p:txBody>
          <a:bodyPr/>
          <a:lstStyle>
            <a:lvl1pPr>
              <a:defRPr/>
            </a:lvl1pPr>
          </a:lstStyle>
          <a:p>
            <a:fld id="{475E13CC-3D81-4F04-8459-23237FEE9EE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Ph. Lebrun</a:t>
            </a:r>
            <a:endParaRPr lang="en-US"/>
          </a:p>
        </p:txBody>
      </p:sp>
      <p:sp>
        <p:nvSpPr>
          <p:cNvPr id="8" name="Footer Placeholder 7"/>
          <p:cNvSpPr>
            <a:spLocks noGrp="1"/>
          </p:cNvSpPr>
          <p:nvPr>
            <p:ph type="ftr" sz="quarter" idx="11"/>
          </p:nvPr>
        </p:nvSpPr>
        <p:spPr/>
        <p:txBody>
          <a:bodyPr/>
          <a:lstStyle>
            <a:lvl1pPr>
              <a:defRPr/>
            </a:lvl1pPr>
          </a:lstStyle>
          <a:p>
            <a:r>
              <a:rPr lang="en-GB" smtClean="0"/>
              <a:t> CAS Erice, 24 April-4 May 2013</a:t>
            </a:r>
            <a:endParaRPr lang="en-US"/>
          </a:p>
        </p:txBody>
      </p:sp>
      <p:sp>
        <p:nvSpPr>
          <p:cNvPr id="9" name="Slide Number Placeholder 8"/>
          <p:cNvSpPr>
            <a:spLocks noGrp="1"/>
          </p:cNvSpPr>
          <p:nvPr>
            <p:ph type="sldNum" sz="quarter" idx="12"/>
          </p:nvPr>
        </p:nvSpPr>
        <p:spPr/>
        <p:txBody>
          <a:bodyPr/>
          <a:lstStyle>
            <a:lvl1pPr>
              <a:defRPr/>
            </a:lvl1pPr>
          </a:lstStyle>
          <a:p>
            <a:fld id="{21032129-5014-4777-8AFB-60C5D9D658C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Ph. Lebrun</a:t>
            </a:r>
            <a:endParaRPr lang="en-US"/>
          </a:p>
        </p:txBody>
      </p:sp>
      <p:sp>
        <p:nvSpPr>
          <p:cNvPr id="4" name="Footer Placeholder 3"/>
          <p:cNvSpPr>
            <a:spLocks noGrp="1"/>
          </p:cNvSpPr>
          <p:nvPr>
            <p:ph type="ftr" sz="quarter" idx="11"/>
          </p:nvPr>
        </p:nvSpPr>
        <p:spPr/>
        <p:txBody>
          <a:bodyPr/>
          <a:lstStyle>
            <a:lvl1pPr>
              <a:defRPr/>
            </a:lvl1pPr>
          </a:lstStyle>
          <a:p>
            <a:endParaRPr lang="en-GB" dirty="0" smtClean="0"/>
          </a:p>
          <a:p>
            <a:r>
              <a:rPr lang="en-GB" dirty="0" smtClean="0"/>
              <a:t>CAS </a:t>
            </a:r>
            <a:r>
              <a:rPr lang="en-GB" dirty="0" err="1" smtClean="0"/>
              <a:t>Erice</a:t>
            </a:r>
            <a:r>
              <a:rPr lang="en-GB" dirty="0" smtClean="0"/>
              <a:t>, 24 April-4 May 2013</a:t>
            </a:r>
            <a:endParaRPr lang="en-US" dirty="0"/>
          </a:p>
        </p:txBody>
      </p:sp>
      <p:sp>
        <p:nvSpPr>
          <p:cNvPr id="5" name="Slide Number Placeholder 4"/>
          <p:cNvSpPr>
            <a:spLocks noGrp="1"/>
          </p:cNvSpPr>
          <p:nvPr>
            <p:ph type="sldNum" sz="quarter" idx="12"/>
          </p:nvPr>
        </p:nvSpPr>
        <p:spPr/>
        <p:txBody>
          <a:bodyPr/>
          <a:lstStyle>
            <a:lvl1pPr>
              <a:defRPr/>
            </a:lvl1pPr>
          </a:lstStyle>
          <a:p>
            <a:fld id="{10A66E8D-6A78-4ECA-81F1-DB0B904A4DC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Ph. Lebrun</a:t>
            </a:r>
            <a:endParaRPr lang="en-US"/>
          </a:p>
        </p:txBody>
      </p:sp>
      <p:sp>
        <p:nvSpPr>
          <p:cNvPr id="3" name="Footer Placeholder 2"/>
          <p:cNvSpPr>
            <a:spLocks noGrp="1"/>
          </p:cNvSpPr>
          <p:nvPr>
            <p:ph type="ftr" sz="quarter" idx="11"/>
          </p:nvPr>
        </p:nvSpPr>
        <p:spPr/>
        <p:txBody>
          <a:bodyPr/>
          <a:lstStyle>
            <a:lvl1pPr>
              <a:defRPr/>
            </a:lvl1pPr>
          </a:lstStyle>
          <a:p>
            <a:r>
              <a:rPr lang="en-GB" smtClean="0"/>
              <a:t> CAS Erice, 24 April-4 May 2013</a:t>
            </a:r>
            <a:endParaRPr lang="en-US"/>
          </a:p>
        </p:txBody>
      </p:sp>
      <p:sp>
        <p:nvSpPr>
          <p:cNvPr id="4" name="Slide Number Placeholder 3"/>
          <p:cNvSpPr>
            <a:spLocks noGrp="1"/>
          </p:cNvSpPr>
          <p:nvPr>
            <p:ph type="sldNum" sz="quarter" idx="12"/>
          </p:nvPr>
        </p:nvSpPr>
        <p:spPr/>
        <p:txBody>
          <a:bodyPr/>
          <a:lstStyle>
            <a:lvl1pPr>
              <a:defRPr/>
            </a:lvl1pPr>
          </a:lstStyle>
          <a:p>
            <a:fld id="{B5C54BC4-EFC5-4BB1-BC08-4D1AC6BE03B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Ph. Lebrun</a:t>
            </a:r>
            <a:endParaRPr lang="en-US"/>
          </a:p>
        </p:txBody>
      </p:sp>
      <p:sp>
        <p:nvSpPr>
          <p:cNvPr id="6" name="Footer Placeholder 5"/>
          <p:cNvSpPr>
            <a:spLocks noGrp="1"/>
          </p:cNvSpPr>
          <p:nvPr>
            <p:ph type="ftr" sz="quarter" idx="11"/>
          </p:nvPr>
        </p:nvSpPr>
        <p:spPr/>
        <p:txBody>
          <a:bodyPr/>
          <a:lstStyle>
            <a:lvl1pPr>
              <a:defRPr/>
            </a:lvl1pPr>
          </a:lstStyle>
          <a:p>
            <a:r>
              <a:rPr lang="en-GB" smtClean="0"/>
              <a:t> CAS Erice, 24 April-4 May 2013</a:t>
            </a:r>
            <a:endParaRPr lang="en-US"/>
          </a:p>
        </p:txBody>
      </p:sp>
      <p:sp>
        <p:nvSpPr>
          <p:cNvPr id="7" name="Slide Number Placeholder 6"/>
          <p:cNvSpPr>
            <a:spLocks noGrp="1"/>
          </p:cNvSpPr>
          <p:nvPr>
            <p:ph type="sldNum" sz="quarter" idx="12"/>
          </p:nvPr>
        </p:nvSpPr>
        <p:spPr/>
        <p:txBody>
          <a:bodyPr/>
          <a:lstStyle>
            <a:lvl1pPr>
              <a:defRPr/>
            </a:lvl1pPr>
          </a:lstStyle>
          <a:p>
            <a:fld id="{88A42576-FE33-49D8-A9B6-4763427D895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Ph. Lebrun</a:t>
            </a:r>
            <a:endParaRPr lang="en-US"/>
          </a:p>
        </p:txBody>
      </p:sp>
      <p:sp>
        <p:nvSpPr>
          <p:cNvPr id="6" name="Footer Placeholder 5"/>
          <p:cNvSpPr>
            <a:spLocks noGrp="1"/>
          </p:cNvSpPr>
          <p:nvPr>
            <p:ph type="ftr" sz="quarter" idx="11"/>
          </p:nvPr>
        </p:nvSpPr>
        <p:spPr/>
        <p:txBody>
          <a:bodyPr/>
          <a:lstStyle>
            <a:lvl1pPr>
              <a:defRPr/>
            </a:lvl1pPr>
          </a:lstStyle>
          <a:p>
            <a:r>
              <a:rPr lang="en-GB" smtClean="0"/>
              <a:t> CAS Erice, 24 April-4 May 2013</a:t>
            </a:r>
            <a:endParaRPr lang="en-US"/>
          </a:p>
        </p:txBody>
      </p:sp>
      <p:sp>
        <p:nvSpPr>
          <p:cNvPr id="7" name="Slide Number Placeholder 6"/>
          <p:cNvSpPr>
            <a:spLocks noGrp="1"/>
          </p:cNvSpPr>
          <p:nvPr>
            <p:ph type="sldNum" sz="quarter" idx="12"/>
          </p:nvPr>
        </p:nvSpPr>
        <p:spPr/>
        <p:txBody>
          <a:bodyPr/>
          <a:lstStyle>
            <a:lvl1pPr>
              <a:defRPr/>
            </a:lvl1pPr>
          </a:lstStyle>
          <a:p>
            <a:fld id="{5A88A32F-99B5-4E73-8752-D70F1682E5C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doc.cern.ch/archive/electronic/cern/others/PHO/photo-bul/bul-pho-2007-046_01.jp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27088" y="274638"/>
            <a:ext cx="6697662" cy="706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23850" y="1268413"/>
            <a:ext cx="8496300" cy="4857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525344"/>
            <a:ext cx="2133600" cy="2880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en-US" smtClean="0"/>
              <a:t>Ph. Lebrun</a:t>
            </a:r>
            <a:endParaRPr lang="en-US" dirty="0"/>
          </a:p>
        </p:txBody>
      </p:sp>
      <p:sp>
        <p:nvSpPr>
          <p:cNvPr id="1029" name="Rectangle 5"/>
          <p:cNvSpPr>
            <a:spLocks noGrp="1" noChangeArrowheads="1"/>
          </p:cNvSpPr>
          <p:nvPr>
            <p:ph type="ftr" sz="quarter" idx="3"/>
          </p:nvPr>
        </p:nvSpPr>
        <p:spPr bwMode="auto">
          <a:xfrm>
            <a:off x="3124200" y="6525344"/>
            <a:ext cx="2895600" cy="2880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r>
              <a:rPr lang="en-GB" smtClean="0"/>
              <a:t> CAS Erice, 24 April-4 May 2013</a:t>
            </a:r>
            <a:endParaRPr lang="en-US" dirty="0"/>
          </a:p>
        </p:txBody>
      </p:sp>
      <p:sp>
        <p:nvSpPr>
          <p:cNvPr id="1030" name="Rectangle 6"/>
          <p:cNvSpPr>
            <a:spLocks noGrp="1" noChangeArrowheads="1"/>
          </p:cNvSpPr>
          <p:nvPr>
            <p:ph type="sldNum" sz="quarter" idx="4"/>
          </p:nvPr>
        </p:nvSpPr>
        <p:spPr bwMode="auto">
          <a:xfrm>
            <a:off x="6553200" y="6525344"/>
            <a:ext cx="2133600" cy="2880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27678B88-3ED1-486D-B44A-44ECA65609D2}" type="slidenum">
              <a:rPr lang="en-US" smtClean="0"/>
              <a:pPr/>
              <a:t>‹#›</a:t>
            </a:fld>
            <a:endParaRPr lang="en-US"/>
          </a:p>
        </p:txBody>
      </p:sp>
      <p:pic>
        <p:nvPicPr>
          <p:cNvPr id="9" name="Picture 9" descr="photo-bul/bul-pho-2007-046">
            <a:hlinkClick r:id="rId15"/>
          </p:cNvPr>
          <p:cNvPicPr>
            <a:picLocks noChangeAspect="1" noChangeArrowheads="1"/>
          </p:cNvPicPr>
          <p:nvPr userDrawn="1"/>
        </p:nvPicPr>
        <p:blipFill>
          <a:blip r:embed="rId16" cstate="print"/>
          <a:srcRect/>
          <a:stretch>
            <a:fillRect/>
          </a:stretch>
        </p:blipFill>
        <p:spPr bwMode="auto">
          <a:xfrm>
            <a:off x="34925" y="57150"/>
            <a:ext cx="942975" cy="923925"/>
          </a:xfrm>
          <a:prstGeom prst="rect">
            <a:avLst/>
          </a:prstGeom>
          <a:noFill/>
        </p:spPr>
      </p:pic>
      <p:pic>
        <p:nvPicPr>
          <p:cNvPr id="96258" name="Picture 2" descr="http://cas.web.cern.ch/cas/Erice-2013/CASlogo.jp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028504" y="116632"/>
            <a:ext cx="1080000" cy="69009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rtl="0" fontAlgn="base">
        <a:spcBef>
          <a:spcPct val="0"/>
        </a:spcBef>
        <a:spcAft>
          <a:spcPct val="0"/>
        </a:spcAft>
        <a:defRPr sz="2800">
          <a:solidFill>
            <a:srgbClr val="0066CC"/>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2pPr>
      <a:lvl3pPr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3pPr>
      <a:lvl4pPr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4pPr>
      <a:lvl5pPr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5pPr>
      <a:lvl6pPr marL="457200"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2.wmf"/><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0.wmf"/><Relationship Id="rId4" Type="http://schemas.openxmlformats.org/officeDocument/2006/relationships/image" Target="../media/image39.wmf"/></Relationships>
</file>

<file path=ppt/slides/_rels/slide3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16.w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4.wmf"/><Relationship Id="rId5" Type="http://schemas.openxmlformats.org/officeDocument/2006/relationships/oleObject" Target="../embeddings/oleObject3.bin"/><Relationship Id="rId10" Type="http://schemas.openxmlformats.org/officeDocument/2006/relationships/image" Target="../media/image47.wmf"/><Relationship Id="rId4" Type="http://schemas.openxmlformats.org/officeDocument/2006/relationships/image" Target="../media/image43.wmf"/><Relationship Id="rId9" Type="http://schemas.openxmlformats.org/officeDocument/2006/relationships/image" Target="../media/image46.wmf"/></Relationships>
</file>

<file path=ppt/slides/_rels/slide36.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1.wmf"/><Relationship Id="rId4" Type="http://schemas.openxmlformats.org/officeDocument/2006/relationships/image" Target="../media/image50.wmf"/></Relationships>
</file>

<file path=ppt/slides/_rels/slide38.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65.wmf"/><Relationship Id="rId17" Type="http://schemas.openxmlformats.org/officeDocument/2006/relationships/image" Target="../media/image68.wmf"/><Relationship Id="rId2" Type="http://schemas.openxmlformats.org/officeDocument/2006/relationships/slideLayout" Target="../slideLayouts/slideLayout6.xml"/><Relationship Id="rId16" Type="http://schemas.openxmlformats.org/officeDocument/2006/relationships/image" Target="../media/image67.wmf"/><Relationship Id="rId1" Type="http://schemas.openxmlformats.org/officeDocument/2006/relationships/vmlDrawing" Target="../drawings/vmlDrawing4.vml"/><Relationship Id="rId6" Type="http://schemas.openxmlformats.org/officeDocument/2006/relationships/image" Target="../media/image62.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10" Type="http://schemas.openxmlformats.org/officeDocument/2006/relationships/image" Target="../media/image64.wmf"/><Relationship Id="rId4" Type="http://schemas.openxmlformats.org/officeDocument/2006/relationships/image" Target="../media/image61.wmf"/><Relationship Id="rId9" Type="http://schemas.openxmlformats.org/officeDocument/2006/relationships/oleObject" Target="../embeddings/oleObject9.bin"/><Relationship Id="rId14" Type="http://schemas.openxmlformats.org/officeDocument/2006/relationships/image" Target="../media/image66.wmf"/></Relationships>
</file>

<file path=ppt/slides/_rels/slide4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72.emf"/><Relationship Id="rId4" Type="http://schemas.openxmlformats.org/officeDocument/2006/relationships/oleObject" Target="../embeddings/Microsoft_Excel_97-2003_Worksheet1.xls"/></Relationships>
</file>

<file path=ppt/slides/_rels/slide4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4.jpeg"/><Relationship Id="rId7" Type="http://schemas.openxmlformats.org/officeDocument/2006/relationships/image" Target="../media/image75.jpe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73.emf"/><Relationship Id="rId5" Type="http://schemas.openxmlformats.org/officeDocument/2006/relationships/oleObject" Target="../embeddings/Microsoft_Excel_97-2003_Worksheet2.xls"/><Relationship Id="rId4" Type="http://schemas.openxmlformats.org/officeDocument/2006/relationships/oleObject" Target="../embeddings/oleObject14.bin"/><Relationship Id="rId9" Type="http://schemas.openxmlformats.org/officeDocument/2006/relationships/image" Target="../media/image77.png"/></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6.xml"/><Relationship Id="rId4" Type="http://schemas.openxmlformats.org/officeDocument/2006/relationships/image" Target="../media/image83.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90.wmf"/><Relationship Id="rId5" Type="http://schemas.openxmlformats.org/officeDocument/2006/relationships/image" Target="../media/image88.wmf"/><Relationship Id="rId4" Type="http://schemas.openxmlformats.org/officeDocument/2006/relationships/oleObject" Target="../embeddings/oleObject15.bin"/></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5.wmf"/><Relationship Id="rId7" Type="http://schemas.openxmlformats.org/officeDocument/2006/relationships/image" Target="../media/image94.w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17.bin"/><Relationship Id="rId5" Type="http://schemas.openxmlformats.org/officeDocument/2006/relationships/image" Target="../media/image93.wmf"/><Relationship Id="rId4" Type="http://schemas.openxmlformats.org/officeDocument/2006/relationships/oleObject" Target="../embeddings/oleObject16.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98.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97.wmf"/><Relationship Id="rId5" Type="http://schemas.openxmlformats.org/officeDocument/2006/relationships/oleObject" Target="../embeddings/oleObject19.bin"/><Relationship Id="rId4" Type="http://schemas.openxmlformats.org/officeDocument/2006/relationships/image" Target="../media/image96.wmf"/></Relationships>
</file>

<file path=ppt/slides/_rels/slide66.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en.wikipedia.org/wiki/Image:HWB-NMRv900.jpg" TargetMode="External"/><Relationship Id="rId2" Type="http://schemas.openxmlformats.org/officeDocument/2006/relationships/image" Target="../media/image104.jpeg"/><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hyperlink" Target="http://ess-scandinavia.eu/index.php"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newsline.linearcollider.org/wp-content/uploads/2012/08/ILC-SchemeTDR-e1345563241776.jpg" TargetMode="Externa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fr-CH" dirty="0" err="1"/>
              <a:t>Technology</a:t>
            </a:r>
            <a:r>
              <a:rPr lang="fr-CH" dirty="0"/>
              <a:t> of </a:t>
            </a:r>
            <a:r>
              <a:rPr lang="fr-CH" dirty="0" err="1"/>
              <a:t>superfluid</a:t>
            </a:r>
            <a:r>
              <a:rPr lang="fr-CH" dirty="0"/>
              <a:t> </a:t>
            </a:r>
            <a:r>
              <a:rPr lang="fr-CH" dirty="0" err="1"/>
              <a:t>helium</a:t>
            </a:r>
            <a:endParaRPr lang="en-US" dirty="0"/>
          </a:p>
        </p:txBody>
      </p:sp>
      <p:sp>
        <p:nvSpPr>
          <p:cNvPr id="2053" name="Rectangle 3"/>
          <p:cNvSpPr>
            <a:spLocks noChangeArrowheads="1"/>
          </p:cNvSpPr>
          <p:nvPr/>
        </p:nvSpPr>
        <p:spPr bwMode="auto">
          <a:xfrm>
            <a:off x="1403350" y="3716338"/>
            <a:ext cx="6408738" cy="2665412"/>
          </a:xfrm>
          <a:prstGeom prst="rect">
            <a:avLst/>
          </a:prstGeom>
          <a:noFill/>
          <a:ln w="9525">
            <a:noFill/>
            <a:miter lim="800000"/>
            <a:headEnd/>
            <a:tailEnd/>
          </a:ln>
        </p:spPr>
        <p:txBody>
          <a:bodyPr/>
          <a:lstStyle/>
          <a:p>
            <a:pPr algn="ctr">
              <a:spcBef>
                <a:spcPct val="20000"/>
              </a:spcBef>
            </a:pPr>
            <a:r>
              <a:rPr lang="fr-CH" sz="2000" dirty="0">
                <a:latin typeface="Tahoma" pitchFamily="34" charset="0"/>
              </a:rPr>
              <a:t>Philippe Lebrun &amp; Laurent Tavian</a:t>
            </a:r>
          </a:p>
          <a:p>
            <a:pPr algn="ctr">
              <a:spcBef>
                <a:spcPct val="20000"/>
              </a:spcBef>
            </a:pPr>
            <a:r>
              <a:rPr lang="fr-CH" sz="2000" i="1" dirty="0">
                <a:latin typeface="Tahoma" pitchFamily="34" charset="0"/>
              </a:rPr>
              <a:t>CERN, Geneva, </a:t>
            </a:r>
            <a:r>
              <a:rPr lang="fr-CH" sz="2000" i="1" dirty="0" err="1">
                <a:latin typeface="Tahoma" pitchFamily="34" charset="0"/>
              </a:rPr>
              <a:t>Swi</a:t>
            </a:r>
            <a:r>
              <a:rPr lang="en-US" sz="2000" i="1" dirty="0" err="1">
                <a:latin typeface="Tahoma" pitchFamily="34" charset="0"/>
              </a:rPr>
              <a:t>tzerland</a:t>
            </a:r>
            <a:endParaRPr lang="en-US" sz="2000" i="1" dirty="0">
              <a:latin typeface="Tahoma" pitchFamily="34" charset="0"/>
            </a:endParaRPr>
          </a:p>
          <a:p>
            <a:pPr algn="ctr">
              <a:spcBef>
                <a:spcPct val="20000"/>
              </a:spcBef>
            </a:pPr>
            <a:endParaRPr lang="en-US" sz="2000" dirty="0">
              <a:latin typeface="Tahoma" pitchFamily="34" charset="0"/>
            </a:endParaRPr>
          </a:p>
          <a:p>
            <a:pPr algn="ctr">
              <a:spcBef>
                <a:spcPct val="20000"/>
              </a:spcBef>
            </a:pPr>
            <a:endParaRPr lang="en-US" sz="2000" dirty="0">
              <a:latin typeface="Tahoma" pitchFamily="34" charset="0"/>
            </a:endParaRPr>
          </a:p>
          <a:p>
            <a:pPr algn="ctr">
              <a:spcBef>
                <a:spcPct val="20000"/>
              </a:spcBef>
            </a:pPr>
            <a:r>
              <a:rPr lang="fr-CH" sz="1600" dirty="0" smtClean="0">
                <a:solidFill>
                  <a:srgbClr val="FF0000"/>
                </a:solidFill>
                <a:latin typeface="Tahoma" pitchFamily="34" charset="0"/>
              </a:rPr>
              <a:t>CERN Accelerator </a:t>
            </a:r>
            <a:r>
              <a:rPr lang="fr-CH" sz="1600" dirty="0" err="1" smtClean="0">
                <a:solidFill>
                  <a:srgbClr val="FF0000"/>
                </a:solidFill>
                <a:latin typeface="Tahoma" pitchFamily="34" charset="0"/>
              </a:rPr>
              <a:t>School</a:t>
            </a:r>
            <a:r>
              <a:rPr lang="fr-CH" sz="1600" dirty="0" smtClean="0">
                <a:solidFill>
                  <a:srgbClr val="FF0000"/>
                </a:solidFill>
                <a:latin typeface="Tahoma" pitchFamily="34" charset="0"/>
              </a:rPr>
              <a:t> «</a:t>
            </a:r>
            <a:r>
              <a:rPr lang="fr-CH" sz="1600" dirty="0" err="1" smtClean="0">
                <a:solidFill>
                  <a:srgbClr val="FF0000"/>
                </a:solidFill>
                <a:latin typeface="Tahoma" pitchFamily="34" charset="0"/>
              </a:rPr>
              <a:t>Superconductivity</a:t>
            </a:r>
            <a:r>
              <a:rPr lang="fr-CH" sz="1600" dirty="0" smtClean="0">
                <a:solidFill>
                  <a:srgbClr val="FF0000"/>
                </a:solidFill>
                <a:latin typeface="Tahoma" pitchFamily="34" charset="0"/>
              </a:rPr>
              <a:t> for </a:t>
            </a:r>
            <a:r>
              <a:rPr lang="fr-CH" sz="1600" dirty="0" err="1" smtClean="0">
                <a:solidFill>
                  <a:srgbClr val="FF0000"/>
                </a:solidFill>
                <a:latin typeface="Tahoma" pitchFamily="34" charset="0"/>
              </a:rPr>
              <a:t>Accelerators</a:t>
            </a:r>
            <a:r>
              <a:rPr lang="fr-CH" sz="1600" dirty="0" smtClean="0">
                <a:solidFill>
                  <a:srgbClr val="FF0000"/>
                </a:solidFill>
                <a:latin typeface="Tahoma" pitchFamily="34" charset="0"/>
              </a:rPr>
              <a:t>»</a:t>
            </a:r>
            <a:endParaRPr lang="fr-CH" sz="1600" dirty="0">
              <a:solidFill>
                <a:srgbClr val="FF0000"/>
              </a:solidFill>
              <a:latin typeface="Tahoma" pitchFamily="34" charset="0"/>
            </a:endParaRPr>
          </a:p>
          <a:p>
            <a:pPr algn="ctr">
              <a:spcBef>
                <a:spcPct val="20000"/>
              </a:spcBef>
            </a:pPr>
            <a:r>
              <a:rPr lang="en-US" sz="1600" dirty="0" err="1" smtClean="0">
                <a:solidFill>
                  <a:srgbClr val="FF0000"/>
                </a:solidFill>
                <a:latin typeface="Tahoma" pitchFamily="34" charset="0"/>
              </a:rPr>
              <a:t>Ettore</a:t>
            </a:r>
            <a:r>
              <a:rPr lang="en-US" sz="1600" dirty="0" smtClean="0">
                <a:solidFill>
                  <a:srgbClr val="FF0000"/>
                </a:solidFill>
                <a:latin typeface="Tahoma" pitchFamily="34" charset="0"/>
              </a:rPr>
              <a:t> </a:t>
            </a:r>
            <a:r>
              <a:rPr lang="en-US" sz="1600" dirty="0" err="1" smtClean="0">
                <a:solidFill>
                  <a:srgbClr val="FF0000"/>
                </a:solidFill>
                <a:latin typeface="Tahoma" pitchFamily="34" charset="0"/>
              </a:rPr>
              <a:t>Majorana</a:t>
            </a:r>
            <a:r>
              <a:rPr lang="en-US" sz="1600" dirty="0" smtClean="0">
                <a:solidFill>
                  <a:srgbClr val="FF0000"/>
                </a:solidFill>
                <a:latin typeface="Tahoma" pitchFamily="34" charset="0"/>
              </a:rPr>
              <a:t> Foundation and Centre for Scientific Culture</a:t>
            </a:r>
          </a:p>
          <a:p>
            <a:pPr algn="ctr">
              <a:spcBef>
                <a:spcPct val="20000"/>
              </a:spcBef>
            </a:pPr>
            <a:r>
              <a:rPr lang="en-US" sz="1600" dirty="0" err="1" smtClean="0">
                <a:solidFill>
                  <a:srgbClr val="FF0000"/>
                </a:solidFill>
                <a:latin typeface="Tahoma" pitchFamily="34" charset="0"/>
              </a:rPr>
              <a:t>Erice</a:t>
            </a:r>
            <a:r>
              <a:rPr lang="en-US" sz="1600" dirty="0" smtClean="0">
                <a:solidFill>
                  <a:srgbClr val="FF0000"/>
                </a:solidFill>
                <a:latin typeface="Tahoma" pitchFamily="34" charset="0"/>
              </a:rPr>
              <a:t>, Italy, 24 April – 4 May 2013</a:t>
            </a:r>
            <a:endParaRPr lang="en-US" sz="2400" dirty="0">
              <a:latin typeface="Tahom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042988" y="188913"/>
            <a:ext cx="6697662" cy="685800"/>
          </a:xfrm>
        </p:spPr>
        <p:txBody>
          <a:bodyPr/>
          <a:lstStyle/>
          <a:p>
            <a:r>
              <a:rPr lang="en-GB" sz="2400" dirty="0"/>
              <a:t>Phase diagram of helium</a:t>
            </a:r>
          </a:p>
        </p:txBody>
      </p:sp>
      <p:grpSp>
        <p:nvGrpSpPr>
          <p:cNvPr id="90128" name="Group 16"/>
          <p:cNvGrpSpPr>
            <a:grpSpLocks/>
          </p:cNvGrpSpPr>
          <p:nvPr/>
        </p:nvGrpSpPr>
        <p:grpSpPr bwMode="auto">
          <a:xfrm>
            <a:off x="1042988" y="1052513"/>
            <a:ext cx="6842125" cy="5461000"/>
            <a:chOff x="657" y="663"/>
            <a:chExt cx="4310" cy="3440"/>
          </a:xfrm>
        </p:grpSpPr>
        <p:pic>
          <p:nvPicPr>
            <p:cNvPr id="90115" name="Picture 3"/>
            <p:cNvPicPr>
              <a:picLocks noChangeAspect="1" noChangeArrowheads="1"/>
            </p:cNvPicPr>
            <p:nvPr/>
          </p:nvPicPr>
          <p:blipFill>
            <a:blip r:embed="rId2" cstate="print"/>
            <a:srcRect/>
            <a:stretch>
              <a:fillRect/>
            </a:stretch>
          </p:blipFill>
          <p:spPr bwMode="auto">
            <a:xfrm>
              <a:off x="657" y="663"/>
              <a:ext cx="4310" cy="3440"/>
            </a:xfrm>
            <a:prstGeom prst="rect">
              <a:avLst/>
            </a:prstGeom>
            <a:noFill/>
            <a:ln w="9525">
              <a:noFill/>
              <a:miter lim="800000"/>
              <a:headEnd/>
              <a:tailEnd/>
            </a:ln>
            <a:effectLst/>
          </p:spPr>
        </p:pic>
        <p:grpSp>
          <p:nvGrpSpPr>
            <p:cNvPr id="90127" name="Group 15"/>
            <p:cNvGrpSpPr>
              <a:grpSpLocks/>
            </p:cNvGrpSpPr>
            <p:nvPr/>
          </p:nvGrpSpPr>
          <p:grpSpPr bwMode="auto">
            <a:xfrm>
              <a:off x="2656" y="1389"/>
              <a:ext cx="587" cy="528"/>
              <a:chOff x="2496" y="1632"/>
              <a:chExt cx="587" cy="528"/>
            </a:xfrm>
          </p:grpSpPr>
          <p:sp>
            <p:nvSpPr>
              <p:cNvPr id="90125" name="Text Box 13"/>
              <p:cNvSpPr txBox="1">
                <a:spLocks noChangeArrowheads="1"/>
              </p:cNvSpPr>
              <p:nvPr/>
            </p:nvSpPr>
            <p:spPr bwMode="auto">
              <a:xfrm>
                <a:off x="2592" y="1632"/>
                <a:ext cx="491" cy="250"/>
              </a:xfrm>
              <a:prstGeom prst="rect">
                <a:avLst/>
              </a:prstGeom>
              <a:noFill/>
              <a:ln w="9525">
                <a:noFill/>
                <a:miter lim="800000"/>
                <a:headEnd/>
                <a:tailEnd/>
              </a:ln>
              <a:effectLst/>
            </p:spPr>
            <p:txBody>
              <a:bodyPr wrap="none">
                <a:spAutoFit/>
              </a:bodyPr>
              <a:lstStyle/>
              <a:p>
                <a:pPr eaLnBrk="0" hangingPunct="0"/>
                <a:r>
                  <a:rPr lang="en-US" sz="2000">
                    <a:solidFill>
                      <a:srgbClr val="FF3300"/>
                    </a:solidFill>
                    <a:latin typeface="Symbol" pitchFamily="18" charset="2"/>
                  </a:rPr>
                  <a:t>l </a:t>
                </a:r>
                <a:r>
                  <a:rPr lang="en-US" sz="2000">
                    <a:solidFill>
                      <a:srgbClr val="FF3300"/>
                    </a:solidFill>
                    <a:latin typeface="Tahoma" pitchFamily="34" charset="0"/>
                  </a:rPr>
                  <a:t>line</a:t>
                </a:r>
              </a:p>
            </p:txBody>
          </p:sp>
          <p:sp>
            <p:nvSpPr>
              <p:cNvPr id="90126" name="Line 14"/>
              <p:cNvSpPr>
                <a:spLocks noChangeShapeType="1"/>
              </p:cNvSpPr>
              <p:nvPr/>
            </p:nvSpPr>
            <p:spPr bwMode="auto">
              <a:xfrm flipH="1">
                <a:off x="2496" y="1824"/>
                <a:ext cx="336" cy="336"/>
              </a:xfrm>
              <a:prstGeom prst="line">
                <a:avLst/>
              </a:prstGeom>
              <a:noFill/>
              <a:ln w="19050">
                <a:solidFill>
                  <a:srgbClr val="FF3300"/>
                </a:solidFill>
                <a:round/>
                <a:headEnd/>
                <a:tailEnd type="triangle" w="med" len="med"/>
              </a:ln>
              <a:effectLst/>
            </p:spPr>
            <p:txBody>
              <a:bodyPr/>
              <a:lstStyle/>
              <a:p>
                <a:endParaRPr lang="en-US"/>
              </a:p>
            </p:txBody>
          </p:sp>
        </p:grpSp>
      </p:gr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27088" y="115888"/>
            <a:ext cx="7489825" cy="706437"/>
          </a:xfrm>
        </p:spPr>
        <p:txBody>
          <a:bodyPr/>
          <a:lstStyle/>
          <a:p>
            <a:r>
              <a:rPr lang="fr-CH" sz="2400" dirty="0" err="1"/>
              <a:t>Discovery</a:t>
            </a:r>
            <a:r>
              <a:rPr lang="fr-CH" sz="2400" dirty="0"/>
              <a:t> of </a:t>
            </a:r>
            <a:r>
              <a:rPr lang="fr-CH" sz="2400" dirty="0" err="1"/>
              <a:t>superfluidity</a:t>
            </a:r>
            <a:r>
              <a:rPr lang="fr-CH" sz="2400" dirty="0"/>
              <a:t> in He II (1938)</a:t>
            </a:r>
            <a:endParaRPr lang="en-US" sz="2400" dirty="0"/>
          </a:p>
        </p:txBody>
      </p:sp>
      <p:pic>
        <p:nvPicPr>
          <p:cNvPr id="63491" name="Picture 3"/>
          <p:cNvPicPr>
            <a:picLocks noChangeAspect="1" noChangeArrowheads="1"/>
          </p:cNvPicPr>
          <p:nvPr/>
        </p:nvPicPr>
        <p:blipFill>
          <a:blip r:embed="rId2" cstate="print"/>
          <a:srcRect/>
          <a:stretch>
            <a:fillRect/>
          </a:stretch>
        </p:blipFill>
        <p:spPr bwMode="auto">
          <a:xfrm>
            <a:off x="407988" y="2427288"/>
            <a:ext cx="3948112" cy="3162300"/>
          </a:xfrm>
          <a:prstGeom prst="rect">
            <a:avLst/>
          </a:prstGeom>
          <a:noFill/>
          <a:ln w="9525">
            <a:noFill/>
            <a:miter lim="800000"/>
            <a:headEnd/>
            <a:tailEnd/>
          </a:ln>
          <a:effectLst/>
        </p:spPr>
      </p:pic>
      <p:pic>
        <p:nvPicPr>
          <p:cNvPr id="63492" name="Picture 4"/>
          <p:cNvPicPr>
            <a:picLocks noChangeAspect="1" noChangeArrowheads="1"/>
          </p:cNvPicPr>
          <p:nvPr/>
        </p:nvPicPr>
        <p:blipFill>
          <a:blip r:embed="rId3" cstate="print"/>
          <a:srcRect/>
          <a:stretch>
            <a:fillRect/>
          </a:stretch>
        </p:blipFill>
        <p:spPr bwMode="auto">
          <a:xfrm>
            <a:off x="4787900" y="2425700"/>
            <a:ext cx="3976688" cy="3163888"/>
          </a:xfrm>
          <a:prstGeom prst="rect">
            <a:avLst/>
          </a:prstGeom>
          <a:noFill/>
          <a:ln w="9525">
            <a:noFill/>
            <a:miter lim="800000"/>
            <a:headEnd/>
            <a:tailEnd/>
          </a:ln>
          <a:effectLst/>
        </p:spPr>
      </p:pic>
      <p:sp>
        <p:nvSpPr>
          <p:cNvPr id="63493" name="Text Box 5"/>
          <p:cNvSpPr txBox="1">
            <a:spLocks noChangeArrowheads="1"/>
          </p:cNvSpPr>
          <p:nvPr/>
        </p:nvSpPr>
        <p:spPr bwMode="auto">
          <a:xfrm>
            <a:off x="2051050" y="908050"/>
            <a:ext cx="4967288" cy="701675"/>
          </a:xfrm>
          <a:prstGeom prst="rect">
            <a:avLst/>
          </a:prstGeom>
          <a:noFill/>
          <a:ln w="9525">
            <a:noFill/>
            <a:miter lim="800000"/>
            <a:headEnd/>
            <a:tailEnd/>
          </a:ln>
          <a:effectLst/>
        </p:spPr>
        <p:txBody>
          <a:bodyPr>
            <a:spAutoFit/>
          </a:bodyPr>
          <a:lstStyle/>
          <a:p>
            <a:pPr algn="ctr"/>
            <a:r>
              <a:rPr lang="en-US" sz="2000" dirty="0">
                <a:latin typeface="Tahoma" pitchFamily="34" charset="0"/>
              </a:rPr>
              <a:t>J.F. Allen &amp; A.D. </a:t>
            </a:r>
            <a:r>
              <a:rPr lang="en-US" sz="2000" dirty="0" err="1">
                <a:latin typeface="Tahoma" pitchFamily="34" charset="0"/>
              </a:rPr>
              <a:t>Misener</a:t>
            </a:r>
            <a:r>
              <a:rPr lang="en-US" sz="2000" dirty="0">
                <a:latin typeface="Tahoma" pitchFamily="34" charset="0"/>
              </a:rPr>
              <a:t> (Cambridge)</a:t>
            </a:r>
          </a:p>
          <a:p>
            <a:pPr algn="ctr"/>
            <a:r>
              <a:rPr lang="en-US" sz="2000" dirty="0">
                <a:latin typeface="Tahoma" pitchFamily="34" charset="0"/>
              </a:rPr>
              <a:t>P.L. Kapitsa (Moscow)</a:t>
            </a:r>
          </a:p>
        </p:txBody>
      </p:sp>
      <p:sp>
        <p:nvSpPr>
          <p:cNvPr id="63494" name="Text Box 6"/>
          <p:cNvSpPr txBox="1">
            <a:spLocks noChangeArrowheads="1"/>
          </p:cNvSpPr>
          <p:nvPr/>
        </p:nvSpPr>
        <p:spPr bwMode="auto">
          <a:xfrm>
            <a:off x="1476375" y="1989138"/>
            <a:ext cx="6192838" cy="396875"/>
          </a:xfrm>
          <a:prstGeom prst="rect">
            <a:avLst/>
          </a:prstGeom>
          <a:noFill/>
          <a:ln w="9525">
            <a:noFill/>
            <a:miter lim="800000"/>
            <a:headEnd/>
            <a:tailEnd/>
          </a:ln>
          <a:effectLst/>
        </p:spPr>
        <p:txBody>
          <a:bodyPr>
            <a:spAutoFit/>
          </a:bodyPr>
          <a:lstStyle/>
          <a:p>
            <a:pPr algn="ctr">
              <a:spcBef>
                <a:spcPct val="50000"/>
              </a:spcBef>
            </a:pPr>
            <a:r>
              <a:rPr lang="fr-CH" sz="2000" i="1">
                <a:solidFill>
                  <a:srgbClr val="3333FF"/>
                </a:solidFill>
                <a:latin typeface="Tahoma" pitchFamily="34" charset="0"/>
              </a:rPr>
              <a:t>Vaporization of liquid helium under applied heat load</a:t>
            </a:r>
            <a:endParaRPr lang="en-US" sz="2000" i="1">
              <a:solidFill>
                <a:srgbClr val="3333FF"/>
              </a:solidFill>
              <a:latin typeface="Tahoma" pitchFamily="34" charset="0"/>
            </a:endParaRPr>
          </a:p>
        </p:txBody>
      </p:sp>
      <p:sp>
        <p:nvSpPr>
          <p:cNvPr id="63495" name="Text Box 7"/>
          <p:cNvSpPr txBox="1">
            <a:spLocks noChangeArrowheads="1"/>
          </p:cNvSpPr>
          <p:nvPr/>
        </p:nvSpPr>
        <p:spPr bwMode="auto">
          <a:xfrm>
            <a:off x="827088" y="5661025"/>
            <a:ext cx="3241675" cy="366713"/>
          </a:xfrm>
          <a:prstGeom prst="rect">
            <a:avLst/>
          </a:prstGeom>
          <a:noFill/>
          <a:ln w="9525">
            <a:noFill/>
            <a:miter lim="800000"/>
            <a:headEnd/>
            <a:tailEnd/>
          </a:ln>
          <a:effectLst/>
        </p:spPr>
        <p:txBody>
          <a:bodyPr>
            <a:spAutoFit/>
          </a:bodyPr>
          <a:lstStyle/>
          <a:p>
            <a:pPr algn="ctr">
              <a:spcBef>
                <a:spcPct val="50000"/>
              </a:spcBef>
            </a:pPr>
            <a:r>
              <a:rPr lang="fr-CH">
                <a:solidFill>
                  <a:srgbClr val="3333FF"/>
                </a:solidFill>
                <a:latin typeface="Tahoma" pitchFamily="34" charset="0"/>
              </a:rPr>
              <a:t>He I (T=2.4 K)</a:t>
            </a:r>
            <a:endParaRPr lang="en-US">
              <a:solidFill>
                <a:srgbClr val="3333FF"/>
              </a:solidFill>
              <a:latin typeface="Tahoma" pitchFamily="34" charset="0"/>
            </a:endParaRPr>
          </a:p>
        </p:txBody>
      </p:sp>
      <p:sp>
        <p:nvSpPr>
          <p:cNvPr id="63496" name="Text Box 8"/>
          <p:cNvSpPr txBox="1">
            <a:spLocks noChangeArrowheads="1"/>
          </p:cNvSpPr>
          <p:nvPr/>
        </p:nvSpPr>
        <p:spPr bwMode="auto">
          <a:xfrm>
            <a:off x="5218113" y="5661025"/>
            <a:ext cx="3241675" cy="366713"/>
          </a:xfrm>
          <a:prstGeom prst="rect">
            <a:avLst/>
          </a:prstGeom>
          <a:noFill/>
          <a:ln w="9525">
            <a:noFill/>
            <a:miter lim="800000"/>
            <a:headEnd/>
            <a:tailEnd/>
          </a:ln>
          <a:effectLst/>
        </p:spPr>
        <p:txBody>
          <a:bodyPr>
            <a:spAutoFit/>
          </a:bodyPr>
          <a:lstStyle/>
          <a:p>
            <a:pPr algn="ctr">
              <a:spcBef>
                <a:spcPct val="50000"/>
              </a:spcBef>
            </a:pPr>
            <a:r>
              <a:rPr lang="fr-CH">
                <a:solidFill>
                  <a:srgbClr val="3333FF"/>
                </a:solidFill>
                <a:latin typeface="Tahoma" pitchFamily="34" charset="0"/>
              </a:rPr>
              <a:t>He II (T=2.1 K)</a:t>
            </a:r>
            <a:endParaRPr lang="en-US">
              <a:solidFill>
                <a:srgbClr val="3333FF"/>
              </a:solidFill>
              <a:latin typeface="Tahoma" pitchFamily="34" charset="0"/>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27088" y="115888"/>
            <a:ext cx="7489825" cy="706437"/>
          </a:xfrm>
        </p:spPr>
        <p:txBody>
          <a:bodyPr/>
          <a:lstStyle/>
          <a:p>
            <a:r>
              <a:rPr lang="fr-CH" sz="2400" dirty="0" err="1"/>
              <a:t>Theoretical</a:t>
            </a:r>
            <a:r>
              <a:rPr lang="fr-CH" sz="2400" dirty="0"/>
              <a:t> </a:t>
            </a:r>
            <a:r>
              <a:rPr lang="fr-CH" sz="2400" dirty="0" err="1"/>
              <a:t>approaches</a:t>
            </a:r>
            <a:r>
              <a:rPr lang="fr-CH" sz="2400" dirty="0"/>
              <a:t> to </a:t>
            </a:r>
            <a:r>
              <a:rPr lang="fr-CH" sz="2400" dirty="0" err="1"/>
              <a:t>superfluid</a:t>
            </a:r>
            <a:r>
              <a:rPr lang="fr-CH" sz="2400" dirty="0"/>
              <a:t> </a:t>
            </a:r>
            <a:r>
              <a:rPr lang="fr-CH" sz="2400" dirty="0" err="1"/>
              <a:t>helium</a:t>
            </a:r>
            <a:endParaRPr lang="en-US" sz="2400" dirty="0"/>
          </a:p>
        </p:txBody>
      </p:sp>
      <p:sp>
        <p:nvSpPr>
          <p:cNvPr id="64515" name="Rectangle 3"/>
          <p:cNvSpPr>
            <a:spLocks noGrp="1" noChangeArrowheads="1"/>
          </p:cNvSpPr>
          <p:nvPr>
            <p:ph type="body" idx="1"/>
          </p:nvPr>
        </p:nvSpPr>
        <p:spPr/>
        <p:txBody>
          <a:bodyPr/>
          <a:lstStyle/>
          <a:p>
            <a:pPr>
              <a:buFontTx/>
              <a:buNone/>
            </a:pPr>
            <a:r>
              <a:rPr lang="en-US"/>
              <a:t> </a:t>
            </a:r>
          </a:p>
        </p:txBody>
      </p:sp>
      <p:grpSp>
        <p:nvGrpSpPr>
          <p:cNvPr id="64516" name="Group 4"/>
          <p:cNvGrpSpPr>
            <a:grpSpLocks/>
          </p:cNvGrpSpPr>
          <p:nvPr/>
        </p:nvGrpSpPr>
        <p:grpSpPr bwMode="auto">
          <a:xfrm>
            <a:off x="684213" y="1125538"/>
            <a:ext cx="1727200" cy="2886075"/>
            <a:chOff x="431" y="709"/>
            <a:chExt cx="1088" cy="1818"/>
          </a:xfrm>
        </p:grpSpPr>
        <p:pic>
          <p:nvPicPr>
            <p:cNvPr id="64517" name="Picture 5" descr="London"/>
            <p:cNvPicPr>
              <a:picLocks noChangeAspect="1" noChangeArrowheads="1"/>
            </p:cNvPicPr>
            <p:nvPr/>
          </p:nvPicPr>
          <p:blipFill>
            <a:blip r:embed="rId2" cstate="print"/>
            <a:srcRect/>
            <a:stretch>
              <a:fillRect/>
            </a:stretch>
          </p:blipFill>
          <p:spPr bwMode="auto">
            <a:xfrm>
              <a:off x="431" y="709"/>
              <a:ext cx="1087" cy="1548"/>
            </a:xfrm>
            <a:prstGeom prst="rect">
              <a:avLst/>
            </a:prstGeom>
            <a:noFill/>
          </p:spPr>
        </p:pic>
        <p:sp>
          <p:nvSpPr>
            <p:cNvPr id="64518" name="Text Box 6"/>
            <p:cNvSpPr txBox="1">
              <a:spLocks noChangeArrowheads="1"/>
            </p:cNvSpPr>
            <p:nvPr/>
          </p:nvSpPr>
          <p:spPr bwMode="auto">
            <a:xfrm>
              <a:off x="476" y="2296"/>
              <a:ext cx="1043" cy="231"/>
            </a:xfrm>
            <a:prstGeom prst="rect">
              <a:avLst/>
            </a:prstGeom>
            <a:noFill/>
            <a:ln w="9525">
              <a:noFill/>
              <a:miter lim="800000"/>
              <a:headEnd/>
              <a:tailEnd/>
            </a:ln>
            <a:effectLst/>
          </p:spPr>
          <p:txBody>
            <a:bodyPr>
              <a:spAutoFit/>
            </a:bodyPr>
            <a:lstStyle/>
            <a:p>
              <a:pPr>
                <a:spcBef>
                  <a:spcPct val="50000"/>
                </a:spcBef>
              </a:pPr>
              <a:r>
                <a:rPr lang="en-US">
                  <a:latin typeface="Tahoma" pitchFamily="34" charset="0"/>
                </a:rPr>
                <a:t>Fritz London</a:t>
              </a:r>
            </a:p>
          </p:txBody>
        </p:sp>
      </p:grpSp>
      <p:grpSp>
        <p:nvGrpSpPr>
          <p:cNvPr id="64519" name="Group 7"/>
          <p:cNvGrpSpPr>
            <a:grpSpLocks/>
          </p:cNvGrpSpPr>
          <p:nvPr/>
        </p:nvGrpSpPr>
        <p:grpSpPr bwMode="auto">
          <a:xfrm>
            <a:off x="3492500" y="1268413"/>
            <a:ext cx="1763713" cy="2671762"/>
            <a:chOff x="2200" y="799"/>
            <a:chExt cx="1111" cy="1683"/>
          </a:xfrm>
        </p:grpSpPr>
        <p:pic>
          <p:nvPicPr>
            <p:cNvPr id="64520" name="Picture 8" descr="Tisza"/>
            <p:cNvPicPr>
              <a:picLocks noChangeAspect="1" noChangeArrowheads="1"/>
            </p:cNvPicPr>
            <p:nvPr/>
          </p:nvPicPr>
          <p:blipFill>
            <a:blip r:embed="rId3" cstate="print"/>
            <a:srcRect/>
            <a:stretch>
              <a:fillRect/>
            </a:stretch>
          </p:blipFill>
          <p:spPr bwMode="auto">
            <a:xfrm>
              <a:off x="2200" y="799"/>
              <a:ext cx="1111" cy="1379"/>
            </a:xfrm>
            <a:prstGeom prst="rect">
              <a:avLst/>
            </a:prstGeom>
            <a:noFill/>
          </p:spPr>
        </p:pic>
        <p:sp>
          <p:nvSpPr>
            <p:cNvPr id="64521" name="Text Box 9"/>
            <p:cNvSpPr txBox="1">
              <a:spLocks noChangeArrowheads="1"/>
            </p:cNvSpPr>
            <p:nvPr/>
          </p:nvSpPr>
          <p:spPr bwMode="auto">
            <a:xfrm>
              <a:off x="2245" y="2251"/>
              <a:ext cx="998" cy="231"/>
            </a:xfrm>
            <a:prstGeom prst="rect">
              <a:avLst/>
            </a:prstGeom>
            <a:noFill/>
            <a:ln w="9525">
              <a:noFill/>
              <a:miter lim="800000"/>
              <a:headEnd/>
              <a:tailEnd/>
            </a:ln>
            <a:effectLst/>
          </p:spPr>
          <p:txBody>
            <a:bodyPr>
              <a:spAutoFit/>
            </a:bodyPr>
            <a:lstStyle/>
            <a:p>
              <a:pPr>
                <a:spcBef>
                  <a:spcPct val="50000"/>
                </a:spcBef>
              </a:pPr>
              <a:r>
                <a:rPr lang="en-US">
                  <a:latin typeface="Tahoma" pitchFamily="34" charset="0"/>
                </a:rPr>
                <a:t>Laszlo Tisza</a:t>
              </a:r>
            </a:p>
          </p:txBody>
        </p:sp>
      </p:grpSp>
      <p:grpSp>
        <p:nvGrpSpPr>
          <p:cNvPr id="64522" name="Group 10"/>
          <p:cNvGrpSpPr>
            <a:grpSpLocks/>
          </p:cNvGrpSpPr>
          <p:nvPr/>
        </p:nvGrpSpPr>
        <p:grpSpPr bwMode="auto">
          <a:xfrm>
            <a:off x="6084888" y="1268413"/>
            <a:ext cx="2808287" cy="2665412"/>
            <a:chOff x="3833" y="799"/>
            <a:chExt cx="1769" cy="1679"/>
          </a:xfrm>
        </p:grpSpPr>
        <p:pic>
          <p:nvPicPr>
            <p:cNvPr id="64523" name="Picture 11" descr="landau"/>
            <p:cNvPicPr>
              <a:picLocks noChangeAspect="1" noChangeArrowheads="1"/>
            </p:cNvPicPr>
            <p:nvPr/>
          </p:nvPicPr>
          <p:blipFill>
            <a:blip r:embed="rId4" cstate="print"/>
            <a:srcRect/>
            <a:stretch>
              <a:fillRect/>
            </a:stretch>
          </p:blipFill>
          <p:spPr bwMode="auto">
            <a:xfrm>
              <a:off x="4150" y="799"/>
              <a:ext cx="972" cy="1362"/>
            </a:xfrm>
            <a:prstGeom prst="rect">
              <a:avLst/>
            </a:prstGeom>
            <a:noFill/>
          </p:spPr>
        </p:pic>
        <p:sp>
          <p:nvSpPr>
            <p:cNvPr id="64524" name="Text Box 12"/>
            <p:cNvSpPr txBox="1">
              <a:spLocks noChangeArrowheads="1"/>
            </p:cNvSpPr>
            <p:nvPr/>
          </p:nvSpPr>
          <p:spPr bwMode="auto">
            <a:xfrm>
              <a:off x="3833" y="2247"/>
              <a:ext cx="1769" cy="231"/>
            </a:xfrm>
            <a:prstGeom prst="rect">
              <a:avLst/>
            </a:prstGeom>
            <a:noFill/>
            <a:ln w="9525">
              <a:noFill/>
              <a:miter lim="800000"/>
              <a:headEnd/>
              <a:tailEnd/>
            </a:ln>
            <a:effectLst/>
          </p:spPr>
          <p:txBody>
            <a:bodyPr>
              <a:spAutoFit/>
            </a:bodyPr>
            <a:lstStyle/>
            <a:p>
              <a:pPr>
                <a:spcBef>
                  <a:spcPct val="50000"/>
                </a:spcBef>
              </a:pPr>
              <a:r>
                <a:rPr lang="en-US">
                  <a:latin typeface="Tahoma" pitchFamily="34" charset="0"/>
                </a:rPr>
                <a:t>Lev Davidovich Landau</a:t>
              </a:r>
            </a:p>
          </p:txBody>
        </p:sp>
      </p:grpSp>
      <p:pic>
        <p:nvPicPr>
          <p:cNvPr id="64525" name="Picture 13"/>
          <p:cNvPicPr>
            <a:picLocks noChangeAspect="1" noChangeArrowheads="1"/>
          </p:cNvPicPr>
          <p:nvPr/>
        </p:nvPicPr>
        <p:blipFill>
          <a:blip r:embed="rId5" cstate="print"/>
          <a:srcRect/>
          <a:stretch>
            <a:fillRect/>
          </a:stretch>
        </p:blipFill>
        <p:spPr bwMode="auto">
          <a:xfrm>
            <a:off x="250825" y="4384675"/>
            <a:ext cx="2447925" cy="844550"/>
          </a:xfrm>
          <a:prstGeom prst="rect">
            <a:avLst/>
          </a:prstGeom>
          <a:noFill/>
          <a:ln w="9525">
            <a:noFill/>
            <a:miter lim="800000"/>
            <a:headEnd/>
            <a:tailEnd/>
          </a:ln>
          <a:effectLst/>
        </p:spPr>
      </p:pic>
      <p:pic>
        <p:nvPicPr>
          <p:cNvPr id="64526" name="Picture 14"/>
          <p:cNvPicPr>
            <a:picLocks noChangeAspect="1" noChangeArrowheads="1"/>
          </p:cNvPicPr>
          <p:nvPr/>
        </p:nvPicPr>
        <p:blipFill>
          <a:blip r:embed="rId6" cstate="print"/>
          <a:srcRect/>
          <a:stretch>
            <a:fillRect/>
          </a:stretch>
        </p:blipFill>
        <p:spPr bwMode="auto">
          <a:xfrm>
            <a:off x="6011863" y="4235450"/>
            <a:ext cx="2662237" cy="706438"/>
          </a:xfrm>
          <a:prstGeom prst="rect">
            <a:avLst/>
          </a:prstGeom>
          <a:noFill/>
          <a:ln w="9525">
            <a:noFill/>
            <a:miter lim="800000"/>
            <a:headEnd/>
            <a:tailEnd/>
          </a:ln>
          <a:effectLst/>
        </p:spPr>
      </p:pic>
      <p:pic>
        <p:nvPicPr>
          <p:cNvPr id="64527" name="Picture 15"/>
          <p:cNvPicPr>
            <a:picLocks noChangeAspect="1" noChangeArrowheads="1"/>
          </p:cNvPicPr>
          <p:nvPr/>
        </p:nvPicPr>
        <p:blipFill>
          <a:blip r:embed="rId7" cstate="print"/>
          <a:srcRect t="8292" r="13651" b="66330"/>
          <a:stretch>
            <a:fillRect/>
          </a:stretch>
        </p:blipFill>
        <p:spPr bwMode="auto">
          <a:xfrm>
            <a:off x="2687638" y="4076700"/>
            <a:ext cx="3108325" cy="1254125"/>
          </a:xfrm>
          <a:prstGeom prst="rect">
            <a:avLst/>
          </a:prstGeom>
          <a:noFill/>
          <a:ln w="9525">
            <a:noFill/>
            <a:miter lim="800000"/>
            <a:headEnd/>
            <a:tailEnd/>
          </a:ln>
          <a:effectLst/>
        </p:spPr>
      </p:pic>
      <p:sp>
        <p:nvSpPr>
          <p:cNvPr id="64528" name="Text Box 16"/>
          <p:cNvSpPr txBox="1">
            <a:spLocks noChangeArrowheads="1"/>
          </p:cNvSpPr>
          <p:nvPr/>
        </p:nvSpPr>
        <p:spPr bwMode="auto">
          <a:xfrm>
            <a:off x="179388" y="5516563"/>
            <a:ext cx="2663825" cy="336550"/>
          </a:xfrm>
          <a:prstGeom prst="rect">
            <a:avLst/>
          </a:prstGeom>
          <a:noFill/>
          <a:ln w="9525">
            <a:noFill/>
            <a:miter lim="800000"/>
            <a:headEnd/>
            <a:tailEnd/>
          </a:ln>
          <a:effectLst/>
        </p:spPr>
        <p:txBody>
          <a:bodyPr>
            <a:spAutoFit/>
          </a:bodyPr>
          <a:lstStyle/>
          <a:p>
            <a:pPr algn="ctr">
              <a:spcBef>
                <a:spcPct val="50000"/>
              </a:spcBef>
            </a:pPr>
            <a:r>
              <a:rPr lang="fr-CH" sz="1600">
                <a:latin typeface="Tahoma" pitchFamily="34" charset="0"/>
              </a:rPr>
              <a:t>Bose-Einstein condensation</a:t>
            </a:r>
            <a:endParaRPr lang="en-US" sz="1600">
              <a:latin typeface="Tahoma" pitchFamily="34" charset="0"/>
            </a:endParaRPr>
          </a:p>
        </p:txBody>
      </p:sp>
      <p:sp>
        <p:nvSpPr>
          <p:cNvPr id="64529" name="Text Box 17"/>
          <p:cNvSpPr txBox="1">
            <a:spLocks noChangeArrowheads="1"/>
          </p:cNvSpPr>
          <p:nvPr/>
        </p:nvSpPr>
        <p:spPr bwMode="auto">
          <a:xfrm>
            <a:off x="3059113" y="5516563"/>
            <a:ext cx="2663825" cy="336550"/>
          </a:xfrm>
          <a:prstGeom prst="rect">
            <a:avLst/>
          </a:prstGeom>
          <a:noFill/>
          <a:ln w="9525">
            <a:noFill/>
            <a:miter lim="800000"/>
            <a:headEnd/>
            <a:tailEnd/>
          </a:ln>
          <a:effectLst/>
        </p:spPr>
        <p:txBody>
          <a:bodyPr>
            <a:spAutoFit/>
          </a:bodyPr>
          <a:lstStyle/>
          <a:p>
            <a:pPr algn="ctr">
              <a:spcBef>
                <a:spcPct val="50000"/>
              </a:spcBef>
            </a:pPr>
            <a:r>
              <a:rPr lang="fr-CH" sz="1600">
                <a:latin typeface="Tahoma" pitchFamily="34" charset="0"/>
              </a:rPr>
              <a:t>Two-fluid model</a:t>
            </a:r>
            <a:endParaRPr lang="en-US" sz="1600">
              <a:latin typeface="Tahoma" pitchFamily="34" charset="0"/>
            </a:endParaRPr>
          </a:p>
        </p:txBody>
      </p:sp>
      <p:sp>
        <p:nvSpPr>
          <p:cNvPr id="64530" name="Text Box 18"/>
          <p:cNvSpPr txBox="1">
            <a:spLocks noChangeArrowheads="1"/>
          </p:cNvSpPr>
          <p:nvPr/>
        </p:nvSpPr>
        <p:spPr bwMode="auto">
          <a:xfrm>
            <a:off x="6229350" y="5516563"/>
            <a:ext cx="2663825" cy="336550"/>
          </a:xfrm>
          <a:prstGeom prst="rect">
            <a:avLst/>
          </a:prstGeom>
          <a:noFill/>
          <a:ln w="9525">
            <a:noFill/>
            <a:miter lim="800000"/>
            <a:headEnd/>
            <a:tailEnd/>
          </a:ln>
          <a:effectLst/>
        </p:spPr>
        <p:txBody>
          <a:bodyPr>
            <a:spAutoFit/>
          </a:bodyPr>
          <a:lstStyle/>
          <a:p>
            <a:pPr algn="ctr">
              <a:spcBef>
                <a:spcPct val="50000"/>
              </a:spcBef>
            </a:pPr>
            <a:r>
              <a:rPr lang="fr-CH" sz="1600">
                <a:latin typeface="Tahoma" pitchFamily="34" charset="0"/>
              </a:rPr>
              <a:t>Quasi-particle description</a:t>
            </a:r>
            <a:endParaRPr lang="en-US" sz="1600">
              <a:latin typeface="Tahoma" pitchFamily="34" charset="0"/>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what%20is%20BEC"/>
          <p:cNvPicPr>
            <a:picLocks noChangeAspect="1" noChangeArrowheads="1"/>
          </p:cNvPicPr>
          <p:nvPr/>
        </p:nvPicPr>
        <p:blipFill>
          <a:blip r:embed="rId2" cstate="print"/>
          <a:srcRect t="5093"/>
          <a:stretch>
            <a:fillRect/>
          </a:stretch>
        </p:blipFill>
        <p:spPr bwMode="auto">
          <a:xfrm>
            <a:off x="1692275" y="1201738"/>
            <a:ext cx="5688013" cy="5287962"/>
          </a:xfrm>
          <a:prstGeom prst="rect">
            <a:avLst/>
          </a:prstGeom>
          <a:noFill/>
        </p:spPr>
      </p:pic>
      <p:sp>
        <p:nvSpPr>
          <p:cNvPr id="96259" name="Rectangle 3"/>
          <p:cNvSpPr>
            <a:spLocks noGrp="1" noChangeArrowheads="1"/>
          </p:cNvSpPr>
          <p:nvPr>
            <p:ph type="title"/>
          </p:nvPr>
        </p:nvSpPr>
        <p:spPr>
          <a:xfrm>
            <a:off x="827088" y="115888"/>
            <a:ext cx="7489825" cy="706437"/>
          </a:xfrm>
        </p:spPr>
        <p:txBody>
          <a:bodyPr/>
          <a:lstStyle/>
          <a:p>
            <a:r>
              <a:rPr lang="fr-CH" sz="2400" dirty="0"/>
              <a:t>Bose-Einstein condensation in </a:t>
            </a:r>
            <a:r>
              <a:rPr lang="fr-CH" sz="2400" dirty="0" err="1"/>
              <a:t>gas</a:t>
            </a:r>
            <a:r>
              <a:rPr lang="fr-CH" sz="2400" dirty="0"/>
              <a:t> of </a:t>
            </a:r>
            <a:r>
              <a:rPr lang="fr-CH" sz="2400" dirty="0" err="1"/>
              <a:t>particles</a:t>
            </a:r>
            <a:endParaRPr lang="en-US" sz="2400" dirty="0"/>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ChangeArrowheads="1"/>
          </p:cNvSpPr>
          <p:nvPr>
            <p:ph type="title"/>
          </p:nvPr>
        </p:nvSpPr>
        <p:spPr>
          <a:xfrm>
            <a:off x="1114425" y="115888"/>
            <a:ext cx="6697663" cy="706437"/>
          </a:xfrm>
        </p:spPr>
        <p:txBody>
          <a:bodyPr/>
          <a:lstStyle/>
          <a:p>
            <a:r>
              <a:rPr lang="fr-CH" sz="2400" dirty="0" err="1"/>
              <a:t>Two-fluid</a:t>
            </a:r>
            <a:r>
              <a:rPr lang="fr-CH" sz="2400" dirty="0"/>
              <a:t> model of He II</a:t>
            </a:r>
            <a:endParaRPr lang="en-US" sz="2400" dirty="0"/>
          </a:p>
        </p:txBody>
      </p:sp>
      <p:pic>
        <p:nvPicPr>
          <p:cNvPr id="98309" name="Picture 5"/>
          <p:cNvPicPr>
            <a:picLocks noChangeAspect="1" noChangeArrowheads="1"/>
          </p:cNvPicPr>
          <p:nvPr/>
        </p:nvPicPr>
        <p:blipFill>
          <a:blip r:embed="rId2" cstate="print"/>
          <a:srcRect/>
          <a:stretch>
            <a:fillRect/>
          </a:stretch>
        </p:blipFill>
        <p:spPr bwMode="auto">
          <a:xfrm>
            <a:off x="5581650" y="1268413"/>
            <a:ext cx="3311525" cy="2762250"/>
          </a:xfrm>
          <a:prstGeom prst="rect">
            <a:avLst/>
          </a:prstGeom>
          <a:noFill/>
          <a:ln w="9525">
            <a:noFill/>
            <a:miter lim="800000"/>
            <a:headEnd/>
            <a:tailEnd/>
          </a:ln>
          <a:effectLst/>
        </p:spPr>
      </p:pic>
      <p:sp>
        <p:nvSpPr>
          <p:cNvPr id="98311" name="Text Box 7"/>
          <p:cNvSpPr txBox="1">
            <a:spLocks noChangeArrowheads="1"/>
          </p:cNvSpPr>
          <p:nvPr/>
        </p:nvSpPr>
        <p:spPr bwMode="auto">
          <a:xfrm>
            <a:off x="395288" y="1412875"/>
            <a:ext cx="6048375" cy="4816475"/>
          </a:xfrm>
          <a:prstGeom prst="rect">
            <a:avLst/>
          </a:prstGeom>
          <a:noFill/>
          <a:ln w="9525">
            <a:noFill/>
            <a:miter lim="800000"/>
            <a:headEnd/>
            <a:tailEnd/>
          </a:ln>
          <a:effectLst/>
        </p:spPr>
        <p:txBody>
          <a:bodyPr>
            <a:spAutoFit/>
          </a:bodyPr>
          <a:lstStyle/>
          <a:p>
            <a:pPr>
              <a:spcBef>
                <a:spcPct val="50000"/>
              </a:spcBef>
            </a:pPr>
            <a:r>
              <a:rPr lang="fr-CH" sz="2000" u="sng" dirty="0" err="1">
                <a:solidFill>
                  <a:srgbClr val="FF0000"/>
                </a:solidFill>
                <a:latin typeface="Tahoma" pitchFamily="34" charset="0"/>
              </a:rPr>
              <a:t>Phenomenological</a:t>
            </a:r>
            <a:r>
              <a:rPr lang="fr-CH" sz="2000" u="sng" dirty="0">
                <a:solidFill>
                  <a:srgbClr val="FF0000"/>
                </a:solidFill>
                <a:latin typeface="Tahoma" pitchFamily="34" charset="0"/>
              </a:rPr>
              <a:t> model</a:t>
            </a:r>
          </a:p>
          <a:p>
            <a:pPr>
              <a:spcBef>
                <a:spcPct val="50000"/>
              </a:spcBef>
            </a:pPr>
            <a:r>
              <a:rPr lang="fr-CH" sz="2000" dirty="0" err="1">
                <a:latin typeface="Tahoma" pitchFamily="34" charset="0"/>
              </a:rPr>
              <a:t>Two</a:t>
            </a:r>
            <a:r>
              <a:rPr lang="fr-CH" sz="2000" dirty="0">
                <a:latin typeface="Tahoma" pitchFamily="34" charset="0"/>
              </a:rPr>
              <a:t> </a:t>
            </a:r>
            <a:r>
              <a:rPr lang="fr-CH" sz="2000" dirty="0" err="1">
                <a:latin typeface="Tahoma" pitchFamily="34" charset="0"/>
              </a:rPr>
              <a:t>interpenetrating</a:t>
            </a:r>
            <a:r>
              <a:rPr lang="fr-CH" sz="2000" dirty="0">
                <a:latin typeface="Tahoma" pitchFamily="34" charset="0"/>
              </a:rPr>
              <a:t> </a:t>
            </a:r>
            <a:r>
              <a:rPr lang="fr-CH" sz="2000" dirty="0" err="1">
                <a:latin typeface="Tahoma" pitchFamily="34" charset="0"/>
              </a:rPr>
              <a:t>fluids</a:t>
            </a:r>
            <a:r>
              <a:rPr lang="fr-CH" sz="2000" dirty="0">
                <a:latin typeface="Tahoma" pitchFamily="34" charset="0"/>
              </a:rPr>
              <a:t> </a:t>
            </a:r>
          </a:p>
          <a:p>
            <a:pPr>
              <a:spcBef>
                <a:spcPct val="50000"/>
              </a:spcBef>
              <a:buFont typeface="Symbol" pitchFamily="18" charset="2"/>
              <a:buChar char="r"/>
            </a:pPr>
            <a:r>
              <a:rPr lang="fr-CH" sz="2000" dirty="0">
                <a:latin typeface="Tahoma" pitchFamily="34" charset="0"/>
              </a:rPr>
              <a:t>= </a:t>
            </a:r>
            <a:r>
              <a:rPr lang="fr-CH" sz="2000" dirty="0" err="1">
                <a:latin typeface="Symbol" pitchFamily="18" charset="2"/>
              </a:rPr>
              <a:t>r</a:t>
            </a:r>
            <a:r>
              <a:rPr lang="fr-CH" sz="2000" baseline="-25000" dirty="0" err="1">
                <a:latin typeface="Tahoma" pitchFamily="34" charset="0"/>
              </a:rPr>
              <a:t>s</a:t>
            </a:r>
            <a:r>
              <a:rPr lang="fr-CH" sz="2000" dirty="0">
                <a:latin typeface="Tahoma" pitchFamily="34" charset="0"/>
              </a:rPr>
              <a:t> +</a:t>
            </a:r>
            <a:r>
              <a:rPr lang="fr-CH" sz="2000" dirty="0">
                <a:latin typeface="Symbol" pitchFamily="18" charset="2"/>
              </a:rPr>
              <a:t> r</a:t>
            </a:r>
            <a:r>
              <a:rPr lang="fr-CH" sz="2000" baseline="-25000" dirty="0">
                <a:latin typeface="Tahoma" pitchFamily="34" charset="0"/>
              </a:rPr>
              <a:t>n</a:t>
            </a:r>
          </a:p>
          <a:p>
            <a:pPr>
              <a:spcBef>
                <a:spcPct val="50000"/>
              </a:spcBef>
              <a:buFont typeface="Symbol" pitchFamily="18" charset="2"/>
              <a:buNone/>
            </a:pPr>
            <a:r>
              <a:rPr lang="fr-CH" sz="2000" dirty="0">
                <a:latin typeface="Tahoma" pitchFamily="34" charset="0"/>
              </a:rPr>
              <a:t>Normal &amp; </a:t>
            </a:r>
            <a:r>
              <a:rPr lang="fr-CH" sz="2000" dirty="0" err="1">
                <a:latin typeface="Tahoma" pitchFamily="34" charset="0"/>
              </a:rPr>
              <a:t>superfluid</a:t>
            </a:r>
            <a:r>
              <a:rPr lang="fr-CH" sz="2000" dirty="0">
                <a:latin typeface="Tahoma" pitchFamily="34" charset="0"/>
              </a:rPr>
              <a:t> fractions </a:t>
            </a:r>
            <a:r>
              <a:rPr lang="fr-CH" sz="2000" dirty="0" err="1">
                <a:latin typeface="Tahoma" pitchFamily="34" charset="0"/>
              </a:rPr>
              <a:t>varying</a:t>
            </a:r>
            <a:r>
              <a:rPr lang="fr-CH" sz="2000" dirty="0">
                <a:latin typeface="Tahoma" pitchFamily="34" charset="0"/>
              </a:rPr>
              <a:t> </a:t>
            </a:r>
            <a:r>
              <a:rPr lang="fr-CH" sz="2000" dirty="0" err="1">
                <a:latin typeface="Tahoma" pitchFamily="34" charset="0"/>
              </a:rPr>
              <a:t>with</a:t>
            </a:r>
            <a:r>
              <a:rPr lang="fr-CH" sz="2000" dirty="0">
                <a:latin typeface="Tahoma" pitchFamily="34" charset="0"/>
              </a:rPr>
              <a:t> T</a:t>
            </a:r>
          </a:p>
          <a:p>
            <a:pPr>
              <a:spcBef>
                <a:spcPct val="50000"/>
              </a:spcBef>
              <a:buFont typeface="Symbol" pitchFamily="18" charset="2"/>
              <a:buChar char="r"/>
            </a:pPr>
            <a:r>
              <a:rPr lang="fr-CH" sz="2000" dirty="0">
                <a:latin typeface="Tahoma" pitchFamily="34" charset="0"/>
              </a:rPr>
              <a:t> v = </a:t>
            </a:r>
            <a:r>
              <a:rPr lang="fr-CH" sz="2000" dirty="0" err="1">
                <a:latin typeface="Symbol" pitchFamily="18" charset="2"/>
              </a:rPr>
              <a:t>r</a:t>
            </a:r>
            <a:r>
              <a:rPr lang="fr-CH" sz="2000" baseline="-25000" dirty="0" err="1">
                <a:latin typeface="Tahoma" pitchFamily="34" charset="0"/>
              </a:rPr>
              <a:t>s</a:t>
            </a:r>
            <a:r>
              <a:rPr lang="fr-CH" sz="2000" dirty="0">
                <a:latin typeface="Tahoma" pitchFamily="34" charset="0"/>
              </a:rPr>
              <a:t> v</a:t>
            </a:r>
            <a:r>
              <a:rPr lang="fr-CH" sz="2000" baseline="-25000" dirty="0">
                <a:latin typeface="Tahoma" pitchFamily="34" charset="0"/>
              </a:rPr>
              <a:t>s</a:t>
            </a:r>
            <a:r>
              <a:rPr lang="fr-CH" sz="2000" dirty="0">
                <a:latin typeface="Tahoma" pitchFamily="34" charset="0"/>
              </a:rPr>
              <a:t> + </a:t>
            </a:r>
            <a:r>
              <a:rPr lang="fr-CH" sz="2000" dirty="0">
                <a:latin typeface="Symbol" pitchFamily="18" charset="2"/>
              </a:rPr>
              <a:t>r</a:t>
            </a:r>
            <a:r>
              <a:rPr lang="fr-CH" sz="2000" baseline="-25000" dirty="0">
                <a:latin typeface="Tahoma" pitchFamily="34" charset="0"/>
              </a:rPr>
              <a:t>n</a:t>
            </a:r>
            <a:r>
              <a:rPr lang="fr-CH" sz="2000" dirty="0">
                <a:latin typeface="Tahoma" pitchFamily="34" charset="0"/>
              </a:rPr>
              <a:t> </a:t>
            </a:r>
            <a:r>
              <a:rPr lang="fr-CH" sz="2000" dirty="0" err="1">
                <a:latin typeface="Tahoma" pitchFamily="34" charset="0"/>
              </a:rPr>
              <a:t>v</a:t>
            </a:r>
            <a:r>
              <a:rPr lang="fr-CH" sz="2000" baseline="-25000" dirty="0" err="1">
                <a:latin typeface="Tahoma" pitchFamily="34" charset="0"/>
              </a:rPr>
              <a:t>n</a:t>
            </a:r>
            <a:endParaRPr lang="fr-CH" sz="2000" baseline="-25000" dirty="0">
              <a:latin typeface="Tahoma" pitchFamily="34" charset="0"/>
            </a:endParaRPr>
          </a:p>
          <a:p>
            <a:pPr>
              <a:spcBef>
                <a:spcPct val="50000"/>
              </a:spcBef>
              <a:buFont typeface="Symbol" pitchFamily="18" charset="2"/>
              <a:buChar char="r"/>
            </a:pPr>
            <a:r>
              <a:rPr lang="fr-CH" sz="2000" dirty="0">
                <a:latin typeface="Tahoma" pitchFamily="34" charset="0"/>
              </a:rPr>
              <a:t> </a:t>
            </a:r>
            <a:r>
              <a:rPr lang="fr-CH" sz="2000" dirty="0" smtClean="0">
                <a:latin typeface="Tahoma" pitchFamily="34" charset="0"/>
              </a:rPr>
              <a:t>s = </a:t>
            </a:r>
            <a:r>
              <a:rPr lang="fr-CH" sz="2000" dirty="0">
                <a:latin typeface="Symbol" pitchFamily="18" charset="2"/>
              </a:rPr>
              <a:t>r</a:t>
            </a:r>
            <a:r>
              <a:rPr lang="fr-CH" sz="2000" baseline="-25000" dirty="0">
                <a:latin typeface="Tahoma" pitchFamily="34" charset="0"/>
              </a:rPr>
              <a:t>n</a:t>
            </a:r>
            <a:r>
              <a:rPr lang="fr-CH" sz="2000" dirty="0">
                <a:latin typeface="Tahoma" pitchFamily="34" charset="0"/>
              </a:rPr>
              <a:t> s</a:t>
            </a:r>
            <a:r>
              <a:rPr lang="fr-CH" sz="2000" baseline="-25000" dirty="0">
                <a:latin typeface="Tahoma" pitchFamily="34" charset="0"/>
              </a:rPr>
              <a:t>n</a:t>
            </a:r>
            <a:r>
              <a:rPr lang="fr-CH" sz="2000" dirty="0">
                <a:latin typeface="Tahoma" pitchFamily="34" charset="0"/>
              </a:rPr>
              <a:t> </a:t>
            </a:r>
            <a:r>
              <a:rPr lang="fr-CH" sz="2000" dirty="0" err="1">
                <a:latin typeface="Tahoma" pitchFamily="34" charset="0"/>
              </a:rPr>
              <a:t>since</a:t>
            </a:r>
            <a:r>
              <a:rPr lang="fr-CH" sz="2000" dirty="0">
                <a:latin typeface="Tahoma" pitchFamily="34" charset="0"/>
              </a:rPr>
              <a:t> </a:t>
            </a:r>
            <a:r>
              <a:rPr lang="fr-CH" sz="2000" dirty="0" err="1">
                <a:latin typeface="Tahoma" pitchFamily="34" charset="0"/>
              </a:rPr>
              <a:t>s</a:t>
            </a:r>
            <a:r>
              <a:rPr lang="fr-CH" sz="2000" baseline="-25000" dirty="0" err="1">
                <a:latin typeface="Tahoma" pitchFamily="34" charset="0"/>
              </a:rPr>
              <a:t>s</a:t>
            </a:r>
            <a:r>
              <a:rPr lang="fr-CH" sz="2000" dirty="0">
                <a:latin typeface="Tahoma" pitchFamily="34" charset="0"/>
              </a:rPr>
              <a:t> = 0</a:t>
            </a:r>
          </a:p>
          <a:p>
            <a:pPr>
              <a:spcBef>
                <a:spcPct val="50000"/>
              </a:spcBef>
              <a:buFont typeface="Symbol" pitchFamily="18" charset="2"/>
              <a:buNone/>
            </a:pPr>
            <a:r>
              <a:rPr lang="fr-CH" sz="2000" dirty="0">
                <a:latin typeface="Tahoma" pitchFamily="34" charset="0"/>
              </a:rPr>
              <a:t>All </a:t>
            </a:r>
            <a:r>
              <a:rPr lang="fr-CH" sz="2000" dirty="0" err="1">
                <a:latin typeface="Tahoma" pitchFamily="34" charset="0"/>
              </a:rPr>
              <a:t>entropy</a:t>
            </a:r>
            <a:r>
              <a:rPr lang="fr-CH" sz="2000" dirty="0">
                <a:latin typeface="Tahoma" pitchFamily="34" charset="0"/>
              </a:rPr>
              <a:t> </a:t>
            </a:r>
            <a:r>
              <a:rPr lang="fr-CH" sz="2000" dirty="0" err="1">
                <a:latin typeface="Tahoma" pitchFamily="34" charset="0"/>
              </a:rPr>
              <a:t>carried</a:t>
            </a:r>
            <a:r>
              <a:rPr lang="fr-CH" sz="2000" dirty="0">
                <a:latin typeface="Tahoma" pitchFamily="34" charset="0"/>
              </a:rPr>
              <a:t> by normal component</a:t>
            </a:r>
          </a:p>
          <a:p>
            <a:pPr>
              <a:spcBef>
                <a:spcPct val="50000"/>
              </a:spcBef>
              <a:buFont typeface="Symbol" pitchFamily="18" charset="2"/>
              <a:buNone/>
            </a:pPr>
            <a:r>
              <a:rPr lang="fr-CH" sz="2000" u="sng" dirty="0" err="1">
                <a:solidFill>
                  <a:srgbClr val="FF0000"/>
                </a:solidFill>
                <a:latin typeface="Tahoma" pitchFamily="34" charset="0"/>
              </a:rPr>
              <a:t>Physical</a:t>
            </a:r>
            <a:r>
              <a:rPr lang="fr-CH" sz="2000" u="sng" dirty="0">
                <a:solidFill>
                  <a:srgbClr val="FF0000"/>
                </a:solidFill>
                <a:latin typeface="Tahoma" pitchFamily="34" charset="0"/>
              </a:rPr>
              <a:t> basis of the </a:t>
            </a:r>
            <a:r>
              <a:rPr lang="fr-CH" sz="2000" u="sng" dirty="0" err="1">
                <a:solidFill>
                  <a:srgbClr val="FF0000"/>
                </a:solidFill>
                <a:latin typeface="Tahoma" pitchFamily="34" charset="0"/>
              </a:rPr>
              <a:t>two</a:t>
            </a:r>
            <a:r>
              <a:rPr lang="fr-CH" sz="2000" u="sng" dirty="0">
                <a:solidFill>
                  <a:srgbClr val="FF0000"/>
                </a:solidFill>
                <a:latin typeface="Tahoma" pitchFamily="34" charset="0"/>
              </a:rPr>
              <a:t>-</a:t>
            </a:r>
            <a:r>
              <a:rPr lang="fr-CH" sz="2000" u="sng" dirty="0" err="1">
                <a:solidFill>
                  <a:srgbClr val="FF0000"/>
                </a:solidFill>
                <a:latin typeface="Tahoma" pitchFamily="34" charset="0"/>
              </a:rPr>
              <a:t>fluid</a:t>
            </a:r>
            <a:r>
              <a:rPr lang="fr-CH" sz="2000" u="sng" dirty="0">
                <a:solidFill>
                  <a:srgbClr val="FF0000"/>
                </a:solidFill>
                <a:latin typeface="Tahoma" pitchFamily="34" charset="0"/>
              </a:rPr>
              <a:t> model</a:t>
            </a:r>
          </a:p>
          <a:p>
            <a:pPr lvl="1">
              <a:spcBef>
                <a:spcPct val="50000"/>
              </a:spcBef>
              <a:buFontTx/>
              <a:buChar char="•"/>
            </a:pPr>
            <a:r>
              <a:rPr lang="fr-CH" sz="2000" i="1" dirty="0">
                <a:latin typeface="Tahoma" pitchFamily="34" charset="0"/>
              </a:rPr>
              <a:t> Collective excitations </a:t>
            </a:r>
            <a:r>
              <a:rPr lang="fr-CH" sz="2000" i="1" dirty="0" err="1">
                <a:latin typeface="Tahoma" pitchFamily="34" charset="0"/>
              </a:rPr>
              <a:t>constitute</a:t>
            </a:r>
            <a:r>
              <a:rPr lang="fr-CH" sz="2000" i="1" dirty="0">
                <a:latin typeface="Tahoma" pitchFamily="34" charset="0"/>
              </a:rPr>
              <a:t> the normal component (Landau)</a:t>
            </a:r>
          </a:p>
          <a:p>
            <a:pPr lvl="1">
              <a:spcBef>
                <a:spcPct val="50000"/>
              </a:spcBef>
              <a:buFontTx/>
              <a:buChar char="•"/>
            </a:pPr>
            <a:r>
              <a:rPr lang="fr-CH" sz="2000" i="1" dirty="0">
                <a:latin typeface="Tahoma" pitchFamily="34" charset="0"/>
              </a:rPr>
              <a:t> B-E </a:t>
            </a:r>
            <a:r>
              <a:rPr lang="fr-CH" sz="2000" i="1" dirty="0" err="1">
                <a:latin typeface="Tahoma" pitchFamily="34" charset="0"/>
              </a:rPr>
              <a:t>condensate</a:t>
            </a:r>
            <a:r>
              <a:rPr lang="fr-CH" sz="2000" i="1" dirty="0">
                <a:latin typeface="Tahoma" pitchFamily="34" charset="0"/>
              </a:rPr>
              <a:t> in </a:t>
            </a:r>
            <a:r>
              <a:rPr lang="fr-CH" sz="2000" i="1" dirty="0" err="1">
                <a:latin typeface="Tahoma" pitchFamily="34" charset="0"/>
              </a:rPr>
              <a:t>liquid</a:t>
            </a:r>
            <a:r>
              <a:rPr lang="fr-CH" sz="2000" i="1" dirty="0">
                <a:latin typeface="Tahoma" pitchFamily="34" charset="0"/>
              </a:rPr>
              <a:t> (</a:t>
            </a:r>
            <a:r>
              <a:rPr lang="fr-CH" sz="2000" i="1" dirty="0" err="1">
                <a:latin typeface="Tahoma" pitchFamily="34" charset="0"/>
              </a:rPr>
              <a:t>Penrose</a:t>
            </a:r>
            <a:r>
              <a:rPr lang="fr-CH" sz="2000" i="1" dirty="0">
                <a:latin typeface="Tahoma" pitchFamily="34" charset="0"/>
              </a:rPr>
              <a:t> &amp; Onsager) </a:t>
            </a:r>
            <a:endParaRPr lang="en-US" sz="2000" i="1" dirty="0">
              <a:latin typeface="Tahoma" pitchFamily="34" charset="0"/>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title"/>
          </p:nvPr>
        </p:nvSpPr>
        <p:spPr>
          <a:xfrm>
            <a:off x="827088" y="115888"/>
            <a:ext cx="7489825" cy="706437"/>
          </a:xfrm>
        </p:spPr>
        <p:txBody>
          <a:bodyPr/>
          <a:lstStyle/>
          <a:p>
            <a:r>
              <a:rPr lang="fr-CH" sz="2400" dirty="0"/>
              <a:t>He II </a:t>
            </a:r>
            <a:r>
              <a:rPr lang="fr-CH" sz="2400" dirty="0" err="1"/>
              <a:t>behaviour</a:t>
            </a:r>
            <a:r>
              <a:rPr lang="fr-CH" sz="2400" dirty="0"/>
              <a:t> </a:t>
            </a:r>
            <a:r>
              <a:rPr lang="fr-CH" sz="2400" dirty="0" err="1"/>
              <a:t>explained</a:t>
            </a:r>
            <a:r>
              <a:rPr lang="fr-CH" sz="2400" dirty="0"/>
              <a:t> by </a:t>
            </a:r>
            <a:r>
              <a:rPr lang="fr-CH" sz="2400" dirty="0" err="1"/>
              <a:t>two-fluid</a:t>
            </a:r>
            <a:r>
              <a:rPr lang="fr-CH" sz="2400" dirty="0"/>
              <a:t> model</a:t>
            </a:r>
            <a:endParaRPr lang="en-US" sz="2400" dirty="0"/>
          </a:p>
        </p:txBody>
      </p:sp>
      <p:sp>
        <p:nvSpPr>
          <p:cNvPr id="100359" name="Rectangle 7"/>
          <p:cNvSpPr>
            <a:spLocks noGrp="1" noChangeArrowheads="1"/>
          </p:cNvSpPr>
          <p:nvPr>
            <p:ph type="body" idx="1"/>
          </p:nvPr>
        </p:nvSpPr>
        <p:spPr>
          <a:xfrm>
            <a:off x="323850" y="1268413"/>
            <a:ext cx="5400675" cy="2592387"/>
          </a:xfrm>
        </p:spPr>
        <p:txBody>
          <a:bodyPr/>
          <a:lstStyle/>
          <a:p>
            <a:pPr>
              <a:lnSpc>
                <a:spcPct val="90000"/>
              </a:lnSpc>
            </a:pPr>
            <a:r>
              <a:rPr lang="fr-CH" sz="2000" dirty="0" err="1"/>
              <a:t>Frictionless</a:t>
            </a:r>
            <a:r>
              <a:rPr lang="fr-CH" sz="2000" dirty="0"/>
              <a:t> flow </a:t>
            </a:r>
            <a:r>
              <a:rPr lang="fr-CH" sz="2000" dirty="0" err="1"/>
              <a:t>through</a:t>
            </a:r>
            <a:r>
              <a:rPr lang="fr-CH" sz="2000" dirty="0"/>
              <a:t> </a:t>
            </a:r>
            <a:r>
              <a:rPr lang="fr-CH" sz="2000" dirty="0" err="1"/>
              <a:t>small</a:t>
            </a:r>
            <a:r>
              <a:rPr lang="fr-CH" sz="2000" dirty="0"/>
              <a:t> </a:t>
            </a:r>
            <a:r>
              <a:rPr lang="fr-CH" sz="2000" dirty="0" err="1"/>
              <a:t>channels</a:t>
            </a:r>
            <a:endParaRPr lang="fr-CH" sz="2000" dirty="0"/>
          </a:p>
          <a:p>
            <a:pPr lvl="1">
              <a:lnSpc>
                <a:spcPct val="90000"/>
              </a:lnSpc>
            </a:pPr>
            <a:r>
              <a:rPr lang="fr-CH" sz="1800" dirty="0"/>
              <a:t>Film flow</a:t>
            </a:r>
          </a:p>
          <a:p>
            <a:pPr lvl="1">
              <a:lnSpc>
                <a:spcPct val="90000"/>
              </a:lnSpc>
            </a:pPr>
            <a:r>
              <a:rPr lang="fr-CH" sz="1800" dirty="0" err="1" smtClean="0"/>
              <a:t>Andronikashvilii</a:t>
            </a:r>
            <a:r>
              <a:rPr lang="fr-CH" sz="1800" dirty="0" smtClean="0"/>
              <a:t> </a:t>
            </a:r>
            <a:r>
              <a:rPr lang="fr-CH" sz="1800" dirty="0" err="1"/>
              <a:t>experiment</a:t>
            </a:r>
            <a:endParaRPr lang="fr-CH" sz="1800" dirty="0"/>
          </a:p>
          <a:p>
            <a:pPr>
              <a:lnSpc>
                <a:spcPct val="90000"/>
              </a:lnSpc>
            </a:pPr>
            <a:r>
              <a:rPr lang="fr-CH" sz="2000" dirty="0"/>
              <a:t>Thermal transport by </a:t>
            </a:r>
            <a:r>
              <a:rPr lang="fr-CH" sz="2000" dirty="0" err="1"/>
              <a:t>counterflow</a:t>
            </a:r>
            <a:endParaRPr lang="fr-CH" sz="2000" dirty="0"/>
          </a:p>
          <a:p>
            <a:pPr lvl="1">
              <a:lnSpc>
                <a:spcPct val="90000"/>
              </a:lnSpc>
            </a:pPr>
            <a:r>
              <a:rPr lang="fr-CH" sz="1800" dirty="0" err="1"/>
              <a:t>Laminar</a:t>
            </a:r>
            <a:endParaRPr lang="fr-CH" sz="1800" dirty="0"/>
          </a:p>
          <a:p>
            <a:pPr lvl="1">
              <a:lnSpc>
                <a:spcPct val="90000"/>
              </a:lnSpc>
            </a:pPr>
            <a:r>
              <a:rPr lang="fr-CH" sz="1800" dirty="0"/>
              <a:t>Turbulent</a:t>
            </a:r>
          </a:p>
          <a:p>
            <a:pPr>
              <a:lnSpc>
                <a:spcPct val="90000"/>
              </a:lnSpc>
            </a:pPr>
            <a:r>
              <a:rPr lang="fr-CH" sz="2000" dirty="0" err="1"/>
              <a:t>Thermomechanical</a:t>
            </a:r>
            <a:r>
              <a:rPr lang="fr-CH" sz="2000" dirty="0"/>
              <a:t> </a:t>
            </a:r>
            <a:r>
              <a:rPr lang="fr-CH" sz="2000" dirty="0" err="1"/>
              <a:t>effect</a:t>
            </a:r>
            <a:endParaRPr lang="fr-CH" sz="2000" dirty="0"/>
          </a:p>
          <a:p>
            <a:pPr>
              <a:lnSpc>
                <a:spcPct val="90000"/>
              </a:lnSpc>
            </a:pPr>
            <a:r>
              <a:rPr lang="fr-CH" sz="2000" dirty="0"/>
              <a:t>Second </a:t>
            </a:r>
            <a:r>
              <a:rPr lang="fr-CH" sz="2000" dirty="0" err="1"/>
              <a:t>sound</a:t>
            </a:r>
            <a:endParaRPr lang="en-US" sz="2000" dirty="0"/>
          </a:p>
        </p:txBody>
      </p:sp>
      <p:pic>
        <p:nvPicPr>
          <p:cNvPr id="100357" name="Picture 5"/>
          <p:cNvPicPr>
            <a:picLocks noChangeAspect="1" noChangeArrowheads="1"/>
          </p:cNvPicPr>
          <p:nvPr/>
        </p:nvPicPr>
        <p:blipFill>
          <a:blip r:embed="rId2" cstate="print"/>
          <a:srcRect/>
          <a:stretch>
            <a:fillRect/>
          </a:stretch>
        </p:blipFill>
        <p:spPr bwMode="auto">
          <a:xfrm>
            <a:off x="5724525" y="1196975"/>
            <a:ext cx="3240088" cy="2068513"/>
          </a:xfrm>
          <a:prstGeom prst="rect">
            <a:avLst/>
          </a:prstGeom>
          <a:noFill/>
          <a:ln w="9525">
            <a:noFill/>
            <a:miter lim="800000"/>
            <a:headEnd/>
            <a:tailEnd/>
          </a:ln>
          <a:effectLst/>
        </p:spPr>
      </p:pic>
      <p:pic>
        <p:nvPicPr>
          <p:cNvPr id="100358" name="Picture 6"/>
          <p:cNvPicPr>
            <a:picLocks noChangeAspect="1" noChangeArrowheads="1"/>
          </p:cNvPicPr>
          <p:nvPr/>
        </p:nvPicPr>
        <p:blipFill>
          <a:blip r:embed="rId3" cstate="print"/>
          <a:srcRect/>
          <a:stretch>
            <a:fillRect/>
          </a:stretch>
        </p:blipFill>
        <p:spPr bwMode="auto">
          <a:xfrm>
            <a:off x="6156325" y="3500438"/>
            <a:ext cx="2382838" cy="2508250"/>
          </a:xfrm>
          <a:prstGeom prst="rect">
            <a:avLst/>
          </a:prstGeom>
          <a:noFill/>
          <a:ln w="9525">
            <a:noFill/>
            <a:miter lim="800000"/>
            <a:headEnd/>
            <a:tailEnd/>
          </a:ln>
          <a:effectLst/>
        </p:spPr>
      </p:pic>
      <p:pic>
        <p:nvPicPr>
          <p:cNvPr id="100360" name="Picture 8"/>
          <p:cNvPicPr>
            <a:picLocks noChangeAspect="1" noChangeArrowheads="1"/>
          </p:cNvPicPr>
          <p:nvPr/>
        </p:nvPicPr>
        <p:blipFill>
          <a:blip r:embed="rId4" cstate="print"/>
          <a:srcRect t="8292" r="13651" b="66330"/>
          <a:stretch>
            <a:fillRect/>
          </a:stretch>
        </p:blipFill>
        <p:spPr bwMode="auto">
          <a:xfrm>
            <a:off x="684213" y="4148138"/>
            <a:ext cx="4464050" cy="1801812"/>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259632" y="188640"/>
            <a:ext cx="6697662" cy="706437"/>
          </a:xfrm>
        </p:spPr>
        <p:txBody>
          <a:bodyPr/>
          <a:lstStyle/>
          <a:p>
            <a:r>
              <a:rPr lang="en-GB" sz="2400" dirty="0"/>
              <a:t>Contents</a:t>
            </a:r>
          </a:p>
        </p:txBody>
      </p:sp>
      <p:sp>
        <p:nvSpPr>
          <p:cNvPr id="117763" name="Rectangle 3"/>
          <p:cNvSpPr>
            <a:spLocks noGrp="1" noChangeArrowheads="1"/>
          </p:cNvSpPr>
          <p:nvPr>
            <p:ph type="body" idx="1"/>
          </p:nvPr>
        </p:nvSpPr>
        <p:spPr>
          <a:xfrm>
            <a:off x="971550" y="2565400"/>
            <a:ext cx="7416800" cy="2592388"/>
          </a:xfrm>
        </p:spPr>
        <p:txBody>
          <a:bodyPr/>
          <a:lstStyle/>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Introduction to superfluid helium</a:t>
            </a:r>
          </a:p>
          <a:p>
            <a:pPr>
              <a:lnSpc>
                <a:spcPct val="90000"/>
              </a:lnSpc>
            </a:pPr>
            <a:r>
              <a:rPr lang="en-GB" sz="2000" dirty="0"/>
              <a:t>Superfluid helium as a technical coolant</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Practical cooling schemes</a:t>
            </a:r>
            <a:endPar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endParaRP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Refrigeration below 2 K</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Specific technology for He II systems</a:t>
            </a:r>
          </a:p>
          <a:p>
            <a:pPr>
              <a:lnSpc>
                <a:spcPct val="90000"/>
              </a:lnSpc>
            </a:pPr>
            <a:r>
              <a:rPr lang="fr-CH" sz="2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Applications</a:t>
            </a:r>
            <a:endPar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27088" y="130175"/>
            <a:ext cx="7416800" cy="706438"/>
          </a:xfrm>
        </p:spPr>
        <p:txBody>
          <a:bodyPr/>
          <a:lstStyle/>
          <a:p>
            <a:r>
              <a:rPr lang="en-GB" sz="2400" dirty="0"/>
              <a:t>Benefits of He II</a:t>
            </a:r>
            <a:r>
              <a:rPr lang="fr-FR" sz="2400" dirty="0"/>
              <a:t> </a:t>
            </a:r>
            <a:r>
              <a:rPr lang="fr-FR" sz="2400" dirty="0" err="1"/>
              <a:t>cooling</a:t>
            </a:r>
            <a:endParaRPr lang="en-GB" sz="2400" dirty="0"/>
          </a:p>
        </p:txBody>
      </p:sp>
      <p:sp>
        <p:nvSpPr>
          <p:cNvPr id="5123" name="Rectangle 3"/>
          <p:cNvSpPr>
            <a:spLocks noGrp="1" noChangeArrowheads="1"/>
          </p:cNvSpPr>
          <p:nvPr>
            <p:ph type="body" idx="1"/>
          </p:nvPr>
        </p:nvSpPr>
        <p:spPr>
          <a:xfrm>
            <a:off x="838200" y="1844675"/>
            <a:ext cx="7772400" cy="3889375"/>
          </a:xfrm>
        </p:spPr>
        <p:txBody>
          <a:bodyPr/>
          <a:lstStyle/>
          <a:p>
            <a:r>
              <a:rPr lang="en-GB" sz="2000" dirty="0"/>
              <a:t>Lower the operating temperature</a:t>
            </a:r>
          </a:p>
          <a:p>
            <a:pPr lvl="1"/>
            <a:r>
              <a:rPr lang="en-GB" sz="1800" dirty="0"/>
              <a:t>Achieve higher magnetic field through increase of critical current density of superconductor</a:t>
            </a:r>
          </a:p>
          <a:p>
            <a:pPr lvl="1"/>
            <a:r>
              <a:rPr lang="en-GB" sz="1800" dirty="0"/>
              <a:t>Minimize overall energy dissipation in RF cavities</a:t>
            </a:r>
          </a:p>
          <a:p>
            <a:pPr lvl="1"/>
            <a:endParaRPr lang="en-GB" sz="1800" dirty="0"/>
          </a:p>
          <a:p>
            <a:r>
              <a:rPr lang="en-GB" sz="2000" dirty="0"/>
              <a:t>Enhance heat transfer</a:t>
            </a:r>
          </a:p>
          <a:p>
            <a:pPr lvl="1"/>
            <a:r>
              <a:rPr lang="en-GB" sz="1800" dirty="0"/>
              <a:t>At solid-liquid interface </a:t>
            </a:r>
            <a:r>
              <a:rPr lang="en-GB" sz="1800" dirty="0">
                <a:sym typeface="Symbol" pitchFamily="18" charset="2"/>
              </a:rPr>
              <a:t> conductor cooling</a:t>
            </a:r>
          </a:p>
          <a:p>
            <a:pPr lvl="1"/>
            <a:r>
              <a:rPr lang="en-GB" sz="1800" dirty="0">
                <a:sym typeface="Symbol" pitchFamily="18" charset="2"/>
              </a:rPr>
              <a:t>In the bulk liquid</a:t>
            </a:r>
          </a:p>
          <a:p>
            <a:pPr lvl="1">
              <a:buFontTx/>
              <a:buNone/>
            </a:pPr>
            <a:r>
              <a:rPr lang="en-GB" sz="1800" dirty="0">
                <a:sym typeface="Symbol" pitchFamily="18" charset="2"/>
              </a:rPr>
              <a:t> device/system cooling scheme</a:t>
            </a:r>
          </a:p>
          <a:p>
            <a:pPr lvl="1">
              <a:buFontTx/>
              <a:buNone/>
            </a:pPr>
            <a:r>
              <a:rPr lang="en-GB" sz="1800" dirty="0">
                <a:sym typeface="Symbol" pitchFamily="18" charset="2"/>
              </a:rPr>
              <a:t> </a:t>
            </a:r>
            <a:r>
              <a:rPr lang="en-GB" sz="1800" dirty="0" err="1">
                <a:sym typeface="Symbol" pitchFamily="18" charset="2"/>
              </a:rPr>
              <a:t>calorimetry</a:t>
            </a:r>
            <a:r>
              <a:rPr lang="en-GB" sz="1800" dirty="0">
                <a:sym typeface="Symbol" pitchFamily="18" charset="2"/>
              </a:rPr>
              <a:t> in isothermal bath</a:t>
            </a: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27088" y="116632"/>
            <a:ext cx="7561262" cy="836613"/>
          </a:xfrm>
        </p:spPr>
        <p:txBody>
          <a:bodyPr/>
          <a:lstStyle/>
          <a:p>
            <a:r>
              <a:rPr lang="en-GB" sz="2400" dirty="0"/>
              <a:t>Critical current density of </a:t>
            </a:r>
            <a:r>
              <a:rPr lang="en-GB" sz="2400" dirty="0" smtClean="0"/>
              <a:t>superconductors</a:t>
            </a:r>
            <a:br>
              <a:rPr lang="en-GB" sz="2400" dirty="0" smtClean="0"/>
            </a:br>
            <a:r>
              <a:rPr lang="en-GB" sz="2400" dirty="0" smtClean="0"/>
              <a:t>for high-field magnets  </a:t>
            </a:r>
            <a:endParaRPr lang="en-GB" sz="2400" dirty="0"/>
          </a:p>
        </p:txBody>
      </p:sp>
      <p:sp>
        <p:nvSpPr>
          <p:cNvPr id="7171" name="Rectangle 3"/>
          <p:cNvSpPr>
            <a:spLocks noChangeArrowheads="1"/>
          </p:cNvSpPr>
          <p:nvPr/>
        </p:nvSpPr>
        <p:spPr bwMode="auto">
          <a:xfrm>
            <a:off x="3105150" y="1647825"/>
            <a:ext cx="9144000" cy="0"/>
          </a:xfrm>
          <a:prstGeom prst="rect">
            <a:avLst/>
          </a:prstGeom>
          <a:noFill/>
          <a:ln w="9525">
            <a:noFill/>
            <a:miter lim="800000"/>
            <a:headEnd/>
            <a:tailEnd/>
          </a:ln>
          <a:effectLst/>
        </p:spPr>
        <p:txBody>
          <a:bodyPr>
            <a:spAutoFit/>
          </a:bodyPr>
          <a:lstStyle/>
          <a:p>
            <a:endParaRPr lang="en-US"/>
          </a:p>
        </p:txBody>
      </p:sp>
      <p:pic>
        <p:nvPicPr>
          <p:cNvPr id="7172" name="Picture 4"/>
          <p:cNvPicPr>
            <a:picLocks noChangeAspect="1" noChangeArrowheads="1"/>
          </p:cNvPicPr>
          <p:nvPr/>
        </p:nvPicPr>
        <p:blipFill>
          <a:blip r:embed="rId2" cstate="print"/>
          <a:srcRect/>
          <a:stretch>
            <a:fillRect/>
          </a:stretch>
        </p:blipFill>
        <p:spPr bwMode="auto">
          <a:xfrm>
            <a:off x="1371600" y="990600"/>
            <a:ext cx="6296025" cy="5716588"/>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27088" y="44624"/>
            <a:ext cx="7489825" cy="936848"/>
          </a:xfrm>
        </p:spPr>
        <p:txBody>
          <a:bodyPr/>
          <a:lstStyle/>
          <a:p>
            <a:r>
              <a:rPr lang="en-GB" sz="2400" dirty="0"/>
              <a:t>Optimization of operating temperature</a:t>
            </a:r>
            <a:br>
              <a:rPr lang="en-GB" sz="2400" dirty="0"/>
            </a:br>
            <a:r>
              <a:rPr lang="en-GB" sz="2400" dirty="0"/>
              <a:t>for superconducting RF </a:t>
            </a:r>
            <a:r>
              <a:rPr lang="en-GB" sz="2400" dirty="0" smtClean="0"/>
              <a:t>cavities</a:t>
            </a:r>
            <a:endParaRPr lang="en-GB" sz="2000" dirty="0"/>
          </a:p>
        </p:txBody>
      </p:sp>
      <p:sp>
        <p:nvSpPr>
          <p:cNvPr id="97283" name="Rectangle 3"/>
          <p:cNvSpPr>
            <a:spLocks noGrp="1" noChangeArrowheads="1"/>
          </p:cNvSpPr>
          <p:nvPr>
            <p:ph type="body" idx="1"/>
          </p:nvPr>
        </p:nvSpPr>
        <p:spPr>
          <a:xfrm>
            <a:off x="563563" y="1341438"/>
            <a:ext cx="8091487" cy="1943100"/>
          </a:xfrm>
          <a:noFill/>
          <a:ln/>
        </p:spPr>
        <p:txBody>
          <a:bodyPr/>
          <a:lstStyle/>
          <a:p>
            <a:r>
              <a:rPr lang="en-GB" sz="2000" dirty="0"/>
              <a:t>BCS theory			R</a:t>
            </a:r>
            <a:r>
              <a:rPr lang="en-GB" sz="2000" baseline="-25000" dirty="0"/>
              <a:t>BCS</a:t>
            </a:r>
            <a:r>
              <a:rPr lang="en-GB" sz="2000" dirty="0"/>
              <a:t>  =  (A </a:t>
            </a:r>
            <a:r>
              <a:rPr lang="en-GB" sz="2000" dirty="0">
                <a:latin typeface="Symbol" pitchFamily="18" charset="2"/>
              </a:rPr>
              <a:t>w</a:t>
            </a:r>
            <a:r>
              <a:rPr lang="en-GB" sz="2000" baseline="30000" dirty="0"/>
              <a:t>2 </a:t>
            </a:r>
            <a:r>
              <a:rPr lang="en-GB" sz="2000" dirty="0"/>
              <a:t>/T)  </a:t>
            </a:r>
            <a:r>
              <a:rPr lang="en-GB" sz="2000" dirty="0" err="1"/>
              <a:t>exp</a:t>
            </a:r>
            <a:r>
              <a:rPr lang="en-GB" sz="2000" dirty="0"/>
              <a:t> (-B </a:t>
            </a:r>
            <a:r>
              <a:rPr lang="en-GB" sz="2000" dirty="0" err="1"/>
              <a:t>T</a:t>
            </a:r>
            <a:r>
              <a:rPr lang="en-GB" sz="2000" baseline="-25000" dirty="0" err="1"/>
              <a:t>c</a:t>
            </a:r>
            <a:r>
              <a:rPr lang="en-GB" sz="2000" dirty="0"/>
              <a:t>/T)</a:t>
            </a:r>
          </a:p>
          <a:p>
            <a:r>
              <a:rPr lang="en-GB" sz="2000" dirty="0"/>
              <a:t>For practical materials 	R</a:t>
            </a:r>
            <a:r>
              <a:rPr lang="en-GB" sz="2000" baseline="-25000" dirty="0"/>
              <a:t>S</a:t>
            </a:r>
            <a:r>
              <a:rPr lang="en-GB" sz="2000" dirty="0"/>
              <a:t>   =   R</a:t>
            </a:r>
            <a:r>
              <a:rPr lang="en-GB" sz="2000" baseline="-25000" dirty="0"/>
              <a:t>BCS</a:t>
            </a:r>
            <a:r>
              <a:rPr lang="en-GB" sz="2000" dirty="0"/>
              <a:t>  +  R</a:t>
            </a:r>
            <a:r>
              <a:rPr lang="en-GB" sz="2000" baseline="-25000" dirty="0"/>
              <a:t>0</a:t>
            </a:r>
          </a:p>
          <a:p>
            <a:r>
              <a:rPr lang="en-GB" sz="2000" dirty="0"/>
              <a:t>Refrigeration (Carnot)	P</a:t>
            </a:r>
            <a:r>
              <a:rPr lang="en-GB" sz="2000" baseline="-25000" dirty="0"/>
              <a:t>a</a:t>
            </a:r>
            <a:r>
              <a:rPr lang="en-GB" sz="2000" dirty="0"/>
              <a:t>   =   P</a:t>
            </a:r>
            <a:r>
              <a:rPr lang="en-GB" sz="2000" baseline="-25000" dirty="0"/>
              <a:t> </a:t>
            </a:r>
            <a:r>
              <a:rPr lang="en-GB" sz="2000" dirty="0"/>
              <a:t> (T</a:t>
            </a:r>
            <a:r>
              <a:rPr lang="en-GB" sz="2000" baseline="-25000" dirty="0"/>
              <a:t>a</a:t>
            </a:r>
            <a:r>
              <a:rPr lang="en-GB" sz="2000" dirty="0"/>
              <a:t>/T  -  1)</a:t>
            </a:r>
          </a:p>
          <a:p>
            <a:pPr>
              <a:buFontTx/>
              <a:buNone/>
            </a:pPr>
            <a:r>
              <a:rPr lang="en-GB" sz="2000" i="1" dirty="0">
                <a:solidFill>
                  <a:schemeClr val="accent2"/>
                </a:solidFill>
                <a:sym typeface="Symbol" pitchFamily="18" charset="2"/>
              </a:rPr>
              <a:t></a:t>
            </a:r>
            <a:r>
              <a:rPr lang="en-GB" sz="2000" i="1" dirty="0">
                <a:solidFill>
                  <a:schemeClr val="accent2"/>
                </a:solidFill>
              </a:rPr>
              <a:t> depending upon </a:t>
            </a:r>
            <a:r>
              <a:rPr lang="en-GB" sz="2000" i="1" dirty="0">
                <a:solidFill>
                  <a:schemeClr val="accent2"/>
                </a:solidFill>
                <a:latin typeface="Symbol" pitchFamily="18" charset="2"/>
              </a:rPr>
              <a:t>w</a:t>
            </a:r>
            <a:r>
              <a:rPr lang="en-GB" sz="2000" i="1" dirty="0">
                <a:solidFill>
                  <a:schemeClr val="accent2"/>
                </a:solidFill>
              </a:rPr>
              <a:t> and R</a:t>
            </a:r>
            <a:r>
              <a:rPr lang="en-GB" sz="2000" i="1" baseline="-25000" dirty="0">
                <a:solidFill>
                  <a:schemeClr val="accent2"/>
                </a:solidFill>
              </a:rPr>
              <a:t>0</a:t>
            </a:r>
            <a:r>
              <a:rPr lang="en-GB" sz="2000" i="1" dirty="0">
                <a:solidFill>
                  <a:schemeClr val="accent2"/>
                </a:solidFill>
              </a:rPr>
              <a:t>, optimum operating temperature for superconducting cavities</a:t>
            </a:r>
            <a:r>
              <a:rPr lang="en-GB" sz="2000" dirty="0">
                <a:solidFill>
                  <a:schemeClr val="accent2"/>
                </a:solidFill>
              </a:rPr>
              <a:t> 	</a:t>
            </a:r>
            <a:r>
              <a:rPr lang="en-GB" sz="1800" dirty="0"/>
              <a:t>                              </a:t>
            </a:r>
          </a:p>
        </p:txBody>
      </p:sp>
      <p:pic>
        <p:nvPicPr>
          <p:cNvPr id="97284" name="Picture 4"/>
          <p:cNvPicPr preferRelativeResize="0">
            <a:picLocks noChangeAspect="1" noChangeArrowheads="1"/>
          </p:cNvPicPr>
          <p:nvPr/>
        </p:nvPicPr>
        <p:blipFill>
          <a:blip r:embed="rId2" cstate="print"/>
          <a:srcRect/>
          <a:stretch>
            <a:fillRect/>
          </a:stretch>
        </p:blipFill>
        <p:spPr bwMode="auto">
          <a:xfrm>
            <a:off x="4572000" y="3284538"/>
            <a:ext cx="4191000" cy="3386137"/>
          </a:xfrm>
          <a:prstGeom prst="rect">
            <a:avLst/>
          </a:prstGeom>
          <a:noFill/>
          <a:ln w="9525">
            <a:noFill/>
            <a:miter lim="800000"/>
            <a:headEnd/>
            <a:tailEnd/>
          </a:ln>
          <a:effectLst/>
        </p:spPr>
      </p:pic>
      <p:pic>
        <p:nvPicPr>
          <p:cNvPr id="97285" name="Picture 5"/>
          <p:cNvPicPr preferRelativeResize="0">
            <a:picLocks noChangeAspect="1" noChangeArrowheads="1"/>
          </p:cNvPicPr>
          <p:nvPr/>
        </p:nvPicPr>
        <p:blipFill>
          <a:blip r:embed="rId3" cstate="print"/>
          <a:srcRect/>
          <a:stretch>
            <a:fillRect/>
          </a:stretch>
        </p:blipFill>
        <p:spPr bwMode="auto">
          <a:xfrm>
            <a:off x="457200" y="3284538"/>
            <a:ext cx="3687763" cy="3378200"/>
          </a:xfrm>
          <a:prstGeom prst="rect">
            <a:avLst/>
          </a:prstGeom>
          <a:noFill/>
          <a:ln w="9525">
            <a:noFill/>
            <a:miter lim="800000"/>
            <a:headEnd/>
            <a:tailEnd/>
          </a:ln>
          <a:effectLst/>
        </p:spPr>
      </p:pic>
      <p:sp>
        <p:nvSpPr>
          <p:cNvPr id="97286" name="Text Box 6"/>
          <p:cNvSpPr txBox="1">
            <a:spLocks noChangeArrowheads="1"/>
          </p:cNvSpPr>
          <p:nvPr/>
        </p:nvSpPr>
        <p:spPr bwMode="auto">
          <a:xfrm>
            <a:off x="2781300" y="3581400"/>
            <a:ext cx="876300" cy="304800"/>
          </a:xfrm>
          <a:prstGeom prst="rect">
            <a:avLst/>
          </a:prstGeom>
          <a:noFill/>
          <a:ln w="9525">
            <a:solidFill>
              <a:schemeClr val="tx1"/>
            </a:solidFill>
            <a:miter lim="800000"/>
            <a:headEnd/>
            <a:tailEnd/>
          </a:ln>
          <a:effectLst/>
        </p:spPr>
        <p:txBody>
          <a:bodyPr/>
          <a:lstStyle/>
          <a:p>
            <a:pPr eaLnBrk="0" hangingPunct="0">
              <a:spcBef>
                <a:spcPct val="50000"/>
              </a:spcBef>
            </a:pPr>
            <a:r>
              <a:rPr lang="fr-CH" sz="1400">
                <a:latin typeface="Tahoma" pitchFamily="34" charset="0"/>
              </a:rPr>
              <a:t>Niobium</a:t>
            </a:r>
            <a:endParaRPr lang="en-US" sz="1400">
              <a:latin typeface="Tahoma" pitchFamily="34" charset="0"/>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59632" y="188640"/>
            <a:ext cx="6697662" cy="706437"/>
          </a:xfrm>
        </p:spPr>
        <p:txBody>
          <a:bodyPr/>
          <a:lstStyle/>
          <a:p>
            <a:r>
              <a:rPr lang="en-GB" sz="2400" dirty="0"/>
              <a:t>Contents</a:t>
            </a:r>
          </a:p>
        </p:txBody>
      </p:sp>
      <p:sp>
        <p:nvSpPr>
          <p:cNvPr id="4099" name="Rectangle 3"/>
          <p:cNvSpPr>
            <a:spLocks noGrp="1" noChangeArrowheads="1"/>
          </p:cNvSpPr>
          <p:nvPr>
            <p:ph type="body" idx="1"/>
          </p:nvPr>
        </p:nvSpPr>
        <p:spPr>
          <a:xfrm>
            <a:off x="971550" y="2565400"/>
            <a:ext cx="7416800" cy="2592388"/>
          </a:xfrm>
        </p:spPr>
        <p:txBody>
          <a:bodyPr/>
          <a:lstStyle/>
          <a:p>
            <a:pPr>
              <a:lnSpc>
                <a:spcPct val="90000"/>
              </a:lnSpc>
            </a:pPr>
            <a:r>
              <a:rPr lang="en-GB" sz="2000" dirty="0"/>
              <a:t>Introduction to superfluid helium</a:t>
            </a:r>
          </a:p>
          <a:p>
            <a:pPr>
              <a:lnSpc>
                <a:spcPct val="90000"/>
              </a:lnSpc>
            </a:pPr>
            <a:r>
              <a:rPr lang="en-GB" sz="2000" dirty="0"/>
              <a:t>Superfluid helium as a technical coolant</a:t>
            </a:r>
          </a:p>
          <a:p>
            <a:pPr>
              <a:lnSpc>
                <a:spcPct val="90000"/>
              </a:lnSpc>
            </a:pPr>
            <a:r>
              <a:rPr lang="en-GB" sz="2000" dirty="0"/>
              <a:t>Practical cooling schemes</a:t>
            </a:r>
            <a:endParaRPr lang="en-GB" sz="2000" dirty="0">
              <a:cs typeface="Times New Roman" pitchFamily="18" charset="0"/>
            </a:endParaRPr>
          </a:p>
          <a:p>
            <a:pPr>
              <a:lnSpc>
                <a:spcPct val="90000"/>
              </a:lnSpc>
            </a:pPr>
            <a:r>
              <a:rPr lang="en-GB" sz="2000" dirty="0">
                <a:cs typeface="Times New Roman" pitchFamily="18" charset="0"/>
              </a:rPr>
              <a:t>Refrigeration below 2 K</a:t>
            </a:r>
          </a:p>
          <a:p>
            <a:pPr>
              <a:lnSpc>
                <a:spcPct val="90000"/>
              </a:lnSpc>
            </a:pPr>
            <a:r>
              <a:rPr lang="en-GB" sz="2000" dirty="0">
                <a:cs typeface="Times New Roman" pitchFamily="18" charset="0"/>
              </a:rPr>
              <a:t>Specific technology for He II systems</a:t>
            </a:r>
          </a:p>
          <a:p>
            <a:pPr>
              <a:lnSpc>
                <a:spcPct val="90000"/>
              </a:lnSpc>
            </a:pPr>
            <a:r>
              <a:rPr lang="fr-CH" sz="2000" dirty="0" smtClean="0">
                <a:cs typeface="Times New Roman" pitchFamily="18" charset="0"/>
              </a:rPr>
              <a:t>Applications</a:t>
            </a:r>
            <a:endParaRPr lang="en-GB" sz="2000" dirty="0"/>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27088" y="130175"/>
            <a:ext cx="7489825" cy="706438"/>
          </a:xfrm>
        </p:spPr>
        <p:txBody>
          <a:bodyPr/>
          <a:lstStyle/>
          <a:p>
            <a:r>
              <a:rPr lang="en-GB" sz="2400" dirty="0"/>
              <a:t>Enhancement of heat transfer</a:t>
            </a:r>
          </a:p>
        </p:txBody>
      </p:sp>
      <p:sp>
        <p:nvSpPr>
          <p:cNvPr id="8195" name="Rectangle 3"/>
          <p:cNvSpPr>
            <a:spLocks noGrp="1" noChangeArrowheads="1"/>
          </p:cNvSpPr>
          <p:nvPr>
            <p:ph type="body" idx="1"/>
          </p:nvPr>
        </p:nvSpPr>
        <p:spPr>
          <a:xfrm>
            <a:off x="685800" y="1268413"/>
            <a:ext cx="7772400" cy="3024187"/>
          </a:xfrm>
        </p:spPr>
        <p:txBody>
          <a:bodyPr/>
          <a:lstStyle/>
          <a:p>
            <a:r>
              <a:rPr lang="en-GB" sz="2000" dirty="0"/>
              <a:t>Low </a:t>
            </a:r>
            <a:r>
              <a:rPr lang="en-GB" sz="2000" u="sng" dirty="0"/>
              <a:t>viscosity</a:t>
            </a:r>
            <a:r>
              <a:rPr lang="en-GB" sz="2000" dirty="0"/>
              <a:t> </a:t>
            </a:r>
            <a:r>
              <a:rPr lang="en-GB" sz="2000" i="1" dirty="0">
                <a:solidFill>
                  <a:srgbClr val="FF0000"/>
                </a:solidFill>
                <a:sym typeface="Symbol" pitchFamily="18" charset="2"/>
              </a:rPr>
              <a:t></a:t>
            </a:r>
            <a:r>
              <a:rPr lang="en-GB" sz="2000" i="1" dirty="0">
                <a:solidFill>
                  <a:srgbClr val="FF0000"/>
                </a:solidFill>
              </a:rPr>
              <a:t> permeation</a:t>
            </a:r>
            <a:endParaRPr lang="fr-FR" sz="2000" i="1" dirty="0">
              <a:solidFill>
                <a:srgbClr val="FF0000"/>
              </a:solidFill>
            </a:endParaRPr>
          </a:p>
          <a:p>
            <a:r>
              <a:rPr lang="en-GB" sz="2000" dirty="0"/>
              <a:t>Very high </a:t>
            </a:r>
            <a:r>
              <a:rPr lang="en-GB" sz="2000" u="sng" dirty="0"/>
              <a:t>specific heat</a:t>
            </a:r>
            <a:r>
              <a:rPr lang="en-GB" sz="2000" dirty="0"/>
              <a:t> </a:t>
            </a:r>
            <a:r>
              <a:rPr lang="en-GB" sz="2000" i="1" dirty="0">
                <a:solidFill>
                  <a:srgbClr val="FF0000"/>
                </a:solidFill>
                <a:sym typeface="Symbol" pitchFamily="18" charset="2"/>
              </a:rPr>
              <a:t></a:t>
            </a:r>
            <a:r>
              <a:rPr lang="en-GB" sz="2000" i="1" dirty="0">
                <a:solidFill>
                  <a:srgbClr val="FF0000"/>
                </a:solidFill>
              </a:rPr>
              <a:t> stabilization</a:t>
            </a:r>
          </a:p>
          <a:p>
            <a:pPr lvl="1"/>
            <a:r>
              <a:rPr lang="en-US" sz="1800" dirty="0"/>
              <a:t>10</a:t>
            </a:r>
            <a:r>
              <a:rPr lang="en-US" sz="1800" baseline="30000" dirty="0"/>
              <a:t>5</a:t>
            </a:r>
            <a:r>
              <a:rPr lang="en-US" sz="1800" dirty="0"/>
              <a:t> times that of the conductor per unit mass</a:t>
            </a:r>
          </a:p>
          <a:p>
            <a:pPr lvl="1"/>
            <a:r>
              <a:rPr lang="en-US" sz="1800" dirty="0"/>
              <a:t>2 x 10</a:t>
            </a:r>
            <a:r>
              <a:rPr lang="en-US" sz="1800" baseline="30000" dirty="0"/>
              <a:t>3 </a:t>
            </a:r>
            <a:r>
              <a:rPr lang="en-US" sz="1800" dirty="0"/>
              <a:t>times that of the conductor per unit volume</a:t>
            </a:r>
            <a:endParaRPr lang="en-GB" sz="1800" i="1" dirty="0"/>
          </a:p>
          <a:p>
            <a:r>
              <a:rPr lang="en-GB" sz="2000" dirty="0"/>
              <a:t>Very high </a:t>
            </a:r>
            <a:r>
              <a:rPr lang="en-GB" sz="2000" u="sng" dirty="0"/>
              <a:t>thermal conductivity</a:t>
            </a:r>
            <a:r>
              <a:rPr lang="en-GB" sz="2000" dirty="0"/>
              <a:t> </a:t>
            </a:r>
            <a:r>
              <a:rPr lang="en-GB" sz="2000" i="1" dirty="0">
                <a:solidFill>
                  <a:srgbClr val="FF0000"/>
                </a:solidFill>
                <a:sym typeface="Symbol" pitchFamily="18" charset="2"/>
              </a:rPr>
              <a:t></a:t>
            </a:r>
            <a:r>
              <a:rPr lang="en-GB" sz="2000" i="1" dirty="0">
                <a:solidFill>
                  <a:srgbClr val="FF0000"/>
                </a:solidFill>
              </a:rPr>
              <a:t> heat transport</a:t>
            </a:r>
          </a:p>
          <a:p>
            <a:pPr lvl="1"/>
            <a:r>
              <a:rPr lang="en-US" sz="1800" dirty="0"/>
              <a:t>10</a:t>
            </a:r>
            <a:r>
              <a:rPr lang="en-US" sz="1800" baseline="30000" dirty="0"/>
              <a:t>3</a:t>
            </a:r>
            <a:r>
              <a:rPr lang="en-US" sz="1800" dirty="0"/>
              <a:t> times that of cryogenic-grade OFHC copper</a:t>
            </a:r>
          </a:p>
          <a:p>
            <a:pPr lvl="1"/>
            <a:r>
              <a:rPr lang="en-US" sz="1800" dirty="0"/>
              <a:t>peaking at 1.9 K</a:t>
            </a:r>
            <a:endParaRPr lang="en-US" sz="1600" baseline="30000" dirty="0"/>
          </a:p>
          <a:p>
            <a:pPr lvl="1"/>
            <a:endParaRPr lang="en-GB" sz="1800" i="1" dirty="0"/>
          </a:p>
        </p:txBody>
      </p:sp>
      <p:sp>
        <p:nvSpPr>
          <p:cNvPr id="8196" name="Text Box 4"/>
          <p:cNvSpPr txBox="1">
            <a:spLocks noChangeArrowheads="1"/>
          </p:cNvSpPr>
          <p:nvPr/>
        </p:nvSpPr>
        <p:spPr bwMode="auto">
          <a:xfrm>
            <a:off x="773113" y="4508500"/>
            <a:ext cx="7543800" cy="1311275"/>
          </a:xfrm>
          <a:prstGeom prst="rect">
            <a:avLst/>
          </a:prstGeom>
          <a:noFill/>
          <a:ln w="9525">
            <a:noFill/>
            <a:miter lim="800000"/>
            <a:headEnd/>
            <a:tailEnd/>
          </a:ln>
          <a:effectLst/>
        </p:spPr>
        <p:txBody>
          <a:bodyPr>
            <a:spAutoFit/>
          </a:bodyPr>
          <a:lstStyle/>
          <a:p>
            <a:pPr algn="just">
              <a:spcBef>
                <a:spcPct val="20000"/>
              </a:spcBef>
              <a:buClr>
                <a:srgbClr val="000099"/>
              </a:buClr>
              <a:buFont typeface="Wingdings" pitchFamily="2" charset="2"/>
              <a:buNone/>
            </a:pPr>
            <a:r>
              <a:rPr lang="en-GB" sz="2000" i="1" dirty="0">
                <a:solidFill>
                  <a:srgbClr val="FF0000"/>
                </a:solidFill>
                <a:latin typeface="Tahoma" pitchFamily="34" charset="0"/>
              </a:rPr>
              <a:t>Full benefit of these transport properties can only be reaped by appropriate design providing good wetting of the superconductors and percolation paths in the insulation, often in conflict with other technical requirements</a:t>
            </a:r>
            <a:endParaRPr lang="en-GB" i="1" dirty="0">
              <a:solidFill>
                <a:srgbClr val="FF0000"/>
              </a:solidFill>
              <a:latin typeface="Tahoma" pitchFamily="34" charset="0"/>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938213" y="188913"/>
            <a:ext cx="7378700" cy="461665"/>
          </a:xfrm>
          <a:noFill/>
          <a:ln/>
        </p:spPr>
        <p:txBody>
          <a:bodyPr anchor="t">
            <a:spAutoFit/>
          </a:bodyPr>
          <a:lstStyle/>
          <a:p>
            <a:pPr>
              <a:spcBef>
                <a:spcPct val="50000"/>
              </a:spcBef>
            </a:pPr>
            <a:r>
              <a:rPr lang="en-US" sz="2400" dirty="0"/>
              <a:t>Specific heat of liquid helium and copper</a:t>
            </a:r>
          </a:p>
        </p:txBody>
      </p:sp>
      <p:pic>
        <p:nvPicPr>
          <p:cNvPr id="65539" name="Picture 3"/>
          <p:cNvPicPr>
            <a:picLocks noChangeAspect="1" noChangeArrowheads="1"/>
          </p:cNvPicPr>
          <p:nvPr/>
        </p:nvPicPr>
        <p:blipFill>
          <a:blip r:embed="rId2" cstate="print"/>
          <a:srcRect/>
          <a:stretch>
            <a:fillRect/>
          </a:stretch>
        </p:blipFill>
        <p:spPr bwMode="auto">
          <a:xfrm>
            <a:off x="755650" y="908050"/>
            <a:ext cx="7777163" cy="521652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88987" y="116433"/>
            <a:ext cx="7489825" cy="576263"/>
          </a:xfrm>
        </p:spPr>
        <p:txBody>
          <a:bodyPr/>
          <a:lstStyle/>
          <a:p>
            <a:r>
              <a:rPr lang="en-US" sz="2400" dirty="0"/>
              <a:t>Equivalent thermal conductivity of He II p</a:t>
            </a:r>
            <a:endParaRPr lang="en-US" sz="2000" dirty="0"/>
          </a:p>
        </p:txBody>
      </p:sp>
      <p:grpSp>
        <p:nvGrpSpPr>
          <p:cNvPr id="66563" name="Group 3"/>
          <p:cNvGrpSpPr>
            <a:grpSpLocks/>
          </p:cNvGrpSpPr>
          <p:nvPr/>
        </p:nvGrpSpPr>
        <p:grpSpPr bwMode="auto">
          <a:xfrm>
            <a:off x="304800" y="1204913"/>
            <a:ext cx="8458200" cy="5119687"/>
            <a:chOff x="192" y="759"/>
            <a:chExt cx="5328" cy="3225"/>
          </a:xfrm>
        </p:grpSpPr>
        <p:pic>
          <p:nvPicPr>
            <p:cNvPr id="66564" name="Picture 4"/>
            <p:cNvPicPr>
              <a:picLocks noChangeAspect="1" noChangeArrowheads="1"/>
            </p:cNvPicPr>
            <p:nvPr/>
          </p:nvPicPr>
          <p:blipFill>
            <a:blip r:embed="rId2" cstate="print"/>
            <a:srcRect/>
            <a:stretch>
              <a:fillRect/>
            </a:stretch>
          </p:blipFill>
          <p:spPr bwMode="auto">
            <a:xfrm>
              <a:off x="192" y="759"/>
              <a:ext cx="5328" cy="3225"/>
            </a:xfrm>
            <a:prstGeom prst="rect">
              <a:avLst/>
            </a:prstGeom>
            <a:noFill/>
            <a:ln w="9525">
              <a:noFill/>
              <a:miter lim="800000"/>
              <a:headEnd/>
              <a:tailEnd/>
            </a:ln>
            <a:effectLst/>
          </p:spPr>
        </p:pic>
        <p:sp>
          <p:nvSpPr>
            <p:cNvPr id="66565" name="Line 5"/>
            <p:cNvSpPr>
              <a:spLocks noChangeShapeType="1"/>
            </p:cNvSpPr>
            <p:nvPr/>
          </p:nvSpPr>
          <p:spPr bwMode="auto">
            <a:xfrm>
              <a:off x="2653" y="3339"/>
              <a:ext cx="1920" cy="0"/>
            </a:xfrm>
            <a:prstGeom prst="line">
              <a:avLst/>
            </a:prstGeom>
            <a:noFill/>
            <a:ln w="38100">
              <a:solidFill>
                <a:srgbClr val="339966"/>
              </a:solidFill>
              <a:round/>
              <a:headEnd/>
              <a:tailEnd/>
            </a:ln>
            <a:effectLst/>
          </p:spPr>
          <p:txBody>
            <a:bodyPr/>
            <a:lstStyle/>
            <a:p>
              <a:endParaRPr lang="en-US"/>
            </a:p>
          </p:txBody>
        </p:sp>
        <p:sp>
          <p:nvSpPr>
            <p:cNvPr id="66566" name="Text Box 6"/>
            <p:cNvSpPr txBox="1">
              <a:spLocks noChangeArrowheads="1"/>
            </p:cNvSpPr>
            <p:nvPr/>
          </p:nvSpPr>
          <p:spPr bwMode="auto">
            <a:xfrm>
              <a:off x="3350" y="3062"/>
              <a:ext cx="1067" cy="250"/>
            </a:xfrm>
            <a:prstGeom prst="rect">
              <a:avLst/>
            </a:prstGeom>
            <a:solidFill>
              <a:schemeClr val="bg1"/>
            </a:solidFill>
            <a:ln w="9525">
              <a:noFill/>
              <a:miter lim="800000"/>
              <a:headEnd/>
              <a:tailEnd/>
            </a:ln>
            <a:effectLst/>
          </p:spPr>
          <p:txBody>
            <a:bodyPr wrap="none">
              <a:spAutoFit/>
            </a:bodyPr>
            <a:lstStyle/>
            <a:p>
              <a:pPr eaLnBrk="0" hangingPunct="0"/>
              <a:r>
                <a:rPr lang="en-US" sz="2000">
                  <a:solidFill>
                    <a:srgbClr val="48B873"/>
                  </a:solidFill>
                  <a:latin typeface="Tahoma" pitchFamily="34" charset="0"/>
                </a:rPr>
                <a:t>Copper OFHC</a:t>
              </a:r>
            </a:p>
          </p:txBody>
        </p:sp>
        <p:sp>
          <p:nvSpPr>
            <p:cNvPr id="66567" name="Text Box 7"/>
            <p:cNvSpPr txBox="1">
              <a:spLocks noChangeArrowheads="1"/>
            </p:cNvSpPr>
            <p:nvPr/>
          </p:nvSpPr>
          <p:spPr bwMode="auto">
            <a:xfrm>
              <a:off x="3446" y="1046"/>
              <a:ext cx="775" cy="250"/>
            </a:xfrm>
            <a:prstGeom prst="rect">
              <a:avLst/>
            </a:prstGeom>
            <a:solidFill>
              <a:schemeClr val="bg1"/>
            </a:solidFill>
            <a:ln w="9525">
              <a:noFill/>
              <a:miter lim="800000"/>
              <a:headEnd/>
              <a:tailEnd/>
            </a:ln>
            <a:effectLst/>
          </p:spPr>
          <p:txBody>
            <a:bodyPr wrap="none">
              <a:spAutoFit/>
            </a:bodyPr>
            <a:lstStyle/>
            <a:p>
              <a:pPr eaLnBrk="0" hangingPunct="0"/>
              <a:r>
                <a:rPr lang="en-US" sz="2000">
                  <a:solidFill>
                    <a:srgbClr val="FF3300"/>
                  </a:solidFill>
                  <a:latin typeface="Tahoma" pitchFamily="34" charset="0"/>
                </a:rPr>
                <a:t>Helium II</a:t>
              </a:r>
            </a:p>
          </p:txBody>
        </p:sp>
      </p:gr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55650" y="0"/>
            <a:ext cx="7632700" cy="908050"/>
          </a:xfrm>
        </p:spPr>
        <p:txBody>
          <a:bodyPr/>
          <a:lstStyle/>
          <a:p>
            <a:r>
              <a:rPr lang="en-GB" sz="2400" dirty="0"/>
              <a:t>Solid-liquid interface:</a:t>
            </a:r>
            <a:r>
              <a:rPr lang="fr-FR" sz="2400" dirty="0"/>
              <a:t> </a:t>
            </a:r>
            <a:r>
              <a:rPr lang="en-GB" sz="2400" dirty="0" err="1"/>
              <a:t>Kapitza</a:t>
            </a:r>
            <a:r>
              <a:rPr lang="en-GB" sz="2400" dirty="0"/>
              <a:t> </a:t>
            </a:r>
            <a:r>
              <a:rPr lang="fr-FR" sz="2400" dirty="0"/>
              <a:t>conductance</a:t>
            </a:r>
            <a:endParaRPr lang="en-GB" sz="2400" dirty="0"/>
          </a:p>
        </p:txBody>
      </p:sp>
      <p:sp>
        <p:nvSpPr>
          <p:cNvPr id="10243" name="Text Box 3"/>
          <p:cNvSpPr txBox="1">
            <a:spLocks noChangeArrowheads="1"/>
          </p:cNvSpPr>
          <p:nvPr/>
        </p:nvSpPr>
        <p:spPr bwMode="auto">
          <a:xfrm>
            <a:off x="5334000" y="3581400"/>
            <a:ext cx="3505200" cy="2225675"/>
          </a:xfrm>
          <a:prstGeom prst="rect">
            <a:avLst/>
          </a:prstGeom>
          <a:noFill/>
          <a:ln w="9525">
            <a:noFill/>
            <a:miter lim="800000"/>
            <a:headEnd/>
            <a:tailEnd/>
          </a:ln>
          <a:effectLst/>
        </p:spPr>
        <p:txBody>
          <a:bodyPr>
            <a:spAutoFit/>
          </a:bodyPr>
          <a:lstStyle/>
          <a:p>
            <a:pPr algn="ctr">
              <a:spcBef>
                <a:spcPct val="50000"/>
              </a:spcBef>
            </a:pPr>
            <a:r>
              <a:rPr lang="en-GB" sz="2000" dirty="0">
                <a:latin typeface="Tahoma" pitchFamily="34" charset="0"/>
              </a:rPr>
              <a:t>Experimental data for Copper (S. Van </a:t>
            </a:r>
            <a:r>
              <a:rPr lang="en-GB" sz="2000" dirty="0" err="1">
                <a:latin typeface="Tahoma" pitchFamily="34" charset="0"/>
              </a:rPr>
              <a:t>Sciver</a:t>
            </a:r>
            <a:r>
              <a:rPr lang="en-GB" sz="2000" dirty="0">
                <a:latin typeface="Tahoma" pitchFamily="34" charset="0"/>
              </a:rPr>
              <a:t>, "Helium Cryogenics")</a:t>
            </a:r>
          </a:p>
          <a:p>
            <a:pPr algn="ctr">
              <a:spcBef>
                <a:spcPct val="50000"/>
              </a:spcBef>
            </a:pPr>
            <a:r>
              <a:rPr lang="en-GB" sz="2000" dirty="0" err="1">
                <a:latin typeface="Tahoma" pitchFamily="34" charset="0"/>
              </a:rPr>
              <a:t>h</a:t>
            </a:r>
            <a:r>
              <a:rPr lang="en-GB" sz="2000" baseline="-25000" dirty="0" err="1">
                <a:latin typeface="Tahoma" pitchFamily="34" charset="0"/>
              </a:rPr>
              <a:t>K</a:t>
            </a:r>
            <a:r>
              <a:rPr lang="en-GB" sz="2000" dirty="0">
                <a:latin typeface="Tahoma" pitchFamily="34" charset="0"/>
              </a:rPr>
              <a:t> ~ T</a:t>
            </a:r>
            <a:r>
              <a:rPr lang="en-GB" sz="2000" baseline="30000" dirty="0">
                <a:latin typeface="Tahoma" pitchFamily="34" charset="0"/>
              </a:rPr>
              <a:t> 3</a:t>
            </a:r>
            <a:endParaRPr lang="en-GB" sz="2000" dirty="0">
              <a:latin typeface="Tahoma" pitchFamily="34" charset="0"/>
            </a:endParaRPr>
          </a:p>
          <a:p>
            <a:pPr algn="ctr">
              <a:spcBef>
                <a:spcPct val="50000"/>
              </a:spcBef>
            </a:pPr>
            <a:r>
              <a:rPr lang="en-GB" sz="2000" dirty="0">
                <a:latin typeface="Tahoma" pitchFamily="34" charset="0"/>
              </a:rPr>
              <a:t>Valid for small heat flux (when </a:t>
            </a:r>
            <a:r>
              <a:rPr lang="en-GB" sz="2000" dirty="0">
                <a:latin typeface="Symbol" pitchFamily="18" charset="2"/>
              </a:rPr>
              <a:t>D</a:t>
            </a:r>
            <a:r>
              <a:rPr lang="en-GB" sz="2000" dirty="0">
                <a:latin typeface="Tahoma" pitchFamily="34" charset="0"/>
              </a:rPr>
              <a:t>T&lt;&lt;T)</a:t>
            </a:r>
          </a:p>
        </p:txBody>
      </p:sp>
      <p:pic>
        <p:nvPicPr>
          <p:cNvPr id="10244" name="Picture 4"/>
          <p:cNvPicPr>
            <a:picLocks noChangeAspect="1" noChangeArrowheads="1"/>
          </p:cNvPicPr>
          <p:nvPr/>
        </p:nvPicPr>
        <p:blipFill>
          <a:blip r:embed="rId2" cstate="print"/>
          <a:srcRect/>
          <a:stretch>
            <a:fillRect/>
          </a:stretch>
        </p:blipFill>
        <p:spPr bwMode="auto">
          <a:xfrm>
            <a:off x="5334000" y="1143000"/>
            <a:ext cx="3581400" cy="2365375"/>
          </a:xfrm>
          <a:prstGeom prst="rect">
            <a:avLst/>
          </a:prstGeom>
          <a:noFill/>
          <a:ln w="9525">
            <a:noFill/>
            <a:miter lim="800000"/>
            <a:headEnd/>
            <a:tailEnd/>
          </a:ln>
          <a:effectLst/>
        </p:spPr>
      </p:pic>
      <p:pic>
        <p:nvPicPr>
          <p:cNvPr id="10245" name="Picture 5"/>
          <p:cNvPicPr>
            <a:picLocks noChangeAspect="1" noChangeArrowheads="1"/>
          </p:cNvPicPr>
          <p:nvPr/>
        </p:nvPicPr>
        <p:blipFill>
          <a:blip r:embed="rId3" cstate="print"/>
          <a:srcRect/>
          <a:stretch>
            <a:fillRect/>
          </a:stretch>
        </p:blipFill>
        <p:spPr bwMode="auto">
          <a:xfrm>
            <a:off x="228601" y="806916"/>
            <a:ext cx="5144215" cy="5646420"/>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dirty="0" smtClean="0"/>
              <a:t> CAS </a:t>
            </a:r>
            <a:r>
              <a:rPr lang="en-GB" dirty="0" err="1" smtClean="0"/>
              <a:t>Erice</a:t>
            </a:r>
            <a:r>
              <a:rPr lang="en-GB" dirty="0" smtClean="0"/>
              <a:t>, 24 April-4 May 2013</a:t>
            </a:r>
            <a:endParaRPr lang="en-US" dirty="0"/>
          </a:p>
        </p:txBody>
      </p:sp>
      <p:sp>
        <p:nvSpPr>
          <p:cNvPr id="5" name="Date Placeholder 4"/>
          <p:cNvSpPr>
            <a:spLocks noGrp="1"/>
          </p:cNvSpPr>
          <p:nvPr>
            <p:ph type="dt" sz="half" idx="10"/>
          </p:nvPr>
        </p:nvSpPr>
        <p:spPr>
          <a:xfrm>
            <a:off x="467544" y="6506593"/>
            <a:ext cx="2133600" cy="288033"/>
          </a:xfrm>
        </p:spPr>
        <p:txBody>
          <a:bodyPr/>
          <a:lstStyle/>
          <a:p>
            <a:r>
              <a:rPr lang="en-US" smtClean="0"/>
              <a:t>Ph. Lebrun</a:t>
            </a:r>
            <a:endParaRPr lang="en-US" dirty="0"/>
          </a:p>
        </p:txBody>
      </p:sp>
      <p:sp>
        <p:nvSpPr>
          <p:cNvPr id="6" name="Slide Number Placeholder 5"/>
          <p:cNvSpPr>
            <a:spLocks noGrp="1"/>
          </p:cNvSpPr>
          <p:nvPr>
            <p:ph type="sldNum" sz="quarter" idx="12"/>
          </p:nvPr>
        </p:nvSpPr>
        <p:spPr>
          <a:xfrm>
            <a:off x="6588224" y="6492993"/>
            <a:ext cx="2133600" cy="268139"/>
          </a:xfrm>
        </p:spPr>
        <p:txBody>
          <a:bodyPr/>
          <a:lstStyle/>
          <a:p>
            <a:fld id="{4B7B19CF-E351-4932-A49D-948D801EE768}"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827088" y="115888"/>
            <a:ext cx="7416800" cy="706437"/>
          </a:xfrm>
        </p:spPr>
        <p:txBody>
          <a:bodyPr/>
          <a:lstStyle/>
          <a:p>
            <a:r>
              <a:rPr lang="fr-CH" sz="2400" dirty="0" smtClean="0"/>
              <a:t>Application of high thermal </a:t>
            </a:r>
            <a:r>
              <a:rPr lang="fr-CH" sz="2400" dirty="0" err="1" smtClean="0"/>
              <a:t>conductivity</a:t>
            </a:r>
            <a:r>
              <a:rPr lang="fr-CH" sz="2400" dirty="0" smtClean="0"/>
              <a:t/>
            </a:r>
            <a:br>
              <a:rPr lang="fr-CH" sz="2400" dirty="0" smtClean="0"/>
            </a:br>
            <a:r>
              <a:rPr lang="fr-CH" sz="2400" dirty="0" err="1" smtClean="0"/>
              <a:t>Calorimetry</a:t>
            </a:r>
            <a:r>
              <a:rPr lang="fr-CH" sz="2400" dirty="0" smtClean="0"/>
              <a:t> </a:t>
            </a:r>
            <a:r>
              <a:rPr lang="fr-CH" sz="2400" dirty="0"/>
              <a:t>in </a:t>
            </a:r>
            <a:r>
              <a:rPr lang="fr-CH" sz="2400" dirty="0" err="1"/>
              <a:t>isothermal</a:t>
            </a:r>
            <a:r>
              <a:rPr lang="fr-CH" sz="2400" dirty="0"/>
              <a:t> He II bath</a:t>
            </a:r>
            <a:endParaRPr lang="en-US" sz="2400" dirty="0"/>
          </a:p>
        </p:txBody>
      </p:sp>
      <p:sp>
        <p:nvSpPr>
          <p:cNvPr id="107523" name="Rectangle 3"/>
          <p:cNvSpPr>
            <a:spLocks noGrp="1" noChangeArrowheads="1"/>
          </p:cNvSpPr>
          <p:nvPr>
            <p:ph type="body" idx="1"/>
          </p:nvPr>
        </p:nvSpPr>
        <p:spPr>
          <a:xfrm>
            <a:off x="179388" y="1268413"/>
            <a:ext cx="5543550" cy="4857750"/>
          </a:xfrm>
        </p:spPr>
        <p:txBody>
          <a:bodyPr/>
          <a:lstStyle/>
          <a:p>
            <a:pPr marL="457200" indent="-457200"/>
            <a:r>
              <a:rPr lang="fr-CH" sz="2000" dirty="0"/>
              <a:t>For slow thermal </a:t>
            </a:r>
            <a:r>
              <a:rPr lang="fr-CH" sz="2000" dirty="0" err="1"/>
              <a:t>transients</a:t>
            </a:r>
            <a:r>
              <a:rPr lang="fr-CH" sz="2000" dirty="0"/>
              <a:t>, the He II bath </a:t>
            </a:r>
            <a:r>
              <a:rPr lang="fr-CH" sz="2000" dirty="0" err="1"/>
              <a:t>is</a:t>
            </a:r>
            <a:r>
              <a:rPr lang="fr-CH" sz="2000" dirty="0"/>
              <a:t> quasi-</a:t>
            </a:r>
            <a:r>
              <a:rPr lang="fr-CH" sz="2000" dirty="0" err="1"/>
              <a:t>isothermal</a:t>
            </a:r>
            <a:r>
              <a:rPr lang="fr-CH" sz="2000" dirty="0"/>
              <a:t>: a </a:t>
            </a:r>
            <a:r>
              <a:rPr lang="fr-CH" sz="2000" dirty="0">
                <a:solidFill>
                  <a:srgbClr val="FF0000"/>
                </a:solidFill>
              </a:rPr>
              <a:t>single</a:t>
            </a:r>
            <a:r>
              <a:rPr lang="fr-CH" sz="2000" dirty="0"/>
              <a:t> </a:t>
            </a:r>
            <a:r>
              <a:rPr lang="fr-CH" sz="2000" dirty="0" err="1"/>
              <a:t>temperature</a:t>
            </a:r>
            <a:r>
              <a:rPr lang="fr-CH" sz="2000" dirty="0"/>
              <a:t> </a:t>
            </a:r>
            <a:r>
              <a:rPr lang="fr-CH" sz="2000" dirty="0" err="1"/>
              <a:t>measurement</a:t>
            </a:r>
            <a:r>
              <a:rPr lang="fr-CH" sz="2000" dirty="0"/>
              <a:t> </a:t>
            </a:r>
            <a:r>
              <a:rPr lang="fr-CH" sz="2000" dirty="0" err="1"/>
              <a:t>allows</a:t>
            </a:r>
            <a:r>
              <a:rPr lang="fr-CH" sz="2000" dirty="0"/>
              <a:t> to </a:t>
            </a:r>
            <a:r>
              <a:rPr lang="fr-CH" sz="2000" dirty="0" err="1"/>
              <a:t>estimate</a:t>
            </a:r>
            <a:r>
              <a:rPr lang="fr-CH" sz="2000" dirty="0"/>
              <a:t> </a:t>
            </a:r>
            <a:r>
              <a:rPr lang="fr-CH" sz="2000" dirty="0" err="1"/>
              <a:t>heat</a:t>
            </a:r>
            <a:r>
              <a:rPr lang="fr-CH" sz="2000" dirty="0"/>
              <a:t> </a:t>
            </a:r>
            <a:r>
              <a:rPr lang="fr-CH" sz="2000" dirty="0" err="1"/>
              <a:t>deposition</a:t>
            </a:r>
            <a:r>
              <a:rPr lang="fr-CH" sz="2000" dirty="0"/>
              <a:t>/</a:t>
            </a:r>
            <a:r>
              <a:rPr lang="fr-CH" sz="2000" dirty="0" err="1"/>
              <a:t>generation</a:t>
            </a:r>
            <a:r>
              <a:rPr lang="fr-CH" sz="2000" dirty="0"/>
              <a:t> Q</a:t>
            </a:r>
            <a:r>
              <a:rPr lang="en-US" sz="2000" dirty="0">
                <a:cs typeface="Tahoma" pitchFamily="34" charset="0"/>
              </a:rPr>
              <a:t>'</a:t>
            </a:r>
          </a:p>
          <a:p>
            <a:pPr marL="457200" indent="-457200">
              <a:buFontTx/>
              <a:buNone/>
            </a:pPr>
            <a:endParaRPr lang="fr-CH" sz="2000" dirty="0"/>
          </a:p>
          <a:p>
            <a:pPr marL="457200" indent="-457200">
              <a:buFontTx/>
              <a:buNone/>
            </a:pPr>
            <a:r>
              <a:rPr lang="fr-CH" sz="2000" dirty="0"/>
              <a:t>	</a:t>
            </a:r>
            <a:r>
              <a:rPr lang="fr-CH" sz="2000" dirty="0" smtClean="0"/>
              <a:t>- </a:t>
            </a:r>
            <a:r>
              <a:rPr lang="fr-CH" sz="2000" dirty="0" err="1" smtClean="0"/>
              <a:t>at</a:t>
            </a:r>
            <a:r>
              <a:rPr lang="fr-CH" sz="2000" dirty="0" smtClean="0"/>
              <a:t> constant P	Q</a:t>
            </a:r>
            <a:r>
              <a:rPr lang="en-US" sz="2000" dirty="0">
                <a:cs typeface="Tahoma" pitchFamily="34" charset="0"/>
              </a:rPr>
              <a:t>'</a:t>
            </a:r>
            <a:r>
              <a:rPr lang="fr-CH" sz="2000" dirty="0"/>
              <a:t> = </a:t>
            </a:r>
            <a:r>
              <a:rPr lang="fr-CH" sz="2000" dirty="0" err="1"/>
              <a:t>M</a:t>
            </a:r>
            <a:r>
              <a:rPr lang="fr-CH" sz="2000" baseline="-25000" dirty="0" err="1"/>
              <a:t>bath</a:t>
            </a:r>
            <a:r>
              <a:rPr lang="fr-CH" sz="2000" dirty="0"/>
              <a:t> </a:t>
            </a:r>
            <a:r>
              <a:rPr lang="fr-CH" sz="2000" dirty="0" err="1"/>
              <a:t>dH</a:t>
            </a:r>
            <a:r>
              <a:rPr lang="fr-CH" sz="2000" dirty="0"/>
              <a:t>/</a:t>
            </a:r>
            <a:r>
              <a:rPr lang="fr-CH" sz="2000" dirty="0" err="1"/>
              <a:t>dt</a:t>
            </a:r>
            <a:r>
              <a:rPr lang="en-US" sz="2000" dirty="0" smtClean="0">
                <a:cs typeface="Tahoma" pitchFamily="34" charset="0"/>
              </a:rPr>
              <a:t>|</a:t>
            </a:r>
            <a:r>
              <a:rPr lang="en-US" sz="2000" baseline="-25000" dirty="0" smtClean="0">
                <a:cs typeface="Tahoma" pitchFamily="34" charset="0"/>
              </a:rPr>
              <a:t>1</a:t>
            </a:r>
          </a:p>
          <a:p>
            <a:pPr marL="457200" indent="-457200">
              <a:buFontTx/>
              <a:buNone/>
            </a:pPr>
            <a:r>
              <a:rPr lang="fr-CH" sz="2000" dirty="0" smtClean="0">
                <a:cs typeface="Tahoma" pitchFamily="34" charset="0"/>
              </a:rPr>
              <a:t>	- </a:t>
            </a:r>
            <a:r>
              <a:rPr lang="fr-CH" sz="2000" dirty="0" err="1" smtClean="0">
                <a:cs typeface="Tahoma" pitchFamily="34" charset="0"/>
              </a:rPr>
              <a:t>at</a:t>
            </a:r>
            <a:r>
              <a:rPr lang="fr-CH" sz="2000" dirty="0" smtClean="0">
                <a:cs typeface="Tahoma" pitchFamily="34" charset="0"/>
              </a:rPr>
              <a:t> constant V	</a:t>
            </a:r>
            <a:r>
              <a:rPr lang="fr-CH" sz="2000" dirty="0" smtClean="0"/>
              <a:t>Q</a:t>
            </a:r>
            <a:r>
              <a:rPr lang="en-US" sz="2000" dirty="0" smtClean="0">
                <a:cs typeface="Tahoma" pitchFamily="34" charset="0"/>
              </a:rPr>
              <a:t>'</a:t>
            </a:r>
            <a:r>
              <a:rPr lang="fr-CH" sz="2000" dirty="0" smtClean="0"/>
              <a:t> = </a:t>
            </a:r>
            <a:r>
              <a:rPr lang="fr-CH" sz="2000" dirty="0" err="1" smtClean="0"/>
              <a:t>M</a:t>
            </a:r>
            <a:r>
              <a:rPr lang="fr-CH" sz="2000" baseline="-25000" dirty="0" err="1" smtClean="0"/>
              <a:t>bath</a:t>
            </a:r>
            <a:r>
              <a:rPr lang="fr-CH" sz="2000" dirty="0" smtClean="0"/>
              <a:t> </a:t>
            </a:r>
            <a:r>
              <a:rPr lang="fr-CH" sz="2000" dirty="0" err="1" smtClean="0"/>
              <a:t>dE</a:t>
            </a:r>
            <a:r>
              <a:rPr lang="fr-CH" sz="2000" dirty="0" smtClean="0"/>
              <a:t>/</a:t>
            </a:r>
            <a:r>
              <a:rPr lang="fr-CH" sz="2000" dirty="0" err="1" smtClean="0"/>
              <a:t>dt</a:t>
            </a:r>
            <a:r>
              <a:rPr lang="en-US" sz="2000" dirty="0" smtClean="0">
                <a:cs typeface="Tahoma" pitchFamily="34" charset="0"/>
              </a:rPr>
              <a:t>|</a:t>
            </a:r>
            <a:r>
              <a:rPr lang="en-US" sz="2000" baseline="-25000" dirty="0" smtClean="0">
                <a:cs typeface="Tahoma" pitchFamily="34" charset="0"/>
              </a:rPr>
              <a:t>1</a:t>
            </a:r>
            <a:endParaRPr lang="en-US" sz="2000" dirty="0">
              <a:cs typeface="Tahoma" pitchFamily="34" charset="0"/>
            </a:endParaRPr>
          </a:p>
          <a:p>
            <a:pPr marL="457200" indent="-457200">
              <a:buFontTx/>
              <a:buNone/>
            </a:pPr>
            <a:endParaRPr lang="en-US" sz="2000" baseline="-25000" dirty="0">
              <a:cs typeface="Tahoma" pitchFamily="34" charset="0"/>
            </a:endParaRPr>
          </a:p>
          <a:p>
            <a:pPr marL="457200" indent="-457200"/>
            <a:r>
              <a:rPr lang="fr-CH" sz="2000" dirty="0" err="1"/>
              <a:t>M</a:t>
            </a:r>
            <a:r>
              <a:rPr lang="fr-CH" sz="2000" baseline="-25000" dirty="0" err="1"/>
              <a:t>bath</a:t>
            </a:r>
            <a:r>
              <a:rPr lang="fr-CH" sz="2000" dirty="0"/>
              <a:t> </a:t>
            </a:r>
            <a:r>
              <a:rPr lang="fr-CH" sz="2000" dirty="0" err="1"/>
              <a:t>can</a:t>
            </a:r>
            <a:r>
              <a:rPr lang="fr-CH" sz="2000" dirty="0"/>
              <a:t> </a:t>
            </a:r>
            <a:r>
              <a:rPr lang="fr-CH" sz="2000" dirty="0" err="1"/>
              <a:t>be</a:t>
            </a:r>
            <a:r>
              <a:rPr lang="fr-CH" sz="2000" dirty="0"/>
              <a:t> </a:t>
            </a:r>
            <a:r>
              <a:rPr lang="fr-CH" sz="2000" dirty="0" err="1"/>
              <a:t>estimated</a:t>
            </a:r>
            <a:r>
              <a:rPr lang="fr-CH" sz="2000" dirty="0"/>
              <a:t> by </a:t>
            </a:r>
            <a:r>
              <a:rPr lang="fr-CH" sz="2000" i="1" dirty="0"/>
              <a:t>in situ</a:t>
            </a:r>
            <a:r>
              <a:rPr lang="fr-CH" sz="2000" dirty="0"/>
              <a:t> calibration, </a:t>
            </a:r>
            <a:r>
              <a:rPr lang="fr-CH" sz="2000" dirty="0" err="1"/>
              <a:t>using</a:t>
            </a:r>
            <a:r>
              <a:rPr lang="fr-CH" sz="2000" dirty="0"/>
              <a:t> </a:t>
            </a:r>
            <a:r>
              <a:rPr lang="fr-CH" sz="2000" dirty="0" err="1"/>
              <a:t>applied</a:t>
            </a:r>
            <a:r>
              <a:rPr lang="fr-CH" sz="2000" dirty="0"/>
              <a:t> </a:t>
            </a:r>
            <a:r>
              <a:rPr lang="fr-CH" sz="2000" dirty="0" err="1"/>
              <a:t>heating</a:t>
            </a:r>
            <a:r>
              <a:rPr lang="fr-CH" sz="2000" dirty="0"/>
              <a:t> power W</a:t>
            </a:r>
            <a:r>
              <a:rPr lang="en-US" sz="2000" dirty="0">
                <a:cs typeface="Tahoma" pitchFamily="34" charset="0"/>
              </a:rPr>
              <a:t>'</a:t>
            </a:r>
          </a:p>
          <a:p>
            <a:pPr marL="457200" indent="-457200">
              <a:buFontTx/>
              <a:buNone/>
            </a:pPr>
            <a:endParaRPr lang="fr-CH" sz="2000" dirty="0"/>
          </a:p>
          <a:p>
            <a:pPr marL="457200" indent="-457200">
              <a:buFontTx/>
              <a:buNone/>
            </a:pPr>
            <a:r>
              <a:rPr lang="fr-CH" sz="2000" dirty="0"/>
              <a:t>	</a:t>
            </a:r>
            <a:r>
              <a:rPr lang="fr-CH" sz="2000" dirty="0" smtClean="0"/>
              <a:t>- </a:t>
            </a:r>
            <a:r>
              <a:rPr lang="fr-CH" sz="2000" dirty="0" err="1" smtClean="0"/>
              <a:t>at</a:t>
            </a:r>
            <a:r>
              <a:rPr lang="fr-CH" sz="2000" dirty="0" smtClean="0"/>
              <a:t> constant P	W</a:t>
            </a:r>
            <a:r>
              <a:rPr lang="en-US" sz="2000" dirty="0">
                <a:cs typeface="Tahoma" pitchFamily="34" charset="0"/>
              </a:rPr>
              <a:t>'</a:t>
            </a:r>
            <a:r>
              <a:rPr lang="fr-CH" sz="2000" dirty="0"/>
              <a:t> = </a:t>
            </a:r>
            <a:r>
              <a:rPr lang="fr-CH" sz="2000" dirty="0" err="1"/>
              <a:t>M</a:t>
            </a:r>
            <a:r>
              <a:rPr lang="fr-CH" sz="2000" baseline="-25000" dirty="0" err="1"/>
              <a:t>bath</a:t>
            </a:r>
            <a:r>
              <a:rPr lang="fr-CH" sz="2000" dirty="0"/>
              <a:t> </a:t>
            </a:r>
            <a:r>
              <a:rPr lang="fr-CH" sz="2000" dirty="0" err="1"/>
              <a:t>dH</a:t>
            </a:r>
            <a:r>
              <a:rPr lang="fr-CH" sz="2000" dirty="0"/>
              <a:t>/</a:t>
            </a:r>
            <a:r>
              <a:rPr lang="fr-CH" sz="2000" dirty="0" err="1"/>
              <a:t>dt</a:t>
            </a:r>
            <a:r>
              <a:rPr lang="en-US" sz="2000" dirty="0">
                <a:cs typeface="Tahoma" pitchFamily="34" charset="0"/>
              </a:rPr>
              <a:t>|</a:t>
            </a:r>
            <a:r>
              <a:rPr lang="en-US" sz="2000" baseline="-25000" dirty="0">
                <a:cs typeface="Tahoma" pitchFamily="34" charset="0"/>
              </a:rPr>
              <a:t>2</a:t>
            </a:r>
            <a:r>
              <a:rPr lang="fr-CH" sz="2000" dirty="0"/>
              <a:t> </a:t>
            </a:r>
          </a:p>
          <a:p>
            <a:pPr marL="457200" indent="-457200">
              <a:buFontTx/>
              <a:buNone/>
            </a:pPr>
            <a:r>
              <a:rPr lang="fr-CH" sz="2000" dirty="0" smtClean="0"/>
              <a:t>	- </a:t>
            </a:r>
            <a:r>
              <a:rPr lang="fr-CH" sz="2000" dirty="0" err="1" smtClean="0"/>
              <a:t>at</a:t>
            </a:r>
            <a:r>
              <a:rPr lang="fr-CH" sz="2000" dirty="0" smtClean="0"/>
              <a:t> constant V	W</a:t>
            </a:r>
            <a:r>
              <a:rPr lang="en-US" sz="2000" dirty="0" smtClean="0">
                <a:cs typeface="Tahoma" pitchFamily="34" charset="0"/>
              </a:rPr>
              <a:t>'</a:t>
            </a:r>
            <a:r>
              <a:rPr lang="fr-CH" sz="2000" dirty="0" smtClean="0"/>
              <a:t> = </a:t>
            </a:r>
            <a:r>
              <a:rPr lang="fr-CH" sz="2000" dirty="0" err="1" smtClean="0"/>
              <a:t>M</a:t>
            </a:r>
            <a:r>
              <a:rPr lang="fr-CH" sz="2000" baseline="-25000" dirty="0" err="1" smtClean="0"/>
              <a:t>bath</a:t>
            </a:r>
            <a:r>
              <a:rPr lang="fr-CH" sz="2000" dirty="0" smtClean="0"/>
              <a:t> </a:t>
            </a:r>
            <a:r>
              <a:rPr lang="fr-CH" sz="2000" dirty="0" err="1" smtClean="0"/>
              <a:t>dE</a:t>
            </a:r>
            <a:r>
              <a:rPr lang="fr-CH" sz="2000" dirty="0" smtClean="0"/>
              <a:t>/</a:t>
            </a:r>
            <a:r>
              <a:rPr lang="fr-CH" sz="2000" dirty="0" err="1" smtClean="0"/>
              <a:t>dt</a:t>
            </a:r>
            <a:r>
              <a:rPr lang="en-US" sz="2000" dirty="0" smtClean="0">
                <a:cs typeface="Tahoma" pitchFamily="34" charset="0"/>
              </a:rPr>
              <a:t>|</a:t>
            </a:r>
            <a:r>
              <a:rPr lang="en-US" sz="2000" baseline="-25000" dirty="0" smtClean="0">
                <a:cs typeface="Tahoma" pitchFamily="34" charset="0"/>
              </a:rPr>
              <a:t>2</a:t>
            </a:r>
            <a:endParaRPr lang="en-US" sz="2000" dirty="0"/>
          </a:p>
        </p:txBody>
      </p:sp>
      <p:sp>
        <p:nvSpPr>
          <p:cNvPr id="107524" name="AutoShape 4" descr="Light horizontal"/>
          <p:cNvSpPr>
            <a:spLocks noChangeArrowheads="1"/>
          </p:cNvSpPr>
          <p:nvPr/>
        </p:nvSpPr>
        <p:spPr bwMode="auto">
          <a:xfrm>
            <a:off x="6300788" y="1916113"/>
            <a:ext cx="2303462" cy="3744912"/>
          </a:xfrm>
          <a:prstGeom prst="roundRect">
            <a:avLst>
              <a:gd name="adj" fmla="val 16667"/>
            </a:avLst>
          </a:prstGeom>
          <a:pattFill prst="ltHorz">
            <a:fgClr>
              <a:schemeClr val="accent1"/>
            </a:fgClr>
            <a:bgClr>
              <a:schemeClr val="bg1"/>
            </a:bgClr>
          </a:pattFill>
          <a:ln w="25400">
            <a:solidFill>
              <a:schemeClr val="tx1"/>
            </a:solidFill>
            <a:round/>
            <a:headEnd/>
            <a:tailEnd/>
          </a:ln>
          <a:effectLst/>
        </p:spPr>
        <p:txBody>
          <a:bodyPr wrap="none" anchor="ctr"/>
          <a:lstStyle/>
          <a:p>
            <a:endParaRPr lang="en-US"/>
          </a:p>
        </p:txBody>
      </p:sp>
      <p:sp>
        <p:nvSpPr>
          <p:cNvPr id="107526" name="Rectangle 6"/>
          <p:cNvSpPr>
            <a:spLocks noChangeArrowheads="1"/>
          </p:cNvSpPr>
          <p:nvPr/>
        </p:nvSpPr>
        <p:spPr bwMode="auto">
          <a:xfrm>
            <a:off x="6877050" y="5157788"/>
            <a:ext cx="1223963" cy="2159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07527" name="Line 7"/>
          <p:cNvSpPr>
            <a:spLocks noChangeShapeType="1"/>
          </p:cNvSpPr>
          <p:nvPr/>
        </p:nvSpPr>
        <p:spPr bwMode="auto">
          <a:xfrm flipH="1">
            <a:off x="6732588" y="5229225"/>
            <a:ext cx="144462" cy="0"/>
          </a:xfrm>
          <a:prstGeom prst="line">
            <a:avLst/>
          </a:prstGeom>
          <a:noFill/>
          <a:ln w="25400">
            <a:solidFill>
              <a:schemeClr val="tx1"/>
            </a:solidFill>
            <a:round/>
            <a:headEnd/>
            <a:tailEnd/>
          </a:ln>
          <a:effectLst/>
        </p:spPr>
        <p:txBody>
          <a:bodyPr/>
          <a:lstStyle/>
          <a:p>
            <a:endParaRPr lang="en-US"/>
          </a:p>
        </p:txBody>
      </p:sp>
      <p:sp>
        <p:nvSpPr>
          <p:cNvPr id="107528" name="Line 8"/>
          <p:cNvSpPr>
            <a:spLocks noChangeShapeType="1"/>
          </p:cNvSpPr>
          <p:nvPr/>
        </p:nvSpPr>
        <p:spPr bwMode="auto">
          <a:xfrm flipH="1">
            <a:off x="8099425" y="5229225"/>
            <a:ext cx="144463" cy="0"/>
          </a:xfrm>
          <a:prstGeom prst="line">
            <a:avLst/>
          </a:prstGeom>
          <a:noFill/>
          <a:ln w="25400">
            <a:solidFill>
              <a:schemeClr val="tx1"/>
            </a:solidFill>
            <a:round/>
            <a:headEnd/>
            <a:tailEnd/>
          </a:ln>
          <a:effectLst/>
        </p:spPr>
        <p:txBody>
          <a:bodyPr/>
          <a:lstStyle/>
          <a:p>
            <a:endParaRPr lang="en-US"/>
          </a:p>
        </p:txBody>
      </p:sp>
      <p:sp>
        <p:nvSpPr>
          <p:cNvPr id="107529" name="Line 9"/>
          <p:cNvSpPr>
            <a:spLocks noChangeShapeType="1"/>
          </p:cNvSpPr>
          <p:nvPr/>
        </p:nvSpPr>
        <p:spPr bwMode="auto">
          <a:xfrm>
            <a:off x="6732588" y="5229225"/>
            <a:ext cx="0" cy="936625"/>
          </a:xfrm>
          <a:prstGeom prst="line">
            <a:avLst/>
          </a:prstGeom>
          <a:noFill/>
          <a:ln w="25400">
            <a:solidFill>
              <a:schemeClr val="tx1"/>
            </a:solidFill>
            <a:round/>
            <a:headEnd/>
            <a:tailEnd/>
          </a:ln>
          <a:effectLst/>
        </p:spPr>
        <p:txBody>
          <a:bodyPr/>
          <a:lstStyle/>
          <a:p>
            <a:endParaRPr lang="en-US"/>
          </a:p>
        </p:txBody>
      </p:sp>
      <p:sp>
        <p:nvSpPr>
          <p:cNvPr id="107530" name="Line 10"/>
          <p:cNvSpPr>
            <a:spLocks noChangeShapeType="1"/>
          </p:cNvSpPr>
          <p:nvPr/>
        </p:nvSpPr>
        <p:spPr bwMode="auto">
          <a:xfrm>
            <a:off x="8243888" y="5229225"/>
            <a:ext cx="0" cy="936625"/>
          </a:xfrm>
          <a:prstGeom prst="line">
            <a:avLst/>
          </a:prstGeom>
          <a:noFill/>
          <a:ln w="25400">
            <a:solidFill>
              <a:schemeClr val="tx1"/>
            </a:solidFill>
            <a:round/>
            <a:headEnd/>
            <a:tailEnd/>
          </a:ln>
          <a:effectLst/>
        </p:spPr>
        <p:txBody>
          <a:bodyPr/>
          <a:lstStyle/>
          <a:p>
            <a:endParaRPr lang="en-US"/>
          </a:p>
        </p:txBody>
      </p:sp>
      <p:sp>
        <p:nvSpPr>
          <p:cNvPr id="107534" name="Line 14"/>
          <p:cNvSpPr>
            <a:spLocks noChangeShapeType="1"/>
          </p:cNvSpPr>
          <p:nvPr/>
        </p:nvSpPr>
        <p:spPr bwMode="auto">
          <a:xfrm flipV="1">
            <a:off x="8027988" y="1557338"/>
            <a:ext cx="0" cy="863600"/>
          </a:xfrm>
          <a:prstGeom prst="line">
            <a:avLst/>
          </a:prstGeom>
          <a:noFill/>
          <a:ln w="25400">
            <a:solidFill>
              <a:schemeClr val="tx1"/>
            </a:solidFill>
            <a:round/>
            <a:headEnd type="oval" w="med" len="med"/>
            <a:tailEnd/>
          </a:ln>
          <a:effectLst/>
        </p:spPr>
        <p:txBody>
          <a:bodyPr/>
          <a:lstStyle/>
          <a:p>
            <a:endParaRPr lang="en-US"/>
          </a:p>
        </p:txBody>
      </p:sp>
      <p:sp>
        <p:nvSpPr>
          <p:cNvPr id="107535" name="Oval 15"/>
          <p:cNvSpPr>
            <a:spLocks noChangeArrowheads="1"/>
          </p:cNvSpPr>
          <p:nvPr/>
        </p:nvSpPr>
        <p:spPr bwMode="auto">
          <a:xfrm>
            <a:off x="7740650" y="981075"/>
            <a:ext cx="576263" cy="576263"/>
          </a:xfrm>
          <a:prstGeom prst="ellipse">
            <a:avLst/>
          </a:prstGeom>
          <a:noFill/>
          <a:ln w="25400">
            <a:solidFill>
              <a:schemeClr val="tx1"/>
            </a:solidFill>
            <a:round/>
            <a:headEnd/>
            <a:tailEnd/>
          </a:ln>
          <a:effectLst/>
        </p:spPr>
        <p:txBody>
          <a:bodyPr wrap="none" anchor="ctr"/>
          <a:lstStyle/>
          <a:p>
            <a:endParaRPr lang="en-US"/>
          </a:p>
        </p:txBody>
      </p:sp>
      <p:sp>
        <p:nvSpPr>
          <p:cNvPr id="107536" name="Text Box 16"/>
          <p:cNvSpPr txBox="1">
            <a:spLocks noChangeArrowheads="1"/>
          </p:cNvSpPr>
          <p:nvPr/>
        </p:nvSpPr>
        <p:spPr bwMode="auto">
          <a:xfrm>
            <a:off x="7885113" y="1052513"/>
            <a:ext cx="287337" cy="396875"/>
          </a:xfrm>
          <a:prstGeom prst="rect">
            <a:avLst/>
          </a:prstGeom>
          <a:noFill/>
          <a:ln w="9525">
            <a:noFill/>
            <a:miter lim="800000"/>
            <a:headEnd/>
            <a:tailEnd/>
          </a:ln>
          <a:effectLst/>
        </p:spPr>
        <p:txBody>
          <a:bodyPr>
            <a:spAutoFit/>
          </a:bodyPr>
          <a:lstStyle/>
          <a:p>
            <a:pPr>
              <a:spcBef>
                <a:spcPct val="50000"/>
              </a:spcBef>
            </a:pPr>
            <a:r>
              <a:rPr lang="fr-CH" sz="2000">
                <a:latin typeface="Tahoma" pitchFamily="34" charset="0"/>
              </a:rPr>
              <a:t>T</a:t>
            </a:r>
            <a:endParaRPr lang="en-US" sz="2000">
              <a:latin typeface="Tahoma" pitchFamily="34" charset="0"/>
            </a:endParaRPr>
          </a:p>
        </p:txBody>
      </p:sp>
      <p:sp>
        <p:nvSpPr>
          <p:cNvPr id="107537" name="AutoShape 17"/>
          <p:cNvSpPr>
            <a:spLocks noChangeArrowheads="1"/>
          </p:cNvSpPr>
          <p:nvPr/>
        </p:nvSpPr>
        <p:spPr bwMode="auto">
          <a:xfrm>
            <a:off x="5795963" y="2924175"/>
            <a:ext cx="1008062" cy="433388"/>
          </a:xfrm>
          <a:prstGeom prst="rightArrow">
            <a:avLst>
              <a:gd name="adj1" fmla="val 50000"/>
              <a:gd name="adj2" fmla="val 58150"/>
            </a:avLst>
          </a:prstGeom>
          <a:solidFill>
            <a:srgbClr val="FF0000"/>
          </a:solidFill>
          <a:ln w="9525">
            <a:solidFill>
              <a:srgbClr val="FF0000"/>
            </a:solidFill>
            <a:miter lim="800000"/>
            <a:headEnd/>
            <a:tailEnd/>
          </a:ln>
          <a:effectLst/>
        </p:spPr>
        <p:txBody>
          <a:bodyPr wrap="none" anchor="ctr"/>
          <a:lstStyle/>
          <a:p>
            <a:endParaRPr lang="en-US"/>
          </a:p>
        </p:txBody>
      </p:sp>
      <p:sp>
        <p:nvSpPr>
          <p:cNvPr id="107538" name="AutoShape 18"/>
          <p:cNvSpPr>
            <a:spLocks noChangeArrowheads="1"/>
          </p:cNvSpPr>
          <p:nvPr/>
        </p:nvSpPr>
        <p:spPr bwMode="auto">
          <a:xfrm rot="-4173782">
            <a:off x="7195343" y="4507707"/>
            <a:ext cx="792163" cy="361950"/>
          </a:xfrm>
          <a:prstGeom prst="rightArrow">
            <a:avLst>
              <a:gd name="adj1" fmla="val 50000"/>
              <a:gd name="adj2" fmla="val 54715"/>
            </a:avLst>
          </a:prstGeom>
          <a:solidFill>
            <a:srgbClr val="FF0000"/>
          </a:solidFill>
          <a:ln w="9525">
            <a:solidFill>
              <a:srgbClr val="FF0000"/>
            </a:solidFill>
            <a:miter lim="800000"/>
            <a:headEnd/>
            <a:tailEnd/>
          </a:ln>
          <a:effectLst/>
        </p:spPr>
        <p:txBody>
          <a:bodyPr wrap="none" anchor="ctr"/>
          <a:lstStyle/>
          <a:p>
            <a:endParaRPr lang="en-US"/>
          </a:p>
        </p:txBody>
      </p:sp>
      <p:sp>
        <p:nvSpPr>
          <p:cNvPr id="107539" name="Text Box 19"/>
          <p:cNvSpPr txBox="1">
            <a:spLocks noChangeArrowheads="1"/>
          </p:cNvSpPr>
          <p:nvPr/>
        </p:nvSpPr>
        <p:spPr bwMode="auto">
          <a:xfrm>
            <a:off x="5867400" y="2420938"/>
            <a:ext cx="504825" cy="457200"/>
          </a:xfrm>
          <a:prstGeom prst="rect">
            <a:avLst/>
          </a:prstGeom>
          <a:noFill/>
          <a:ln w="9525">
            <a:noFill/>
            <a:miter lim="800000"/>
            <a:headEnd/>
            <a:tailEnd/>
          </a:ln>
          <a:effectLst/>
        </p:spPr>
        <p:txBody>
          <a:bodyPr>
            <a:spAutoFit/>
          </a:bodyPr>
          <a:lstStyle/>
          <a:p>
            <a:pPr>
              <a:spcBef>
                <a:spcPct val="50000"/>
              </a:spcBef>
            </a:pPr>
            <a:r>
              <a:rPr lang="fr-CH" sz="2400">
                <a:solidFill>
                  <a:srgbClr val="FF0000"/>
                </a:solidFill>
                <a:latin typeface="Tahoma" pitchFamily="34" charset="0"/>
              </a:rPr>
              <a:t>Q</a:t>
            </a:r>
            <a:r>
              <a:rPr lang="en-US" sz="2400">
                <a:solidFill>
                  <a:srgbClr val="FF0000"/>
                </a:solidFill>
                <a:latin typeface="Tahoma" pitchFamily="34" charset="0"/>
                <a:cs typeface="Tahoma" pitchFamily="34" charset="0"/>
              </a:rPr>
              <a:t>'</a:t>
            </a:r>
          </a:p>
        </p:txBody>
      </p:sp>
      <p:sp>
        <p:nvSpPr>
          <p:cNvPr id="107540" name="Text Box 20"/>
          <p:cNvSpPr txBox="1">
            <a:spLocks noChangeArrowheads="1"/>
          </p:cNvSpPr>
          <p:nvPr/>
        </p:nvSpPr>
        <p:spPr bwMode="auto">
          <a:xfrm>
            <a:off x="6948488" y="4365625"/>
            <a:ext cx="647700" cy="457200"/>
          </a:xfrm>
          <a:prstGeom prst="rect">
            <a:avLst/>
          </a:prstGeom>
          <a:noFill/>
          <a:ln w="9525">
            <a:noFill/>
            <a:miter lim="800000"/>
            <a:headEnd/>
            <a:tailEnd/>
          </a:ln>
          <a:effectLst/>
        </p:spPr>
        <p:txBody>
          <a:bodyPr>
            <a:spAutoFit/>
          </a:bodyPr>
          <a:lstStyle/>
          <a:p>
            <a:pPr>
              <a:spcBef>
                <a:spcPct val="50000"/>
              </a:spcBef>
            </a:pPr>
            <a:r>
              <a:rPr lang="fr-CH" sz="2400">
                <a:solidFill>
                  <a:srgbClr val="FF0000"/>
                </a:solidFill>
                <a:latin typeface="Tahoma" pitchFamily="34" charset="0"/>
              </a:rPr>
              <a:t>W</a:t>
            </a:r>
            <a:r>
              <a:rPr lang="en-US" sz="2400">
                <a:solidFill>
                  <a:srgbClr val="FF0000"/>
                </a:solidFill>
                <a:latin typeface="Tahoma" pitchFamily="34" charset="0"/>
                <a:cs typeface="Tahoma" pitchFamily="34" charset="0"/>
              </a:rPr>
              <a:t>'</a:t>
            </a: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827088" y="115888"/>
            <a:ext cx="7416800" cy="706437"/>
          </a:xfrm>
        </p:spPr>
        <p:txBody>
          <a:bodyPr/>
          <a:lstStyle/>
          <a:p>
            <a:r>
              <a:rPr lang="fr-CH" sz="2400" dirty="0" err="1"/>
              <a:t>Calorimetry</a:t>
            </a:r>
            <a:r>
              <a:rPr lang="fr-CH" sz="2400" dirty="0"/>
              <a:t> of </a:t>
            </a:r>
            <a:r>
              <a:rPr lang="fr-CH" sz="2400" dirty="0" err="1"/>
              <a:t>magnet</a:t>
            </a:r>
            <a:r>
              <a:rPr lang="fr-CH" sz="2400" dirty="0"/>
              <a:t> </a:t>
            </a:r>
            <a:r>
              <a:rPr lang="fr-CH" sz="2400" dirty="0" err="1"/>
              <a:t>quench</a:t>
            </a:r>
            <a:r>
              <a:rPr lang="fr-CH" sz="2400" dirty="0"/>
              <a:t> in He II bath </a:t>
            </a:r>
            <a:endParaRPr lang="en-US" sz="2400" dirty="0"/>
          </a:p>
        </p:txBody>
      </p:sp>
      <p:pic>
        <p:nvPicPr>
          <p:cNvPr id="108548" name="Picture 4"/>
          <p:cNvPicPr>
            <a:picLocks noChangeAspect="1" noChangeArrowheads="1"/>
          </p:cNvPicPr>
          <p:nvPr/>
        </p:nvPicPr>
        <p:blipFill>
          <a:blip r:embed="rId2" cstate="print"/>
          <a:srcRect/>
          <a:stretch>
            <a:fillRect/>
          </a:stretch>
        </p:blipFill>
        <p:spPr bwMode="auto">
          <a:xfrm>
            <a:off x="250825" y="1397000"/>
            <a:ext cx="8497888" cy="5272088"/>
          </a:xfrm>
          <a:prstGeom prst="rect">
            <a:avLst/>
          </a:prstGeom>
          <a:noFill/>
        </p:spPr>
      </p:pic>
      <p:pic>
        <p:nvPicPr>
          <p:cNvPr id="108549" name="Picture 5"/>
          <p:cNvPicPr>
            <a:picLocks noChangeAspect="1" noChangeArrowheads="1"/>
          </p:cNvPicPr>
          <p:nvPr/>
        </p:nvPicPr>
        <p:blipFill>
          <a:blip r:embed="rId3" cstate="print"/>
          <a:srcRect/>
          <a:stretch>
            <a:fillRect/>
          </a:stretch>
        </p:blipFill>
        <p:spPr bwMode="auto">
          <a:xfrm>
            <a:off x="4716463" y="3694113"/>
            <a:ext cx="3816350" cy="2255837"/>
          </a:xfrm>
          <a:prstGeom prst="rect">
            <a:avLst/>
          </a:prstGeom>
          <a:noFill/>
        </p:spPr>
      </p:pic>
      <p:sp>
        <p:nvSpPr>
          <p:cNvPr id="108550" name="Text Box 6"/>
          <p:cNvSpPr txBox="1">
            <a:spLocks noChangeArrowheads="1"/>
          </p:cNvSpPr>
          <p:nvPr/>
        </p:nvSpPr>
        <p:spPr bwMode="auto">
          <a:xfrm>
            <a:off x="971550" y="1117600"/>
            <a:ext cx="4392613" cy="366713"/>
          </a:xfrm>
          <a:prstGeom prst="rect">
            <a:avLst/>
          </a:prstGeom>
          <a:noFill/>
          <a:ln w="9525">
            <a:noFill/>
            <a:miter lim="800000"/>
            <a:headEnd/>
            <a:tailEnd/>
          </a:ln>
          <a:effectLst/>
        </p:spPr>
        <p:txBody>
          <a:bodyPr>
            <a:spAutoFit/>
          </a:bodyPr>
          <a:lstStyle/>
          <a:p>
            <a:pPr>
              <a:spcBef>
                <a:spcPct val="50000"/>
              </a:spcBef>
            </a:pPr>
            <a:r>
              <a:rPr lang="fr-CH">
                <a:latin typeface="Tahoma" pitchFamily="34" charset="0"/>
              </a:rPr>
              <a:t>Time evolution of bath temperature</a:t>
            </a:r>
            <a:endParaRPr lang="en-US">
              <a:latin typeface="Tahoma" pitchFamily="34" charset="0"/>
            </a:endParaRPr>
          </a:p>
        </p:txBody>
      </p:sp>
      <p:sp>
        <p:nvSpPr>
          <p:cNvPr id="108551" name="Text Box 7"/>
          <p:cNvSpPr txBox="1">
            <a:spLocks noChangeArrowheads="1"/>
          </p:cNvSpPr>
          <p:nvPr/>
        </p:nvSpPr>
        <p:spPr bwMode="auto">
          <a:xfrm>
            <a:off x="4500563" y="3349625"/>
            <a:ext cx="4464050" cy="366713"/>
          </a:xfrm>
          <a:prstGeom prst="rect">
            <a:avLst/>
          </a:prstGeom>
          <a:solidFill>
            <a:schemeClr val="bg1"/>
          </a:solidFill>
          <a:ln w="9525">
            <a:noFill/>
            <a:miter lim="800000"/>
            <a:headEnd/>
            <a:tailEnd/>
          </a:ln>
          <a:effectLst/>
        </p:spPr>
        <p:txBody>
          <a:bodyPr>
            <a:spAutoFit/>
          </a:bodyPr>
          <a:lstStyle/>
          <a:p>
            <a:pPr algn="ctr">
              <a:spcBef>
                <a:spcPct val="50000"/>
              </a:spcBef>
            </a:pPr>
            <a:r>
              <a:rPr lang="fr-CH">
                <a:latin typeface="Tahoma" pitchFamily="34" charset="0"/>
              </a:rPr>
              <a:t>Correlation with electrical measurements</a:t>
            </a:r>
            <a:endParaRPr lang="en-US">
              <a:latin typeface="Tahoma" pitchFamily="34" charset="0"/>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827584" y="95350"/>
            <a:ext cx="7272808" cy="813370"/>
          </a:xfrm>
        </p:spPr>
        <p:txBody>
          <a:bodyPr anchor="t"/>
          <a:lstStyle/>
          <a:p>
            <a:r>
              <a:rPr lang="en-US" sz="2400" dirty="0"/>
              <a:t> </a:t>
            </a:r>
            <a:r>
              <a:rPr lang="fr-CH" sz="2400" dirty="0" err="1"/>
              <a:t>Precision</a:t>
            </a:r>
            <a:r>
              <a:rPr lang="fr-CH" sz="2400" dirty="0"/>
              <a:t> </a:t>
            </a:r>
            <a:r>
              <a:rPr lang="fr-CH" sz="2400" dirty="0" err="1"/>
              <a:t>thermometry</a:t>
            </a:r>
            <a:r>
              <a:rPr lang="fr-CH" sz="2400" dirty="0"/>
              <a:t> </a:t>
            </a:r>
            <a:r>
              <a:rPr lang="fr-CH" sz="2400" dirty="0" err="1"/>
              <a:t>allows</a:t>
            </a:r>
            <a:r>
              <a:rPr lang="fr-CH" sz="2400" dirty="0"/>
              <a:t> </a:t>
            </a:r>
            <a:r>
              <a:rPr lang="fr-CH" sz="2400" dirty="0" err="1"/>
              <a:t>calorimetric</a:t>
            </a:r>
            <a:r>
              <a:rPr lang="fr-CH" sz="2400" dirty="0"/>
              <a:t> </a:t>
            </a:r>
            <a:r>
              <a:rPr lang="fr-CH" sz="2400" dirty="0" err="1"/>
              <a:t>detection</a:t>
            </a:r>
            <a:r>
              <a:rPr lang="fr-CH" sz="2400" dirty="0"/>
              <a:t> of </a:t>
            </a:r>
            <a:r>
              <a:rPr lang="fr-CH" sz="2400" dirty="0" err="1"/>
              <a:t>faulty</a:t>
            </a:r>
            <a:r>
              <a:rPr lang="fr-CH" sz="2400" dirty="0"/>
              <a:t> joints in LHC </a:t>
            </a:r>
            <a:r>
              <a:rPr lang="fr-CH" sz="2400" dirty="0" err="1"/>
              <a:t>at</a:t>
            </a:r>
            <a:r>
              <a:rPr lang="fr-CH" sz="2400" dirty="0"/>
              <a:t> </a:t>
            </a:r>
            <a:r>
              <a:rPr lang="fr-CH" sz="2400" dirty="0" err="1"/>
              <a:t>safe</a:t>
            </a:r>
            <a:r>
              <a:rPr lang="fr-CH" sz="2400" dirty="0"/>
              <a:t> </a:t>
            </a:r>
            <a:r>
              <a:rPr lang="fr-CH" sz="2400" dirty="0" err="1"/>
              <a:t>powering</a:t>
            </a:r>
            <a:r>
              <a:rPr lang="fr-CH" sz="2400" dirty="0"/>
              <a:t> </a:t>
            </a:r>
            <a:r>
              <a:rPr lang="fr-CH" sz="2400" dirty="0" err="1"/>
              <a:t>level</a:t>
            </a:r>
            <a:endParaRPr lang="en-GB" sz="2400" dirty="0"/>
          </a:p>
        </p:txBody>
      </p:sp>
      <p:pic>
        <p:nvPicPr>
          <p:cNvPr id="128003" name="Picture 3"/>
          <p:cNvPicPr>
            <a:picLocks noChangeAspect="1" noChangeArrowheads="1"/>
          </p:cNvPicPr>
          <p:nvPr/>
        </p:nvPicPr>
        <p:blipFill>
          <a:blip r:embed="rId2" cstate="print"/>
          <a:srcRect/>
          <a:stretch>
            <a:fillRect/>
          </a:stretch>
        </p:blipFill>
        <p:spPr bwMode="auto">
          <a:xfrm>
            <a:off x="1908175" y="1047750"/>
            <a:ext cx="5400675" cy="3533775"/>
          </a:xfrm>
          <a:prstGeom prst="rect">
            <a:avLst/>
          </a:prstGeom>
          <a:noFill/>
          <a:ln w="9525">
            <a:noFill/>
            <a:miter lim="800000"/>
            <a:headEnd/>
            <a:tailEnd/>
          </a:ln>
        </p:spPr>
      </p:pic>
      <p:graphicFrame>
        <p:nvGraphicFramePr>
          <p:cNvPr id="128004" name="Group 4"/>
          <p:cNvGraphicFramePr>
            <a:graphicFrameLocks noGrp="1"/>
          </p:cNvGraphicFramePr>
          <p:nvPr/>
        </p:nvGraphicFramePr>
        <p:xfrm>
          <a:off x="381000" y="4581525"/>
          <a:ext cx="8229600" cy="1737360"/>
        </p:xfrm>
        <a:graphic>
          <a:graphicData uri="http://schemas.openxmlformats.org/drawingml/2006/table">
            <a:tbl>
              <a:tblPr/>
              <a:tblGrid>
                <a:gridCol w="1371600"/>
                <a:gridCol w="1371600"/>
                <a:gridCol w="1371600"/>
                <a:gridCol w="1371600"/>
                <a:gridCol w="1371600"/>
                <a:gridCol w="1371600"/>
              </a:tblGrid>
              <a:tr h="473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Tahoma" pitchFamily="34" charset="0"/>
                        </a:rPr>
                        <a:t>Current</a:t>
                      </a:r>
                      <a:endParaRPr kumimoji="0" lang="en-GB" sz="1400" b="0" i="0" u="none" strike="noStrike" cap="none" normalizeH="0" baseline="0" dirty="0" smtClean="0">
                        <a:ln>
                          <a:noFill/>
                        </a:ln>
                        <a:solidFill>
                          <a:srgbClr val="FFFFFF"/>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rPr>
                        <a:t>Total (measured)</a:t>
                      </a:r>
                      <a:endParaRPr kumimoji="0" lang="en-GB" sz="1400" b="0" i="0" u="none" strike="noStrike" cap="none" normalizeH="0" baseline="0" smtClean="0">
                        <a:ln>
                          <a:noFill/>
                        </a:ln>
                        <a:solidFill>
                          <a:srgbClr val="FFFFFF"/>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rPr>
                        <a:t>Nominal Splices*</a:t>
                      </a:r>
                      <a:endParaRPr kumimoji="0" lang="en-GB" sz="1400" b="0" i="0" u="none" strike="noStrike" cap="none" normalizeH="0" baseline="0" smtClean="0">
                        <a:ln>
                          <a:noFill/>
                        </a:ln>
                        <a:solidFill>
                          <a:srgbClr val="FFFFFF"/>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rPr>
                        <a:t>Add. local dissipation</a:t>
                      </a:r>
                      <a:endParaRPr kumimoji="0" lang="en-GB" sz="1400" b="0" i="0" u="none" strike="noStrike" cap="none" normalizeH="0" baseline="0" smtClean="0">
                        <a:ln>
                          <a:noFill/>
                        </a:ln>
                        <a:solidFill>
                          <a:srgbClr val="FFFFFF"/>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rPr>
                        <a:t>Uncertainty</a:t>
                      </a:r>
                      <a:endParaRPr kumimoji="0" lang="en-GB" sz="1400" b="0" i="0" u="none" strike="noStrike" cap="none" normalizeH="0" baseline="0" smtClean="0">
                        <a:ln>
                          <a:noFill/>
                        </a:ln>
                        <a:solidFill>
                          <a:srgbClr val="FFFFFF"/>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r>
              <a:tr h="282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ahoma" pitchFamily="34" charset="0"/>
                        </a:rPr>
                        <a:t>[A]</a:t>
                      </a:r>
                      <a:endParaRPr kumimoji="0" lang="en-GB" sz="1400" b="0" i="0" u="none" strike="noStrike" cap="none" normalizeH="0" baseline="0" smtClean="0">
                        <a:ln>
                          <a:noFill/>
                        </a:ln>
                        <a:solidFill>
                          <a:schemeClr val="bg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ahoma" pitchFamily="34" charset="0"/>
                        </a:rPr>
                        <a:t>[mW/m]</a:t>
                      </a:r>
                      <a:endParaRPr kumimoji="0" lang="en-GB" sz="1400" b="0" i="0" u="none" strike="noStrike" cap="none" normalizeH="0" baseline="0" smtClean="0">
                        <a:ln>
                          <a:noFill/>
                        </a:ln>
                        <a:solidFill>
                          <a:schemeClr val="bg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ahoma" pitchFamily="34" charset="0"/>
                        </a:rPr>
                        <a:t>[W]</a:t>
                      </a:r>
                      <a:endParaRPr kumimoji="0" lang="en-GB" sz="1400" b="0" i="0" u="none" strike="noStrike" cap="none" normalizeH="0" baseline="0" smtClean="0">
                        <a:ln>
                          <a:noFill/>
                        </a:ln>
                        <a:solidFill>
                          <a:schemeClr val="bg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ahoma" pitchFamily="34" charset="0"/>
                        </a:rPr>
                        <a:t>[W]</a:t>
                      </a:r>
                      <a:endParaRPr kumimoji="0" lang="en-GB" sz="1400" b="0" i="0" u="none" strike="noStrike" cap="none" normalizeH="0" baseline="0" smtClean="0">
                        <a:ln>
                          <a:noFill/>
                        </a:ln>
                        <a:solidFill>
                          <a:schemeClr val="bg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ahoma" pitchFamily="34" charset="0"/>
                        </a:rPr>
                        <a:t>[W]</a:t>
                      </a:r>
                      <a:endParaRPr kumimoji="0" lang="en-GB" sz="1400" b="0" i="0" u="none" strike="noStrike" cap="none" normalizeH="0" baseline="0" smtClean="0">
                        <a:ln>
                          <a:noFill/>
                        </a:ln>
                        <a:solidFill>
                          <a:schemeClr val="bg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ahoma" pitchFamily="34" charset="0"/>
                        </a:rPr>
                        <a:t>[W] </a:t>
                      </a:r>
                      <a:endParaRPr kumimoji="0" lang="en-GB" sz="1400" b="0" i="0" u="none" strike="noStrike" cap="none" normalizeH="0" baseline="0" smtClean="0">
                        <a:ln>
                          <a:noFill/>
                        </a:ln>
                        <a:solidFill>
                          <a:schemeClr val="bg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6CC">
                        <a:alpha val="50000"/>
                      </a:srgbClr>
                    </a:solidFill>
                  </a:tcPr>
                </a:tc>
              </a:tr>
              <a:tr h="280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ahoma" pitchFamily="34" charset="0"/>
                        </a:rPr>
                        <a:t>3000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ahoma" pitchFamily="34" charset="0"/>
                        </a:rPr>
                        <a:t>4.4</a:t>
                      </a:r>
                      <a:endParaRPr kumimoji="0" lang="en-GB" sz="1400" b="0" i="0" u="none" strike="noStrike" cap="none" normalizeH="0" baseline="0" smtClean="0">
                        <a:ln>
                          <a:noFill/>
                        </a:ln>
                        <a:solidFill>
                          <a:srgbClr val="00000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ahoma" pitchFamily="34" charset="0"/>
                        </a:rPr>
                        <a:t>1.0</a:t>
                      </a:r>
                      <a:endParaRPr kumimoji="0" lang="en-GB" sz="1400" b="0" i="0" u="none" strike="noStrike" cap="none" normalizeH="0" baseline="0" smtClean="0">
                        <a:ln>
                          <a:noFill/>
                        </a:ln>
                        <a:solidFill>
                          <a:srgbClr val="00000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ahoma" pitchFamily="34" charset="0"/>
                        </a:rPr>
                        <a:t>0.4</a:t>
                      </a:r>
                      <a:endParaRPr kumimoji="0" lang="en-GB" sz="1400" b="0" i="0" u="none" strike="noStrike" cap="none" normalizeH="0" baseline="0" smtClean="0">
                        <a:ln>
                          <a:noFill/>
                        </a:ln>
                        <a:solidFill>
                          <a:srgbClr val="00000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ahoma" pitchFamily="34" charset="0"/>
                        </a:rPr>
                        <a:t>0.6</a:t>
                      </a:r>
                      <a:endParaRPr kumimoji="0" lang="en-GB" sz="1400" b="0" i="0" u="none" strike="noStrike" cap="none" normalizeH="0" baseline="0" smtClean="0">
                        <a:ln>
                          <a:noFill/>
                        </a:ln>
                        <a:solidFill>
                          <a:srgbClr val="00000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ahoma" pitchFamily="34" charset="0"/>
                        </a:rPr>
                        <a:t>0.6</a:t>
                      </a:r>
                      <a:endParaRPr kumimoji="0" lang="en-GB" sz="1400" b="0" i="0" u="none" strike="noStrike" cap="none" normalizeH="0" baseline="0" smtClean="0">
                        <a:ln>
                          <a:noFill/>
                        </a:ln>
                        <a:solidFill>
                          <a:srgbClr val="00000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80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ahoma" pitchFamily="34" charset="0"/>
                        </a:rPr>
                        <a:t>5000</a:t>
                      </a:r>
                      <a:endParaRPr kumimoji="0" lang="en-GB" sz="1400" b="0" i="0" u="none" strike="noStrike" cap="none" normalizeH="0" baseline="0" smtClean="0">
                        <a:ln>
                          <a:noFill/>
                        </a:ln>
                        <a:solidFill>
                          <a:srgbClr val="000000"/>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ahoma" pitchFamily="34" charset="0"/>
                        </a:rPr>
                        <a:t>14.9</a:t>
                      </a:r>
                      <a:endParaRPr kumimoji="0" lang="en-GB" sz="1400" b="0" i="0" u="none" strike="noStrike" cap="none" normalizeH="0" baseline="0" smtClean="0">
                        <a:ln>
                          <a:noFill/>
                        </a:ln>
                        <a:solidFill>
                          <a:srgbClr val="00000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ahoma" pitchFamily="34" charset="0"/>
                        </a:rPr>
                        <a:t>3.2</a:t>
                      </a:r>
                      <a:endParaRPr kumimoji="0" lang="en-GB" sz="1400" b="0" i="0" u="none" strike="noStrike" cap="none" normalizeH="0" baseline="0" smtClean="0">
                        <a:ln>
                          <a:noFill/>
                        </a:ln>
                        <a:solidFill>
                          <a:srgbClr val="00000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ahoma" pitchFamily="34" charset="0"/>
                        </a:rPr>
                        <a:t>1.1</a:t>
                      </a:r>
                      <a:endParaRPr kumimoji="0" lang="en-GB" sz="1400" b="0" i="0" u="none" strike="noStrike" cap="none" normalizeH="0" baseline="0" smtClean="0">
                        <a:ln>
                          <a:noFill/>
                        </a:ln>
                        <a:solidFill>
                          <a:srgbClr val="00000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ahoma" pitchFamily="34" charset="0"/>
                        </a:rPr>
                        <a:t>2.1</a:t>
                      </a:r>
                      <a:endParaRPr kumimoji="0" lang="en-GB" sz="1400" b="0" i="0" u="none" strike="noStrike" cap="none" normalizeH="0" baseline="0" smtClean="0">
                        <a:ln>
                          <a:noFill/>
                        </a:ln>
                        <a:solidFill>
                          <a:srgbClr val="00000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ahoma" pitchFamily="34" charset="0"/>
                        </a:rPr>
                        <a:t>0.6</a:t>
                      </a:r>
                      <a:endParaRPr kumimoji="0" lang="en-GB" sz="1400" b="0" i="0" u="none" strike="noStrike" cap="none" normalizeH="0" baseline="0" smtClean="0">
                        <a:ln>
                          <a:noFill/>
                        </a:ln>
                        <a:solidFill>
                          <a:srgbClr val="00000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280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ahoma" pitchFamily="34" charset="0"/>
                        </a:rPr>
                        <a:t>7000</a:t>
                      </a:r>
                      <a:endParaRPr kumimoji="0" lang="en-GB" sz="1400" b="0" i="0" u="none" strike="noStrike" cap="none" normalizeH="0" baseline="0" dirty="0" smtClean="0">
                        <a:ln>
                          <a:noFill/>
                        </a:ln>
                        <a:solidFill>
                          <a:schemeClr val="tx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ahoma" pitchFamily="34" charset="0"/>
                        </a:rPr>
                        <a:t>32.2</a:t>
                      </a:r>
                      <a:endParaRPr kumimoji="0" lang="en-GB" sz="1400" b="0" i="0" u="none" strike="noStrike" cap="none" normalizeH="0" baseline="0" dirty="0" smtClean="0">
                        <a:ln>
                          <a:noFill/>
                        </a:ln>
                        <a:solidFill>
                          <a:schemeClr val="tx1"/>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ahoma" pitchFamily="34" charset="0"/>
                        </a:rPr>
                        <a:t>6.9</a:t>
                      </a:r>
                      <a:endParaRPr kumimoji="0" lang="en-GB" sz="1400" b="0" i="0" u="none" strike="noStrike" cap="none" normalizeH="0" baseline="0" dirty="0" smtClean="0">
                        <a:ln>
                          <a:noFill/>
                        </a:ln>
                        <a:solidFill>
                          <a:schemeClr val="tx1"/>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ahoma" pitchFamily="34" charset="0"/>
                        </a:rPr>
                        <a:t>2.1</a:t>
                      </a:r>
                      <a:endParaRPr kumimoji="0" lang="en-GB" sz="1400" b="0" i="0" u="none" strike="noStrike" cap="none" normalizeH="0" baseline="0" dirty="0" smtClean="0">
                        <a:ln>
                          <a:noFill/>
                        </a:ln>
                        <a:solidFill>
                          <a:schemeClr val="tx1"/>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ahoma" pitchFamily="34" charset="0"/>
                        </a:rPr>
                        <a:t>4.8</a:t>
                      </a:r>
                      <a:endParaRPr kumimoji="0" lang="en-GB" sz="1400" b="0" i="0" u="none" strike="noStrike" cap="none" normalizeH="0" baseline="0" dirty="0" smtClean="0">
                        <a:ln>
                          <a:noFill/>
                        </a:ln>
                        <a:solidFill>
                          <a:schemeClr val="tx1"/>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ahoma" pitchFamily="34" charset="0"/>
                        </a:rPr>
                        <a:t>0.6</a:t>
                      </a:r>
                      <a:endParaRPr kumimoji="0" lang="en-GB" sz="1400" b="0" i="0" u="none" strike="noStrike" cap="none" normalizeH="0" baseline="0" dirty="0" smtClean="0">
                        <a:ln>
                          <a:noFill/>
                        </a:ln>
                        <a:solidFill>
                          <a:schemeClr val="tx1"/>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128047" name="TextBox 6"/>
          <p:cNvSpPr txBox="1">
            <a:spLocks noChangeArrowheads="1"/>
          </p:cNvSpPr>
          <p:nvPr/>
        </p:nvSpPr>
        <p:spPr bwMode="auto">
          <a:xfrm>
            <a:off x="1042988" y="6261100"/>
            <a:ext cx="6985000" cy="336550"/>
          </a:xfrm>
          <a:prstGeom prst="rect">
            <a:avLst/>
          </a:prstGeom>
          <a:noFill/>
          <a:ln w="9525">
            <a:noFill/>
            <a:miter lim="800000"/>
            <a:headEnd/>
            <a:tailEnd/>
          </a:ln>
        </p:spPr>
        <p:txBody>
          <a:bodyPr>
            <a:spAutoFit/>
          </a:bodyPr>
          <a:lstStyle/>
          <a:p>
            <a:pPr algn="ctr">
              <a:buFont typeface="Wingdings" pitchFamily="2" charset="2"/>
              <a:buChar char="à"/>
            </a:pPr>
            <a:r>
              <a:rPr lang="en-US" sz="1600">
                <a:solidFill>
                  <a:srgbClr val="0066CC"/>
                </a:solidFill>
                <a:latin typeface="Tahoma" pitchFamily="34" charset="0"/>
              </a:rPr>
              <a:t> Local resistance:  ~90 n</a:t>
            </a:r>
            <a:r>
              <a:rPr lang="en-US" sz="1600">
                <a:solidFill>
                  <a:srgbClr val="0066CC"/>
                </a:solidFill>
                <a:latin typeface="Symbol" pitchFamily="18" charset="2"/>
              </a:rPr>
              <a:t>W</a:t>
            </a:r>
            <a:r>
              <a:rPr lang="en-US" sz="1600">
                <a:solidFill>
                  <a:srgbClr val="0066CC"/>
                </a:solidFill>
                <a:latin typeface="Tahoma" pitchFamily="34" charset="0"/>
              </a:rPr>
              <a:t>, confirmed by electrical measurement</a:t>
            </a:r>
            <a:endParaRPr lang="en-GB" sz="1600">
              <a:solidFill>
                <a:srgbClr val="0066CC"/>
              </a:solidFill>
              <a:latin typeface="Tahoma" pitchFamily="34" charset="0"/>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B5C54BC4-EFC5-4BB1-BC08-4D1AC6BE03B2}"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27088" y="78904"/>
            <a:ext cx="7489825" cy="685800"/>
          </a:xfrm>
        </p:spPr>
        <p:txBody>
          <a:bodyPr/>
          <a:lstStyle/>
          <a:p>
            <a:r>
              <a:rPr lang="en-GB" sz="2400" dirty="0"/>
              <a:t>Pressurized </a:t>
            </a:r>
            <a:r>
              <a:rPr lang="en-GB" sz="2400" dirty="0" err="1"/>
              <a:t>vs</a:t>
            </a:r>
            <a:r>
              <a:rPr lang="en-GB" sz="2400" dirty="0"/>
              <a:t> saturated He II</a:t>
            </a:r>
          </a:p>
        </p:txBody>
      </p:sp>
      <p:pic>
        <p:nvPicPr>
          <p:cNvPr id="11267" name="Picture 3"/>
          <p:cNvPicPr>
            <a:picLocks noChangeAspect="1" noChangeArrowheads="1"/>
          </p:cNvPicPr>
          <p:nvPr/>
        </p:nvPicPr>
        <p:blipFill>
          <a:blip r:embed="rId2" cstate="print"/>
          <a:srcRect/>
          <a:stretch>
            <a:fillRect/>
          </a:stretch>
        </p:blipFill>
        <p:spPr bwMode="auto">
          <a:xfrm>
            <a:off x="762000" y="758825"/>
            <a:ext cx="7315200" cy="583882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55650" y="74613"/>
            <a:ext cx="7632700" cy="762000"/>
          </a:xfrm>
        </p:spPr>
        <p:txBody>
          <a:bodyPr/>
          <a:lstStyle/>
          <a:p>
            <a:r>
              <a:rPr lang="en-GB" sz="2400" dirty="0"/>
              <a:t>Advantages &amp; drawbacks of He II p</a:t>
            </a:r>
          </a:p>
        </p:txBody>
      </p:sp>
      <p:sp>
        <p:nvSpPr>
          <p:cNvPr id="12291" name="Rectangle 3"/>
          <p:cNvSpPr>
            <a:spLocks noGrp="1" noChangeArrowheads="1"/>
          </p:cNvSpPr>
          <p:nvPr>
            <p:ph type="body" idx="1"/>
          </p:nvPr>
        </p:nvSpPr>
        <p:spPr>
          <a:xfrm>
            <a:off x="762000" y="1412875"/>
            <a:ext cx="7772400" cy="4683125"/>
          </a:xfrm>
        </p:spPr>
        <p:txBody>
          <a:bodyPr/>
          <a:lstStyle/>
          <a:p>
            <a:pPr>
              <a:lnSpc>
                <a:spcPct val="90000"/>
              </a:lnSpc>
            </a:pPr>
            <a:r>
              <a:rPr lang="en-GB">
                <a:cs typeface="Times New Roman" pitchFamily="18" charset="0"/>
              </a:rPr>
              <a:t>Advantages</a:t>
            </a:r>
          </a:p>
          <a:p>
            <a:pPr lvl="1">
              <a:lnSpc>
                <a:spcPct val="90000"/>
              </a:lnSpc>
            </a:pPr>
            <a:r>
              <a:rPr lang="en-GB">
                <a:cs typeface="Times New Roman" pitchFamily="18" charset="0"/>
              </a:rPr>
              <a:t>limits the risk of air inleaks and contamination in large and complex cryogenic systems</a:t>
            </a:r>
          </a:p>
          <a:p>
            <a:pPr lvl="1">
              <a:lnSpc>
                <a:spcPct val="90000"/>
              </a:lnSpc>
            </a:pPr>
            <a:r>
              <a:rPr lang="en-GB">
                <a:cs typeface="Times New Roman" pitchFamily="18" charset="0"/>
              </a:rPr>
              <a:t>for electrical devices, limit</a:t>
            </a:r>
            <a:r>
              <a:rPr lang="fr-FR">
                <a:cs typeface="Times New Roman" pitchFamily="18" charset="0"/>
              </a:rPr>
              <a:t>s</a:t>
            </a:r>
            <a:r>
              <a:rPr lang="en-GB">
                <a:cs typeface="Times New Roman" pitchFamily="18" charset="0"/>
              </a:rPr>
              <a:t> the risk of electrical breakdown at fairly low voltage due to the bad dielectric characteristics of helium vapour (Paschen curve)</a:t>
            </a:r>
          </a:p>
          <a:p>
            <a:pPr lvl="1">
              <a:lnSpc>
                <a:spcPct val="90000"/>
              </a:lnSpc>
            </a:pPr>
            <a:r>
              <a:rPr lang="en-GB">
                <a:cs typeface="Times New Roman" pitchFamily="18" charset="0"/>
              </a:rPr>
              <a:t>better stabilizer for heat buffering</a:t>
            </a:r>
          </a:p>
          <a:p>
            <a:pPr>
              <a:lnSpc>
                <a:spcPct val="90000"/>
              </a:lnSpc>
            </a:pPr>
            <a:r>
              <a:rPr lang="en-GB">
                <a:cs typeface="Times New Roman" pitchFamily="18" charset="0"/>
              </a:rPr>
              <a:t>Drawbacks</a:t>
            </a:r>
          </a:p>
          <a:p>
            <a:pPr lvl="1">
              <a:lnSpc>
                <a:spcPct val="90000"/>
              </a:lnSpc>
            </a:pPr>
            <a:r>
              <a:rPr lang="en-GB">
                <a:cs typeface="Times New Roman" pitchFamily="18" charset="0"/>
              </a:rPr>
              <a:t>one more level of heat transfer </a:t>
            </a:r>
          </a:p>
          <a:p>
            <a:pPr lvl="1">
              <a:lnSpc>
                <a:spcPct val="90000"/>
              </a:lnSpc>
            </a:pPr>
            <a:r>
              <a:rPr lang="en-GB">
                <a:cs typeface="Times New Roman" pitchFamily="18" charset="0"/>
              </a:rPr>
              <a:t>additional process equipment (pressurized-to-saturated helium II heat exchanger)</a:t>
            </a: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0"/>
            <a:ext cx="8534400" cy="685800"/>
          </a:xfrm>
        </p:spPr>
        <p:txBody>
          <a:bodyPr/>
          <a:lstStyle/>
          <a:p>
            <a:r>
              <a:rPr lang="en-GB" sz="2400" dirty="0" err="1"/>
              <a:t>Paschen</a:t>
            </a:r>
            <a:r>
              <a:rPr lang="en-GB" sz="2400" dirty="0"/>
              <a:t> curve for gaseous He at 20 °C </a:t>
            </a:r>
          </a:p>
        </p:txBody>
      </p:sp>
      <p:pic>
        <p:nvPicPr>
          <p:cNvPr id="13315" name="Picture 3"/>
          <p:cNvPicPr>
            <a:picLocks noChangeAspect="1" noChangeArrowheads="1"/>
          </p:cNvPicPr>
          <p:nvPr/>
        </p:nvPicPr>
        <p:blipFill>
          <a:blip r:embed="rId2" cstate="print"/>
          <a:srcRect/>
          <a:stretch>
            <a:fillRect/>
          </a:stretch>
        </p:blipFill>
        <p:spPr bwMode="auto">
          <a:xfrm>
            <a:off x="1042988" y="836613"/>
            <a:ext cx="7315200" cy="4962525"/>
          </a:xfrm>
          <a:prstGeom prst="rect">
            <a:avLst/>
          </a:prstGeom>
          <a:noFill/>
          <a:ln w="9525">
            <a:noFill/>
            <a:miter lim="800000"/>
            <a:headEnd/>
            <a:tailEnd/>
          </a:ln>
          <a:effectLst/>
        </p:spPr>
      </p:pic>
      <p:sp>
        <p:nvSpPr>
          <p:cNvPr id="13316" name="Text Box 4"/>
          <p:cNvSpPr txBox="1">
            <a:spLocks noChangeArrowheads="1"/>
          </p:cNvSpPr>
          <p:nvPr/>
        </p:nvSpPr>
        <p:spPr bwMode="auto">
          <a:xfrm>
            <a:off x="3124200" y="5856288"/>
            <a:ext cx="4370388" cy="425450"/>
          </a:xfrm>
          <a:prstGeom prst="rect">
            <a:avLst/>
          </a:prstGeom>
          <a:noFill/>
          <a:ln w="28575">
            <a:solidFill>
              <a:srgbClr val="FF0000"/>
            </a:solidFill>
            <a:miter lim="800000"/>
            <a:headEnd/>
            <a:tailEnd/>
          </a:ln>
          <a:effectLst/>
        </p:spPr>
        <p:txBody>
          <a:bodyPr wrap="none">
            <a:spAutoFit/>
          </a:bodyPr>
          <a:lstStyle/>
          <a:p>
            <a:r>
              <a:rPr lang="en-GB" sz="2000">
                <a:latin typeface="Tahoma" pitchFamily="34" charset="0"/>
              </a:rPr>
              <a:t>e.g., 1.6 kPa pressure and 6 mm gap</a:t>
            </a:r>
          </a:p>
        </p:txBody>
      </p:sp>
      <p:sp>
        <p:nvSpPr>
          <p:cNvPr id="13317" name="Line 5"/>
          <p:cNvSpPr>
            <a:spLocks noChangeShapeType="1"/>
          </p:cNvSpPr>
          <p:nvPr/>
        </p:nvSpPr>
        <p:spPr bwMode="auto">
          <a:xfrm flipH="1" flipV="1">
            <a:off x="2987675" y="4724400"/>
            <a:ext cx="136525" cy="1143000"/>
          </a:xfrm>
          <a:prstGeom prst="line">
            <a:avLst/>
          </a:prstGeom>
          <a:noFill/>
          <a:ln w="9525">
            <a:solidFill>
              <a:srgbClr val="FF0000"/>
            </a:solidFill>
            <a:round/>
            <a:headEnd/>
            <a:tailEnd type="oval" w="lg" len="lg"/>
          </a:ln>
          <a:effectLst/>
        </p:spPr>
        <p:txBody>
          <a:bodyPr/>
          <a:lstStyle/>
          <a:p>
            <a:endParaRPr lang="en-US"/>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259632" y="188640"/>
            <a:ext cx="6697662" cy="706437"/>
          </a:xfrm>
        </p:spPr>
        <p:txBody>
          <a:bodyPr/>
          <a:lstStyle/>
          <a:p>
            <a:r>
              <a:rPr lang="en-GB" sz="2400" dirty="0"/>
              <a:t>Contents</a:t>
            </a:r>
          </a:p>
        </p:txBody>
      </p:sp>
      <p:sp>
        <p:nvSpPr>
          <p:cNvPr id="116739" name="Rectangle 3"/>
          <p:cNvSpPr>
            <a:spLocks noGrp="1" noChangeArrowheads="1"/>
          </p:cNvSpPr>
          <p:nvPr>
            <p:ph type="body" idx="1"/>
          </p:nvPr>
        </p:nvSpPr>
        <p:spPr>
          <a:xfrm>
            <a:off x="971550" y="2565400"/>
            <a:ext cx="7416800" cy="2592388"/>
          </a:xfrm>
        </p:spPr>
        <p:txBody>
          <a:bodyPr/>
          <a:lstStyle/>
          <a:p>
            <a:pPr>
              <a:lnSpc>
                <a:spcPct val="90000"/>
              </a:lnSpc>
            </a:pPr>
            <a:r>
              <a:rPr lang="en-GB" sz="2000" dirty="0"/>
              <a:t>Introduction to superfluid helium</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Superfluid helium as a technical coolant</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Practical cooling schemes</a:t>
            </a:r>
            <a:endPar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endParaRP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Refrigeration below 2 K</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Specific technology for He II systems</a:t>
            </a:r>
          </a:p>
          <a:p>
            <a:pPr>
              <a:lnSpc>
                <a:spcPct val="90000"/>
              </a:lnSpc>
            </a:pPr>
            <a:r>
              <a:rPr lang="fr-CH" sz="2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Applications</a:t>
            </a:r>
            <a:endPar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685800" y="2590800"/>
          <a:ext cx="3810000" cy="3635375"/>
        </p:xfrm>
        <a:graphic>
          <a:graphicData uri="http://schemas.openxmlformats.org/presentationml/2006/ole">
            <mc:AlternateContent xmlns:mc="http://schemas.openxmlformats.org/markup-compatibility/2006">
              <mc:Choice xmlns:v="urn:schemas-microsoft-com:vml" Requires="v">
                <p:oleObj spid="_x0000_s14380" name="Designer Drawing" r:id="rId3" imgW="3213000" imgH="3066840" progId="">
                  <p:embed/>
                </p:oleObj>
              </mc:Choice>
              <mc:Fallback>
                <p:oleObj name="Designer Drawing" r:id="rId3" imgW="3213000" imgH="306684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90800"/>
                        <a:ext cx="3810000" cy="36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39" name="Rectangle 3"/>
          <p:cNvSpPr>
            <a:spLocks noGrp="1" noChangeArrowheads="1"/>
          </p:cNvSpPr>
          <p:nvPr>
            <p:ph type="title"/>
          </p:nvPr>
        </p:nvSpPr>
        <p:spPr>
          <a:xfrm>
            <a:off x="762000" y="0"/>
            <a:ext cx="7626350" cy="685800"/>
          </a:xfrm>
        </p:spPr>
        <p:txBody>
          <a:bodyPr/>
          <a:lstStyle/>
          <a:p>
            <a:r>
              <a:rPr lang="en-GB" sz="2400" dirty="0"/>
              <a:t>Thermal stabilisation in He II s </a:t>
            </a:r>
          </a:p>
        </p:txBody>
      </p:sp>
      <p:sp>
        <p:nvSpPr>
          <p:cNvPr id="14340" name="Text Box 4"/>
          <p:cNvSpPr txBox="1">
            <a:spLocks noChangeArrowheads="1"/>
          </p:cNvSpPr>
          <p:nvPr/>
        </p:nvSpPr>
        <p:spPr bwMode="auto">
          <a:xfrm>
            <a:off x="4860032" y="4427820"/>
            <a:ext cx="3961135" cy="369332"/>
          </a:xfrm>
          <a:prstGeom prst="rect">
            <a:avLst/>
          </a:prstGeom>
          <a:noFill/>
          <a:ln w="9525">
            <a:noFill/>
            <a:miter lim="800000"/>
            <a:headEnd/>
            <a:tailEnd/>
          </a:ln>
          <a:effectLst/>
        </p:spPr>
        <p:txBody>
          <a:bodyPr wrap="square">
            <a:spAutoFit/>
          </a:bodyPr>
          <a:lstStyle/>
          <a:p>
            <a:r>
              <a:rPr lang="en-GB" dirty="0">
                <a:latin typeface="Tahoma" pitchFamily="34" charset="0"/>
              </a:rPr>
              <a:t>The corresponding </a:t>
            </a:r>
            <a:r>
              <a:rPr lang="en-GB" dirty="0">
                <a:latin typeface="Symbol" pitchFamily="18" charset="2"/>
              </a:rPr>
              <a:t>D</a:t>
            </a:r>
            <a:r>
              <a:rPr lang="en-GB" dirty="0">
                <a:latin typeface="Tahoma" pitchFamily="34" charset="0"/>
              </a:rPr>
              <a:t>H is 9 </a:t>
            </a:r>
            <a:r>
              <a:rPr lang="en-GB" dirty="0" err="1" smtClean="0">
                <a:latin typeface="Tahoma" pitchFamily="34" charset="0"/>
              </a:rPr>
              <a:t>mJ</a:t>
            </a:r>
            <a:r>
              <a:rPr lang="en-GB" dirty="0" smtClean="0">
                <a:latin typeface="Tahoma" pitchFamily="34" charset="0"/>
              </a:rPr>
              <a:t>/cm</a:t>
            </a:r>
            <a:r>
              <a:rPr lang="en-GB" baseline="30000" dirty="0" smtClean="0">
                <a:latin typeface="Tahoma" pitchFamily="34" charset="0"/>
              </a:rPr>
              <a:t>3</a:t>
            </a:r>
            <a:endParaRPr lang="en-GB" baseline="30000" dirty="0">
              <a:latin typeface="Tahoma" pitchFamily="34" charset="0"/>
            </a:endParaRPr>
          </a:p>
        </p:txBody>
      </p:sp>
      <p:pic>
        <p:nvPicPr>
          <p:cNvPr id="14341" name="Picture 5"/>
          <p:cNvPicPr>
            <a:picLocks noChangeAspect="1" noChangeArrowheads="1"/>
          </p:cNvPicPr>
          <p:nvPr/>
        </p:nvPicPr>
        <p:blipFill>
          <a:blip r:embed="rId5" cstate="print"/>
          <a:srcRect/>
          <a:stretch>
            <a:fillRect/>
          </a:stretch>
        </p:blipFill>
        <p:spPr bwMode="auto">
          <a:xfrm>
            <a:off x="1828800" y="914400"/>
            <a:ext cx="7086600" cy="2528888"/>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27088" y="0"/>
            <a:ext cx="7561262" cy="685800"/>
          </a:xfrm>
        </p:spPr>
        <p:txBody>
          <a:bodyPr/>
          <a:lstStyle/>
          <a:p>
            <a:r>
              <a:rPr lang="en-GB" sz="2400" dirty="0"/>
              <a:t>Thermal stabilisation in He II p</a:t>
            </a:r>
          </a:p>
        </p:txBody>
      </p:sp>
      <p:sp>
        <p:nvSpPr>
          <p:cNvPr id="15363" name="Text Box 3"/>
          <p:cNvSpPr txBox="1">
            <a:spLocks noChangeArrowheads="1"/>
          </p:cNvSpPr>
          <p:nvPr/>
        </p:nvSpPr>
        <p:spPr bwMode="auto">
          <a:xfrm>
            <a:off x="4932040" y="5084763"/>
            <a:ext cx="4032573" cy="646331"/>
          </a:xfrm>
          <a:prstGeom prst="rect">
            <a:avLst/>
          </a:prstGeom>
          <a:noFill/>
          <a:ln w="9525">
            <a:noFill/>
            <a:miter lim="800000"/>
            <a:headEnd/>
            <a:tailEnd/>
          </a:ln>
          <a:effectLst/>
        </p:spPr>
        <p:txBody>
          <a:bodyPr wrap="square">
            <a:spAutoFit/>
          </a:bodyPr>
          <a:lstStyle/>
          <a:p>
            <a:pPr algn="ctr"/>
            <a:r>
              <a:rPr lang="en-GB" dirty="0">
                <a:latin typeface="Tahoma" pitchFamily="34" charset="0"/>
              </a:rPr>
              <a:t>The corresponding </a:t>
            </a:r>
            <a:r>
              <a:rPr lang="en-GB" dirty="0">
                <a:latin typeface="Symbol" pitchFamily="18" charset="2"/>
              </a:rPr>
              <a:t>D</a:t>
            </a:r>
            <a:r>
              <a:rPr lang="en-GB" dirty="0">
                <a:latin typeface="Tahoma" pitchFamily="34" charset="0"/>
              </a:rPr>
              <a:t>H is 280 </a:t>
            </a:r>
            <a:r>
              <a:rPr lang="en-GB" dirty="0" err="1">
                <a:latin typeface="Tahoma" pitchFamily="34" charset="0"/>
              </a:rPr>
              <a:t>mJ</a:t>
            </a:r>
            <a:r>
              <a:rPr lang="en-GB" dirty="0">
                <a:latin typeface="Tahoma" pitchFamily="34" charset="0"/>
              </a:rPr>
              <a:t>/cm</a:t>
            </a:r>
            <a:r>
              <a:rPr lang="en-GB" baseline="30000" dirty="0">
                <a:latin typeface="Tahoma" pitchFamily="34" charset="0"/>
              </a:rPr>
              <a:t>3</a:t>
            </a:r>
          </a:p>
          <a:p>
            <a:pPr algn="ctr"/>
            <a:r>
              <a:rPr lang="en-GB" dirty="0">
                <a:latin typeface="Tahoma" pitchFamily="34" charset="0"/>
              </a:rPr>
              <a:t>(30 times higher than in He II s)</a:t>
            </a:r>
          </a:p>
        </p:txBody>
      </p:sp>
      <p:pic>
        <p:nvPicPr>
          <p:cNvPr id="15364" name="Picture 4"/>
          <p:cNvPicPr>
            <a:picLocks noChangeAspect="1" noChangeArrowheads="1"/>
          </p:cNvPicPr>
          <p:nvPr/>
        </p:nvPicPr>
        <p:blipFill>
          <a:blip r:embed="rId2" cstate="print"/>
          <a:srcRect/>
          <a:stretch>
            <a:fillRect/>
          </a:stretch>
        </p:blipFill>
        <p:spPr bwMode="auto">
          <a:xfrm>
            <a:off x="0" y="1052513"/>
            <a:ext cx="5105400" cy="4075112"/>
          </a:xfrm>
          <a:prstGeom prst="rect">
            <a:avLst/>
          </a:prstGeom>
          <a:noFill/>
          <a:ln w="9525">
            <a:noFill/>
            <a:miter lim="800000"/>
            <a:headEnd/>
            <a:tailEnd/>
          </a:ln>
          <a:effectLst/>
        </p:spPr>
      </p:pic>
      <p:pic>
        <p:nvPicPr>
          <p:cNvPr id="15365" name="Picture 5"/>
          <p:cNvPicPr>
            <a:picLocks noChangeAspect="1" noChangeArrowheads="1"/>
          </p:cNvPicPr>
          <p:nvPr/>
        </p:nvPicPr>
        <p:blipFill>
          <a:blip r:embed="rId3" cstate="print"/>
          <a:srcRect/>
          <a:stretch>
            <a:fillRect/>
          </a:stretch>
        </p:blipFill>
        <p:spPr bwMode="auto">
          <a:xfrm>
            <a:off x="5181600" y="990600"/>
            <a:ext cx="3657600" cy="3422650"/>
          </a:xfrm>
          <a:prstGeom prst="rect">
            <a:avLst/>
          </a:prstGeom>
          <a:noFill/>
          <a:ln w="9525">
            <a:noFill/>
            <a:miter lim="800000"/>
            <a:headEnd/>
            <a:tailEnd/>
          </a:ln>
          <a:effectLst/>
        </p:spPr>
      </p:pic>
      <p:sp>
        <p:nvSpPr>
          <p:cNvPr id="15368" name="Line 8"/>
          <p:cNvSpPr>
            <a:spLocks noChangeShapeType="1"/>
          </p:cNvSpPr>
          <p:nvPr/>
        </p:nvSpPr>
        <p:spPr bwMode="auto">
          <a:xfrm>
            <a:off x="2124075" y="2852738"/>
            <a:ext cx="215900" cy="0"/>
          </a:xfrm>
          <a:prstGeom prst="line">
            <a:avLst/>
          </a:prstGeom>
          <a:noFill/>
          <a:ln w="25400">
            <a:solidFill>
              <a:srgbClr val="FF0000"/>
            </a:solidFill>
            <a:round/>
            <a:headEnd/>
            <a:tailEnd type="triangle" w="med" len="med"/>
          </a:ln>
          <a:effectLst/>
        </p:spPr>
        <p:txBody>
          <a:bodyPr/>
          <a:lstStyle/>
          <a:p>
            <a:endParaRPr lang="en-US"/>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259632" y="116632"/>
            <a:ext cx="6697662" cy="706437"/>
          </a:xfrm>
        </p:spPr>
        <p:txBody>
          <a:bodyPr/>
          <a:lstStyle/>
          <a:p>
            <a:r>
              <a:rPr lang="en-GB" sz="2400" dirty="0"/>
              <a:t>Contents</a:t>
            </a:r>
          </a:p>
        </p:txBody>
      </p:sp>
      <p:sp>
        <p:nvSpPr>
          <p:cNvPr id="118787" name="Rectangle 3"/>
          <p:cNvSpPr>
            <a:spLocks noGrp="1" noChangeArrowheads="1"/>
          </p:cNvSpPr>
          <p:nvPr>
            <p:ph type="body" idx="1"/>
          </p:nvPr>
        </p:nvSpPr>
        <p:spPr>
          <a:xfrm>
            <a:off x="971550" y="2565400"/>
            <a:ext cx="7416800" cy="2592388"/>
          </a:xfrm>
        </p:spPr>
        <p:txBody>
          <a:bodyPr/>
          <a:lstStyle/>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Introduction to superfluid helium</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Superfluid helium as a technical coolant</a:t>
            </a:r>
          </a:p>
          <a:p>
            <a:pPr>
              <a:lnSpc>
                <a:spcPct val="90000"/>
              </a:lnSpc>
            </a:pPr>
            <a:r>
              <a:rPr lang="en-GB" sz="2000" dirty="0"/>
              <a:t>Practical cooling schemes</a:t>
            </a:r>
            <a:endParaRPr lang="en-GB" sz="2000" dirty="0">
              <a:cs typeface="Times New Roman" pitchFamily="18" charset="0"/>
            </a:endParaRP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Refrigeration below 2 K</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Specific technology for He II systems</a:t>
            </a:r>
          </a:p>
          <a:p>
            <a:pPr>
              <a:lnSpc>
                <a:spcPct val="90000"/>
              </a:lnSpc>
            </a:pPr>
            <a:r>
              <a:rPr lang="fr-CH" sz="2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Applications</a:t>
            </a:r>
            <a:endPar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4"/>
          <p:cNvSpPr>
            <a:spLocks noGrp="1" noChangeArrowheads="1"/>
          </p:cNvSpPr>
          <p:nvPr>
            <p:ph type="title"/>
          </p:nvPr>
        </p:nvSpPr>
        <p:spPr>
          <a:xfrm>
            <a:off x="971550" y="274638"/>
            <a:ext cx="7129463" cy="706437"/>
          </a:xfrm>
        </p:spPr>
        <p:txBody>
          <a:bodyPr/>
          <a:lstStyle/>
          <a:p>
            <a:r>
              <a:rPr lang="fr-CH" sz="2400" dirty="0" err="1"/>
              <a:t>Working</a:t>
            </a:r>
            <a:r>
              <a:rPr lang="fr-CH" sz="2400" dirty="0"/>
              <a:t> </a:t>
            </a:r>
            <a:r>
              <a:rPr lang="fr-CH" sz="2400" dirty="0" err="1"/>
              <a:t>with</a:t>
            </a:r>
            <a:r>
              <a:rPr lang="fr-CH" sz="2400" dirty="0"/>
              <a:t> </a:t>
            </a:r>
            <a:r>
              <a:rPr lang="fr-CH" sz="2400" dirty="0" err="1"/>
              <a:t>superfluid</a:t>
            </a:r>
            <a:r>
              <a:rPr lang="fr-CH" sz="2400" dirty="0"/>
              <a:t> </a:t>
            </a:r>
            <a:r>
              <a:rPr lang="fr-CH" sz="2400" dirty="0" err="1"/>
              <a:t>helium</a:t>
            </a:r>
            <a:r>
              <a:rPr lang="fr-CH" sz="2400" dirty="0"/>
              <a:t/>
            </a:r>
            <a:br>
              <a:rPr lang="fr-CH" sz="2400" dirty="0"/>
            </a:br>
            <a:r>
              <a:rPr lang="fr-CH" sz="2400" dirty="0" err="1"/>
              <a:t>at</a:t>
            </a:r>
            <a:r>
              <a:rPr lang="fr-CH" sz="2400" dirty="0"/>
              <a:t> </a:t>
            </a:r>
            <a:r>
              <a:rPr lang="fr-CH" sz="2400" dirty="0" err="1"/>
              <a:t>atmospheric</a:t>
            </a:r>
            <a:r>
              <a:rPr lang="fr-CH" sz="2400" dirty="0"/>
              <a:t> pressure </a:t>
            </a:r>
            <a:endParaRPr lang="en-US" sz="2400" dirty="0"/>
          </a:p>
        </p:txBody>
      </p:sp>
      <p:grpSp>
        <p:nvGrpSpPr>
          <p:cNvPr id="51" name="Group 50"/>
          <p:cNvGrpSpPr/>
          <p:nvPr/>
        </p:nvGrpSpPr>
        <p:grpSpPr>
          <a:xfrm>
            <a:off x="684213" y="1268413"/>
            <a:ext cx="3672854" cy="5218112"/>
            <a:chOff x="684213" y="1268413"/>
            <a:chExt cx="3672854" cy="5218112"/>
          </a:xfrm>
        </p:grpSpPr>
        <p:grpSp>
          <p:nvGrpSpPr>
            <p:cNvPr id="123918" name="Group 14"/>
            <p:cNvGrpSpPr>
              <a:grpSpLocks/>
            </p:cNvGrpSpPr>
            <p:nvPr/>
          </p:nvGrpSpPr>
          <p:grpSpPr bwMode="auto">
            <a:xfrm>
              <a:off x="1187450" y="1268413"/>
              <a:ext cx="2376488" cy="4103687"/>
              <a:chOff x="748" y="800"/>
              <a:chExt cx="1497" cy="2585"/>
            </a:xfrm>
          </p:grpSpPr>
          <p:sp>
            <p:nvSpPr>
              <p:cNvPr id="123909" name="AutoShape 5"/>
              <p:cNvSpPr>
                <a:spLocks noChangeArrowheads="1"/>
              </p:cNvSpPr>
              <p:nvPr/>
            </p:nvSpPr>
            <p:spPr bwMode="auto">
              <a:xfrm>
                <a:off x="929" y="1071"/>
                <a:ext cx="1180" cy="2314"/>
              </a:xfrm>
              <a:prstGeom prst="roundRect">
                <a:avLst>
                  <a:gd name="adj" fmla="val 16667"/>
                </a:avLst>
              </a:prstGeom>
              <a:noFill/>
              <a:ln w="19050">
                <a:solidFill>
                  <a:schemeClr val="tx1"/>
                </a:solidFill>
                <a:round/>
                <a:headEnd/>
                <a:tailEnd/>
              </a:ln>
              <a:effectLst/>
            </p:spPr>
            <p:txBody>
              <a:bodyPr wrap="none" anchor="ctr"/>
              <a:lstStyle/>
              <a:p>
                <a:endParaRPr lang="en-US"/>
              </a:p>
            </p:txBody>
          </p:sp>
          <p:sp>
            <p:nvSpPr>
              <p:cNvPr id="123912" name="Rectangle 8"/>
              <p:cNvSpPr>
                <a:spLocks noChangeArrowheads="1"/>
              </p:cNvSpPr>
              <p:nvPr/>
            </p:nvSpPr>
            <p:spPr bwMode="auto">
              <a:xfrm>
                <a:off x="748" y="800"/>
                <a:ext cx="1497" cy="453"/>
              </a:xfrm>
              <a:prstGeom prst="rect">
                <a:avLst/>
              </a:prstGeom>
              <a:solidFill>
                <a:schemeClr val="bg1"/>
              </a:solidFill>
              <a:ln w="9525">
                <a:noFill/>
                <a:miter lim="800000"/>
                <a:headEnd/>
                <a:tailEnd/>
              </a:ln>
              <a:effectLst/>
            </p:spPr>
            <p:txBody>
              <a:bodyPr wrap="none" anchor="ctr"/>
              <a:lstStyle/>
              <a:p>
                <a:endParaRPr lang="en-US"/>
              </a:p>
            </p:txBody>
          </p:sp>
        </p:grpSp>
        <p:sp>
          <p:nvSpPr>
            <p:cNvPr id="123920" name="Line 16"/>
            <p:cNvSpPr>
              <a:spLocks noChangeShapeType="1"/>
            </p:cNvSpPr>
            <p:nvPr/>
          </p:nvSpPr>
          <p:spPr bwMode="auto">
            <a:xfrm>
              <a:off x="1476375" y="3644900"/>
              <a:ext cx="1871663" cy="0"/>
            </a:xfrm>
            <a:prstGeom prst="line">
              <a:avLst/>
            </a:prstGeom>
            <a:noFill/>
            <a:ln w="19050">
              <a:solidFill>
                <a:srgbClr val="0000FF"/>
              </a:solidFill>
              <a:prstDash val="dash"/>
              <a:round/>
              <a:headEnd/>
              <a:tailEnd/>
            </a:ln>
            <a:effectLst/>
          </p:spPr>
          <p:txBody>
            <a:bodyPr/>
            <a:lstStyle/>
            <a:p>
              <a:endParaRPr lang="en-US"/>
            </a:p>
          </p:txBody>
        </p:sp>
        <p:sp>
          <p:nvSpPr>
            <p:cNvPr id="123921" name="Line 17"/>
            <p:cNvSpPr>
              <a:spLocks noChangeShapeType="1"/>
            </p:cNvSpPr>
            <p:nvPr/>
          </p:nvSpPr>
          <p:spPr bwMode="auto">
            <a:xfrm>
              <a:off x="1476375" y="2492375"/>
              <a:ext cx="1871663" cy="0"/>
            </a:xfrm>
            <a:prstGeom prst="line">
              <a:avLst/>
            </a:prstGeom>
            <a:noFill/>
            <a:ln w="19050">
              <a:solidFill>
                <a:srgbClr val="00CCFF"/>
              </a:solidFill>
              <a:round/>
              <a:headEnd/>
              <a:tailEnd/>
            </a:ln>
            <a:effectLst/>
          </p:spPr>
          <p:txBody>
            <a:bodyPr/>
            <a:lstStyle/>
            <a:p>
              <a:endParaRPr lang="en-US"/>
            </a:p>
          </p:txBody>
        </p:sp>
        <p:grpSp>
          <p:nvGrpSpPr>
            <p:cNvPr id="123927" name="Group 23"/>
            <p:cNvGrpSpPr>
              <a:grpSpLocks/>
            </p:cNvGrpSpPr>
            <p:nvPr/>
          </p:nvGrpSpPr>
          <p:grpSpPr bwMode="auto">
            <a:xfrm>
              <a:off x="2987675" y="4149725"/>
              <a:ext cx="792163" cy="792163"/>
              <a:chOff x="1882" y="2614"/>
              <a:chExt cx="499" cy="499"/>
            </a:xfrm>
          </p:grpSpPr>
          <p:sp>
            <p:nvSpPr>
              <p:cNvPr id="123922" name="Line 18"/>
              <p:cNvSpPr>
                <a:spLocks noChangeShapeType="1"/>
              </p:cNvSpPr>
              <p:nvPr/>
            </p:nvSpPr>
            <p:spPr bwMode="auto">
              <a:xfrm flipH="1">
                <a:off x="1882" y="2614"/>
                <a:ext cx="499" cy="0"/>
              </a:xfrm>
              <a:prstGeom prst="line">
                <a:avLst/>
              </a:prstGeom>
              <a:noFill/>
              <a:ln w="38100">
                <a:solidFill>
                  <a:schemeClr val="tx1"/>
                </a:solidFill>
                <a:round/>
                <a:headEnd/>
                <a:tailEnd/>
              </a:ln>
              <a:effectLst/>
            </p:spPr>
            <p:txBody>
              <a:bodyPr/>
              <a:lstStyle/>
              <a:p>
                <a:endParaRPr lang="en-US"/>
              </a:p>
            </p:txBody>
          </p:sp>
          <p:sp>
            <p:nvSpPr>
              <p:cNvPr id="123923" name="Line 19"/>
              <p:cNvSpPr>
                <a:spLocks noChangeShapeType="1"/>
              </p:cNvSpPr>
              <p:nvPr/>
            </p:nvSpPr>
            <p:spPr bwMode="auto">
              <a:xfrm flipH="1">
                <a:off x="1882" y="3113"/>
                <a:ext cx="499" cy="0"/>
              </a:xfrm>
              <a:prstGeom prst="line">
                <a:avLst/>
              </a:prstGeom>
              <a:noFill/>
              <a:ln w="38100">
                <a:solidFill>
                  <a:schemeClr val="tx1"/>
                </a:solidFill>
                <a:round/>
                <a:headEnd type="triangle" w="med" len="med"/>
                <a:tailEnd/>
              </a:ln>
              <a:effectLst/>
            </p:spPr>
            <p:txBody>
              <a:bodyPr/>
              <a:lstStyle/>
              <a:p>
                <a:endParaRPr lang="en-US"/>
              </a:p>
            </p:txBody>
          </p:sp>
          <p:sp>
            <p:nvSpPr>
              <p:cNvPr id="123924" name="Line 20"/>
              <p:cNvSpPr>
                <a:spLocks noChangeShapeType="1"/>
              </p:cNvSpPr>
              <p:nvPr/>
            </p:nvSpPr>
            <p:spPr bwMode="auto">
              <a:xfrm flipH="1">
                <a:off x="1882" y="2614"/>
                <a:ext cx="0" cy="499"/>
              </a:xfrm>
              <a:prstGeom prst="line">
                <a:avLst/>
              </a:prstGeom>
              <a:noFill/>
              <a:ln w="38100">
                <a:solidFill>
                  <a:schemeClr val="tx1"/>
                </a:solidFill>
                <a:round/>
                <a:headEnd/>
                <a:tailEnd/>
              </a:ln>
              <a:effectLst/>
            </p:spPr>
            <p:txBody>
              <a:bodyPr/>
              <a:lstStyle/>
              <a:p>
                <a:endParaRPr lang="en-US"/>
              </a:p>
            </p:txBody>
          </p:sp>
        </p:grpSp>
        <p:sp>
          <p:nvSpPr>
            <p:cNvPr id="123932" name="AutoShape 28"/>
            <p:cNvSpPr>
              <a:spLocks noChangeArrowheads="1"/>
            </p:cNvSpPr>
            <p:nvPr/>
          </p:nvSpPr>
          <p:spPr bwMode="auto">
            <a:xfrm>
              <a:off x="3635375" y="4437063"/>
              <a:ext cx="649288" cy="287337"/>
            </a:xfrm>
            <a:prstGeom prst="rightArrow">
              <a:avLst>
                <a:gd name="adj1" fmla="val 50000"/>
                <a:gd name="adj2" fmla="val 56492"/>
              </a:avLst>
            </a:prstGeom>
            <a:solidFill>
              <a:srgbClr val="FF0000"/>
            </a:solidFill>
            <a:ln w="9525">
              <a:solidFill>
                <a:srgbClr val="FF0000"/>
              </a:solidFill>
              <a:miter lim="800000"/>
              <a:headEnd/>
              <a:tailEnd/>
            </a:ln>
            <a:effectLst/>
          </p:spPr>
          <p:txBody>
            <a:bodyPr wrap="none" anchor="ctr"/>
            <a:lstStyle/>
            <a:p>
              <a:endParaRPr lang="en-US"/>
            </a:p>
          </p:txBody>
        </p:sp>
        <p:sp>
          <p:nvSpPr>
            <p:cNvPr id="123936" name="Text Box 32"/>
            <p:cNvSpPr txBox="1">
              <a:spLocks noChangeArrowheads="1"/>
            </p:cNvSpPr>
            <p:nvPr/>
          </p:nvSpPr>
          <p:spPr bwMode="auto">
            <a:xfrm>
              <a:off x="1979613" y="2852738"/>
              <a:ext cx="863600" cy="336550"/>
            </a:xfrm>
            <a:prstGeom prst="rect">
              <a:avLst/>
            </a:prstGeom>
            <a:noFill/>
            <a:ln w="9525">
              <a:noFill/>
              <a:miter lim="800000"/>
              <a:headEnd/>
              <a:tailEnd/>
            </a:ln>
            <a:effectLst/>
          </p:spPr>
          <p:txBody>
            <a:bodyPr>
              <a:spAutoFit/>
            </a:bodyPr>
            <a:lstStyle/>
            <a:p>
              <a:pPr algn="ctr">
                <a:spcBef>
                  <a:spcPct val="50000"/>
                </a:spcBef>
              </a:pPr>
              <a:r>
                <a:rPr lang="fr-CH" sz="1600">
                  <a:solidFill>
                    <a:srgbClr val="00CCFF"/>
                  </a:solidFill>
                  <a:latin typeface="Tahoma" pitchFamily="34" charset="0"/>
                </a:rPr>
                <a:t>He I</a:t>
              </a:r>
              <a:endParaRPr lang="en-US" sz="1600">
                <a:solidFill>
                  <a:srgbClr val="00CCFF"/>
                </a:solidFill>
                <a:latin typeface="Tahoma" pitchFamily="34" charset="0"/>
              </a:endParaRPr>
            </a:p>
          </p:txBody>
        </p:sp>
        <p:grpSp>
          <p:nvGrpSpPr>
            <p:cNvPr id="123942" name="Group 38"/>
            <p:cNvGrpSpPr>
              <a:grpSpLocks/>
            </p:cNvGrpSpPr>
            <p:nvPr/>
          </p:nvGrpSpPr>
          <p:grpSpPr bwMode="auto">
            <a:xfrm>
              <a:off x="2700338" y="2565400"/>
              <a:ext cx="358775" cy="71438"/>
              <a:chOff x="1701" y="1616"/>
              <a:chExt cx="226" cy="45"/>
            </a:xfrm>
          </p:grpSpPr>
          <p:sp>
            <p:nvSpPr>
              <p:cNvPr id="123939" name="Line 35"/>
              <p:cNvSpPr>
                <a:spLocks noChangeShapeType="1"/>
              </p:cNvSpPr>
              <p:nvPr/>
            </p:nvSpPr>
            <p:spPr bwMode="auto">
              <a:xfrm>
                <a:off x="1701" y="1616"/>
                <a:ext cx="226" cy="0"/>
              </a:xfrm>
              <a:prstGeom prst="line">
                <a:avLst/>
              </a:prstGeom>
              <a:noFill/>
              <a:ln w="19050">
                <a:solidFill>
                  <a:srgbClr val="00CCFF"/>
                </a:solidFill>
                <a:round/>
                <a:headEnd/>
                <a:tailEnd/>
              </a:ln>
              <a:effectLst/>
            </p:spPr>
            <p:txBody>
              <a:bodyPr/>
              <a:lstStyle/>
              <a:p>
                <a:endParaRPr lang="en-US"/>
              </a:p>
            </p:txBody>
          </p:sp>
          <p:sp>
            <p:nvSpPr>
              <p:cNvPr id="123941" name="Line 37"/>
              <p:cNvSpPr>
                <a:spLocks noChangeShapeType="1"/>
              </p:cNvSpPr>
              <p:nvPr/>
            </p:nvSpPr>
            <p:spPr bwMode="auto">
              <a:xfrm>
                <a:off x="1791" y="1661"/>
                <a:ext cx="46" cy="0"/>
              </a:xfrm>
              <a:prstGeom prst="line">
                <a:avLst/>
              </a:prstGeom>
              <a:noFill/>
              <a:ln w="19050">
                <a:solidFill>
                  <a:srgbClr val="00CCFF"/>
                </a:solidFill>
                <a:round/>
                <a:headEnd/>
                <a:tailEnd/>
              </a:ln>
              <a:effectLst/>
            </p:spPr>
            <p:txBody>
              <a:bodyPr/>
              <a:lstStyle/>
              <a:p>
                <a:endParaRPr lang="en-US"/>
              </a:p>
            </p:txBody>
          </p:sp>
        </p:grpSp>
        <p:sp>
          <p:nvSpPr>
            <p:cNvPr id="123946" name="Text Box 42"/>
            <p:cNvSpPr txBox="1">
              <a:spLocks noChangeArrowheads="1"/>
            </p:cNvSpPr>
            <p:nvPr/>
          </p:nvSpPr>
          <p:spPr bwMode="auto">
            <a:xfrm>
              <a:off x="1979613" y="4365625"/>
              <a:ext cx="863600" cy="336550"/>
            </a:xfrm>
            <a:prstGeom prst="rect">
              <a:avLst/>
            </a:prstGeom>
            <a:noFill/>
            <a:ln w="9525">
              <a:noFill/>
              <a:miter lim="800000"/>
              <a:headEnd/>
              <a:tailEnd/>
            </a:ln>
            <a:effectLst/>
          </p:spPr>
          <p:txBody>
            <a:bodyPr>
              <a:spAutoFit/>
            </a:bodyPr>
            <a:lstStyle/>
            <a:p>
              <a:pPr algn="ctr">
                <a:spcBef>
                  <a:spcPct val="50000"/>
                </a:spcBef>
              </a:pPr>
              <a:r>
                <a:rPr lang="fr-CH" sz="1600">
                  <a:solidFill>
                    <a:srgbClr val="3333FF"/>
                  </a:solidFill>
                  <a:latin typeface="Tahoma" pitchFamily="34" charset="0"/>
                </a:rPr>
                <a:t>He II</a:t>
              </a:r>
              <a:endParaRPr lang="en-US" sz="1600">
                <a:solidFill>
                  <a:srgbClr val="3333FF"/>
                </a:solidFill>
                <a:latin typeface="Tahoma" pitchFamily="34" charset="0"/>
              </a:endParaRPr>
            </a:p>
          </p:txBody>
        </p:sp>
        <p:sp>
          <p:nvSpPr>
            <p:cNvPr id="123948" name="Text Box 44"/>
            <p:cNvSpPr txBox="1">
              <a:spLocks noChangeArrowheads="1"/>
            </p:cNvSpPr>
            <p:nvPr/>
          </p:nvSpPr>
          <p:spPr bwMode="auto">
            <a:xfrm>
              <a:off x="2771775" y="3357563"/>
              <a:ext cx="863600" cy="336550"/>
            </a:xfrm>
            <a:prstGeom prst="rect">
              <a:avLst/>
            </a:prstGeom>
            <a:noFill/>
            <a:ln w="9525">
              <a:noFill/>
              <a:miter lim="800000"/>
              <a:headEnd/>
              <a:tailEnd/>
            </a:ln>
            <a:effectLst/>
          </p:spPr>
          <p:txBody>
            <a:bodyPr>
              <a:spAutoFit/>
            </a:bodyPr>
            <a:lstStyle/>
            <a:p>
              <a:pPr algn="ctr">
                <a:spcBef>
                  <a:spcPct val="50000"/>
                </a:spcBef>
              </a:pPr>
              <a:r>
                <a:rPr lang="fr-CH" sz="1600">
                  <a:solidFill>
                    <a:srgbClr val="3333FF"/>
                  </a:solidFill>
                  <a:latin typeface="Tahoma" pitchFamily="34" charset="0"/>
                </a:rPr>
                <a:t>T</a:t>
              </a:r>
              <a:r>
                <a:rPr lang="fr-CH" sz="1600" baseline="-25000">
                  <a:solidFill>
                    <a:srgbClr val="3333FF"/>
                  </a:solidFill>
                  <a:latin typeface="Symbol" pitchFamily="18" charset="2"/>
                </a:rPr>
                <a:t>l</a:t>
              </a:r>
              <a:endParaRPr lang="en-US" sz="1600" baseline="-25000">
                <a:solidFill>
                  <a:srgbClr val="3333FF"/>
                </a:solidFill>
                <a:latin typeface="Symbol" pitchFamily="18" charset="2"/>
              </a:endParaRPr>
            </a:p>
          </p:txBody>
        </p:sp>
        <p:sp>
          <p:nvSpPr>
            <p:cNvPr id="123950" name="Text Box 46"/>
            <p:cNvSpPr txBox="1">
              <a:spLocks noChangeArrowheads="1"/>
            </p:cNvSpPr>
            <p:nvPr/>
          </p:nvSpPr>
          <p:spPr bwMode="auto">
            <a:xfrm>
              <a:off x="1979613" y="5013325"/>
              <a:ext cx="863600" cy="336550"/>
            </a:xfrm>
            <a:prstGeom prst="rect">
              <a:avLst/>
            </a:prstGeom>
            <a:noFill/>
            <a:ln w="9525">
              <a:noFill/>
              <a:miter lim="800000"/>
              <a:headEnd/>
              <a:tailEnd/>
            </a:ln>
            <a:effectLst/>
          </p:spPr>
          <p:txBody>
            <a:bodyPr>
              <a:spAutoFit/>
            </a:bodyPr>
            <a:lstStyle/>
            <a:p>
              <a:pPr algn="ctr">
                <a:spcBef>
                  <a:spcPct val="50000"/>
                </a:spcBef>
              </a:pPr>
              <a:r>
                <a:rPr lang="fr-CH" sz="1600">
                  <a:solidFill>
                    <a:srgbClr val="3333FF"/>
                  </a:solidFill>
                  <a:latin typeface="Tahoma" pitchFamily="34" charset="0"/>
                </a:rPr>
                <a:t>T</a:t>
              </a:r>
              <a:r>
                <a:rPr lang="fr-CH" sz="1600" baseline="-25000">
                  <a:solidFill>
                    <a:srgbClr val="3333FF"/>
                  </a:solidFill>
                  <a:latin typeface="Symbol" pitchFamily="18" charset="2"/>
                </a:rPr>
                <a:t>l</a:t>
              </a:r>
              <a:r>
                <a:rPr lang="fr-CH" sz="1600">
                  <a:solidFill>
                    <a:srgbClr val="3333FF"/>
                  </a:solidFill>
                  <a:latin typeface="Symbol" pitchFamily="18" charset="2"/>
                </a:rPr>
                <a:t>-e</a:t>
              </a:r>
              <a:endParaRPr lang="en-US" sz="1600">
                <a:solidFill>
                  <a:srgbClr val="3333FF"/>
                </a:solidFill>
                <a:latin typeface="Symbol" pitchFamily="18" charset="2"/>
              </a:endParaRPr>
            </a:p>
          </p:txBody>
        </p:sp>
        <p:sp>
          <p:nvSpPr>
            <p:cNvPr id="123953" name="Text Box 49"/>
            <p:cNvSpPr txBox="1">
              <a:spLocks noChangeArrowheads="1"/>
            </p:cNvSpPr>
            <p:nvPr/>
          </p:nvSpPr>
          <p:spPr bwMode="auto">
            <a:xfrm>
              <a:off x="3491880" y="4076700"/>
              <a:ext cx="865187" cy="369332"/>
            </a:xfrm>
            <a:prstGeom prst="rect">
              <a:avLst/>
            </a:prstGeom>
            <a:noFill/>
            <a:ln w="9525">
              <a:noFill/>
              <a:miter lim="800000"/>
              <a:headEnd/>
              <a:tailEnd/>
            </a:ln>
            <a:effectLst/>
          </p:spPr>
          <p:txBody>
            <a:bodyPr wrap="square">
              <a:spAutoFit/>
            </a:bodyPr>
            <a:lstStyle/>
            <a:p>
              <a:pPr algn="ctr">
                <a:spcBef>
                  <a:spcPct val="50000"/>
                </a:spcBef>
              </a:pPr>
              <a:r>
                <a:rPr lang="fr-CH" dirty="0" err="1" smtClean="0">
                  <a:solidFill>
                    <a:srgbClr val="FF0000"/>
                  </a:solidFill>
                  <a:latin typeface="Tahoma" pitchFamily="34" charset="0"/>
                </a:rPr>
                <a:t>Refri</a:t>
              </a:r>
              <a:endParaRPr lang="en-US" dirty="0">
                <a:solidFill>
                  <a:srgbClr val="FF0000"/>
                </a:solidFill>
                <a:latin typeface="Tahoma" pitchFamily="34" charset="0"/>
              </a:endParaRPr>
            </a:p>
          </p:txBody>
        </p:sp>
        <p:sp>
          <p:nvSpPr>
            <p:cNvPr id="123955" name="Text Box 51"/>
            <p:cNvSpPr txBox="1">
              <a:spLocks noChangeArrowheads="1"/>
            </p:cNvSpPr>
            <p:nvPr/>
          </p:nvSpPr>
          <p:spPr bwMode="auto">
            <a:xfrm>
              <a:off x="684213" y="5661025"/>
              <a:ext cx="3455987" cy="825500"/>
            </a:xfrm>
            <a:prstGeom prst="rect">
              <a:avLst/>
            </a:prstGeom>
            <a:noFill/>
            <a:ln w="9525">
              <a:noFill/>
              <a:miter lim="800000"/>
              <a:headEnd/>
              <a:tailEnd/>
            </a:ln>
            <a:effectLst/>
          </p:spPr>
          <p:txBody>
            <a:bodyPr>
              <a:spAutoFit/>
            </a:bodyPr>
            <a:lstStyle/>
            <a:p>
              <a:pPr>
                <a:spcBef>
                  <a:spcPct val="50000"/>
                </a:spcBef>
              </a:pPr>
              <a:r>
                <a:rPr lang="fr-CH" sz="1600" i="1">
                  <a:latin typeface="Tahoma" pitchFamily="34" charset="0"/>
                </a:rPr>
                <a:t>« Roubeau bath »:</a:t>
              </a:r>
              <a:r>
                <a:rPr lang="fr-CH" sz="1600">
                  <a:latin typeface="Tahoma" pitchFamily="34" charset="0"/>
                </a:rPr>
                <a:t> He II conduction prevents from lowering the bath temperature well below T</a:t>
              </a:r>
              <a:r>
                <a:rPr lang="fr-CH" sz="1600" baseline="-25000">
                  <a:latin typeface="Symbol" pitchFamily="18" charset="2"/>
                </a:rPr>
                <a:t>l</a:t>
              </a:r>
              <a:endParaRPr lang="en-US" sz="1600" baseline="-25000">
                <a:latin typeface="Symbol" pitchFamily="18" charset="2"/>
              </a:endParaRPr>
            </a:p>
          </p:txBody>
        </p:sp>
        <p:sp>
          <p:nvSpPr>
            <p:cNvPr id="123958" name="Text Box 54"/>
            <p:cNvSpPr txBox="1">
              <a:spLocks noChangeArrowheads="1"/>
            </p:cNvSpPr>
            <p:nvPr/>
          </p:nvSpPr>
          <p:spPr bwMode="auto">
            <a:xfrm>
              <a:off x="1979613" y="1436688"/>
              <a:ext cx="863600" cy="336550"/>
            </a:xfrm>
            <a:prstGeom prst="rect">
              <a:avLst/>
            </a:prstGeom>
            <a:noFill/>
            <a:ln w="9525">
              <a:noFill/>
              <a:miter lim="800000"/>
              <a:headEnd/>
              <a:tailEnd/>
            </a:ln>
            <a:effectLst/>
          </p:spPr>
          <p:txBody>
            <a:bodyPr>
              <a:spAutoFit/>
            </a:bodyPr>
            <a:lstStyle/>
            <a:p>
              <a:pPr algn="ctr">
                <a:spcBef>
                  <a:spcPct val="50000"/>
                </a:spcBef>
              </a:pPr>
              <a:r>
                <a:rPr lang="fr-CH" sz="1600">
                  <a:latin typeface="Tahoma" pitchFamily="34" charset="0"/>
                </a:rPr>
                <a:t>P atm</a:t>
              </a:r>
              <a:endParaRPr lang="en-US" sz="1600">
                <a:latin typeface="Tahoma" pitchFamily="34" charset="0"/>
              </a:endParaRPr>
            </a:p>
          </p:txBody>
        </p:sp>
        <p:sp>
          <p:nvSpPr>
            <p:cNvPr id="123960" name="Text Box 56"/>
            <p:cNvSpPr txBox="1">
              <a:spLocks noChangeArrowheads="1"/>
            </p:cNvSpPr>
            <p:nvPr/>
          </p:nvSpPr>
          <p:spPr bwMode="auto">
            <a:xfrm>
              <a:off x="1547813" y="2205038"/>
              <a:ext cx="720725" cy="336550"/>
            </a:xfrm>
            <a:prstGeom prst="rect">
              <a:avLst/>
            </a:prstGeom>
            <a:noFill/>
            <a:ln w="9525">
              <a:noFill/>
              <a:miter lim="800000"/>
              <a:headEnd/>
              <a:tailEnd/>
            </a:ln>
            <a:effectLst/>
          </p:spPr>
          <p:txBody>
            <a:bodyPr>
              <a:spAutoFit/>
            </a:bodyPr>
            <a:lstStyle/>
            <a:p>
              <a:pPr algn="ctr">
                <a:spcBef>
                  <a:spcPct val="50000"/>
                </a:spcBef>
              </a:pPr>
              <a:r>
                <a:rPr lang="fr-CH" sz="1600">
                  <a:solidFill>
                    <a:srgbClr val="00CCFF"/>
                  </a:solidFill>
                  <a:latin typeface="Tahoma" pitchFamily="34" charset="0"/>
                </a:rPr>
                <a:t>4.2 K</a:t>
              </a:r>
              <a:endParaRPr lang="en-US" sz="1600">
                <a:solidFill>
                  <a:srgbClr val="00CCFF"/>
                </a:solidFill>
                <a:latin typeface="Tahoma" pitchFamily="34" charset="0"/>
              </a:endParaRPr>
            </a:p>
          </p:txBody>
        </p:sp>
      </p:grpSp>
      <p:grpSp>
        <p:nvGrpSpPr>
          <p:cNvPr id="50" name="Group 49"/>
          <p:cNvGrpSpPr/>
          <p:nvPr/>
        </p:nvGrpSpPr>
        <p:grpSpPr>
          <a:xfrm>
            <a:off x="5003800" y="1270000"/>
            <a:ext cx="3601044" cy="5183188"/>
            <a:chOff x="5003800" y="1270000"/>
            <a:chExt cx="3601044" cy="5183188"/>
          </a:xfrm>
        </p:grpSpPr>
        <p:grpSp>
          <p:nvGrpSpPr>
            <p:cNvPr id="123919" name="Group 15"/>
            <p:cNvGrpSpPr>
              <a:grpSpLocks/>
            </p:cNvGrpSpPr>
            <p:nvPr/>
          </p:nvGrpSpPr>
          <p:grpSpPr bwMode="auto">
            <a:xfrm>
              <a:off x="5435600" y="1270000"/>
              <a:ext cx="2376488" cy="4103688"/>
              <a:chOff x="3424" y="800"/>
              <a:chExt cx="1497" cy="2585"/>
            </a:xfrm>
          </p:grpSpPr>
          <p:sp>
            <p:nvSpPr>
              <p:cNvPr id="123910" name="AutoShape 6"/>
              <p:cNvSpPr>
                <a:spLocks noChangeArrowheads="1"/>
              </p:cNvSpPr>
              <p:nvPr/>
            </p:nvSpPr>
            <p:spPr bwMode="auto">
              <a:xfrm>
                <a:off x="3606" y="2205"/>
                <a:ext cx="1180" cy="1180"/>
              </a:xfrm>
              <a:prstGeom prst="roundRect">
                <a:avLst>
                  <a:gd name="adj" fmla="val 16667"/>
                </a:avLst>
              </a:prstGeom>
              <a:noFill/>
              <a:ln w="19050">
                <a:solidFill>
                  <a:schemeClr val="tx1"/>
                </a:solidFill>
                <a:round/>
                <a:headEnd/>
                <a:tailEnd/>
              </a:ln>
              <a:effectLst/>
            </p:spPr>
            <p:txBody>
              <a:bodyPr wrap="none" anchor="ctr"/>
              <a:lstStyle/>
              <a:p>
                <a:endParaRPr lang="en-US"/>
              </a:p>
            </p:txBody>
          </p:sp>
          <p:sp>
            <p:nvSpPr>
              <p:cNvPr id="123911" name="AutoShape 7"/>
              <p:cNvSpPr>
                <a:spLocks noChangeArrowheads="1"/>
              </p:cNvSpPr>
              <p:nvPr/>
            </p:nvSpPr>
            <p:spPr bwMode="auto">
              <a:xfrm>
                <a:off x="3605" y="935"/>
                <a:ext cx="1180" cy="1180"/>
              </a:xfrm>
              <a:prstGeom prst="roundRect">
                <a:avLst>
                  <a:gd name="adj" fmla="val 16667"/>
                </a:avLst>
              </a:prstGeom>
              <a:noFill/>
              <a:ln w="19050">
                <a:solidFill>
                  <a:schemeClr val="tx1"/>
                </a:solidFill>
                <a:round/>
                <a:headEnd/>
                <a:tailEnd/>
              </a:ln>
              <a:effectLst/>
            </p:spPr>
            <p:txBody>
              <a:bodyPr wrap="none" anchor="ctr"/>
              <a:lstStyle/>
              <a:p>
                <a:endParaRPr lang="en-US"/>
              </a:p>
            </p:txBody>
          </p:sp>
          <p:sp>
            <p:nvSpPr>
              <p:cNvPr id="123913" name="Rectangle 9"/>
              <p:cNvSpPr>
                <a:spLocks noChangeArrowheads="1"/>
              </p:cNvSpPr>
              <p:nvPr/>
            </p:nvSpPr>
            <p:spPr bwMode="auto">
              <a:xfrm>
                <a:off x="3424" y="800"/>
                <a:ext cx="1497" cy="453"/>
              </a:xfrm>
              <a:prstGeom prst="rect">
                <a:avLst/>
              </a:prstGeom>
              <a:solidFill>
                <a:schemeClr val="bg1"/>
              </a:solidFill>
              <a:ln w="9525">
                <a:noFill/>
                <a:miter lim="800000"/>
                <a:headEnd/>
                <a:tailEnd/>
              </a:ln>
              <a:effectLst/>
            </p:spPr>
            <p:txBody>
              <a:bodyPr wrap="none" anchor="ctr"/>
              <a:lstStyle/>
              <a:p>
                <a:endParaRPr lang="en-US"/>
              </a:p>
            </p:txBody>
          </p:sp>
          <p:sp>
            <p:nvSpPr>
              <p:cNvPr id="123914" name="Rectangle 10"/>
              <p:cNvSpPr>
                <a:spLocks noChangeArrowheads="1"/>
              </p:cNvSpPr>
              <p:nvPr/>
            </p:nvSpPr>
            <p:spPr bwMode="auto">
              <a:xfrm>
                <a:off x="4150" y="2024"/>
                <a:ext cx="136" cy="272"/>
              </a:xfrm>
              <a:prstGeom prst="rect">
                <a:avLst/>
              </a:prstGeom>
              <a:solidFill>
                <a:schemeClr val="bg1"/>
              </a:solidFill>
              <a:ln w="9525">
                <a:noFill/>
                <a:miter lim="800000"/>
                <a:headEnd/>
                <a:tailEnd/>
              </a:ln>
              <a:effectLst/>
            </p:spPr>
            <p:txBody>
              <a:bodyPr wrap="none" anchor="ctr"/>
              <a:lstStyle/>
              <a:p>
                <a:endParaRPr lang="en-US"/>
              </a:p>
            </p:txBody>
          </p:sp>
          <p:sp>
            <p:nvSpPr>
              <p:cNvPr id="123915" name="Line 11"/>
              <p:cNvSpPr>
                <a:spLocks noChangeShapeType="1"/>
              </p:cNvSpPr>
              <p:nvPr/>
            </p:nvSpPr>
            <p:spPr bwMode="auto">
              <a:xfrm>
                <a:off x="4150" y="2115"/>
                <a:ext cx="0" cy="90"/>
              </a:xfrm>
              <a:prstGeom prst="line">
                <a:avLst/>
              </a:prstGeom>
              <a:noFill/>
              <a:ln w="19050">
                <a:solidFill>
                  <a:schemeClr val="tx1"/>
                </a:solidFill>
                <a:round/>
                <a:headEnd/>
                <a:tailEnd/>
              </a:ln>
              <a:effectLst/>
            </p:spPr>
            <p:txBody>
              <a:bodyPr/>
              <a:lstStyle/>
              <a:p>
                <a:endParaRPr lang="en-US"/>
              </a:p>
            </p:txBody>
          </p:sp>
          <p:sp>
            <p:nvSpPr>
              <p:cNvPr id="123917" name="Line 13"/>
              <p:cNvSpPr>
                <a:spLocks noChangeShapeType="1"/>
              </p:cNvSpPr>
              <p:nvPr/>
            </p:nvSpPr>
            <p:spPr bwMode="auto">
              <a:xfrm>
                <a:off x="4286" y="2115"/>
                <a:ext cx="0" cy="90"/>
              </a:xfrm>
              <a:prstGeom prst="line">
                <a:avLst/>
              </a:prstGeom>
              <a:noFill/>
              <a:ln w="19050">
                <a:solidFill>
                  <a:schemeClr val="tx1"/>
                </a:solidFill>
                <a:round/>
                <a:headEnd/>
                <a:tailEnd/>
              </a:ln>
              <a:effectLst/>
            </p:spPr>
            <p:txBody>
              <a:bodyPr/>
              <a:lstStyle/>
              <a:p>
                <a:endParaRPr lang="en-US"/>
              </a:p>
            </p:txBody>
          </p:sp>
        </p:grpSp>
        <p:grpSp>
          <p:nvGrpSpPr>
            <p:cNvPr id="123928" name="Group 24"/>
            <p:cNvGrpSpPr>
              <a:grpSpLocks/>
            </p:cNvGrpSpPr>
            <p:nvPr/>
          </p:nvGrpSpPr>
          <p:grpSpPr bwMode="auto">
            <a:xfrm>
              <a:off x="7235825" y="4149725"/>
              <a:ext cx="792163" cy="792163"/>
              <a:chOff x="1882" y="2614"/>
              <a:chExt cx="499" cy="499"/>
            </a:xfrm>
          </p:grpSpPr>
          <p:sp>
            <p:nvSpPr>
              <p:cNvPr id="123929" name="Line 25"/>
              <p:cNvSpPr>
                <a:spLocks noChangeShapeType="1"/>
              </p:cNvSpPr>
              <p:nvPr/>
            </p:nvSpPr>
            <p:spPr bwMode="auto">
              <a:xfrm flipH="1">
                <a:off x="1882" y="2614"/>
                <a:ext cx="499" cy="0"/>
              </a:xfrm>
              <a:prstGeom prst="line">
                <a:avLst/>
              </a:prstGeom>
              <a:noFill/>
              <a:ln w="38100">
                <a:solidFill>
                  <a:schemeClr val="tx1"/>
                </a:solidFill>
                <a:round/>
                <a:headEnd/>
                <a:tailEnd/>
              </a:ln>
              <a:effectLst/>
            </p:spPr>
            <p:txBody>
              <a:bodyPr/>
              <a:lstStyle/>
              <a:p>
                <a:endParaRPr lang="en-US"/>
              </a:p>
            </p:txBody>
          </p:sp>
          <p:sp>
            <p:nvSpPr>
              <p:cNvPr id="123930" name="Line 26"/>
              <p:cNvSpPr>
                <a:spLocks noChangeShapeType="1"/>
              </p:cNvSpPr>
              <p:nvPr/>
            </p:nvSpPr>
            <p:spPr bwMode="auto">
              <a:xfrm flipH="1">
                <a:off x="1882" y="3113"/>
                <a:ext cx="499" cy="0"/>
              </a:xfrm>
              <a:prstGeom prst="line">
                <a:avLst/>
              </a:prstGeom>
              <a:noFill/>
              <a:ln w="38100">
                <a:solidFill>
                  <a:schemeClr val="tx1"/>
                </a:solidFill>
                <a:round/>
                <a:headEnd type="triangle" w="med" len="med"/>
                <a:tailEnd/>
              </a:ln>
              <a:effectLst/>
            </p:spPr>
            <p:txBody>
              <a:bodyPr/>
              <a:lstStyle/>
              <a:p>
                <a:endParaRPr lang="en-US"/>
              </a:p>
            </p:txBody>
          </p:sp>
          <p:sp>
            <p:nvSpPr>
              <p:cNvPr id="123931" name="Line 27"/>
              <p:cNvSpPr>
                <a:spLocks noChangeShapeType="1"/>
              </p:cNvSpPr>
              <p:nvPr/>
            </p:nvSpPr>
            <p:spPr bwMode="auto">
              <a:xfrm flipH="1">
                <a:off x="1882" y="2614"/>
                <a:ext cx="0" cy="499"/>
              </a:xfrm>
              <a:prstGeom prst="line">
                <a:avLst/>
              </a:prstGeom>
              <a:noFill/>
              <a:ln w="38100">
                <a:solidFill>
                  <a:schemeClr val="tx1"/>
                </a:solidFill>
                <a:round/>
                <a:headEnd/>
                <a:tailEnd/>
              </a:ln>
              <a:effectLst/>
            </p:spPr>
            <p:txBody>
              <a:bodyPr/>
              <a:lstStyle/>
              <a:p>
                <a:endParaRPr lang="en-US"/>
              </a:p>
            </p:txBody>
          </p:sp>
        </p:grpSp>
        <p:sp>
          <p:nvSpPr>
            <p:cNvPr id="123933" name="AutoShape 29"/>
            <p:cNvSpPr>
              <a:spLocks noChangeArrowheads="1"/>
            </p:cNvSpPr>
            <p:nvPr/>
          </p:nvSpPr>
          <p:spPr bwMode="auto">
            <a:xfrm>
              <a:off x="7885113" y="4437063"/>
              <a:ext cx="649287" cy="287337"/>
            </a:xfrm>
            <a:prstGeom prst="rightArrow">
              <a:avLst>
                <a:gd name="adj1" fmla="val 50000"/>
                <a:gd name="adj2" fmla="val 56492"/>
              </a:avLst>
            </a:prstGeom>
            <a:solidFill>
              <a:srgbClr val="FF0000"/>
            </a:solidFill>
            <a:ln w="9525">
              <a:solidFill>
                <a:srgbClr val="FF0000"/>
              </a:solidFill>
              <a:miter lim="800000"/>
              <a:headEnd/>
              <a:tailEnd/>
            </a:ln>
            <a:effectLst/>
          </p:spPr>
          <p:txBody>
            <a:bodyPr wrap="none" anchor="ctr"/>
            <a:lstStyle/>
            <a:p>
              <a:endParaRPr lang="en-US"/>
            </a:p>
          </p:txBody>
        </p:sp>
        <p:sp>
          <p:nvSpPr>
            <p:cNvPr id="123934" name="Line 30"/>
            <p:cNvSpPr>
              <a:spLocks noChangeShapeType="1"/>
            </p:cNvSpPr>
            <p:nvPr/>
          </p:nvSpPr>
          <p:spPr bwMode="auto">
            <a:xfrm>
              <a:off x="5724525" y="3141663"/>
              <a:ext cx="1871663" cy="0"/>
            </a:xfrm>
            <a:prstGeom prst="line">
              <a:avLst/>
            </a:prstGeom>
            <a:noFill/>
            <a:ln w="19050">
              <a:solidFill>
                <a:srgbClr val="0000FF"/>
              </a:solidFill>
              <a:prstDash val="dash"/>
              <a:round/>
              <a:headEnd/>
              <a:tailEnd/>
            </a:ln>
            <a:effectLst/>
          </p:spPr>
          <p:txBody>
            <a:bodyPr/>
            <a:lstStyle/>
            <a:p>
              <a:endParaRPr lang="en-US"/>
            </a:p>
          </p:txBody>
        </p:sp>
        <p:sp>
          <p:nvSpPr>
            <p:cNvPr id="123935" name="Line 31"/>
            <p:cNvSpPr>
              <a:spLocks noChangeShapeType="1"/>
            </p:cNvSpPr>
            <p:nvPr/>
          </p:nvSpPr>
          <p:spPr bwMode="auto">
            <a:xfrm>
              <a:off x="5724525" y="2492375"/>
              <a:ext cx="1871663" cy="0"/>
            </a:xfrm>
            <a:prstGeom prst="line">
              <a:avLst/>
            </a:prstGeom>
            <a:noFill/>
            <a:ln w="19050">
              <a:solidFill>
                <a:srgbClr val="00CCFF"/>
              </a:solidFill>
              <a:round/>
              <a:headEnd/>
              <a:tailEnd/>
            </a:ln>
            <a:effectLst/>
          </p:spPr>
          <p:txBody>
            <a:bodyPr/>
            <a:lstStyle/>
            <a:p>
              <a:endParaRPr lang="en-US"/>
            </a:p>
          </p:txBody>
        </p:sp>
        <p:sp>
          <p:nvSpPr>
            <p:cNvPr id="123937" name="Text Box 33"/>
            <p:cNvSpPr txBox="1">
              <a:spLocks noChangeArrowheads="1"/>
            </p:cNvSpPr>
            <p:nvPr/>
          </p:nvSpPr>
          <p:spPr bwMode="auto">
            <a:xfrm>
              <a:off x="6229350" y="2636838"/>
              <a:ext cx="863600" cy="336550"/>
            </a:xfrm>
            <a:prstGeom prst="rect">
              <a:avLst/>
            </a:prstGeom>
            <a:noFill/>
            <a:ln w="9525">
              <a:noFill/>
              <a:miter lim="800000"/>
              <a:headEnd/>
              <a:tailEnd/>
            </a:ln>
            <a:effectLst/>
          </p:spPr>
          <p:txBody>
            <a:bodyPr>
              <a:spAutoFit/>
            </a:bodyPr>
            <a:lstStyle/>
            <a:p>
              <a:pPr algn="ctr">
                <a:spcBef>
                  <a:spcPct val="50000"/>
                </a:spcBef>
              </a:pPr>
              <a:r>
                <a:rPr lang="fr-CH" sz="1600">
                  <a:solidFill>
                    <a:srgbClr val="00CCFF"/>
                  </a:solidFill>
                  <a:latin typeface="Tahoma" pitchFamily="34" charset="0"/>
                </a:rPr>
                <a:t>He I</a:t>
              </a:r>
              <a:endParaRPr lang="en-US" sz="1600">
                <a:solidFill>
                  <a:srgbClr val="00CCFF"/>
                </a:solidFill>
                <a:latin typeface="Tahoma" pitchFamily="34" charset="0"/>
              </a:endParaRPr>
            </a:p>
          </p:txBody>
        </p:sp>
        <p:grpSp>
          <p:nvGrpSpPr>
            <p:cNvPr id="123943" name="Group 39"/>
            <p:cNvGrpSpPr>
              <a:grpSpLocks/>
            </p:cNvGrpSpPr>
            <p:nvPr/>
          </p:nvGrpSpPr>
          <p:grpSpPr bwMode="auto">
            <a:xfrm>
              <a:off x="7019925" y="2565400"/>
              <a:ext cx="358775" cy="71438"/>
              <a:chOff x="1701" y="1616"/>
              <a:chExt cx="226" cy="45"/>
            </a:xfrm>
          </p:grpSpPr>
          <p:sp>
            <p:nvSpPr>
              <p:cNvPr id="123944" name="Line 40"/>
              <p:cNvSpPr>
                <a:spLocks noChangeShapeType="1"/>
              </p:cNvSpPr>
              <p:nvPr/>
            </p:nvSpPr>
            <p:spPr bwMode="auto">
              <a:xfrm>
                <a:off x="1701" y="1616"/>
                <a:ext cx="226" cy="0"/>
              </a:xfrm>
              <a:prstGeom prst="line">
                <a:avLst/>
              </a:prstGeom>
              <a:noFill/>
              <a:ln w="19050">
                <a:solidFill>
                  <a:srgbClr val="00CCFF"/>
                </a:solidFill>
                <a:round/>
                <a:headEnd/>
                <a:tailEnd/>
              </a:ln>
              <a:effectLst/>
            </p:spPr>
            <p:txBody>
              <a:bodyPr/>
              <a:lstStyle/>
              <a:p>
                <a:endParaRPr lang="en-US"/>
              </a:p>
            </p:txBody>
          </p:sp>
          <p:sp>
            <p:nvSpPr>
              <p:cNvPr id="123945" name="Line 41"/>
              <p:cNvSpPr>
                <a:spLocks noChangeShapeType="1"/>
              </p:cNvSpPr>
              <p:nvPr/>
            </p:nvSpPr>
            <p:spPr bwMode="auto">
              <a:xfrm>
                <a:off x="1791" y="1661"/>
                <a:ext cx="46" cy="0"/>
              </a:xfrm>
              <a:prstGeom prst="line">
                <a:avLst/>
              </a:prstGeom>
              <a:noFill/>
              <a:ln w="19050">
                <a:solidFill>
                  <a:srgbClr val="00CCFF"/>
                </a:solidFill>
                <a:round/>
                <a:headEnd/>
                <a:tailEnd/>
              </a:ln>
              <a:effectLst/>
            </p:spPr>
            <p:txBody>
              <a:bodyPr/>
              <a:lstStyle/>
              <a:p>
                <a:endParaRPr lang="en-US"/>
              </a:p>
            </p:txBody>
          </p:sp>
        </p:grpSp>
        <p:sp>
          <p:nvSpPr>
            <p:cNvPr id="123947" name="Text Box 43"/>
            <p:cNvSpPr txBox="1">
              <a:spLocks noChangeArrowheads="1"/>
            </p:cNvSpPr>
            <p:nvPr/>
          </p:nvSpPr>
          <p:spPr bwMode="auto">
            <a:xfrm>
              <a:off x="6300788" y="4365625"/>
              <a:ext cx="863600" cy="336550"/>
            </a:xfrm>
            <a:prstGeom prst="rect">
              <a:avLst/>
            </a:prstGeom>
            <a:noFill/>
            <a:ln w="9525">
              <a:noFill/>
              <a:miter lim="800000"/>
              <a:headEnd/>
              <a:tailEnd/>
            </a:ln>
            <a:effectLst/>
          </p:spPr>
          <p:txBody>
            <a:bodyPr>
              <a:spAutoFit/>
            </a:bodyPr>
            <a:lstStyle/>
            <a:p>
              <a:pPr algn="ctr">
                <a:spcBef>
                  <a:spcPct val="50000"/>
                </a:spcBef>
              </a:pPr>
              <a:r>
                <a:rPr lang="fr-CH" sz="1600">
                  <a:solidFill>
                    <a:srgbClr val="3333FF"/>
                  </a:solidFill>
                  <a:latin typeface="Tahoma" pitchFamily="34" charset="0"/>
                </a:rPr>
                <a:t>He II</a:t>
              </a:r>
              <a:endParaRPr lang="en-US" sz="1600">
                <a:solidFill>
                  <a:srgbClr val="3333FF"/>
                </a:solidFill>
                <a:latin typeface="Tahoma" pitchFamily="34" charset="0"/>
              </a:endParaRPr>
            </a:p>
          </p:txBody>
        </p:sp>
        <p:sp>
          <p:nvSpPr>
            <p:cNvPr id="123949" name="Text Box 45"/>
            <p:cNvSpPr txBox="1">
              <a:spLocks noChangeArrowheads="1"/>
            </p:cNvSpPr>
            <p:nvPr/>
          </p:nvSpPr>
          <p:spPr bwMode="auto">
            <a:xfrm>
              <a:off x="6948488" y="2852738"/>
              <a:ext cx="863600" cy="336550"/>
            </a:xfrm>
            <a:prstGeom prst="rect">
              <a:avLst/>
            </a:prstGeom>
            <a:noFill/>
            <a:ln w="9525">
              <a:noFill/>
              <a:miter lim="800000"/>
              <a:headEnd/>
              <a:tailEnd/>
            </a:ln>
            <a:effectLst/>
          </p:spPr>
          <p:txBody>
            <a:bodyPr>
              <a:spAutoFit/>
            </a:bodyPr>
            <a:lstStyle/>
            <a:p>
              <a:pPr algn="ctr">
                <a:spcBef>
                  <a:spcPct val="50000"/>
                </a:spcBef>
              </a:pPr>
              <a:r>
                <a:rPr lang="fr-CH" sz="1600">
                  <a:solidFill>
                    <a:srgbClr val="3333FF"/>
                  </a:solidFill>
                  <a:latin typeface="Tahoma" pitchFamily="34" charset="0"/>
                </a:rPr>
                <a:t>T</a:t>
              </a:r>
              <a:r>
                <a:rPr lang="fr-CH" sz="1600" baseline="-25000">
                  <a:solidFill>
                    <a:srgbClr val="3333FF"/>
                  </a:solidFill>
                  <a:latin typeface="Symbol" pitchFamily="18" charset="2"/>
                </a:rPr>
                <a:t>l</a:t>
              </a:r>
              <a:endParaRPr lang="en-US" sz="1600" baseline="-25000">
                <a:solidFill>
                  <a:srgbClr val="3333FF"/>
                </a:solidFill>
                <a:latin typeface="Symbol" pitchFamily="18" charset="2"/>
              </a:endParaRPr>
            </a:p>
          </p:txBody>
        </p:sp>
        <p:sp>
          <p:nvSpPr>
            <p:cNvPr id="123951" name="Text Box 47"/>
            <p:cNvSpPr txBox="1">
              <a:spLocks noChangeArrowheads="1"/>
            </p:cNvSpPr>
            <p:nvPr/>
          </p:nvSpPr>
          <p:spPr bwMode="auto">
            <a:xfrm>
              <a:off x="6229350" y="3068638"/>
              <a:ext cx="863600" cy="336550"/>
            </a:xfrm>
            <a:prstGeom prst="rect">
              <a:avLst/>
            </a:prstGeom>
            <a:noFill/>
            <a:ln w="9525">
              <a:noFill/>
              <a:miter lim="800000"/>
              <a:headEnd/>
              <a:tailEnd/>
            </a:ln>
            <a:effectLst/>
          </p:spPr>
          <p:txBody>
            <a:bodyPr>
              <a:spAutoFit/>
            </a:bodyPr>
            <a:lstStyle/>
            <a:p>
              <a:pPr algn="ctr">
                <a:spcBef>
                  <a:spcPct val="50000"/>
                </a:spcBef>
              </a:pPr>
              <a:r>
                <a:rPr lang="fr-CH" sz="1600">
                  <a:solidFill>
                    <a:srgbClr val="3333FF"/>
                  </a:solidFill>
                  <a:latin typeface="Tahoma" pitchFamily="34" charset="0"/>
                </a:rPr>
                <a:t>T</a:t>
              </a:r>
              <a:r>
                <a:rPr lang="fr-CH" sz="1600" baseline="-25000">
                  <a:solidFill>
                    <a:srgbClr val="3333FF"/>
                  </a:solidFill>
                  <a:latin typeface="Symbol" pitchFamily="18" charset="2"/>
                </a:rPr>
                <a:t>l</a:t>
              </a:r>
              <a:r>
                <a:rPr lang="fr-CH" sz="1600">
                  <a:solidFill>
                    <a:srgbClr val="3333FF"/>
                  </a:solidFill>
                  <a:latin typeface="Symbol" pitchFamily="18" charset="2"/>
                </a:rPr>
                <a:t>-e</a:t>
              </a:r>
              <a:endParaRPr lang="en-US" sz="1600">
                <a:solidFill>
                  <a:srgbClr val="3333FF"/>
                </a:solidFill>
                <a:latin typeface="Symbol" pitchFamily="18" charset="2"/>
              </a:endParaRPr>
            </a:p>
          </p:txBody>
        </p:sp>
        <p:sp>
          <p:nvSpPr>
            <p:cNvPr id="123952" name="Text Box 48"/>
            <p:cNvSpPr txBox="1">
              <a:spLocks noChangeArrowheads="1"/>
            </p:cNvSpPr>
            <p:nvPr/>
          </p:nvSpPr>
          <p:spPr bwMode="auto">
            <a:xfrm>
              <a:off x="6300788" y="5013325"/>
              <a:ext cx="863600" cy="336550"/>
            </a:xfrm>
            <a:prstGeom prst="rect">
              <a:avLst/>
            </a:prstGeom>
            <a:noFill/>
            <a:ln w="9525">
              <a:noFill/>
              <a:miter lim="800000"/>
              <a:headEnd/>
              <a:tailEnd/>
            </a:ln>
            <a:effectLst/>
          </p:spPr>
          <p:txBody>
            <a:bodyPr>
              <a:spAutoFit/>
            </a:bodyPr>
            <a:lstStyle/>
            <a:p>
              <a:pPr algn="ctr">
                <a:spcBef>
                  <a:spcPct val="50000"/>
                </a:spcBef>
              </a:pPr>
              <a:r>
                <a:rPr lang="fr-CH" sz="1600">
                  <a:solidFill>
                    <a:srgbClr val="3333FF"/>
                  </a:solidFill>
                  <a:latin typeface="Tahoma" pitchFamily="34" charset="0"/>
                </a:rPr>
                <a:t>T&lt;&lt;T</a:t>
              </a:r>
              <a:r>
                <a:rPr lang="fr-CH" sz="1600" baseline="-25000">
                  <a:solidFill>
                    <a:srgbClr val="3333FF"/>
                  </a:solidFill>
                  <a:latin typeface="Symbol" pitchFamily="18" charset="2"/>
                </a:rPr>
                <a:t>l</a:t>
              </a:r>
              <a:endParaRPr lang="en-US" sz="1600" baseline="-25000">
                <a:solidFill>
                  <a:srgbClr val="3333FF"/>
                </a:solidFill>
                <a:latin typeface="Symbol" pitchFamily="18" charset="2"/>
              </a:endParaRPr>
            </a:p>
          </p:txBody>
        </p:sp>
        <p:sp>
          <p:nvSpPr>
            <p:cNvPr id="123954" name="Text Box 50"/>
            <p:cNvSpPr txBox="1">
              <a:spLocks noChangeArrowheads="1"/>
            </p:cNvSpPr>
            <p:nvPr/>
          </p:nvSpPr>
          <p:spPr bwMode="auto">
            <a:xfrm>
              <a:off x="7740352" y="4076700"/>
              <a:ext cx="864492" cy="369332"/>
            </a:xfrm>
            <a:prstGeom prst="rect">
              <a:avLst/>
            </a:prstGeom>
            <a:noFill/>
            <a:ln w="9525">
              <a:noFill/>
              <a:miter lim="800000"/>
              <a:headEnd/>
              <a:tailEnd/>
            </a:ln>
            <a:effectLst/>
          </p:spPr>
          <p:txBody>
            <a:bodyPr wrap="square">
              <a:spAutoFit/>
            </a:bodyPr>
            <a:lstStyle/>
            <a:p>
              <a:pPr algn="ctr">
                <a:spcBef>
                  <a:spcPct val="50000"/>
                </a:spcBef>
              </a:pPr>
              <a:r>
                <a:rPr lang="fr-CH" dirty="0" err="1" smtClean="0">
                  <a:solidFill>
                    <a:srgbClr val="FF0000"/>
                  </a:solidFill>
                  <a:latin typeface="Tahoma" pitchFamily="34" charset="0"/>
                </a:rPr>
                <a:t>Refri</a:t>
              </a:r>
              <a:endParaRPr lang="en-US" dirty="0">
                <a:solidFill>
                  <a:srgbClr val="FF0000"/>
                </a:solidFill>
                <a:latin typeface="Tahoma" pitchFamily="34" charset="0"/>
              </a:endParaRPr>
            </a:p>
          </p:txBody>
        </p:sp>
        <p:sp>
          <p:nvSpPr>
            <p:cNvPr id="123956" name="Text Box 52"/>
            <p:cNvSpPr txBox="1">
              <a:spLocks noChangeArrowheads="1"/>
            </p:cNvSpPr>
            <p:nvPr/>
          </p:nvSpPr>
          <p:spPr bwMode="auto">
            <a:xfrm>
              <a:off x="5003800" y="5627688"/>
              <a:ext cx="3455988" cy="825500"/>
            </a:xfrm>
            <a:prstGeom prst="rect">
              <a:avLst/>
            </a:prstGeom>
            <a:noFill/>
            <a:ln w="9525">
              <a:noFill/>
              <a:miter lim="800000"/>
              <a:headEnd/>
              <a:tailEnd/>
            </a:ln>
            <a:effectLst/>
          </p:spPr>
          <p:txBody>
            <a:bodyPr>
              <a:spAutoFit/>
            </a:bodyPr>
            <a:lstStyle/>
            <a:p>
              <a:pPr>
                <a:spcBef>
                  <a:spcPct val="50000"/>
                </a:spcBef>
              </a:pPr>
              <a:r>
                <a:rPr lang="fr-CH" sz="1600" i="1">
                  <a:latin typeface="Tahoma" pitchFamily="34" charset="0"/>
                </a:rPr>
                <a:t>« Claudet bath »:</a:t>
              </a:r>
              <a:r>
                <a:rPr lang="fr-CH" sz="1600">
                  <a:latin typeface="Tahoma" pitchFamily="34" charset="0"/>
                </a:rPr>
                <a:t> restriction in cryostat allows subooling He II bath to temperatures well below T</a:t>
              </a:r>
              <a:r>
                <a:rPr lang="fr-CH" sz="1600" baseline="-25000">
                  <a:latin typeface="Symbol" pitchFamily="18" charset="2"/>
                </a:rPr>
                <a:t>l</a:t>
              </a:r>
              <a:endParaRPr lang="en-US" sz="1600" baseline="-25000">
                <a:latin typeface="Symbol" pitchFamily="18" charset="2"/>
              </a:endParaRPr>
            </a:p>
          </p:txBody>
        </p:sp>
        <p:sp>
          <p:nvSpPr>
            <p:cNvPr id="123959" name="Text Box 55"/>
            <p:cNvSpPr txBox="1">
              <a:spLocks noChangeArrowheads="1"/>
            </p:cNvSpPr>
            <p:nvPr/>
          </p:nvSpPr>
          <p:spPr bwMode="auto">
            <a:xfrm>
              <a:off x="6229350" y="1436688"/>
              <a:ext cx="863600" cy="336550"/>
            </a:xfrm>
            <a:prstGeom prst="rect">
              <a:avLst/>
            </a:prstGeom>
            <a:noFill/>
            <a:ln w="9525">
              <a:noFill/>
              <a:miter lim="800000"/>
              <a:headEnd/>
              <a:tailEnd/>
            </a:ln>
            <a:effectLst/>
          </p:spPr>
          <p:txBody>
            <a:bodyPr>
              <a:spAutoFit/>
            </a:bodyPr>
            <a:lstStyle/>
            <a:p>
              <a:pPr algn="ctr">
                <a:spcBef>
                  <a:spcPct val="50000"/>
                </a:spcBef>
              </a:pPr>
              <a:r>
                <a:rPr lang="fr-CH" sz="1600">
                  <a:latin typeface="Tahoma" pitchFamily="34" charset="0"/>
                </a:rPr>
                <a:t>P atm</a:t>
              </a:r>
              <a:endParaRPr lang="en-US" sz="1600">
                <a:latin typeface="Tahoma" pitchFamily="34" charset="0"/>
              </a:endParaRPr>
            </a:p>
          </p:txBody>
        </p:sp>
        <p:sp>
          <p:nvSpPr>
            <p:cNvPr id="123961" name="Text Box 57"/>
            <p:cNvSpPr txBox="1">
              <a:spLocks noChangeArrowheads="1"/>
            </p:cNvSpPr>
            <p:nvPr/>
          </p:nvSpPr>
          <p:spPr bwMode="auto">
            <a:xfrm>
              <a:off x="5795963" y="2205038"/>
              <a:ext cx="720725" cy="336550"/>
            </a:xfrm>
            <a:prstGeom prst="rect">
              <a:avLst/>
            </a:prstGeom>
            <a:noFill/>
            <a:ln w="9525">
              <a:noFill/>
              <a:miter lim="800000"/>
              <a:headEnd/>
              <a:tailEnd/>
            </a:ln>
            <a:effectLst/>
          </p:spPr>
          <p:txBody>
            <a:bodyPr>
              <a:spAutoFit/>
            </a:bodyPr>
            <a:lstStyle/>
            <a:p>
              <a:pPr algn="ctr">
                <a:spcBef>
                  <a:spcPct val="50000"/>
                </a:spcBef>
              </a:pPr>
              <a:r>
                <a:rPr lang="fr-CH" sz="1600" dirty="0">
                  <a:solidFill>
                    <a:srgbClr val="00CCFF"/>
                  </a:solidFill>
                  <a:latin typeface="Tahoma" pitchFamily="34" charset="0"/>
                </a:rPr>
                <a:t>4.2 K</a:t>
              </a:r>
              <a:endParaRPr lang="en-US" sz="1600" dirty="0">
                <a:solidFill>
                  <a:srgbClr val="00CCFF"/>
                </a:solidFill>
                <a:latin typeface="Tahoma" pitchFamily="34" charset="0"/>
              </a:endParaRPr>
            </a:p>
          </p:txBody>
        </p:sp>
      </p:gr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4"/>
          <p:cNvSpPr>
            <a:spLocks noGrp="1" noChangeArrowheads="1"/>
          </p:cNvSpPr>
          <p:nvPr>
            <p:ph type="title"/>
          </p:nvPr>
        </p:nvSpPr>
        <p:spPr>
          <a:xfrm>
            <a:off x="1042988" y="115888"/>
            <a:ext cx="6481762" cy="706437"/>
          </a:xfrm>
        </p:spPr>
        <p:txBody>
          <a:bodyPr/>
          <a:lstStyle/>
          <a:p>
            <a:r>
              <a:rPr lang="fr-CH" sz="2400" dirty="0"/>
              <a:t>A </a:t>
            </a:r>
            <a:r>
              <a:rPr lang="fr-CH" sz="2400" dirty="0" err="1"/>
              <a:t>practical</a:t>
            </a:r>
            <a:r>
              <a:rPr lang="fr-CH" sz="2400" dirty="0"/>
              <a:t> </a:t>
            </a:r>
            <a:r>
              <a:rPr lang="fr-CH" sz="2400" dirty="0" err="1"/>
              <a:t>Claudet</a:t>
            </a:r>
            <a:r>
              <a:rPr lang="fr-CH" sz="2400" dirty="0"/>
              <a:t> bath</a:t>
            </a:r>
            <a:endParaRPr lang="en-US" sz="2400" dirty="0"/>
          </a:p>
        </p:txBody>
      </p:sp>
      <p:pic>
        <p:nvPicPr>
          <p:cNvPr id="121861" name="Picture 5"/>
          <p:cNvPicPr>
            <a:picLocks noChangeAspect="1" noChangeArrowheads="1"/>
          </p:cNvPicPr>
          <p:nvPr/>
        </p:nvPicPr>
        <p:blipFill>
          <a:blip r:embed="rId2" cstate="print"/>
          <a:srcRect/>
          <a:stretch>
            <a:fillRect/>
          </a:stretch>
        </p:blipFill>
        <p:spPr bwMode="auto">
          <a:xfrm>
            <a:off x="1043608" y="879448"/>
            <a:ext cx="7056784" cy="5622491"/>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27088" y="0"/>
            <a:ext cx="7561262" cy="990600"/>
          </a:xfrm>
        </p:spPr>
        <p:txBody>
          <a:bodyPr/>
          <a:lstStyle/>
          <a:p>
            <a:r>
              <a:rPr lang="en-GB" sz="2400" dirty="0"/>
              <a:t>Conduction cooling in static He II p</a:t>
            </a:r>
          </a:p>
        </p:txBody>
      </p:sp>
      <p:sp>
        <p:nvSpPr>
          <p:cNvPr id="17411" name="Text Box 3"/>
          <p:cNvSpPr txBox="1">
            <a:spLocks noChangeArrowheads="1"/>
          </p:cNvSpPr>
          <p:nvPr/>
        </p:nvSpPr>
        <p:spPr bwMode="auto">
          <a:xfrm>
            <a:off x="5562600" y="1124744"/>
            <a:ext cx="2010807" cy="1323439"/>
          </a:xfrm>
          <a:prstGeom prst="rect">
            <a:avLst/>
          </a:prstGeom>
          <a:noFill/>
          <a:ln w="9525">
            <a:noFill/>
            <a:miter lim="800000"/>
            <a:headEnd/>
            <a:tailEnd/>
          </a:ln>
          <a:effectLst/>
        </p:spPr>
        <p:txBody>
          <a:bodyPr wrap="none">
            <a:spAutoFit/>
          </a:bodyPr>
          <a:lstStyle/>
          <a:p>
            <a:r>
              <a:rPr lang="en-GB" sz="2000" dirty="0">
                <a:latin typeface="Tahoma" pitchFamily="34" charset="0"/>
              </a:rPr>
              <a:t>Cross-section: A</a:t>
            </a:r>
          </a:p>
          <a:p>
            <a:r>
              <a:rPr lang="en-GB" sz="2000" dirty="0">
                <a:latin typeface="Tahoma" pitchFamily="34" charset="0"/>
              </a:rPr>
              <a:t>Length: L</a:t>
            </a:r>
          </a:p>
          <a:p>
            <a:r>
              <a:rPr lang="en-GB" sz="2000" dirty="0">
                <a:latin typeface="Tahoma" pitchFamily="34" charset="0"/>
              </a:rPr>
              <a:t>Power: </a:t>
            </a:r>
          </a:p>
          <a:p>
            <a:r>
              <a:rPr lang="en-GB" sz="2000" dirty="0">
                <a:latin typeface="Tahoma" pitchFamily="34" charset="0"/>
              </a:rPr>
              <a:t>Heat Flux: </a:t>
            </a:r>
          </a:p>
        </p:txBody>
      </p:sp>
      <p:graphicFrame>
        <p:nvGraphicFramePr>
          <p:cNvPr id="17412" name="Object 4"/>
          <p:cNvGraphicFramePr>
            <a:graphicFrameLocks noChangeAspect="1"/>
          </p:cNvGraphicFramePr>
          <p:nvPr>
            <p:extLst>
              <p:ext uri="{D42A27DB-BD31-4B8C-83A1-F6EECF244321}">
                <p14:modId xmlns:p14="http://schemas.microsoft.com/office/powerpoint/2010/main" val="1943974766"/>
              </p:ext>
            </p:extLst>
          </p:nvPr>
        </p:nvGraphicFramePr>
        <p:xfrm>
          <a:off x="6948264" y="1793081"/>
          <a:ext cx="843831" cy="843831"/>
        </p:xfrm>
        <a:graphic>
          <a:graphicData uri="http://schemas.openxmlformats.org/presentationml/2006/ole">
            <mc:AlternateContent xmlns:mc="http://schemas.openxmlformats.org/markup-compatibility/2006">
              <mc:Choice xmlns:v="urn:schemas-microsoft-com:vml" Requires="v">
                <p:oleObj spid="_x0000_s17539" name="Equation" r:id="rId3" imgW="419040" imgH="419040" progId="Equation.3">
                  <p:embed/>
                </p:oleObj>
              </mc:Choice>
              <mc:Fallback>
                <p:oleObj name="Equation" r:id="rId3" imgW="419040" imgH="41904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1793081"/>
                        <a:ext cx="843831" cy="843831"/>
                      </a:xfrm>
                      <a:prstGeom prst="rect">
                        <a:avLst/>
                      </a:prstGeom>
                      <a:noFill/>
                    </p:spPr>
                  </p:pic>
                </p:oleObj>
              </mc:Fallback>
            </mc:AlternateContent>
          </a:graphicData>
        </a:graphic>
      </p:graphicFrame>
      <p:graphicFrame>
        <p:nvGraphicFramePr>
          <p:cNvPr id="17413" name="Object 5"/>
          <p:cNvGraphicFramePr>
            <a:graphicFrameLocks noChangeAspect="1"/>
          </p:cNvGraphicFramePr>
          <p:nvPr>
            <p:extLst>
              <p:ext uri="{D42A27DB-BD31-4B8C-83A1-F6EECF244321}">
                <p14:modId xmlns:p14="http://schemas.microsoft.com/office/powerpoint/2010/main" val="1943624318"/>
              </p:ext>
            </p:extLst>
          </p:nvPr>
        </p:nvGraphicFramePr>
        <p:xfrm>
          <a:off x="6516216" y="1700808"/>
          <a:ext cx="298798" cy="421833"/>
        </p:xfrm>
        <a:graphic>
          <a:graphicData uri="http://schemas.openxmlformats.org/presentationml/2006/ole">
            <mc:AlternateContent xmlns:mc="http://schemas.openxmlformats.org/markup-compatibility/2006">
              <mc:Choice xmlns:v="urn:schemas-microsoft-com:vml" Requires="v">
                <p:oleObj spid="_x0000_s17540" name="Equation" r:id="rId5" imgW="152280" imgH="215640" progId="Equation.3">
                  <p:embed/>
                </p:oleObj>
              </mc:Choice>
              <mc:Fallback>
                <p:oleObj name="Equation" r:id="rId5" imgW="152280" imgH="21564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1700808"/>
                        <a:ext cx="298798" cy="421833"/>
                      </a:xfrm>
                      <a:prstGeom prst="rect">
                        <a:avLst/>
                      </a:prstGeom>
                      <a:noFill/>
                    </p:spPr>
                  </p:pic>
                </p:oleObj>
              </mc:Fallback>
            </mc:AlternateContent>
          </a:graphicData>
        </a:graphic>
      </p:graphicFrame>
      <p:sp>
        <p:nvSpPr>
          <p:cNvPr id="17414" name="Text Box 6"/>
          <p:cNvSpPr txBox="1">
            <a:spLocks noChangeArrowheads="1"/>
          </p:cNvSpPr>
          <p:nvPr/>
        </p:nvSpPr>
        <p:spPr bwMode="auto">
          <a:xfrm>
            <a:off x="609600" y="2730500"/>
            <a:ext cx="6520952" cy="1631216"/>
          </a:xfrm>
          <a:prstGeom prst="rect">
            <a:avLst/>
          </a:prstGeom>
          <a:noFill/>
          <a:ln w="9525">
            <a:noFill/>
            <a:miter lim="800000"/>
            <a:headEnd/>
            <a:tailEnd/>
          </a:ln>
          <a:effectLst/>
        </p:spPr>
        <p:txBody>
          <a:bodyPr wrap="none">
            <a:spAutoFit/>
          </a:bodyPr>
          <a:lstStyle/>
          <a:p>
            <a:pPr>
              <a:buClr>
                <a:srgbClr val="000099"/>
              </a:buClr>
              <a:buFontTx/>
              <a:buChar char="•"/>
            </a:pPr>
            <a:r>
              <a:rPr lang="en-GB" sz="2000" dirty="0">
                <a:latin typeface="Tahoma" pitchFamily="34" charset="0"/>
              </a:rPr>
              <a:t> </a:t>
            </a:r>
            <a:r>
              <a:rPr lang="en-GB" sz="2000" dirty="0" err="1">
                <a:latin typeface="Tahoma" pitchFamily="34" charset="0"/>
              </a:rPr>
              <a:t>Gorter-Mellink</a:t>
            </a:r>
            <a:r>
              <a:rPr lang="en-GB" sz="2000" dirty="0">
                <a:latin typeface="Tahoma" pitchFamily="34" charset="0"/>
              </a:rPr>
              <a:t> law: </a:t>
            </a:r>
          </a:p>
          <a:p>
            <a:pPr>
              <a:buClr>
                <a:srgbClr val="000099"/>
              </a:buClr>
              <a:buFontTx/>
              <a:buChar char="•"/>
            </a:pPr>
            <a:endParaRPr lang="en-GB" sz="2000" dirty="0">
              <a:latin typeface="Tahoma" pitchFamily="34" charset="0"/>
            </a:endParaRPr>
          </a:p>
          <a:p>
            <a:pPr>
              <a:buClr>
                <a:srgbClr val="000099"/>
              </a:buClr>
              <a:buFontTx/>
              <a:buChar char="•"/>
            </a:pPr>
            <a:r>
              <a:rPr lang="en-GB" sz="2000" dirty="0">
                <a:latin typeface="Tahoma" pitchFamily="34" charset="0"/>
              </a:rPr>
              <a:t> Experimental work of Bon </a:t>
            </a:r>
            <a:r>
              <a:rPr lang="en-GB" sz="2000" dirty="0" err="1">
                <a:latin typeface="Tahoma" pitchFamily="34" charset="0"/>
              </a:rPr>
              <a:t>Mardion</a:t>
            </a:r>
            <a:r>
              <a:rPr lang="en-GB" sz="2000" dirty="0">
                <a:latin typeface="Tahoma" pitchFamily="34" charset="0"/>
              </a:rPr>
              <a:t>, Claudet &amp; </a:t>
            </a:r>
            <a:r>
              <a:rPr lang="en-GB" sz="2000" dirty="0" err="1">
                <a:latin typeface="Tahoma" pitchFamily="34" charset="0"/>
              </a:rPr>
              <a:t>Seyfert</a:t>
            </a:r>
            <a:r>
              <a:rPr lang="en-GB" sz="2000" dirty="0">
                <a:latin typeface="Tahoma" pitchFamily="34" charset="0"/>
              </a:rPr>
              <a:t>:</a:t>
            </a:r>
          </a:p>
          <a:p>
            <a:pPr lvl="2">
              <a:buClr>
                <a:srgbClr val="000099"/>
              </a:buClr>
              <a:buFontTx/>
              <a:buChar char="•"/>
            </a:pPr>
            <a:r>
              <a:rPr lang="en-GB" sz="2000" dirty="0">
                <a:latin typeface="Tahoma" pitchFamily="34" charset="0"/>
              </a:rPr>
              <a:t> </a:t>
            </a:r>
            <a:r>
              <a:rPr lang="en-GB" sz="2000" dirty="0" smtClean="0">
                <a:latin typeface="Tahoma" pitchFamily="34" charset="0"/>
              </a:rPr>
              <a:t>m ≈ </a:t>
            </a:r>
            <a:r>
              <a:rPr lang="en-GB" sz="2000" dirty="0">
                <a:latin typeface="Tahoma" pitchFamily="34" charset="0"/>
              </a:rPr>
              <a:t>3.4</a:t>
            </a:r>
          </a:p>
          <a:p>
            <a:pPr lvl="2">
              <a:buClr>
                <a:srgbClr val="000099"/>
              </a:buClr>
              <a:buFontTx/>
              <a:buChar char="•"/>
            </a:pPr>
            <a:r>
              <a:rPr lang="en-GB" sz="2000" dirty="0">
                <a:latin typeface="Tahoma" pitchFamily="34" charset="0"/>
              </a:rPr>
              <a:t> tabulation of X(T</a:t>
            </a:r>
            <a:r>
              <a:rPr lang="en-GB" sz="2000" dirty="0" smtClean="0">
                <a:latin typeface="Tahoma" pitchFamily="34" charset="0"/>
              </a:rPr>
              <a:t>) </a:t>
            </a:r>
          </a:p>
        </p:txBody>
      </p:sp>
      <p:graphicFrame>
        <p:nvGraphicFramePr>
          <p:cNvPr id="17415" name="Object 7"/>
          <p:cNvGraphicFramePr>
            <a:graphicFrameLocks noChangeAspect="1"/>
          </p:cNvGraphicFramePr>
          <p:nvPr>
            <p:extLst>
              <p:ext uri="{D42A27DB-BD31-4B8C-83A1-F6EECF244321}">
                <p14:modId xmlns:p14="http://schemas.microsoft.com/office/powerpoint/2010/main" val="2392836527"/>
              </p:ext>
            </p:extLst>
          </p:nvPr>
        </p:nvGraphicFramePr>
        <p:xfrm>
          <a:off x="3419872" y="2708920"/>
          <a:ext cx="2730500" cy="459149"/>
        </p:xfrm>
        <a:graphic>
          <a:graphicData uri="http://schemas.openxmlformats.org/presentationml/2006/ole">
            <mc:AlternateContent xmlns:mc="http://schemas.openxmlformats.org/markup-compatibility/2006">
              <mc:Choice xmlns:v="urn:schemas-microsoft-com:vml" Requires="v">
                <p:oleObj spid="_x0000_s17541" name="Equation" r:id="rId7" imgW="1358640" imgH="228600" progId="Equation.3">
                  <p:embed/>
                </p:oleObj>
              </mc:Choice>
              <mc:Fallback>
                <p:oleObj name="Equation" r:id="rId7" imgW="1358640" imgH="228600" progId="Equation.3">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872" y="2708920"/>
                        <a:ext cx="2730500" cy="459149"/>
                      </a:xfrm>
                      <a:prstGeom prst="rect">
                        <a:avLst/>
                      </a:prstGeom>
                      <a:noFill/>
                    </p:spPr>
                  </p:pic>
                </p:oleObj>
              </mc:Fallback>
            </mc:AlternateContent>
          </a:graphicData>
        </a:graphic>
      </p:graphicFrame>
      <p:pic>
        <p:nvPicPr>
          <p:cNvPr id="17416" name="Picture 8"/>
          <p:cNvPicPr>
            <a:picLocks noChangeAspect="1" noChangeArrowheads="1"/>
          </p:cNvPicPr>
          <p:nvPr/>
        </p:nvPicPr>
        <p:blipFill>
          <a:blip r:embed="rId9" cstate="print"/>
          <a:srcRect/>
          <a:stretch>
            <a:fillRect/>
          </a:stretch>
        </p:blipFill>
        <p:spPr bwMode="auto">
          <a:xfrm>
            <a:off x="4724400" y="3895427"/>
            <a:ext cx="3810000" cy="2701925"/>
          </a:xfrm>
          <a:prstGeom prst="rect">
            <a:avLst/>
          </a:prstGeom>
          <a:noFill/>
          <a:ln w="9525">
            <a:noFill/>
            <a:miter lim="800000"/>
            <a:headEnd/>
            <a:tailEnd/>
          </a:ln>
          <a:effectLst/>
        </p:spPr>
      </p:pic>
      <p:pic>
        <p:nvPicPr>
          <p:cNvPr id="17417" name="Picture 9"/>
          <p:cNvPicPr>
            <a:picLocks noChangeAspect="1" noChangeArrowheads="1"/>
          </p:cNvPicPr>
          <p:nvPr/>
        </p:nvPicPr>
        <p:blipFill>
          <a:blip r:embed="rId10" cstate="print"/>
          <a:srcRect/>
          <a:stretch>
            <a:fillRect/>
          </a:stretch>
        </p:blipFill>
        <p:spPr bwMode="auto">
          <a:xfrm>
            <a:off x="1752600" y="990600"/>
            <a:ext cx="2771775" cy="1603375"/>
          </a:xfrm>
          <a:prstGeom prst="rect">
            <a:avLst/>
          </a:prstGeom>
          <a:noFill/>
          <a:ln w="9525">
            <a:noFill/>
            <a:miter lim="800000"/>
            <a:headEnd/>
            <a:tailEnd/>
          </a:ln>
          <a:effectLst/>
        </p:spPr>
      </p:pic>
      <p:sp>
        <p:nvSpPr>
          <p:cNvPr id="10" name="TextBox 9"/>
          <p:cNvSpPr txBox="1"/>
          <p:nvPr/>
        </p:nvSpPr>
        <p:spPr>
          <a:xfrm>
            <a:off x="683569" y="5253007"/>
            <a:ext cx="3744416" cy="1200329"/>
          </a:xfrm>
          <a:prstGeom prst="rect">
            <a:avLst/>
          </a:prstGeom>
          <a:noFill/>
          <a:ln>
            <a:solidFill>
              <a:srgbClr val="FF0000"/>
            </a:solidFill>
          </a:ln>
        </p:spPr>
        <p:txBody>
          <a:bodyPr wrap="square" rtlCol="0">
            <a:spAutoFit/>
          </a:bodyPr>
          <a:lstStyle/>
          <a:p>
            <a:r>
              <a:rPr lang="fr-CH" u="sng" dirty="0" smtClean="0">
                <a:solidFill>
                  <a:srgbClr val="FF0000"/>
                </a:solidFill>
                <a:latin typeface="+mj-lt"/>
              </a:rPr>
              <a:t>Note 1:</a:t>
            </a:r>
            <a:r>
              <a:rPr lang="fr-CH" dirty="0" smtClean="0">
                <a:solidFill>
                  <a:srgbClr val="FF0000"/>
                </a:solidFill>
                <a:latin typeface="+mj-lt"/>
              </a:rPr>
              <a:t> </a:t>
            </a:r>
            <a:r>
              <a:rPr lang="fr-CH" dirty="0" err="1" smtClean="0">
                <a:solidFill>
                  <a:srgbClr val="FF0000"/>
                </a:solidFill>
                <a:latin typeface="+mj-lt"/>
              </a:rPr>
              <a:t>this</a:t>
            </a:r>
            <a:r>
              <a:rPr lang="fr-CH" dirty="0" smtClean="0">
                <a:solidFill>
                  <a:srgbClr val="FF0000"/>
                </a:solidFill>
                <a:latin typeface="+mj-lt"/>
              </a:rPr>
              <a:t> </a:t>
            </a:r>
            <a:r>
              <a:rPr lang="fr-CH" dirty="0" err="1" smtClean="0">
                <a:solidFill>
                  <a:srgbClr val="FF0000"/>
                </a:solidFill>
                <a:latin typeface="+mj-lt"/>
              </a:rPr>
              <a:t>is</a:t>
            </a:r>
            <a:r>
              <a:rPr lang="fr-CH" dirty="0" smtClean="0">
                <a:solidFill>
                  <a:srgbClr val="FF0000"/>
                </a:solidFill>
                <a:latin typeface="+mj-lt"/>
              </a:rPr>
              <a:t> a non-</a:t>
            </a:r>
            <a:r>
              <a:rPr lang="fr-CH" dirty="0" err="1" smtClean="0">
                <a:solidFill>
                  <a:srgbClr val="FF0000"/>
                </a:solidFill>
                <a:latin typeface="+mj-lt"/>
              </a:rPr>
              <a:t>linear</a:t>
            </a:r>
            <a:r>
              <a:rPr lang="fr-CH" dirty="0" smtClean="0">
                <a:solidFill>
                  <a:srgbClr val="FF0000"/>
                </a:solidFill>
                <a:latin typeface="+mj-lt"/>
              </a:rPr>
              <a:t> formula for conduction </a:t>
            </a:r>
            <a:r>
              <a:rPr lang="en-GB" dirty="0" smtClean="0">
                <a:solidFill>
                  <a:srgbClr val="FF0000"/>
                </a:solidFill>
                <a:latin typeface="+mj-lt"/>
                <a:sym typeface="Symbol" pitchFamily="18" charset="2"/>
              </a:rPr>
              <a:t> use proper units!</a:t>
            </a:r>
          </a:p>
          <a:p>
            <a:r>
              <a:rPr lang="en-GB" u="sng" dirty="0" smtClean="0">
                <a:solidFill>
                  <a:srgbClr val="FF0000"/>
                </a:solidFill>
                <a:latin typeface="+mj-lt"/>
                <a:sym typeface="Symbol" pitchFamily="18" charset="2"/>
              </a:rPr>
              <a:t>Note 2:</a:t>
            </a:r>
            <a:r>
              <a:rPr lang="en-GB" dirty="0" smtClean="0">
                <a:solidFill>
                  <a:srgbClr val="FF0000"/>
                </a:solidFill>
                <a:latin typeface="+mj-lt"/>
                <a:sym typeface="Symbol" pitchFamily="18" charset="2"/>
              </a:rPr>
              <a:t> m = 1 for classical solid conduction (Fourier’s law)</a:t>
            </a:r>
            <a:r>
              <a:rPr lang="fr-CH" dirty="0" smtClean="0">
                <a:solidFill>
                  <a:srgbClr val="FF0000"/>
                </a:solidFill>
                <a:latin typeface="+mj-lt"/>
              </a:rPr>
              <a:t> </a:t>
            </a:r>
            <a:endParaRPr lang="en-US" dirty="0">
              <a:solidFill>
                <a:srgbClr val="FF0000"/>
              </a:solidFill>
              <a:latin typeface="+mj-lt"/>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4213" y="0"/>
            <a:ext cx="7775575" cy="1066800"/>
          </a:xfrm>
        </p:spPr>
        <p:txBody>
          <a:bodyPr/>
          <a:lstStyle/>
          <a:p>
            <a:r>
              <a:rPr lang="en-GB" sz="2400" dirty="0"/>
              <a:t>Thermal conduction integral function of He II p</a:t>
            </a:r>
          </a:p>
        </p:txBody>
      </p:sp>
      <p:pic>
        <p:nvPicPr>
          <p:cNvPr id="19459" name="Picture 3"/>
          <p:cNvPicPr>
            <a:picLocks noChangeAspect="1" noChangeArrowheads="1"/>
          </p:cNvPicPr>
          <p:nvPr/>
        </p:nvPicPr>
        <p:blipFill>
          <a:blip r:embed="rId2" cstate="print"/>
          <a:srcRect/>
          <a:stretch>
            <a:fillRect/>
          </a:stretch>
        </p:blipFill>
        <p:spPr bwMode="auto">
          <a:xfrm>
            <a:off x="854968" y="1052736"/>
            <a:ext cx="7389440" cy="5514404"/>
          </a:xfrm>
          <a:prstGeom prst="rect">
            <a:avLst/>
          </a:prstGeom>
          <a:noFill/>
          <a:ln w="9525">
            <a:noFill/>
            <a:miter lim="800000"/>
            <a:headEnd/>
            <a:tailEnd/>
          </a:ln>
          <a:effectLst/>
        </p:spPr>
      </p:pic>
      <p:pic>
        <p:nvPicPr>
          <p:cNvPr id="19460" name="Picture 4"/>
          <p:cNvPicPr>
            <a:picLocks noChangeAspect="1" noChangeArrowheads="1"/>
          </p:cNvPicPr>
          <p:nvPr/>
        </p:nvPicPr>
        <p:blipFill>
          <a:blip r:embed="rId3" cstate="print"/>
          <a:srcRect/>
          <a:stretch>
            <a:fillRect/>
          </a:stretch>
        </p:blipFill>
        <p:spPr bwMode="auto">
          <a:xfrm>
            <a:off x="2895600" y="3048000"/>
            <a:ext cx="2043113" cy="1169988"/>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04800" y="3200400"/>
            <a:ext cx="8610600" cy="2667000"/>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18435" name="Rectangle 3"/>
          <p:cNvSpPr>
            <a:spLocks noGrp="1" noChangeArrowheads="1"/>
          </p:cNvSpPr>
          <p:nvPr>
            <p:ph type="title"/>
          </p:nvPr>
        </p:nvSpPr>
        <p:spPr>
          <a:xfrm>
            <a:off x="827088" y="115888"/>
            <a:ext cx="7489825" cy="706437"/>
          </a:xfrm>
        </p:spPr>
        <p:txBody>
          <a:bodyPr/>
          <a:lstStyle/>
          <a:p>
            <a:r>
              <a:rPr lang="en-GB" sz="2400" dirty="0"/>
              <a:t>Conduction cooling: a numerical example</a:t>
            </a:r>
          </a:p>
        </p:txBody>
      </p:sp>
      <p:sp>
        <p:nvSpPr>
          <p:cNvPr id="18436" name="Text Box 4"/>
          <p:cNvSpPr txBox="1">
            <a:spLocks noChangeArrowheads="1"/>
          </p:cNvSpPr>
          <p:nvPr/>
        </p:nvSpPr>
        <p:spPr bwMode="auto">
          <a:xfrm>
            <a:off x="4251325" y="953433"/>
            <a:ext cx="3979872" cy="1323439"/>
          </a:xfrm>
          <a:prstGeom prst="rect">
            <a:avLst/>
          </a:prstGeom>
          <a:noFill/>
          <a:ln w="9525">
            <a:noFill/>
            <a:miter lim="800000"/>
            <a:headEnd/>
            <a:tailEnd/>
          </a:ln>
          <a:effectLst/>
        </p:spPr>
        <p:txBody>
          <a:bodyPr wrap="none">
            <a:spAutoFit/>
          </a:bodyPr>
          <a:lstStyle/>
          <a:p>
            <a:r>
              <a:rPr lang="fr-FR" sz="2000" dirty="0">
                <a:latin typeface="Tahoma" pitchFamily="34" charset="0"/>
              </a:rPr>
              <a:t>A = 1 cm</a:t>
            </a:r>
            <a:r>
              <a:rPr lang="fr-FR" sz="2000" baseline="30000" dirty="0">
                <a:latin typeface="Tahoma" pitchFamily="34" charset="0"/>
              </a:rPr>
              <a:t>2</a:t>
            </a:r>
          </a:p>
          <a:p>
            <a:r>
              <a:rPr lang="fr-FR" sz="2000" dirty="0">
                <a:latin typeface="Tahoma" pitchFamily="34" charset="0"/>
              </a:rPr>
              <a:t>L = 1 m = 100 cm  </a:t>
            </a:r>
            <a:r>
              <a:rPr lang="fr-FR" sz="2000" i="1" dirty="0">
                <a:solidFill>
                  <a:srgbClr val="FF0000"/>
                </a:solidFill>
                <a:latin typeface="Tahoma" pitchFamily="34" charset="0"/>
              </a:rPr>
              <a:t>(</a:t>
            </a:r>
            <a:r>
              <a:rPr lang="fr-FR" sz="2000" i="1" dirty="0" err="1" smtClean="0">
                <a:solidFill>
                  <a:srgbClr val="FF0000"/>
                </a:solidFill>
                <a:latin typeface="Tahoma" pitchFamily="34" charset="0"/>
              </a:rPr>
              <a:t>Units</a:t>
            </a:r>
            <a:r>
              <a:rPr lang="fr-FR" sz="2000" i="1" dirty="0" smtClean="0">
                <a:solidFill>
                  <a:srgbClr val="FF0000"/>
                </a:solidFill>
                <a:latin typeface="Tahoma" pitchFamily="34" charset="0"/>
              </a:rPr>
              <a:t>!)</a:t>
            </a:r>
            <a:endParaRPr lang="fr-FR" sz="2000" i="1" dirty="0">
              <a:solidFill>
                <a:srgbClr val="FF0000"/>
              </a:solidFill>
              <a:latin typeface="Tahoma" pitchFamily="34" charset="0"/>
            </a:endParaRPr>
          </a:p>
          <a:p>
            <a:r>
              <a:rPr lang="fr-FR" sz="2000" dirty="0">
                <a:latin typeface="Tahoma" pitchFamily="34" charset="0"/>
              </a:rPr>
              <a:t>T</a:t>
            </a:r>
            <a:r>
              <a:rPr lang="fr-FR" sz="2000" baseline="-25000" dirty="0">
                <a:latin typeface="Tahoma" pitchFamily="34" charset="0"/>
              </a:rPr>
              <a:t>1</a:t>
            </a:r>
            <a:r>
              <a:rPr lang="fr-FR" sz="2000" dirty="0">
                <a:latin typeface="Tahoma" pitchFamily="34" charset="0"/>
              </a:rPr>
              <a:t> = 1.9 K	</a:t>
            </a:r>
            <a:r>
              <a:rPr lang="fr-FR" sz="2000" dirty="0">
                <a:latin typeface="Tahoma" pitchFamily="34" charset="0"/>
                <a:sym typeface="Wingdings" pitchFamily="2" charset="2"/>
              </a:rPr>
              <a:t>    X(T</a:t>
            </a:r>
            <a:r>
              <a:rPr lang="fr-FR" sz="2000" baseline="-25000" dirty="0">
                <a:latin typeface="Tahoma" pitchFamily="34" charset="0"/>
                <a:sym typeface="Wingdings" pitchFamily="2" charset="2"/>
              </a:rPr>
              <a:t>1</a:t>
            </a:r>
            <a:r>
              <a:rPr lang="fr-FR" sz="2000" dirty="0">
                <a:latin typeface="Tahoma" pitchFamily="34" charset="0"/>
                <a:sym typeface="Wingdings" pitchFamily="2" charset="2"/>
              </a:rPr>
              <a:t>) = 200</a:t>
            </a:r>
          </a:p>
          <a:p>
            <a:r>
              <a:rPr lang="fr-FR" sz="2000" dirty="0">
                <a:latin typeface="Tahoma" pitchFamily="34" charset="0"/>
                <a:sym typeface="Wingdings" pitchFamily="2" charset="2"/>
              </a:rPr>
              <a:t>T</a:t>
            </a:r>
            <a:r>
              <a:rPr lang="fr-FR" sz="2000" baseline="-25000" dirty="0">
                <a:latin typeface="Tahoma" pitchFamily="34" charset="0"/>
                <a:sym typeface="Wingdings" pitchFamily="2" charset="2"/>
              </a:rPr>
              <a:t>2</a:t>
            </a:r>
            <a:r>
              <a:rPr lang="fr-FR" sz="2000" dirty="0">
                <a:latin typeface="Tahoma" pitchFamily="34" charset="0"/>
                <a:sym typeface="Wingdings" pitchFamily="2" charset="2"/>
              </a:rPr>
              <a:t> = 1.8 K	    X(T</a:t>
            </a:r>
            <a:r>
              <a:rPr lang="fr-FR" sz="2000" baseline="-25000" dirty="0">
                <a:latin typeface="Tahoma" pitchFamily="34" charset="0"/>
                <a:sym typeface="Wingdings" pitchFamily="2" charset="2"/>
              </a:rPr>
              <a:t>2</a:t>
            </a:r>
            <a:r>
              <a:rPr lang="fr-FR" sz="2000" dirty="0">
                <a:latin typeface="Tahoma" pitchFamily="34" charset="0"/>
                <a:sym typeface="Wingdings" pitchFamily="2" charset="2"/>
              </a:rPr>
              <a:t>) = 360</a:t>
            </a:r>
            <a:endParaRPr lang="en-GB" sz="2000" dirty="0">
              <a:latin typeface="Tahoma" pitchFamily="34" charset="0"/>
            </a:endParaRPr>
          </a:p>
        </p:txBody>
      </p:sp>
      <p:sp>
        <p:nvSpPr>
          <p:cNvPr id="18437" name="Text Box 5"/>
          <p:cNvSpPr txBox="1">
            <a:spLocks noChangeArrowheads="1"/>
          </p:cNvSpPr>
          <p:nvPr/>
        </p:nvSpPr>
        <p:spPr bwMode="auto">
          <a:xfrm>
            <a:off x="683568" y="2578100"/>
            <a:ext cx="7694671" cy="400110"/>
          </a:xfrm>
          <a:prstGeom prst="rect">
            <a:avLst/>
          </a:prstGeom>
          <a:noFill/>
          <a:ln w="9525">
            <a:noFill/>
            <a:miter lim="800000"/>
            <a:headEnd/>
            <a:tailEnd/>
          </a:ln>
          <a:effectLst/>
        </p:spPr>
        <p:txBody>
          <a:bodyPr wrap="none">
            <a:spAutoFit/>
          </a:bodyPr>
          <a:lstStyle/>
          <a:p>
            <a:r>
              <a:rPr lang="fr-FR" sz="2000" dirty="0" err="1">
                <a:latin typeface="Tahoma" pitchFamily="34" charset="0"/>
              </a:rPr>
              <a:t>Then</a:t>
            </a:r>
            <a:r>
              <a:rPr lang="fr-FR" sz="2000" dirty="0">
                <a:latin typeface="Tahoma" pitchFamily="34" charset="0"/>
              </a:rPr>
              <a:t>:	q</a:t>
            </a:r>
            <a:r>
              <a:rPr lang="fr-FR" sz="2000" baseline="30000" dirty="0">
                <a:latin typeface="Tahoma" pitchFamily="34" charset="0"/>
              </a:rPr>
              <a:t>3.4</a:t>
            </a:r>
            <a:r>
              <a:rPr lang="fr-FR" sz="2000" dirty="0">
                <a:latin typeface="Tahoma" pitchFamily="34" charset="0"/>
              </a:rPr>
              <a:t>.L = 360 - 200    </a:t>
            </a:r>
            <a:r>
              <a:rPr lang="fr-FR" sz="2000" dirty="0">
                <a:latin typeface="Tahoma" pitchFamily="34" charset="0"/>
                <a:sym typeface="Wingdings" pitchFamily="2" charset="2"/>
              </a:rPr>
              <a:t>   q</a:t>
            </a:r>
            <a:r>
              <a:rPr lang="fr-FR" sz="2000" baseline="30000" dirty="0">
                <a:latin typeface="Tahoma" pitchFamily="34" charset="0"/>
                <a:sym typeface="Wingdings" pitchFamily="2" charset="2"/>
              </a:rPr>
              <a:t>3.4</a:t>
            </a:r>
            <a:r>
              <a:rPr lang="fr-FR" sz="2000" dirty="0">
                <a:latin typeface="Tahoma" pitchFamily="34" charset="0"/>
                <a:sym typeface="Wingdings" pitchFamily="2" charset="2"/>
              </a:rPr>
              <a:t> = 1.6     </a:t>
            </a:r>
            <a:r>
              <a:rPr lang="fr-FR" sz="2000" dirty="0">
                <a:solidFill>
                  <a:srgbClr val="FF0000"/>
                </a:solidFill>
                <a:latin typeface="Tahoma" pitchFamily="34" charset="0"/>
                <a:sym typeface="Wingdings" pitchFamily="2" charset="2"/>
              </a:rPr>
              <a:t>q = 1.15 W/cm</a:t>
            </a:r>
            <a:r>
              <a:rPr lang="fr-FR" sz="2000" baseline="30000" dirty="0">
                <a:solidFill>
                  <a:srgbClr val="FF0000"/>
                </a:solidFill>
                <a:latin typeface="Tahoma" pitchFamily="34" charset="0"/>
                <a:sym typeface="Wingdings" pitchFamily="2" charset="2"/>
              </a:rPr>
              <a:t>2</a:t>
            </a:r>
            <a:r>
              <a:rPr lang="fr-FR" sz="2000" dirty="0">
                <a:solidFill>
                  <a:srgbClr val="FF0000"/>
                </a:solidFill>
                <a:latin typeface="Tahoma" pitchFamily="34" charset="0"/>
                <a:sym typeface="Wingdings" pitchFamily="2" charset="2"/>
              </a:rPr>
              <a:t>  </a:t>
            </a:r>
            <a:endParaRPr lang="en-GB" sz="2000" dirty="0">
              <a:solidFill>
                <a:srgbClr val="FF0000"/>
              </a:solidFill>
              <a:latin typeface="Tahoma" pitchFamily="34" charset="0"/>
            </a:endParaRPr>
          </a:p>
        </p:txBody>
      </p:sp>
      <p:sp>
        <p:nvSpPr>
          <p:cNvPr id="18438" name="Text Box 6"/>
          <p:cNvSpPr txBox="1">
            <a:spLocks noChangeArrowheads="1"/>
          </p:cNvSpPr>
          <p:nvPr/>
        </p:nvSpPr>
        <p:spPr bwMode="auto">
          <a:xfrm>
            <a:off x="990600" y="2362200"/>
            <a:ext cx="260350" cy="457200"/>
          </a:xfrm>
          <a:prstGeom prst="rect">
            <a:avLst/>
          </a:prstGeom>
          <a:noFill/>
          <a:ln w="9525">
            <a:noFill/>
            <a:miter lim="800000"/>
            <a:headEnd/>
            <a:tailEnd/>
          </a:ln>
          <a:effectLst/>
        </p:spPr>
        <p:txBody>
          <a:bodyPr wrap="none">
            <a:spAutoFit/>
          </a:bodyPr>
          <a:lstStyle/>
          <a:p>
            <a:r>
              <a:rPr lang="fr-FR" sz="2400">
                <a:latin typeface="Times New Roman" pitchFamily="18" charset="0"/>
              </a:rPr>
              <a:t>.</a:t>
            </a:r>
            <a:endParaRPr lang="en-GB" sz="2400">
              <a:latin typeface="Times New Roman" pitchFamily="18" charset="0"/>
            </a:endParaRPr>
          </a:p>
        </p:txBody>
      </p:sp>
      <p:sp>
        <p:nvSpPr>
          <p:cNvPr id="18439" name="Text Box 7"/>
          <p:cNvSpPr txBox="1">
            <a:spLocks noChangeArrowheads="1"/>
          </p:cNvSpPr>
          <p:nvPr/>
        </p:nvSpPr>
        <p:spPr bwMode="auto">
          <a:xfrm>
            <a:off x="4419600" y="2362200"/>
            <a:ext cx="260350" cy="457200"/>
          </a:xfrm>
          <a:prstGeom prst="rect">
            <a:avLst/>
          </a:prstGeom>
          <a:noFill/>
          <a:ln w="9525">
            <a:noFill/>
            <a:miter lim="800000"/>
            <a:headEnd/>
            <a:tailEnd/>
          </a:ln>
          <a:effectLst/>
        </p:spPr>
        <p:txBody>
          <a:bodyPr wrap="none">
            <a:spAutoFit/>
          </a:bodyPr>
          <a:lstStyle/>
          <a:p>
            <a:r>
              <a:rPr lang="fr-FR" sz="2400">
                <a:latin typeface="Times New Roman" pitchFamily="18" charset="0"/>
              </a:rPr>
              <a:t>.</a:t>
            </a:r>
            <a:endParaRPr lang="en-GB" sz="2400">
              <a:latin typeface="Times New Roman" pitchFamily="18" charset="0"/>
            </a:endParaRPr>
          </a:p>
        </p:txBody>
      </p:sp>
      <p:sp>
        <p:nvSpPr>
          <p:cNvPr id="18440" name="Text Box 8"/>
          <p:cNvSpPr txBox="1">
            <a:spLocks noChangeArrowheads="1"/>
          </p:cNvSpPr>
          <p:nvPr/>
        </p:nvSpPr>
        <p:spPr bwMode="auto">
          <a:xfrm>
            <a:off x="6174838" y="2289786"/>
            <a:ext cx="260350" cy="457200"/>
          </a:xfrm>
          <a:prstGeom prst="rect">
            <a:avLst/>
          </a:prstGeom>
          <a:noFill/>
          <a:ln w="9525">
            <a:noFill/>
            <a:miter lim="800000"/>
            <a:headEnd/>
            <a:tailEnd/>
          </a:ln>
          <a:effectLst/>
        </p:spPr>
        <p:txBody>
          <a:bodyPr wrap="none">
            <a:spAutoFit/>
          </a:bodyPr>
          <a:lstStyle/>
          <a:p>
            <a:r>
              <a:rPr lang="fr-FR" sz="2400" dirty="0">
                <a:solidFill>
                  <a:srgbClr val="FF0000"/>
                </a:solidFill>
                <a:latin typeface="Times New Roman" pitchFamily="18" charset="0"/>
              </a:rPr>
              <a:t>.</a:t>
            </a:r>
            <a:endParaRPr lang="en-GB" sz="2400" dirty="0">
              <a:solidFill>
                <a:srgbClr val="FF0000"/>
              </a:solidFill>
              <a:latin typeface="Times New Roman" pitchFamily="18" charset="0"/>
            </a:endParaRPr>
          </a:p>
        </p:txBody>
      </p:sp>
      <p:sp>
        <p:nvSpPr>
          <p:cNvPr id="18441" name="Text Box 9"/>
          <p:cNvSpPr txBox="1">
            <a:spLocks noChangeArrowheads="1"/>
          </p:cNvSpPr>
          <p:nvPr/>
        </p:nvSpPr>
        <p:spPr bwMode="auto">
          <a:xfrm>
            <a:off x="1475656" y="3187700"/>
            <a:ext cx="6538136" cy="400110"/>
          </a:xfrm>
          <a:prstGeom prst="rect">
            <a:avLst/>
          </a:prstGeom>
          <a:noFill/>
          <a:ln w="9525">
            <a:noFill/>
            <a:miter lim="800000"/>
            <a:headEnd/>
            <a:tailEnd/>
          </a:ln>
          <a:effectLst/>
        </p:spPr>
        <p:txBody>
          <a:bodyPr wrap="none">
            <a:spAutoFit/>
          </a:bodyPr>
          <a:lstStyle/>
          <a:p>
            <a:r>
              <a:rPr lang="en-GB" sz="2000" dirty="0">
                <a:latin typeface="Tahoma" pitchFamily="34" charset="0"/>
              </a:rPr>
              <a:t>Comparison with "good solid conductor", e.g</a:t>
            </a:r>
            <a:r>
              <a:rPr lang="en-GB" sz="2000" dirty="0">
                <a:solidFill>
                  <a:srgbClr val="000099"/>
                </a:solidFill>
                <a:latin typeface="Tahoma" pitchFamily="34" charset="0"/>
              </a:rPr>
              <a:t>.</a:t>
            </a:r>
            <a:r>
              <a:rPr lang="en-GB" sz="2000" b="1" dirty="0">
                <a:solidFill>
                  <a:srgbClr val="000099"/>
                </a:solidFill>
                <a:latin typeface="Tahoma" pitchFamily="34" charset="0"/>
              </a:rPr>
              <a:t> </a:t>
            </a:r>
            <a:r>
              <a:rPr lang="en-GB" sz="2000" b="1" dirty="0">
                <a:solidFill>
                  <a:srgbClr val="FF0000"/>
                </a:solidFill>
                <a:latin typeface="Tahoma" pitchFamily="34" charset="0"/>
              </a:rPr>
              <a:t>Copper</a:t>
            </a:r>
            <a:r>
              <a:rPr lang="en-GB" sz="2000" dirty="0">
                <a:latin typeface="Tahoma" pitchFamily="34" charset="0"/>
              </a:rPr>
              <a:t> </a:t>
            </a:r>
            <a:r>
              <a:rPr lang="en-GB" sz="2000" dirty="0">
                <a:solidFill>
                  <a:srgbClr val="FF0000"/>
                </a:solidFill>
                <a:latin typeface="Tahoma" pitchFamily="34" charset="0"/>
                <a:sym typeface="Wingdings" pitchFamily="2" charset="2"/>
              </a:rPr>
              <a:t>  </a:t>
            </a:r>
            <a:endParaRPr lang="en-GB" sz="2000" dirty="0">
              <a:solidFill>
                <a:srgbClr val="FF0000"/>
              </a:solidFill>
              <a:latin typeface="Tahoma" pitchFamily="34" charset="0"/>
            </a:endParaRPr>
          </a:p>
        </p:txBody>
      </p:sp>
      <p:graphicFrame>
        <p:nvGraphicFramePr>
          <p:cNvPr id="18442" name="Object 10"/>
          <p:cNvGraphicFramePr>
            <a:graphicFrameLocks noChangeAspect="1"/>
          </p:cNvGraphicFramePr>
          <p:nvPr>
            <p:extLst>
              <p:ext uri="{D42A27DB-BD31-4B8C-83A1-F6EECF244321}">
                <p14:modId xmlns:p14="http://schemas.microsoft.com/office/powerpoint/2010/main" val="1995364367"/>
              </p:ext>
            </p:extLst>
          </p:nvPr>
        </p:nvGraphicFramePr>
        <p:xfrm>
          <a:off x="1194048" y="3645024"/>
          <a:ext cx="1217712" cy="741635"/>
        </p:xfrm>
        <a:graphic>
          <a:graphicData uri="http://schemas.openxmlformats.org/presentationml/2006/ole">
            <mc:AlternateContent xmlns:mc="http://schemas.openxmlformats.org/markup-compatibility/2006">
              <mc:Choice xmlns:v="urn:schemas-microsoft-com:vml" Requires="v">
                <p:oleObj spid="_x0000_s18484" name="Equation" r:id="rId3" imgW="647640" imgH="393480" progId="Equation.3">
                  <p:embed/>
                </p:oleObj>
              </mc:Choice>
              <mc:Fallback>
                <p:oleObj name="Equation" r:id="rId3" imgW="647640" imgH="393480" progId="Equation.3">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048" y="3645024"/>
                        <a:ext cx="1217712" cy="741635"/>
                      </a:xfrm>
                      <a:prstGeom prst="rect">
                        <a:avLst/>
                      </a:prstGeom>
                      <a:noFill/>
                    </p:spPr>
                  </p:pic>
                </p:oleObj>
              </mc:Fallback>
            </mc:AlternateContent>
          </a:graphicData>
        </a:graphic>
      </p:graphicFrame>
      <p:sp>
        <p:nvSpPr>
          <p:cNvPr id="18443" name="Text Box 11"/>
          <p:cNvSpPr txBox="1">
            <a:spLocks noChangeArrowheads="1"/>
          </p:cNvSpPr>
          <p:nvPr/>
        </p:nvSpPr>
        <p:spPr bwMode="auto">
          <a:xfrm>
            <a:off x="2492375" y="3797300"/>
            <a:ext cx="4482446" cy="400110"/>
          </a:xfrm>
          <a:prstGeom prst="rect">
            <a:avLst/>
          </a:prstGeom>
          <a:noFill/>
          <a:ln w="9525">
            <a:noFill/>
            <a:miter lim="800000"/>
            <a:headEnd/>
            <a:tailEnd/>
          </a:ln>
          <a:effectLst/>
        </p:spPr>
        <p:txBody>
          <a:bodyPr wrap="none">
            <a:spAutoFit/>
          </a:bodyPr>
          <a:lstStyle/>
          <a:p>
            <a:r>
              <a:rPr lang="en-GB" sz="2000" dirty="0">
                <a:latin typeface="Tahoma" pitchFamily="34" charset="0"/>
              </a:rPr>
              <a:t>w</a:t>
            </a:r>
            <a:r>
              <a:rPr lang="en-GB" sz="2000" dirty="0" smtClean="0">
                <a:latin typeface="Tahoma" pitchFamily="34" charset="0"/>
              </a:rPr>
              <a:t>ith </a:t>
            </a:r>
            <a:r>
              <a:rPr lang="en-GB" sz="2000" dirty="0">
                <a:latin typeface="Times New Roman" pitchFamily="18" charset="0"/>
              </a:rPr>
              <a:t>k</a:t>
            </a:r>
            <a:r>
              <a:rPr lang="en-GB" sz="2000" dirty="0">
                <a:latin typeface="Tahoma" pitchFamily="34" charset="0"/>
              </a:rPr>
              <a:t> </a:t>
            </a:r>
            <a:r>
              <a:rPr lang="en-GB" sz="2000" dirty="0" smtClean="0">
                <a:latin typeface="Tahoma" pitchFamily="34" charset="0"/>
              </a:rPr>
              <a:t>= thermal </a:t>
            </a:r>
            <a:r>
              <a:rPr lang="en-GB" sz="2000" dirty="0">
                <a:latin typeface="Tahoma" pitchFamily="34" charset="0"/>
              </a:rPr>
              <a:t>conductivity at 1.8 K</a:t>
            </a:r>
          </a:p>
        </p:txBody>
      </p:sp>
      <p:graphicFrame>
        <p:nvGraphicFramePr>
          <p:cNvPr id="18472" name="Group 40"/>
          <p:cNvGraphicFramePr>
            <a:graphicFrameLocks noGrp="1"/>
          </p:cNvGraphicFramePr>
          <p:nvPr/>
        </p:nvGraphicFramePr>
        <p:xfrm>
          <a:off x="914400" y="4572000"/>
          <a:ext cx="7772400" cy="1097280"/>
        </p:xfrm>
        <a:graphic>
          <a:graphicData uri="http://schemas.openxmlformats.org/drawingml/2006/table">
            <a:tbl>
              <a:tblPr/>
              <a:tblGrid>
                <a:gridCol w="1554163"/>
                <a:gridCol w="1951037"/>
                <a:gridCol w="1219200"/>
                <a:gridCol w="990600"/>
                <a:gridCol w="2057400"/>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smtClean="0">
                          <a:ln>
                            <a:noFill/>
                          </a:ln>
                          <a:solidFill>
                            <a:schemeClr val="tx1"/>
                          </a:solidFill>
                          <a:effectLst/>
                          <a:latin typeface="Tahoma" pitchFamily="34" charset="0"/>
                        </a:rPr>
                        <a:t>Cu type</a:t>
                      </a:r>
                      <a:endParaRPr kumimoji="0" lang="en-GB" sz="1800" b="1" i="0" u="none" strike="noStrike" cap="none" normalizeH="0" baseline="0" dirty="0" smtClean="0">
                        <a:ln>
                          <a:noFill/>
                        </a:ln>
                        <a:solidFill>
                          <a:schemeClr val="tx1"/>
                        </a:solidFill>
                        <a:effectLst/>
                        <a:latin typeface="Tahoma" pitchFamily="34" charset="0"/>
                      </a:endParaRPr>
                    </a:p>
                  </a:txBody>
                  <a:tcPr horzOverflow="overflow">
                    <a:lnL cap="flat">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Tahoma" pitchFamily="34" charset="0"/>
                        </a:rPr>
                        <a:t>k [W/m.K]</a:t>
                      </a:r>
                      <a:endParaRPr kumimoji="0" lang="en-GB" sz="1800" b="1" i="0" u="none" strike="noStrike" cap="none" normalizeH="0" baseline="0" smtClean="0">
                        <a:ln>
                          <a:noFill/>
                        </a:ln>
                        <a:solidFill>
                          <a:schemeClr val="tx1"/>
                        </a:solidFill>
                        <a:effectLst/>
                        <a:latin typeface="Tahoma" pitchFamily="34" charset="0"/>
                      </a:endParaRP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Symbol" pitchFamily="18" charset="2"/>
                        </a:rPr>
                        <a:t>D</a:t>
                      </a:r>
                      <a:r>
                        <a:rPr kumimoji="0" lang="fr-FR" sz="1800" b="1" i="0" u="none" strike="noStrike" cap="none" normalizeH="0" baseline="0" smtClean="0">
                          <a:ln>
                            <a:noFill/>
                          </a:ln>
                          <a:solidFill>
                            <a:schemeClr val="tx1"/>
                          </a:solidFill>
                          <a:effectLst/>
                          <a:latin typeface="Tahoma" pitchFamily="34" charset="0"/>
                        </a:rPr>
                        <a:t>T [K]</a:t>
                      </a:r>
                      <a:endParaRPr kumimoji="0" lang="en-GB" sz="1800" b="1" i="0" u="none" strike="noStrike" cap="none" normalizeH="0" baseline="0" smtClean="0">
                        <a:ln>
                          <a:noFill/>
                        </a:ln>
                        <a:solidFill>
                          <a:schemeClr val="tx1"/>
                        </a:solidFill>
                        <a:effectLst/>
                        <a:latin typeface="Tahoma" pitchFamily="34" charset="0"/>
                      </a:endParaRP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Tahoma" pitchFamily="34" charset="0"/>
                        </a:rPr>
                        <a:t>L [m]</a:t>
                      </a:r>
                      <a:endParaRPr kumimoji="0" lang="en-GB" sz="1800" b="1" i="0" u="none" strike="noStrike" cap="none" normalizeH="0" baseline="0" smtClean="0">
                        <a:ln>
                          <a:noFill/>
                        </a:ln>
                        <a:solidFill>
                          <a:schemeClr val="tx1"/>
                        </a:solidFill>
                        <a:effectLst/>
                        <a:latin typeface="Tahoma" pitchFamily="34" charset="0"/>
                      </a:endParaRP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Tahoma" pitchFamily="34" charset="0"/>
                        </a:rPr>
                        <a:t>q [mW/cm</a:t>
                      </a:r>
                      <a:r>
                        <a:rPr kumimoji="0" lang="fr-FR" sz="1800" b="1" i="0" u="none" strike="noStrike" cap="none" normalizeH="0" baseline="30000" smtClean="0">
                          <a:ln>
                            <a:noFill/>
                          </a:ln>
                          <a:solidFill>
                            <a:schemeClr val="tx1"/>
                          </a:solidFill>
                          <a:effectLst/>
                          <a:latin typeface="Tahoma" pitchFamily="34" charset="0"/>
                        </a:rPr>
                        <a:t>2</a:t>
                      </a:r>
                      <a:r>
                        <a:rPr kumimoji="0" lang="fr-FR" sz="1800" b="1" i="0" u="none" strike="noStrike" cap="none" normalizeH="0" baseline="0" smtClean="0">
                          <a:ln>
                            <a:noFill/>
                          </a:ln>
                          <a:solidFill>
                            <a:schemeClr val="tx1"/>
                          </a:solidFill>
                          <a:effectLst/>
                          <a:latin typeface="Tahoma" pitchFamily="34" charset="0"/>
                        </a:rPr>
                        <a:t>]</a:t>
                      </a:r>
                      <a:endParaRPr kumimoji="0" lang="en-GB" sz="1800" b="1" i="0" u="none" strike="noStrike" cap="none" normalizeH="0" baseline="0" smtClean="0">
                        <a:ln>
                          <a:noFill/>
                        </a:ln>
                        <a:solidFill>
                          <a:schemeClr val="tx1"/>
                        </a:solidFill>
                        <a:effectLst/>
                        <a:latin typeface="Tahoma" pitchFamily="34" charset="0"/>
                      </a:endParaRPr>
                    </a:p>
                  </a:txBody>
                  <a:tcPr horzOverflow="overflow">
                    <a:lnL>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smtClean="0">
                          <a:ln>
                            <a:noFill/>
                          </a:ln>
                          <a:solidFill>
                            <a:schemeClr val="tx1"/>
                          </a:solidFill>
                          <a:effectLst/>
                          <a:latin typeface="Tahoma" pitchFamily="34" charset="0"/>
                        </a:rPr>
                        <a:t>OFHC</a:t>
                      </a:r>
                      <a:endParaRPr kumimoji="0" lang="en-GB" sz="1800" b="1" i="0" u="none" strike="noStrike" cap="none" normalizeH="0" baseline="0" dirty="0" smtClean="0">
                        <a:ln>
                          <a:noFill/>
                        </a:ln>
                        <a:solidFill>
                          <a:schemeClr val="tx1"/>
                        </a:solidFill>
                        <a:effectLst/>
                        <a:latin typeface="Tahoma" pitchFamily="34" charset="0"/>
                      </a:endParaRPr>
                    </a:p>
                  </a:txBody>
                  <a:tcPr horzOverflow="overflow">
                    <a:lnL cap="flat">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smtClean="0">
                          <a:ln>
                            <a:noFill/>
                          </a:ln>
                          <a:solidFill>
                            <a:schemeClr val="tx1"/>
                          </a:solidFill>
                          <a:effectLst/>
                          <a:latin typeface="Tahoma" pitchFamily="34" charset="0"/>
                        </a:rPr>
                        <a:t>120</a:t>
                      </a:r>
                      <a:endParaRPr kumimoji="0" lang="en-GB" sz="1800" b="0" i="0" u="none" strike="noStrike" cap="none" normalizeH="0" baseline="0" smtClean="0">
                        <a:ln>
                          <a:noFill/>
                        </a:ln>
                        <a:solidFill>
                          <a:schemeClr val="tx1"/>
                        </a:solidFill>
                        <a:effectLst/>
                        <a:latin typeface="Tahoma" pitchFamily="34" charset="0"/>
                      </a:endParaRP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smtClean="0">
                          <a:ln>
                            <a:noFill/>
                          </a:ln>
                          <a:solidFill>
                            <a:schemeClr val="tx1"/>
                          </a:solidFill>
                          <a:effectLst/>
                          <a:latin typeface="Tahoma" pitchFamily="34" charset="0"/>
                        </a:rPr>
                        <a:t>0.1</a:t>
                      </a:r>
                      <a:endParaRPr kumimoji="0" lang="en-GB" sz="1800" b="0" i="0" u="none" strike="noStrike" cap="none" normalizeH="0" baseline="0" smtClean="0">
                        <a:ln>
                          <a:noFill/>
                        </a:ln>
                        <a:solidFill>
                          <a:schemeClr val="tx1"/>
                        </a:solidFill>
                        <a:effectLst/>
                        <a:latin typeface="Tahoma" pitchFamily="34" charset="0"/>
                      </a:endParaRP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smtClean="0">
                          <a:ln>
                            <a:noFill/>
                          </a:ln>
                          <a:solidFill>
                            <a:schemeClr val="tx1"/>
                          </a:solidFill>
                          <a:effectLst/>
                          <a:latin typeface="Tahoma" pitchFamily="34" charset="0"/>
                        </a:rPr>
                        <a:t>1</a:t>
                      </a:r>
                      <a:endParaRPr kumimoji="0" lang="en-GB" sz="1800" b="0" i="0" u="none" strike="noStrike" cap="none" normalizeH="0" baseline="0" smtClean="0">
                        <a:ln>
                          <a:noFill/>
                        </a:ln>
                        <a:solidFill>
                          <a:schemeClr val="tx1"/>
                        </a:solidFill>
                        <a:effectLst/>
                        <a:latin typeface="Tahoma" pitchFamily="34" charset="0"/>
                      </a:endParaRP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Tahoma" pitchFamily="34" charset="0"/>
                        </a:rPr>
                        <a:t>1.2</a:t>
                      </a:r>
                      <a:endParaRPr kumimoji="0" lang="en-GB" sz="1800" b="1" i="0" u="none" strike="noStrike" cap="none" normalizeH="0" baseline="0" smtClean="0">
                        <a:ln>
                          <a:noFill/>
                        </a:ln>
                        <a:solidFill>
                          <a:schemeClr val="tx1"/>
                        </a:solidFill>
                        <a:effectLst/>
                        <a:latin typeface="Tahoma" pitchFamily="34" charset="0"/>
                      </a:endParaRPr>
                    </a:p>
                  </a:txBody>
                  <a:tcPr horzOverflow="overflow">
                    <a:lnL>
                      <a:noFill/>
                    </a:lnL>
                    <a:lnR cap="flat">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Tahoma" pitchFamily="34" charset="0"/>
                        </a:rPr>
                        <a:t>DHP</a:t>
                      </a:r>
                      <a:endParaRPr kumimoji="0" lang="en-GB" sz="1800" b="1" i="0" u="none" strike="noStrike" cap="none" normalizeH="0" baseline="0" smtClean="0">
                        <a:ln>
                          <a:noFill/>
                        </a:ln>
                        <a:solidFill>
                          <a:schemeClr val="tx1"/>
                        </a:solidFill>
                        <a:effectLst/>
                        <a:latin typeface="Tahoma" pitchFamily="34" charset="0"/>
                      </a:endParaRPr>
                    </a:p>
                  </a:txBody>
                  <a:tcPr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smtClean="0">
                          <a:ln>
                            <a:noFill/>
                          </a:ln>
                          <a:solidFill>
                            <a:schemeClr val="tx1"/>
                          </a:solidFill>
                          <a:effectLst/>
                          <a:latin typeface="Tahoma" pitchFamily="34" charset="0"/>
                        </a:rPr>
                        <a:t>3</a:t>
                      </a:r>
                      <a:endParaRPr kumimoji="0" lang="en-GB" sz="1800" b="0" i="0" u="none" strike="noStrike" cap="none" normalizeH="0" baseline="0" smtClean="0">
                        <a:ln>
                          <a:noFill/>
                        </a:ln>
                        <a:solidFill>
                          <a:schemeClr val="tx1"/>
                        </a:solidFill>
                        <a:effectLst/>
                        <a:latin typeface="Tahoma" pitchFamily="34" charset="0"/>
                      </a:endParaRP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smtClean="0">
                          <a:ln>
                            <a:noFill/>
                          </a:ln>
                          <a:solidFill>
                            <a:schemeClr val="tx1"/>
                          </a:solidFill>
                          <a:effectLst/>
                          <a:latin typeface="Tahoma" pitchFamily="34" charset="0"/>
                        </a:rPr>
                        <a:t>0.1</a:t>
                      </a:r>
                      <a:endParaRPr kumimoji="0" lang="en-GB" sz="1800" b="0" i="0" u="none" strike="noStrike" cap="none" normalizeH="0" baseline="0" smtClean="0">
                        <a:ln>
                          <a:noFill/>
                        </a:ln>
                        <a:solidFill>
                          <a:schemeClr val="tx1"/>
                        </a:solidFill>
                        <a:effectLst/>
                        <a:latin typeface="Tahoma" pitchFamily="34" charset="0"/>
                      </a:endParaRP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smtClean="0">
                          <a:ln>
                            <a:noFill/>
                          </a:ln>
                          <a:solidFill>
                            <a:schemeClr val="tx1"/>
                          </a:solidFill>
                          <a:effectLst/>
                          <a:latin typeface="Tahoma" pitchFamily="34" charset="0"/>
                        </a:rPr>
                        <a:t>1</a:t>
                      </a:r>
                      <a:endParaRPr kumimoji="0" lang="en-GB" sz="1800" b="0" i="0" u="none" strike="noStrike" cap="none" normalizeH="0" baseline="0" smtClean="0">
                        <a:ln>
                          <a:noFill/>
                        </a:ln>
                        <a:solidFill>
                          <a:schemeClr val="tx1"/>
                        </a:solidFill>
                        <a:effectLst/>
                        <a:latin typeface="Tahoma" pitchFamily="34" charset="0"/>
                      </a:endParaRP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Tahoma" pitchFamily="34" charset="0"/>
                        </a:rPr>
                        <a:t>0.03</a:t>
                      </a:r>
                      <a:endParaRPr kumimoji="0" lang="en-GB" sz="1800" b="1" i="0" u="none" strike="noStrike" cap="none" normalizeH="0" baseline="0" smtClean="0">
                        <a:ln>
                          <a:noFill/>
                        </a:ln>
                        <a:solidFill>
                          <a:schemeClr val="tx1"/>
                        </a:solidFill>
                        <a:effectLst/>
                        <a:latin typeface="Tahoma" pitchFamily="34" charset="0"/>
                      </a:endParaRPr>
                    </a:p>
                  </a:txBody>
                  <a:tcP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69" name="Text Box 37"/>
          <p:cNvSpPr txBox="1">
            <a:spLocks noChangeArrowheads="1"/>
          </p:cNvSpPr>
          <p:nvPr/>
        </p:nvSpPr>
        <p:spPr bwMode="auto">
          <a:xfrm>
            <a:off x="979786" y="5930900"/>
            <a:ext cx="6976590" cy="400110"/>
          </a:xfrm>
          <a:prstGeom prst="rect">
            <a:avLst/>
          </a:prstGeom>
          <a:noFill/>
          <a:ln w="9525">
            <a:noFill/>
            <a:miter lim="800000"/>
            <a:headEnd/>
            <a:tailEnd/>
          </a:ln>
          <a:effectLst/>
        </p:spPr>
        <p:txBody>
          <a:bodyPr wrap="none">
            <a:spAutoFit/>
          </a:bodyPr>
          <a:lstStyle/>
          <a:p>
            <a:r>
              <a:rPr lang="en-GB" sz="2000" b="1" dirty="0">
                <a:solidFill>
                  <a:srgbClr val="FF0000"/>
                </a:solidFill>
                <a:latin typeface="Tahoma" pitchFamily="34" charset="0"/>
              </a:rPr>
              <a:t>He II conducts heat 1000 times better than OFHC Cu</a:t>
            </a:r>
          </a:p>
        </p:txBody>
      </p:sp>
      <p:sp>
        <p:nvSpPr>
          <p:cNvPr id="18470" name="Line 38"/>
          <p:cNvSpPr>
            <a:spLocks noChangeShapeType="1"/>
          </p:cNvSpPr>
          <p:nvPr/>
        </p:nvSpPr>
        <p:spPr bwMode="auto">
          <a:xfrm flipV="1">
            <a:off x="9144000" y="762000"/>
            <a:ext cx="0" cy="2362200"/>
          </a:xfrm>
          <a:prstGeom prst="line">
            <a:avLst/>
          </a:prstGeom>
          <a:noFill/>
          <a:ln w="9525">
            <a:solidFill>
              <a:schemeClr val="tx1"/>
            </a:solidFill>
            <a:round/>
            <a:headEnd/>
            <a:tailEnd/>
          </a:ln>
          <a:effectLst/>
        </p:spPr>
        <p:txBody>
          <a:bodyPr/>
          <a:lstStyle/>
          <a:p>
            <a:endParaRPr lang="en-US"/>
          </a:p>
        </p:txBody>
      </p:sp>
      <p:pic>
        <p:nvPicPr>
          <p:cNvPr id="18471" name="Picture 39"/>
          <p:cNvPicPr>
            <a:picLocks noChangeAspect="1" noChangeArrowheads="1"/>
          </p:cNvPicPr>
          <p:nvPr/>
        </p:nvPicPr>
        <p:blipFill>
          <a:blip r:embed="rId5" cstate="print"/>
          <a:srcRect/>
          <a:stretch>
            <a:fillRect/>
          </a:stretch>
        </p:blipFill>
        <p:spPr bwMode="auto">
          <a:xfrm>
            <a:off x="838200" y="838200"/>
            <a:ext cx="2771775" cy="16033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27088" y="115888"/>
            <a:ext cx="7489825" cy="706437"/>
          </a:xfrm>
        </p:spPr>
        <p:txBody>
          <a:bodyPr/>
          <a:lstStyle/>
          <a:p>
            <a:r>
              <a:rPr lang="en-GB" sz="2400" dirty="0"/>
              <a:t>Steady-state conduction duct in He II</a:t>
            </a:r>
          </a:p>
        </p:txBody>
      </p:sp>
      <p:pic>
        <p:nvPicPr>
          <p:cNvPr id="20483" name="Picture 3"/>
          <p:cNvPicPr>
            <a:picLocks noChangeAspect="1" noChangeArrowheads="1"/>
          </p:cNvPicPr>
          <p:nvPr/>
        </p:nvPicPr>
        <p:blipFill>
          <a:blip r:embed="rId2" cstate="print"/>
          <a:srcRect/>
          <a:stretch>
            <a:fillRect/>
          </a:stretch>
        </p:blipFill>
        <p:spPr bwMode="auto">
          <a:xfrm>
            <a:off x="3886200" y="533400"/>
            <a:ext cx="4967288" cy="6019800"/>
          </a:xfrm>
          <a:prstGeom prst="rect">
            <a:avLst/>
          </a:prstGeom>
          <a:noFill/>
          <a:ln w="9525">
            <a:noFill/>
            <a:miter lim="800000"/>
            <a:headEnd/>
            <a:tailEnd/>
          </a:ln>
          <a:effectLst/>
        </p:spPr>
      </p:pic>
      <p:sp>
        <p:nvSpPr>
          <p:cNvPr id="20484" name="Text Box 4"/>
          <p:cNvSpPr txBox="1">
            <a:spLocks noChangeArrowheads="1"/>
          </p:cNvSpPr>
          <p:nvPr/>
        </p:nvSpPr>
        <p:spPr bwMode="auto">
          <a:xfrm>
            <a:off x="611188" y="1376363"/>
            <a:ext cx="3116262" cy="396875"/>
          </a:xfrm>
          <a:prstGeom prst="rect">
            <a:avLst/>
          </a:prstGeom>
          <a:noFill/>
          <a:ln w="9525">
            <a:noFill/>
            <a:miter lim="800000"/>
            <a:headEnd/>
            <a:tailEnd/>
          </a:ln>
          <a:effectLst/>
        </p:spPr>
        <p:txBody>
          <a:bodyPr>
            <a:spAutoFit/>
          </a:bodyPr>
          <a:lstStyle/>
          <a:p>
            <a:pPr>
              <a:spcBef>
                <a:spcPct val="50000"/>
              </a:spcBef>
            </a:pPr>
            <a:r>
              <a:rPr lang="en-GB" sz="2000" dirty="0">
                <a:latin typeface="Tahoma" pitchFamily="34" charset="0"/>
              </a:rPr>
              <a:t>From 1.80 K to 1.90 K</a:t>
            </a:r>
          </a:p>
        </p:txBody>
      </p:sp>
      <p:pic>
        <p:nvPicPr>
          <p:cNvPr id="20485" name="Picture 5"/>
          <p:cNvPicPr>
            <a:picLocks noChangeAspect="1" noChangeArrowheads="1"/>
          </p:cNvPicPr>
          <p:nvPr/>
        </p:nvPicPr>
        <p:blipFill>
          <a:blip r:embed="rId3" cstate="print"/>
          <a:srcRect/>
          <a:stretch>
            <a:fillRect/>
          </a:stretch>
        </p:blipFill>
        <p:spPr bwMode="auto">
          <a:xfrm>
            <a:off x="381000" y="1981200"/>
            <a:ext cx="3429000" cy="2563813"/>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755650" y="115888"/>
            <a:ext cx="7632700" cy="706437"/>
          </a:xfrm>
        </p:spPr>
        <p:txBody>
          <a:bodyPr/>
          <a:lstStyle/>
          <a:p>
            <a:r>
              <a:rPr lang="fr-CH" sz="2400" dirty="0"/>
              <a:t>Tore Supra tokamak </a:t>
            </a:r>
            <a:r>
              <a:rPr lang="fr-CH" sz="2400" dirty="0" err="1"/>
              <a:t>at</a:t>
            </a:r>
            <a:r>
              <a:rPr lang="fr-CH" sz="2400" dirty="0"/>
              <a:t> CEA </a:t>
            </a:r>
            <a:r>
              <a:rPr lang="fr-CH" sz="2400" dirty="0" smtClean="0"/>
              <a:t>Cadarache, France</a:t>
            </a:r>
            <a:endParaRPr lang="en-US" sz="2400" dirty="0"/>
          </a:p>
        </p:txBody>
      </p:sp>
      <p:pic>
        <p:nvPicPr>
          <p:cNvPr id="89091" name="Picture 3" descr="Toresupra2"/>
          <p:cNvPicPr>
            <a:picLocks noChangeAspect="1" noChangeArrowheads="1"/>
          </p:cNvPicPr>
          <p:nvPr/>
        </p:nvPicPr>
        <p:blipFill>
          <a:blip r:embed="rId2" cstate="print"/>
          <a:srcRect/>
          <a:stretch>
            <a:fillRect/>
          </a:stretch>
        </p:blipFill>
        <p:spPr bwMode="auto">
          <a:xfrm>
            <a:off x="1331913" y="836712"/>
            <a:ext cx="6624637" cy="5664200"/>
          </a:xfrm>
          <a:prstGeom prst="rect">
            <a:avLst/>
          </a:prstGeom>
          <a:noFill/>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547813" y="115888"/>
            <a:ext cx="6265862" cy="706437"/>
          </a:xfrm>
        </p:spPr>
        <p:txBody>
          <a:bodyPr/>
          <a:lstStyle/>
          <a:p>
            <a:r>
              <a:rPr lang="fr-CH" sz="2400" dirty="0"/>
              <a:t>First </a:t>
            </a:r>
            <a:r>
              <a:rPr lang="fr-CH" sz="2400" dirty="0" err="1"/>
              <a:t>liquefaction</a:t>
            </a:r>
            <a:r>
              <a:rPr lang="fr-CH" sz="2400" dirty="0"/>
              <a:t> of </a:t>
            </a:r>
            <a:r>
              <a:rPr lang="fr-CH" sz="2400" dirty="0" err="1"/>
              <a:t>helium</a:t>
            </a:r>
            <a:r>
              <a:rPr lang="fr-CH" sz="2400" dirty="0"/>
              <a:t> (1908)</a:t>
            </a:r>
            <a:endParaRPr lang="en-US" sz="2400" dirty="0"/>
          </a:p>
        </p:txBody>
      </p:sp>
      <p:pic>
        <p:nvPicPr>
          <p:cNvPr id="130051" name="Picture 3"/>
          <p:cNvPicPr>
            <a:picLocks noChangeAspect="1" noChangeArrowheads="1"/>
          </p:cNvPicPr>
          <p:nvPr/>
        </p:nvPicPr>
        <p:blipFill>
          <a:blip r:embed="rId2" cstate="print"/>
          <a:srcRect/>
          <a:stretch>
            <a:fillRect/>
          </a:stretch>
        </p:blipFill>
        <p:spPr bwMode="auto">
          <a:xfrm>
            <a:off x="554038" y="908050"/>
            <a:ext cx="3441700" cy="4749800"/>
          </a:xfrm>
          <a:prstGeom prst="rect">
            <a:avLst/>
          </a:prstGeom>
          <a:noFill/>
          <a:ln w="9525" algn="ctr">
            <a:noFill/>
            <a:miter lim="800000"/>
            <a:headEnd/>
            <a:tailEnd/>
          </a:ln>
          <a:effectLst/>
        </p:spPr>
      </p:pic>
      <p:sp>
        <p:nvSpPr>
          <p:cNvPr id="130052" name="Text Box 4"/>
          <p:cNvSpPr txBox="1">
            <a:spLocks noChangeArrowheads="1"/>
          </p:cNvSpPr>
          <p:nvPr/>
        </p:nvSpPr>
        <p:spPr bwMode="auto">
          <a:xfrm>
            <a:off x="1116013" y="5805488"/>
            <a:ext cx="2089150" cy="523220"/>
          </a:xfrm>
          <a:prstGeom prst="rect">
            <a:avLst/>
          </a:prstGeom>
          <a:noFill/>
          <a:ln w="9525">
            <a:noFill/>
            <a:miter lim="800000"/>
            <a:headEnd/>
            <a:tailEnd/>
          </a:ln>
          <a:effectLst/>
        </p:spPr>
        <p:txBody>
          <a:bodyPr>
            <a:spAutoFit/>
          </a:bodyPr>
          <a:lstStyle/>
          <a:p>
            <a:pPr algn="ctr">
              <a:spcBef>
                <a:spcPct val="50000"/>
              </a:spcBef>
            </a:pPr>
            <a:r>
              <a:rPr lang="fr-CH" sz="1400" dirty="0" err="1">
                <a:solidFill>
                  <a:srgbClr val="0066CC"/>
                </a:solidFill>
                <a:latin typeface="Tahoma" pitchFamily="34" charset="0"/>
              </a:rPr>
              <a:t>Leiden</a:t>
            </a:r>
            <a:r>
              <a:rPr lang="fr-CH" sz="1400" dirty="0">
                <a:solidFill>
                  <a:srgbClr val="0066CC"/>
                </a:solidFill>
                <a:latin typeface="Tahoma" pitchFamily="34" charset="0"/>
              </a:rPr>
              <a:t> « cascade » to </a:t>
            </a:r>
            <a:r>
              <a:rPr lang="fr-CH" sz="1400" dirty="0" err="1">
                <a:solidFill>
                  <a:srgbClr val="0066CC"/>
                </a:solidFill>
                <a:latin typeface="Tahoma" pitchFamily="34" charset="0"/>
              </a:rPr>
              <a:t>produce</a:t>
            </a:r>
            <a:r>
              <a:rPr lang="fr-CH" sz="1400" dirty="0">
                <a:solidFill>
                  <a:srgbClr val="0066CC"/>
                </a:solidFill>
                <a:latin typeface="Tahoma" pitchFamily="34" charset="0"/>
              </a:rPr>
              <a:t> </a:t>
            </a:r>
            <a:r>
              <a:rPr lang="fr-CH" sz="1400" dirty="0" err="1">
                <a:solidFill>
                  <a:srgbClr val="0066CC"/>
                </a:solidFill>
                <a:latin typeface="Tahoma" pitchFamily="34" charset="0"/>
              </a:rPr>
              <a:t>liquid</a:t>
            </a:r>
            <a:r>
              <a:rPr lang="fr-CH" sz="1400" dirty="0">
                <a:solidFill>
                  <a:srgbClr val="0066CC"/>
                </a:solidFill>
                <a:latin typeface="Tahoma" pitchFamily="34" charset="0"/>
              </a:rPr>
              <a:t> </a:t>
            </a:r>
            <a:r>
              <a:rPr lang="fr-CH" sz="1400" dirty="0" err="1">
                <a:solidFill>
                  <a:srgbClr val="0066CC"/>
                </a:solidFill>
                <a:latin typeface="Tahoma" pitchFamily="34" charset="0"/>
              </a:rPr>
              <a:t>hydrogen</a:t>
            </a:r>
            <a:endParaRPr lang="en-US" sz="1400" dirty="0">
              <a:solidFill>
                <a:srgbClr val="0066CC"/>
              </a:solidFill>
              <a:latin typeface="Tahoma" pitchFamily="34" charset="0"/>
            </a:endParaRPr>
          </a:p>
        </p:txBody>
      </p:sp>
      <p:pic>
        <p:nvPicPr>
          <p:cNvPr id="130053" name="Picture 5"/>
          <p:cNvPicPr>
            <a:picLocks noChangeAspect="1" noChangeArrowheads="1"/>
          </p:cNvPicPr>
          <p:nvPr/>
        </p:nvPicPr>
        <p:blipFill>
          <a:blip r:embed="rId3" cstate="print"/>
          <a:srcRect/>
          <a:stretch>
            <a:fillRect/>
          </a:stretch>
        </p:blipFill>
        <p:spPr bwMode="auto">
          <a:xfrm rot="5400000">
            <a:off x="4893469" y="1596232"/>
            <a:ext cx="3317875" cy="4535487"/>
          </a:xfrm>
          <a:prstGeom prst="rect">
            <a:avLst/>
          </a:prstGeom>
          <a:noFill/>
          <a:ln w="9525" algn="ctr">
            <a:noFill/>
            <a:miter lim="800000"/>
            <a:headEnd/>
            <a:tailEnd/>
          </a:ln>
          <a:effectLst/>
        </p:spPr>
      </p:pic>
      <p:sp>
        <p:nvSpPr>
          <p:cNvPr id="130054" name="Text Box 6"/>
          <p:cNvSpPr txBox="1">
            <a:spLocks noChangeArrowheads="1"/>
          </p:cNvSpPr>
          <p:nvPr/>
        </p:nvSpPr>
        <p:spPr bwMode="auto">
          <a:xfrm>
            <a:off x="5508625" y="5805488"/>
            <a:ext cx="2592388" cy="523220"/>
          </a:xfrm>
          <a:prstGeom prst="rect">
            <a:avLst/>
          </a:prstGeom>
          <a:noFill/>
          <a:ln w="9525">
            <a:noFill/>
            <a:miter lim="800000"/>
            <a:headEnd/>
            <a:tailEnd/>
          </a:ln>
          <a:effectLst/>
        </p:spPr>
        <p:txBody>
          <a:bodyPr>
            <a:spAutoFit/>
          </a:bodyPr>
          <a:lstStyle/>
          <a:p>
            <a:pPr algn="ctr">
              <a:spcBef>
                <a:spcPct val="50000"/>
              </a:spcBef>
            </a:pPr>
            <a:r>
              <a:rPr lang="fr-CH" sz="1400" dirty="0" err="1">
                <a:solidFill>
                  <a:srgbClr val="0066CC"/>
                </a:solidFill>
                <a:latin typeface="Tahoma" pitchFamily="34" charset="0"/>
              </a:rPr>
              <a:t>Helium</a:t>
            </a:r>
            <a:r>
              <a:rPr lang="fr-CH" sz="1400" dirty="0">
                <a:solidFill>
                  <a:srgbClr val="0066CC"/>
                </a:solidFill>
                <a:latin typeface="Tahoma" pitchFamily="34" charset="0"/>
              </a:rPr>
              <a:t> </a:t>
            </a:r>
            <a:r>
              <a:rPr lang="fr-CH" sz="1400" dirty="0" err="1">
                <a:solidFill>
                  <a:srgbClr val="0066CC"/>
                </a:solidFill>
                <a:latin typeface="Tahoma" pitchFamily="34" charset="0"/>
              </a:rPr>
              <a:t>liquefaction</a:t>
            </a:r>
            <a:r>
              <a:rPr lang="fr-CH" sz="1400" dirty="0">
                <a:solidFill>
                  <a:srgbClr val="0066CC"/>
                </a:solidFill>
                <a:latin typeface="Tahoma" pitchFamily="34" charset="0"/>
              </a:rPr>
              <a:t> </a:t>
            </a:r>
            <a:r>
              <a:rPr lang="fr-CH" sz="1400" dirty="0" smtClean="0">
                <a:solidFill>
                  <a:srgbClr val="0066CC"/>
                </a:solidFill>
                <a:latin typeface="Tahoma" pitchFamily="34" charset="0"/>
              </a:rPr>
              <a:t>stage</a:t>
            </a:r>
            <a:r>
              <a:rPr lang="en-US" sz="1400" dirty="0">
                <a:solidFill>
                  <a:srgbClr val="0066CC"/>
                </a:solidFill>
                <a:latin typeface="Tahoma" pitchFamily="34" charset="0"/>
              </a:rPr>
              <a:t> </a:t>
            </a:r>
            <a:r>
              <a:rPr lang="en-US" sz="1400" dirty="0" smtClean="0">
                <a:solidFill>
                  <a:srgbClr val="0066CC"/>
                </a:solidFill>
                <a:latin typeface="Tahoma" pitchFamily="34" charset="0"/>
              </a:rPr>
              <a:t>precooled by liquid hydrogen</a:t>
            </a:r>
            <a:endParaRPr lang="fr-CH" sz="1400" dirty="0" smtClean="0">
              <a:solidFill>
                <a:srgbClr val="0066CC"/>
              </a:solidFill>
              <a:latin typeface="Tahoma" pitchFamily="34" charset="0"/>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Grp="1" noChangeArrowheads="1"/>
          </p:cNvSpPr>
          <p:nvPr>
            <p:ph type="title"/>
          </p:nvPr>
        </p:nvSpPr>
        <p:spPr>
          <a:xfrm>
            <a:off x="900113" y="44450"/>
            <a:ext cx="7416800" cy="706438"/>
          </a:xfrm>
        </p:spPr>
        <p:txBody>
          <a:bodyPr/>
          <a:lstStyle/>
          <a:p>
            <a:r>
              <a:rPr lang="fr-CH" sz="2400" dirty="0"/>
              <a:t>He II p conduction </a:t>
            </a:r>
            <a:r>
              <a:rPr lang="fr-CH" sz="2400" dirty="0" err="1"/>
              <a:t>cooling</a:t>
            </a:r>
            <a:r>
              <a:rPr lang="fr-CH" sz="2400" dirty="0"/>
              <a:t> of Tore Supra </a:t>
            </a:r>
            <a:r>
              <a:rPr lang="fr-CH" sz="2400" dirty="0" err="1"/>
              <a:t>coils</a:t>
            </a:r>
            <a:endParaRPr lang="en-US" sz="2400" dirty="0"/>
          </a:p>
        </p:txBody>
      </p:sp>
      <p:pic>
        <p:nvPicPr>
          <p:cNvPr id="105477" name="Picture 5"/>
          <p:cNvPicPr>
            <a:picLocks noChangeAspect="1" noChangeArrowheads="1"/>
          </p:cNvPicPr>
          <p:nvPr/>
        </p:nvPicPr>
        <p:blipFill>
          <a:blip r:embed="rId2" cstate="print"/>
          <a:srcRect/>
          <a:stretch>
            <a:fillRect/>
          </a:stretch>
        </p:blipFill>
        <p:spPr bwMode="auto">
          <a:xfrm>
            <a:off x="395288" y="1412875"/>
            <a:ext cx="3867150" cy="5129213"/>
          </a:xfrm>
          <a:prstGeom prst="rect">
            <a:avLst/>
          </a:prstGeom>
          <a:noFill/>
        </p:spPr>
      </p:pic>
      <p:pic>
        <p:nvPicPr>
          <p:cNvPr id="105478" name="Picture 6"/>
          <p:cNvPicPr>
            <a:picLocks noChangeAspect="1" noChangeArrowheads="1"/>
          </p:cNvPicPr>
          <p:nvPr/>
        </p:nvPicPr>
        <p:blipFill>
          <a:blip r:embed="rId3" cstate="print"/>
          <a:srcRect/>
          <a:stretch>
            <a:fillRect/>
          </a:stretch>
        </p:blipFill>
        <p:spPr bwMode="auto">
          <a:xfrm>
            <a:off x="4716463" y="1052513"/>
            <a:ext cx="3867150" cy="5465762"/>
          </a:xfrm>
          <a:prstGeom prst="rect">
            <a:avLst/>
          </a:prstGeom>
          <a:noFill/>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88640"/>
            <a:ext cx="6840760" cy="706437"/>
          </a:xfrm>
        </p:spPr>
        <p:txBody>
          <a:bodyPr/>
          <a:lstStyle/>
          <a:p>
            <a:r>
              <a:rPr lang="fr-CH" sz="2400" dirty="0" smtClean="0"/>
              <a:t>He </a:t>
            </a:r>
            <a:r>
              <a:rPr lang="fr-CH" sz="2400" dirty="0" err="1" smtClean="0"/>
              <a:t>IIp</a:t>
            </a:r>
            <a:r>
              <a:rPr lang="fr-CH" sz="2400" dirty="0" smtClean="0"/>
              <a:t> conduction </a:t>
            </a:r>
            <a:r>
              <a:rPr lang="fr-CH" sz="2400" dirty="0" err="1" smtClean="0"/>
              <a:t>cooling</a:t>
            </a:r>
            <a:r>
              <a:rPr lang="fr-CH" sz="2400" dirty="0" smtClean="0"/>
              <a:t> of 45 T </a:t>
            </a:r>
            <a:r>
              <a:rPr lang="fr-CH" sz="2400" dirty="0" err="1" smtClean="0"/>
              <a:t>hybrid</a:t>
            </a:r>
            <a:r>
              <a:rPr lang="fr-CH" sz="2400" dirty="0" smtClean="0"/>
              <a:t> </a:t>
            </a:r>
            <a:r>
              <a:rPr lang="fr-CH" sz="2400" dirty="0" err="1" smtClean="0"/>
              <a:t>magnet</a:t>
            </a:r>
            <a:r>
              <a:rPr lang="fr-CH" sz="2400" dirty="0" smtClean="0"/>
              <a:t/>
            </a:r>
            <a:br>
              <a:rPr lang="fr-CH" sz="2400" dirty="0" smtClean="0"/>
            </a:br>
            <a:r>
              <a:rPr lang="fr-CH" sz="2000" dirty="0" smtClean="0"/>
              <a:t>NHFML Tallahassee </a:t>
            </a:r>
            <a:endParaRPr lang="en-GB" sz="2400" dirty="0"/>
          </a:p>
        </p:txBody>
      </p:sp>
      <p:sp>
        <p:nvSpPr>
          <p:cNvPr id="3" name="Date Placeholder 2"/>
          <p:cNvSpPr>
            <a:spLocks noGrp="1"/>
          </p:cNvSpPr>
          <p:nvPr>
            <p:ph type="dt" sz="half" idx="10"/>
          </p:nvPr>
        </p:nvSpPr>
        <p:spPr/>
        <p:txBody>
          <a:bodyPr/>
          <a:lstStyle/>
          <a:p>
            <a:r>
              <a:rPr lang="en-US" smtClean="0"/>
              <a:t>Ph. Lebrun</a:t>
            </a:r>
            <a:endParaRPr lang="en-US"/>
          </a:p>
        </p:txBody>
      </p:sp>
      <p:sp>
        <p:nvSpPr>
          <p:cNvPr id="4" name="Footer Placeholder 3"/>
          <p:cNvSpPr>
            <a:spLocks noGrp="1"/>
          </p:cNvSpPr>
          <p:nvPr>
            <p:ph type="ftr" sz="quarter" idx="11"/>
          </p:nvPr>
        </p:nvSpPr>
        <p:spPr/>
        <p:txBody>
          <a:bodyPr/>
          <a:lstStyle/>
          <a:p>
            <a:r>
              <a:rPr lang="en-GB" dirty="0" smtClean="0"/>
              <a:t>CAS </a:t>
            </a:r>
            <a:r>
              <a:rPr lang="en-GB" dirty="0" err="1" smtClean="0"/>
              <a:t>Erice</a:t>
            </a:r>
            <a:r>
              <a:rPr lang="en-GB" dirty="0" smtClean="0"/>
              <a:t>, 24 April-4 May 2013</a:t>
            </a:r>
            <a:endParaRPr lang="en-US" dirty="0"/>
          </a:p>
        </p:txBody>
      </p:sp>
      <p:sp>
        <p:nvSpPr>
          <p:cNvPr id="5" name="Slide Number Placeholder 4"/>
          <p:cNvSpPr>
            <a:spLocks noGrp="1"/>
          </p:cNvSpPr>
          <p:nvPr>
            <p:ph type="sldNum" sz="quarter" idx="12"/>
          </p:nvPr>
        </p:nvSpPr>
        <p:spPr/>
        <p:txBody>
          <a:bodyPr/>
          <a:lstStyle/>
          <a:p>
            <a:fld id="{10A66E8D-6A78-4ECA-81F1-DB0B904A4DC7}" type="slidenum">
              <a:rPr lang="en-US" smtClean="0"/>
              <a:pPr/>
              <a:t>41</a:t>
            </a:fld>
            <a:endParaRPr lang="en-US"/>
          </a:p>
        </p:txBody>
      </p:sp>
      <p:pic>
        <p:nvPicPr>
          <p:cNvPr id="7" name="Picture 2" descr="http://upload.wikimedia.org/wikipedia/en/4/4c/National_High_Magnetic_Field_Lab00.png"/>
          <p:cNvPicPr>
            <a:picLocks noChangeAspect="1" noChangeArrowheads="1"/>
          </p:cNvPicPr>
          <p:nvPr/>
        </p:nvPicPr>
        <p:blipFill>
          <a:blip r:embed="rId2" cstate="print"/>
          <a:srcRect/>
          <a:stretch>
            <a:fillRect/>
          </a:stretch>
        </p:blipFill>
        <p:spPr bwMode="auto">
          <a:xfrm>
            <a:off x="215592" y="1282162"/>
            <a:ext cx="8676888" cy="4883141"/>
          </a:xfrm>
          <a:prstGeom prst="rect">
            <a:avLst/>
          </a:prstGeom>
          <a:noFill/>
        </p:spPr>
      </p:pic>
    </p:spTree>
    <p:extLst>
      <p:ext uri="{BB962C8B-B14F-4D97-AF65-F5344CB8AC3E}">
        <p14:creationId xmlns:p14="http://schemas.microsoft.com/office/powerpoint/2010/main" val="40963927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67544" y="3717032"/>
            <a:ext cx="3809677" cy="1676400"/>
          </a:xfrm>
        </p:spPr>
        <p:txBody>
          <a:bodyPr/>
          <a:lstStyle/>
          <a:p>
            <a:r>
              <a:rPr lang="fr-CH" sz="2400" dirty="0" err="1"/>
              <a:t>Heat</a:t>
            </a:r>
            <a:r>
              <a:rPr lang="fr-CH" sz="2400" dirty="0"/>
              <a:t> </a:t>
            </a:r>
            <a:r>
              <a:rPr lang="fr-CH" sz="2400" dirty="0" err="1" smtClean="0"/>
              <a:t>transfer</a:t>
            </a:r>
            <a:r>
              <a:rPr lang="fr-CH" sz="2400" dirty="0" smtClean="0"/>
              <a:t> </a:t>
            </a:r>
            <a:r>
              <a:rPr lang="fr-CH" sz="2400" dirty="0" err="1" smtClean="0"/>
              <a:t>across</a:t>
            </a:r>
            <a:r>
              <a:rPr lang="fr-CH" sz="2400" dirty="0" smtClean="0"/>
              <a:t> </a:t>
            </a:r>
            <a:r>
              <a:rPr lang="fr-CH" sz="2400" dirty="0" err="1"/>
              <a:t>electrical</a:t>
            </a:r>
            <a:r>
              <a:rPr lang="fr-CH" sz="2400" dirty="0"/>
              <a:t> </a:t>
            </a:r>
            <a:r>
              <a:rPr lang="fr-CH" sz="2400" dirty="0" err="1"/>
              <a:t>insulation</a:t>
            </a:r>
            <a:r>
              <a:rPr lang="fr-CH" sz="2400" dirty="0"/>
              <a:t> of </a:t>
            </a:r>
            <a:r>
              <a:rPr lang="fr-CH" sz="2400" dirty="0" smtClean="0"/>
              <a:t>LHC </a:t>
            </a:r>
            <a:r>
              <a:rPr lang="fr-CH" sz="2400" dirty="0" err="1" smtClean="0"/>
              <a:t>superconducting</a:t>
            </a:r>
            <a:r>
              <a:rPr lang="fr-CH" sz="2400" dirty="0" smtClean="0"/>
              <a:t> </a:t>
            </a:r>
            <a:r>
              <a:rPr lang="fr-CH" sz="2400" dirty="0" err="1"/>
              <a:t>cable</a:t>
            </a:r>
            <a:endParaRPr lang="en-US" sz="2400" dirty="0"/>
          </a:p>
        </p:txBody>
      </p:sp>
      <p:pic>
        <p:nvPicPr>
          <p:cNvPr id="72707" name="Picture 3"/>
          <p:cNvPicPr>
            <a:picLocks noChangeAspect="1" noChangeArrowheads="1"/>
          </p:cNvPicPr>
          <p:nvPr/>
        </p:nvPicPr>
        <p:blipFill>
          <a:blip r:embed="rId2" cstate="print"/>
          <a:srcRect/>
          <a:stretch>
            <a:fillRect/>
          </a:stretch>
        </p:blipFill>
        <p:spPr bwMode="auto">
          <a:xfrm>
            <a:off x="762000" y="152400"/>
            <a:ext cx="5178425" cy="2032000"/>
          </a:xfrm>
          <a:prstGeom prst="rect">
            <a:avLst/>
          </a:prstGeom>
          <a:noFill/>
          <a:ln w="9525">
            <a:noFill/>
            <a:miter lim="800000"/>
            <a:headEnd/>
            <a:tailEnd/>
          </a:ln>
          <a:effectLst/>
        </p:spPr>
      </p:pic>
      <p:pic>
        <p:nvPicPr>
          <p:cNvPr id="72708" name="Picture 4"/>
          <p:cNvPicPr>
            <a:picLocks noChangeAspect="1" noChangeArrowheads="1"/>
          </p:cNvPicPr>
          <p:nvPr/>
        </p:nvPicPr>
        <p:blipFill>
          <a:blip r:embed="rId3" cstate="print"/>
          <a:srcRect/>
          <a:stretch>
            <a:fillRect/>
          </a:stretch>
        </p:blipFill>
        <p:spPr bwMode="auto">
          <a:xfrm>
            <a:off x="4775200" y="2060575"/>
            <a:ext cx="4075113" cy="4265613"/>
          </a:xfrm>
          <a:prstGeom prst="rect">
            <a:avLst/>
          </a:prstGeom>
          <a:noFill/>
          <a:ln w="9525">
            <a:noFill/>
            <a:miter lim="800000"/>
            <a:headEnd/>
            <a:tailEnd/>
          </a:ln>
          <a:effectLst/>
        </p:spPr>
      </p:pic>
      <p:grpSp>
        <p:nvGrpSpPr>
          <p:cNvPr id="72709" name="Group 5"/>
          <p:cNvGrpSpPr>
            <a:grpSpLocks/>
          </p:cNvGrpSpPr>
          <p:nvPr/>
        </p:nvGrpSpPr>
        <p:grpSpPr bwMode="auto">
          <a:xfrm>
            <a:off x="5508625" y="1341438"/>
            <a:ext cx="3167063" cy="3527425"/>
            <a:chOff x="3470" y="845"/>
            <a:chExt cx="1995" cy="2222"/>
          </a:xfrm>
        </p:grpSpPr>
        <p:sp>
          <p:nvSpPr>
            <p:cNvPr id="72710" name="Line 6"/>
            <p:cNvSpPr>
              <a:spLocks noChangeShapeType="1"/>
            </p:cNvSpPr>
            <p:nvPr/>
          </p:nvSpPr>
          <p:spPr bwMode="auto">
            <a:xfrm flipV="1">
              <a:off x="3470" y="981"/>
              <a:ext cx="453" cy="2086"/>
            </a:xfrm>
            <a:prstGeom prst="line">
              <a:avLst/>
            </a:prstGeom>
            <a:noFill/>
            <a:ln w="31750">
              <a:solidFill>
                <a:srgbClr val="FF0000"/>
              </a:solidFill>
              <a:round/>
              <a:headEnd/>
              <a:tailEnd/>
            </a:ln>
            <a:effectLst/>
          </p:spPr>
          <p:txBody>
            <a:bodyPr/>
            <a:lstStyle/>
            <a:p>
              <a:endParaRPr lang="en-US"/>
            </a:p>
          </p:txBody>
        </p:sp>
        <p:sp>
          <p:nvSpPr>
            <p:cNvPr id="72711" name="Text Box 7"/>
            <p:cNvSpPr txBox="1">
              <a:spLocks noChangeArrowheads="1"/>
            </p:cNvSpPr>
            <p:nvPr/>
          </p:nvSpPr>
          <p:spPr bwMode="auto">
            <a:xfrm>
              <a:off x="3923" y="845"/>
              <a:ext cx="1542" cy="212"/>
            </a:xfrm>
            <a:prstGeom prst="rect">
              <a:avLst/>
            </a:prstGeom>
            <a:noFill/>
            <a:ln w="9525">
              <a:noFill/>
              <a:miter lim="800000"/>
              <a:headEnd/>
              <a:tailEnd/>
            </a:ln>
            <a:effectLst/>
          </p:spPr>
          <p:txBody>
            <a:bodyPr>
              <a:spAutoFit/>
            </a:bodyPr>
            <a:lstStyle/>
            <a:p>
              <a:pPr>
                <a:spcBef>
                  <a:spcPct val="50000"/>
                </a:spcBef>
              </a:pPr>
              <a:r>
                <a:rPr lang="fr-CH" sz="1600">
                  <a:solidFill>
                    <a:srgbClr val="FF0000"/>
                  </a:solidFill>
                  <a:latin typeface="Tahoma" pitchFamily="34" charset="0"/>
                </a:rPr>
                <a:t>Conduction in polyimide</a:t>
              </a:r>
              <a:endParaRPr lang="en-US" sz="1600">
                <a:solidFill>
                  <a:srgbClr val="FF0000"/>
                </a:solidFill>
                <a:latin typeface="Tahoma" pitchFamily="34" charset="0"/>
              </a:endParaRPr>
            </a:p>
          </p:txBody>
        </p:sp>
      </p:gr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ChangeArrowheads="1"/>
          </p:cNvSpPr>
          <p:nvPr>
            <p:ph type="title"/>
          </p:nvPr>
        </p:nvSpPr>
        <p:spPr>
          <a:xfrm>
            <a:off x="827088" y="115888"/>
            <a:ext cx="7632700" cy="1081087"/>
          </a:xfrm>
        </p:spPr>
        <p:txBody>
          <a:bodyPr/>
          <a:lstStyle/>
          <a:p>
            <a:r>
              <a:rPr lang="fr-CH" sz="2400" dirty="0"/>
              <a:t>The LHC: 1716 </a:t>
            </a:r>
            <a:r>
              <a:rPr lang="fr-CH" sz="2400" dirty="0" err="1"/>
              <a:t>superconducting</a:t>
            </a:r>
            <a:r>
              <a:rPr lang="fr-CH" sz="2400" dirty="0"/>
              <a:t> </a:t>
            </a:r>
            <a:r>
              <a:rPr lang="fr-CH" sz="2400" dirty="0" err="1"/>
              <a:t>magnets</a:t>
            </a:r>
            <a:r>
              <a:rPr lang="fr-CH" sz="2400" dirty="0"/>
              <a:t/>
            </a:r>
            <a:br>
              <a:rPr lang="fr-CH" sz="2400" dirty="0"/>
            </a:br>
            <a:r>
              <a:rPr lang="fr-CH" sz="2400" dirty="0" err="1"/>
              <a:t>cooled</a:t>
            </a:r>
            <a:r>
              <a:rPr lang="fr-CH" sz="2400" dirty="0"/>
              <a:t> </a:t>
            </a:r>
            <a:r>
              <a:rPr lang="fr-CH" sz="2400" dirty="0" err="1"/>
              <a:t>at</a:t>
            </a:r>
            <a:r>
              <a:rPr lang="fr-CH" sz="2400" dirty="0"/>
              <a:t> 1.9 K in 3 km long strings:</a:t>
            </a:r>
            <a:br>
              <a:rPr lang="fr-CH" sz="2400" dirty="0"/>
            </a:br>
            <a:r>
              <a:rPr lang="fr-CH" sz="2400" dirty="0"/>
              <a:t>how to transport the </a:t>
            </a:r>
            <a:r>
              <a:rPr lang="fr-CH" sz="2400" dirty="0" err="1"/>
              <a:t>heat</a:t>
            </a:r>
            <a:r>
              <a:rPr lang="fr-CH" sz="2400" dirty="0"/>
              <a:t> over </a:t>
            </a:r>
            <a:r>
              <a:rPr lang="fr-CH" sz="2400" dirty="0" err="1"/>
              <a:t>such</a:t>
            </a:r>
            <a:r>
              <a:rPr lang="fr-CH" sz="2400" dirty="0"/>
              <a:t> distances?</a:t>
            </a:r>
            <a:endParaRPr lang="en-US" sz="2400" dirty="0"/>
          </a:p>
        </p:txBody>
      </p:sp>
      <p:pic>
        <p:nvPicPr>
          <p:cNvPr id="83973" name="Picture 5" descr="Tunnel"/>
          <p:cNvPicPr>
            <a:picLocks noChangeAspect="1" noChangeArrowheads="1"/>
          </p:cNvPicPr>
          <p:nvPr/>
        </p:nvPicPr>
        <p:blipFill>
          <a:blip r:embed="rId2" cstate="print"/>
          <a:srcRect/>
          <a:stretch>
            <a:fillRect/>
          </a:stretch>
        </p:blipFill>
        <p:spPr bwMode="auto">
          <a:xfrm>
            <a:off x="844550" y="1701800"/>
            <a:ext cx="7454900" cy="460692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447800" y="5791200"/>
            <a:ext cx="4495800" cy="609600"/>
          </a:xfrm>
          <a:prstGeom prst="rect">
            <a:avLst/>
          </a:prstGeom>
          <a:solidFill>
            <a:srgbClr val="CCFFFF"/>
          </a:solidFill>
          <a:ln w="9525">
            <a:solidFill>
              <a:schemeClr val="tx1"/>
            </a:solidFill>
            <a:miter lim="800000"/>
            <a:headEnd/>
            <a:tailEnd/>
          </a:ln>
          <a:effectLst/>
        </p:spPr>
        <p:txBody>
          <a:bodyPr wrap="none" anchor="ctr"/>
          <a:lstStyle/>
          <a:p>
            <a:endParaRPr lang="en-US"/>
          </a:p>
        </p:txBody>
      </p:sp>
      <p:sp>
        <p:nvSpPr>
          <p:cNvPr id="21507" name="Rectangle 3"/>
          <p:cNvSpPr>
            <a:spLocks noChangeArrowheads="1"/>
          </p:cNvSpPr>
          <p:nvPr/>
        </p:nvSpPr>
        <p:spPr bwMode="auto">
          <a:xfrm>
            <a:off x="152400" y="2209800"/>
            <a:ext cx="6248400" cy="1447800"/>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21508" name="Rectangle 4"/>
          <p:cNvSpPr>
            <a:spLocks noGrp="1" noChangeArrowheads="1"/>
          </p:cNvSpPr>
          <p:nvPr>
            <p:ph type="title"/>
          </p:nvPr>
        </p:nvSpPr>
        <p:spPr>
          <a:xfrm>
            <a:off x="682625" y="1"/>
            <a:ext cx="7777163" cy="908720"/>
          </a:xfrm>
        </p:spPr>
        <p:txBody>
          <a:bodyPr/>
          <a:lstStyle/>
          <a:p>
            <a:r>
              <a:rPr lang="en-GB" sz="2400" dirty="0"/>
              <a:t>Conduction cooling of accelerator string:</a:t>
            </a:r>
            <a:br>
              <a:rPr lang="en-GB" sz="2400" dirty="0"/>
            </a:br>
            <a:r>
              <a:rPr lang="en-GB" sz="2400" dirty="0"/>
              <a:t>the fin problem </a:t>
            </a:r>
          </a:p>
        </p:txBody>
      </p:sp>
      <p:sp>
        <p:nvSpPr>
          <p:cNvPr id="21509" name="Text Box 5"/>
          <p:cNvSpPr txBox="1">
            <a:spLocks noChangeArrowheads="1"/>
          </p:cNvSpPr>
          <p:nvPr/>
        </p:nvSpPr>
        <p:spPr bwMode="auto">
          <a:xfrm>
            <a:off x="5791200" y="977900"/>
            <a:ext cx="2308645" cy="707886"/>
          </a:xfrm>
          <a:prstGeom prst="rect">
            <a:avLst/>
          </a:prstGeom>
          <a:noFill/>
          <a:ln w="9525">
            <a:noFill/>
            <a:miter lim="800000"/>
            <a:headEnd/>
            <a:tailEnd/>
          </a:ln>
          <a:effectLst/>
        </p:spPr>
        <p:txBody>
          <a:bodyPr wrap="none">
            <a:spAutoFit/>
          </a:bodyPr>
          <a:lstStyle/>
          <a:p>
            <a:r>
              <a:rPr lang="en-GB" sz="2000" dirty="0">
                <a:latin typeface="Tahoma" pitchFamily="34" charset="0"/>
              </a:rPr>
              <a:t>Distance : z</a:t>
            </a:r>
          </a:p>
          <a:p>
            <a:r>
              <a:rPr lang="en-GB" sz="2000" dirty="0">
                <a:latin typeface="Tahoma" pitchFamily="34" charset="0"/>
              </a:rPr>
              <a:t>Linear heat load: </a:t>
            </a:r>
            <a:r>
              <a:rPr lang="en-GB" sz="2000" dirty="0">
                <a:latin typeface="Symbol" pitchFamily="18" charset="2"/>
              </a:rPr>
              <a:t>x</a:t>
            </a:r>
          </a:p>
        </p:txBody>
      </p:sp>
      <p:sp>
        <p:nvSpPr>
          <p:cNvPr id="21510" name="Text Box 6"/>
          <p:cNvSpPr txBox="1">
            <a:spLocks noChangeArrowheads="1"/>
          </p:cNvSpPr>
          <p:nvPr/>
        </p:nvSpPr>
        <p:spPr bwMode="auto">
          <a:xfrm>
            <a:off x="228600" y="2273300"/>
            <a:ext cx="2790123" cy="1015663"/>
          </a:xfrm>
          <a:prstGeom prst="rect">
            <a:avLst/>
          </a:prstGeom>
          <a:noFill/>
          <a:ln w="9525">
            <a:noFill/>
            <a:miter lim="800000"/>
            <a:headEnd/>
            <a:tailEnd/>
          </a:ln>
          <a:effectLst/>
        </p:spPr>
        <p:txBody>
          <a:bodyPr wrap="none">
            <a:spAutoFit/>
          </a:bodyPr>
          <a:lstStyle/>
          <a:p>
            <a:r>
              <a:rPr lang="en-GB" sz="2000" dirty="0">
                <a:latin typeface="Tahoma" pitchFamily="34" charset="0"/>
              </a:rPr>
              <a:t>G-M law applied on </a:t>
            </a:r>
            <a:r>
              <a:rPr lang="en-GB" sz="2000" dirty="0" err="1">
                <a:latin typeface="Tahoma" pitchFamily="34" charset="0"/>
              </a:rPr>
              <a:t>dz</a:t>
            </a:r>
            <a:r>
              <a:rPr lang="en-GB" sz="2000" dirty="0">
                <a:latin typeface="Tahoma" pitchFamily="34" charset="0"/>
              </a:rPr>
              <a:t>:</a:t>
            </a:r>
          </a:p>
          <a:p>
            <a:endParaRPr lang="en-GB" sz="2000" dirty="0">
              <a:latin typeface="Tahoma" pitchFamily="34" charset="0"/>
            </a:endParaRPr>
          </a:p>
          <a:p>
            <a:r>
              <a:rPr lang="en-GB" sz="2000" dirty="0">
                <a:latin typeface="Tahoma" pitchFamily="34" charset="0"/>
              </a:rPr>
              <a:t>Energy conservation:</a:t>
            </a:r>
          </a:p>
        </p:txBody>
      </p:sp>
      <p:graphicFrame>
        <p:nvGraphicFramePr>
          <p:cNvPr id="21511" name="Object 7"/>
          <p:cNvGraphicFramePr>
            <a:graphicFrameLocks noChangeAspect="1"/>
          </p:cNvGraphicFramePr>
          <p:nvPr>
            <p:extLst>
              <p:ext uri="{D42A27DB-BD31-4B8C-83A1-F6EECF244321}">
                <p14:modId xmlns:p14="http://schemas.microsoft.com/office/powerpoint/2010/main" val="251936715"/>
              </p:ext>
            </p:extLst>
          </p:nvPr>
        </p:nvGraphicFramePr>
        <p:xfrm>
          <a:off x="4051301" y="2239526"/>
          <a:ext cx="2104876" cy="473338"/>
        </p:xfrm>
        <a:graphic>
          <a:graphicData uri="http://schemas.openxmlformats.org/presentationml/2006/ole">
            <mc:AlternateContent xmlns:mc="http://schemas.openxmlformats.org/markup-compatibility/2006">
              <mc:Choice xmlns:v="urn:schemas-microsoft-com:vml" Requires="v">
                <p:oleObj spid="_x0000_s21810" name="Equation" r:id="rId3" imgW="1015920" imgH="228600" progId="Equation.3">
                  <p:embed/>
                </p:oleObj>
              </mc:Choice>
              <mc:Fallback>
                <p:oleObj name="Equation" r:id="rId3" imgW="1015920" imgH="228600"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301" y="2239526"/>
                        <a:ext cx="2104876" cy="473338"/>
                      </a:xfrm>
                      <a:prstGeom prst="rect">
                        <a:avLst/>
                      </a:prstGeom>
                      <a:noFill/>
                    </p:spPr>
                  </p:pic>
                </p:oleObj>
              </mc:Fallback>
            </mc:AlternateContent>
          </a:graphicData>
        </a:graphic>
      </p:graphicFrame>
      <p:graphicFrame>
        <p:nvGraphicFramePr>
          <p:cNvPr id="21512" name="Object 8"/>
          <p:cNvGraphicFramePr>
            <a:graphicFrameLocks noChangeAspect="1"/>
          </p:cNvGraphicFramePr>
          <p:nvPr>
            <p:extLst>
              <p:ext uri="{D42A27DB-BD31-4B8C-83A1-F6EECF244321}">
                <p14:modId xmlns:p14="http://schemas.microsoft.com/office/powerpoint/2010/main" val="1701513873"/>
              </p:ext>
            </p:extLst>
          </p:nvPr>
        </p:nvGraphicFramePr>
        <p:xfrm>
          <a:off x="4038600" y="2743200"/>
          <a:ext cx="1541512" cy="851929"/>
        </p:xfrm>
        <a:graphic>
          <a:graphicData uri="http://schemas.openxmlformats.org/presentationml/2006/ole">
            <mc:AlternateContent xmlns:mc="http://schemas.openxmlformats.org/markup-compatibility/2006">
              <mc:Choice xmlns:v="urn:schemas-microsoft-com:vml" Requires="v">
                <p:oleObj spid="_x0000_s21811" name="Equation" r:id="rId5" imgW="711000" imgH="393480" progId="Equation.3">
                  <p:embed/>
                </p:oleObj>
              </mc:Choice>
              <mc:Fallback>
                <p:oleObj name="Equation" r:id="rId5" imgW="711000" imgH="393480" progId="Equation.3">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743200"/>
                        <a:ext cx="1541512" cy="851929"/>
                      </a:xfrm>
                      <a:prstGeom prst="rect">
                        <a:avLst/>
                      </a:prstGeom>
                      <a:noFill/>
                    </p:spPr>
                  </p:pic>
                </p:oleObj>
              </mc:Fallback>
            </mc:AlternateContent>
          </a:graphicData>
        </a:graphic>
      </p:graphicFrame>
      <p:sp>
        <p:nvSpPr>
          <p:cNvPr id="21513" name="Text Box 9"/>
          <p:cNvSpPr txBox="1">
            <a:spLocks noChangeArrowheads="1"/>
          </p:cNvSpPr>
          <p:nvPr/>
        </p:nvSpPr>
        <p:spPr bwMode="auto">
          <a:xfrm>
            <a:off x="3851920" y="3979912"/>
            <a:ext cx="509588" cy="457200"/>
          </a:xfrm>
          <a:prstGeom prst="rect">
            <a:avLst/>
          </a:prstGeom>
          <a:noFill/>
          <a:ln w="9525">
            <a:noFill/>
            <a:miter lim="800000"/>
            <a:headEnd/>
            <a:tailEnd/>
          </a:ln>
          <a:effectLst/>
        </p:spPr>
        <p:txBody>
          <a:bodyPr wrap="none">
            <a:spAutoFit/>
          </a:bodyPr>
          <a:lstStyle/>
          <a:p>
            <a:r>
              <a:rPr lang="fr-FR" sz="2400" dirty="0">
                <a:latin typeface="Times New Roman" pitchFamily="18" charset="0"/>
                <a:sym typeface="Wingdings" pitchFamily="2" charset="2"/>
              </a:rPr>
              <a:t></a:t>
            </a:r>
            <a:endParaRPr lang="en-GB" sz="2400" dirty="0">
              <a:latin typeface="Times New Roman" pitchFamily="18" charset="0"/>
            </a:endParaRPr>
          </a:p>
        </p:txBody>
      </p:sp>
      <p:graphicFrame>
        <p:nvGraphicFramePr>
          <p:cNvPr id="21514" name="Object 10"/>
          <p:cNvGraphicFramePr>
            <a:graphicFrameLocks noChangeAspect="1"/>
          </p:cNvGraphicFramePr>
          <p:nvPr>
            <p:extLst>
              <p:ext uri="{D42A27DB-BD31-4B8C-83A1-F6EECF244321}">
                <p14:modId xmlns:p14="http://schemas.microsoft.com/office/powerpoint/2010/main" val="222252294"/>
              </p:ext>
            </p:extLst>
          </p:nvPr>
        </p:nvGraphicFramePr>
        <p:xfrm>
          <a:off x="7010400" y="2708920"/>
          <a:ext cx="1609725" cy="874713"/>
        </p:xfrm>
        <a:graphic>
          <a:graphicData uri="http://schemas.openxmlformats.org/presentationml/2006/ole">
            <mc:AlternateContent xmlns:mc="http://schemas.openxmlformats.org/markup-compatibility/2006">
              <mc:Choice xmlns:v="urn:schemas-microsoft-com:vml" Requires="v">
                <p:oleObj spid="_x0000_s21812" name="Equation" r:id="rId7" imgW="723600" imgH="393480" progId="Equation.3">
                  <p:embed/>
                </p:oleObj>
              </mc:Choice>
              <mc:Fallback>
                <p:oleObj name="Equation" r:id="rId7" imgW="723600" imgH="393480" progId="Equation.3">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708920"/>
                        <a:ext cx="1609725" cy="874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5" name="Text Box 11"/>
          <p:cNvSpPr txBox="1">
            <a:spLocks noChangeArrowheads="1"/>
          </p:cNvSpPr>
          <p:nvPr/>
        </p:nvSpPr>
        <p:spPr bwMode="auto">
          <a:xfrm>
            <a:off x="251520" y="4005064"/>
            <a:ext cx="768159" cy="400110"/>
          </a:xfrm>
          <a:prstGeom prst="rect">
            <a:avLst/>
          </a:prstGeom>
          <a:noFill/>
          <a:ln w="9525">
            <a:noFill/>
            <a:miter lim="800000"/>
            <a:headEnd/>
            <a:tailEnd/>
          </a:ln>
          <a:effectLst/>
        </p:spPr>
        <p:txBody>
          <a:bodyPr wrap="none">
            <a:spAutoFit/>
          </a:bodyPr>
          <a:lstStyle/>
          <a:p>
            <a:r>
              <a:rPr lang="en-GB" sz="2000" dirty="0">
                <a:latin typeface="Tahoma" pitchFamily="34" charset="0"/>
              </a:rPr>
              <a:t>then,</a:t>
            </a:r>
          </a:p>
        </p:txBody>
      </p:sp>
      <p:graphicFrame>
        <p:nvGraphicFramePr>
          <p:cNvPr id="21516" name="Object 12"/>
          <p:cNvGraphicFramePr>
            <a:graphicFrameLocks noChangeAspect="1"/>
          </p:cNvGraphicFramePr>
          <p:nvPr>
            <p:extLst>
              <p:ext uri="{D42A27DB-BD31-4B8C-83A1-F6EECF244321}">
                <p14:modId xmlns:p14="http://schemas.microsoft.com/office/powerpoint/2010/main" val="3133100344"/>
              </p:ext>
            </p:extLst>
          </p:nvPr>
        </p:nvGraphicFramePr>
        <p:xfrm>
          <a:off x="1066800" y="3777937"/>
          <a:ext cx="2628900" cy="830576"/>
        </p:xfrm>
        <a:graphic>
          <a:graphicData uri="http://schemas.openxmlformats.org/presentationml/2006/ole">
            <mc:AlternateContent xmlns:mc="http://schemas.openxmlformats.org/markup-compatibility/2006">
              <mc:Choice xmlns:v="urn:schemas-microsoft-com:vml" Requires="v">
                <p:oleObj spid="_x0000_s21813" name="Equation" r:id="rId9" imgW="1244520" imgH="393480" progId="Equation.3">
                  <p:embed/>
                </p:oleObj>
              </mc:Choice>
              <mc:Fallback>
                <p:oleObj name="Equation" r:id="rId9" imgW="1244520" imgH="393480" progId="Equation.3">
                  <p:embed/>
                  <p:pic>
                    <p:nvPicPr>
                      <p:cNvPr id="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3777937"/>
                        <a:ext cx="2628900" cy="830576"/>
                      </a:xfrm>
                      <a:prstGeom prst="rect">
                        <a:avLst/>
                      </a:prstGeom>
                      <a:noFill/>
                    </p:spPr>
                  </p:pic>
                </p:oleObj>
              </mc:Fallback>
            </mc:AlternateContent>
          </a:graphicData>
        </a:graphic>
      </p:graphicFrame>
      <p:graphicFrame>
        <p:nvGraphicFramePr>
          <p:cNvPr id="21517" name="Object 13"/>
          <p:cNvGraphicFramePr>
            <a:graphicFrameLocks noChangeAspect="1"/>
          </p:cNvGraphicFramePr>
          <p:nvPr/>
        </p:nvGraphicFramePr>
        <p:xfrm>
          <a:off x="4476750" y="3733800"/>
          <a:ext cx="4210050" cy="874713"/>
        </p:xfrm>
        <a:graphic>
          <a:graphicData uri="http://schemas.openxmlformats.org/presentationml/2006/ole">
            <mc:AlternateContent xmlns:mc="http://schemas.openxmlformats.org/markup-compatibility/2006">
              <mc:Choice xmlns:v="urn:schemas-microsoft-com:vml" Requires="v">
                <p:oleObj spid="_x0000_s21814" name="Equation" r:id="rId11" imgW="1892160" imgH="393480" progId="Equation.3">
                  <p:embed/>
                </p:oleObj>
              </mc:Choice>
              <mc:Fallback>
                <p:oleObj name="Equation" r:id="rId11" imgW="1892160" imgH="393480" progId="Equation.3">
                  <p:embed/>
                  <p:pic>
                    <p:nvPicPr>
                      <p:cNvPr id="0"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6750" y="3733800"/>
                        <a:ext cx="4210050" cy="874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8" name="Text Box 14"/>
          <p:cNvSpPr txBox="1">
            <a:spLocks noChangeArrowheads="1"/>
          </p:cNvSpPr>
          <p:nvPr/>
        </p:nvSpPr>
        <p:spPr bwMode="auto">
          <a:xfrm>
            <a:off x="6400800" y="2924944"/>
            <a:ext cx="509588" cy="457200"/>
          </a:xfrm>
          <a:prstGeom prst="rect">
            <a:avLst/>
          </a:prstGeom>
          <a:noFill/>
          <a:ln w="9525">
            <a:noFill/>
            <a:miter lim="800000"/>
            <a:headEnd/>
            <a:tailEnd/>
          </a:ln>
          <a:effectLst/>
        </p:spPr>
        <p:txBody>
          <a:bodyPr wrap="none">
            <a:spAutoFit/>
          </a:bodyPr>
          <a:lstStyle/>
          <a:p>
            <a:r>
              <a:rPr lang="fr-FR" sz="2400" dirty="0">
                <a:latin typeface="Times New Roman" pitchFamily="18" charset="0"/>
                <a:sym typeface="Wingdings" pitchFamily="2" charset="2"/>
              </a:rPr>
              <a:t></a:t>
            </a:r>
            <a:endParaRPr lang="en-GB" sz="2400" dirty="0">
              <a:latin typeface="Times New Roman" pitchFamily="18" charset="0"/>
            </a:endParaRPr>
          </a:p>
        </p:txBody>
      </p:sp>
      <p:sp>
        <p:nvSpPr>
          <p:cNvPr id="21519" name="Text Box 15"/>
          <p:cNvSpPr txBox="1">
            <a:spLocks noChangeArrowheads="1"/>
          </p:cNvSpPr>
          <p:nvPr/>
        </p:nvSpPr>
        <p:spPr bwMode="auto">
          <a:xfrm>
            <a:off x="206799" y="4613066"/>
            <a:ext cx="6453433" cy="400110"/>
          </a:xfrm>
          <a:prstGeom prst="rect">
            <a:avLst/>
          </a:prstGeom>
          <a:noFill/>
          <a:ln w="9525">
            <a:noFill/>
            <a:miter lim="800000"/>
            <a:headEnd/>
            <a:tailEnd/>
          </a:ln>
          <a:effectLst/>
        </p:spPr>
        <p:txBody>
          <a:bodyPr wrap="none">
            <a:spAutoFit/>
          </a:bodyPr>
          <a:lstStyle/>
          <a:p>
            <a:r>
              <a:rPr lang="en-GB" sz="2000" dirty="0">
                <a:latin typeface="Tahoma" pitchFamily="34" charset="0"/>
              </a:rPr>
              <a:t>Calling </a:t>
            </a:r>
            <a:r>
              <a:rPr lang="en-GB" sz="2000" dirty="0" err="1">
                <a:latin typeface="Tahoma" pitchFamily="34" charset="0"/>
              </a:rPr>
              <a:t>Q</a:t>
            </a:r>
            <a:r>
              <a:rPr lang="en-GB" sz="2000" baseline="-25000" dirty="0" err="1">
                <a:latin typeface="Tahoma" pitchFamily="34" charset="0"/>
              </a:rPr>
              <a:t>tot</a:t>
            </a:r>
            <a:r>
              <a:rPr lang="en-GB" sz="2000" baseline="-25000" dirty="0">
                <a:latin typeface="Tahoma" pitchFamily="34" charset="0"/>
              </a:rPr>
              <a:t> </a:t>
            </a:r>
            <a:r>
              <a:rPr lang="en-GB" sz="2000" dirty="0">
                <a:latin typeface="Tahoma" pitchFamily="34" charset="0"/>
              </a:rPr>
              <a:t>the total heat load on the string of length L:</a:t>
            </a:r>
          </a:p>
        </p:txBody>
      </p:sp>
      <p:graphicFrame>
        <p:nvGraphicFramePr>
          <p:cNvPr id="21520" name="Object 16"/>
          <p:cNvGraphicFramePr>
            <a:graphicFrameLocks noChangeAspect="1"/>
          </p:cNvGraphicFramePr>
          <p:nvPr>
            <p:extLst>
              <p:ext uri="{D42A27DB-BD31-4B8C-83A1-F6EECF244321}">
                <p14:modId xmlns:p14="http://schemas.microsoft.com/office/powerpoint/2010/main" val="229747455"/>
              </p:ext>
            </p:extLst>
          </p:nvPr>
        </p:nvGraphicFramePr>
        <p:xfrm>
          <a:off x="4102224" y="4869160"/>
          <a:ext cx="4430216" cy="821626"/>
        </p:xfrm>
        <a:graphic>
          <a:graphicData uri="http://schemas.openxmlformats.org/presentationml/2006/ole">
            <mc:AlternateContent xmlns:mc="http://schemas.openxmlformats.org/markup-compatibility/2006">
              <mc:Choice xmlns:v="urn:schemas-microsoft-com:vml" Requires="v">
                <p:oleObj spid="_x0000_s21815" name="Equation" r:id="rId13" imgW="2120760" imgH="393480" progId="Equation.3">
                  <p:embed/>
                </p:oleObj>
              </mc:Choice>
              <mc:Fallback>
                <p:oleObj name="Equation" r:id="rId13" imgW="2120760" imgH="393480" progId="Equation.3">
                  <p:embed/>
                  <p:pic>
                    <p:nvPicPr>
                      <p:cNvPr id="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2224" y="4869160"/>
                        <a:ext cx="4430216" cy="821626"/>
                      </a:xfrm>
                      <a:prstGeom prst="rect">
                        <a:avLst/>
                      </a:prstGeom>
                      <a:noFill/>
                    </p:spPr>
                  </p:pic>
                </p:oleObj>
              </mc:Fallback>
            </mc:AlternateContent>
          </a:graphicData>
        </a:graphic>
      </p:graphicFrame>
      <p:sp>
        <p:nvSpPr>
          <p:cNvPr id="21521" name="Text Box 17"/>
          <p:cNvSpPr txBox="1">
            <a:spLocks noChangeArrowheads="1"/>
          </p:cNvSpPr>
          <p:nvPr/>
        </p:nvSpPr>
        <p:spPr bwMode="auto">
          <a:xfrm>
            <a:off x="228600" y="5854700"/>
            <a:ext cx="965329" cy="400110"/>
          </a:xfrm>
          <a:prstGeom prst="rect">
            <a:avLst/>
          </a:prstGeom>
          <a:noFill/>
          <a:ln w="9525">
            <a:noFill/>
            <a:miter lim="800000"/>
            <a:headEnd/>
            <a:tailEnd/>
          </a:ln>
          <a:effectLst/>
        </p:spPr>
        <p:txBody>
          <a:bodyPr wrap="none">
            <a:spAutoFit/>
          </a:bodyPr>
          <a:lstStyle/>
          <a:p>
            <a:r>
              <a:rPr lang="fr-FR" sz="2000" dirty="0" err="1">
                <a:latin typeface="Tahoma" pitchFamily="34" charset="0"/>
              </a:rPr>
              <a:t>Hence</a:t>
            </a:r>
            <a:r>
              <a:rPr lang="fr-FR" sz="2000" dirty="0">
                <a:latin typeface="Tahoma" pitchFamily="34" charset="0"/>
              </a:rPr>
              <a:t>,</a:t>
            </a:r>
            <a:endParaRPr lang="en-GB" sz="2000" dirty="0">
              <a:latin typeface="Tahoma" pitchFamily="34" charset="0"/>
            </a:endParaRPr>
          </a:p>
        </p:txBody>
      </p:sp>
      <p:graphicFrame>
        <p:nvGraphicFramePr>
          <p:cNvPr id="21522" name="Object 18"/>
          <p:cNvGraphicFramePr>
            <a:graphicFrameLocks noChangeAspect="1"/>
          </p:cNvGraphicFramePr>
          <p:nvPr/>
        </p:nvGraphicFramePr>
        <p:xfrm>
          <a:off x="1600200" y="5791200"/>
          <a:ext cx="4152900" cy="536575"/>
        </p:xfrm>
        <a:graphic>
          <a:graphicData uri="http://schemas.openxmlformats.org/presentationml/2006/ole">
            <mc:AlternateContent xmlns:mc="http://schemas.openxmlformats.org/markup-compatibility/2006">
              <mc:Choice xmlns:v="urn:schemas-microsoft-com:vml" Requires="v">
                <p:oleObj spid="_x0000_s21816" name="Equation" r:id="rId15" imgW="1866600" imgH="241200" progId="Equation.3">
                  <p:embed/>
                </p:oleObj>
              </mc:Choice>
              <mc:Fallback>
                <p:oleObj name="Equation" r:id="rId15" imgW="1866600" imgH="241200" progId="Equation.3">
                  <p:embed/>
                  <p:pic>
                    <p:nvPicPr>
                      <p:cNvPr id="0"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00200" y="5791200"/>
                        <a:ext cx="4152900"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523" name="Picture 19"/>
          <p:cNvPicPr>
            <a:picLocks noChangeAspect="1" noChangeArrowheads="1"/>
          </p:cNvPicPr>
          <p:nvPr/>
        </p:nvPicPr>
        <p:blipFill>
          <a:blip r:embed="rId17" cstate="print"/>
          <a:srcRect/>
          <a:stretch>
            <a:fillRect/>
          </a:stretch>
        </p:blipFill>
        <p:spPr bwMode="auto">
          <a:xfrm>
            <a:off x="457200" y="658813"/>
            <a:ext cx="4770438" cy="1563687"/>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0"/>
            <a:ext cx="7631113" cy="836712"/>
          </a:xfrm>
        </p:spPr>
        <p:txBody>
          <a:bodyPr/>
          <a:lstStyle/>
          <a:p>
            <a:r>
              <a:rPr lang="en-GB" sz="2400" dirty="0"/>
              <a:t>Conduction in He </a:t>
            </a:r>
            <a:r>
              <a:rPr lang="en-GB" sz="2400" dirty="0" smtClean="0"/>
              <a:t>II</a:t>
            </a:r>
            <a:br>
              <a:rPr lang="en-GB" sz="2400" dirty="0" smtClean="0"/>
            </a:br>
            <a:r>
              <a:rPr lang="en-GB" sz="2400" dirty="0" smtClean="0"/>
              <a:t>with </a:t>
            </a:r>
            <a:r>
              <a:rPr lang="en-GB" sz="2400" dirty="0"/>
              <a:t>linear </a:t>
            </a:r>
            <a:r>
              <a:rPr lang="en-GB" sz="2400" dirty="0" smtClean="0"/>
              <a:t>applied heat </a:t>
            </a:r>
            <a:r>
              <a:rPr lang="en-GB" sz="2400" dirty="0"/>
              <a:t>load </a:t>
            </a:r>
          </a:p>
        </p:txBody>
      </p:sp>
      <p:pic>
        <p:nvPicPr>
          <p:cNvPr id="22531" name="Picture 3"/>
          <p:cNvPicPr>
            <a:picLocks noChangeAspect="1" noChangeArrowheads="1"/>
          </p:cNvPicPr>
          <p:nvPr/>
        </p:nvPicPr>
        <p:blipFill>
          <a:blip r:embed="rId2" cstate="print"/>
          <a:srcRect/>
          <a:stretch>
            <a:fillRect/>
          </a:stretch>
        </p:blipFill>
        <p:spPr bwMode="auto">
          <a:xfrm>
            <a:off x="4038600" y="951185"/>
            <a:ext cx="4718050" cy="5718175"/>
          </a:xfrm>
          <a:prstGeom prst="rect">
            <a:avLst/>
          </a:prstGeom>
          <a:noFill/>
          <a:ln w="9525">
            <a:noFill/>
            <a:miter lim="800000"/>
            <a:headEnd/>
            <a:tailEnd/>
          </a:ln>
          <a:effectLst/>
        </p:spPr>
      </p:pic>
      <p:sp>
        <p:nvSpPr>
          <p:cNvPr id="22532" name="Text Box 4"/>
          <p:cNvSpPr txBox="1">
            <a:spLocks noChangeArrowheads="1"/>
          </p:cNvSpPr>
          <p:nvPr/>
        </p:nvSpPr>
        <p:spPr bwMode="auto">
          <a:xfrm>
            <a:off x="827088" y="1663973"/>
            <a:ext cx="2736850" cy="396875"/>
          </a:xfrm>
          <a:prstGeom prst="rect">
            <a:avLst/>
          </a:prstGeom>
          <a:noFill/>
          <a:ln w="9525">
            <a:noFill/>
            <a:miter lim="800000"/>
            <a:headEnd/>
            <a:tailEnd/>
          </a:ln>
          <a:effectLst/>
        </p:spPr>
        <p:txBody>
          <a:bodyPr>
            <a:spAutoFit/>
          </a:bodyPr>
          <a:lstStyle/>
          <a:p>
            <a:pPr>
              <a:spcBef>
                <a:spcPct val="50000"/>
              </a:spcBef>
            </a:pPr>
            <a:r>
              <a:rPr lang="en-GB" sz="2000" dirty="0">
                <a:latin typeface="Tahoma" pitchFamily="34" charset="0"/>
              </a:rPr>
              <a:t>From 1.80 K to 1.90 K</a:t>
            </a:r>
          </a:p>
        </p:txBody>
      </p:sp>
      <p:pic>
        <p:nvPicPr>
          <p:cNvPr id="22533" name="Picture 5"/>
          <p:cNvPicPr>
            <a:picLocks noChangeAspect="1" noChangeArrowheads="1"/>
          </p:cNvPicPr>
          <p:nvPr/>
        </p:nvPicPr>
        <p:blipFill>
          <a:blip r:embed="rId3" cstate="print"/>
          <a:srcRect/>
          <a:stretch>
            <a:fillRect/>
          </a:stretch>
        </p:blipFill>
        <p:spPr bwMode="auto">
          <a:xfrm>
            <a:off x="304800" y="2210668"/>
            <a:ext cx="3733800" cy="2730500"/>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2" descr="coolingscheme"/>
          <p:cNvPicPr>
            <a:picLocks noChangeAspect="1" noChangeArrowheads="1"/>
          </p:cNvPicPr>
          <p:nvPr/>
        </p:nvPicPr>
        <p:blipFill>
          <a:blip r:embed="rId2" cstate="print"/>
          <a:srcRect t="13242" b="6621"/>
          <a:stretch>
            <a:fillRect/>
          </a:stretch>
        </p:blipFill>
        <p:spPr bwMode="auto">
          <a:xfrm>
            <a:off x="579438" y="2090738"/>
            <a:ext cx="7927975" cy="4433887"/>
          </a:xfrm>
          <a:prstGeom prst="rect">
            <a:avLst/>
          </a:prstGeom>
          <a:noFill/>
          <a:ln w="9525">
            <a:noFill/>
            <a:miter lim="800000"/>
            <a:headEnd/>
            <a:tailEnd/>
          </a:ln>
        </p:spPr>
      </p:pic>
      <p:sp>
        <p:nvSpPr>
          <p:cNvPr id="288774" name="Rectangle 6"/>
          <p:cNvSpPr>
            <a:spLocks noGrp="1" noChangeArrowheads="1"/>
          </p:cNvSpPr>
          <p:nvPr>
            <p:ph type="title" idx="4294967295"/>
          </p:nvPr>
        </p:nvSpPr>
        <p:spPr>
          <a:xfrm>
            <a:off x="971600" y="116632"/>
            <a:ext cx="6624736" cy="936625"/>
          </a:xfrm>
        </p:spPr>
        <p:txBody>
          <a:bodyPr/>
          <a:lstStyle/>
          <a:p>
            <a:pPr eaLnBrk="1" hangingPunct="1">
              <a:defRPr/>
            </a:pPr>
            <a:r>
              <a:rPr lang="fr-CH" sz="2400" dirty="0" err="1" smtClean="0"/>
              <a:t>Cooling</a:t>
            </a:r>
            <a:r>
              <a:rPr lang="fr-CH" sz="2400" dirty="0" smtClean="0"/>
              <a:t> the LHC </a:t>
            </a:r>
            <a:r>
              <a:rPr lang="fr-CH" sz="2400" dirty="0" err="1" smtClean="0"/>
              <a:t>magnet</a:t>
            </a:r>
            <a:r>
              <a:rPr lang="fr-CH" sz="2400" dirty="0" smtClean="0"/>
              <a:t> strings</a:t>
            </a:r>
            <a:br>
              <a:rPr lang="fr-CH" sz="2400" dirty="0" smtClean="0"/>
            </a:br>
            <a:r>
              <a:rPr lang="fr-CH" sz="2400" dirty="0" smtClean="0"/>
              <a:t>by </a:t>
            </a:r>
            <a:r>
              <a:rPr lang="fr-CH" sz="2400" dirty="0" err="1" smtClean="0"/>
              <a:t>two</a:t>
            </a:r>
            <a:r>
              <a:rPr lang="fr-CH" sz="2400" dirty="0" smtClean="0"/>
              <a:t>-phase flow of He II s </a:t>
            </a:r>
            <a:endParaRPr lang="en-US" sz="2400" dirty="0" smtClean="0"/>
          </a:p>
        </p:txBody>
      </p:sp>
      <p:sp>
        <p:nvSpPr>
          <p:cNvPr id="288775" name="Text Box 7"/>
          <p:cNvSpPr txBox="1">
            <a:spLocks noChangeArrowheads="1"/>
          </p:cNvSpPr>
          <p:nvPr/>
        </p:nvSpPr>
        <p:spPr bwMode="auto">
          <a:xfrm>
            <a:off x="539750" y="2690813"/>
            <a:ext cx="2735263" cy="623887"/>
          </a:xfrm>
          <a:prstGeom prst="rect">
            <a:avLst/>
          </a:prstGeom>
          <a:noFill/>
          <a:ln w="9525">
            <a:noFill/>
            <a:miter lim="800000"/>
            <a:headEnd/>
            <a:tailEnd/>
          </a:ln>
        </p:spPr>
        <p:txBody>
          <a:bodyPr>
            <a:spAutoFit/>
          </a:bodyPr>
          <a:lstStyle/>
          <a:p>
            <a:pPr>
              <a:spcBef>
                <a:spcPct val="50000"/>
              </a:spcBef>
              <a:buFontTx/>
              <a:buChar char="•"/>
            </a:pPr>
            <a:r>
              <a:rPr lang="fr-CH" sz="1400" dirty="0">
                <a:solidFill>
                  <a:srgbClr val="FF0000"/>
                </a:solidFill>
                <a:latin typeface="Tahoma" pitchFamily="34" charset="0"/>
              </a:rPr>
              <a:t> </a:t>
            </a:r>
            <a:r>
              <a:rPr lang="fr-CH" sz="1400" dirty="0" err="1">
                <a:solidFill>
                  <a:srgbClr val="FF0000"/>
                </a:solidFill>
                <a:latin typeface="Tahoma" pitchFamily="34" charset="0"/>
              </a:rPr>
              <a:t>Fixed</a:t>
            </a:r>
            <a:r>
              <a:rPr lang="fr-CH" sz="1400" dirty="0">
                <a:solidFill>
                  <a:srgbClr val="FF0000"/>
                </a:solidFill>
                <a:latin typeface="Tahoma" pitchFamily="34" charset="0"/>
              </a:rPr>
              <a:t> </a:t>
            </a:r>
            <a:r>
              <a:rPr lang="fr-CH" sz="1400" dirty="0" err="1">
                <a:solidFill>
                  <a:srgbClr val="FF0000"/>
                </a:solidFill>
                <a:latin typeface="Tahoma" pitchFamily="34" charset="0"/>
              </a:rPr>
              <a:t>temperature</a:t>
            </a:r>
            <a:endParaRPr lang="fr-CH" sz="1400" dirty="0">
              <a:solidFill>
                <a:srgbClr val="FF0000"/>
              </a:solidFill>
              <a:latin typeface="Tahoma" pitchFamily="34" charset="0"/>
            </a:endParaRPr>
          </a:p>
          <a:p>
            <a:pPr>
              <a:spcBef>
                <a:spcPct val="50000"/>
              </a:spcBef>
              <a:buFontTx/>
              <a:buChar char="•"/>
            </a:pPr>
            <a:r>
              <a:rPr lang="fr-CH" sz="1400" dirty="0">
                <a:solidFill>
                  <a:srgbClr val="FF0000"/>
                </a:solidFill>
                <a:latin typeface="Tahoma" pitchFamily="34" charset="0"/>
              </a:rPr>
              <a:t> Small flow, no </a:t>
            </a:r>
            <a:r>
              <a:rPr lang="fr-CH" sz="1400" dirty="0" err="1">
                <a:solidFill>
                  <a:srgbClr val="FF0000"/>
                </a:solidFill>
                <a:latin typeface="Tahoma" pitchFamily="34" charset="0"/>
              </a:rPr>
              <a:t>pump</a:t>
            </a:r>
            <a:endParaRPr lang="en-US" sz="1400" dirty="0">
              <a:solidFill>
                <a:srgbClr val="FF0000"/>
              </a:solidFill>
              <a:latin typeface="Tahoma" pitchFamily="34" charset="0"/>
            </a:endParaRPr>
          </a:p>
        </p:txBody>
      </p:sp>
      <p:sp>
        <p:nvSpPr>
          <p:cNvPr id="288776" name="Text Box 8"/>
          <p:cNvSpPr txBox="1">
            <a:spLocks noChangeArrowheads="1"/>
          </p:cNvSpPr>
          <p:nvPr/>
        </p:nvSpPr>
        <p:spPr bwMode="auto">
          <a:xfrm>
            <a:off x="3635375" y="1801813"/>
            <a:ext cx="2735263" cy="942975"/>
          </a:xfrm>
          <a:prstGeom prst="rect">
            <a:avLst/>
          </a:prstGeom>
          <a:noFill/>
          <a:ln w="9525">
            <a:noFill/>
            <a:miter lim="800000"/>
            <a:headEnd/>
            <a:tailEnd/>
          </a:ln>
        </p:spPr>
        <p:txBody>
          <a:bodyPr>
            <a:spAutoFit/>
          </a:bodyPr>
          <a:lstStyle/>
          <a:p>
            <a:pPr>
              <a:spcBef>
                <a:spcPct val="50000"/>
              </a:spcBef>
              <a:buFontTx/>
              <a:buChar char="•"/>
            </a:pPr>
            <a:r>
              <a:rPr lang="fr-CH" sz="1400">
                <a:solidFill>
                  <a:srgbClr val="FF0000"/>
                </a:solidFill>
                <a:latin typeface="Tahoma" pitchFamily="34" charset="0"/>
              </a:rPr>
              <a:t> Monophase</a:t>
            </a:r>
          </a:p>
          <a:p>
            <a:pPr>
              <a:spcBef>
                <a:spcPct val="50000"/>
              </a:spcBef>
              <a:buFontTx/>
              <a:buChar char="•"/>
            </a:pPr>
            <a:r>
              <a:rPr lang="fr-CH" sz="1400">
                <a:solidFill>
                  <a:srgbClr val="FF0000"/>
                </a:solidFill>
                <a:latin typeface="Tahoma" pitchFamily="34" charset="0"/>
              </a:rPr>
              <a:t> Excellent thermal conductivity</a:t>
            </a:r>
          </a:p>
          <a:p>
            <a:pPr>
              <a:spcBef>
                <a:spcPct val="50000"/>
              </a:spcBef>
              <a:buFontTx/>
              <a:buChar char="•"/>
            </a:pPr>
            <a:r>
              <a:rPr lang="fr-CH" sz="1400">
                <a:solidFill>
                  <a:srgbClr val="FF0000"/>
                </a:solidFill>
                <a:latin typeface="Tahoma" pitchFamily="34" charset="0"/>
              </a:rPr>
              <a:t> Good dielectric strength</a:t>
            </a:r>
            <a:endParaRPr lang="en-US" sz="1400">
              <a:solidFill>
                <a:srgbClr val="FF0000"/>
              </a:solidFill>
              <a:latin typeface="Tahoma" pitchFamily="34" charset="0"/>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B5C54BC4-EFC5-4BB1-BC08-4D1AC6BE03B2}" type="slidenum">
              <a:rPr lang="en-US" smtClean="0"/>
              <a:pPr/>
              <a:t>46</a:t>
            </a:fld>
            <a:endParaRPr lang="en-US"/>
          </a:p>
        </p:txBody>
      </p:sp>
    </p:spTree>
    <p:extLst>
      <p:ext uri="{BB962C8B-B14F-4D97-AF65-F5344CB8AC3E}">
        <p14:creationId xmlns:p14="http://schemas.microsoft.com/office/powerpoint/2010/main" val="355402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87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5" grpId="0"/>
      <p:bldP spid="28877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381000"/>
            <a:ext cx="7772400" cy="838200"/>
          </a:xfrm>
        </p:spPr>
        <p:txBody>
          <a:bodyPr/>
          <a:lstStyle/>
          <a:p>
            <a:r>
              <a:rPr lang="fr-CH" sz="2400"/>
              <a:t>Two-phase Flow of Saturated He II</a:t>
            </a:r>
            <a:br>
              <a:rPr lang="fr-CH" sz="2400"/>
            </a:br>
            <a:r>
              <a:rPr lang="en-US" sz="1800" i="1"/>
              <a:t>(Mandhane, Gregory &amp; Aziz flow map)</a:t>
            </a:r>
          </a:p>
        </p:txBody>
      </p:sp>
      <p:graphicFrame>
        <p:nvGraphicFramePr>
          <p:cNvPr id="75779" name="Object 3"/>
          <p:cNvGraphicFramePr>
            <a:graphicFrameLocks noChangeAspect="1"/>
          </p:cNvGraphicFramePr>
          <p:nvPr/>
        </p:nvGraphicFramePr>
        <p:xfrm>
          <a:off x="381000" y="1025525"/>
          <a:ext cx="8382000" cy="5222875"/>
        </p:xfrm>
        <a:graphic>
          <a:graphicData uri="http://schemas.openxmlformats.org/presentationml/2006/ole">
            <mc:AlternateContent xmlns:mc="http://schemas.openxmlformats.org/markup-compatibility/2006">
              <mc:Choice xmlns:v="urn:schemas-microsoft-com:vml" Requires="v">
                <p:oleObj spid="_x0000_s75821" name="Chart" r:id="rId4" imgW="11306160" imgH="6378840" progId="Excel.Sheet.8">
                  <p:embed/>
                </p:oleObj>
              </mc:Choice>
              <mc:Fallback>
                <p:oleObj name="Chart" r:id="rId4" imgW="11306160" imgH="6378840" progId="Excel.Sheet.8">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025525"/>
                        <a:ext cx="8382000" cy="522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900113" y="115888"/>
            <a:ext cx="7416800" cy="936625"/>
          </a:xfrm>
        </p:spPr>
        <p:txBody>
          <a:bodyPr/>
          <a:lstStyle/>
          <a:p>
            <a:r>
              <a:rPr lang="fr-CH" sz="2400" dirty="0"/>
              <a:t>Investigation of </a:t>
            </a:r>
            <a:r>
              <a:rPr lang="fr-CH" sz="2400" dirty="0" err="1"/>
              <a:t>two</a:t>
            </a:r>
            <a:r>
              <a:rPr lang="fr-CH" sz="2400" dirty="0"/>
              <a:t>-phase He II s flow</a:t>
            </a:r>
            <a:r>
              <a:rPr lang="fr-CH" sz="2000" dirty="0"/>
              <a:t/>
            </a:r>
            <a:br>
              <a:rPr lang="fr-CH" sz="2000" dirty="0"/>
            </a:br>
            <a:r>
              <a:rPr lang="fr-CH" sz="2400" dirty="0"/>
              <a:t>(</a:t>
            </a:r>
            <a:r>
              <a:rPr lang="fr-CH" sz="2000" dirty="0"/>
              <a:t>CEA Grenoble, France)</a:t>
            </a:r>
            <a:endParaRPr lang="en-US" sz="2000" dirty="0"/>
          </a:p>
        </p:txBody>
      </p:sp>
      <p:pic>
        <p:nvPicPr>
          <p:cNvPr id="94211" name="Picture 3" descr="PIC00022"/>
          <p:cNvPicPr>
            <a:picLocks noChangeAspect="1" noChangeArrowheads="1"/>
          </p:cNvPicPr>
          <p:nvPr/>
        </p:nvPicPr>
        <p:blipFill>
          <a:blip r:embed="rId3" cstate="print">
            <a:lum bright="14000"/>
          </a:blip>
          <a:srcRect t="19377" b="18768"/>
          <a:stretch>
            <a:fillRect/>
          </a:stretch>
        </p:blipFill>
        <p:spPr bwMode="auto">
          <a:xfrm>
            <a:off x="179388" y="3789363"/>
            <a:ext cx="3816350" cy="1889125"/>
          </a:xfrm>
          <a:prstGeom prst="rect">
            <a:avLst/>
          </a:prstGeom>
          <a:noFill/>
        </p:spPr>
      </p:pic>
      <p:grpSp>
        <p:nvGrpSpPr>
          <p:cNvPr id="94212" name="Group 4"/>
          <p:cNvGrpSpPr>
            <a:grpSpLocks/>
          </p:cNvGrpSpPr>
          <p:nvPr/>
        </p:nvGrpSpPr>
        <p:grpSpPr bwMode="auto">
          <a:xfrm>
            <a:off x="3708400" y="2924175"/>
            <a:ext cx="5164138" cy="3519488"/>
            <a:chOff x="1066" y="1712"/>
            <a:chExt cx="3842" cy="2398"/>
          </a:xfrm>
        </p:grpSpPr>
        <p:graphicFrame>
          <p:nvGraphicFramePr>
            <p:cNvPr id="94213" name="Object 5"/>
            <p:cNvGraphicFramePr>
              <a:graphicFrameLocks noChangeAspect="1"/>
            </p:cNvGraphicFramePr>
            <p:nvPr/>
          </p:nvGraphicFramePr>
          <p:xfrm>
            <a:off x="1344" y="1712"/>
            <a:ext cx="3564" cy="2300"/>
          </p:xfrm>
          <a:graphic>
            <a:graphicData uri="http://schemas.openxmlformats.org/presentationml/2006/ole">
              <mc:AlternateContent xmlns:mc="http://schemas.openxmlformats.org/markup-compatibility/2006">
                <mc:Choice xmlns:v="urn:schemas-microsoft-com:vml" Requires="v">
                  <p:oleObj spid="_x0000_s94255" name="Graphique" r:id="rId5" imgW="6353251" imgH="4067251" progId="Excel.Sheet.8">
                    <p:embed followColorScheme="full"/>
                  </p:oleObj>
                </mc:Choice>
                <mc:Fallback>
                  <p:oleObj name="Graphique" r:id="rId5" imgW="6353251" imgH="4067251" progId="Excel.Sheet.8">
                    <p:embed followColorScheme="full"/>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 y="1712"/>
                          <a:ext cx="3564" cy="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14" name="Text Box 6"/>
            <p:cNvSpPr txBox="1">
              <a:spLocks noChangeArrowheads="1"/>
            </p:cNvSpPr>
            <p:nvPr/>
          </p:nvSpPr>
          <p:spPr bwMode="auto">
            <a:xfrm>
              <a:off x="1066" y="3814"/>
              <a:ext cx="1762" cy="249"/>
            </a:xfrm>
            <a:prstGeom prst="rect">
              <a:avLst/>
            </a:prstGeom>
            <a:noFill/>
            <a:ln w="9525">
              <a:noFill/>
              <a:miter lim="800000"/>
              <a:headEnd/>
              <a:tailEnd/>
            </a:ln>
            <a:effectLst/>
          </p:spPr>
          <p:txBody>
            <a:bodyPr wrap="none">
              <a:spAutoFit/>
            </a:bodyPr>
            <a:lstStyle/>
            <a:p>
              <a:pPr eaLnBrk="0" hangingPunct="0"/>
              <a:r>
                <a:rPr lang="en-US">
                  <a:solidFill>
                    <a:srgbClr val="FF0000"/>
                  </a:solidFill>
                  <a:latin typeface="Times New Roman" pitchFamily="18" charset="0"/>
                </a:rPr>
                <a:t>LHC nominal operation</a:t>
              </a:r>
            </a:p>
          </p:txBody>
        </p:sp>
        <p:sp>
          <p:nvSpPr>
            <p:cNvPr id="94215" name="Line 7"/>
            <p:cNvSpPr>
              <a:spLocks noChangeShapeType="1"/>
            </p:cNvSpPr>
            <p:nvPr/>
          </p:nvSpPr>
          <p:spPr bwMode="auto">
            <a:xfrm>
              <a:off x="1253" y="4047"/>
              <a:ext cx="1536" cy="0"/>
            </a:xfrm>
            <a:prstGeom prst="line">
              <a:avLst/>
            </a:prstGeom>
            <a:noFill/>
            <a:ln w="38100">
              <a:solidFill>
                <a:srgbClr val="FF0000"/>
              </a:solidFill>
              <a:round/>
              <a:headEnd/>
              <a:tailEnd type="triangle" w="med" len="med"/>
            </a:ln>
            <a:effectLst/>
          </p:spPr>
          <p:txBody>
            <a:bodyPr wrap="none" anchor="ctr"/>
            <a:lstStyle/>
            <a:p>
              <a:endParaRPr lang="en-US"/>
            </a:p>
          </p:txBody>
        </p:sp>
        <p:sp>
          <p:nvSpPr>
            <p:cNvPr id="94216" name="Line 8"/>
            <p:cNvSpPr>
              <a:spLocks noChangeShapeType="1"/>
            </p:cNvSpPr>
            <p:nvPr/>
          </p:nvSpPr>
          <p:spPr bwMode="auto">
            <a:xfrm>
              <a:off x="2789" y="3807"/>
              <a:ext cx="0" cy="303"/>
            </a:xfrm>
            <a:prstGeom prst="line">
              <a:avLst/>
            </a:prstGeom>
            <a:noFill/>
            <a:ln w="38100">
              <a:solidFill>
                <a:srgbClr val="FF0000"/>
              </a:solidFill>
              <a:round/>
              <a:headEnd/>
              <a:tailEnd/>
            </a:ln>
            <a:effectLst/>
          </p:spPr>
          <p:txBody>
            <a:bodyPr wrap="none" anchor="ctr"/>
            <a:lstStyle/>
            <a:p>
              <a:endParaRPr lang="en-US"/>
            </a:p>
          </p:txBody>
        </p:sp>
      </p:grpSp>
      <p:pic>
        <p:nvPicPr>
          <p:cNvPr id="94217" name="Picture 9" descr="IMAG33~1"/>
          <p:cNvPicPr>
            <a:picLocks noChangeAspect="1" noChangeArrowheads="1"/>
          </p:cNvPicPr>
          <p:nvPr/>
        </p:nvPicPr>
        <p:blipFill>
          <a:blip r:embed="rId7" cstate="print"/>
          <a:srcRect/>
          <a:stretch>
            <a:fillRect/>
          </a:stretch>
        </p:blipFill>
        <p:spPr bwMode="auto">
          <a:xfrm>
            <a:off x="3132138" y="1341438"/>
            <a:ext cx="1687512" cy="1517650"/>
          </a:xfrm>
          <a:prstGeom prst="rect">
            <a:avLst/>
          </a:prstGeom>
          <a:noFill/>
        </p:spPr>
      </p:pic>
      <p:pic>
        <p:nvPicPr>
          <p:cNvPr id="94218" name="Picture 10" descr="tranche1"/>
          <p:cNvPicPr>
            <a:picLocks noChangeAspect="1" noChangeArrowheads="1"/>
          </p:cNvPicPr>
          <p:nvPr/>
        </p:nvPicPr>
        <p:blipFill>
          <a:blip r:embed="rId8" cstate="print">
            <a:lum bright="12000" contrast="8000"/>
          </a:blip>
          <a:srcRect/>
          <a:stretch>
            <a:fillRect/>
          </a:stretch>
        </p:blipFill>
        <p:spPr bwMode="auto">
          <a:xfrm>
            <a:off x="5364163" y="1125538"/>
            <a:ext cx="1004887" cy="1903412"/>
          </a:xfrm>
          <a:prstGeom prst="rect">
            <a:avLst/>
          </a:prstGeom>
          <a:noFill/>
        </p:spPr>
      </p:pic>
      <p:pic>
        <p:nvPicPr>
          <p:cNvPr id="94219" name="Picture 11"/>
          <p:cNvPicPr>
            <a:picLocks noChangeAspect="1" noChangeArrowheads="1"/>
          </p:cNvPicPr>
          <p:nvPr/>
        </p:nvPicPr>
        <p:blipFill>
          <a:blip r:embed="rId9" cstate="print"/>
          <a:srcRect l="75900"/>
          <a:stretch>
            <a:fillRect/>
          </a:stretch>
        </p:blipFill>
        <p:spPr bwMode="auto">
          <a:xfrm>
            <a:off x="7729538" y="1125538"/>
            <a:ext cx="854075" cy="2016125"/>
          </a:xfrm>
          <a:prstGeom prst="rect">
            <a:avLst/>
          </a:prstGeom>
          <a:noFill/>
          <a:ln w="9525">
            <a:noFill/>
            <a:miter lim="800000"/>
            <a:headEnd/>
            <a:tailEnd/>
          </a:ln>
        </p:spPr>
      </p:pic>
      <p:sp>
        <p:nvSpPr>
          <p:cNvPr id="94220" name="Text Box 12"/>
          <p:cNvSpPr txBox="1">
            <a:spLocks noChangeArrowheads="1"/>
          </p:cNvSpPr>
          <p:nvPr/>
        </p:nvSpPr>
        <p:spPr bwMode="auto">
          <a:xfrm>
            <a:off x="250825" y="1341438"/>
            <a:ext cx="2736850" cy="1768475"/>
          </a:xfrm>
          <a:prstGeom prst="rect">
            <a:avLst/>
          </a:prstGeom>
          <a:noFill/>
          <a:ln w="9525">
            <a:noFill/>
            <a:miter lim="800000"/>
            <a:headEnd/>
            <a:tailEnd/>
          </a:ln>
          <a:effectLst/>
        </p:spPr>
        <p:txBody>
          <a:bodyPr>
            <a:spAutoFit/>
          </a:bodyPr>
          <a:lstStyle/>
          <a:p>
            <a:pPr>
              <a:spcBef>
                <a:spcPct val="50000"/>
              </a:spcBef>
              <a:buFontTx/>
              <a:buChar char="•"/>
            </a:pPr>
            <a:r>
              <a:rPr lang="fr-CH" sz="2000">
                <a:latin typeface="Tahoma" pitchFamily="34" charset="0"/>
              </a:rPr>
              <a:t> Phenomenology</a:t>
            </a:r>
          </a:p>
          <a:p>
            <a:pPr>
              <a:spcBef>
                <a:spcPct val="50000"/>
              </a:spcBef>
              <a:buFontTx/>
              <a:buChar char="•"/>
            </a:pPr>
            <a:r>
              <a:rPr lang="fr-CH" sz="2000">
                <a:latin typeface="Tahoma" pitchFamily="34" charset="0"/>
              </a:rPr>
              <a:t> Stability</a:t>
            </a:r>
          </a:p>
          <a:p>
            <a:pPr>
              <a:spcBef>
                <a:spcPct val="50000"/>
              </a:spcBef>
              <a:buFontTx/>
              <a:buChar char="•"/>
            </a:pPr>
            <a:r>
              <a:rPr lang="fr-CH" sz="2000">
                <a:latin typeface="Tahoma" pitchFamily="34" charset="0"/>
              </a:rPr>
              <a:t> Pressure drop</a:t>
            </a:r>
          </a:p>
          <a:p>
            <a:pPr>
              <a:spcBef>
                <a:spcPct val="50000"/>
              </a:spcBef>
              <a:buFontTx/>
              <a:buChar char="•"/>
            </a:pPr>
            <a:r>
              <a:rPr lang="fr-CH" sz="2000">
                <a:latin typeface="Tahoma" pitchFamily="34" charset="0"/>
              </a:rPr>
              <a:t> Heat transfer at wall</a:t>
            </a:r>
            <a:endParaRPr lang="en-US" sz="2000">
              <a:latin typeface="Tahoma" pitchFamily="34" charset="0"/>
            </a:endParaRPr>
          </a:p>
        </p:txBody>
      </p:sp>
      <p:sp>
        <p:nvSpPr>
          <p:cNvPr id="94221" name="Line 13"/>
          <p:cNvSpPr>
            <a:spLocks noChangeShapeType="1"/>
          </p:cNvSpPr>
          <p:nvPr/>
        </p:nvSpPr>
        <p:spPr bwMode="auto">
          <a:xfrm>
            <a:off x="4140200" y="2852738"/>
            <a:ext cx="1152525" cy="1223962"/>
          </a:xfrm>
          <a:prstGeom prst="line">
            <a:avLst/>
          </a:prstGeom>
          <a:noFill/>
          <a:ln w="31750">
            <a:solidFill>
              <a:srgbClr val="FF0000"/>
            </a:solidFill>
            <a:round/>
            <a:headEnd/>
            <a:tailEnd type="triangle" w="med" len="med"/>
          </a:ln>
          <a:effectLst/>
        </p:spPr>
        <p:txBody>
          <a:bodyPr/>
          <a:lstStyle/>
          <a:p>
            <a:endParaRPr lang="en-US"/>
          </a:p>
        </p:txBody>
      </p:sp>
      <p:sp>
        <p:nvSpPr>
          <p:cNvPr id="94222" name="Line 14"/>
          <p:cNvSpPr>
            <a:spLocks noChangeShapeType="1"/>
          </p:cNvSpPr>
          <p:nvPr/>
        </p:nvSpPr>
        <p:spPr bwMode="auto">
          <a:xfrm>
            <a:off x="5867400" y="2997200"/>
            <a:ext cx="217488" cy="1584325"/>
          </a:xfrm>
          <a:prstGeom prst="line">
            <a:avLst/>
          </a:prstGeom>
          <a:noFill/>
          <a:ln w="31750">
            <a:solidFill>
              <a:srgbClr val="FF0000"/>
            </a:solidFill>
            <a:round/>
            <a:headEnd/>
            <a:tailEnd type="triangle" w="med" len="med"/>
          </a:ln>
          <a:effectLst/>
        </p:spPr>
        <p:txBody>
          <a:bodyPr/>
          <a:lstStyle/>
          <a:p>
            <a:endParaRPr lang="en-US"/>
          </a:p>
        </p:txBody>
      </p:sp>
      <p:sp>
        <p:nvSpPr>
          <p:cNvPr id="94223" name="Line 15"/>
          <p:cNvSpPr>
            <a:spLocks noChangeShapeType="1"/>
          </p:cNvSpPr>
          <p:nvPr/>
        </p:nvSpPr>
        <p:spPr bwMode="auto">
          <a:xfrm flipH="1">
            <a:off x="8101013" y="3141663"/>
            <a:ext cx="71437" cy="1008062"/>
          </a:xfrm>
          <a:prstGeom prst="line">
            <a:avLst/>
          </a:prstGeom>
          <a:noFill/>
          <a:ln w="31750">
            <a:solidFill>
              <a:srgbClr val="FF0000"/>
            </a:solidFill>
            <a:round/>
            <a:headEnd/>
            <a:tailEnd type="triangle" w="med" len="med"/>
          </a:ln>
          <a:effectLst/>
        </p:spPr>
        <p:txBody>
          <a:bodyPr/>
          <a:lstStyle/>
          <a:p>
            <a:endParaRPr lang="en-US"/>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42988" y="0"/>
            <a:ext cx="6697662" cy="836613"/>
          </a:xfrm>
        </p:spPr>
        <p:txBody>
          <a:bodyPr/>
          <a:lstStyle/>
          <a:p>
            <a:r>
              <a:rPr lang="en-US" sz="2400" dirty="0"/>
              <a:t>LHC magnet cross-section</a:t>
            </a:r>
          </a:p>
        </p:txBody>
      </p:sp>
      <p:pic>
        <p:nvPicPr>
          <p:cNvPr id="28675" name="Picture 3"/>
          <p:cNvPicPr>
            <a:picLocks noChangeAspect="1" noChangeArrowheads="1"/>
          </p:cNvPicPr>
          <p:nvPr/>
        </p:nvPicPr>
        <p:blipFill>
          <a:blip r:embed="rId2" cstate="print"/>
          <a:srcRect/>
          <a:stretch>
            <a:fillRect/>
          </a:stretch>
        </p:blipFill>
        <p:spPr bwMode="auto">
          <a:xfrm>
            <a:off x="1143000" y="1052513"/>
            <a:ext cx="7389813" cy="5418137"/>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981075" y="3924300"/>
            <a:ext cx="7046913" cy="2528888"/>
          </a:xfrm>
          <a:prstGeom prst="rect">
            <a:avLst/>
          </a:prstGeom>
          <a:noFill/>
          <a:ln w="9525">
            <a:noFill/>
            <a:miter lim="800000"/>
            <a:headEnd/>
            <a:tailEnd/>
          </a:ln>
          <a:effectLst/>
        </p:spPr>
      </p:pic>
      <p:pic>
        <p:nvPicPr>
          <p:cNvPr id="131075" name="Picture 3" descr="Onnes"/>
          <p:cNvPicPr>
            <a:picLocks noChangeAspect="1" noChangeArrowheads="1"/>
          </p:cNvPicPr>
          <p:nvPr/>
        </p:nvPicPr>
        <p:blipFill>
          <a:blip r:embed="rId3" cstate="print"/>
          <a:srcRect/>
          <a:stretch>
            <a:fillRect/>
          </a:stretch>
        </p:blipFill>
        <p:spPr bwMode="auto">
          <a:xfrm>
            <a:off x="3440113" y="476250"/>
            <a:ext cx="2211387" cy="3097213"/>
          </a:xfrm>
          <a:prstGeom prst="rect">
            <a:avLst/>
          </a:prstGeom>
          <a:noFill/>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B5C54BC4-EFC5-4BB1-BC08-4D1AC6BE03B2}"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778000" y="188913"/>
            <a:ext cx="5543550" cy="461665"/>
          </a:xfrm>
          <a:prstGeom prst="rect">
            <a:avLst/>
          </a:prstGeom>
          <a:noFill/>
          <a:ln w="9525">
            <a:noFill/>
            <a:miter lim="800000"/>
            <a:headEnd/>
            <a:tailEnd/>
          </a:ln>
          <a:effectLst/>
        </p:spPr>
        <p:txBody>
          <a:bodyPr>
            <a:spAutoFit/>
          </a:bodyPr>
          <a:lstStyle/>
          <a:p>
            <a:pPr algn="ctr">
              <a:spcBef>
                <a:spcPct val="50000"/>
              </a:spcBef>
            </a:pPr>
            <a:r>
              <a:rPr lang="en-US" sz="2400" dirty="0">
                <a:solidFill>
                  <a:srgbClr val="0066CC"/>
                </a:solidFill>
                <a:effectLst>
                  <a:outerShdw blurRad="38100" dist="38100" dir="2700000" algn="tl">
                    <a:srgbClr val="C0C0C0"/>
                  </a:outerShdw>
                </a:effectLst>
                <a:latin typeface="Tahoma" pitchFamily="34" charset="0"/>
              </a:rPr>
              <a:t>Temperature profile of LHC sector </a:t>
            </a:r>
          </a:p>
        </p:txBody>
      </p:sp>
      <p:grpSp>
        <p:nvGrpSpPr>
          <p:cNvPr id="67591" name="Group 7"/>
          <p:cNvGrpSpPr>
            <a:grpSpLocks/>
          </p:cNvGrpSpPr>
          <p:nvPr/>
        </p:nvGrpSpPr>
        <p:grpSpPr bwMode="auto">
          <a:xfrm>
            <a:off x="1042988" y="1268413"/>
            <a:ext cx="7127875" cy="4968875"/>
            <a:chOff x="657" y="1007"/>
            <a:chExt cx="4490" cy="2831"/>
          </a:xfrm>
        </p:grpSpPr>
        <p:pic>
          <p:nvPicPr>
            <p:cNvPr id="67592" name="Picture 8" descr="std_temp_pres_graph"/>
            <p:cNvPicPr>
              <a:picLocks noChangeAspect="1" noChangeArrowheads="1"/>
            </p:cNvPicPr>
            <p:nvPr/>
          </p:nvPicPr>
          <p:blipFill>
            <a:blip r:embed="rId3" cstate="print"/>
            <a:srcRect/>
            <a:stretch>
              <a:fillRect/>
            </a:stretch>
          </p:blipFill>
          <p:spPr bwMode="auto">
            <a:xfrm>
              <a:off x="657" y="1007"/>
              <a:ext cx="4490" cy="2831"/>
            </a:xfrm>
            <a:prstGeom prst="rect">
              <a:avLst/>
            </a:prstGeom>
            <a:noFill/>
          </p:spPr>
        </p:pic>
        <p:sp>
          <p:nvSpPr>
            <p:cNvPr id="67593" name="Line 4"/>
            <p:cNvSpPr>
              <a:spLocks noChangeShapeType="1"/>
            </p:cNvSpPr>
            <p:nvPr/>
          </p:nvSpPr>
          <p:spPr bwMode="auto">
            <a:xfrm flipV="1">
              <a:off x="1111" y="2840"/>
              <a:ext cx="3583" cy="0"/>
            </a:xfrm>
            <a:prstGeom prst="line">
              <a:avLst/>
            </a:prstGeom>
            <a:noFill/>
            <a:ln w="31750">
              <a:solidFill>
                <a:srgbClr val="FF0000"/>
              </a:solidFill>
              <a:round/>
              <a:headEnd type="triangle" w="med" len="med"/>
              <a:tailEnd type="triangle" w="med" len="med"/>
            </a:ln>
          </p:spPr>
          <p:txBody>
            <a:bodyPr/>
            <a:lstStyle/>
            <a:p>
              <a:endParaRPr lang="en-US"/>
            </a:p>
          </p:txBody>
        </p:sp>
        <p:sp>
          <p:nvSpPr>
            <p:cNvPr id="67594" name="Text Box 5"/>
            <p:cNvSpPr txBox="1">
              <a:spLocks noChangeArrowheads="1"/>
            </p:cNvSpPr>
            <p:nvPr/>
          </p:nvSpPr>
          <p:spPr bwMode="auto">
            <a:xfrm>
              <a:off x="2543" y="2628"/>
              <a:ext cx="655" cy="192"/>
            </a:xfrm>
            <a:prstGeom prst="rect">
              <a:avLst/>
            </a:prstGeom>
            <a:noFill/>
            <a:ln w="9525">
              <a:noFill/>
              <a:miter lim="800000"/>
              <a:headEnd/>
              <a:tailEnd/>
            </a:ln>
          </p:spPr>
          <p:txBody>
            <a:bodyPr>
              <a:spAutoFit/>
            </a:bodyPr>
            <a:lstStyle/>
            <a:p>
              <a:pPr algn="ctr">
                <a:spcBef>
                  <a:spcPct val="50000"/>
                </a:spcBef>
              </a:pPr>
              <a:r>
                <a:rPr lang="fr-CH" sz="1600" b="1">
                  <a:solidFill>
                    <a:srgbClr val="FF0000"/>
                  </a:solidFill>
                  <a:latin typeface="Tahoma" pitchFamily="34" charset="0"/>
                </a:rPr>
                <a:t>3.3 km</a:t>
              </a:r>
              <a:endParaRPr lang="en-US" sz="1600" b="1">
                <a:solidFill>
                  <a:srgbClr val="FF0000"/>
                </a:solidFill>
                <a:latin typeface="Tahoma" pitchFamily="34" charset="0"/>
              </a:endParaRPr>
            </a:p>
          </p:txBody>
        </p:sp>
      </p:gr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B5C54BC4-EFC5-4BB1-BC08-4D1AC6BE03B2}"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187624" y="188640"/>
            <a:ext cx="6697662" cy="706437"/>
          </a:xfrm>
        </p:spPr>
        <p:txBody>
          <a:bodyPr/>
          <a:lstStyle/>
          <a:p>
            <a:r>
              <a:rPr lang="en-GB" sz="2400" dirty="0"/>
              <a:t>Contents</a:t>
            </a:r>
          </a:p>
        </p:txBody>
      </p:sp>
      <p:sp>
        <p:nvSpPr>
          <p:cNvPr id="119811" name="Rectangle 3"/>
          <p:cNvSpPr>
            <a:spLocks noGrp="1" noChangeArrowheads="1"/>
          </p:cNvSpPr>
          <p:nvPr>
            <p:ph type="body" idx="1"/>
          </p:nvPr>
        </p:nvSpPr>
        <p:spPr>
          <a:xfrm>
            <a:off x="971550" y="2565400"/>
            <a:ext cx="7416800" cy="2592388"/>
          </a:xfrm>
        </p:spPr>
        <p:txBody>
          <a:bodyPr/>
          <a:lstStyle/>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Introduction to superfluid helium</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Superfluid helium as a technical coolant</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Practical cooling schemes</a:t>
            </a:r>
            <a:endPar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endParaRPr>
          </a:p>
          <a:p>
            <a:pPr>
              <a:lnSpc>
                <a:spcPct val="90000"/>
              </a:lnSpc>
            </a:pPr>
            <a:r>
              <a:rPr lang="en-GB" sz="2000" dirty="0">
                <a:cs typeface="Times New Roman" pitchFamily="18" charset="0"/>
              </a:rPr>
              <a:t>Refrigeration below 2 K</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Specific technology for He II systems</a:t>
            </a:r>
          </a:p>
          <a:p>
            <a:pPr>
              <a:lnSpc>
                <a:spcPct val="90000"/>
              </a:lnSpc>
            </a:pPr>
            <a:r>
              <a:rPr lang="fr-CH" sz="2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Applications</a:t>
            </a:r>
            <a:endPar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755650" y="44450"/>
            <a:ext cx="7561263" cy="706438"/>
          </a:xfrm>
        </p:spPr>
        <p:txBody>
          <a:bodyPr/>
          <a:lstStyle/>
          <a:p>
            <a:r>
              <a:rPr lang="fr-CH" sz="2400" dirty="0"/>
              <a:t>Challenges of power </a:t>
            </a:r>
            <a:r>
              <a:rPr lang="fr-CH" sz="2400" dirty="0" err="1"/>
              <a:t>refrigeration</a:t>
            </a:r>
            <a:r>
              <a:rPr lang="fr-CH" sz="2400" dirty="0"/>
              <a:t> </a:t>
            </a:r>
            <a:r>
              <a:rPr lang="fr-CH" sz="2400" dirty="0" err="1"/>
              <a:t>at</a:t>
            </a:r>
            <a:r>
              <a:rPr lang="fr-CH" sz="2400" dirty="0"/>
              <a:t> 1.8 K</a:t>
            </a:r>
            <a:endParaRPr lang="en-US" sz="2400" dirty="0"/>
          </a:p>
        </p:txBody>
      </p:sp>
      <p:pic>
        <p:nvPicPr>
          <p:cNvPr id="69635" name="Picture 3"/>
          <p:cNvPicPr>
            <a:picLocks noChangeAspect="1" noChangeArrowheads="1"/>
          </p:cNvPicPr>
          <p:nvPr/>
        </p:nvPicPr>
        <p:blipFill>
          <a:blip r:embed="rId2" cstate="print"/>
          <a:srcRect/>
          <a:stretch>
            <a:fillRect/>
          </a:stretch>
        </p:blipFill>
        <p:spPr bwMode="auto">
          <a:xfrm>
            <a:off x="2051050" y="692150"/>
            <a:ext cx="6192838" cy="4562475"/>
          </a:xfrm>
          <a:prstGeom prst="rect">
            <a:avLst/>
          </a:prstGeom>
          <a:noFill/>
          <a:ln w="9525">
            <a:noFill/>
            <a:miter lim="800000"/>
            <a:headEnd/>
            <a:tailEnd/>
          </a:ln>
          <a:effectLst/>
        </p:spPr>
      </p:pic>
      <p:sp>
        <p:nvSpPr>
          <p:cNvPr id="69636" name="AutoShape 4"/>
          <p:cNvSpPr>
            <a:spLocks noChangeArrowheads="1"/>
          </p:cNvSpPr>
          <p:nvPr/>
        </p:nvSpPr>
        <p:spPr bwMode="auto">
          <a:xfrm>
            <a:off x="2484438" y="2708275"/>
            <a:ext cx="215900" cy="1512888"/>
          </a:xfrm>
          <a:prstGeom prst="upArrow">
            <a:avLst>
              <a:gd name="adj1" fmla="val 50000"/>
              <a:gd name="adj2" fmla="val 175184"/>
            </a:avLst>
          </a:prstGeom>
          <a:solidFill>
            <a:srgbClr val="FF0000"/>
          </a:solidFill>
          <a:ln w="9525" algn="ctr">
            <a:solidFill>
              <a:srgbClr val="FF0000"/>
            </a:solidFill>
            <a:miter lim="800000"/>
            <a:headEnd/>
            <a:tailEnd/>
          </a:ln>
          <a:effectLst/>
        </p:spPr>
        <p:txBody>
          <a:bodyPr anchor="ctr">
            <a:spAutoFit/>
          </a:bodyPr>
          <a:lstStyle/>
          <a:p>
            <a:endParaRPr lang="en-US"/>
          </a:p>
        </p:txBody>
      </p:sp>
      <p:sp>
        <p:nvSpPr>
          <p:cNvPr id="69637" name="Text Box 5"/>
          <p:cNvSpPr txBox="1">
            <a:spLocks noChangeArrowheads="1"/>
          </p:cNvSpPr>
          <p:nvPr/>
        </p:nvSpPr>
        <p:spPr bwMode="auto">
          <a:xfrm>
            <a:off x="323850" y="3617913"/>
            <a:ext cx="2089150" cy="347662"/>
          </a:xfrm>
          <a:prstGeom prst="rect">
            <a:avLst/>
          </a:prstGeom>
          <a:noFill/>
          <a:ln w="9525" algn="ctr">
            <a:noFill/>
            <a:miter lim="800000"/>
            <a:headEnd/>
            <a:tailEnd/>
          </a:ln>
          <a:effectLst/>
        </p:spPr>
        <p:txBody>
          <a:bodyPr>
            <a:spAutoFit/>
          </a:bodyPr>
          <a:lstStyle/>
          <a:p>
            <a:pPr marL="233363" indent="-233363">
              <a:lnSpc>
                <a:spcPct val="120000"/>
              </a:lnSpc>
            </a:pPr>
            <a:r>
              <a:rPr lang="fr-CH" sz="1400" b="1">
                <a:solidFill>
                  <a:srgbClr val="FF0000"/>
                </a:solidFill>
                <a:latin typeface="Verdana" pitchFamily="34" charset="0"/>
              </a:rPr>
              <a:t>Compression &gt; 80</a:t>
            </a:r>
            <a:endParaRPr lang="en-US" sz="1400" b="1">
              <a:solidFill>
                <a:srgbClr val="FF0000"/>
              </a:solidFill>
              <a:latin typeface="Verdana" pitchFamily="34" charset="0"/>
            </a:endParaRPr>
          </a:p>
        </p:txBody>
      </p:sp>
      <p:sp>
        <p:nvSpPr>
          <p:cNvPr id="69638" name="Text Box 6"/>
          <p:cNvSpPr txBox="1">
            <a:spLocks noChangeArrowheads="1"/>
          </p:cNvSpPr>
          <p:nvPr/>
        </p:nvSpPr>
        <p:spPr bwMode="auto">
          <a:xfrm>
            <a:off x="395288" y="5157192"/>
            <a:ext cx="8280400" cy="1412875"/>
          </a:xfrm>
          <a:prstGeom prst="rect">
            <a:avLst/>
          </a:prstGeom>
          <a:noFill/>
          <a:ln w="9525" algn="ctr">
            <a:noFill/>
            <a:miter lim="800000"/>
            <a:headEnd/>
            <a:tailEnd/>
          </a:ln>
          <a:effectLst/>
        </p:spPr>
        <p:txBody>
          <a:bodyPr>
            <a:spAutoFit/>
          </a:bodyPr>
          <a:lstStyle/>
          <a:p>
            <a:pPr marL="233363" indent="-233363" algn="just">
              <a:lnSpc>
                <a:spcPct val="120000"/>
              </a:lnSpc>
              <a:buFontTx/>
              <a:buChar char="•"/>
            </a:pPr>
            <a:r>
              <a:rPr lang="fr-CH" dirty="0">
                <a:latin typeface="Tahoma" pitchFamily="34" charset="0"/>
              </a:rPr>
              <a:t>Compression of large mass flow-rate of He </a:t>
            </a:r>
            <a:r>
              <a:rPr lang="fr-CH" dirty="0" err="1">
                <a:latin typeface="Tahoma" pitchFamily="34" charset="0"/>
              </a:rPr>
              <a:t>vapor</a:t>
            </a:r>
            <a:r>
              <a:rPr lang="fr-CH" dirty="0">
                <a:latin typeface="Tahoma" pitchFamily="34" charset="0"/>
              </a:rPr>
              <a:t> </a:t>
            </a:r>
            <a:r>
              <a:rPr lang="fr-CH" dirty="0" err="1">
                <a:latin typeface="Tahoma" pitchFamily="34" charset="0"/>
              </a:rPr>
              <a:t>across</a:t>
            </a:r>
            <a:r>
              <a:rPr lang="fr-CH" dirty="0">
                <a:latin typeface="Tahoma" pitchFamily="34" charset="0"/>
              </a:rPr>
              <a:t> high pressure ratio</a:t>
            </a:r>
          </a:p>
          <a:p>
            <a:pPr marL="233363" indent="-233363" algn="just">
              <a:lnSpc>
                <a:spcPct val="120000"/>
              </a:lnSpc>
              <a:buFont typeface="Symbol" pitchFamily="18" charset="2"/>
              <a:buChar char="Þ"/>
            </a:pPr>
            <a:r>
              <a:rPr lang="en-US" dirty="0">
                <a:latin typeface="Tahoma" pitchFamily="34" charset="0"/>
                <a:sym typeface="Symbol" pitchFamily="18" charset="2"/>
              </a:rPr>
              <a:t> intake He at maximum density, i.e. cold</a:t>
            </a:r>
          </a:p>
          <a:p>
            <a:pPr marL="233363" indent="-233363" algn="just">
              <a:lnSpc>
                <a:spcPct val="120000"/>
              </a:lnSpc>
              <a:buFontTx/>
              <a:buChar char="•"/>
            </a:pPr>
            <a:r>
              <a:rPr lang="fr-CH" dirty="0" err="1">
                <a:latin typeface="Tahoma" pitchFamily="34" charset="0"/>
                <a:sym typeface="Symbol" pitchFamily="18" charset="2"/>
              </a:rPr>
              <a:t>Need</a:t>
            </a:r>
            <a:r>
              <a:rPr lang="fr-CH" dirty="0">
                <a:latin typeface="Tahoma" pitchFamily="34" charset="0"/>
                <a:sym typeface="Symbol" pitchFamily="18" charset="2"/>
              </a:rPr>
              <a:t> contact-</a:t>
            </a:r>
            <a:r>
              <a:rPr lang="fr-CH" dirty="0" err="1">
                <a:latin typeface="Tahoma" pitchFamily="34" charset="0"/>
                <a:sym typeface="Symbol" pitchFamily="18" charset="2"/>
              </a:rPr>
              <a:t>less</a:t>
            </a:r>
            <a:r>
              <a:rPr lang="fr-CH" dirty="0">
                <a:latin typeface="Tahoma" pitchFamily="34" charset="0"/>
                <a:sym typeface="Symbol" pitchFamily="18" charset="2"/>
              </a:rPr>
              <a:t>, </a:t>
            </a:r>
            <a:r>
              <a:rPr lang="fr-CH" dirty="0" err="1">
                <a:latin typeface="Tahoma" pitchFamily="34" charset="0"/>
                <a:sym typeface="Symbol" pitchFamily="18" charset="2"/>
              </a:rPr>
              <a:t>vane-less</a:t>
            </a:r>
            <a:r>
              <a:rPr lang="fr-CH" dirty="0">
                <a:latin typeface="Tahoma" pitchFamily="34" charset="0"/>
                <a:sym typeface="Symbol" pitchFamily="18" charset="2"/>
              </a:rPr>
              <a:t> machine  </a:t>
            </a:r>
            <a:r>
              <a:rPr lang="fr-CH" dirty="0" err="1">
                <a:latin typeface="Tahoma" pitchFamily="34" charset="0"/>
                <a:sym typeface="Symbol" pitchFamily="18" charset="2"/>
              </a:rPr>
              <a:t>hydrodynamic</a:t>
            </a:r>
            <a:r>
              <a:rPr lang="fr-CH" dirty="0">
                <a:latin typeface="Tahoma" pitchFamily="34" charset="0"/>
                <a:sym typeface="Symbol" pitchFamily="18" charset="2"/>
              </a:rPr>
              <a:t> </a:t>
            </a:r>
            <a:r>
              <a:rPr lang="fr-CH" dirty="0" err="1">
                <a:latin typeface="Tahoma" pitchFamily="34" charset="0"/>
                <a:sym typeface="Symbol" pitchFamily="18" charset="2"/>
              </a:rPr>
              <a:t>compressor</a:t>
            </a:r>
            <a:endParaRPr lang="fr-CH" dirty="0">
              <a:latin typeface="Tahoma" pitchFamily="34" charset="0"/>
              <a:sym typeface="Symbol" pitchFamily="18" charset="2"/>
            </a:endParaRPr>
          </a:p>
          <a:p>
            <a:pPr marL="233363" indent="-233363" algn="just">
              <a:lnSpc>
                <a:spcPct val="120000"/>
              </a:lnSpc>
              <a:buFontTx/>
              <a:buChar char="•"/>
            </a:pPr>
            <a:r>
              <a:rPr lang="fr-CH" dirty="0">
                <a:latin typeface="Tahoma" pitchFamily="34" charset="0"/>
                <a:sym typeface="Symbol" pitchFamily="18" charset="2"/>
              </a:rPr>
              <a:t>Compression </a:t>
            </a:r>
            <a:r>
              <a:rPr lang="fr-CH" dirty="0" err="1">
                <a:latin typeface="Tahoma" pitchFamily="34" charset="0"/>
                <a:sym typeface="Symbol" pitchFamily="18" charset="2"/>
              </a:rPr>
              <a:t>heat</a:t>
            </a:r>
            <a:r>
              <a:rPr lang="fr-CH" dirty="0">
                <a:latin typeface="Tahoma" pitchFamily="34" charset="0"/>
                <a:sym typeface="Symbol" pitchFamily="18" charset="2"/>
              </a:rPr>
              <a:t> </a:t>
            </a:r>
            <a:r>
              <a:rPr lang="fr-CH" dirty="0" err="1">
                <a:latin typeface="Tahoma" pitchFamily="34" charset="0"/>
                <a:sym typeface="Symbol" pitchFamily="18" charset="2"/>
              </a:rPr>
              <a:t>rejected</a:t>
            </a:r>
            <a:r>
              <a:rPr lang="fr-CH" dirty="0">
                <a:latin typeface="Tahoma" pitchFamily="34" charset="0"/>
                <a:sym typeface="Symbol" pitchFamily="18" charset="2"/>
              </a:rPr>
              <a:t> </a:t>
            </a:r>
            <a:r>
              <a:rPr lang="fr-CH" dirty="0" err="1">
                <a:latin typeface="Tahoma" pitchFamily="34" charset="0"/>
                <a:sym typeface="Symbol" pitchFamily="18" charset="2"/>
              </a:rPr>
              <a:t>at</a:t>
            </a:r>
            <a:r>
              <a:rPr lang="fr-CH" dirty="0">
                <a:latin typeface="Tahoma" pitchFamily="34" charset="0"/>
                <a:sym typeface="Symbol" pitchFamily="18" charset="2"/>
              </a:rPr>
              <a:t> </a:t>
            </a:r>
            <a:r>
              <a:rPr lang="fr-CH" dirty="0" err="1">
                <a:latin typeface="Tahoma" pitchFamily="34" charset="0"/>
                <a:sym typeface="Symbol" pitchFamily="18" charset="2"/>
              </a:rPr>
              <a:t>low</a:t>
            </a:r>
            <a:r>
              <a:rPr lang="fr-CH" dirty="0">
                <a:latin typeface="Tahoma" pitchFamily="34" charset="0"/>
                <a:sym typeface="Symbol" pitchFamily="18" charset="2"/>
              </a:rPr>
              <a:t> </a:t>
            </a:r>
            <a:r>
              <a:rPr lang="fr-CH" dirty="0" err="1">
                <a:latin typeface="Tahoma" pitchFamily="34" charset="0"/>
                <a:sym typeface="Symbol" pitchFamily="18" charset="2"/>
              </a:rPr>
              <a:t>temperature</a:t>
            </a:r>
            <a:r>
              <a:rPr lang="fr-CH" dirty="0">
                <a:latin typeface="Tahoma" pitchFamily="34" charset="0"/>
                <a:sym typeface="Symbol" pitchFamily="18" charset="2"/>
              </a:rPr>
              <a:t>  </a:t>
            </a:r>
            <a:r>
              <a:rPr lang="fr-CH" dirty="0" err="1">
                <a:latin typeface="Tahoma" pitchFamily="34" charset="0"/>
                <a:sym typeface="Symbol" pitchFamily="18" charset="2"/>
              </a:rPr>
              <a:t>thermodynamic</a:t>
            </a:r>
            <a:r>
              <a:rPr lang="fr-CH" dirty="0">
                <a:latin typeface="Tahoma" pitchFamily="34" charset="0"/>
                <a:sym typeface="Symbol" pitchFamily="18" charset="2"/>
              </a:rPr>
              <a:t> </a:t>
            </a:r>
            <a:r>
              <a:rPr lang="fr-CH" dirty="0" err="1">
                <a:latin typeface="Tahoma" pitchFamily="34" charset="0"/>
                <a:sym typeface="Symbol" pitchFamily="18" charset="2"/>
              </a:rPr>
              <a:t>efficiency</a:t>
            </a:r>
            <a:endParaRPr lang="fr-CH" dirty="0">
              <a:latin typeface="Tahoma" pitchFamily="34" charset="0"/>
              <a:sym typeface="Symbol" pitchFamily="18" charset="2"/>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09600" y="44450"/>
            <a:ext cx="7706816" cy="1295400"/>
          </a:xfrm>
        </p:spPr>
        <p:txBody>
          <a:bodyPr/>
          <a:lstStyle/>
          <a:p>
            <a:r>
              <a:rPr lang="en-US" sz="2400" dirty="0"/>
              <a:t>Warm pumping unit for LHC magnet tests</a:t>
            </a:r>
            <a:r>
              <a:rPr lang="en-US" dirty="0"/>
              <a:t/>
            </a:r>
            <a:br>
              <a:rPr lang="en-US" dirty="0"/>
            </a:br>
            <a:r>
              <a:rPr lang="en-US" sz="2000" dirty="0"/>
              <a:t>3 stages of Roots + 1 stage rotary-vane pumps</a:t>
            </a:r>
            <a:br>
              <a:rPr lang="en-US" sz="2000" dirty="0"/>
            </a:br>
            <a:r>
              <a:rPr lang="en-US" sz="2000" dirty="0"/>
              <a:t>6 g/s @ 10 mbar </a:t>
            </a:r>
            <a:r>
              <a:rPr lang="en-US" sz="2000" i="1" dirty="0">
                <a:solidFill>
                  <a:srgbClr val="FF3300"/>
                </a:solidFill>
              </a:rPr>
              <a:t>(1/160 of LHC!)</a:t>
            </a:r>
          </a:p>
        </p:txBody>
      </p:sp>
      <p:pic>
        <p:nvPicPr>
          <p:cNvPr id="77827" name="Picture 3"/>
          <p:cNvPicPr>
            <a:picLocks noChangeAspect="1" noChangeArrowheads="1"/>
          </p:cNvPicPr>
          <p:nvPr/>
        </p:nvPicPr>
        <p:blipFill>
          <a:blip r:embed="rId2" cstate="print"/>
          <a:srcRect t="8333"/>
          <a:stretch>
            <a:fillRect/>
          </a:stretch>
        </p:blipFill>
        <p:spPr bwMode="auto">
          <a:xfrm>
            <a:off x="838200" y="1676400"/>
            <a:ext cx="7543800" cy="4540250"/>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611188" y="44450"/>
            <a:ext cx="7847012" cy="1066800"/>
          </a:xfrm>
          <a:prstGeom prst="rect">
            <a:avLst/>
          </a:prstGeom>
          <a:noFill/>
          <a:ln w="9525">
            <a:noFill/>
            <a:miter lim="800000"/>
            <a:headEnd/>
            <a:tailEnd/>
          </a:ln>
          <a:effectLst/>
        </p:spPr>
        <p:txBody>
          <a:bodyPr anchor="ctr"/>
          <a:lstStyle/>
          <a:p>
            <a:pPr algn="ctr"/>
            <a:r>
              <a:rPr lang="en-US" sz="2400" dirty="0">
                <a:solidFill>
                  <a:srgbClr val="0066CC"/>
                </a:solidFill>
                <a:effectLst>
                  <a:outerShdw blurRad="38100" dist="38100" dir="2700000" algn="tl">
                    <a:srgbClr val="C0C0C0"/>
                  </a:outerShdw>
                </a:effectLst>
                <a:latin typeface="Tahoma" pitchFamily="34" charset="0"/>
              </a:rPr>
              <a:t>Operating ranges</a:t>
            </a:r>
            <a:br>
              <a:rPr lang="en-US" sz="2400" dirty="0">
                <a:solidFill>
                  <a:srgbClr val="0066CC"/>
                </a:solidFill>
                <a:effectLst>
                  <a:outerShdw blurRad="38100" dist="38100" dir="2700000" algn="tl">
                    <a:srgbClr val="C0C0C0"/>
                  </a:outerShdw>
                </a:effectLst>
                <a:latin typeface="Tahoma" pitchFamily="34" charset="0"/>
              </a:rPr>
            </a:br>
            <a:r>
              <a:rPr lang="en-US" sz="2400" dirty="0">
                <a:solidFill>
                  <a:srgbClr val="0066CC"/>
                </a:solidFill>
                <a:effectLst>
                  <a:outerShdw blurRad="38100" dist="38100" dir="2700000" algn="tl">
                    <a:srgbClr val="C0C0C0"/>
                  </a:outerShdw>
                </a:effectLst>
                <a:latin typeface="Tahoma" pitchFamily="34" charset="0"/>
              </a:rPr>
              <a:t>of volumetric &amp; hydrodynamic compressors</a:t>
            </a:r>
          </a:p>
        </p:txBody>
      </p:sp>
      <p:sp>
        <p:nvSpPr>
          <p:cNvPr id="78851" name="Line 3"/>
          <p:cNvSpPr>
            <a:spLocks noChangeShapeType="1"/>
          </p:cNvSpPr>
          <p:nvPr/>
        </p:nvSpPr>
        <p:spPr bwMode="auto">
          <a:xfrm flipV="1">
            <a:off x="990600" y="1828800"/>
            <a:ext cx="0" cy="3581400"/>
          </a:xfrm>
          <a:prstGeom prst="line">
            <a:avLst/>
          </a:prstGeom>
          <a:noFill/>
          <a:ln w="12700">
            <a:solidFill>
              <a:schemeClr val="tx1"/>
            </a:solidFill>
            <a:round/>
            <a:headEnd/>
            <a:tailEnd type="triangle" w="med" len="med"/>
          </a:ln>
          <a:effectLst/>
        </p:spPr>
        <p:txBody>
          <a:bodyPr/>
          <a:lstStyle/>
          <a:p>
            <a:endParaRPr lang="en-US"/>
          </a:p>
        </p:txBody>
      </p:sp>
      <p:sp>
        <p:nvSpPr>
          <p:cNvPr id="78852" name="Line 4"/>
          <p:cNvSpPr>
            <a:spLocks noChangeShapeType="1"/>
          </p:cNvSpPr>
          <p:nvPr/>
        </p:nvSpPr>
        <p:spPr bwMode="auto">
          <a:xfrm>
            <a:off x="990600" y="5410200"/>
            <a:ext cx="2971800" cy="0"/>
          </a:xfrm>
          <a:prstGeom prst="line">
            <a:avLst/>
          </a:prstGeom>
          <a:noFill/>
          <a:ln w="12700">
            <a:solidFill>
              <a:schemeClr val="tx1"/>
            </a:solidFill>
            <a:round/>
            <a:headEnd/>
            <a:tailEnd type="triangle" w="med" len="med"/>
          </a:ln>
          <a:effectLst/>
        </p:spPr>
        <p:txBody>
          <a:bodyPr/>
          <a:lstStyle/>
          <a:p>
            <a:endParaRPr lang="en-US"/>
          </a:p>
        </p:txBody>
      </p:sp>
      <p:sp>
        <p:nvSpPr>
          <p:cNvPr id="78853" name="Line 5"/>
          <p:cNvSpPr>
            <a:spLocks noChangeShapeType="1"/>
          </p:cNvSpPr>
          <p:nvPr/>
        </p:nvSpPr>
        <p:spPr bwMode="auto">
          <a:xfrm>
            <a:off x="990600" y="3124200"/>
            <a:ext cx="2590800" cy="0"/>
          </a:xfrm>
          <a:prstGeom prst="line">
            <a:avLst/>
          </a:prstGeom>
          <a:noFill/>
          <a:ln w="28575">
            <a:solidFill>
              <a:schemeClr val="tx1"/>
            </a:solidFill>
            <a:round/>
            <a:headEnd/>
            <a:tailEnd/>
          </a:ln>
          <a:effectLst/>
        </p:spPr>
        <p:txBody>
          <a:bodyPr/>
          <a:lstStyle/>
          <a:p>
            <a:endParaRPr lang="en-US"/>
          </a:p>
        </p:txBody>
      </p:sp>
      <p:sp>
        <p:nvSpPr>
          <p:cNvPr id="78854" name="AutoShape 6"/>
          <p:cNvSpPr>
            <a:spLocks noChangeAspect="1" noChangeArrowheads="1"/>
          </p:cNvSpPr>
          <p:nvPr/>
        </p:nvSpPr>
        <p:spPr bwMode="auto">
          <a:xfrm>
            <a:off x="1752600" y="2974975"/>
            <a:ext cx="301625" cy="301625"/>
          </a:xfrm>
          <a:prstGeom prst="diamond">
            <a:avLst/>
          </a:prstGeom>
          <a:solidFill>
            <a:schemeClr val="accent1"/>
          </a:solidFill>
          <a:ln w="9525">
            <a:solidFill>
              <a:schemeClr val="tx1"/>
            </a:solidFill>
            <a:miter lim="800000"/>
            <a:headEnd/>
            <a:tailEnd/>
          </a:ln>
          <a:effectLst/>
        </p:spPr>
        <p:txBody>
          <a:bodyPr wrap="none" anchor="ctr"/>
          <a:lstStyle/>
          <a:p>
            <a:endParaRPr lang="en-US"/>
          </a:p>
        </p:txBody>
      </p:sp>
      <p:sp>
        <p:nvSpPr>
          <p:cNvPr id="78855" name="AutoShape 7"/>
          <p:cNvSpPr>
            <a:spLocks noChangeArrowheads="1"/>
          </p:cNvSpPr>
          <p:nvPr/>
        </p:nvSpPr>
        <p:spPr bwMode="auto">
          <a:xfrm>
            <a:off x="2514600" y="2971800"/>
            <a:ext cx="301625" cy="301625"/>
          </a:xfrm>
          <a:prstGeom prst="diamond">
            <a:avLst/>
          </a:prstGeom>
          <a:solidFill>
            <a:srgbClr val="FFFF00"/>
          </a:solidFill>
          <a:ln w="9525">
            <a:solidFill>
              <a:schemeClr val="tx1"/>
            </a:solidFill>
            <a:miter lim="800000"/>
            <a:headEnd/>
            <a:tailEnd/>
          </a:ln>
          <a:effectLst/>
        </p:spPr>
        <p:txBody>
          <a:bodyPr wrap="none" anchor="ctr"/>
          <a:lstStyle/>
          <a:p>
            <a:endParaRPr lang="en-US"/>
          </a:p>
        </p:txBody>
      </p:sp>
      <p:sp>
        <p:nvSpPr>
          <p:cNvPr id="78856" name="AutoShape 8"/>
          <p:cNvSpPr>
            <a:spLocks noChangeArrowheads="1"/>
          </p:cNvSpPr>
          <p:nvPr/>
        </p:nvSpPr>
        <p:spPr bwMode="auto">
          <a:xfrm>
            <a:off x="3276600" y="2971800"/>
            <a:ext cx="301625" cy="301625"/>
          </a:xfrm>
          <a:prstGeom prst="diamond">
            <a:avLst/>
          </a:prstGeom>
          <a:solidFill>
            <a:srgbClr val="FF0000"/>
          </a:solidFill>
          <a:ln w="9525">
            <a:solidFill>
              <a:schemeClr val="tx1"/>
            </a:solidFill>
            <a:miter lim="800000"/>
            <a:headEnd/>
            <a:tailEnd/>
          </a:ln>
          <a:effectLst/>
        </p:spPr>
        <p:txBody>
          <a:bodyPr wrap="none" anchor="ctr"/>
          <a:lstStyle/>
          <a:p>
            <a:endParaRPr lang="en-US"/>
          </a:p>
        </p:txBody>
      </p:sp>
      <p:sp>
        <p:nvSpPr>
          <p:cNvPr id="78857" name="Text Box 9"/>
          <p:cNvSpPr txBox="1">
            <a:spLocks noChangeArrowheads="1"/>
          </p:cNvSpPr>
          <p:nvPr/>
        </p:nvSpPr>
        <p:spPr bwMode="auto">
          <a:xfrm>
            <a:off x="1066800" y="1905000"/>
            <a:ext cx="1046163" cy="641350"/>
          </a:xfrm>
          <a:prstGeom prst="rect">
            <a:avLst/>
          </a:prstGeom>
          <a:noFill/>
          <a:ln w="9525">
            <a:noFill/>
            <a:miter lim="800000"/>
            <a:headEnd/>
            <a:tailEnd/>
          </a:ln>
          <a:effectLst/>
        </p:spPr>
        <p:txBody>
          <a:bodyPr wrap="none">
            <a:spAutoFit/>
          </a:bodyPr>
          <a:lstStyle/>
          <a:p>
            <a:r>
              <a:rPr lang="en-US">
                <a:latin typeface="Tahoma" pitchFamily="34" charset="0"/>
              </a:rPr>
              <a:t>Pressure</a:t>
            </a:r>
          </a:p>
          <a:p>
            <a:r>
              <a:rPr lang="en-US">
                <a:latin typeface="Tahoma" pitchFamily="34" charset="0"/>
              </a:rPr>
              <a:t>ratio</a:t>
            </a:r>
          </a:p>
        </p:txBody>
      </p:sp>
      <p:sp>
        <p:nvSpPr>
          <p:cNvPr id="78858" name="Text Box 10"/>
          <p:cNvSpPr txBox="1">
            <a:spLocks noChangeArrowheads="1"/>
          </p:cNvSpPr>
          <p:nvPr/>
        </p:nvSpPr>
        <p:spPr bwMode="auto">
          <a:xfrm>
            <a:off x="3313113" y="5043488"/>
            <a:ext cx="649287" cy="366712"/>
          </a:xfrm>
          <a:prstGeom prst="rect">
            <a:avLst/>
          </a:prstGeom>
          <a:noFill/>
          <a:ln w="9525">
            <a:noFill/>
            <a:miter lim="800000"/>
            <a:headEnd/>
            <a:tailEnd/>
          </a:ln>
          <a:effectLst/>
        </p:spPr>
        <p:txBody>
          <a:bodyPr wrap="none">
            <a:spAutoFit/>
          </a:bodyPr>
          <a:lstStyle/>
          <a:p>
            <a:r>
              <a:rPr lang="en-US">
                <a:latin typeface="Tahoma" pitchFamily="34" charset="0"/>
              </a:rPr>
              <a:t>Flow</a:t>
            </a:r>
          </a:p>
        </p:txBody>
      </p:sp>
      <p:sp>
        <p:nvSpPr>
          <p:cNvPr id="78859" name="Text Box 11"/>
          <p:cNvSpPr txBox="1">
            <a:spLocks noChangeArrowheads="1"/>
          </p:cNvSpPr>
          <p:nvPr/>
        </p:nvSpPr>
        <p:spPr bwMode="auto">
          <a:xfrm>
            <a:off x="1736725" y="2546350"/>
            <a:ext cx="461963" cy="366713"/>
          </a:xfrm>
          <a:prstGeom prst="rect">
            <a:avLst/>
          </a:prstGeom>
          <a:noFill/>
          <a:ln w="9525">
            <a:noFill/>
            <a:miter lim="800000"/>
            <a:headEnd/>
            <a:tailEnd/>
          </a:ln>
          <a:effectLst/>
        </p:spPr>
        <p:txBody>
          <a:bodyPr wrap="none">
            <a:spAutoFit/>
          </a:bodyPr>
          <a:lstStyle/>
          <a:p>
            <a:r>
              <a:rPr lang="en-US">
                <a:solidFill>
                  <a:schemeClr val="accent1"/>
                </a:solidFill>
                <a:latin typeface="Tahoma" pitchFamily="34" charset="0"/>
              </a:rPr>
              <a:t>N1</a:t>
            </a:r>
          </a:p>
        </p:txBody>
      </p:sp>
      <p:sp>
        <p:nvSpPr>
          <p:cNvPr id="78860" name="Text Box 12"/>
          <p:cNvSpPr txBox="1">
            <a:spLocks noChangeArrowheads="1"/>
          </p:cNvSpPr>
          <p:nvPr/>
        </p:nvSpPr>
        <p:spPr bwMode="auto">
          <a:xfrm>
            <a:off x="2422525" y="2546350"/>
            <a:ext cx="461963" cy="366713"/>
          </a:xfrm>
          <a:prstGeom prst="rect">
            <a:avLst/>
          </a:prstGeom>
          <a:noFill/>
          <a:ln w="9525">
            <a:noFill/>
            <a:miter lim="800000"/>
            <a:headEnd/>
            <a:tailEnd/>
          </a:ln>
          <a:effectLst/>
        </p:spPr>
        <p:txBody>
          <a:bodyPr wrap="none">
            <a:spAutoFit/>
          </a:bodyPr>
          <a:lstStyle/>
          <a:p>
            <a:r>
              <a:rPr lang="en-US">
                <a:solidFill>
                  <a:srgbClr val="FFFF00"/>
                </a:solidFill>
                <a:latin typeface="Tahoma" pitchFamily="34" charset="0"/>
              </a:rPr>
              <a:t>N2</a:t>
            </a:r>
          </a:p>
        </p:txBody>
      </p:sp>
      <p:sp>
        <p:nvSpPr>
          <p:cNvPr id="78861" name="Text Box 13"/>
          <p:cNvSpPr txBox="1">
            <a:spLocks noChangeArrowheads="1"/>
          </p:cNvSpPr>
          <p:nvPr/>
        </p:nvSpPr>
        <p:spPr bwMode="auto">
          <a:xfrm>
            <a:off x="3260725" y="2546350"/>
            <a:ext cx="461963" cy="366713"/>
          </a:xfrm>
          <a:prstGeom prst="rect">
            <a:avLst/>
          </a:prstGeom>
          <a:noFill/>
          <a:ln w="9525">
            <a:noFill/>
            <a:miter lim="800000"/>
            <a:headEnd/>
            <a:tailEnd/>
          </a:ln>
          <a:effectLst/>
        </p:spPr>
        <p:txBody>
          <a:bodyPr wrap="none">
            <a:spAutoFit/>
          </a:bodyPr>
          <a:lstStyle/>
          <a:p>
            <a:r>
              <a:rPr lang="en-US">
                <a:solidFill>
                  <a:srgbClr val="FF0000"/>
                </a:solidFill>
                <a:latin typeface="Tahoma" pitchFamily="34" charset="0"/>
              </a:rPr>
              <a:t>N3</a:t>
            </a:r>
          </a:p>
        </p:txBody>
      </p:sp>
      <p:sp>
        <p:nvSpPr>
          <p:cNvPr id="78862" name="Line 14"/>
          <p:cNvSpPr>
            <a:spLocks noChangeShapeType="1"/>
          </p:cNvSpPr>
          <p:nvPr/>
        </p:nvSpPr>
        <p:spPr bwMode="auto">
          <a:xfrm flipV="1">
            <a:off x="5410200" y="1828800"/>
            <a:ext cx="0" cy="3581400"/>
          </a:xfrm>
          <a:prstGeom prst="line">
            <a:avLst/>
          </a:prstGeom>
          <a:noFill/>
          <a:ln w="12700">
            <a:solidFill>
              <a:schemeClr val="tx1"/>
            </a:solidFill>
            <a:round/>
            <a:headEnd/>
            <a:tailEnd type="triangle" w="med" len="med"/>
          </a:ln>
          <a:effectLst/>
        </p:spPr>
        <p:txBody>
          <a:bodyPr/>
          <a:lstStyle/>
          <a:p>
            <a:endParaRPr lang="en-US"/>
          </a:p>
        </p:txBody>
      </p:sp>
      <p:sp>
        <p:nvSpPr>
          <p:cNvPr id="78863" name="Line 15"/>
          <p:cNvSpPr>
            <a:spLocks noChangeShapeType="1"/>
          </p:cNvSpPr>
          <p:nvPr/>
        </p:nvSpPr>
        <p:spPr bwMode="auto">
          <a:xfrm>
            <a:off x="5410200" y="5410200"/>
            <a:ext cx="2971800" cy="0"/>
          </a:xfrm>
          <a:prstGeom prst="line">
            <a:avLst/>
          </a:prstGeom>
          <a:noFill/>
          <a:ln w="12700">
            <a:solidFill>
              <a:schemeClr val="tx1"/>
            </a:solidFill>
            <a:round/>
            <a:headEnd/>
            <a:tailEnd type="triangle" w="med" len="med"/>
          </a:ln>
          <a:effectLst/>
        </p:spPr>
        <p:txBody>
          <a:bodyPr/>
          <a:lstStyle/>
          <a:p>
            <a:endParaRPr lang="en-US"/>
          </a:p>
        </p:txBody>
      </p:sp>
      <p:sp>
        <p:nvSpPr>
          <p:cNvPr id="78864" name="Text Box 16"/>
          <p:cNvSpPr txBox="1">
            <a:spLocks noChangeArrowheads="1"/>
          </p:cNvSpPr>
          <p:nvPr/>
        </p:nvSpPr>
        <p:spPr bwMode="auto">
          <a:xfrm>
            <a:off x="5486400" y="1905000"/>
            <a:ext cx="1046163" cy="641350"/>
          </a:xfrm>
          <a:prstGeom prst="rect">
            <a:avLst/>
          </a:prstGeom>
          <a:noFill/>
          <a:ln w="9525">
            <a:noFill/>
            <a:miter lim="800000"/>
            <a:headEnd/>
            <a:tailEnd/>
          </a:ln>
          <a:effectLst/>
        </p:spPr>
        <p:txBody>
          <a:bodyPr wrap="none">
            <a:spAutoFit/>
          </a:bodyPr>
          <a:lstStyle/>
          <a:p>
            <a:r>
              <a:rPr lang="en-US">
                <a:latin typeface="Tahoma" pitchFamily="34" charset="0"/>
              </a:rPr>
              <a:t>Pressure</a:t>
            </a:r>
          </a:p>
          <a:p>
            <a:r>
              <a:rPr lang="en-US">
                <a:latin typeface="Tahoma" pitchFamily="34" charset="0"/>
              </a:rPr>
              <a:t>ratio</a:t>
            </a:r>
          </a:p>
        </p:txBody>
      </p:sp>
      <p:sp>
        <p:nvSpPr>
          <p:cNvPr id="78865" name="Text Box 17"/>
          <p:cNvSpPr txBox="1">
            <a:spLocks noChangeArrowheads="1"/>
          </p:cNvSpPr>
          <p:nvPr/>
        </p:nvSpPr>
        <p:spPr bwMode="auto">
          <a:xfrm>
            <a:off x="7772400" y="5043488"/>
            <a:ext cx="649288" cy="366712"/>
          </a:xfrm>
          <a:prstGeom prst="rect">
            <a:avLst/>
          </a:prstGeom>
          <a:noFill/>
          <a:ln w="9525">
            <a:noFill/>
            <a:miter lim="800000"/>
            <a:headEnd/>
            <a:tailEnd/>
          </a:ln>
          <a:effectLst/>
        </p:spPr>
        <p:txBody>
          <a:bodyPr wrap="none">
            <a:spAutoFit/>
          </a:bodyPr>
          <a:lstStyle/>
          <a:p>
            <a:r>
              <a:rPr lang="en-US">
                <a:latin typeface="Tahoma" pitchFamily="34" charset="0"/>
              </a:rPr>
              <a:t>Flow</a:t>
            </a:r>
          </a:p>
        </p:txBody>
      </p:sp>
      <p:sp>
        <p:nvSpPr>
          <p:cNvPr id="78866" name="Text Box 18"/>
          <p:cNvSpPr txBox="1">
            <a:spLocks noChangeArrowheads="1"/>
          </p:cNvSpPr>
          <p:nvPr/>
        </p:nvSpPr>
        <p:spPr bwMode="auto">
          <a:xfrm>
            <a:off x="5867400" y="3519488"/>
            <a:ext cx="461963" cy="366712"/>
          </a:xfrm>
          <a:prstGeom prst="rect">
            <a:avLst/>
          </a:prstGeom>
          <a:noFill/>
          <a:ln w="9525">
            <a:noFill/>
            <a:miter lim="800000"/>
            <a:headEnd/>
            <a:tailEnd/>
          </a:ln>
          <a:effectLst/>
        </p:spPr>
        <p:txBody>
          <a:bodyPr wrap="none">
            <a:spAutoFit/>
          </a:bodyPr>
          <a:lstStyle/>
          <a:p>
            <a:r>
              <a:rPr lang="en-US">
                <a:solidFill>
                  <a:schemeClr val="accent1"/>
                </a:solidFill>
                <a:latin typeface="Tahoma" pitchFamily="34" charset="0"/>
              </a:rPr>
              <a:t>N1</a:t>
            </a:r>
          </a:p>
        </p:txBody>
      </p:sp>
      <p:sp>
        <p:nvSpPr>
          <p:cNvPr id="78867" name="Text Box 19"/>
          <p:cNvSpPr txBox="1">
            <a:spLocks noChangeArrowheads="1"/>
          </p:cNvSpPr>
          <p:nvPr/>
        </p:nvSpPr>
        <p:spPr bwMode="auto">
          <a:xfrm>
            <a:off x="6096000" y="3124200"/>
            <a:ext cx="461963" cy="366713"/>
          </a:xfrm>
          <a:prstGeom prst="rect">
            <a:avLst/>
          </a:prstGeom>
          <a:noFill/>
          <a:ln w="9525">
            <a:noFill/>
            <a:miter lim="800000"/>
            <a:headEnd/>
            <a:tailEnd/>
          </a:ln>
          <a:effectLst/>
        </p:spPr>
        <p:txBody>
          <a:bodyPr wrap="none">
            <a:spAutoFit/>
          </a:bodyPr>
          <a:lstStyle/>
          <a:p>
            <a:r>
              <a:rPr lang="en-US">
                <a:solidFill>
                  <a:srgbClr val="FFFF00"/>
                </a:solidFill>
                <a:latin typeface="Tahoma" pitchFamily="34" charset="0"/>
              </a:rPr>
              <a:t>N2</a:t>
            </a:r>
          </a:p>
        </p:txBody>
      </p:sp>
      <p:sp>
        <p:nvSpPr>
          <p:cNvPr id="78868" name="Text Box 20"/>
          <p:cNvSpPr txBox="1">
            <a:spLocks noChangeArrowheads="1"/>
          </p:cNvSpPr>
          <p:nvPr/>
        </p:nvSpPr>
        <p:spPr bwMode="auto">
          <a:xfrm>
            <a:off x="6400800" y="2743200"/>
            <a:ext cx="461963" cy="366713"/>
          </a:xfrm>
          <a:prstGeom prst="rect">
            <a:avLst/>
          </a:prstGeom>
          <a:noFill/>
          <a:ln w="9525">
            <a:noFill/>
            <a:miter lim="800000"/>
            <a:headEnd/>
            <a:tailEnd/>
          </a:ln>
          <a:effectLst/>
        </p:spPr>
        <p:txBody>
          <a:bodyPr wrap="none">
            <a:spAutoFit/>
          </a:bodyPr>
          <a:lstStyle/>
          <a:p>
            <a:r>
              <a:rPr lang="en-US">
                <a:solidFill>
                  <a:srgbClr val="FF0000"/>
                </a:solidFill>
                <a:latin typeface="Tahoma" pitchFamily="34" charset="0"/>
              </a:rPr>
              <a:t>N3</a:t>
            </a:r>
          </a:p>
        </p:txBody>
      </p:sp>
      <p:sp>
        <p:nvSpPr>
          <p:cNvPr id="78869" name="Line 21"/>
          <p:cNvSpPr>
            <a:spLocks noChangeShapeType="1"/>
          </p:cNvSpPr>
          <p:nvPr/>
        </p:nvSpPr>
        <p:spPr bwMode="auto">
          <a:xfrm flipH="1">
            <a:off x="6019800" y="2514600"/>
            <a:ext cx="1219200" cy="1752600"/>
          </a:xfrm>
          <a:prstGeom prst="line">
            <a:avLst/>
          </a:prstGeom>
          <a:noFill/>
          <a:ln w="28575">
            <a:solidFill>
              <a:schemeClr val="tx1"/>
            </a:solidFill>
            <a:round/>
            <a:headEnd/>
            <a:tailEnd/>
          </a:ln>
          <a:effectLst/>
        </p:spPr>
        <p:txBody>
          <a:bodyPr/>
          <a:lstStyle/>
          <a:p>
            <a:endParaRPr lang="en-US"/>
          </a:p>
        </p:txBody>
      </p:sp>
      <p:sp>
        <p:nvSpPr>
          <p:cNvPr id="78870" name="Arc 22"/>
          <p:cNvSpPr>
            <a:spLocks/>
          </p:cNvSpPr>
          <p:nvPr/>
        </p:nvSpPr>
        <p:spPr bwMode="auto">
          <a:xfrm>
            <a:off x="6815138" y="3125788"/>
            <a:ext cx="804862" cy="914400"/>
          </a:xfrm>
          <a:custGeom>
            <a:avLst/>
            <a:gdLst>
              <a:gd name="G0" fmla="+- 1222 0 0"/>
              <a:gd name="G1" fmla="+- 21600 0 0"/>
              <a:gd name="G2" fmla="+- 21600 0 0"/>
              <a:gd name="T0" fmla="*/ 0 w 22822"/>
              <a:gd name="T1" fmla="*/ 35 h 21600"/>
              <a:gd name="T2" fmla="*/ 22822 w 22822"/>
              <a:gd name="T3" fmla="*/ 21600 h 21600"/>
              <a:gd name="T4" fmla="*/ 1222 w 22822"/>
              <a:gd name="T5" fmla="*/ 21600 h 21600"/>
            </a:gdLst>
            <a:ahLst/>
            <a:cxnLst>
              <a:cxn ang="0">
                <a:pos x="T0" y="T1"/>
              </a:cxn>
              <a:cxn ang="0">
                <a:pos x="T2" y="T3"/>
              </a:cxn>
              <a:cxn ang="0">
                <a:pos x="T4" y="T5"/>
              </a:cxn>
            </a:cxnLst>
            <a:rect l="0" t="0" r="r" b="b"/>
            <a:pathLst>
              <a:path w="22822" h="21600" fill="none" extrusionOk="0">
                <a:moveTo>
                  <a:pt x="-1" y="34"/>
                </a:moveTo>
                <a:cubicBezTo>
                  <a:pt x="406" y="11"/>
                  <a:pt x="814" y="-1"/>
                  <a:pt x="1222" y="0"/>
                </a:cubicBezTo>
                <a:cubicBezTo>
                  <a:pt x="13151" y="0"/>
                  <a:pt x="22822" y="9670"/>
                  <a:pt x="22822" y="21600"/>
                </a:cubicBezTo>
              </a:path>
              <a:path w="22822" h="21600" stroke="0" extrusionOk="0">
                <a:moveTo>
                  <a:pt x="-1" y="34"/>
                </a:moveTo>
                <a:cubicBezTo>
                  <a:pt x="406" y="11"/>
                  <a:pt x="814" y="-1"/>
                  <a:pt x="1222" y="0"/>
                </a:cubicBezTo>
                <a:cubicBezTo>
                  <a:pt x="13151" y="0"/>
                  <a:pt x="22822" y="9670"/>
                  <a:pt x="22822" y="21600"/>
                </a:cubicBezTo>
                <a:lnTo>
                  <a:pt x="1222" y="21600"/>
                </a:lnTo>
                <a:close/>
              </a:path>
            </a:pathLst>
          </a:custGeom>
          <a:noFill/>
          <a:ln w="31750">
            <a:solidFill>
              <a:srgbClr val="FF0000"/>
            </a:solidFill>
            <a:round/>
            <a:headEnd/>
            <a:tailEnd/>
          </a:ln>
          <a:effectLst/>
        </p:spPr>
        <p:txBody>
          <a:bodyPr wrap="none" anchor="ctr"/>
          <a:lstStyle/>
          <a:p>
            <a:endParaRPr lang="en-US"/>
          </a:p>
        </p:txBody>
      </p:sp>
      <p:sp>
        <p:nvSpPr>
          <p:cNvPr id="78871" name="Arc 23"/>
          <p:cNvSpPr>
            <a:spLocks/>
          </p:cNvSpPr>
          <p:nvPr/>
        </p:nvSpPr>
        <p:spPr bwMode="auto">
          <a:xfrm>
            <a:off x="6584950" y="3506788"/>
            <a:ext cx="731838" cy="990600"/>
          </a:xfrm>
          <a:custGeom>
            <a:avLst/>
            <a:gdLst>
              <a:gd name="G0" fmla="+- 1426 0 0"/>
              <a:gd name="G1" fmla="+- 21600 0 0"/>
              <a:gd name="G2" fmla="+- 21600 0 0"/>
              <a:gd name="T0" fmla="*/ 0 w 23026"/>
              <a:gd name="T1" fmla="*/ 47 h 21600"/>
              <a:gd name="T2" fmla="*/ 23026 w 23026"/>
              <a:gd name="T3" fmla="*/ 21600 h 21600"/>
              <a:gd name="T4" fmla="*/ 1426 w 23026"/>
              <a:gd name="T5" fmla="*/ 21600 h 21600"/>
            </a:gdLst>
            <a:ahLst/>
            <a:cxnLst>
              <a:cxn ang="0">
                <a:pos x="T0" y="T1"/>
              </a:cxn>
              <a:cxn ang="0">
                <a:pos x="T2" y="T3"/>
              </a:cxn>
              <a:cxn ang="0">
                <a:pos x="T4" y="T5"/>
              </a:cxn>
            </a:cxnLst>
            <a:rect l="0" t="0" r="r" b="b"/>
            <a:pathLst>
              <a:path w="23026" h="21600" fill="none" extrusionOk="0">
                <a:moveTo>
                  <a:pt x="0" y="47"/>
                </a:moveTo>
                <a:cubicBezTo>
                  <a:pt x="474" y="15"/>
                  <a:pt x="950" y="-1"/>
                  <a:pt x="1426" y="0"/>
                </a:cubicBezTo>
                <a:cubicBezTo>
                  <a:pt x="13355" y="0"/>
                  <a:pt x="23026" y="9670"/>
                  <a:pt x="23026" y="21600"/>
                </a:cubicBezTo>
              </a:path>
              <a:path w="23026" h="21600" stroke="0" extrusionOk="0">
                <a:moveTo>
                  <a:pt x="0" y="47"/>
                </a:moveTo>
                <a:cubicBezTo>
                  <a:pt x="474" y="15"/>
                  <a:pt x="950" y="-1"/>
                  <a:pt x="1426" y="0"/>
                </a:cubicBezTo>
                <a:cubicBezTo>
                  <a:pt x="13355" y="0"/>
                  <a:pt x="23026" y="9670"/>
                  <a:pt x="23026" y="21600"/>
                </a:cubicBezTo>
                <a:lnTo>
                  <a:pt x="1426" y="21600"/>
                </a:lnTo>
                <a:close/>
              </a:path>
            </a:pathLst>
          </a:custGeom>
          <a:noFill/>
          <a:ln w="31750">
            <a:solidFill>
              <a:srgbClr val="FFFF00"/>
            </a:solidFill>
            <a:round/>
            <a:headEnd/>
            <a:tailEnd/>
          </a:ln>
          <a:effectLst/>
        </p:spPr>
        <p:txBody>
          <a:bodyPr wrap="none" anchor="ctr"/>
          <a:lstStyle/>
          <a:p>
            <a:endParaRPr lang="en-US"/>
          </a:p>
        </p:txBody>
      </p:sp>
      <p:sp>
        <p:nvSpPr>
          <p:cNvPr id="78872" name="Arc 24"/>
          <p:cNvSpPr>
            <a:spLocks/>
          </p:cNvSpPr>
          <p:nvPr/>
        </p:nvSpPr>
        <p:spPr bwMode="auto">
          <a:xfrm>
            <a:off x="6324600" y="3816350"/>
            <a:ext cx="685800" cy="1084263"/>
          </a:xfrm>
          <a:custGeom>
            <a:avLst/>
            <a:gdLst>
              <a:gd name="G0" fmla="+- 0 0 0"/>
              <a:gd name="G1" fmla="+- 21593 0 0"/>
              <a:gd name="G2" fmla="+- 21600 0 0"/>
              <a:gd name="T0" fmla="*/ 554 w 21600"/>
              <a:gd name="T1" fmla="*/ 0 h 23646"/>
              <a:gd name="T2" fmla="*/ 21502 w 21600"/>
              <a:gd name="T3" fmla="*/ 23646 h 23646"/>
              <a:gd name="T4" fmla="*/ 0 w 21600"/>
              <a:gd name="T5" fmla="*/ 21593 h 23646"/>
            </a:gdLst>
            <a:ahLst/>
            <a:cxnLst>
              <a:cxn ang="0">
                <a:pos x="T0" y="T1"/>
              </a:cxn>
              <a:cxn ang="0">
                <a:pos x="T2" y="T3"/>
              </a:cxn>
              <a:cxn ang="0">
                <a:pos x="T4" y="T5"/>
              </a:cxn>
            </a:cxnLst>
            <a:rect l="0" t="0" r="r" b="b"/>
            <a:pathLst>
              <a:path w="21600" h="23646" fill="none" extrusionOk="0">
                <a:moveTo>
                  <a:pt x="553" y="0"/>
                </a:moveTo>
                <a:cubicBezTo>
                  <a:pt x="12263" y="300"/>
                  <a:pt x="21600" y="9879"/>
                  <a:pt x="21600" y="21593"/>
                </a:cubicBezTo>
                <a:cubicBezTo>
                  <a:pt x="21600" y="22278"/>
                  <a:pt x="21567" y="22963"/>
                  <a:pt x="21502" y="23646"/>
                </a:cubicBezTo>
              </a:path>
              <a:path w="21600" h="23646" stroke="0" extrusionOk="0">
                <a:moveTo>
                  <a:pt x="553" y="0"/>
                </a:moveTo>
                <a:cubicBezTo>
                  <a:pt x="12263" y="300"/>
                  <a:pt x="21600" y="9879"/>
                  <a:pt x="21600" y="21593"/>
                </a:cubicBezTo>
                <a:cubicBezTo>
                  <a:pt x="21600" y="22278"/>
                  <a:pt x="21567" y="22963"/>
                  <a:pt x="21502" y="23646"/>
                </a:cubicBezTo>
                <a:lnTo>
                  <a:pt x="0" y="21593"/>
                </a:lnTo>
                <a:close/>
              </a:path>
            </a:pathLst>
          </a:custGeom>
          <a:noFill/>
          <a:ln w="31750">
            <a:solidFill>
              <a:schemeClr val="accent1"/>
            </a:solidFill>
            <a:round/>
            <a:headEnd/>
            <a:tailEnd/>
          </a:ln>
          <a:effectLst/>
        </p:spPr>
        <p:txBody>
          <a:bodyPr wrap="none" anchor="ctr"/>
          <a:lstStyle/>
          <a:p>
            <a:endParaRPr lang="en-US"/>
          </a:p>
        </p:txBody>
      </p:sp>
      <p:sp>
        <p:nvSpPr>
          <p:cNvPr id="78873" name="Line 25"/>
          <p:cNvSpPr>
            <a:spLocks noChangeShapeType="1"/>
          </p:cNvSpPr>
          <p:nvPr/>
        </p:nvSpPr>
        <p:spPr bwMode="auto">
          <a:xfrm flipH="1">
            <a:off x="6781800" y="3429000"/>
            <a:ext cx="1295400" cy="1752600"/>
          </a:xfrm>
          <a:prstGeom prst="line">
            <a:avLst/>
          </a:prstGeom>
          <a:noFill/>
          <a:ln w="28575">
            <a:solidFill>
              <a:schemeClr val="tx1"/>
            </a:solidFill>
            <a:round/>
            <a:headEnd/>
            <a:tailEnd/>
          </a:ln>
          <a:effectLst/>
        </p:spPr>
        <p:txBody>
          <a:bodyPr/>
          <a:lstStyle/>
          <a:p>
            <a:endParaRPr lang="en-US"/>
          </a:p>
        </p:txBody>
      </p:sp>
      <p:sp>
        <p:nvSpPr>
          <p:cNvPr id="78874" name="Text Box 26"/>
          <p:cNvSpPr txBox="1">
            <a:spLocks noChangeArrowheads="1"/>
          </p:cNvSpPr>
          <p:nvPr/>
        </p:nvSpPr>
        <p:spPr bwMode="auto">
          <a:xfrm>
            <a:off x="6553200" y="2209800"/>
            <a:ext cx="938213" cy="336550"/>
          </a:xfrm>
          <a:prstGeom prst="rect">
            <a:avLst/>
          </a:prstGeom>
          <a:noFill/>
          <a:ln w="9525">
            <a:noFill/>
            <a:miter lim="800000"/>
            <a:headEnd/>
            <a:tailEnd/>
          </a:ln>
          <a:effectLst/>
        </p:spPr>
        <p:txBody>
          <a:bodyPr wrap="none">
            <a:spAutoFit/>
          </a:bodyPr>
          <a:lstStyle/>
          <a:p>
            <a:r>
              <a:rPr lang="en-US" sz="1600">
                <a:latin typeface="Tahoma" pitchFamily="34" charset="0"/>
              </a:rPr>
              <a:t>Stall line</a:t>
            </a:r>
          </a:p>
        </p:txBody>
      </p:sp>
      <p:sp>
        <p:nvSpPr>
          <p:cNvPr id="78875" name="Text Box 27"/>
          <p:cNvSpPr txBox="1">
            <a:spLocks noChangeArrowheads="1"/>
          </p:cNvSpPr>
          <p:nvPr/>
        </p:nvSpPr>
        <p:spPr bwMode="auto">
          <a:xfrm>
            <a:off x="7900988" y="3625850"/>
            <a:ext cx="1112837" cy="336550"/>
          </a:xfrm>
          <a:prstGeom prst="rect">
            <a:avLst/>
          </a:prstGeom>
          <a:noFill/>
          <a:ln w="9525">
            <a:noFill/>
            <a:miter lim="800000"/>
            <a:headEnd/>
            <a:tailEnd/>
          </a:ln>
          <a:effectLst/>
        </p:spPr>
        <p:txBody>
          <a:bodyPr wrap="none">
            <a:spAutoFit/>
          </a:bodyPr>
          <a:lstStyle/>
          <a:p>
            <a:r>
              <a:rPr lang="en-US" sz="1600">
                <a:latin typeface="Tahoma" pitchFamily="34" charset="0"/>
              </a:rPr>
              <a:t>Choke line</a:t>
            </a:r>
          </a:p>
        </p:txBody>
      </p:sp>
      <p:sp>
        <p:nvSpPr>
          <p:cNvPr id="78876" name="Text Box 28"/>
          <p:cNvSpPr txBox="1">
            <a:spLocks noChangeArrowheads="1"/>
          </p:cNvSpPr>
          <p:nvPr/>
        </p:nvSpPr>
        <p:spPr bwMode="auto">
          <a:xfrm>
            <a:off x="1371600" y="5791200"/>
            <a:ext cx="2170113" cy="396875"/>
          </a:xfrm>
          <a:prstGeom prst="rect">
            <a:avLst/>
          </a:prstGeom>
          <a:noFill/>
          <a:ln w="9525">
            <a:noFill/>
            <a:miter lim="800000"/>
            <a:headEnd/>
            <a:tailEnd/>
          </a:ln>
          <a:effectLst/>
        </p:spPr>
        <p:txBody>
          <a:bodyPr wrap="none">
            <a:spAutoFit/>
          </a:bodyPr>
          <a:lstStyle/>
          <a:p>
            <a:r>
              <a:rPr lang="en-US" sz="2000">
                <a:solidFill>
                  <a:schemeClr val="accent2"/>
                </a:solidFill>
                <a:latin typeface="Tahoma" pitchFamily="34" charset="0"/>
              </a:rPr>
              <a:t>Volumetric (ideal)</a:t>
            </a:r>
          </a:p>
        </p:txBody>
      </p:sp>
      <p:sp>
        <p:nvSpPr>
          <p:cNvPr id="78877" name="Text Box 29"/>
          <p:cNvSpPr txBox="1">
            <a:spLocks noChangeArrowheads="1"/>
          </p:cNvSpPr>
          <p:nvPr/>
        </p:nvSpPr>
        <p:spPr bwMode="auto">
          <a:xfrm>
            <a:off x="5943600" y="5791200"/>
            <a:ext cx="1782763" cy="396875"/>
          </a:xfrm>
          <a:prstGeom prst="rect">
            <a:avLst/>
          </a:prstGeom>
          <a:noFill/>
          <a:ln w="9525">
            <a:noFill/>
            <a:miter lim="800000"/>
            <a:headEnd/>
            <a:tailEnd/>
          </a:ln>
          <a:effectLst/>
        </p:spPr>
        <p:txBody>
          <a:bodyPr wrap="none">
            <a:spAutoFit/>
          </a:bodyPr>
          <a:lstStyle/>
          <a:p>
            <a:r>
              <a:rPr lang="en-US" sz="2000">
                <a:solidFill>
                  <a:schemeClr val="accent2"/>
                </a:solidFill>
                <a:latin typeface="Tahoma" pitchFamily="34" charset="0"/>
              </a:rPr>
              <a:t>Hydrodynamic</a:t>
            </a:r>
          </a:p>
        </p:txBody>
      </p:sp>
      <p:sp>
        <p:nvSpPr>
          <p:cNvPr id="78878" name="Rectangle 30"/>
          <p:cNvSpPr>
            <a:spLocks noChangeArrowheads="1"/>
          </p:cNvSpPr>
          <p:nvPr/>
        </p:nvSpPr>
        <p:spPr bwMode="auto">
          <a:xfrm>
            <a:off x="2438400" y="1508125"/>
            <a:ext cx="2887663" cy="406400"/>
          </a:xfrm>
          <a:prstGeom prst="rect">
            <a:avLst/>
          </a:prstGeom>
          <a:noFill/>
          <a:ln w="9525">
            <a:solidFill>
              <a:schemeClr val="tx1"/>
            </a:solidFill>
            <a:miter lim="800000"/>
            <a:headEnd/>
            <a:tailEnd/>
          </a:ln>
          <a:effectLst/>
        </p:spPr>
        <p:txBody>
          <a:bodyPr wrap="none">
            <a:spAutoFit/>
          </a:bodyPr>
          <a:lstStyle/>
          <a:p>
            <a:pPr eaLnBrk="0" hangingPunct="0"/>
            <a:r>
              <a:rPr lang="en-US" sz="2000">
                <a:latin typeface="Tahoma" pitchFamily="34" charset="0"/>
              </a:rPr>
              <a:t> Speed  </a:t>
            </a:r>
            <a:r>
              <a:rPr lang="en-US" sz="2000">
                <a:solidFill>
                  <a:schemeClr val="accent1"/>
                </a:solidFill>
                <a:latin typeface="Tahoma" pitchFamily="34" charset="0"/>
              </a:rPr>
              <a:t>N1 </a:t>
            </a:r>
            <a:r>
              <a:rPr lang="en-US" sz="2000">
                <a:latin typeface="Tahoma" pitchFamily="34" charset="0"/>
              </a:rPr>
              <a:t>&lt;</a:t>
            </a:r>
            <a:r>
              <a:rPr lang="en-US" sz="2000">
                <a:solidFill>
                  <a:schemeClr val="accent1"/>
                </a:solidFill>
                <a:latin typeface="Tahoma" pitchFamily="34" charset="0"/>
              </a:rPr>
              <a:t> </a:t>
            </a:r>
            <a:r>
              <a:rPr lang="en-US" sz="2000">
                <a:solidFill>
                  <a:srgbClr val="FFFF00"/>
                </a:solidFill>
                <a:latin typeface="Tahoma" pitchFamily="34" charset="0"/>
              </a:rPr>
              <a:t>N2 </a:t>
            </a:r>
            <a:r>
              <a:rPr lang="en-US" sz="2000">
                <a:latin typeface="Tahoma" pitchFamily="34" charset="0"/>
              </a:rPr>
              <a:t>&lt;</a:t>
            </a:r>
            <a:r>
              <a:rPr lang="en-US" sz="2000">
                <a:solidFill>
                  <a:srgbClr val="FFFF00"/>
                </a:solidFill>
                <a:latin typeface="Tahoma" pitchFamily="34" charset="0"/>
              </a:rPr>
              <a:t>  </a:t>
            </a:r>
            <a:r>
              <a:rPr lang="en-US" sz="2000">
                <a:solidFill>
                  <a:srgbClr val="FF0000"/>
                </a:solidFill>
                <a:latin typeface="Tahoma" pitchFamily="34" charset="0"/>
              </a:rPr>
              <a:t>N3</a:t>
            </a:r>
            <a:r>
              <a:rPr lang="en-US" sz="2000">
                <a:solidFill>
                  <a:schemeClr val="accent1"/>
                </a:solidFill>
                <a:latin typeface="Tahoma" pitchFamily="34" charset="0"/>
              </a:rPr>
              <a:t> </a:t>
            </a:r>
          </a:p>
        </p:txBody>
      </p:sp>
      <p:sp>
        <p:nvSpPr>
          <p:cNvPr id="78879" name="Arc 31"/>
          <p:cNvSpPr>
            <a:spLocks/>
          </p:cNvSpPr>
          <p:nvPr/>
        </p:nvSpPr>
        <p:spPr bwMode="auto">
          <a:xfrm>
            <a:off x="7162800" y="2667000"/>
            <a:ext cx="762000" cy="990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p>
        </p:txBody>
      </p:sp>
      <p:sp>
        <p:nvSpPr>
          <p:cNvPr id="78880" name="Text Box 32"/>
          <p:cNvSpPr txBox="1">
            <a:spLocks noChangeArrowheads="1"/>
          </p:cNvSpPr>
          <p:nvPr/>
        </p:nvSpPr>
        <p:spPr bwMode="auto">
          <a:xfrm>
            <a:off x="7620000" y="2646363"/>
            <a:ext cx="1176338" cy="336550"/>
          </a:xfrm>
          <a:prstGeom prst="rect">
            <a:avLst/>
          </a:prstGeom>
          <a:noFill/>
          <a:ln w="9525">
            <a:noFill/>
            <a:miter lim="800000"/>
            <a:headEnd/>
            <a:tailEnd/>
          </a:ln>
          <a:effectLst/>
        </p:spPr>
        <p:txBody>
          <a:bodyPr wrap="none">
            <a:spAutoFit/>
          </a:bodyPr>
          <a:lstStyle/>
          <a:p>
            <a:pPr eaLnBrk="0" hangingPunct="0"/>
            <a:r>
              <a:rPr lang="en-US" sz="1600">
                <a:latin typeface="Tahoma" pitchFamily="34" charset="0"/>
              </a:rPr>
              <a:t>Speed limit</a:t>
            </a: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B5C54BC4-EFC5-4BB1-BC08-4D1AC6BE03B2}"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019800" y="1023069"/>
            <a:ext cx="2819400" cy="5486400"/>
          </a:xfrm>
          <a:prstGeom prst="rect">
            <a:avLst/>
          </a:prstGeom>
          <a:solidFill>
            <a:srgbClr val="FFFFCC"/>
          </a:solidFill>
          <a:ln w="28575">
            <a:solidFill>
              <a:srgbClr val="FF0000"/>
            </a:solidFill>
            <a:miter lim="800000"/>
            <a:headEnd/>
            <a:tailEnd/>
          </a:ln>
          <a:effectLst/>
        </p:spPr>
        <p:txBody>
          <a:bodyPr wrap="none" anchor="ctr"/>
          <a:lstStyle/>
          <a:p>
            <a:endParaRPr lang="en-US"/>
          </a:p>
        </p:txBody>
      </p:sp>
      <p:sp>
        <p:nvSpPr>
          <p:cNvPr id="35843" name="Rectangle 3"/>
          <p:cNvSpPr>
            <a:spLocks noChangeArrowheads="1"/>
          </p:cNvSpPr>
          <p:nvPr/>
        </p:nvSpPr>
        <p:spPr bwMode="auto">
          <a:xfrm>
            <a:off x="3200400" y="1023069"/>
            <a:ext cx="2819400" cy="5486400"/>
          </a:xfrm>
          <a:prstGeom prst="rect">
            <a:avLst/>
          </a:prstGeom>
          <a:solidFill>
            <a:srgbClr val="FFFFCC"/>
          </a:solidFill>
          <a:ln w="28575">
            <a:solidFill>
              <a:srgbClr val="FF0000"/>
            </a:solidFill>
            <a:miter lim="800000"/>
            <a:headEnd/>
            <a:tailEnd/>
          </a:ln>
          <a:effectLst/>
        </p:spPr>
        <p:txBody>
          <a:bodyPr wrap="none" anchor="ctr"/>
          <a:lstStyle/>
          <a:p>
            <a:endParaRPr lang="en-US"/>
          </a:p>
        </p:txBody>
      </p:sp>
      <p:sp>
        <p:nvSpPr>
          <p:cNvPr id="35844" name="Rectangle 4"/>
          <p:cNvSpPr>
            <a:spLocks noGrp="1" noChangeArrowheads="1"/>
          </p:cNvSpPr>
          <p:nvPr>
            <p:ph type="title"/>
          </p:nvPr>
        </p:nvSpPr>
        <p:spPr>
          <a:xfrm>
            <a:off x="1258888" y="0"/>
            <a:ext cx="6632575" cy="706438"/>
          </a:xfrm>
        </p:spPr>
        <p:txBody>
          <a:bodyPr/>
          <a:lstStyle/>
          <a:p>
            <a:r>
              <a:rPr lang="en-US" sz="2400" dirty="0"/>
              <a:t>Cycles for refrigeration below 2 K</a:t>
            </a:r>
          </a:p>
        </p:txBody>
      </p:sp>
      <p:pic>
        <p:nvPicPr>
          <p:cNvPr id="35845" name="Picture 5"/>
          <p:cNvPicPr>
            <a:picLocks noChangeAspect="1" noChangeArrowheads="1"/>
          </p:cNvPicPr>
          <p:nvPr/>
        </p:nvPicPr>
        <p:blipFill>
          <a:blip r:embed="rId2" cstate="print"/>
          <a:srcRect/>
          <a:stretch>
            <a:fillRect/>
          </a:stretch>
        </p:blipFill>
        <p:spPr bwMode="auto">
          <a:xfrm>
            <a:off x="3886200" y="1175469"/>
            <a:ext cx="1987550" cy="4459288"/>
          </a:xfrm>
          <a:prstGeom prst="rect">
            <a:avLst/>
          </a:prstGeom>
          <a:noFill/>
          <a:ln w="9525">
            <a:noFill/>
            <a:miter lim="800000"/>
            <a:headEnd/>
            <a:tailEnd/>
          </a:ln>
          <a:effectLst/>
        </p:spPr>
      </p:pic>
      <p:pic>
        <p:nvPicPr>
          <p:cNvPr id="35846" name="Picture 6"/>
          <p:cNvPicPr>
            <a:picLocks noChangeAspect="1" noChangeArrowheads="1"/>
          </p:cNvPicPr>
          <p:nvPr/>
        </p:nvPicPr>
        <p:blipFill>
          <a:blip r:embed="rId3" cstate="print"/>
          <a:srcRect/>
          <a:stretch>
            <a:fillRect/>
          </a:stretch>
        </p:blipFill>
        <p:spPr bwMode="auto">
          <a:xfrm>
            <a:off x="6096000" y="1175469"/>
            <a:ext cx="2608263" cy="4459288"/>
          </a:xfrm>
          <a:prstGeom prst="rect">
            <a:avLst/>
          </a:prstGeom>
          <a:noFill/>
          <a:ln w="9525">
            <a:noFill/>
            <a:miter lim="800000"/>
            <a:headEnd/>
            <a:tailEnd/>
          </a:ln>
          <a:effectLst/>
        </p:spPr>
      </p:pic>
      <p:sp>
        <p:nvSpPr>
          <p:cNvPr id="35847" name="Text Box 7"/>
          <p:cNvSpPr txBox="1">
            <a:spLocks noChangeArrowheads="1"/>
          </p:cNvSpPr>
          <p:nvPr/>
        </p:nvSpPr>
        <p:spPr bwMode="auto">
          <a:xfrm>
            <a:off x="3548063" y="5823669"/>
            <a:ext cx="2022475" cy="701675"/>
          </a:xfrm>
          <a:prstGeom prst="rect">
            <a:avLst/>
          </a:prstGeom>
          <a:noFill/>
          <a:ln w="9525">
            <a:noFill/>
            <a:miter lim="800000"/>
            <a:headEnd/>
            <a:tailEnd/>
          </a:ln>
          <a:effectLst/>
        </p:spPr>
        <p:txBody>
          <a:bodyPr wrap="none">
            <a:spAutoFit/>
          </a:bodyPr>
          <a:lstStyle/>
          <a:p>
            <a:pPr algn="ctr"/>
            <a:r>
              <a:rPr lang="en-US" sz="2000" b="1">
                <a:solidFill>
                  <a:srgbClr val="FF0000"/>
                </a:solidFill>
                <a:latin typeface="Comic Sans MS" pitchFamily="66" charset="0"/>
              </a:rPr>
              <a:t>“Integral Cold”</a:t>
            </a:r>
          </a:p>
          <a:p>
            <a:pPr algn="ctr"/>
            <a:r>
              <a:rPr lang="en-US" sz="2000" b="1">
                <a:solidFill>
                  <a:srgbClr val="FF0000"/>
                </a:solidFill>
                <a:latin typeface="Comic Sans MS" pitchFamily="66" charset="0"/>
              </a:rPr>
              <a:t>Compression</a:t>
            </a:r>
          </a:p>
        </p:txBody>
      </p:sp>
      <p:sp>
        <p:nvSpPr>
          <p:cNvPr id="35848" name="Text Box 8"/>
          <p:cNvSpPr txBox="1">
            <a:spLocks noChangeArrowheads="1"/>
          </p:cNvSpPr>
          <p:nvPr/>
        </p:nvSpPr>
        <p:spPr bwMode="auto">
          <a:xfrm>
            <a:off x="6626225" y="5823669"/>
            <a:ext cx="1657350" cy="701675"/>
          </a:xfrm>
          <a:prstGeom prst="rect">
            <a:avLst/>
          </a:prstGeom>
          <a:noFill/>
          <a:ln w="9525">
            <a:noFill/>
            <a:miter lim="800000"/>
            <a:headEnd/>
            <a:tailEnd/>
          </a:ln>
          <a:effectLst/>
        </p:spPr>
        <p:txBody>
          <a:bodyPr wrap="none">
            <a:spAutoFit/>
          </a:bodyPr>
          <a:lstStyle/>
          <a:p>
            <a:pPr algn="ctr"/>
            <a:r>
              <a:rPr lang="en-US" sz="2000" b="1">
                <a:solidFill>
                  <a:srgbClr val="FF0000"/>
                </a:solidFill>
                <a:latin typeface="Comic Sans MS" pitchFamily="66" charset="0"/>
              </a:rPr>
              <a:t>“Mixed”</a:t>
            </a:r>
          </a:p>
          <a:p>
            <a:pPr algn="ctr"/>
            <a:r>
              <a:rPr lang="en-US" sz="2000" b="1">
                <a:solidFill>
                  <a:srgbClr val="FF0000"/>
                </a:solidFill>
                <a:latin typeface="Comic Sans MS" pitchFamily="66" charset="0"/>
              </a:rPr>
              <a:t>Compression</a:t>
            </a:r>
          </a:p>
        </p:txBody>
      </p:sp>
      <p:sp>
        <p:nvSpPr>
          <p:cNvPr id="35849" name="Rectangle 9"/>
          <p:cNvSpPr>
            <a:spLocks noChangeArrowheads="1"/>
          </p:cNvSpPr>
          <p:nvPr/>
        </p:nvSpPr>
        <p:spPr bwMode="auto">
          <a:xfrm>
            <a:off x="381000" y="1023069"/>
            <a:ext cx="2819400" cy="5486400"/>
          </a:xfrm>
          <a:prstGeom prst="rect">
            <a:avLst/>
          </a:prstGeom>
          <a:solidFill>
            <a:srgbClr val="FFFFCC"/>
          </a:solidFill>
          <a:ln w="28575">
            <a:solidFill>
              <a:srgbClr val="FF0000"/>
            </a:solidFill>
            <a:miter lim="800000"/>
            <a:headEnd/>
            <a:tailEnd/>
          </a:ln>
          <a:effectLst/>
        </p:spPr>
        <p:txBody>
          <a:bodyPr wrap="none" anchor="ctr"/>
          <a:lstStyle/>
          <a:p>
            <a:endParaRPr lang="en-US"/>
          </a:p>
        </p:txBody>
      </p:sp>
      <p:pic>
        <p:nvPicPr>
          <p:cNvPr id="35850" name="Picture 10"/>
          <p:cNvPicPr>
            <a:picLocks noChangeAspect="1" noChangeArrowheads="1"/>
          </p:cNvPicPr>
          <p:nvPr/>
        </p:nvPicPr>
        <p:blipFill>
          <a:blip r:embed="rId4" cstate="print"/>
          <a:srcRect/>
          <a:stretch>
            <a:fillRect/>
          </a:stretch>
        </p:blipFill>
        <p:spPr bwMode="auto">
          <a:xfrm>
            <a:off x="457200" y="1175469"/>
            <a:ext cx="2628900" cy="4495800"/>
          </a:xfrm>
          <a:prstGeom prst="rect">
            <a:avLst/>
          </a:prstGeom>
          <a:noFill/>
          <a:ln w="9525">
            <a:noFill/>
            <a:miter lim="800000"/>
            <a:headEnd/>
            <a:tailEnd/>
          </a:ln>
          <a:effectLst/>
        </p:spPr>
      </p:pic>
      <p:sp>
        <p:nvSpPr>
          <p:cNvPr id="35851" name="Text Box 11"/>
          <p:cNvSpPr txBox="1">
            <a:spLocks noChangeArrowheads="1"/>
          </p:cNvSpPr>
          <p:nvPr/>
        </p:nvSpPr>
        <p:spPr bwMode="auto">
          <a:xfrm>
            <a:off x="987425" y="5823669"/>
            <a:ext cx="1657350" cy="701675"/>
          </a:xfrm>
          <a:prstGeom prst="rect">
            <a:avLst/>
          </a:prstGeom>
          <a:noFill/>
          <a:ln w="9525">
            <a:noFill/>
            <a:miter lim="800000"/>
            <a:headEnd/>
            <a:tailEnd/>
          </a:ln>
          <a:effectLst/>
        </p:spPr>
        <p:txBody>
          <a:bodyPr wrap="none">
            <a:spAutoFit/>
          </a:bodyPr>
          <a:lstStyle/>
          <a:p>
            <a:pPr algn="ctr"/>
            <a:r>
              <a:rPr lang="en-US" sz="2000" b="1">
                <a:solidFill>
                  <a:srgbClr val="FF0000"/>
                </a:solidFill>
                <a:latin typeface="Comic Sans MS" pitchFamily="66" charset="0"/>
              </a:rPr>
              <a:t>“Warm”</a:t>
            </a:r>
          </a:p>
          <a:p>
            <a:pPr algn="ctr"/>
            <a:r>
              <a:rPr lang="en-US" sz="2000" b="1">
                <a:solidFill>
                  <a:srgbClr val="FF0000"/>
                </a:solidFill>
                <a:latin typeface="Comic Sans MS" pitchFamily="66" charset="0"/>
              </a:rPr>
              <a:t>Compression</a:t>
            </a:r>
          </a:p>
        </p:txBody>
      </p:sp>
      <p:sp>
        <p:nvSpPr>
          <p:cNvPr id="35852" name="Text Box 12"/>
          <p:cNvSpPr txBox="1">
            <a:spLocks noChangeArrowheads="1"/>
          </p:cNvSpPr>
          <p:nvPr/>
        </p:nvSpPr>
        <p:spPr bwMode="auto">
          <a:xfrm>
            <a:off x="4752975" y="4972769"/>
            <a:ext cx="1325563" cy="488950"/>
          </a:xfrm>
          <a:prstGeom prst="rect">
            <a:avLst/>
          </a:prstGeom>
          <a:noFill/>
          <a:ln w="9525">
            <a:noFill/>
            <a:miter lim="800000"/>
            <a:headEnd/>
            <a:tailEnd/>
          </a:ln>
          <a:effectLst/>
        </p:spPr>
        <p:txBody>
          <a:bodyPr wrap="none">
            <a:spAutoFit/>
          </a:bodyPr>
          <a:lstStyle/>
          <a:p>
            <a:pPr algn="ctr"/>
            <a:r>
              <a:rPr lang="en-GB" sz="1300">
                <a:latin typeface="Arial Unicode MS" pitchFamily="34" charset="-128"/>
              </a:rPr>
              <a:t>Sub-cooling</a:t>
            </a:r>
          </a:p>
          <a:p>
            <a:pPr algn="ctr"/>
            <a:r>
              <a:rPr lang="en-GB" sz="1300">
                <a:latin typeface="Arial Unicode MS" pitchFamily="34" charset="-128"/>
              </a:rPr>
              <a:t>heat exchanger</a:t>
            </a:r>
          </a:p>
        </p:txBody>
      </p:sp>
      <p:sp>
        <p:nvSpPr>
          <p:cNvPr id="35853" name="Line 13"/>
          <p:cNvSpPr>
            <a:spLocks noChangeShapeType="1"/>
          </p:cNvSpPr>
          <p:nvPr/>
        </p:nvSpPr>
        <p:spPr bwMode="auto">
          <a:xfrm flipH="1" flipV="1">
            <a:off x="4724400" y="4985469"/>
            <a:ext cx="228600" cy="152400"/>
          </a:xfrm>
          <a:prstGeom prst="line">
            <a:avLst/>
          </a:prstGeom>
          <a:noFill/>
          <a:ln w="6350">
            <a:solidFill>
              <a:schemeClr val="tx1"/>
            </a:solidFill>
            <a:round/>
            <a:headEnd/>
            <a:tailEnd/>
          </a:ln>
          <a:effectLst/>
        </p:spPr>
        <p:txBody>
          <a:bodyPr/>
          <a:lstStyle/>
          <a:p>
            <a:endParaRPr lang="en-US"/>
          </a:p>
        </p:txBody>
      </p:sp>
      <p:sp>
        <p:nvSpPr>
          <p:cNvPr id="35854" name="Text Box 14"/>
          <p:cNvSpPr txBox="1">
            <a:spLocks noChangeArrowheads="1"/>
          </p:cNvSpPr>
          <p:nvPr/>
        </p:nvSpPr>
        <p:spPr bwMode="auto">
          <a:xfrm>
            <a:off x="3124200" y="4604469"/>
            <a:ext cx="749300" cy="290513"/>
          </a:xfrm>
          <a:prstGeom prst="rect">
            <a:avLst/>
          </a:prstGeom>
          <a:noFill/>
          <a:ln w="9525">
            <a:noFill/>
            <a:miter lim="800000"/>
            <a:headEnd/>
            <a:tailEnd/>
          </a:ln>
          <a:effectLst/>
        </p:spPr>
        <p:txBody>
          <a:bodyPr wrap="none">
            <a:spAutoFit/>
          </a:bodyPr>
          <a:lstStyle/>
          <a:p>
            <a:pPr algn="ctr"/>
            <a:r>
              <a:rPr lang="fr-FR" sz="1300">
                <a:latin typeface="Arial Unicode MS" pitchFamily="34" charset="-128"/>
              </a:rPr>
              <a:t>~ 2 kPa</a:t>
            </a:r>
            <a:endParaRPr lang="en-GB" sz="1300">
              <a:latin typeface="Arial Unicode MS" pitchFamily="34" charset="-128"/>
            </a:endParaRPr>
          </a:p>
        </p:txBody>
      </p:sp>
      <p:sp>
        <p:nvSpPr>
          <p:cNvPr id="35855" name="Line 15"/>
          <p:cNvSpPr>
            <a:spLocks noChangeShapeType="1"/>
          </p:cNvSpPr>
          <p:nvPr/>
        </p:nvSpPr>
        <p:spPr bwMode="auto">
          <a:xfrm flipH="1" flipV="1">
            <a:off x="3810000" y="4756869"/>
            <a:ext cx="228600" cy="76200"/>
          </a:xfrm>
          <a:prstGeom prst="line">
            <a:avLst/>
          </a:prstGeom>
          <a:noFill/>
          <a:ln w="6350">
            <a:solidFill>
              <a:schemeClr val="tx1"/>
            </a:solidFill>
            <a:round/>
            <a:headEnd/>
            <a:tailEnd/>
          </a:ln>
          <a:effectLst/>
        </p:spPr>
        <p:txBody>
          <a:bodyPr/>
          <a:lstStyle/>
          <a:p>
            <a:endParaRPr lang="en-US"/>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685800" y="76200"/>
            <a:ext cx="7772400" cy="685800"/>
          </a:xfrm>
          <a:prstGeom prst="rect">
            <a:avLst/>
          </a:prstGeom>
          <a:noFill/>
          <a:ln w="9525">
            <a:noFill/>
            <a:miter lim="800000"/>
            <a:headEnd/>
            <a:tailEnd/>
          </a:ln>
          <a:effectLst/>
        </p:spPr>
        <p:txBody>
          <a:bodyPr anchor="ctr"/>
          <a:lstStyle/>
          <a:p>
            <a:pPr algn="ctr"/>
            <a:r>
              <a:rPr lang="en-US" sz="2400" dirty="0">
                <a:solidFill>
                  <a:srgbClr val="0066CC"/>
                </a:solidFill>
                <a:effectLst>
                  <a:outerShdw blurRad="38100" dist="38100" dir="2700000" algn="tl">
                    <a:srgbClr val="C0C0C0"/>
                  </a:outerShdw>
                </a:effectLst>
                <a:latin typeface="Tahoma" pitchFamily="34" charset="0"/>
              </a:rPr>
              <a:t>Flow compliance of “mixed” compression</a:t>
            </a:r>
          </a:p>
        </p:txBody>
      </p:sp>
      <p:sp>
        <p:nvSpPr>
          <p:cNvPr id="79875" name="Line 3"/>
          <p:cNvSpPr>
            <a:spLocks noChangeShapeType="1"/>
          </p:cNvSpPr>
          <p:nvPr/>
        </p:nvSpPr>
        <p:spPr bwMode="auto">
          <a:xfrm flipV="1">
            <a:off x="4724400" y="1447800"/>
            <a:ext cx="0" cy="3657600"/>
          </a:xfrm>
          <a:prstGeom prst="line">
            <a:avLst/>
          </a:prstGeom>
          <a:noFill/>
          <a:ln w="19050">
            <a:solidFill>
              <a:schemeClr val="tx1"/>
            </a:solidFill>
            <a:round/>
            <a:headEnd/>
            <a:tailEnd type="triangle" w="med" len="med"/>
          </a:ln>
          <a:effectLst/>
        </p:spPr>
        <p:txBody>
          <a:bodyPr/>
          <a:lstStyle/>
          <a:p>
            <a:endParaRPr lang="en-US"/>
          </a:p>
        </p:txBody>
      </p:sp>
      <p:sp>
        <p:nvSpPr>
          <p:cNvPr id="79876" name="Line 4"/>
          <p:cNvSpPr>
            <a:spLocks noChangeShapeType="1"/>
          </p:cNvSpPr>
          <p:nvPr/>
        </p:nvSpPr>
        <p:spPr bwMode="auto">
          <a:xfrm>
            <a:off x="4724400" y="5105400"/>
            <a:ext cx="3124200" cy="0"/>
          </a:xfrm>
          <a:prstGeom prst="line">
            <a:avLst/>
          </a:prstGeom>
          <a:noFill/>
          <a:ln w="19050">
            <a:solidFill>
              <a:schemeClr val="tx1"/>
            </a:solidFill>
            <a:round/>
            <a:headEnd/>
            <a:tailEnd type="triangle" w="med" len="med"/>
          </a:ln>
          <a:effectLst/>
        </p:spPr>
        <p:txBody>
          <a:bodyPr/>
          <a:lstStyle/>
          <a:p>
            <a:endParaRPr lang="en-US"/>
          </a:p>
        </p:txBody>
      </p:sp>
      <p:sp>
        <p:nvSpPr>
          <p:cNvPr id="79877" name="Line 5"/>
          <p:cNvSpPr>
            <a:spLocks noChangeShapeType="1"/>
          </p:cNvSpPr>
          <p:nvPr/>
        </p:nvSpPr>
        <p:spPr bwMode="auto">
          <a:xfrm flipV="1">
            <a:off x="4724400" y="2057400"/>
            <a:ext cx="2667000" cy="3048000"/>
          </a:xfrm>
          <a:prstGeom prst="line">
            <a:avLst/>
          </a:prstGeom>
          <a:noFill/>
          <a:ln w="28575">
            <a:solidFill>
              <a:schemeClr val="accent2"/>
            </a:solidFill>
            <a:round/>
            <a:headEnd/>
            <a:tailEnd/>
          </a:ln>
          <a:effectLst/>
        </p:spPr>
        <p:txBody>
          <a:bodyPr/>
          <a:lstStyle/>
          <a:p>
            <a:endParaRPr lang="en-US"/>
          </a:p>
        </p:txBody>
      </p:sp>
      <p:sp>
        <p:nvSpPr>
          <p:cNvPr id="79878" name="Text Box 6"/>
          <p:cNvSpPr txBox="1">
            <a:spLocks noChangeArrowheads="1"/>
          </p:cNvSpPr>
          <p:nvPr/>
        </p:nvSpPr>
        <p:spPr bwMode="auto">
          <a:xfrm>
            <a:off x="5334000" y="2490788"/>
            <a:ext cx="461963" cy="366712"/>
          </a:xfrm>
          <a:prstGeom prst="rect">
            <a:avLst/>
          </a:prstGeom>
          <a:noFill/>
          <a:ln w="9525">
            <a:noFill/>
            <a:miter lim="800000"/>
            <a:headEnd/>
            <a:tailEnd/>
          </a:ln>
          <a:effectLst/>
        </p:spPr>
        <p:txBody>
          <a:bodyPr wrap="none">
            <a:spAutoFit/>
          </a:bodyPr>
          <a:lstStyle/>
          <a:p>
            <a:r>
              <a:rPr lang="en-US">
                <a:solidFill>
                  <a:srgbClr val="FFFF00"/>
                </a:solidFill>
                <a:latin typeface="Tahoma" pitchFamily="34" charset="0"/>
              </a:rPr>
              <a:t>N2</a:t>
            </a:r>
          </a:p>
        </p:txBody>
      </p:sp>
      <p:sp>
        <p:nvSpPr>
          <p:cNvPr id="79879" name="Text Box 7"/>
          <p:cNvSpPr txBox="1">
            <a:spLocks noChangeArrowheads="1"/>
          </p:cNvSpPr>
          <p:nvPr/>
        </p:nvSpPr>
        <p:spPr bwMode="auto">
          <a:xfrm>
            <a:off x="5638800" y="2109788"/>
            <a:ext cx="461963" cy="366712"/>
          </a:xfrm>
          <a:prstGeom prst="rect">
            <a:avLst/>
          </a:prstGeom>
          <a:noFill/>
          <a:ln w="9525">
            <a:noFill/>
            <a:miter lim="800000"/>
            <a:headEnd/>
            <a:tailEnd/>
          </a:ln>
          <a:effectLst/>
        </p:spPr>
        <p:txBody>
          <a:bodyPr wrap="none">
            <a:spAutoFit/>
          </a:bodyPr>
          <a:lstStyle/>
          <a:p>
            <a:r>
              <a:rPr lang="en-US">
                <a:solidFill>
                  <a:srgbClr val="FF0000"/>
                </a:solidFill>
                <a:latin typeface="Tahoma" pitchFamily="34" charset="0"/>
              </a:rPr>
              <a:t>N3</a:t>
            </a:r>
          </a:p>
        </p:txBody>
      </p:sp>
      <p:sp>
        <p:nvSpPr>
          <p:cNvPr id="79880" name="Line 8"/>
          <p:cNvSpPr>
            <a:spLocks noChangeShapeType="1"/>
          </p:cNvSpPr>
          <p:nvPr/>
        </p:nvSpPr>
        <p:spPr bwMode="auto">
          <a:xfrm flipH="1">
            <a:off x="5257800" y="1881188"/>
            <a:ext cx="1219200" cy="1752600"/>
          </a:xfrm>
          <a:prstGeom prst="line">
            <a:avLst/>
          </a:prstGeom>
          <a:noFill/>
          <a:ln w="28575">
            <a:solidFill>
              <a:schemeClr val="tx1"/>
            </a:solidFill>
            <a:round/>
            <a:headEnd/>
            <a:tailEnd/>
          </a:ln>
          <a:effectLst/>
        </p:spPr>
        <p:txBody>
          <a:bodyPr/>
          <a:lstStyle/>
          <a:p>
            <a:endParaRPr lang="en-US"/>
          </a:p>
        </p:txBody>
      </p:sp>
      <p:sp>
        <p:nvSpPr>
          <p:cNvPr id="79881" name="Arc 9"/>
          <p:cNvSpPr>
            <a:spLocks/>
          </p:cNvSpPr>
          <p:nvPr/>
        </p:nvSpPr>
        <p:spPr bwMode="auto">
          <a:xfrm>
            <a:off x="6053138" y="2492375"/>
            <a:ext cx="804862" cy="914400"/>
          </a:xfrm>
          <a:custGeom>
            <a:avLst/>
            <a:gdLst>
              <a:gd name="G0" fmla="+- 1222 0 0"/>
              <a:gd name="G1" fmla="+- 21600 0 0"/>
              <a:gd name="G2" fmla="+- 21600 0 0"/>
              <a:gd name="T0" fmla="*/ 0 w 22822"/>
              <a:gd name="T1" fmla="*/ 35 h 21600"/>
              <a:gd name="T2" fmla="*/ 22822 w 22822"/>
              <a:gd name="T3" fmla="*/ 21600 h 21600"/>
              <a:gd name="T4" fmla="*/ 1222 w 22822"/>
              <a:gd name="T5" fmla="*/ 21600 h 21600"/>
            </a:gdLst>
            <a:ahLst/>
            <a:cxnLst>
              <a:cxn ang="0">
                <a:pos x="T0" y="T1"/>
              </a:cxn>
              <a:cxn ang="0">
                <a:pos x="T2" y="T3"/>
              </a:cxn>
              <a:cxn ang="0">
                <a:pos x="T4" y="T5"/>
              </a:cxn>
            </a:cxnLst>
            <a:rect l="0" t="0" r="r" b="b"/>
            <a:pathLst>
              <a:path w="22822" h="21600" fill="none" extrusionOk="0">
                <a:moveTo>
                  <a:pt x="-1" y="34"/>
                </a:moveTo>
                <a:cubicBezTo>
                  <a:pt x="406" y="11"/>
                  <a:pt x="814" y="-1"/>
                  <a:pt x="1222" y="0"/>
                </a:cubicBezTo>
                <a:cubicBezTo>
                  <a:pt x="13151" y="0"/>
                  <a:pt x="22822" y="9670"/>
                  <a:pt x="22822" y="21600"/>
                </a:cubicBezTo>
              </a:path>
              <a:path w="22822" h="21600" stroke="0" extrusionOk="0">
                <a:moveTo>
                  <a:pt x="-1" y="34"/>
                </a:moveTo>
                <a:cubicBezTo>
                  <a:pt x="406" y="11"/>
                  <a:pt x="814" y="-1"/>
                  <a:pt x="1222" y="0"/>
                </a:cubicBezTo>
                <a:cubicBezTo>
                  <a:pt x="13151" y="0"/>
                  <a:pt x="22822" y="9670"/>
                  <a:pt x="22822" y="21600"/>
                </a:cubicBezTo>
                <a:lnTo>
                  <a:pt x="1222" y="21600"/>
                </a:lnTo>
                <a:close/>
              </a:path>
            </a:pathLst>
          </a:custGeom>
          <a:noFill/>
          <a:ln w="31750">
            <a:solidFill>
              <a:srgbClr val="FF0000"/>
            </a:solidFill>
            <a:round/>
            <a:headEnd/>
            <a:tailEnd/>
          </a:ln>
          <a:effectLst/>
        </p:spPr>
        <p:txBody>
          <a:bodyPr wrap="none" anchor="ctr"/>
          <a:lstStyle/>
          <a:p>
            <a:endParaRPr lang="en-US"/>
          </a:p>
        </p:txBody>
      </p:sp>
      <p:sp>
        <p:nvSpPr>
          <p:cNvPr id="79882" name="Arc 10"/>
          <p:cNvSpPr>
            <a:spLocks/>
          </p:cNvSpPr>
          <p:nvPr/>
        </p:nvSpPr>
        <p:spPr bwMode="auto">
          <a:xfrm>
            <a:off x="5822950" y="2873375"/>
            <a:ext cx="731838" cy="990600"/>
          </a:xfrm>
          <a:custGeom>
            <a:avLst/>
            <a:gdLst>
              <a:gd name="G0" fmla="+- 1426 0 0"/>
              <a:gd name="G1" fmla="+- 21600 0 0"/>
              <a:gd name="G2" fmla="+- 21600 0 0"/>
              <a:gd name="T0" fmla="*/ 0 w 23026"/>
              <a:gd name="T1" fmla="*/ 47 h 21600"/>
              <a:gd name="T2" fmla="*/ 23026 w 23026"/>
              <a:gd name="T3" fmla="*/ 21600 h 21600"/>
              <a:gd name="T4" fmla="*/ 1426 w 23026"/>
              <a:gd name="T5" fmla="*/ 21600 h 21600"/>
            </a:gdLst>
            <a:ahLst/>
            <a:cxnLst>
              <a:cxn ang="0">
                <a:pos x="T0" y="T1"/>
              </a:cxn>
              <a:cxn ang="0">
                <a:pos x="T2" y="T3"/>
              </a:cxn>
              <a:cxn ang="0">
                <a:pos x="T4" y="T5"/>
              </a:cxn>
            </a:cxnLst>
            <a:rect l="0" t="0" r="r" b="b"/>
            <a:pathLst>
              <a:path w="23026" h="21600" fill="none" extrusionOk="0">
                <a:moveTo>
                  <a:pt x="0" y="47"/>
                </a:moveTo>
                <a:cubicBezTo>
                  <a:pt x="474" y="15"/>
                  <a:pt x="950" y="-1"/>
                  <a:pt x="1426" y="0"/>
                </a:cubicBezTo>
                <a:cubicBezTo>
                  <a:pt x="13355" y="0"/>
                  <a:pt x="23026" y="9670"/>
                  <a:pt x="23026" y="21600"/>
                </a:cubicBezTo>
              </a:path>
              <a:path w="23026" h="21600" stroke="0" extrusionOk="0">
                <a:moveTo>
                  <a:pt x="0" y="47"/>
                </a:moveTo>
                <a:cubicBezTo>
                  <a:pt x="474" y="15"/>
                  <a:pt x="950" y="-1"/>
                  <a:pt x="1426" y="0"/>
                </a:cubicBezTo>
                <a:cubicBezTo>
                  <a:pt x="13355" y="0"/>
                  <a:pt x="23026" y="9670"/>
                  <a:pt x="23026" y="21600"/>
                </a:cubicBezTo>
                <a:lnTo>
                  <a:pt x="1426" y="21600"/>
                </a:lnTo>
                <a:close/>
              </a:path>
            </a:pathLst>
          </a:custGeom>
          <a:noFill/>
          <a:ln w="31750">
            <a:solidFill>
              <a:srgbClr val="FFFF00"/>
            </a:solidFill>
            <a:round/>
            <a:headEnd/>
            <a:tailEnd/>
          </a:ln>
          <a:effectLst/>
        </p:spPr>
        <p:txBody>
          <a:bodyPr wrap="none" anchor="ctr"/>
          <a:lstStyle/>
          <a:p>
            <a:endParaRPr lang="en-US"/>
          </a:p>
        </p:txBody>
      </p:sp>
      <p:sp>
        <p:nvSpPr>
          <p:cNvPr id="79883" name="Arc 11"/>
          <p:cNvSpPr>
            <a:spLocks/>
          </p:cNvSpPr>
          <p:nvPr/>
        </p:nvSpPr>
        <p:spPr bwMode="auto">
          <a:xfrm>
            <a:off x="5562600" y="3182938"/>
            <a:ext cx="685800" cy="1084262"/>
          </a:xfrm>
          <a:custGeom>
            <a:avLst/>
            <a:gdLst>
              <a:gd name="G0" fmla="+- 0 0 0"/>
              <a:gd name="G1" fmla="+- 21593 0 0"/>
              <a:gd name="G2" fmla="+- 21600 0 0"/>
              <a:gd name="T0" fmla="*/ 554 w 21600"/>
              <a:gd name="T1" fmla="*/ 0 h 23646"/>
              <a:gd name="T2" fmla="*/ 21502 w 21600"/>
              <a:gd name="T3" fmla="*/ 23646 h 23646"/>
              <a:gd name="T4" fmla="*/ 0 w 21600"/>
              <a:gd name="T5" fmla="*/ 21593 h 23646"/>
            </a:gdLst>
            <a:ahLst/>
            <a:cxnLst>
              <a:cxn ang="0">
                <a:pos x="T0" y="T1"/>
              </a:cxn>
              <a:cxn ang="0">
                <a:pos x="T2" y="T3"/>
              </a:cxn>
              <a:cxn ang="0">
                <a:pos x="T4" y="T5"/>
              </a:cxn>
            </a:cxnLst>
            <a:rect l="0" t="0" r="r" b="b"/>
            <a:pathLst>
              <a:path w="21600" h="23646" fill="none" extrusionOk="0">
                <a:moveTo>
                  <a:pt x="553" y="0"/>
                </a:moveTo>
                <a:cubicBezTo>
                  <a:pt x="12263" y="300"/>
                  <a:pt x="21600" y="9879"/>
                  <a:pt x="21600" y="21593"/>
                </a:cubicBezTo>
                <a:cubicBezTo>
                  <a:pt x="21600" y="22278"/>
                  <a:pt x="21567" y="22963"/>
                  <a:pt x="21502" y="23646"/>
                </a:cubicBezTo>
              </a:path>
              <a:path w="21600" h="23646" stroke="0" extrusionOk="0">
                <a:moveTo>
                  <a:pt x="553" y="0"/>
                </a:moveTo>
                <a:cubicBezTo>
                  <a:pt x="12263" y="300"/>
                  <a:pt x="21600" y="9879"/>
                  <a:pt x="21600" y="21593"/>
                </a:cubicBezTo>
                <a:cubicBezTo>
                  <a:pt x="21600" y="22278"/>
                  <a:pt x="21567" y="22963"/>
                  <a:pt x="21502" y="23646"/>
                </a:cubicBezTo>
                <a:lnTo>
                  <a:pt x="0" y="21593"/>
                </a:lnTo>
                <a:close/>
              </a:path>
            </a:pathLst>
          </a:custGeom>
          <a:noFill/>
          <a:ln w="31750">
            <a:solidFill>
              <a:schemeClr val="accent1"/>
            </a:solidFill>
            <a:round/>
            <a:headEnd/>
            <a:tailEnd/>
          </a:ln>
          <a:effectLst/>
        </p:spPr>
        <p:txBody>
          <a:bodyPr wrap="none" anchor="ctr"/>
          <a:lstStyle/>
          <a:p>
            <a:endParaRPr lang="en-US"/>
          </a:p>
        </p:txBody>
      </p:sp>
      <p:sp>
        <p:nvSpPr>
          <p:cNvPr id="79884" name="Text Box 12"/>
          <p:cNvSpPr txBox="1">
            <a:spLocks noChangeArrowheads="1"/>
          </p:cNvSpPr>
          <p:nvPr/>
        </p:nvSpPr>
        <p:spPr bwMode="auto">
          <a:xfrm>
            <a:off x="6019800" y="1576388"/>
            <a:ext cx="938213" cy="336550"/>
          </a:xfrm>
          <a:prstGeom prst="rect">
            <a:avLst/>
          </a:prstGeom>
          <a:noFill/>
          <a:ln w="9525">
            <a:noFill/>
            <a:miter lim="800000"/>
            <a:headEnd/>
            <a:tailEnd/>
          </a:ln>
          <a:effectLst/>
        </p:spPr>
        <p:txBody>
          <a:bodyPr wrap="none">
            <a:spAutoFit/>
          </a:bodyPr>
          <a:lstStyle/>
          <a:p>
            <a:r>
              <a:rPr lang="en-US" sz="1600">
                <a:latin typeface="Tahoma" pitchFamily="34" charset="0"/>
              </a:rPr>
              <a:t>Stall line</a:t>
            </a:r>
          </a:p>
        </p:txBody>
      </p:sp>
      <p:sp>
        <p:nvSpPr>
          <p:cNvPr id="79885" name="Line 13"/>
          <p:cNvSpPr>
            <a:spLocks noChangeShapeType="1"/>
          </p:cNvSpPr>
          <p:nvPr/>
        </p:nvSpPr>
        <p:spPr bwMode="auto">
          <a:xfrm flipH="1">
            <a:off x="6019800" y="2971800"/>
            <a:ext cx="1143000" cy="1600200"/>
          </a:xfrm>
          <a:prstGeom prst="line">
            <a:avLst/>
          </a:prstGeom>
          <a:noFill/>
          <a:ln w="28575">
            <a:solidFill>
              <a:schemeClr val="tx1"/>
            </a:solidFill>
            <a:round/>
            <a:headEnd/>
            <a:tailEnd/>
          </a:ln>
          <a:effectLst/>
        </p:spPr>
        <p:txBody>
          <a:bodyPr/>
          <a:lstStyle/>
          <a:p>
            <a:endParaRPr lang="en-US"/>
          </a:p>
        </p:txBody>
      </p:sp>
      <p:sp>
        <p:nvSpPr>
          <p:cNvPr id="79886" name="Text Box 14"/>
          <p:cNvSpPr txBox="1">
            <a:spLocks noChangeArrowheads="1"/>
          </p:cNvSpPr>
          <p:nvPr/>
        </p:nvSpPr>
        <p:spPr bwMode="auto">
          <a:xfrm>
            <a:off x="7070725" y="2646363"/>
            <a:ext cx="1112838" cy="336550"/>
          </a:xfrm>
          <a:prstGeom prst="rect">
            <a:avLst/>
          </a:prstGeom>
          <a:noFill/>
          <a:ln w="9525">
            <a:noFill/>
            <a:miter lim="800000"/>
            <a:headEnd/>
            <a:tailEnd/>
          </a:ln>
          <a:effectLst/>
        </p:spPr>
        <p:txBody>
          <a:bodyPr wrap="none">
            <a:spAutoFit/>
          </a:bodyPr>
          <a:lstStyle/>
          <a:p>
            <a:r>
              <a:rPr lang="en-US" sz="1600">
                <a:latin typeface="Tahoma" pitchFamily="34" charset="0"/>
              </a:rPr>
              <a:t>Choke line</a:t>
            </a:r>
          </a:p>
        </p:txBody>
      </p:sp>
      <p:sp>
        <p:nvSpPr>
          <p:cNvPr id="79887" name="Text Box 15"/>
          <p:cNvSpPr txBox="1">
            <a:spLocks noChangeArrowheads="1"/>
          </p:cNvSpPr>
          <p:nvPr/>
        </p:nvSpPr>
        <p:spPr bwMode="auto">
          <a:xfrm>
            <a:off x="7299325" y="1717675"/>
            <a:ext cx="184150" cy="457200"/>
          </a:xfrm>
          <a:prstGeom prst="rect">
            <a:avLst/>
          </a:prstGeom>
          <a:noFill/>
          <a:ln w="9525">
            <a:noFill/>
            <a:miter lim="800000"/>
            <a:headEnd/>
            <a:tailEnd/>
          </a:ln>
          <a:effectLst/>
        </p:spPr>
        <p:txBody>
          <a:bodyPr wrap="none">
            <a:spAutoFit/>
          </a:bodyPr>
          <a:lstStyle/>
          <a:p>
            <a:endParaRPr lang="en-US" sz="2400">
              <a:latin typeface="Times New Roman" pitchFamily="18" charset="0"/>
            </a:endParaRPr>
          </a:p>
        </p:txBody>
      </p:sp>
      <p:sp>
        <p:nvSpPr>
          <p:cNvPr id="79888" name="Text Box 16"/>
          <p:cNvSpPr txBox="1">
            <a:spLocks noChangeArrowheads="1"/>
          </p:cNvSpPr>
          <p:nvPr/>
        </p:nvSpPr>
        <p:spPr bwMode="auto">
          <a:xfrm>
            <a:off x="7281863" y="2071688"/>
            <a:ext cx="1252537" cy="366712"/>
          </a:xfrm>
          <a:prstGeom prst="rect">
            <a:avLst/>
          </a:prstGeom>
          <a:noFill/>
          <a:ln w="9525">
            <a:noFill/>
            <a:miter lim="800000"/>
            <a:headEnd/>
            <a:tailEnd/>
          </a:ln>
          <a:effectLst/>
        </p:spPr>
        <p:txBody>
          <a:bodyPr wrap="none">
            <a:spAutoFit/>
          </a:bodyPr>
          <a:lstStyle/>
          <a:p>
            <a:r>
              <a:rPr lang="en-US">
                <a:solidFill>
                  <a:schemeClr val="accent2"/>
                </a:solidFill>
                <a:latin typeface="Tahoma" pitchFamily="34" charset="0"/>
              </a:rPr>
              <a:t>Volumetric</a:t>
            </a:r>
          </a:p>
        </p:txBody>
      </p:sp>
      <p:sp>
        <p:nvSpPr>
          <p:cNvPr id="79889" name="AutoShape 17"/>
          <p:cNvSpPr>
            <a:spLocks noChangeArrowheads="1"/>
          </p:cNvSpPr>
          <p:nvPr/>
        </p:nvSpPr>
        <p:spPr bwMode="auto">
          <a:xfrm>
            <a:off x="6556375" y="2667000"/>
            <a:ext cx="301625" cy="301625"/>
          </a:xfrm>
          <a:prstGeom prst="diamond">
            <a:avLst/>
          </a:prstGeom>
          <a:solidFill>
            <a:srgbClr val="FF0000"/>
          </a:solidFill>
          <a:ln w="9525">
            <a:solidFill>
              <a:schemeClr val="tx1"/>
            </a:solidFill>
            <a:miter lim="800000"/>
            <a:headEnd/>
            <a:tailEnd/>
          </a:ln>
          <a:effectLst/>
        </p:spPr>
        <p:txBody>
          <a:bodyPr wrap="none" anchor="ctr"/>
          <a:lstStyle/>
          <a:p>
            <a:endParaRPr lang="en-US"/>
          </a:p>
        </p:txBody>
      </p:sp>
      <p:sp>
        <p:nvSpPr>
          <p:cNvPr id="79890" name="AutoShape 18"/>
          <p:cNvSpPr>
            <a:spLocks noChangeArrowheads="1"/>
          </p:cNvSpPr>
          <p:nvPr/>
        </p:nvSpPr>
        <p:spPr bwMode="auto">
          <a:xfrm>
            <a:off x="6251575" y="3051175"/>
            <a:ext cx="301625" cy="301625"/>
          </a:xfrm>
          <a:prstGeom prst="diamond">
            <a:avLst/>
          </a:prstGeom>
          <a:solidFill>
            <a:srgbClr val="FFFF00"/>
          </a:solidFill>
          <a:ln w="9525">
            <a:solidFill>
              <a:schemeClr val="tx1"/>
            </a:solidFill>
            <a:miter lim="800000"/>
            <a:headEnd/>
            <a:tailEnd/>
          </a:ln>
          <a:effectLst/>
        </p:spPr>
        <p:txBody>
          <a:bodyPr wrap="none" anchor="ctr"/>
          <a:lstStyle/>
          <a:p>
            <a:endParaRPr lang="en-US"/>
          </a:p>
        </p:txBody>
      </p:sp>
      <p:sp>
        <p:nvSpPr>
          <p:cNvPr id="79891" name="AutoShape 19"/>
          <p:cNvSpPr>
            <a:spLocks noChangeAspect="1" noChangeArrowheads="1"/>
          </p:cNvSpPr>
          <p:nvPr/>
        </p:nvSpPr>
        <p:spPr bwMode="auto">
          <a:xfrm>
            <a:off x="5946775" y="3429000"/>
            <a:ext cx="301625" cy="301625"/>
          </a:xfrm>
          <a:prstGeom prst="diamond">
            <a:avLst/>
          </a:prstGeom>
          <a:solidFill>
            <a:schemeClr val="accent1"/>
          </a:solidFill>
          <a:ln w="9525">
            <a:solidFill>
              <a:schemeClr val="tx1"/>
            </a:solidFill>
            <a:miter lim="800000"/>
            <a:headEnd/>
            <a:tailEnd/>
          </a:ln>
          <a:effectLst/>
        </p:spPr>
        <p:txBody>
          <a:bodyPr wrap="none" anchor="ctr"/>
          <a:lstStyle/>
          <a:p>
            <a:endParaRPr lang="en-US"/>
          </a:p>
        </p:txBody>
      </p:sp>
      <p:sp>
        <p:nvSpPr>
          <p:cNvPr id="79892" name="Text Box 20"/>
          <p:cNvSpPr txBox="1">
            <a:spLocks noChangeArrowheads="1"/>
          </p:cNvSpPr>
          <p:nvPr/>
        </p:nvSpPr>
        <p:spPr bwMode="auto">
          <a:xfrm>
            <a:off x="3886200" y="1462088"/>
            <a:ext cx="839788" cy="366712"/>
          </a:xfrm>
          <a:prstGeom prst="rect">
            <a:avLst/>
          </a:prstGeom>
          <a:noFill/>
          <a:ln w="9525">
            <a:noFill/>
            <a:miter lim="800000"/>
            <a:headEnd/>
            <a:tailEnd/>
          </a:ln>
          <a:effectLst/>
        </p:spPr>
        <p:txBody>
          <a:bodyPr wrap="none">
            <a:spAutoFit/>
          </a:bodyPr>
          <a:lstStyle/>
          <a:p>
            <a:r>
              <a:rPr lang="en-US">
                <a:latin typeface="Tahoma" pitchFamily="34" charset="0"/>
              </a:rPr>
              <a:t>P inter</a:t>
            </a:r>
          </a:p>
        </p:txBody>
      </p:sp>
      <p:sp>
        <p:nvSpPr>
          <p:cNvPr id="79893" name="Text Box 21"/>
          <p:cNvSpPr txBox="1">
            <a:spLocks noChangeArrowheads="1"/>
          </p:cNvSpPr>
          <p:nvPr/>
        </p:nvSpPr>
        <p:spPr bwMode="auto">
          <a:xfrm>
            <a:off x="7199313" y="5181600"/>
            <a:ext cx="649287" cy="366713"/>
          </a:xfrm>
          <a:prstGeom prst="rect">
            <a:avLst/>
          </a:prstGeom>
          <a:noFill/>
          <a:ln w="9525">
            <a:noFill/>
            <a:miter lim="800000"/>
            <a:headEnd/>
            <a:tailEnd/>
          </a:ln>
          <a:effectLst/>
        </p:spPr>
        <p:txBody>
          <a:bodyPr wrap="none">
            <a:spAutoFit/>
          </a:bodyPr>
          <a:lstStyle/>
          <a:p>
            <a:r>
              <a:rPr lang="en-US">
                <a:latin typeface="Tahoma" pitchFamily="34" charset="0"/>
              </a:rPr>
              <a:t>Flow</a:t>
            </a:r>
          </a:p>
        </p:txBody>
      </p:sp>
      <p:sp>
        <p:nvSpPr>
          <p:cNvPr id="79894" name="AutoShape 22"/>
          <p:cNvSpPr>
            <a:spLocks noChangeAspect="1" noChangeArrowheads="1"/>
          </p:cNvSpPr>
          <p:nvPr/>
        </p:nvSpPr>
        <p:spPr bwMode="auto">
          <a:xfrm>
            <a:off x="1219200" y="2179638"/>
            <a:ext cx="739775" cy="639762"/>
          </a:xfrm>
          <a:prstGeom prst="triangle">
            <a:avLst>
              <a:gd name="adj" fmla="val 50000"/>
            </a:avLst>
          </a:prstGeom>
          <a:solidFill>
            <a:schemeClr val="accent2"/>
          </a:solidFill>
          <a:ln w="9525">
            <a:solidFill>
              <a:schemeClr val="tx1"/>
            </a:solidFill>
            <a:miter lim="800000"/>
            <a:headEnd/>
            <a:tailEnd/>
          </a:ln>
          <a:effectLst/>
        </p:spPr>
        <p:txBody>
          <a:bodyPr wrap="none" anchor="ctr"/>
          <a:lstStyle/>
          <a:p>
            <a:endParaRPr lang="en-US"/>
          </a:p>
        </p:txBody>
      </p:sp>
      <p:sp>
        <p:nvSpPr>
          <p:cNvPr id="79895" name="AutoShape 23"/>
          <p:cNvSpPr>
            <a:spLocks noChangeAspect="1" noChangeArrowheads="1"/>
          </p:cNvSpPr>
          <p:nvPr/>
        </p:nvSpPr>
        <p:spPr bwMode="auto">
          <a:xfrm>
            <a:off x="1219200" y="3627438"/>
            <a:ext cx="739775" cy="639762"/>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79896" name="Line 24"/>
          <p:cNvSpPr>
            <a:spLocks noChangeShapeType="1"/>
          </p:cNvSpPr>
          <p:nvPr/>
        </p:nvSpPr>
        <p:spPr bwMode="auto">
          <a:xfrm flipV="1">
            <a:off x="1600200" y="1295400"/>
            <a:ext cx="0" cy="914400"/>
          </a:xfrm>
          <a:prstGeom prst="line">
            <a:avLst/>
          </a:prstGeom>
          <a:noFill/>
          <a:ln w="38100">
            <a:solidFill>
              <a:schemeClr val="tx1"/>
            </a:solidFill>
            <a:round/>
            <a:headEnd/>
            <a:tailEnd type="triangle" w="med" len="med"/>
          </a:ln>
          <a:effectLst/>
        </p:spPr>
        <p:txBody>
          <a:bodyPr/>
          <a:lstStyle/>
          <a:p>
            <a:endParaRPr lang="en-US"/>
          </a:p>
        </p:txBody>
      </p:sp>
      <p:sp>
        <p:nvSpPr>
          <p:cNvPr id="79897" name="Line 25"/>
          <p:cNvSpPr>
            <a:spLocks noChangeShapeType="1"/>
          </p:cNvSpPr>
          <p:nvPr/>
        </p:nvSpPr>
        <p:spPr bwMode="auto">
          <a:xfrm flipV="1">
            <a:off x="1600200" y="2819400"/>
            <a:ext cx="0" cy="838200"/>
          </a:xfrm>
          <a:prstGeom prst="line">
            <a:avLst/>
          </a:prstGeom>
          <a:noFill/>
          <a:ln w="38100">
            <a:solidFill>
              <a:schemeClr val="tx1"/>
            </a:solidFill>
            <a:round/>
            <a:headEnd/>
            <a:tailEnd/>
          </a:ln>
          <a:effectLst/>
        </p:spPr>
        <p:txBody>
          <a:bodyPr/>
          <a:lstStyle/>
          <a:p>
            <a:endParaRPr lang="en-US"/>
          </a:p>
        </p:txBody>
      </p:sp>
      <p:sp>
        <p:nvSpPr>
          <p:cNvPr id="79898" name="Line 26"/>
          <p:cNvSpPr>
            <a:spLocks noChangeShapeType="1"/>
          </p:cNvSpPr>
          <p:nvPr/>
        </p:nvSpPr>
        <p:spPr bwMode="auto">
          <a:xfrm>
            <a:off x="1600200" y="4267200"/>
            <a:ext cx="0" cy="914400"/>
          </a:xfrm>
          <a:prstGeom prst="line">
            <a:avLst/>
          </a:prstGeom>
          <a:noFill/>
          <a:ln w="38100">
            <a:solidFill>
              <a:schemeClr val="tx1"/>
            </a:solidFill>
            <a:round/>
            <a:headEnd/>
            <a:tailEnd/>
          </a:ln>
          <a:effectLst/>
        </p:spPr>
        <p:txBody>
          <a:bodyPr/>
          <a:lstStyle/>
          <a:p>
            <a:endParaRPr lang="en-US"/>
          </a:p>
        </p:txBody>
      </p:sp>
      <p:sp>
        <p:nvSpPr>
          <p:cNvPr id="79899" name="Text Box 27"/>
          <p:cNvSpPr txBox="1">
            <a:spLocks noChangeArrowheads="1"/>
          </p:cNvSpPr>
          <p:nvPr/>
        </p:nvSpPr>
        <p:spPr bwMode="auto">
          <a:xfrm>
            <a:off x="1736725" y="1431925"/>
            <a:ext cx="1579563" cy="396875"/>
          </a:xfrm>
          <a:prstGeom prst="rect">
            <a:avLst/>
          </a:prstGeom>
          <a:noFill/>
          <a:ln w="9525">
            <a:noFill/>
            <a:miter lim="800000"/>
            <a:headEnd/>
            <a:tailEnd/>
          </a:ln>
          <a:effectLst/>
        </p:spPr>
        <p:txBody>
          <a:bodyPr wrap="none">
            <a:spAutoFit/>
          </a:bodyPr>
          <a:lstStyle/>
          <a:p>
            <a:r>
              <a:rPr lang="en-US" sz="2000">
                <a:latin typeface="Tahoma" pitchFamily="34" charset="0"/>
              </a:rPr>
              <a:t>P out </a:t>
            </a:r>
            <a:r>
              <a:rPr lang="en-US" sz="2000" i="1">
                <a:latin typeface="Tahoma" pitchFamily="34" charset="0"/>
              </a:rPr>
              <a:t>(fixed)</a:t>
            </a:r>
          </a:p>
        </p:txBody>
      </p:sp>
      <p:sp>
        <p:nvSpPr>
          <p:cNvPr id="79900" name="Text Box 28"/>
          <p:cNvSpPr txBox="1">
            <a:spLocks noChangeArrowheads="1"/>
          </p:cNvSpPr>
          <p:nvPr/>
        </p:nvSpPr>
        <p:spPr bwMode="auto">
          <a:xfrm>
            <a:off x="1752600" y="3108325"/>
            <a:ext cx="914400" cy="396875"/>
          </a:xfrm>
          <a:prstGeom prst="rect">
            <a:avLst/>
          </a:prstGeom>
          <a:noFill/>
          <a:ln w="9525">
            <a:noFill/>
            <a:miter lim="800000"/>
            <a:headEnd/>
            <a:tailEnd/>
          </a:ln>
          <a:effectLst/>
        </p:spPr>
        <p:txBody>
          <a:bodyPr wrap="none">
            <a:spAutoFit/>
          </a:bodyPr>
          <a:lstStyle/>
          <a:p>
            <a:r>
              <a:rPr lang="en-US" sz="2000">
                <a:latin typeface="Tahoma" pitchFamily="34" charset="0"/>
              </a:rPr>
              <a:t>P inter</a:t>
            </a:r>
          </a:p>
        </p:txBody>
      </p:sp>
      <p:sp>
        <p:nvSpPr>
          <p:cNvPr id="79901" name="Text Box 29"/>
          <p:cNvSpPr txBox="1">
            <a:spLocks noChangeArrowheads="1"/>
          </p:cNvSpPr>
          <p:nvPr/>
        </p:nvSpPr>
        <p:spPr bwMode="auto">
          <a:xfrm>
            <a:off x="1676400" y="4708525"/>
            <a:ext cx="1414463" cy="396875"/>
          </a:xfrm>
          <a:prstGeom prst="rect">
            <a:avLst/>
          </a:prstGeom>
          <a:noFill/>
          <a:ln w="9525">
            <a:noFill/>
            <a:miter lim="800000"/>
            <a:headEnd/>
            <a:tailEnd/>
          </a:ln>
          <a:effectLst/>
        </p:spPr>
        <p:txBody>
          <a:bodyPr wrap="none">
            <a:spAutoFit/>
          </a:bodyPr>
          <a:lstStyle/>
          <a:p>
            <a:r>
              <a:rPr lang="en-US" sz="2000">
                <a:latin typeface="Tahoma" pitchFamily="34" charset="0"/>
              </a:rPr>
              <a:t>P in </a:t>
            </a:r>
            <a:r>
              <a:rPr lang="en-US" sz="2000" i="1">
                <a:latin typeface="Tahoma" pitchFamily="34" charset="0"/>
              </a:rPr>
              <a:t>(fixed)</a:t>
            </a:r>
          </a:p>
        </p:txBody>
      </p:sp>
      <p:sp>
        <p:nvSpPr>
          <p:cNvPr id="79902" name="Text Box 30"/>
          <p:cNvSpPr txBox="1">
            <a:spLocks noChangeArrowheads="1"/>
          </p:cNvSpPr>
          <p:nvPr/>
        </p:nvSpPr>
        <p:spPr bwMode="auto">
          <a:xfrm>
            <a:off x="2193925" y="3690938"/>
            <a:ext cx="1796326" cy="400110"/>
          </a:xfrm>
          <a:prstGeom prst="rect">
            <a:avLst/>
          </a:prstGeom>
          <a:noFill/>
          <a:ln w="9525">
            <a:noFill/>
            <a:miter lim="800000"/>
            <a:headEnd/>
            <a:tailEnd/>
          </a:ln>
          <a:effectLst/>
        </p:spPr>
        <p:txBody>
          <a:bodyPr wrap="none">
            <a:spAutoFit/>
          </a:bodyPr>
          <a:lstStyle/>
          <a:p>
            <a:r>
              <a:rPr lang="en-US" sz="2000" dirty="0">
                <a:solidFill>
                  <a:srgbClr val="FF0000"/>
                </a:solidFill>
                <a:latin typeface="Tahoma" pitchFamily="34" charset="0"/>
              </a:rPr>
              <a:t>Hydrodynamic</a:t>
            </a:r>
          </a:p>
        </p:txBody>
      </p:sp>
      <p:sp>
        <p:nvSpPr>
          <p:cNvPr id="79903" name="Text Box 31"/>
          <p:cNvSpPr txBox="1">
            <a:spLocks noChangeArrowheads="1"/>
          </p:cNvSpPr>
          <p:nvPr/>
        </p:nvSpPr>
        <p:spPr bwMode="auto">
          <a:xfrm>
            <a:off x="2209800" y="2319338"/>
            <a:ext cx="1373518" cy="400110"/>
          </a:xfrm>
          <a:prstGeom prst="rect">
            <a:avLst/>
          </a:prstGeom>
          <a:noFill/>
          <a:ln w="9525">
            <a:noFill/>
            <a:miter lim="800000"/>
            <a:headEnd/>
            <a:tailEnd/>
          </a:ln>
          <a:effectLst/>
        </p:spPr>
        <p:txBody>
          <a:bodyPr wrap="none">
            <a:spAutoFit/>
          </a:bodyPr>
          <a:lstStyle/>
          <a:p>
            <a:r>
              <a:rPr lang="en-US" sz="2000" dirty="0">
                <a:solidFill>
                  <a:schemeClr val="accent2"/>
                </a:solidFill>
                <a:latin typeface="Tahoma" pitchFamily="34" charset="0"/>
              </a:rPr>
              <a:t>Volumetric</a:t>
            </a:r>
          </a:p>
        </p:txBody>
      </p:sp>
      <p:sp>
        <p:nvSpPr>
          <p:cNvPr id="79904" name="Text Box 32"/>
          <p:cNvSpPr txBox="1">
            <a:spLocks noChangeArrowheads="1"/>
          </p:cNvSpPr>
          <p:nvPr/>
        </p:nvSpPr>
        <p:spPr bwMode="auto">
          <a:xfrm>
            <a:off x="533400" y="5546725"/>
            <a:ext cx="8177213" cy="701675"/>
          </a:xfrm>
          <a:prstGeom prst="rect">
            <a:avLst/>
          </a:prstGeom>
          <a:noFill/>
          <a:ln w="9525">
            <a:noFill/>
            <a:miter lim="800000"/>
            <a:headEnd/>
            <a:tailEnd/>
          </a:ln>
          <a:effectLst/>
        </p:spPr>
        <p:txBody>
          <a:bodyPr wrap="none">
            <a:spAutoFit/>
          </a:bodyPr>
          <a:lstStyle/>
          <a:p>
            <a:r>
              <a:rPr lang="en-US" sz="2000" dirty="0">
                <a:solidFill>
                  <a:schemeClr val="accent2"/>
                </a:solidFill>
                <a:latin typeface="Tahoma" pitchFamily="34" charset="0"/>
              </a:rPr>
              <a:t>For fixed overall inlet &amp; outlet conditions, coupling of the two machines</a:t>
            </a:r>
          </a:p>
          <a:p>
            <a:r>
              <a:rPr lang="en-US" sz="2000" i="1" dirty="0">
                <a:solidFill>
                  <a:schemeClr val="accent2"/>
                </a:solidFill>
                <a:latin typeface="Tahoma" pitchFamily="34" charset="0"/>
              </a:rPr>
              <a:t>via</a:t>
            </a:r>
            <a:r>
              <a:rPr lang="en-US" sz="2000" dirty="0">
                <a:solidFill>
                  <a:schemeClr val="accent2"/>
                </a:solidFill>
                <a:latin typeface="Tahoma" pitchFamily="34" charset="0"/>
              </a:rPr>
              <a:t> P inter maintains the operating point in the allowed range </a:t>
            </a:r>
          </a:p>
        </p:txBody>
      </p:sp>
      <p:sp>
        <p:nvSpPr>
          <p:cNvPr id="79905" name="Text Box 33"/>
          <p:cNvSpPr txBox="1">
            <a:spLocks noChangeArrowheads="1"/>
          </p:cNvSpPr>
          <p:nvPr/>
        </p:nvSpPr>
        <p:spPr bwMode="auto">
          <a:xfrm>
            <a:off x="5105400" y="2909888"/>
            <a:ext cx="461963" cy="366712"/>
          </a:xfrm>
          <a:prstGeom prst="rect">
            <a:avLst/>
          </a:prstGeom>
          <a:noFill/>
          <a:ln w="9525">
            <a:noFill/>
            <a:miter lim="800000"/>
            <a:headEnd/>
            <a:tailEnd/>
          </a:ln>
          <a:effectLst/>
        </p:spPr>
        <p:txBody>
          <a:bodyPr wrap="none">
            <a:spAutoFit/>
          </a:bodyPr>
          <a:lstStyle/>
          <a:p>
            <a:r>
              <a:rPr lang="en-US">
                <a:solidFill>
                  <a:schemeClr val="accent1"/>
                </a:solidFill>
                <a:latin typeface="Tahoma" pitchFamily="34" charset="0"/>
              </a:rPr>
              <a:t>N1</a:t>
            </a:r>
          </a:p>
        </p:txBody>
      </p:sp>
      <p:sp>
        <p:nvSpPr>
          <p:cNvPr id="79906" name="Text Box 34"/>
          <p:cNvSpPr txBox="1">
            <a:spLocks noChangeArrowheads="1"/>
          </p:cNvSpPr>
          <p:nvPr/>
        </p:nvSpPr>
        <p:spPr bwMode="auto">
          <a:xfrm>
            <a:off x="838200" y="914400"/>
            <a:ext cx="1851025" cy="396875"/>
          </a:xfrm>
          <a:prstGeom prst="rect">
            <a:avLst/>
          </a:prstGeom>
          <a:noFill/>
          <a:ln w="9525">
            <a:noFill/>
            <a:miter lim="800000"/>
            <a:headEnd/>
            <a:tailEnd/>
          </a:ln>
          <a:effectLst/>
        </p:spPr>
        <p:txBody>
          <a:bodyPr wrap="none">
            <a:spAutoFit/>
          </a:bodyPr>
          <a:lstStyle/>
          <a:p>
            <a:r>
              <a:rPr lang="en-US" sz="2000" dirty="0">
                <a:latin typeface="Tahoma" pitchFamily="34" charset="0"/>
              </a:rPr>
              <a:t>Flow </a:t>
            </a:r>
            <a:r>
              <a:rPr lang="en-US" sz="2000" i="1" dirty="0">
                <a:latin typeface="Tahoma" pitchFamily="34" charset="0"/>
              </a:rPr>
              <a:t>(variable)</a:t>
            </a: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B5C54BC4-EFC5-4BB1-BC08-4D1AC6BE03B2}"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27088" y="0"/>
            <a:ext cx="7561262" cy="1066800"/>
          </a:xfrm>
        </p:spPr>
        <p:txBody>
          <a:bodyPr/>
          <a:lstStyle/>
          <a:p>
            <a:r>
              <a:rPr lang="en-GB" sz="2400" dirty="0"/>
              <a:t>Simplified flow-schemes</a:t>
            </a:r>
            <a:br>
              <a:rPr lang="en-GB" sz="2400" dirty="0"/>
            </a:br>
            <a:r>
              <a:rPr lang="en-GB" sz="2400" dirty="0"/>
              <a:t> of the 1.8 K refrigeration units of LHC</a:t>
            </a:r>
          </a:p>
        </p:txBody>
      </p:sp>
      <p:sp>
        <p:nvSpPr>
          <p:cNvPr id="50179" name="Rectangle 3"/>
          <p:cNvSpPr>
            <a:spLocks noChangeArrowheads="1"/>
          </p:cNvSpPr>
          <p:nvPr/>
        </p:nvSpPr>
        <p:spPr bwMode="auto">
          <a:xfrm>
            <a:off x="1890713" y="919163"/>
            <a:ext cx="9144000" cy="0"/>
          </a:xfrm>
          <a:prstGeom prst="rect">
            <a:avLst/>
          </a:prstGeom>
          <a:noFill/>
          <a:ln w="9525">
            <a:noFill/>
            <a:miter lim="800000"/>
            <a:headEnd/>
            <a:tailEnd/>
          </a:ln>
          <a:effectLst/>
        </p:spPr>
        <p:txBody>
          <a:bodyPr>
            <a:spAutoFit/>
          </a:bodyPr>
          <a:lstStyle/>
          <a:p>
            <a:endParaRPr lang="en-US"/>
          </a:p>
        </p:txBody>
      </p:sp>
      <p:pic>
        <p:nvPicPr>
          <p:cNvPr id="50180" name="Picture 4"/>
          <p:cNvPicPr>
            <a:picLocks noChangeAspect="1" noChangeArrowheads="1"/>
          </p:cNvPicPr>
          <p:nvPr/>
        </p:nvPicPr>
        <p:blipFill>
          <a:blip r:embed="rId2"/>
          <a:srcRect/>
          <a:stretch>
            <a:fillRect/>
          </a:stretch>
        </p:blipFill>
        <p:spPr bwMode="auto">
          <a:xfrm>
            <a:off x="1905000" y="1143000"/>
            <a:ext cx="5729288" cy="5362575"/>
          </a:xfrm>
          <a:prstGeom prst="rect">
            <a:avLst/>
          </a:prstGeom>
          <a:noFill/>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16013" y="0"/>
            <a:ext cx="6697662" cy="706438"/>
          </a:xfrm>
        </p:spPr>
        <p:txBody>
          <a:bodyPr/>
          <a:lstStyle/>
          <a:p>
            <a:r>
              <a:rPr lang="en-GB" sz="2400" dirty="0"/>
              <a:t>Cold hydrodynamic helium compressors</a:t>
            </a:r>
          </a:p>
        </p:txBody>
      </p:sp>
      <p:pic>
        <p:nvPicPr>
          <p:cNvPr id="40964" name="Picture 4"/>
          <p:cNvPicPr>
            <a:picLocks noChangeAspect="1" noChangeArrowheads="1"/>
          </p:cNvPicPr>
          <p:nvPr/>
        </p:nvPicPr>
        <p:blipFill>
          <a:blip r:embed="rId2" cstate="print"/>
          <a:srcRect b="3925"/>
          <a:stretch>
            <a:fillRect/>
          </a:stretch>
        </p:blipFill>
        <p:spPr bwMode="auto">
          <a:xfrm>
            <a:off x="1187624" y="1268760"/>
            <a:ext cx="3453224" cy="4608000"/>
          </a:xfrm>
          <a:prstGeom prst="rect">
            <a:avLst/>
          </a:prstGeom>
          <a:noFill/>
          <a:ln w="9525">
            <a:noFill/>
            <a:miter lim="800000"/>
            <a:headEnd/>
            <a:tailEnd/>
          </a:ln>
          <a:effectLst/>
        </p:spPr>
      </p:pic>
      <p:sp>
        <p:nvSpPr>
          <p:cNvPr id="40965" name="Text Box 5"/>
          <p:cNvSpPr txBox="1">
            <a:spLocks noChangeArrowheads="1"/>
          </p:cNvSpPr>
          <p:nvPr/>
        </p:nvSpPr>
        <p:spPr bwMode="auto">
          <a:xfrm>
            <a:off x="2233202" y="5877272"/>
            <a:ext cx="1258678" cy="369332"/>
          </a:xfrm>
          <a:prstGeom prst="rect">
            <a:avLst/>
          </a:prstGeom>
          <a:noFill/>
          <a:ln w="9525">
            <a:noFill/>
            <a:miter lim="800000"/>
            <a:headEnd/>
            <a:tailEnd/>
          </a:ln>
          <a:effectLst/>
        </p:spPr>
        <p:txBody>
          <a:bodyPr wrap="none">
            <a:spAutoFit/>
          </a:bodyPr>
          <a:lstStyle/>
          <a:p>
            <a:r>
              <a:rPr lang="en-GB" dirty="0">
                <a:solidFill>
                  <a:srgbClr val="0000FF"/>
                </a:solidFill>
                <a:latin typeface="Tahoma" pitchFamily="34" charset="0"/>
              </a:rPr>
              <a:t>Air </a:t>
            </a:r>
            <a:r>
              <a:rPr lang="en-GB" dirty="0" err="1">
                <a:solidFill>
                  <a:srgbClr val="0000FF"/>
                </a:solidFill>
                <a:latin typeface="Tahoma" pitchFamily="34" charset="0"/>
              </a:rPr>
              <a:t>Liquide</a:t>
            </a:r>
            <a:endParaRPr lang="en-GB" dirty="0">
              <a:solidFill>
                <a:srgbClr val="0000FF"/>
              </a:solidFill>
              <a:latin typeface="Tahoma" pitchFamily="34" charset="0"/>
            </a:endParaRPr>
          </a:p>
        </p:txBody>
      </p:sp>
      <p:pic>
        <p:nvPicPr>
          <p:cNvPr id="8" name="Picture 2" descr="CC IHI2"/>
          <p:cNvPicPr>
            <a:picLocks noChangeAspect="1" noChangeArrowheads="1"/>
          </p:cNvPicPr>
          <p:nvPr/>
        </p:nvPicPr>
        <p:blipFill>
          <a:blip r:embed="rId3" cstate="print"/>
          <a:srcRect/>
          <a:stretch>
            <a:fillRect/>
          </a:stretch>
        </p:blipFill>
        <p:spPr bwMode="auto">
          <a:xfrm>
            <a:off x="4860032" y="1269272"/>
            <a:ext cx="3297972" cy="4608000"/>
          </a:xfrm>
          <a:prstGeom prst="rect">
            <a:avLst/>
          </a:prstGeom>
          <a:noFill/>
          <a:ln w="9525">
            <a:noFill/>
            <a:miter lim="800000"/>
            <a:headEnd/>
            <a:tailEnd/>
          </a:ln>
        </p:spPr>
      </p:pic>
      <p:sp>
        <p:nvSpPr>
          <p:cNvPr id="9" name="Text Box 7"/>
          <p:cNvSpPr txBox="1">
            <a:spLocks noChangeArrowheads="1"/>
          </p:cNvSpPr>
          <p:nvPr/>
        </p:nvSpPr>
        <p:spPr bwMode="auto">
          <a:xfrm>
            <a:off x="6156176" y="5877272"/>
            <a:ext cx="513282" cy="369332"/>
          </a:xfrm>
          <a:prstGeom prst="rect">
            <a:avLst/>
          </a:prstGeom>
          <a:noFill/>
          <a:ln w="9525">
            <a:noFill/>
            <a:miter lim="800000"/>
            <a:headEnd/>
            <a:tailEnd/>
          </a:ln>
          <a:effectLst/>
        </p:spPr>
        <p:txBody>
          <a:bodyPr wrap="none">
            <a:spAutoFit/>
          </a:bodyPr>
          <a:lstStyle/>
          <a:p>
            <a:r>
              <a:rPr lang="en-GB" dirty="0">
                <a:solidFill>
                  <a:srgbClr val="0000FF"/>
                </a:solidFill>
                <a:latin typeface="Tahoma" pitchFamily="34" charset="0"/>
              </a:rPr>
              <a:t>IHI</a:t>
            </a: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590800" y="762000"/>
            <a:ext cx="4152900" cy="5715000"/>
          </a:xfrm>
          <a:prstGeom prst="rect">
            <a:avLst/>
          </a:prstGeom>
          <a:noFill/>
          <a:ln w="9525">
            <a:noFill/>
            <a:miter lim="800000"/>
            <a:headEnd/>
            <a:tailEnd/>
          </a:ln>
          <a:effectLst/>
        </p:spPr>
      </p:pic>
      <p:sp>
        <p:nvSpPr>
          <p:cNvPr id="41987" name="Rectangle 3"/>
          <p:cNvSpPr>
            <a:spLocks noGrp="1" noChangeArrowheads="1"/>
          </p:cNvSpPr>
          <p:nvPr>
            <p:ph type="title"/>
          </p:nvPr>
        </p:nvSpPr>
        <p:spPr>
          <a:xfrm>
            <a:off x="827088" y="115888"/>
            <a:ext cx="7489825" cy="706437"/>
          </a:xfrm>
        </p:spPr>
        <p:txBody>
          <a:bodyPr/>
          <a:lstStyle/>
          <a:p>
            <a:r>
              <a:rPr lang="en-US" sz="2400" dirty="0"/>
              <a:t>Specific features of LHC cold compressors </a:t>
            </a:r>
          </a:p>
        </p:txBody>
      </p:sp>
      <p:sp>
        <p:nvSpPr>
          <p:cNvPr id="41988" name="Line 4"/>
          <p:cNvSpPr>
            <a:spLocks noChangeShapeType="1"/>
          </p:cNvSpPr>
          <p:nvPr/>
        </p:nvSpPr>
        <p:spPr bwMode="auto">
          <a:xfrm>
            <a:off x="5105400" y="3962400"/>
            <a:ext cx="1600200" cy="914400"/>
          </a:xfrm>
          <a:prstGeom prst="line">
            <a:avLst/>
          </a:prstGeom>
          <a:noFill/>
          <a:ln w="9525">
            <a:solidFill>
              <a:schemeClr val="tx1"/>
            </a:solidFill>
            <a:round/>
            <a:headEnd/>
            <a:tailEnd/>
          </a:ln>
          <a:effectLst/>
        </p:spPr>
        <p:txBody>
          <a:bodyPr/>
          <a:lstStyle/>
          <a:p>
            <a:endParaRPr lang="en-US"/>
          </a:p>
        </p:txBody>
      </p:sp>
      <p:sp>
        <p:nvSpPr>
          <p:cNvPr id="41989" name="Text Box 5"/>
          <p:cNvSpPr txBox="1">
            <a:spLocks noChangeArrowheads="1"/>
          </p:cNvSpPr>
          <p:nvPr/>
        </p:nvSpPr>
        <p:spPr bwMode="auto">
          <a:xfrm>
            <a:off x="6629400" y="4724400"/>
            <a:ext cx="2003690" cy="707886"/>
          </a:xfrm>
          <a:prstGeom prst="rect">
            <a:avLst/>
          </a:prstGeom>
          <a:solidFill>
            <a:srgbClr val="3366FF"/>
          </a:solidFill>
          <a:ln w="9525">
            <a:noFill/>
            <a:miter lim="800000"/>
            <a:headEnd/>
            <a:tailEnd/>
          </a:ln>
          <a:effectLst/>
        </p:spPr>
        <p:txBody>
          <a:bodyPr wrap="none">
            <a:spAutoFit/>
          </a:bodyPr>
          <a:lstStyle/>
          <a:p>
            <a:r>
              <a:rPr lang="en-US" sz="2000">
                <a:solidFill>
                  <a:schemeClr val="bg1"/>
                </a:solidFill>
                <a:latin typeface="+mn-lt"/>
              </a:rPr>
              <a:t>Axial-centrifugal</a:t>
            </a:r>
          </a:p>
          <a:p>
            <a:r>
              <a:rPr lang="en-US" sz="2000">
                <a:solidFill>
                  <a:schemeClr val="bg1"/>
                </a:solidFill>
                <a:latin typeface="+mn-lt"/>
              </a:rPr>
              <a:t>Impeller (3D)</a:t>
            </a:r>
          </a:p>
        </p:txBody>
      </p:sp>
      <p:sp>
        <p:nvSpPr>
          <p:cNvPr id="41990" name="Line 6"/>
          <p:cNvSpPr>
            <a:spLocks noChangeShapeType="1"/>
          </p:cNvSpPr>
          <p:nvPr/>
        </p:nvSpPr>
        <p:spPr bwMode="auto">
          <a:xfrm flipV="1">
            <a:off x="5486400" y="3657600"/>
            <a:ext cx="1143000" cy="152400"/>
          </a:xfrm>
          <a:prstGeom prst="line">
            <a:avLst/>
          </a:prstGeom>
          <a:noFill/>
          <a:ln w="9525">
            <a:solidFill>
              <a:schemeClr val="tx1"/>
            </a:solidFill>
            <a:round/>
            <a:headEnd/>
            <a:tailEnd/>
          </a:ln>
          <a:effectLst/>
        </p:spPr>
        <p:txBody>
          <a:bodyPr/>
          <a:lstStyle/>
          <a:p>
            <a:endParaRPr lang="en-US"/>
          </a:p>
        </p:txBody>
      </p:sp>
      <p:sp>
        <p:nvSpPr>
          <p:cNvPr id="41991" name="Text Box 7"/>
          <p:cNvSpPr txBox="1">
            <a:spLocks noChangeArrowheads="1"/>
          </p:cNvSpPr>
          <p:nvPr/>
        </p:nvSpPr>
        <p:spPr bwMode="auto">
          <a:xfrm>
            <a:off x="6629400" y="3200400"/>
            <a:ext cx="1399679" cy="707886"/>
          </a:xfrm>
          <a:prstGeom prst="rect">
            <a:avLst/>
          </a:prstGeom>
          <a:solidFill>
            <a:srgbClr val="FF9900"/>
          </a:solidFill>
          <a:ln w="9525">
            <a:noFill/>
            <a:miter lim="800000"/>
            <a:headEnd/>
            <a:tailEnd/>
          </a:ln>
          <a:effectLst/>
        </p:spPr>
        <p:txBody>
          <a:bodyPr wrap="none">
            <a:spAutoFit/>
          </a:bodyPr>
          <a:lstStyle/>
          <a:p>
            <a:r>
              <a:rPr lang="en-US" sz="2000">
                <a:latin typeface="+mn-lt"/>
              </a:rPr>
              <a:t>Fixed-vane</a:t>
            </a:r>
          </a:p>
          <a:p>
            <a:r>
              <a:rPr lang="en-US" sz="2000">
                <a:latin typeface="+mn-lt"/>
              </a:rPr>
              <a:t>diffuser</a:t>
            </a:r>
          </a:p>
        </p:txBody>
      </p:sp>
      <p:sp>
        <p:nvSpPr>
          <p:cNvPr id="41992" name="Line 8"/>
          <p:cNvSpPr>
            <a:spLocks noChangeShapeType="1"/>
          </p:cNvSpPr>
          <p:nvPr/>
        </p:nvSpPr>
        <p:spPr bwMode="auto">
          <a:xfrm flipV="1">
            <a:off x="4876800" y="2819400"/>
            <a:ext cx="1828800" cy="0"/>
          </a:xfrm>
          <a:prstGeom prst="line">
            <a:avLst/>
          </a:prstGeom>
          <a:noFill/>
          <a:ln w="9525">
            <a:solidFill>
              <a:schemeClr val="tx1"/>
            </a:solidFill>
            <a:round/>
            <a:headEnd/>
            <a:tailEnd/>
          </a:ln>
          <a:effectLst/>
        </p:spPr>
        <p:txBody>
          <a:bodyPr/>
          <a:lstStyle/>
          <a:p>
            <a:endParaRPr lang="en-US"/>
          </a:p>
        </p:txBody>
      </p:sp>
      <p:sp>
        <p:nvSpPr>
          <p:cNvPr id="41993" name="Line 9"/>
          <p:cNvSpPr>
            <a:spLocks noChangeShapeType="1"/>
          </p:cNvSpPr>
          <p:nvPr/>
        </p:nvSpPr>
        <p:spPr bwMode="auto">
          <a:xfrm flipH="1" flipV="1">
            <a:off x="5029200" y="2667000"/>
            <a:ext cx="1676400" cy="152400"/>
          </a:xfrm>
          <a:prstGeom prst="line">
            <a:avLst/>
          </a:prstGeom>
          <a:noFill/>
          <a:ln w="9525">
            <a:solidFill>
              <a:schemeClr val="tx1"/>
            </a:solidFill>
            <a:round/>
            <a:headEnd/>
            <a:tailEnd/>
          </a:ln>
          <a:effectLst/>
        </p:spPr>
        <p:txBody>
          <a:bodyPr/>
          <a:lstStyle/>
          <a:p>
            <a:endParaRPr lang="en-US"/>
          </a:p>
        </p:txBody>
      </p:sp>
      <p:sp>
        <p:nvSpPr>
          <p:cNvPr id="41994" name="Line 10"/>
          <p:cNvSpPr>
            <a:spLocks noChangeShapeType="1"/>
          </p:cNvSpPr>
          <p:nvPr/>
        </p:nvSpPr>
        <p:spPr bwMode="auto">
          <a:xfrm flipV="1">
            <a:off x="5029200" y="2819400"/>
            <a:ext cx="1676400" cy="228600"/>
          </a:xfrm>
          <a:prstGeom prst="line">
            <a:avLst/>
          </a:prstGeom>
          <a:noFill/>
          <a:ln w="9525">
            <a:solidFill>
              <a:schemeClr val="tx1"/>
            </a:solidFill>
            <a:round/>
            <a:headEnd/>
            <a:tailEnd/>
          </a:ln>
          <a:effectLst/>
        </p:spPr>
        <p:txBody>
          <a:bodyPr/>
          <a:lstStyle/>
          <a:p>
            <a:endParaRPr lang="en-US"/>
          </a:p>
        </p:txBody>
      </p:sp>
      <p:sp>
        <p:nvSpPr>
          <p:cNvPr id="41995" name="Text Box 11"/>
          <p:cNvSpPr txBox="1">
            <a:spLocks noChangeArrowheads="1"/>
          </p:cNvSpPr>
          <p:nvPr/>
        </p:nvSpPr>
        <p:spPr bwMode="auto">
          <a:xfrm>
            <a:off x="6629400" y="1676400"/>
            <a:ext cx="2357438" cy="1311275"/>
          </a:xfrm>
          <a:prstGeom prst="rect">
            <a:avLst/>
          </a:prstGeom>
          <a:solidFill>
            <a:srgbClr val="008000"/>
          </a:solidFill>
          <a:ln w="9525">
            <a:noFill/>
            <a:miter lim="800000"/>
            <a:headEnd/>
            <a:tailEnd/>
          </a:ln>
          <a:effectLst/>
        </p:spPr>
        <p:txBody>
          <a:bodyPr wrap="none">
            <a:spAutoFit/>
          </a:bodyPr>
          <a:lstStyle/>
          <a:p>
            <a:r>
              <a:rPr lang="en-US" sz="2000" dirty="0">
                <a:solidFill>
                  <a:schemeClr val="bg1"/>
                </a:solidFill>
                <a:latin typeface="+mn-lt"/>
              </a:rPr>
              <a:t>3-phase induction</a:t>
            </a:r>
          </a:p>
          <a:p>
            <a:r>
              <a:rPr lang="en-US" sz="2000" dirty="0">
                <a:solidFill>
                  <a:schemeClr val="bg1"/>
                </a:solidFill>
                <a:latin typeface="+mn-lt"/>
              </a:rPr>
              <a:t>Electrical motor</a:t>
            </a:r>
          </a:p>
          <a:p>
            <a:r>
              <a:rPr lang="en-US" sz="2000" dirty="0">
                <a:solidFill>
                  <a:schemeClr val="bg1"/>
                </a:solidFill>
                <a:latin typeface="+mn-lt"/>
              </a:rPr>
              <a:t>(rotational speed: </a:t>
            </a:r>
          </a:p>
          <a:p>
            <a:r>
              <a:rPr lang="en-US" sz="2000" dirty="0">
                <a:solidFill>
                  <a:schemeClr val="bg1"/>
                </a:solidFill>
                <a:latin typeface="+mn-lt"/>
              </a:rPr>
              <a:t>200 to 700 Hz)</a:t>
            </a:r>
          </a:p>
        </p:txBody>
      </p:sp>
      <p:sp>
        <p:nvSpPr>
          <p:cNvPr id="41996" name="Line 12"/>
          <p:cNvSpPr>
            <a:spLocks noChangeShapeType="1"/>
          </p:cNvSpPr>
          <p:nvPr/>
        </p:nvSpPr>
        <p:spPr bwMode="auto">
          <a:xfrm flipH="1">
            <a:off x="3352800" y="2286000"/>
            <a:ext cx="1295400" cy="152400"/>
          </a:xfrm>
          <a:prstGeom prst="line">
            <a:avLst/>
          </a:prstGeom>
          <a:noFill/>
          <a:ln w="9525">
            <a:solidFill>
              <a:schemeClr val="tx1"/>
            </a:solidFill>
            <a:round/>
            <a:headEnd/>
            <a:tailEnd/>
          </a:ln>
          <a:effectLst/>
        </p:spPr>
        <p:txBody>
          <a:bodyPr/>
          <a:lstStyle/>
          <a:p>
            <a:endParaRPr lang="en-US"/>
          </a:p>
        </p:txBody>
      </p:sp>
      <p:sp>
        <p:nvSpPr>
          <p:cNvPr id="41997" name="Line 13"/>
          <p:cNvSpPr>
            <a:spLocks noChangeShapeType="1"/>
          </p:cNvSpPr>
          <p:nvPr/>
        </p:nvSpPr>
        <p:spPr bwMode="auto">
          <a:xfrm flipH="1" flipV="1">
            <a:off x="3352800" y="2438400"/>
            <a:ext cx="1295400" cy="76200"/>
          </a:xfrm>
          <a:prstGeom prst="line">
            <a:avLst/>
          </a:prstGeom>
          <a:noFill/>
          <a:ln w="9525">
            <a:solidFill>
              <a:schemeClr val="tx1"/>
            </a:solidFill>
            <a:round/>
            <a:headEnd/>
            <a:tailEnd/>
          </a:ln>
          <a:effectLst/>
        </p:spPr>
        <p:txBody>
          <a:bodyPr/>
          <a:lstStyle/>
          <a:p>
            <a:endParaRPr lang="en-US"/>
          </a:p>
        </p:txBody>
      </p:sp>
      <p:sp>
        <p:nvSpPr>
          <p:cNvPr id="41998" name="Line 14"/>
          <p:cNvSpPr>
            <a:spLocks noChangeShapeType="1"/>
          </p:cNvSpPr>
          <p:nvPr/>
        </p:nvSpPr>
        <p:spPr bwMode="auto">
          <a:xfrm flipH="1" flipV="1">
            <a:off x="3352800" y="2438400"/>
            <a:ext cx="1295400" cy="762000"/>
          </a:xfrm>
          <a:prstGeom prst="line">
            <a:avLst/>
          </a:prstGeom>
          <a:noFill/>
          <a:ln w="9525">
            <a:solidFill>
              <a:schemeClr val="tx1"/>
            </a:solidFill>
            <a:round/>
            <a:headEnd/>
            <a:tailEnd/>
          </a:ln>
          <a:effectLst/>
        </p:spPr>
        <p:txBody>
          <a:bodyPr/>
          <a:lstStyle/>
          <a:p>
            <a:endParaRPr lang="en-US"/>
          </a:p>
        </p:txBody>
      </p:sp>
      <p:sp>
        <p:nvSpPr>
          <p:cNvPr id="41999" name="Text Box 15"/>
          <p:cNvSpPr txBox="1">
            <a:spLocks noChangeArrowheads="1"/>
          </p:cNvSpPr>
          <p:nvPr/>
        </p:nvSpPr>
        <p:spPr bwMode="auto">
          <a:xfrm>
            <a:off x="2133600" y="1600200"/>
            <a:ext cx="1239838" cy="1006475"/>
          </a:xfrm>
          <a:prstGeom prst="rect">
            <a:avLst/>
          </a:prstGeom>
          <a:solidFill>
            <a:srgbClr val="FF0000"/>
          </a:solidFill>
          <a:ln w="9525">
            <a:noFill/>
            <a:miter lim="800000"/>
            <a:headEnd/>
            <a:tailEnd/>
          </a:ln>
          <a:effectLst/>
        </p:spPr>
        <p:txBody>
          <a:bodyPr wrap="none">
            <a:spAutoFit/>
          </a:bodyPr>
          <a:lstStyle/>
          <a:p>
            <a:r>
              <a:rPr lang="en-US" sz="2000">
                <a:solidFill>
                  <a:schemeClr val="bg1"/>
                </a:solidFill>
                <a:latin typeface="+mn-lt"/>
              </a:rPr>
              <a:t>Active</a:t>
            </a:r>
          </a:p>
          <a:p>
            <a:r>
              <a:rPr lang="en-US" sz="2000">
                <a:solidFill>
                  <a:schemeClr val="bg1"/>
                </a:solidFill>
                <a:latin typeface="+mn-lt"/>
              </a:rPr>
              <a:t>magnetic</a:t>
            </a:r>
          </a:p>
          <a:p>
            <a:r>
              <a:rPr lang="en-US" sz="2000">
                <a:solidFill>
                  <a:schemeClr val="bg1"/>
                </a:solidFill>
                <a:latin typeface="+mn-lt"/>
              </a:rPr>
              <a:t>bearings</a:t>
            </a:r>
          </a:p>
        </p:txBody>
      </p:sp>
      <p:sp>
        <p:nvSpPr>
          <p:cNvPr id="42000" name="Line 16"/>
          <p:cNvSpPr>
            <a:spLocks noChangeShapeType="1"/>
          </p:cNvSpPr>
          <p:nvPr/>
        </p:nvSpPr>
        <p:spPr bwMode="auto">
          <a:xfrm flipH="1">
            <a:off x="838200" y="3276600"/>
            <a:ext cx="2286000" cy="0"/>
          </a:xfrm>
          <a:prstGeom prst="line">
            <a:avLst/>
          </a:prstGeom>
          <a:noFill/>
          <a:ln w="9525">
            <a:solidFill>
              <a:schemeClr val="tx1"/>
            </a:solidFill>
            <a:round/>
            <a:headEnd/>
            <a:tailEnd/>
          </a:ln>
          <a:effectLst/>
        </p:spPr>
        <p:txBody>
          <a:bodyPr/>
          <a:lstStyle/>
          <a:p>
            <a:endParaRPr lang="en-US"/>
          </a:p>
        </p:txBody>
      </p:sp>
      <p:sp>
        <p:nvSpPr>
          <p:cNvPr id="42001" name="Line 17"/>
          <p:cNvSpPr>
            <a:spLocks noChangeShapeType="1"/>
          </p:cNvSpPr>
          <p:nvPr/>
        </p:nvSpPr>
        <p:spPr bwMode="auto">
          <a:xfrm flipV="1">
            <a:off x="1600200" y="990600"/>
            <a:ext cx="0" cy="2286000"/>
          </a:xfrm>
          <a:prstGeom prst="line">
            <a:avLst/>
          </a:prstGeom>
          <a:noFill/>
          <a:ln w="9525">
            <a:solidFill>
              <a:srgbClr val="0000FF"/>
            </a:solidFill>
            <a:round/>
            <a:headEnd type="triangle" w="sm" len="med"/>
            <a:tailEnd type="triangle" w="sm" len="med"/>
          </a:ln>
          <a:effectLst/>
        </p:spPr>
        <p:txBody>
          <a:bodyPr/>
          <a:lstStyle/>
          <a:p>
            <a:endParaRPr lang="en-US"/>
          </a:p>
        </p:txBody>
      </p:sp>
      <p:sp>
        <p:nvSpPr>
          <p:cNvPr id="42002" name="Text Box 18"/>
          <p:cNvSpPr txBox="1">
            <a:spLocks noChangeArrowheads="1"/>
          </p:cNvSpPr>
          <p:nvPr/>
        </p:nvSpPr>
        <p:spPr bwMode="auto">
          <a:xfrm rot="16200000">
            <a:off x="481209" y="1911420"/>
            <a:ext cx="1568057" cy="707886"/>
          </a:xfrm>
          <a:prstGeom prst="rect">
            <a:avLst/>
          </a:prstGeom>
          <a:noFill/>
          <a:ln w="9525">
            <a:noFill/>
            <a:miter lim="800000"/>
            <a:headEnd/>
            <a:tailEnd/>
          </a:ln>
          <a:effectLst/>
        </p:spPr>
        <p:txBody>
          <a:bodyPr wrap="none">
            <a:spAutoFit/>
          </a:bodyPr>
          <a:lstStyle/>
          <a:p>
            <a:pPr algn="ctr"/>
            <a:r>
              <a:rPr lang="en-GB" sz="2000" dirty="0">
                <a:solidFill>
                  <a:srgbClr val="0000FF"/>
                </a:solidFill>
                <a:latin typeface="+mn-lt"/>
              </a:rPr>
              <a:t>300 K under</a:t>
            </a:r>
            <a:endParaRPr lang="fr-FR" sz="2000" dirty="0">
              <a:solidFill>
                <a:srgbClr val="0000FF"/>
              </a:solidFill>
              <a:latin typeface="+mn-lt"/>
            </a:endParaRPr>
          </a:p>
          <a:p>
            <a:pPr algn="ctr"/>
            <a:r>
              <a:rPr lang="en-GB" sz="2000" dirty="0">
                <a:solidFill>
                  <a:srgbClr val="0000FF"/>
                </a:solidFill>
                <a:latin typeface="+mn-lt"/>
              </a:rPr>
              <a:t>atmosphere</a:t>
            </a:r>
          </a:p>
        </p:txBody>
      </p:sp>
      <p:sp>
        <p:nvSpPr>
          <p:cNvPr id="42003" name="Line 19"/>
          <p:cNvSpPr>
            <a:spLocks noChangeShapeType="1"/>
          </p:cNvSpPr>
          <p:nvPr/>
        </p:nvSpPr>
        <p:spPr bwMode="auto">
          <a:xfrm flipV="1">
            <a:off x="1600200" y="3276600"/>
            <a:ext cx="0" cy="2667000"/>
          </a:xfrm>
          <a:prstGeom prst="line">
            <a:avLst/>
          </a:prstGeom>
          <a:noFill/>
          <a:ln w="9525">
            <a:solidFill>
              <a:srgbClr val="0000FF"/>
            </a:solidFill>
            <a:round/>
            <a:headEnd type="triangle" w="sm" len="med"/>
            <a:tailEnd type="triangle" w="sm" len="med"/>
          </a:ln>
          <a:effectLst/>
        </p:spPr>
        <p:txBody>
          <a:bodyPr/>
          <a:lstStyle/>
          <a:p>
            <a:endParaRPr lang="en-US"/>
          </a:p>
        </p:txBody>
      </p:sp>
      <p:sp>
        <p:nvSpPr>
          <p:cNvPr id="42004" name="Text Box 20"/>
          <p:cNvSpPr txBox="1">
            <a:spLocks noChangeArrowheads="1"/>
          </p:cNvSpPr>
          <p:nvPr/>
        </p:nvSpPr>
        <p:spPr bwMode="auto">
          <a:xfrm rot="16200000">
            <a:off x="544513" y="4332287"/>
            <a:ext cx="1441450" cy="701675"/>
          </a:xfrm>
          <a:prstGeom prst="rect">
            <a:avLst/>
          </a:prstGeom>
          <a:noFill/>
          <a:ln w="9525">
            <a:noFill/>
            <a:miter lim="800000"/>
            <a:headEnd/>
            <a:tailEnd/>
          </a:ln>
          <a:effectLst/>
        </p:spPr>
        <p:txBody>
          <a:bodyPr wrap="none">
            <a:spAutoFit/>
          </a:bodyPr>
          <a:lstStyle/>
          <a:p>
            <a:pPr algn="ctr"/>
            <a:r>
              <a:rPr lang="en-US" sz="2000" dirty="0">
                <a:solidFill>
                  <a:srgbClr val="0000FF"/>
                </a:solidFill>
                <a:latin typeface="+mn-lt"/>
              </a:rPr>
              <a:t>Cold under</a:t>
            </a:r>
          </a:p>
          <a:p>
            <a:pPr algn="ctr"/>
            <a:r>
              <a:rPr lang="en-US" sz="2000" dirty="0">
                <a:solidFill>
                  <a:srgbClr val="0000FF"/>
                </a:solidFill>
                <a:latin typeface="+mn-lt"/>
              </a:rPr>
              <a:t>vacuum</a:t>
            </a:r>
          </a:p>
        </p:txBody>
      </p:sp>
      <p:sp>
        <p:nvSpPr>
          <p:cNvPr id="42005" name="Text Box 21"/>
          <p:cNvSpPr txBox="1">
            <a:spLocks noChangeArrowheads="1"/>
          </p:cNvSpPr>
          <p:nvPr/>
        </p:nvSpPr>
        <p:spPr bwMode="auto">
          <a:xfrm>
            <a:off x="4495800" y="5334000"/>
            <a:ext cx="702756" cy="400110"/>
          </a:xfrm>
          <a:prstGeom prst="rect">
            <a:avLst/>
          </a:prstGeom>
          <a:noFill/>
          <a:ln w="9525">
            <a:noFill/>
            <a:miter lim="800000"/>
            <a:headEnd/>
            <a:tailEnd/>
          </a:ln>
          <a:effectLst/>
        </p:spPr>
        <p:txBody>
          <a:bodyPr wrap="none">
            <a:spAutoFit/>
          </a:bodyPr>
          <a:lstStyle/>
          <a:p>
            <a:r>
              <a:rPr lang="en-GB" sz="2000" dirty="0">
                <a:latin typeface="+mn-lt"/>
              </a:rPr>
              <a:t>Inlet</a:t>
            </a:r>
          </a:p>
        </p:txBody>
      </p:sp>
      <p:sp>
        <p:nvSpPr>
          <p:cNvPr id="42006" name="Text Box 22"/>
          <p:cNvSpPr txBox="1">
            <a:spLocks noChangeArrowheads="1"/>
          </p:cNvSpPr>
          <p:nvPr/>
        </p:nvSpPr>
        <p:spPr bwMode="auto">
          <a:xfrm>
            <a:off x="1905000" y="3733800"/>
            <a:ext cx="875561" cy="400110"/>
          </a:xfrm>
          <a:prstGeom prst="rect">
            <a:avLst/>
          </a:prstGeom>
          <a:noFill/>
          <a:ln w="9525">
            <a:noFill/>
            <a:miter lim="800000"/>
            <a:headEnd/>
            <a:tailEnd/>
          </a:ln>
          <a:effectLst/>
        </p:spPr>
        <p:txBody>
          <a:bodyPr wrap="none">
            <a:spAutoFit/>
          </a:bodyPr>
          <a:lstStyle/>
          <a:p>
            <a:r>
              <a:rPr lang="fr-FR" sz="2000" dirty="0">
                <a:latin typeface="+mn-lt"/>
              </a:rPr>
              <a:t>Out</a:t>
            </a:r>
            <a:r>
              <a:rPr lang="en-GB" sz="2000" dirty="0">
                <a:latin typeface="+mn-lt"/>
              </a:rPr>
              <a:t>let</a:t>
            </a:r>
          </a:p>
        </p:txBody>
      </p:sp>
      <p:sp>
        <p:nvSpPr>
          <p:cNvPr id="42007" name="Line 23"/>
          <p:cNvSpPr>
            <a:spLocks noChangeShapeType="1"/>
          </p:cNvSpPr>
          <p:nvPr/>
        </p:nvSpPr>
        <p:spPr bwMode="auto">
          <a:xfrm flipV="1">
            <a:off x="2743200" y="4267200"/>
            <a:ext cx="0" cy="1219200"/>
          </a:xfrm>
          <a:prstGeom prst="line">
            <a:avLst/>
          </a:prstGeom>
          <a:noFill/>
          <a:ln w="9525">
            <a:solidFill>
              <a:srgbClr val="FF0000"/>
            </a:solidFill>
            <a:round/>
            <a:headEnd/>
            <a:tailEnd type="triangle" w="sm" len="lg"/>
          </a:ln>
          <a:effectLst/>
        </p:spPr>
        <p:txBody>
          <a:bodyPr/>
          <a:lstStyle/>
          <a:p>
            <a:endParaRPr lang="en-US"/>
          </a:p>
        </p:txBody>
      </p:sp>
      <p:sp>
        <p:nvSpPr>
          <p:cNvPr id="42008" name="Line 24"/>
          <p:cNvSpPr>
            <a:spLocks noChangeShapeType="1"/>
          </p:cNvSpPr>
          <p:nvPr/>
        </p:nvSpPr>
        <p:spPr bwMode="auto">
          <a:xfrm flipH="1">
            <a:off x="2819400" y="5791200"/>
            <a:ext cx="1828800" cy="0"/>
          </a:xfrm>
          <a:prstGeom prst="line">
            <a:avLst/>
          </a:prstGeom>
          <a:noFill/>
          <a:ln w="9525">
            <a:solidFill>
              <a:srgbClr val="FF0000"/>
            </a:solidFill>
            <a:round/>
            <a:headEnd type="triangle" w="sm" len="lg"/>
            <a:tailEnd/>
          </a:ln>
          <a:effectLst/>
        </p:spPr>
        <p:txBody>
          <a:bodyPr/>
          <a:lstStyle/>
          <a:p>
            <a:endParaRPr lang="en-US"/>
          </a:p>
        </p:txBody>
      </p:sp>
      <p:sp>
        <p:nvSpPr>
          <p:cNvPr id="42009" name="Text Box 25"/>
          <p:cNvSpPr txBox="1">
            <a:spLocks noChangeArrowheads="1"/>
          </p:cNvSpPr>
          <p:nvPr/>
        </p:nvSpPr>
        <p:spPr bwMode="auto">
          <a:xfrm>
            <a:off x="1895900" y="5410200"/>
            <a:ext cx="1737462" cy="707886"/>
          </a:xfrm>
          <a:prstGeom prst="rect">
            <a:avLst/>
          </a:prstGeom>
          <a:solidFill>
            <a:srgbClr val="FFFFCC"/>
          </a:solidFill>
          <a:ln w="9525">
            <a:noFill/>
            <a:miter lim="800000"/>
            <a:headEnd/>
            <a:tailEnd/>
          </a:ln>
          <a:effectLst/>
        </p:spPr>
        <p:txBody>
          <a:bodyPr wrap="none">
            <a:spAutoFit/>
          </a:bodyPr>
          <a:lstStyle/>
          <a:p>
            <a:pPr algn="ctr"/>
            <a:r>
              <a:rPr lang="fr-FR" sz="2000">
                <a:latin typeface="+mn-lt"/>
              </a:rPr>
              <a:t>Pressure ratio</a:t>
            </a:r>
          </a:p>
          <a:p>
            <a:pPr algn="ctr"/>
            <a:r>
              <a:rPr lang="fr-FR" sz="2000">
                <a:latin typeface="+mn-lt"/>
              </a:rPr>
              <a:t>2 to 3.5 </a:t>
            </a:r>
            <a:endParaRPr lang="en-GB" sz="2000">
              <a:latin typeface="+mn-lt"/>
            </a:endParaRPr>
          </a:p>
        </p:txBody>
      </p:sp>
      <p:sp>
        <p:nvSpPr>
          <p:cNvPr id="42010" name="Line 26"/>
          <p:cNvSpPr>
            <a:spLocks noChangeShapeType="1"/>
          </p:cNvSpPr>
          <p:nvPr/>
        </p:nvSpPr>
        <p:spPr bwMode="auto">
          <a:xfrm>
            <a:off x="5791200" y="3962400"/>
            <a:ext cx="1066800" cy="304800"/>
          </a:xfrm>
          <a:prstGeom prst="line">
            <a:avLst/>
          </a:prstGeom>
          <a:noFill/>
          <a:ln w="9525">
            <a:solidFill>
              <a:schemeClr val="tx1"/>
            </a:solidFill>
            <a:round/>
            <a:headEnd/>
            <a:tailEnd/>
          </a:ln>
          <a:effectLst/>
        </p:spPr>
        <p:txBody>
          <a:bodyPr/>
          <a:lstStyle/>
          <a:p>
            <a:endParaRPr lang="en-US"/>
          </a:p>
        </p:txBody>
      </p:sp>
      <p:sp>
        <p:nvSpPr>
          <p:cNvPr id="42011" name="Text Box 27"/>
          <p:cNvSpPr txBox="1">
            <a:spLocks noChangeArrowheads="1"/>
          </p:cNvSpPr>
          <p:nvPr/>
        </p:nvSpPr>
        <p:spPr bwMode="auto">
          <a:xfrm>
            <a:off x="6629400" y="4114800"/>
            <a:ext cx="1579343" cy="400110"/>
          </a:xfrm>
          <a:prstGeom prst="rect">
            <a:avLst/>
          </a:prstGeom>
          <a:solidFill>
            <a:schemeClr val="hlink"/>
          </a:solidFill>
          <a:ln w="9525">
            <a:noFill/>
            <a:miter lim="800000"/>
            <a:headEnd/>
            <a:tailEnd/>
          </a:ln>
          <a:effectLst/>
        </p:spPr>
        <p:txBody>
          <a:bodyPr wrap="none">
            <a:spAutoFit/>
          </a:bodyPr>
          <a:lstStyle/>
          <a:p>
            <a:r>
              <a:rPr lang="en-US" sz="2000">
                <a:latin typeface="+mn-lt"/>
              </a:rPr>
              <a:t>Spiral volute</a:t>
            </a: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258888" y="188913"/>
            <a:ext cx="6697662" cy="706437"/>
          </a:xfrm>
        </p:spPr>
        <p:txBody>
          <a:bodyPr/>
          <a:lstStyle/>
          <a:p>
            <a:r>
              <a:rPr lang="fr-CH" sz="2400" dirty="0" err="1"/>
              <a:t>Unsuccessful</a:t>
            </a:r>
            <a:r>
              <a:rPr lang="fr-CH" sz="2400" dirty="0"/>
              <a:t> </a:t>
            </a:r>
            <a:r>
              <a:rPr lang="fr-CH" sz="2400" dirty="0" err="1"/>
              <a:t>attempt</a:t>
            </a:r>
            <a:r>
              <a:rPr lang="fr-CH" sz="2400" dirty="0"/>
              <a:t> to </a:t>
            </a:r>
            <a:r>
              <a:rPr lang="fr-CH" sz="2400" dirty="0" err="1"/>
              <a:t>solidify</a:t>
            </a:r>
            <a:r>
              <a:rPr lang="fr-CH" sz="2400" dirty="0"/>
              <a:t> </a:t>
            </a:r>
            <a:r>
              <a:rPr lang="fr-CH" sz="2400" dirty="0" err="1"/>
              <a:t>helium</a:t>
            </a:r>
            <a:endParaRPr lang="en-US" sz="2400" dirty="0"/>
          </a:p>
        </p:txBody>
      </p:sp>
      <p:grpSp>
        <p:nvGrpSpPr>
          <p:cNvPr id="132099" name="Group 3"/>
          <p:cNvGrpSpPr>
            <a:grpSpLocks/>
          </p:cNvGrpSpPr>
          <p:nvPr/>
        </p:nvGrpSpPr>
        <p:grpSpPr bwMode="auto">
          <a:xfrm>
            <a:off x="971550" y="1547813"/>
            <a:ext cx="7191375" cy="4670425"/>
            <a:chOff x="612" y="975"/>
            <a:chExt cx="4530" cy="2942"/>
          </a:xfrm>
        </p:grpSpPr>
        <p:pic>
          <p:nvPicPr>
            <p:cNvPr id="132100" name="Picture 4"/>
            <p:cNvPicPr>
              <a:picLocks noChangeAspect="1" noChangeArrowheads="1"/>
            </p:cNvPicPr>
            <p:nvPr/>
          </p:nvPicPr>
          <p:blipFill>
            <a:blip r:embed="rId2" cstate="print"/>
            <a:srcRect/>
            <a:stretch>
              <a:fillRect/>
            </a:stretch>
          </p:blipFill>
          <p:spPr bwMode="auto">
            <a:xfrm>
              <a:off x="612" y="975"/>
              <a:ext cx="4530" cy="867"/>
            </a:xfrm>
            <a:prstGeom prst="rect">
              <a:avLst/>
            </a:prstGeom>
            <a:noFill/>
            <a:ln w="9525">
              <a:noFill/>
              <a:miter lim="800000"/>
              <a:headEnd/>
              <a:tailEnd/>
            </a:ln>
            <a:effectLst/>
          </p:spPr>
        </p:pic>
        <p:sp>
          <p:nvSpPr>
            <p:cNvPr id="132101" name="Rectangle 5"/>
            <p:cNvSpPr>
              <a:spLocks noChangeArrowheads="1"/>
            </p:cNvSpPr>
            <p:nvPr/>
          </p:nvSpPr>
          <p:spPr bwMode="auto">
            <a:xfrm>
              <a:off x="975" y="1706"/>
              <a:ext cx="4128" cy="136"/>
            </a:xfrm>
            <a:prstGeom prst="rect">
              <a:avLst/>
            </a:prstGeom>
            <a:solidFill>
              <a:schemeClr val="bg1"/>
            </a:solidFill>
            <a:ln w="9525">
              <a:noFill/>
              <a:miter lim="800000"/>
              <a:headEnd/>
              <a:tailEnd/>
            </a:ln>
            <a:effectLst/>
          </p:spPr>
          <p:txBody>
            <a:bodyPr wrap="none" anchor="ctr"/>
            <a:lstStyle/>
            <a:p>
              <a:endParaRPr lang="en-US"/>
            </a:p>
          </p:txBody>
        </p:sp>
        <p:grpSp>
          <p:nvGrpSpPr>
            <p:cNvPr id="132102" name="Group 6"/>
            <p:cNvGrpSpPr>
              <a:grpSpLocks/>
            </p:cNvGrpSpPr>
            <p:nvPr/>
          </p:nvGrpSpPr>
          <p:grpSpPr bwMode="auto">
            <a:xfrm>
              <a:off x="612" y="1117"/>
              <a:ext cx="4530" cy="2800"/>
              <a:chOff x="612" y="1117"/>
              <a:chExt cx="4530" cy="2800"/>
            </a:xfrm>
          </p:grpSpPr>
          <p:pic>
            <p:nvPicPr>
              <p:cNvPr id="132103" name="Picture 7"/>
              <p:cNvPicPr>
                <a:picLocks noChangeAspect="1" noChangeArrowheads="1"/>
              </p:cNvPicPr>
              <p:nvPr/>
            </p:nvPicPr>
            <p:blipFill>
              <a:blip r:embed="rId3" cstate="print"/>
              <a:srcRect/>
              <a:stretch>
                <a:fillRect/>
              </a:stretch>
            </p:blipFill>
            <p:spPr bwMode="auto">
              <a:xfrm>
                <a:off x="612" y="1933"/>
                <a:ext cx="4530" cy="1984"/>
              </a:xfrm>
              <a:prstGeom prst="rect">
                <a:avLst/>
              </a:prstGeom>
              <a:noFill/>
              <a:ln w="9525">
                <a:noFill/>
                <a:miter lim="800000"/>
                <a:headEnd/>
                <a:tailEnd/>
              </a:ln>
              <a:effectLst/>
            </p:spPr>
          </p:pic>
          <p:sp>
            <p:nvSpPr>
              <p:cNvPr id="132104" name="Line 8"/>
              <p:cNvSpPr>
                <a:spLocks noChangeShapeType="1"/>
              </p:cNvSpPr>
              <p:nvPr/>
            </p:nvSpPr>
            <p:spPr bwMode="auto">
              <a:xfrm>
                <a:off x="2835" y="1117"/>
                <a:ext cx="2268" cy="0"/>
              </a:xfrm>
              <a:prstGeom prst="line">
                <a:avLst/>
              </a:prstGeom>
              <a:noFill/>
              <a:ln w="25400">
                <a:solidFill>
                  <a:srgbClr val="FF0000"/>
                </a:solidFill>
                <a:round/>
                <a:headEnd/>
                <a:tailEnd/>
              </a:ln>
              <a:effectLst/>
            </p:spPr>
            <p:txBody>
              <a:bodyPr/>
              <a:lstStyle/>
              <a:p>
                <a:endParaRPr lang="en-US"/>
              </a:p>
            </p:txBody>
          </p:sp>
          <p:sp>
            <p:nvSpPr>
              <p:cNvPr id="132105" name="Line 9"/>
              <p:cNvSpPr>
                <a:spLocks noChangeShapeType="1"/>
              </p:cNvSpPr>
              <p:nvPr/>
            </p:nvSpPr>
            <p:spPr bwMode="auto">
              <a:xfrm flipV="1">
                <a:off x="657" y="1298"/>
                <a:ext cx="1180" cy="0"/>
              </a:xfrm>
              <a:prstGeom prst="line">
                <a:avLst/>
              </a:prstGeom>
              <a:noFill/>
              <a:ln w="25400">
                <a:solidFill>
                  <a:srgbClr val="FF0000"/>
                </a:solidFill>
                <a:round/>
                <a:headEnd/>
                <a:tailEnd/>
              </a:ln>
              <a:effectLst/>
            </p:spPr>
            <p:txBody>
              <a:bodyPr/>
              <a:lstStyle/>
              <a:p>
                <a:endParaRPr lang="en-US"/>
              </a:p>
            </p:txBody>
          </p:sp>
          <p:sp>
            <p:nvSpPr>
              <p:cNvPr id="132106" name="Line 10"/>
              <p:cNvSpPr>
                <a:spLocks noChangeShapeType="1"/>
              </p:cNvSpPr>
              <p:nvPr/>
            </p:nvSpPr>
            <p:spPr bwMode="auto">
              <a:xfrm>
                <a:off x="4286" y="1480"/>
                <a:ext cx="817" cy="0"/>
              </a:xfrm>
              <a:prstGeom prst="line">
                <a:avLst/>
              </a:prstGeom>
              <a:noFill/>
              <a:ln w="25400">
                <a:solidFill>
                  <a:srgbClr val="FF0000"/>
                </a:solidFill>
                <a:round/>
                <a:headEnd/>
                <a:tailEnd/>
              </a:ln>
              <a:effectLst/>
            </p:spPr>
            <p:txBody>
              <a:bodyPr/>
              <a:lstStyle/>
              <a:p>
                <a:endParaRPr lang="en-US"/>
              </a:p>
            </p:txBody>
          </p:sp>
          <p:sp>
            <p:nvSpPr>
              <p:cNvPr id="132107" name="Line 11"/>
              <p:cNvSpPr>
                <a:spLocks noChangeShapeType="1"/>
              </p:cNvSpPr>
              <p:nvPr/>
            </p:nvSpPr>
            <p:spPr bwMode="auto">
              <a:xfrm>
                <a:off x="657" y="1661"/>
                <a:ext cx="454" cy="0"/>
              </a:xfrm>
              <a:prstGeom prst="line">
                <a:avLst/>
              </a:prstGeom>
              <a:noFill/>
              <a:ln w="25400">
                <a:solidFill>
                  <a:srgbClr val="FF0000"/>
                </a:solidFill>
                <a:round/>
                <a:headEnd/>
                <a:tailEnd/>
              </a:ln>
              <a:effectLst/>
            </p:spPr>
            <p:txBody>
              <a:bodyPr/>
              <a:lstStyle/>
              <a:p>
                <a:endParaRPr lang="en-US"/>
              </a:p>
            </p:txBody>
          </p:sp>
          <p:sp>
            <p:nvSpPr>
              <p:cNvPr id="132108" name="Line 12"/>
              <p:cNvSpPr>
                <a:spLocks noChangeShapeType="1"/>
              </p:cNvSpPr>
              <p:nvPr/>
            </p:nvSpPr>
            <p:spPr bwMode="auto">
              <a:xfrm>
                <a:off x="1020" y="3566"/>
                <a:ext cx="3947" cy="0"/>
              </a:xfrm>
              <a:prstGeom prst="line">
                <a:avLst/>
              </a:prstGeom>
              <a:noFill/>
              <a:ln w="25400">
                <a:solidFill>
                  <a:srgbClr val="FF0000"/>
                </a:solidFill>
                <a:round/>
                <a:headEnd/>
                <a:tailEnd/>
              </a:ln>
              <a:effectLst/>
            </p:spPr>
            <p:txBody>
              <a:bodyPr/>
              <a:lstStyle/>
              <a:p>
                <a:endParaRPr lang="en-US"/>
              </a:p>
            </p:txBody>
          </p:sp>
        </p:grpSp>
      </p:gr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5943600" y="4648200"/>
            <a:ext cx="2438400" cy="1143000"/>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45059" name="Rectangle 3"/>
          <p:cNvSpPr>
            <a:spLocks noGrp="1" noChangeArrowheads="1"/>
          </p:cNvSpPr>
          <p:nvPr>
            <p:ph type="title"/>
          </p:nvPr>
        </p:nvSpPr>
        <p:spPr>
          <a:xfrm>
            <a:off x="827088" y="0"/>
            <a:ext cx="7489825" cy="836613"/>
          </a:xfrm>
        </p:spPr>
        <p:txBody>
          <a:bodyPr/>
          <a:lstStyle/>
          <a:p>
            <a:r>
              <a:rPr lang="en-US" sz="2400" dirty="0"/>
              <a:t>Performance of LHC cold compressors</a:t>
            </a:r>
          </a:p>
        </p:txBody>
      </p:sp>
      <p:pic>
        <p:nvPicPr>
          <p:cNvPr id="45060" name="Picture 4"/>
          <p:cNvPicPr>
            <a:picLocks noChangeAspect="1" noChangeArrowheads="1"/>
          </p:cNvPicPr>
          <p:nvPr/>
        </p:nvPicPr>
        <p:blipFill>
          <a:blip r:embed="rId3" cstate="print"/>
          <a:srcRect/>
          <a:stretch>
            <a:fillRect/>
          </a:stretch>
        </p:blipFill>
        <p:spPr bwMode="auto">
          <a:xfrm>
            <a:off x="381000" y="1295400"/>
            <a:ext cx="4189413" cy="4260850"/>
          </a:xfrm>
          <a:prstGeom prst="rect">
            <a:avLst/>
          </a:prstGeom>
          <a:noFill/>
          <a:ln w="9525">
            <a:noFill/>
            <a:miter lim="800000"/>
            <a:headEnd/>
            <a:tailEnd/>
          </a:ln>
          <a:effectLst/>
        </p:spPr>
      </p:pic>
      <p:graphicFrame>
        <p:nvGraphicFramePr>
          <p:cNvPr id="45061" name="Object 5"/>
          <p:cNvGraphicFramePr>
            <a:graphicFrameLocks noChangeAspect="1"/>
          </p:cNvGraphicFramePr>
          <p:nvPr/>
        </p:nvGraphicFramePr>
        <p:xfrm>
          <a:off x="6248400" y="4724400"/>
          <a:ext cx="1968500" cy="969963"/>
        </p:xfrm>
        <a:graphic>
          <a:graphicData uri="http://schemas.openxmlformats.org/presentationml/2006/ole">
            <mc:AlternateContent xmlns:mc="http://schemas.openxmlformats.org/markup-compatibility/2006">
              <mc:Choice xmlns:v="urn:schemas-microsoft-com:vml" Requires="v">
                <p:oleObj spid="_x0000_s45103" name="Equation" r:id="rId4" imgW="876240" imgH="431640" progId="Equation.3">
                  <p:embed/>
                </p:oleObj>
              </mc:Choice>
              <mc:Fallback>
                <p:oleObj name="Equation" r:id="rId4" imgW="876240" imgH="43164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724400"/>
                        <a:ext cx="1968500"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062" name="Picture 6"/>
          <p:cNvPicPr>
            <a:picLocks noChangeAspect="1" noChangeArrowheads="1"/>
          </p:cNvPicPr>
          <p:nvPr/>
        </p:nvPicPr>
        <p:blipFill>
          <a:blip r:embed="rId6" cstate="print"/>
          <a:srcRect/>
          <a:stretch>
            <a:fillRect/>
          </a:stretch>
        </p:blipFill>
        <p:spPr bwMode="auto">
          <a:xfrm>
            <a:off x="5105400" y="838200"/>
            <a:ext cx="3471863" cy="3355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xfrm>
            <a:off x="827088" y="0"/>
            <a:ext cx="7489825" cy="685800"/>
          </a:xfrm>
        </p:spPr>
        <p:txBody>
          <a:bodyPr/>
          <a:lstStyle/>
          <a:p>
            <a:r>
              <a:rPr lang="fr-FR" sz="2400" dirty="0"/>
              <a:t>Warm </a:t>
            </a:r>
            <a:r>
              <a:rPr lang="en-GB" sz="2400" dirty="0" err="1"/>
              <a:t>subatmospheric</a:t>
            </a:r>
            <a:r>
              <a:rPr lang="en-GB" sz="2400" dirty="0"/>
              <a:t> screw </a:t>
            </a:r>
            <a:r>
              <a:rPr lang="fr-FR" sz="2400" dirty="0"/>
              <a:t>c</a:t>
            </a:r>
            <a:r>
              <a:rPr lang="en-GB" sz="2400" dirty="0" err="1"/>
              <a:t>ompressors</a:t>
            </a:r>
            <a:r>
              <a:rPr lang="en-GB" sz="2400" dirty="0"/>
              <a:t> </a:t>
            </a:r>
          </a:p>
        </p:txBody>
      </p:sp>
      <p:sp>
        <p:nvSpPr>
          <p:cNvPr id="46089" name="Text Box 9"/>
          <p:cNvSpPr txBox="1">
            <a:spLocks noChangeArrowheads="1"/>
          </p:cNvSpPr>
          <p:nvPr/>
        </p:nvSpPr>
        <p:spPr bwMode="auto">
          <a:xfrm>
            <a:off x="1254622" y="4869160"/>
            <a:ext cx="1997663" cy="830997"/>
          </a:xfrm>
          <a:prstGeom prst="rect">
            <a:avLst/>
          </a:prstGeom>
          <a:solidFill>
            <a:srgbClr val="FFFFCC"/>
          </a:solidFill>
          <a:ln w="9525">
            <a:noFill/>
            <a:miter lim="800000"/>
            <a:headEnd/>
            <a:tailEnd/>
          </a:ln>
          <a:effectLst/>
        </p:spPr>
        <p:txBody>
          <a:bodyPr wrap="none">
            <a:spAutoFit/>
          </a:bodyPr>
          <a:lstStyle/>
          <a:p>
            <a:pPr algn="ctr"/>
            <a:r>
              <a:rPr lang="en-US" sz="1600" dirty="0" smtClean="0">
                <a:latin typeface="Tahoma" pitchFamily="34" charset="0"/>
              </a:rPr>
              <a:t>125 </a:t>
            </a:r>
            <a:r>
              <a:rPr lang="en-US" sz="1600" dirty="0">
                <a:latin typeface="Tahoma" pitchFamily="34" charset="0"/>
              </a:rPr>
              <a:t>g/s @ 0.6 bar</a:t>
            </a:r>
          </a:p>
          <a:p>
            <a:pPr algn="ctr"/>
            <a:r>
              <a:rPr lang="en-US" sz="1600" dirty="0">
                <a:latin typeface="Tahoma" pitchFamily="34" charset="0"/>
              </a:rPr>
              <a:t>or</a:t>
            </a:r>
          </a:p>
          <a:p>
            <a:pPr algn="ctr"/>
            <a:r>
              <a:rPr lang="en-US" sz="1600" dirty="0">
                <a:latin typeface="Tahoma" pitchFamily="34" charset="0"/>
              </a:rPr>
              <a:t>4600 m3/h @ 15 °C</a:t>
            </a:r>
          </a:p>
        </p:txBody>
      </p:sp>
      <p:sp>
        <p:nvSpPr>
          <p:cNvPr id="46090" name="Text Box 10"/>
          <p:cNvSpPr txBox="1">
            <a:spLocks noChangeArrowheads="1"/>
          </p:cNvSpPr>
          <p:nvPr/>
        </p:nvSpPr>
        <p:spPr bwMode="auto">
          <a:xfrm>
            <a:off x="1802948" y="4393446"/>
            <a:ext cx="901016" cy="369332"/>
          </a:xfrm>
          <a:prstGeom prst="rect">
            <a:avLst/>
          </a:prstGeom>
          <a:noFill/>
          <a:ln w="9525">
            <a:noFill/>
            <a:miter lim="800000"/>
            <a:headEnd/>
            <a:tailEnd/>
          </a:ln>
          <a:effectLst/>
        </p:spPr>
        <p:txBody>
          <a:bodyPr wrap="none">
            <a:spAutoFit/>
          </a:bodyPr>
          <a:lstStyle/>
          <a:p>
            <a:r>
              <a:rPr lang="en-GB" dirty="0" err="1">
                <a:solidFill>
                  <a:srgbClr val="0000FF"/>
                </a:solidFill>
                <a:latin typeface="Tahoma" pitchFamily="34" charset="0"/>
              </a:rPr>
              <a:t>Mycom</a:t>
            </a:r>
            <a:endParaRPr lang="en-GB" dirty="0">
              <a:solidFill>
                <a:srgbClr val="0000FF"/>
              </a:solidFill>
              <a:latin typeface="Tahoma" pitchFamily="34" charset="0"/>
            </a:endParaRPr>
          </a:p>
        </p:txBody>
      </p:sp>
      <p:pic>
        <p:nvPicPr>
          <p:cNvPr id="8" name="Picture 2"/>
          <p:cNvPicPr>
            <a:picLocks noChangeAspect="1" noChangeArrowheads="1"/>
          </p:cNvPicPr>
          <p:nvPr/>
        </p:nvPicPr>
        <p:blipFill>
          <a:blip r:embed="rId2" cstate="print"/>
          <a:srcRect/>
          <a:stretch>
            <a:fillRect/>
          </a:stretch>
        </p:blipFill>
        <p:spPr bwMode="auto">
          <a:xfrm>
            <a:off x="4821950" y="3117207"/>
            <a:ext cx="4142538" cy="3312000"/>
          </a:xfrm>
          <a:prstGeom prst="rect">
            <a:avLst/>
          </a:prstGeom>
          <a:noFill/>
          <a:ln w="9525">
            <a:noFill/>
            <a:miter lim="800000"/>
            <a:headEnd/>
            <a:tailEnd/>
          </a:ln>
          <a:effectLst/>
        </p:spPr>
      </p:pic>
      <p:pic>
        <p:nvPicPr>
          <p:cNvPr id="46088" name="Picture 8"/>
          <p:cNvPicPr>
            <a:picLocks noChangeAspect="1" noChangeArrowheads="1"/>
          </p:cNvPicPr>
          <p:nvPr/>
        </p:nvPicPr>
        <p:blipFill>
          <a:blip r:embed="rId3" cstate="print"/>
          <a:srcRect/>
          <a:stretch>
            <a:fillRect/>
          </a:stretch>
        </p:blipFill>
        <p:spPr bwMode="auto">
          <a:xfrm>
            <a:off x="107504" y="1052737"/>
            <a:ext cx="4850022" cy="3312000"/>
          </a:xfrm>
          <a:prstGeom prst="rect">
            <a:avLst/>
          </a:prstGeom>
          <a:noFill/>
          <a:ln w="9525">
            <a:noFill/>
            <a:miter lim="800000"/>
            <a:headEnd/>
            <a:tailEnd/>
          </a:ln>
          <a:effectLst/>
        </p:spPr>
      </p:pic>
      <p:sp>
        <p:nvSpPr>
          <p:cNvPr id="9" name="Text Box 4"/>
          <p:cNvSpPr txBox="1">
            <a:spLocks noChangeArrowheads="1"/>
          </p:cNvSpPr>
          <p:nvPr/>
        </p:nvSpPr>
        <p:spPr bwMode="auto">
          <a:xfrm>
            <a:off x="6516216" y="2738537"/>
            <a:ext cx="867289" cy="369332"/>
          </a:xfrm>
          <a:prstGeom prst="rect">
            <a:avLst/>
          </a:prstGeom>
          <a:noFill/>
          <a:ln w="9525">
            <a:noFill/>
            <a:miter lim="800000"/>
            <a:headEnd/>
            <a:tailEnd/>
          </a:ln>
          <a:effectLst/>
        </p:spPr>
        <p:txBody>
          <a:bodyPr wrap="none">
            <a:spAutoFit/>
          </a:bodyPr>
          <a:lstStyle/>
          <a:p>
            <a:r>
              <a:rPr lang="en-GB" dirty="0" err="1">
                <a:solidFill>
                  <a:srgbClr val="0000FF"/>
                </a:solidFill>
                <a:latin typeface="Tahoma" pitchFamily="34" charset="0"/>
              </a:rPr>
              <a:t>Kaeser</a:t>
            </a:r>
            <a:endParaRPr lang="en-GB" dirty="0">
              <a:solidFill>
                <a:srgbClr val="0000FF"/>
              </a:solidFill>
              <a:latin typeface="Tahoma" pitchFamily="34" charset="0"/>
            </a:endParaRPr>
          </a:p>
        </p:txBody>
      </p:sp>
      <p:sp>
        <p:nvSpPr>
          <p:cNvPr id="10" name="Text Box 5"/>
          <p:cNvSpPr txBox="1">
            <a:spLocks noChangeArrowheads="1"/>
          </p:cNvSpPr>
          <p:nvPr/>
        </p:nvSpPr>
        <p:spPr bwMode="auto">
          <a:xfrm>
            <a:off x="5780308" y="1844824"/>
            <a:ext cx="2339102" cy="830997"/>
          </a:xfrm>
          <a:prstGeom prst="rect">
            <a:avLst/>
          </a:prstGeom>
          <a:solidFill>
            <a:srgbClr val="FFFFCC"/>
          </a:solidFill>
          <a:ln w="9525">
            <a:noFill/>
            <a:miter lim="800000"/>
            <a:headEnd/>
            <a:tailEnd/>
          </a:ln>
          <a:effectLst/>
        </p:spPr>
        <p:txBody>
          <a:bodyPr wrap="none">
            <a:spAutoFit/>
          </a:bodyPr>
          <a:lstStyle/>
          <a:p>
            <a:pPr algn="ctr"/>
            <a:r>
              <a:rPr lang="en-US" sz="1600" dirty="0" smtClean="0">
                <a:latin typeface="Tahoma" pitchFamily="34" charset="0"/>
              </a:rPr>
              <a:t>125 </a:t>
            </a:r>
            <a:r>
              <a:rPr lang="en-US" sz="1600" dirty="0">
                <a:latin typeface="Tahoma" pitchFamily="34" charset="0"/>
              </a:rPr>
              <a:t>g/s @ 0.35 bar</a:t>
            </a:r>
          </a:p>
          <a:p>
            <a:pPr algn="ctr"/>
            <a:r>
              <a:rPr lang="en-US" sz="1600" dirty="0">
                <a:latin typeface="Tahoma" pitchFamily="34" charset="0"/>
              </a:rPr>
              <a:t>or</a:t>
            </a:r>
          </a:p>
          <a:p>
            <a:pPr algn="ctr"/>
            <a:r>
              <a:rPr lang="en-US" sz="1600" dirty="0">
                <a:latin typeface="Tahoma" pitchFamily="34" charset="0"/>
              </a:rPr>
              <a:t>2 x 3900 m3/h @ 15 °C</a:t>
            </a: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6324600" y="1219200"/>
            <a:ext cx="2667000" cy="4495800"/>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48131" name="Rectangle 3"/>
          <p:cNvSpPr>
            <a:spLocks noChangeArrowheads="1"/>
          </p:cNvSpPr>
          <p:nvPr/>
        </p:nvSpPr>
        <p:spPr bwMode="auto">
          <a:xfrm>
            <a:off x="827088" y="0"/>
            <a:ext cx="7489825" cy="1066800"/>
          </a:xfrm>
          <a:prstGeom prst="rect">
            <a:avLst/>
          </a:prstGeom>
          <a:noFill/>
          <a:ln w="9525">
            <a:noFill/>
            <a:miter lim="800000"/>
            <a:headEnd/>
            <a:tailEnd/>
          </a:ln>
          <a:effectLst/>
        </p:spPr>
        <p:txBody>
          <a:bodyPr anchor="ctr"/>
          <a:lstStyle/>
          <a:p>
            <a:pPr algn="ctr"/>
            <a:r>
              <a:rPr lang="en-US" sz="2400" dirty="0">
                <a:solidFill>
                  <a:srgbClr val="0066CC"/>
                </a:solidFill>
                <a:effectLst>
                  <a:outerShdw blurRad="38100" dist="38100" dir="2700000" algn="tl">
                    <a:srgbClr val="C0C0C0"/>
                  </a:outerShdw>
                </a:effectLst>
                <a:latin typeface="Tahoma" pitchFamily="34" charset="0"/>
              </a:rPr>
              <a:t>Isothermal efficiency</a:t>
            </a:r>
            <a:br>
              <a:rPr lang="en-US" sz="2400" dirty="0">
                <a:solidFill>
                  <a:srgbClr val="0066CC"/>
                </a:solidFill>
                <a:effectLst>
                  <a:outerShdw blurRad="38100" dist="38100" dir="2700000" algn="tl">
                    <a:srgbClr val="C0C0C0"/>
                  </a:outerShdw>
                </a:effectLst>
                <a:latin typeface="Tahoma" pitchFamily="34" charset="0"/>
              </a:rPr>
            </a:br>
            <a:r>
              <a:rPr lang="en-US" sz="2400" dirty="0">
                <a:solidFill>
                  <a:srgbClr val="0066CC"/>
                </a:solidFill>
                <a:effectLst>
                  <a:outerShdw blurRad="38100" dist="38100" dir="2700000" algn="tl">
                    <a:srgbClr val="C0C0C0"/>
                  </a:outerShdw>
                </a:effectLst>
                <a:latin typeface="Tahoma" pitchFamily="34" charset="0"/>
              </a:rPr>
              <a:t>of warm </a:t>
            </a:r>
            <a:r>
              <a:rPr lang="en-US" sz="2400" dirty="0" err="1">
                <a:solidFill>
                  <a:srgbClr val="0066CC"/>
                </a:solidFill>
                <a:effectLst>
                  <a:outerShdw blurRad="38100" dist="38100" dir="2700000" algn="tl">
                    <a:srgbClr val="C0C0C0"/>
                  </a:outerShdw>
                </a:effectLst>
                <a:latin typeface="Tahoma" pitchFamily="34" charset="0"/>
              </a:rPr>
              <a:t>subatmospheric</a:t>
            </a:r>
            <a:r>
              <a:rPr lang="en-US" sz="2400" dirty="0">
                <a:solidFill>
                  <a:srgbClr val="0066CC"/>
                </a:solidFill>
                <a:effectLst>
                  <a:outerShdw blurRad="38100" dist="38100" dir="2700000" algn="tl">
                    <a:srgbClr val="C0C0C0"/>
                  </a:outerShdw>
                </a:effectLst>
                <a:latin typeface="Tahoma" pitchFamily="34" charset="0"/>
              </a:rPr>
              <a:t> compressors</a:t>
            </a:r>
          </a:p>
        </p:txBody>
      </p:sp>
      <p:pic>
        <p:nvPicPr>
          <p:cNvPr id="48132" name="Picture 4"/>
          <p:cNvPicPr>
            <a:picLocks noChangeAspect="1" noChangeArrowheads="1"/>
          </p:cNvPicPr>
          <p:nvPr/>
        </p:nvPicPr>
        <p:blipFill>
          <a:blip r:embed="rId3" cstate="print"/>
          <a:srcRect/>
          <a:stretch>
            <a:fillRect/>
          </a:stretch>
        </p:blipFill>
        <p:spPr bwMode="auto">
          <a:xfrm>
            <a:off x="0" y="1524000"/>
            <a:ext cx="6324600" cy="4340225"/>
          </a:xfrm>
          <a:prstGeom prst="rect">
            <a:avLst/>
          </a:prstGeom>
          <a:noFill/>
          <a:ln w="9525">
            <a:noFill/>
            <a:miter lim="800000"/>
            <a:headEnd/>
            <a:tailEnd/>
          </a:ln>
          <a:effectLst/>
        </p:spPr>
      </p:pic>
      <p:graphicFrame>
        <p:nvGraphicFramePr>
          <p:cNvPr id="48133" name="Object 5"/>
          <p:cNvGraphicFramePr>
            <a:graphicFrameLocks noChangeAspect="1"/>
          </p:cNvGraphicFramePr>
          <p:nvPr/>
        </p:nvGraphicFramePr>
        <p:xfrm>
          <a:off x="6445250" y="4191000"/>
          <a:ext cx="2482850" cy="1250950"/>
        </p:xfrm>
        <a:graphic>
          <a:graphicData uri="http://schemas.openxmlformats.org/presentationml/2006/ole">
            <mc:AlternateContent xmlns:mc="http://schemas.openxmlformats.org/markup-compatibility/2006">
              <mc:Choice xmlns:v="urn:schemas-microsoft-com:vml" Requires="v">
                <p:oleObj spid="_x0000_s48218" name="Equation" r:id="rId4" imgW="1384200" imgH="698400" progId="Equation.3">
                  <p:embed/>
                </p:oleObj>
              </mc:Choice>
              <mc:Fallback>
                <p:oleObj name="Equation" r:id="rId4" imgW="1384200" imgH="69840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50" y="4191000"/>
                        <a:ext cx="2482850" cy="1250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4" name="Text Box 6"/>
          <p:cNvSpPr txBox="1">
            <a:spLocks noChangeArrowheads="1"/>
          </p:cNvSpPr>
          <p:nvPr/>
        </p:nvSpPr>
        <p:spPr bwMode="auto">
          <a:xfrm>
            <a:off x="6858000" y="1436688"/>
            <a:ext cx="1387475" cy="701675"/>
          </a:xfrm>
          <a:prstGeom prst="rect">
            <a:avLst/>
          </a:prstGeom>
          <a:noFill/>
          <a:ln w="9525">
            <a:noFill/>
            <a:miter lim="800000"/>
            <a:headEnd/>
            <a:tailEnd/>
          </a:ln>
          <a:effectLst/>
        </p:spPr>
        <p:txBody>
          <a:bodyPr wrap="none">
            <a:spAutoFit/>
          </a:bodyPr>
          <a:lstStyle/>
          <a:p>
            <a:r>
              <a:rPr lang="en-US" sz="2000">
                <a:latin typeface="Tahoma" pitchFamily="34" charset="0"/>
              </a:rPr>
              <a:t>Isothermal</a:t>
            </a:r>
          </a:p>
          <a:p>
            <a:r>
              <a:rPr lang="en-US" sz="2000">
                <a:latin typeface="Tahoma" pitchFamily="34" charset="0"/>
              </a:rPr>
              <a:t> efficiency</a:t>
            </a:r>
          </a:p>
        </p:txBody>
      </p:sp>
      <p:graphicFrame>
        <p:nvGraphicFramePr>
          <p:cNvPr id="48135" name="Object 7"/>
          <p:cNvGraphicFramePr>
            <a:graphicFrameLocks noChangeAspect="1"/>
          </p:cNvGraphicFramePr>
          <p:nvPr/>
        </p:nvGraphicFramePr>
        <p:xfrm>
          <a:off x="6629400" y="2133600"/>
          <a:ext cx="2209800" cy="1619250"/>
        </p:xfrm>
        <a:graphic>
          <a:graphicData uri="http://schemas.openxmlformats.org/presentationml/2006/ole">
            <mc:AlternateContent xmlns:mc="http://schemas.openxmlformats.org/markup-compatibility/2006">
              <mc:Choice xmlns:v="urn:schemas-microsoft-com:vml" Requires="v">
                <p:oleObj spid="_x0000_s48219" name="Designer Drawing" r:id="rId6" imgW="1527480" imgH="1119240" progId="">
                  <p:embed/>
                </p:oleObj>
              </mc:Choice>
              <mc:Fallback>
                <p:oleObj name="Designer Drawing" r:id="rId6" imgW="1527480" imgH="1119240" progId="">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2133600"/>
                        <a:ext cx="22098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259632" y="188640"/>
            <a:ext cx="6694487" cy="609600"/>
          </a:xfrm>
        </p:spPr>
        <p:txBody>
          <a:bodyPr/>
          <a:lstStyle/>
          <a:p>
            <a:r>
              <a:rPr lang="fr-CH" sz="2400" dirty="0"/>
              <a:t>C.O.P. of LHC 1.8 K </a:t>
            </a:r>
            <a:r>
              <a:rPr lang="fr-CH" sz="2400" dirty="0" err="1"/>
              <a:t>units</a:t>
            </a:r>
            <a:endParaRPr lang="en-US" sz="2400" dirty="0"/>
          </a:p>
        </p:txBody>
      </p:sp>
      <p:sp>
        <p:nvSpPr>
          <p:cNvPr id="70659" name="Rectangle 3"/>
          <p:cNvSpPr>
            <a:spLocks noChangeArrowheads="1"/>
          </p:cNvSpPr>
          <p:nvPr/>
        </p:nvSpPr>
        <p:spPr bwMode="auto">
          <a:xfrm>
            <a:off x="495300" y="619125"/>
            <a:ext cx="9144000" cy="0"/>
          </a:xfrm>
          <a:prstGeom prst="rect">
            <a:avLst/>
          </a:prstGeom>
          <a:noFill/>
          <a:ln w="9525">
            <a:noFill/>
            <a:miter lim="800000"/>
            <a:headEnd/>
            <a:tailEnd/>
          </a:ln>
          <a:effectLst/>
        </p:spPr>
        <p:txBody>
          <a:bodyPr>
            <a:spAutoFit/>
          </a:bodyPr>
          <a:lstStyle/>
          <a:p>
            <a:endParaRPr lang="en-US"/>
          </a:p>
        </p:txBody>
      </p:sp>
      <p:grpSp>
        <p:nvGrpSpPr>
          <p:cNvPr id="70660" name="Group 4"/>
          <p:cNvGrpSpPr>
            <a:grpSpLocks/>
          </p:cNvGrpSpPr>
          <p:nvPr/>
        </p:nvGrpSpPr>
        <p:grpSpPr bwMode="auto">
          <a:xfrm>
            <a:off x="696913" y="1123951"/>
            <a:ext cx="7645400" cy="4959351"/>
            <a:chOff x="439" y="708"/>
            <a:chExt cx="4816" cy="3124"/>
          </a:xfrm>
        </p:grpSpPr>
        <p:sp>
          <p:nvSpPr>
            <p:cNvPr id="70661" name="Rectangle 5"/>
            <p:cNvSpPr>
              <a:spLocks noChangeArrowheads="1"/>
            </p:cNvSpPr>
            <p:nvPr/>
          </p:nvSpPr>
          <p:spPr bwMode="auto">
            <a:xfrm>
              <a:off x="1095" y="1208"/>
              <a:ext cx="4154" cy="2330"/>
            </a:xfrm>
            <a:prstGeom prst="rect">
              <a:avLst/>
            </a:prstGeom>
            <a:solidFill>
              <a:srgbClr val="FFFFFF"/>
            </a:solidFill>
            <a:ln w="9525">
              <a:noFill/>
              <a:miter lim="800000"/>
              <a:headEnd/>
              <a:tailEnd/>
            </a:ln>
          </p:spPr>
          <p:txBody>
            <a:bodyPr/>
            <a:lstStyle/>
            <a:p>
              <a:endParaRPr lang="en-US"/>
            </a:p>
          </p:txBody>
        </p:sp>
        <p:sp>
          <p:nvSpPr>
            <p:cNvPr id="70662" name="Line 6"/>
            <p:cNvSpPr>
              <a:spLocks noChangeShapeType="1"/>
            </p:cNvSpPr>
            <p:nvPr/>
          </p:nvSpPr>
          <p:spPr bwMode="auto">
            <a:xfrm>
              <a:off x="1095" y="3072"/>
              <a:ext cx="4154" cy="1"/>
            </a:xfrm>
            <a:prstGeom prst="line">
              <a:avLst/>
            </a:prstGeom>
            <a:noFill/>
            <a:ln w="0">
              <a:solidFill>
                <a:srgbClr val="000000"/>
              </a:solidFill>
              <a:round/>
              <a:headEnd/>
              <a:tailEnd/>
            </a:ln>
          </p:spPr>
          <p:txBody>
            <a:bodyPr/>
            <a:lstStyle/>
            <a:p>
              <a:endParaRPr lang="en-US"/>
            </a:p>
          </p:txBody>
        </p:sp>
        <p:sp>
          <p:nvSpPr>
            <p:cNvPr id="70663" name="Line 7"/>
            <p:cNvSpPr>
              <a:spLocks noChangeShapeType="1"/>
            </p:cNvSpPr>
            <p:nvPr/>
          </p:nvSpPr>
          <p:spPr bwMode="auto">
            <a:xfrm>
              <a:off x="1095" y="2605"/>
              <a:ext cx="4154" cy="1"/>
            </a:xfrm>
            <a:prstGeom prst="line">
              <a:avLst/>
            </a:prstGeom>
            <a:noFill/>
            <a:ln w="0">
              <a:solidFill>
                <a:srgbClr val="000000"/>
              </a:solidFill>
              <a:round/>
              <a:headEnd/>
              <a:tailEnd/>
            </a:ln>
          </p:spPr>
          <p:txBody>
            <a:bodyPr/>
            <a:lstStyle/>
            <a:p>
              <a:endParaRPr lang="en-US"/>
            </a:p>
          </p:txBody>
        </p:sp>
        <p:sp>
          <p:nvSpPr>
            <p:cNvPr id="70664" name="Line 8"/>
            <p:cNvSpPr>
              <a:spLocks noChangeShapeType="1"/>
            </p:cNvSpPr>
            <p:nvPr/>
          </p:nvSpPr>
          <p:spPr bwMode="auto">
            <a:xfrm>
              <a:off x="1095" y="2140"/>
              <a:ext cx="4154" cy="1"/>
            </a:xfrm>
            <a:prstGeom prst="line">
              <a:avLst/>
            </a:prstGeom>
            <a:noFill/>
            <a:ln w="0">
              <a:solidFill>
                <a:srgbClr val="000000"/>
              </a:solidFill>
              <a:round/>
              <a:headEnd/>
              <a:tailEnd/>
            </a:ln>
          </p:spPr>
          <p:txBody>
            <a:bodyPr/>
            <a:lstStyle/>
            <a:p>
              <a:endParaRPr lang="en-US"/>
            </a:p>
          </p:txBody>
        </p:sp>
        <p:sp>
          <p:nvSpPr>
            <p:cNvPr id="70665" name="Line 9"/>
            <p:cNvSpPr>
              <a:spLocks noChangeShapeType="1"/>
            </p:cNvSpPr>
            <p:nvPr/>
          </p:nvSpPr>
          <p:spPr bwMode="auto">
            <a:xfrm>
              <a:off x="1095" y="1674"/>
              <a:ext cx="4154" cy="1"/>
            </a:xfrm>
            <a:prstGeom prst="line">
              <a:avLst/>
            </a:prstGeom>
            <a:noFill/>
            <a:ln w="0">
              <a:solidFill>
                <a:srgbClr val="000000"/>
              </a:solidFill>
              <a:round/>
              <a:headEnd/>
              <a:tailEnd/>
            </a:ln>
          </p:spPr>
          <p:txBody>
            <a:bodyPr/>
            <a:lstStyle/>
            <a:p>
              <a:endParaRPr lang="en-US"/>
            </a:p>
          </p:txBody>
        </p:sp>
        <p:sp>
          <p:nvSpPr>
            <p:cNvPr id="70666" name="Line 10"/>
            <p:cNvSpPr>
              <a:spLocks noChangeShapeType="1"/>
            </p:cNvSpPr>
            <p:nvPr/>
          </p:nvSpPr>
          <p:spPr bwMode="auto">
            <a:xfrm>
              <a:off x="1095" y="1208"/>
              <a:ext cx="4154" cy="1"/>
            </a:xfrm>
            <a:prstGeom prst="line">
              <a:avLst/>
            </a:prstGeom>
            <a:noFill/>
            <a:ln w="0">
              <a:solidFill>
                <a:srgbClr val="000000"/>
              </a:solidFill>
              <a:round/>
              <a:headEnd/>
              <a:tailEnd/>
            </a:ln>
          </p:spPr>
          <p:txBody>
            <a:bodyPr/>
            <a:lstStyle/>
            <a:p>
              <a:endParaRPr lang="en-US"/>
            </a:p>
          </p:txBody>
        </p:sp>
        <p:sp>
          <p:nvSpPr>
            <p:cNvPr id="70667" name="Rectangle 11"/>
            <p:cNvSpPr>
              <a:spLocks noChangeArrowheads="1"/>
            </p:cNvSpPr>
            <p:nvPr/>
          </p:nvSpPr>
          <p:spPr bwMode="auto">
            <a:xfrm>
              <a:off x="1095" y="1208"/>
              <a:ext cx="4154" cy="2330"/>
            </a:xfrm>
            <a:prstGeom prst="rect">
              <a:avLst/>
            </a:prstGeom>
            <a:noFill/>
            <a:ln w="0">
              <a:solidFill>
                <a:srgbClr val="000000"/>
              </a:solidFill>
              <a:miter lim="800000"/>
              <a:headEnd/>
              <a:tailEnd/>
            </a:ln>
          </p:spPr>
          <p:txBody>
            <a:bodyPr/>
            <a:lstStyle/>
            <a:p>
              <a:endParaRPr lang="en-US"/>
            </a:p>
          </p:txBody>
        </p:sp>
        <p:sp>
          <p:nvSpPr>
            <p:cNvPr id="70668" name="Rectangle 12"/>
            <p:cNvSpPr>
              <a:spLocks noChangeArrowheads="1"/>
            </p:cNvSpPr>
            <p:nvPr/>
          </p:nvSpPr>
          <p:spPr bwMode="auto">
            <a:xfrm>
              <a:off x="1718" y="1877"/>
              <a:ext cx="831" cy="1661"/>
            </a:xfrm>
            <a:prstGeom prst="rect">
              <a:avLst/>
            </a:prstGeom>
            <a:solidFill>
              <a:srgbClr val="8080FF"/>
            </a:solidFill>
            <a:ln w="11113">
              <a:solidFill>
                <a:srgbClr val="000000"/>
              </a:solidFill>
              <a:miter lim="800000"/>
              <a:headEnd/>
              <a:tailEnd/>
            </a:ln>
          </p:spPr>
          <p:txBody>
            <a:bodyPr/>
            <a:lstStyle/>
            <a:p>
              <a:endParaRPr lang="en-US"/>
            </a:p>
          </p:txBody>
        </p:sp>
        <p:sp>
          <p:nvSpPr>
            <p:cNvPr id="70669" name="Rectangle 13"/>
            <p:cNvSpPr>
              <a:spLocks noChangeArrowheads="1"/>
            </p:cNvSpPr>
            <p:nvPr/>
          </p:nvSpPr>
          <p:spPr bwMode="auto">
            <a:xfrm>
              <a:off x="3795" y="1856"/>
              <a:ext cx="831" cy="1682"/>
            </a:xfrm>
            <a:prstGeom prst="rect">
              <a:avLst/>
            </a:prstGeom>
            <a:solidFill>
              <a:srgbClr val="8080FF"/>
            </a:solidFill>
            <a:ln w="11113">
              <a:solidFill>
                <a:srgbClr val="000000"/>
              </a:solidFill>
              <a:miter lim="800000"/>
              <a:headEnd/>
              <a:tailEnd/>
            </a:ln>
          </p:spPr>
          <p:txBody>
            <a:bodyPr/>
            <a:lstStyle/>
            <a:p>
              <a:endParaRPr lang="en-US"/>
            </a:p>
          </p:txBody>
        </p:sp>
        <p:sp>
          <p:nvSpPr>
            <p:cNvPr id="70670" name="Rectangle 14"/>
            <p:cNvSpPr>
              <a:spLocks noChangeArrowheads="1"/>
            </p:cNvSpPr>
            <p:nvPr/>
          </p:nvSpPr>
          <p:spPr bwMode="auto">
            <a:xfrm>
              <a:off x="1718" y="1334"/>
              <a:ext cx="831" cy="543"/>
            </a:xfrm>
            <a:prstGeom prst="rect">
              <a:avLst/>
            </a:prstGeom>
            <a:solidFill>
              <a:srgbClr val="FF8080"/>
            </a:solidFill>
            <a:ln w="11113">
              <a:solidFill>
                <a:srgbClr val="000000"/>
              </a:solidFill>
              <a:miter lim="800000"/>
              <a:headEnd/>
              <a:tailEnd/>
            </a:ln>
          </p:spPr>
          <p:txBody>
            <a:bodyPr/>
            <a:lstStyle/>
            <a:p>
              <a:endParaRPr lang="en-US"/>
            </a:p>
          </p:txBody>
        </p:sp>
        <p:sp>
          <p:nvSpPr>
            <p:cNvPr id="70671" name="Rectangle 15"/>
            <p:cNvSpPr>
              <a:spLocks noChangeArrowheads="1"/>
            </p:cNvSpPr>
            <p:nvPr/>
          </p:nvSpPr>
          <p:spPr bwMode="auto">
            <a:xfrm>
              <a:off x="3795" y="1404"/>
              <a:ext cx="831" cy="452"/>
            </a:xfrm>
            <a:prstGeom prst="rect">
              <a:avLst/>
            </a:prstGeom>
            <a:solidFill>
              <a:srgbClr val="FF8080"/>
            </a:solidFill>
            <a:ln w="11113">
              <a:solidFill>
                <a:srgbClr val="000000"/>
              </a:solidFill>
              <a:miter lim="800000"/>
              <a:headEnd/>
              <a:tailEnd/>
            </a:ln>
          </p:spPr>
          <p:txBody>
            <a:bodyPr/>
            <a:lstStyle/>
            <a:p>
              <a:endParaRPr lang="en-US"/>
            </a:p>
          </p:txBody>
        </p:sp>
        <p:sp>
          <p:nvSpPr>
            <p:cNvPr id="70672" name="Line 16"/>
            <p:cNvSpPr>
              <a:spLocks noChangeShapeType="1"/>
            </p:cNvSpPr>
            <p:nvPr/>
          </p:nvSpPr>
          <p:spPr bwMode="auto">
            <a:xfrm>
              <a:off x="1095" y="1208"/>
              <a:ext cx="1" cy="2330"/>
            </a:xfrm>
            <a:prstGeom prst="line">
              <a:avLst/>
            </a:prstGeom>
            <a:noFill/>
            <a:ln w="0">
              <a:solidFill>
                <a:srgbClr val="000000"/>
              </a:solidFill>
              <a:round/>
              <a:headEnd/>
              <a:tailEnd/>
            </a:ln>
          </p:spPr>
          <p:txBody>
            <a:bodyPr/>
            <a:lstStyle/>
            <a:p>
              <a:endParaRPr lang="en-US"/>
            </a:p>
          </p:txBody>
        </p:sp>
        <p:sp>
          <p:nvSpPr>
            <p:cNvPr id="70673" name="Line 17"/>
            <p:cNvSpPr>
              <a:spLocks noChangeShapeType="1"/>
            </p:cNvSpPr>
            <p:nvPr/>
          </p:nvSpPr>
          <p:spPr bwMode="auto">
            <a:xfrm>
              <a:off x="1052" y="3538"/>
              <a:ext cx="86" cy="1"/>
            </a:xfrm>
            <a:prstGeom prst="line">
              <a:avLst/>
            </a:prstGeom>
            <a:noFill/>
            <a:ln w="0">
              <a:solidFill>
                <a:srgbClr val="000000"/>
              </a:solidFill>
              <a:round/>
              <a:headEnd/>
              <a:tailEnd/>
            </a:ln>
          </p:spPr>
          <p:txBody>
            <a:bodyPr/>
            <a:lstStyle/>
            <a:p>
              <a:endParaRPr lang="en-US"/>
            </a:p>
          </p:txBody>
        </p:sp>
        <p:sp>
          <p:nvSpPr>
            <p:cNvPr id="70674" name="Line 18"/>
            <p:cNvSpPr>
              <a:spLocks noChangeShapeType="1"/>
            </p:cNvSpPr>
            <p:nvPr/>
          </p:nvSpPr>
          <p:spPr bwMode="auto">
            <a:xfrm>
              <a:off x="1052" y="3072"/>
              <a:ext cx="86" cy="1"/>
            </a:xfrm>
            <a:prstGeom prst="line">
              <a:avLst/>
            </a:prstGeom>
            <a:noFill/>
            <a:ln w="0">
              <a:solidFill>
                <a:srgbClr val="000000"/>
              </a:solidFill>
              <a:round/>
              <a:headEnd/>
              <a:tailEnd/>
            </a:ln>
          </p:spPr>
          <p:txBody>
            <a:bodyPr/>
            <a:lstStyle/>
            <a:p>
              <a:endParaRPr lang="en-US"/>
            </a:p>
          </p:txBody>
        </p:sp>
        <p:sp>
          <p:nvSpPr>
            <p:cNvPr id="70675" name="Line 19"/>
            <p:cNvSpPr>
              <a:spLocks noChangeShapeType="1"/>
            </p:cNvSpPr>
            <p:nvPr/>
          </p:nvSpPr>
          <p:spPr bwMode="auto">
            <a:xfrm>
              <a:off x="1052" y="2605"/>
              <a:ext cx="86" cy="1"/>
            </a:xfrm>
            <a:prstGeom prst="line">
              <a:avLst/>
            </a:prstGeom>
            <a:noFill/>
            <a:ln w="0">
              <a:solidFill>
                <a:srgbClr val="000000"/>
              </a:solidFill>
              <a:round/>
              <a:headEnd/>
              <a:tailEnd/>
            </a:ln>
          </p:spPr>
          <p:txBody>
            <a:bodyPr/>
            <a:lstStyle/>
            <a:p>
              <a:endParaRPr lang="en-US"/>
            </a:p>
          </p:txBody>
        </p:sp>
        <p:sp>
          <p:nvSpPr>
            <p:cNvPr id="70676" name="Line 20"/>
            <p:cNvSpPr>
              <a:spLocks noChangeShapeType="1"/>
            </p:cNvSpPr>
            <p:nvPr/>
          </p:nvSpPr>
          <p:spPr bwMode="auto">
            <a:xfrm>
              <a:off x="1052" y="2140"/>
              <a:ext cx="86" cy="1"/>
            </a:xfrm>
            <a:prstGeom prst="line">
              <a:avLst/>
            </a:prstGeom>
            <a:noFill/>
            <a:ln w="0">
              <a:solidFill>
                <a:srgbClr val="000000"/>
              </a:solidFill>
              <a:round/>
              <a:headEnd/>
              <a:tailEnd/>
            </a:ln>
          </p:spPr>
          <p:txBody>
            <a:bodyPr/>
            <a:lstStyle/>
            <a:p>
              <a:endParaRPr lang="en-US"/>
            </a:p>
          </p:txBody>
        </p:sp>
        <p:sp>
          <p:nvSpPr>
            <p:cNvPr id="70677" name="Line 21"/>
            <p:cNvSpPr>
              <a:spLocks noChangeShapeType="1"/>
            </p:cNvSpPr>
            <p:nvPr/>
          </p:nvSpPr>
          <p:spPr bwMode="auto">
            <a:xfrm>
              <a:off x="1052" y="1674"/>
              <a:ext cx="86" cy="1"/>
            </a:xfrm>
            <a:prstGeom prst="line">
              <a:avLst/>
            </a:prstGeom>
            <a:noFill/>
            <a:ln w="0">
              <a:solidFill>
                <a:srgbClr val="000000"/>
              </a:solidFill>
              <a:round/>
              <a:headEnd/>
              <a:tailEnd/>
            </a:ln>
          </p:spPr>
          <p:txBody>
            <a:bodyPr/>
            <a:lstStyle/>
            <a:p>
              <a:endParaRPr lang="en-US"/>
            </a:p>
          </p:txBody>
        </p:sp>
        <p:sp>
          <p:nvSpPr>
            <p:cNvPr id="70678" name="Line 22"/>
            <p:cNvSpPr>
              <a:spLocks noChangeShapeType="1"/>
            </p:cNvSpPr>
            <p:nvPr/>
          </p:nvSpPr>
          <p:spPr bwMode="auto">
            <a:xfrm>
              <a:off x="1052" y="1208"/>
              <a:ext cx="86" cy="1"/>
            </a:xfrm>
            <a:prstGeom prst="line">
              <a:avLst/>
            </a:prstGeom>
            <a:noFill/>
            <a:ln w="0">
              <a:solidFill>
                <a:srgbClr val="000000"/>
              </a:solidFill>
              <a:round/>
              <a:headEnd/>
              <a:tailEnd/>
            </a:ln>
          </p:spPr>
          <p:txBody>
            <a:bodyPr/>
            <a:lstStyle/>
            <a:p>
              <a:endParaRPr lang="en-US"/>
            </a:p>
          </p:txBody>
        </p:sp>
        <p:sp>
          <p:nvSpPr>
            <p:cNvPr id="70679" name="Line 23"/>
            <p:cNvSpPr>
              <a:spLocks noChangeShapeType="1"/>
            </p:cNvSpPr>
            <p:nvPr/>
          </p:nvSpPr>
          <p:spPr bwMode="auto">
            <a:xfrm>
              <a:off x="1095" y="3538"/>
              <a:ext cx="4154" cy="1"/>
            </a:xfrm>
            <a:prstGeom prst="line">
              <a:avLst/>
            </a:prstGeom>
            <a:noFill/>
            <a:ln w="0">
              <a:solidFill>
                <a:srgbClr val="000000"/>
              </a:solidFill>
              <a:round/>
              <a:headEnd/>
              <a:tailEnd/>
            </a:ln>
          </p:spPr>
          <p:txBody>
            <a:bodyPr/>
            <a:lstStyle/>
            <a:p>
              <a:endParaRPr lang="en-US"/>
            </a:p>
          </p:txBody>
        </p:sp>
        <p:sp>
          <p:nvSpPr>
            <p:cNvPr id="70680" name="Line 24"/>
            <p:cNvSpPr>
              <a:spLocks noChangeShapeType="1"/>
            </p:cNvSpPr>
            <p:nvPr/>
          </p:nvSpPr>
          <p:spPr bwMode="auto">
            <a:xfrm flipV="1">
              <a:off x="1095" y="3495"/>
              <a:ext cx="1" cy="86"/>
            </a:xfrm>
            <a:prstGeom prst="line">
              <a:avLst/>
            </a:prstGeom>
            <a:noFill/>
            <a:ln w="0">
              <a:solidFill>
                <a:srgbClr val="000000"/>
              </a:solidFill>
              <a:round/>
              <a:headEnd/>
              <a:tailEnd/>
            </a:ln>
          </p:spPr>
          <p:txBody>
            <a:bodyPr/>
            <a:lstStyle/>
            <a:p>
              <a:endParaRPr lang="en-US"/>
            </a:p>
          </p:txBody>
        </p:sp>
        <p:sp>
          <p:nvSpPr>
            <p:cNvPr id="70681" name="Line 25"/>
            <p:cNvSpPr>
              <a:spLocks noChangeShapeType="1"/>
            </p:cNvSpPr>
            <p:nvPr/>
          </p:nvSpPr>
          <p:spPr bwMode="auto">
            <a:xfrm flipV="1">
              <a:off x="3172" y="3495"/>
              <a:ext cx="1" cy="86"/>
            </a:xfrm>
            <a:prstGeom prst="line">
              <a:avLst/>
            </a:prstGeom>
            <a:noFill/>
            <a:ln w="0">
              <a:solidFill>
                <a:srgbClr val="000000"/>
              </a:solidFill>
              <a:round/>
              <a:headEnd/>
              <a:tailEnd/>
            </a:ln>
          </p:spPr>
          <p:txBody>
            <a:bodyPr/>
            <a:lstStyle/>
            <a:p>
              <a:endParaRPr lang="en-US"/>
            </a:p>
          </p:txBody>
        </p:sp>
        <p:sp>
          <p:nvSpPr>
            <p:cNvPr id="70682" name="Line 26"/>
            <p:cNvSpPr>
              <a:spLocks noChangeShapeType="1"/>
            </p:cNvSpPr>
            <p:nvPr/>
          </p:nvSpPr>
          <p:spPr bwMode="auto">
            <a:xfrm flipV="1">
              <a:off x="5249" y="3495"/>
              <a:ext cx="1" cy="86"/>
            </a:xfrm>
            <a:prstGeom prst="line">
              <a:avLst/>
            </a:prstGeom>
            <a:noFill/>
            <a:ln w="0">
              <a:solidFill>
                <a:srgbClr val="000000"/>
              </a:solidFill>
              <a:round/>
              <a:headEnd/>
              <a:tailEnd/>
            </a:ln>
          </p:spPr>
          <p:txBody>
            <a:bodyPr/>
            <a:lstStyle/>
            <a:p>
              <a:endParaRPr lang="en-US"/>
            </a:p>
          </p:txBody>
        </p:sp>
        <p:sp>
          <p:nvSpPr>
            <p:cNvPr id="70683" name="Rectangle 27"/>
            <p:cNvSpPr>
              <a:spLocks noChangeArrowheads="1"/>
            </p:cNvSpPr>
            <p:nvPr/>
          </p:nvSpPr>
          <p:spPr bwMode="auto">
            <a:xfrm>
              <a:off x="911" y="3458"/>
              <a:ext cx="80" cy="173"/>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0</a:t>
              </a:r>
              <a:endParaRPr lang="en-US" sz="3200">
                <a:latin typeface="Tahoma" pitchFamily="34" charset="0"/>
              </a:endParaRPr>
            </a:p>
          </p:txBody>
        </p:sp>
        <p:sp>
          <p:nvSpPr>
            <p:cNvPr id="70684" name="Rectangle 28"/>
            <p:cNvSpPr>
              <a:spLocks noChangeArrowheads="1"/>
            </p:cNvSpPr>
            <p:nvPr/>
          </p:nvSpPr>
          <p:spPr bwMode="auto">
            <a:xfrm>
              <a:off x="754" y="2992"/>
              <a:ext cx="240" cy="173"/>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200</a:t>
              </a:r>
              <a:endParaRPr lang="en-US" sz="3200">
                <a:latin typeface="Tahoma" pitchFamily="34" charset="0"/>
              </a:endParaRPr>
            </a:p>
          </p:txBody>
        </p:sp>
        <p:sp>
          <p:nvSpPr>
            <p:cNvPr id="70685" name="Rectangle 29"/>
            <p:cNvSpPr>
              <a:spLocks noChangeArrowheads="1"/>
            </p:cNvSpPr>
            <p:nvPr/>
          </p:nvSpPr>
          <p:spPr bwMode="auto">
            <a:xfrm>
              <a:off x="754" y="2525"/>
              <a:ext cx="240" cy="173"/>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400</a:t>
              </a:r>
              <a:endParaRPr lang="en-US" sz="3200">
                <a:latin typeface="Tahoma" pitchFamily="34" charset="0"/>
              </a:endParaRPr>
            </a:p>
          </p:txBody>
        </p:sp>
        <p:sp>
          <p:nvSpPr>
            <p:cNvPr id="70686" name="Rectangle 30"/>
            <p:cNvSpPr>
              <a:spLocks noChangeArrowheads="1"/>
            </p:cNvSpPr>
            <p:nvPr/>
          </p:nvSpPr>
          <p:spPr bwMode="auto">
            <a:xfrm>
              <a:off x="754" y="2060"/>
              <a:ext cx="240" cy="173"/>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600</a:t>
              </a:r>
              <a:endParaRPr lang="en-US" sz="3200">
                <a:latin typeface="Tahoma" pitchFamily="34" charset="0"/>
              </a:endParaRPr>
            </a:p>
          </p:txBody>
        </p:sp>
        <p:sp>
          <p:nvSpPr>
            <p:cNvPr id="70687" name="Rectangle 31"/>
            <p:cNvSpPr>
              <a:spLocks noChangeArrowheads="1"/>
            </p:cNvSpPr>
            <p:nvPr/>
          </p:nvSpPr>
          <p:spPr bwMode="auto">
            <a:xfrm>
              <a:off x="754" y="1594"/>
              <a:ext cx="240" cy="173"/>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800</a:t>
              </a:r>
              <a:endParaRPr lang="en-US" sz="3200">
                <a:latin typeface="Tahoma" pitchFamily="34" charset="0"/>
              </a:endParaRPr>
            </a:p>
          </p:txBody>
        </p:sp>
        <p:sp>
          <p:nvSpPr>
            <p:cNvPr id="70688" name="Rectangle 32"/>
            <p:cNvSpPr>
              <a:spLocks noChangeArrowheads="1"/>
            </p:cNvSpPr>
            <p:nvPr/>
          </p:nvSpPr>
          <p:spPr bwMode="auto">
            <a:xfrm>
              <a:off x="676" y="1128"/>
              <a:ext cx="320" cy="173"/>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1000</a:t>
              </a:r>
              <a:endParaRPr lang="en-US" sz="3200">
                <a:latin typeface="Tahoma" pitchFamily="34" charset="0"/>
              </a:endParaRPr>
            </a:p>
          </p:txBody>
        </p:sp>
        <p:sp>
          <p:nvSpPr>
            <p:cNvPr id="70689" name="Rectangle 33"/>
            <p:cNvSpPr>
              <a:spLocks noChangeArrowheads="1"/>
            </p:cNvSpPr>
            <p:nvPr/>
          </p:nvSpPr>
          <p:spPr bwMode="auto">
            <a:xfrm>
              <a:off x="1802" y="3659"/>
              <a:ext cx="680" cy="173"/>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Air Liquide</a:t>
              </a:r>
              <a:endParaRPr lang="en-US" sz="3200">
                <a:latin typeface="Tahoma" pitchFamily="34" charset="0"/>
              </a:endParaRPr>
            </a:p>
          </p:txBody>
        </p:sp>
        <p:sp>
          <p:nvSpPr>
            <p:cNvPr id="70690" name="Rectangle 34"/>
            <p:cNvSpPr>
              <a:spLocks noChangeArrowheads="1"/>
            </p:cNvSpPr>
            <p:nvPr/>
          </p:nvSpPr>
          <p:spPr bwMode="auto">
            <a:xfrm>
              <a:off x="3925" y="3659"/>
              <a:ext cx="584" cy="173"/>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IHI-Linde</a:t>
              </a:r>
              <a:endParaRPr lang="en-US" sz="3200">
                <a:latin typeface="Tahoma" pitchFamily="34" charset="0"/>
              </a:endParaRPr>
            </a:p>
          </p:txBody>
        </p:sp>
        <p:sp>
          <p:nvSpPr>
            <p:cNvPr id="70691" name="Rectangle 35"/>
            <p:cNvSpPr>
              <a:spLocks noChangeArrowheads="1"/>
            </p:cNvSpPr>
            <p:nvPr/>
          </p:nvSpPr>
          <p:spPr bwMode="auto">
            <a:xfrm rot="16200000">
              <a:off x="-276" y="2263"/>
              <a:ext cx="1604" cy="173"/>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COP [W@RT / W@1.8K]</a:t>
              </a:r>
              <a:endParaRPr lang="en-US" sz="3200">
                <a:latin typeface="Tahoma" pitchFamily="34" charset="0"/>
              </a:endParaRPr>
            </a:p>
          </p:txBody>
        </p:sp>
        <p:sp>
          <p:nvSpPr>
            <p:cNvPr id="70692" name="Rectangle 36"/>
            <p:cNvSpPr>
              <a:spLocks noChangeArrowheads="1"/>
            </p:cNvSpPr>
            <p:nvPr/>
          </p:nvSpPr>
          <p:spPr bwMode="auto">
            <a:xfrm>
              <a:off x="1236" y="824"/>
              <a:ext cx="3464" cy="190"/>
            </a:xfrm>
            <a:prstGeom prst="rect">
              <a:avLst/>
            </a:prstGeom>
            <a:solidFill>
              <a:srgbClr val="FFFFFF"/>
            </a:solidFill>
            <a:ln w="0">
              <a:solidFill>
                <a:srgbClr val="000000"/>
              </a:solidFill>
              <a:miter lim="800000"/>
              <a:headEnd/>
              <a:tailEnd/>
            </a:ln>
          </p:spPr>
          <p:txBody>
            <a:bodyPr/>
            <a:lstStyle/>
            <a:p>
              <a:endParaRPr lang="en-US"/>
            </a:p>
          </p:txBody>
        </p:sp>
        <p:sp>
          <p:nvSpPr>
            <p:cNvPr id="70693" name="Rectangle 37"/>
            <p:cNvSpPr>
              <a:spLocks noChangeArrowheads="1"/>
            </p:cNvSpPr>
            <p:nvPr/>
          </p:nvSpPr>
          <p:spPr bwMode="auto">
            <a:xfrm>
              <a:off x="1282" y="889"/>
              <a:ext cx="87" cy="86"/>
            </a:xfrm>
            <a:prstGeom prst="rect">
              <a:avLst/>
            </a:prstGeom>
            <a:solidFill>
              <a:srgbClr val="8080FF"/>
            </a:solidFill>
            <a:ln w="11113">
              <a:solidFill>
                <a:srgbClr val="000000"/>
              </a:solidFill>
              <a:miter lim="800000"/>
              <a:headEnd/>
              <a:tailEnd/>
            </a:ln>
          </p:spPr>
          <p:txBody>
            <a:bodyPr/>
            <a:lstStyle/>
            <a:p>
              <a:endParaRPr lang="en-US"/>
            </a:p>
          </p:txBody>
        </p:sp>
        <p:sp>
          <p:nvSpPr>
            <p:cNvPr id="70694" name="Rectangle 38"/>
            <p:cNvSpPr>
              <a:spLocks noChangeArrowheads="1"/>
            </p:cNvSpPr>
            <p:nvPr/>
          </p:nvSpPr>
          <p:spPr bwMode="auto">
            <a:xfrm>
              <a:off x="1402" y="708"/>
              <a:ext cx="1368" cy="173"/>
            </a:xfrm>
            <a:prstGeom prst="rect">
              <a:avLst/>
            </a:prstGeom>
            <a:noFill/>
            <a:ln w="9525">
              <a:noFill/>
              <a:miter lim="800000"/>
              <a:headEnd/>
              <a:tailEnd/>
            </a:ln>
          </p:spPr>
          <p:txBody>
            <a:bodyPr wrap="none" lIns="0" tIns="0" rIns="0" bIns="0">
              <a:spAutoFit/>
            </a:bodyPr>
            <a:lstStyle/>
            <a:p>
              <a:pPr eaLnBrk="0" hangingPunct="0"/>
              <a:r>
                <a:rPr lang="en-US" dirty="0">
                  <a:solidFill>
                    <a:srgbClr val="000000"/>
                  </a:solidFill>
                </a:rPr>
                <a:t>4.5 K refrigerator part</a:t>
              </a:r>
              <a:endParaRPr lang="en-US" sz="3200" dirty="0">
                <a:latin typeface="Tahoma" pitchFamily="34" charset="0"/>
              </a:endParaRPr>
            </a:p>
          </p:txBody>
        </p:sp>
        <p:sp>
          <p:nvSpPr>
            <p:cNvPr id="70695" name="Rectangle 39"/>
            <p:cNvSpPr>
              <a:spLocks noChangeArrowheads="1"/>
            </p:cNvSpPr>
            <p:nvPr/>
          </p:nvSpPr>
          <p:spPr bwMode="auto">
            <a:xfrm>
              <a:off x="2851" y="889"/>
              <a:ext cx="86" cy="86"/>
            </a:xfrm>
            <a:prstGeom prst="rect">
              <a:avLst/>
            </a:prstGeom>
            <a:solidFill>
              <a:srgbClr val="FF8080"/>
            </a:solidFill>
            <a:ln w="11113">
              <a:solidFill>
                <a:srgbClr val="000000"/>
              </a:solidFill>
              <a:miter lim="800000"/>
              <a:headEnd/>
              <a:tailEnd/>
            </a:ln>
          </p:spPr>
          <p:txBody>
            <a:bodyPr/>
            <a:lstStyle/>
            <a:p>
              <a:endParaRPr lang="en-US"/>
            </a:p>
          </p:txBody>
        </p:sp>
        <p:sp>
          <p:nvSpPr>
            <p:cNvPr id="70696" name="Rectangle 40"/>
            <p:cNvSpPr>
              <a:spLocks noChangeArrowheads="1"/>
            </p:cNvSpPr>
            <p:nvPr/>
          </p:nvSpPr>
          <p:spPr bwMode="auto">
            <a:xfrm>
              <a:off x="2970" y="709"/>
              <a:ext cx="1704" cy="173"/>
            </a:xfrm>
            <a:prstGeom prst="rect">
              <a:avLst/>
            </a:prstGeom>
            <a:noFill/>
            <a:ln w="9525">
              <a:noFill/>
              <a:miter lim="800000"/>
              <a:headEnd/>
              <a:tailEnd/>
            </a:ln>
          </p:spPr>
          <p:txBody>
            <a:bodyPr wrap="none" lIns="0" tIns="0" rIns="0" bIns="0">
              <a:spAutoFit/>
            </a:bodyPr>
            <a:lstStyle/>
            <a:p>
              <a:pPr eaLnBrk="0" hangingPunct="0"/>
              <a:r>
                <a:rPr lang="en-US" dirty="0">
                  <a:solidFill>
                    <a:srgbClr val="000000"/>
                  </a:solidFill>
                </a:rPr>
                <a:t>1.8 K refrigeration unit part</a:t>
              </a:r>
              <a:endParaRPr lang="en-US" sz="3200" dirty="0">
                <a:latin typeface="Tahoma" pitchFamily="34" charset="0"/>
              </a:endParaRPr>
            </a:p>
          </p:txBody>
        </p:sp>
        <p:sp>
          <p:nvSpPr>
            <p:cNvPr id="70697" name="Line 41"/>
            <p:cNvSpPr>
              <a:spLocks noChangeShapeType="1"/>
            </p:cNvSpPr>
            <p:nvPr/>
          </p:nvSpPr>
          <p:spPr bwMode="auto">
            <a:xfrm>
              <a:off x="1084" y="3141"/>
              <a:ext cx="4171" cy="1"/>
            </a:xfrm>
            <a:prstGeom prst="line">
              <a:avLst/>
            </a:prstGeom>
            <a:noFill/>
            <a:ln w="31750">
              <a:solidFill>
                <a:srgbClr val="FF0000"/>
              </a:solidFill>
              <a:round/>
              <a:headEnd/>
              <a:tailEnd/>
            </a:ln>
          </p:spPr>
          <p:txBody>
            <a:bodyPr/>
            <a:lstStyle/>
            <a:p>
              <a:endParaRPr lang="en-US"/>
            </a:p>
          </p:txBody>
        </p:sp>
        <p:sp>
          <p:nvSpPr>
            <p:cNvPr id="70698" name="Rectangle 42"/>
            <p:cNvSpPr>
              <a:spLocks noChangeArrowheads="1"/>
            </p:cNvSpPr>
            <p:nvPr/>
          </p:nvSpPr>
          <p:spPr bwMode="auto">
            <a:xfrm>
              <a:off x="2778" y="2921"/>
              <a:ext cx="815" cy="185"/>
            </a:xfrm>
            <a:prstGeom prst="rect">
              <a:avLst/>
            </a:prstGeom>
            <a:solidFill>
              <a:srgbClr val="FFFFFF"/>
            </a:solidFill>
            <a:ln w="9525">
              <a:noFill/>
              <a:miter lim="800000"/>
              <a:headEnd/>
              <a:tailEnd/>
            </a:ln>
          </p:spPr>
          <p:txBody>
            <a:bodyPr/>
            <a:lstStyle/>
            <a:p>
              <a:endParaRPr lang="en-US"/>
            </a:p>
          </p:txBody>
        </p:sp>
        <p:sp>
          <p:nvSpPr>
            <p:cNvPr id="70699" name="Rectangle 43"/>
            <p:cNvSpPr>
              <a:spLocks noChangeArrowheads="1"/>
            </p:cNvSpPr>
            <p:nvPr/>
          </p:nvSpPr>
          <p:spPr bwMode="auto">
            <a:xfrm>
              <a:off x="2789" y="2976"/>
              <a:ext cx="697" cy="155"/>
            </a:xfrm>
            <a:prstGeom prst="rect">
              <a:avLst/>
            </a:prstGeom>
            <a:noFill/>
            <a:ln w="9525">
              <a:noFill/>
              <a:miter lim="800000"/>
              <a:headEnd/>
              <a:tailEnd/>
            </a:ln>
          </p:spPr>
          <p:txBody>
            <a:bodyPr wrap="none" lIns="0" tIns="0" rIns="0" bIns="0">
              <a:spAutoFit/>
            </a:bodyPr>
            <a:lstStyle/>
            <a:p>
              <a:pPr eaLnBrk="0" hangingPunct="0"/>
              <a:r>
                <a:rPr lang="en-US" sz="1600" dirty="0" smtClean="0">
                  <a:solidFill>
                    <a:srgbClr val="FF0000"/>
                  </a:solidFill>
                </a:rPr>
                <a:t>Carnot </a:t>
              </a:r>
              <a:r>
                <a:rPr lang="en-US" sz="1600" dirty="0">
                  <a:solidFill>
                    <a:srgbClr val="FF0000"/>
                  </a:solidFill>
                </a:rPr>
                <a:t>Limit</a:t>
              </a:r>
              <a:endParaRPr lang="en-US" sz="2800" dirty="0">
                <a:latin typeface="Tahoma" pitchFamily="34" charset="0"/>
              </a:endParaRPr>
            </a:p>
          </p:txBody>
        </p:sp>
      </p:gr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187624" y="116632"/>
            <a:ext cx="6697662" cy="706437"/>
          </a:xfrm>
        </p:spPr>
        <p:txBody>
          <a:bodyPr/>
          <a:lstStyle/>
          <a:p>
            <a:r>
              <a:rPr lang="en-GB" sz="2400" dirty="0"/>
              <a:t>Contents</a:t>
            </a:r>
          </a:p>
        </p:txBody>
      </p:sp>
      <p:sp>
        <p:nvSpPr>
          <p:cNvPr id="120835" name="Rectangle 3"/>
          <p:cNvSpPr>
            <a:spLocks noGrp="1" noChangeArrowheads="1"/>
          </p:cNvSpPr>
          <p:nvPr>
            <p:ph type="body" idx="1"/>
          </p:nvPr>
        </p:nvSpPr>
        <p:spPr>
          <a:xfrm>
            <a:off x="971550" y="2565400"/>
            <a:ext cx="7416800" cy="2592388"/>
          </a:xfrm>
        </p:spPr>
        <p:txBody>
          <a:bodyPr/>
          <a:lstStyle/>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Introduction to superfluid helium</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Superfluid helium as a technical coolant</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Practical cooling schemes</a:t>
            </a:r>
            <a:endPar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endParaRP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Refrigeration below 2 K</a:t>
            </a:r>
          </a:p>
          <a:p>
            <a:pPr>
              <a:lnSpc>
                <a:spcPct val="90000"/>
              </a:lnSpc>
            </a:pPr>
            <a:r>
              <a:rPr lang="en-GB" sz="2000" dirty="0">
                <a:cs typeface="Times New Roman" pitchFamily="18" charset="0"/>
              </a:rPr>
              <a:t>Specific technology for He II systems</a:t>
            </a:r>
          </a:p>
          <a:p>
            <a:pPr>
              <a:lnSpc>
                <a:spcPct val="90000"/>
              </a:lnSpc>
            </a:pPr>
            <a:r>
              <a:rPr lang="fr-CH" sz="2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Applications</a:t>
            </a:r>
            <a:endPar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14400" y="0"/>
            <a:ext cx="7402513" cy="685800"/>
          </a:xfrm>
        </p:spPr>
        <p:txBody>
          <a:bodyPr/>
          <a:lstStyle/>
          <a:p>
            <a:r>
              <a:rPr lang="en-US" sz="2400" dirty="0"/>
              <a:t>Efficiency of Joule-Thomson expansion</a:t>
            </a:r>
          </a:p>
        </p:txBody>
      </p:sp>
      <p:graphicFrame>
        <p:nvGraphicFramePr>
          <p:cNvPr id="58371" name="Group 3"/>
          <p:cNvGraphicFramePr>
            <a:graphicFrameLocks noGrp="1"/>
          </p:cNvGraphicFramePr>
          <p:nvPr>
            <p:extLst>
              <p:ext uri="{D42A27DB-BD31-4B8C-83A1-F6EECF244321}">
                <p14:modId xmlns:p14="http://schemas.microsoft.com/office/powerpoint/2010/main" val="782229652"/>
              </p:ext>
            </p:extLst>
          </p:nvPr>
        </p:nvGraphicFramePr>
        <p:xfrm>
          <a:off x="762000" y="4953000"/>
          <a:ext cx="7543800" cy="1270001"/>
        </p:xfrm>
        <a:graphic>
          <a:graphicData uri="http://schemas.openxmlformats.org/drawingml/2006/table">
            <a:tbl>
              <a:tblPr/>
              <a:tblGrid>
                <a:gridCol w="1600200"/>
                <a:gridCol w="1066800"/>
                <a:gridCol w="1752600"/>
                <a:gridCol w="1676400"/>
                <a:gridCol w="1447800"/>
              </a:tblGrid>
              <a:tr h="423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Sub</a:t>
                      </a:r>
                      <a:r>
                        <a:rPr kumimoji="0" lang="fr-FR" sz="1800" b="0" i="0" u="none" strike="noStrike" cap="none" normalizeH="0" baseline="0" smtClean="0">
                          <a:ln>
                            <a:noFill/>
                          </a:ln>
                          <a:solidFill>
                            <a:schemeClr val="tx1"/>
                          </a:solidFill>
                          <a:effectLst/>
                          <a:latin typeface="Tahoma" pitchFamily="34" charset="0"/>
                        </a:rPr>
                        <a:t>-</a:t>
                      </a:r>
                      <a:r>
                        <a:rPr kumimoji="0" lang="en-GB" sz="1800" b="0" i="0" u="none" strike="noStrike" cap="none" normalizeH="0" baseline="0" smtClean="0">
                          <a:ln>
                            <a:noFill/>
                          </a:ln>
                          <a:solidFill>
                            <a:schemeClr val="tx1"/>
                          </a:solidFill>
                          <a:effectLst/>
                          <a:latin typeface="Tahoma" pitchFamily="34" charset="0"/>
                        </a:rPr>
                        <a:t>cooling</a:t>
                      </a:r>
                    </a:p>
                  </a:txBody>
                  <a:tcPr horzOverflow="overflow">
                    <a:lnL cap="flat">
                      <a:noFill/>
                    </a:lnL>
                    <a:lnR>
                      <a:noFill/>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T</a:t>
                      </a:r>
                      <a:r>
                        <a:rPr kumimoji="0" lang="fr-FR" sz="1800" b="0" i="0" u="none" strike="noStrike" cap="none" normalizeH="0" baseline="-25000" smtClean="0">
                          <a:ln>
                            <a:noFill/>
                          </a:ln>
                          <a:solidFill>
                            <a:schemeClr val="tx1"/>
                          </a:solidFill>
                          <a:effectLst/>
                          <a:latin typeface="Tahoma" pitchFamily="34" charset="0"/>
                        </a:rPr>
                        <a:t>1’</a:t>
                      </a:r>
                      <a:r>
                        <a:rPr kumimoji="0" lang="en-GB" sz="1800" b="0" i="0" u="none" strike="noStrike" cap="none" normalizeH="0" baseline="0" smtClean="0">
                          <a:ln>
                            <a:noFill/>
                          </a:ln>
                          <a:solidFill>
                            <a:schemeClr val="tx1"/>
                          </a:solidFill>
                          <a:effectLst/>
                          <a:latin typeface="Tahoma" pitchFamily="34" charset="0"/>
                        </a:rPr>
                        <a:t> [K]</a:t>
                      </a:r>
                    </a:p>
                  </a:txBody>
                  <a:tcPr horzOverflow="overflow">
                    <a:lnL>
                      <a:noFill/>
                    </a:lnL>
                    <a:lnR>
                      <a:noFill/>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H</a:t>
                      </a:r>
                      <a:r>
                        <a:rPr kumimoji="0" lang="fr-FR" sz="1800" b="0" i="0" u="none" strike="noStrike" cap="none" normalizeH="0" baseline="-25000" smtClean="0">
                          <a:ln>
                            <a:noFill/>
                          </a:ln>
                          <a:solidFill>
                            <a:schemeClr val="tx1"/>
                          </a:solidFill>
                          <a:effectLst/>
                          <a:latin typeface="Tahoma" pitchFamily="34" charset="0"/>
                        </a:rPr>
                        <a:t>3</a:t>
                      </a:r>
                      <a:r>
                        <a:rPr kumimoji="0" lang="fr-FR" sz="1800" b="0" i="0" u="none" strike="noStrike" cap="none" normalizeH="0" baseline="0" smtClean="0">
                          <a:ln>
                            <a:noFill/>
                          </a:ln>
                          <a:solidFill>
                            <a:schemeClr val="tx1"/>
                          </a:solidFill>
                          <a:effectLst/>
                          <a:latin typeface="Tahoma" pitchFamily="34" charset="0"/>
                        </a:rPr>
                        <a:t>-H</a:t>
                      </a:r>
                      <a:r>
                        <a:rPr kumimoji="0" lang="fr-FR" sz="1800" b="0" i="0" u="none" strike="noStrike" cap="none" normalizeH="0" baseline="-25000" smtClean="0">
                          <a:ln>
                            <a:noFill/>
                          </a:ln>
                          <a:solidFill>
                            <a:schemeClr val="tx1"/>
                          </a:solidFill>
                          <a:effectLst/>
                          <a:latin typeface="Tahoma" pitchFamily="34" charset="0"/>
                        </a:rPr>
                        <a:t>2</a:t>
                      </a:r>
                      <a:r>
                        <a:rPr kumimoji="0" lang="en-GB" sz="1800" b="0" i="0" u="none" strike="noStrike" cap="none" normalizeH="0" baseline="0" smtClean="0">
                          <a:ln>
                            <a:noFill/>
                          </a:ln>
                          <a:solidFill>
                            <a:schemeClr val="tx1"/>
                          </a:solidFill>
                          <a:effectLst/>
                          <a:latin typeface="Tahoma" pitchFamily="34" charset="0"/>
                        </a:rPr>
                        <a:t> [J/g]</a:t>
                      </a:r>
                    </a:p>
                  </a:txBody>
                  <a:tcPr horzOverflow="overflow">
                    <a:lnL>
                      <a:noFill/>
                    </a:lnL>
                    <a:lnR>
                      <a:noFill/>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H</a:t>
                      </a:r>
                      <a:r>
                        <a:rPr kumimoji="0" lang="fr-FR" sz="1800" b="0" i="0" u="none" strike="noStrike" cap="none" normalizeH="0" baseline="-25000" smtClean="0">
                          <a:ln>
                            <a:noFill/>
                          </a:ln>
                          <a:solidFill>
                            <a:schemeClr val="tx1"/>
                          </a:solidFill>
                          <a:effectLst/>
                          <a:latin typeface="Tahoma" pitchFamily="34" charset="0"/>
                        </a:rPr>
                        <a:t>3</a:t>
                      </a:r>
                      <a:r>
                        <a:rPr kumimoji="0" lang="fr-FR" sz="1800" b="0" i="0" u="none" strike="noStrike" cap="none" normalizeH="0" baseline="0" smtClean="0">
                          <a:ln>
                            <a:noFill/>
                          </a:ln>
                          <a:solidFill>
                            <a:schemeClr val="tx1"/>
                          </a:solidFill>
                          <a:effectLst/>
                          <a:latin typeface="Tahoma" pitchFamily="34" charset="0"/>
                        </a:rPr>
                        <a:t>-H</a:t>
                      </a:r>
                      <a:r>
                        <a:rPr kumimoji="0" lang="fr-FR" sz="1800" b="0" i="0" u="none" strike="noStrike" cap="none" normalizeH="0" baseline="-25000" smtClean="0">
                          <a:ln>
                            <a:noFill/>
                          </a:ln>
                          <a:solidFill>
                            <a:schemeClr val="tx1"/>
                          </a:solidFill>
                          <a:effectLst/>
                          <a:latin typeface="Tahoma" pitchFamily="34" charset="0"/>
                        </a:rPr>
                        <a:t>0</a:t>
                      </a:r>
                      <a:r>
                        <a:rPr kumimoji="0" lang="en-GB" sz="1800" b="0" i="0" u="none" strike="noStrike" cap="none" normalizeH="0" baseline="0" smtClean="0">
                          <a:ln>
                            <a:noFill/>
                          </a:ln>
                          <a:solidFill>
                            <a:schemeClr val="tx1"/>
                          </a:solidFill>
                          <a:effectLst/>
                          <a:latin typeface="Tahoma" pitchFamily="34" charset="0"/>
                        </a:rPr>
                        <a:t> [J/g]</a:t>
                      </a:r>
                    </a:p>
                  </a:txBody>
                  <a:tcPr horzOverflow="overflow">
                    <a:lnL>
                      <a:noFill/>
                    </a:lnL>
                    <a:lnR>
                      <a:noFill/>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      [%]</a:t>
                      </a:r>
                    </a:p>
                  </a:txBody>
                  <a:tcPr horzOverflow="overflow">
                    <a:lnL>
                      <a:noFill/>
                    </a:lnL>
                    <a:lnR cap="flat">
                      <a:noFill/>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without</a:t>
                      </a:r>
                    </a:p>
                  </a:txBody>
                  <a:tcPr horzOverflow="overflow">
                    <a:lnL cap="flat">
                      <a:noFill/>
                    </a:lnL>
                    <a:lnR>
                      <a:noFill/>
                    </a:lnR>
                    <a:lnT w="38100" cap="flat" cmpd="sng" algn="ctr">
                      <a:solidFill>
                        <a:srgbClr val="000099"/>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4.5 </a:t>
                      </a:r>
                    </a:p>
                  </a:txBody>
                  <a:tcPr horzOverflow="overflow">
                    <a:lnL>
                      <a:noFill/>
                    </a:lnL>
                    <a:lnR>
                      <a:noFill/>
                    </a:lnR>
                    <a:lnT w="38100" cap="flat" cmpd="sng" algn="ctr">
                      <a:solidFill>
                        <a:srgbClr val="000099"/>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12.6</a:t>
                      </a:r>
                    </a:p>
                  </a:txBody>
                  <a:tcPr horzOverflow="overflow">
                    <a:lnL>
                      <a:noFill/>
                    </a:lnL>
                    <a:lnR>
                      <a:noFill/>
                    </a:lnR>
                    <a:lnT w="38100" cap="flat" cmpd="sng" algn="ctr">
                      <a:solidFill>
                        <a:srgbClr val="000099"/>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23.4</a:t>
                      </a:r>
                    </a:p>
                  </a:txBody>
                  <a:tcPr horzOverflow="overflow">
                    <a:lnL>
                      <a:noFill/>
                    </a:lnL>
                    <a:lnR>
                      <a:noFill/>
                    </a:lnR>
                    <a:lnT w="38100" cap="flat" cmpd="sng" algn="ctr">
                      <a:solidFill>
                        <a:srgbClr val="000099"/>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54</a:t>
                      </a:r>
                    </a:p>
                  </a:txBody>
                  <a:tcPr horzOverflow="overflow">
                    <a:lnL>
                      <a:noFill/>
                    </a:lnL>
                    <a:lnR cap="flat">
                      <a:noFill/>
                    </a:lnR>
                    <a:lnT w="38100" cap="flat" cmpd="sng" algn="ctr">
                      <a:solidFill>
                        <a:srgbClr val="000099"/>
                      </a:solidFill>
                      <a:prstDash val="solid"/>
                      <a:round/>
                      <a:headEnd type="none" w="med" len="med"/>
                      <a:tailEnd type="none" w="med" len="med"/>
                    </a:lnT>
                    <a:lnB>
                      <a:noFill/>
                    </a:lnB>
                    <a:lnTlToBr>
                      <a:noFill/>
                    </a:lnTlToBr>
                    <a:lnBlToTr>
                      <a:noFill/>
                    </a:lnBlToTr>
                    <a:noFill/>
                  </a:tcPr>
                </a:tc>
              </a:tr>
              <a:tr h="423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with</a:t>
                      </a:r>
                    </a:p>
                  </a:txBody>
                  <a:tcPr horzOverflow="overflow">
                    <a:lnL cap="flat">
                      <a:noFill/>
                    </a:lnL>
                    <a:lnR>
                      <a:noFill/>
                    </a:lnR>
                    <a:lnT>
                      <a:noFill/>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2.2</a:t>
                      </a:r>
                    </a:p>
                  </a:txBody>
                  <a:tcPr horzOverflow="overflow">
                    <a:lnL>
                      <a:noFill/>
                    </a:lnL>
                    <a:lnR>
                      <a:noFill/>
                    </a:lnR>
                    <a:lnT>
                      <a:noFill/>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20.4</a:t>
                      </a:r>
                    </a:p>
                  </a:txBody>
                  <a:tcPr horzOverflow="overflow">
                    <a:lnL>
                      <a:noFill/>
                    </a:lnL>
                    <a:lnR>
                      <a:noFill/>
                    </a:lnR>
                    <a:lnT>
                      <a:noFill/>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23.4</a:t>
                      </a:r>
                    </a:p>
                  </a:txBody>
                  <a:tcPr horzOverflow="overflow">
                    <a:lnL>
                      <a:noFill/>
                    </a:lnL>
                    <a:lnR>
                      <a:noFill/>
                    </a:lnR>
                    <a:lnT>
                      <a:noFill/>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Tahoma" pitchFamily="34" charset="0"/>
                        </a:rPr>
                        <a:t>87</a:t>
                      </a:r>
                    </a:p>
                  </a:txBody>
                  <a:tcPr horzOverflow="overflow">
                    <a:lnL>
                      <a:noFill/>
                    </a:lnL>
                    <a:lnR cap="flat">
                      <a:noFill/>
                    </a:lnR>
                    <a:lnT>
                      <a:noFill/>
                    </a:lnT>
                    <a:lnB w="381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58396" name="Text Box 28"/>
          <p:cNvSpPr txBox="1">
            <a:spLocks noChangeArrowheads="1"/>
          </p:cNvSpPr>
          <p:nvPr/>
        </p:nvSpPr>
        <p:spPr bwMode="auto">
          <a:xfrm>
            <a:off x="838200" y="4191000"/>
            <a:ext cx="2813719" cy="400110"/>
          </a:xfrm>
          <a:prstGeom prst="rect">
            <a:avLst/>
          </a:prstGeom>
          <a:noFill/>
          <a:ln w="9525">
            <a:noFill/>
            <a:miter lim="800000"/>
            <a:headEnd/>
            <a:tailEnd/>
          </a:ln>
          <a:effectLst/>
        </p:spPr>
        <p:txBody>
          <a:bodyPr wrap="none">
            <a:spAutoFit/>
          </a:bodyPr>
          <a:lstStyle/>
          <a:p>
            <a:r>
              <a:rPr lang="en-GB" sz="2000">
                <a:latin typeface="+mn-lt"/>
              </a:rPr>
              <a:t>Sub-cooling efficiency :</a:t>
            </a:r>
          </a:p>
        </p:txBody>
      </p:sp>
      <p:graphicFrame>
        <p:nvGraphicFramePr>
          <p:cNvPr id="58397" name="Object 29"/>
          <p:cNvGraphicFramePr>
            <a:graphicFrameLocks noChangeAspect="1"/>
          </p:cNvGraphicFramePr>
          <p:nvPr>
            <p:extLst>
              <p:ext uri="{D42A27DB-BD31-4B8C-83A1-F6EECF244321}">
                <p14:modId xmlns:p14="http://schemas.microsoft.com/office/powerpoint/2010/main" val="1844059292"/>
              </p:ext>
            </p:extLst>
          </p:nvPr>
        </p:nvGraphicFramePr>
        <p:xfrm>
          <a:off x="4114800" y="3962400"/>
          <a:ext cx="1778000" cy="863600"/>
        </p:xfrm>
        <a:graphic>
          <a:graphicData uri="http://schemas.openxmlformats.org/presentationml/2006/ole">
            <mc:AlternateContent xmlns:mc="http://schemas.openxmlformats.org/markup-compatibility/2006">
              <mc:Choice xmlns:v="urn:schemas-microsoft-com:vml" Requires="v">
                <p:oleObj spid="_x0000_s58481" name="Equation" r:id="rId3" imgW="888840" imgH="431640" progId="Equation.3">
                  <p:embed/>
                </p:oleObj>
              </mc:Choice>
              <mc:Fallback>
                <p:oleObj name="Equation" r:id="rId3" imgW="888840" imgH="431640" progId="Equation.3">
                  <p:embed/>
                  <p:pic>
                    <p:nvPicPr>
                      <p:cNvPr id="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962400"/>
                        <a:ext cx="1778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398" name="Object 30"/>
          <p:cNvGraphicFramePr>
            <a:graphicFrameLocks noChangeAspect="1"/>
          </p:cNvGraphicFramePr>
          <p:nvPr>
            <p:extLst>
              <p:ext uri="{D42A27DB-BD31-4B8C-83A1-F6EECF244321}">
                <p14:modId xmlns:p14="http://schemas.microsoft.com/office/powerpoint/2010/main" val="4088919097"/>
              </p:ext>
            </p:extLst>
          </p:nvPr>
        </p:nvGraphicFramePr>
        <p:xfrm>
          <a:off x="7162800" y="4953000"/>
          <a:ext cx="406400" cy="457200"/>
        </p:xfrm>
        <a:graphic>
          <a:graphicData uri="http://schemas.openxmlformats.org/presentationml/2006/ole">
            <mc:AlternateContent xmlns:mc="http://schemas.openxmlformats.org/markup-compatibility/2006">
              <mc:Choice xmlns:v="urn:schemas-microsoft-com:vml" Requires="v">
                <p:oleObj spid="_x0000_s58482" name="Equation" r:id="rId5" imgW="203040" imgH="228600" progId="Equation.3">
                  <p:embed/>
                </p:oleObj>
              </mc:Choice>
              <mc:Fallback>
                <p:oleObj name="Equation" r:id="rId5" imgW="203040" imgH="228600" progId="Equation.3">
                  <p:embed/>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953000"/>
                        <a:ext cx="406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8399" name="Picture 31"/>
          <p:cNvPicPr>
            <a:picLocks noChangeAspect="1" noChangeArrowheads="1"/>
          </p:cNvPicPr>
          <p:nvPr/>
        </p:nvPicPr>
        <p:blipFill>
          <a:blip r:embed="rId7" cstate="print"/>
          <a:srcRect/>
          <a:stretch>
            <a:fillRect/>
          </a:stretch>
        </p:blipFill>
        <p:spPr bwMode="auto">
          <a:xfrm>
            <a:off x="1115616" y="816068"/>
            <a:ext cx="6804992" cy="3147919"/>
          </a:xfrm>
          <a:prstGeom prst="rect">
            <a:avLst/>
          </a:prstGeom>
          <a:noFill/>
          <a:ln w="9525">
            <a:noFill/>
            <a:miter lim="800000"/>
            <a:headEnd/>
            <a:tailEnd/>
          </a:ln>
          <a:effectLst/>
        </p:spPr>
      </p:pic>
      <p:sp>
        <p:nvSpPr>
          <p:cNvPr id="8" name="TextBox 7"/>
          <p:cNvSpPr txBox="1"/>
          <p:nvPr/>
        </p:nvSpPr>
        <p:spPr>
          <a:xfrm>
            <a:off x="6516216" y="4437112"/>
            <a:ext cx="2016224" cy="307777"/>
          </a:xfrm>
          <a:prstGeom prst="rect">
            <a:avLst/>
          </a:prstGeom>
          <a:noFill/>
        </p:spPr>
        <p:txBody>
          <a:bodyPr wrap="square" rtlCol="0">
            <a:spAutoFit/>
          </a:bodyPr>
          <a:lstStyle/>
          <a:p>
            <a:pPr algn="ctr"/>
            <a:r>
              <a:rPr lang="en-US" sz="1400" dirty="0" smtClean="0">
                <a:solidFill>
                  <a:srgbClr val="0099FF"/>
                </a:solidFill>
                <a:latin typeface="+mn-lt"/>
              </a:rPr>
              <a:t>Enthalpy of pure liquid</a:t>
            </a:r>
            <a:endParaRPr lang="en-US" sz="1400" dirty="0">
              <a:solidFill>
                <a:srgbClr val="0099FF"/>
              </a:solidFill>
              <a:latin typeface="+mn-lt"/>
            </a:endParaRPr>
          </a:p>
        </p:txBody>
      </p:sp>
      <p:cxnSp>
        <p:nvCxnSpPr>
          <p:cNvPr id="10" name="Straight Arrow Connector 9"/>
          <p:cNvCxnSpPr>
            <a:stCxn id="8" idx="1"/>
          </p:cNvCxnSpPr>
          <p:nvPr/>
        </p:nvCxnSpPr>
        <p:spPr>
          <a:xfrm flipH="1" flipV="1">
            <a:off x="5868144" y="4581128"/>
            <a:ext cx="648072" cy="9873"/>
          </a:xfrm>
          <a:prstGeom prst="straightConnector1">
            <a:avLst/>
          </a:prstGeom>
          <a:ln w="25400">
            <a:solidFill>
              <a:srgbClr val="0099FF"/>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2625" y="44450"/>
            <a:ext cx="7705725" cy="706438"/>
          </a:xfrm>
        </p:spPr>
        <p:txBody>
          <a:bodyPr/>
          <a:lstStyle/>
          <a:p>
            <a:r>
              <a:rPr lang="en-GB" sz="2400" dirty="0" err="1"/>
              <a:t>Subcooling</a:t>
            </a:r>
            <a:r>
              <a:rPr lang="en-GB" sz="2400" dirty="0"/>
              <a:t> before J-T expansion</a:t>
            </a:r>
          </a:p>
        </p:txBody>
      </p:sp>
      <p:sp>
        <p:nvSpPr>
          <p:cNvPr id="36867" name="Rectangle 3"/>
          <p:cNvSpPr>
            <a:spLocks noChangeArrowheads="1"/>
          </p:cNvSpPr>
          <p:nvPr/>
        </p:nvSpPr>
        <p:spPr bwMode="auto">
          <a:xfrm>
            <a:off x="9156700" y="5205413"/>
            <a:ext cx="111125" cy="227012"/>
          </a:xfrm>
          <a:prstGeom prst="rect">
            <a:avLst/>
          </a:prstGeom>
          <a:noFill/>
          <a:ln w="9525">
            <a:noFill/>
            <a:miter lim="800000"/>
            <a:headEnd/>
            <a:tailEnd/>
          </a:ln>
        </p:spPr>
        <p:txBody>
          <a:bodyPr wrap="none" lIns="0" tIns="0" rIns="0" bIns="0">
            <a:spAutoFit/>
          </a:bodyPr>
          <a:lstStyle/>
          <a:p>
            <a:r>
              <a:rPr lang="en-GB" sz="1200">
                <a:solidFill>
                  <a:srgbClr val="000000"/>
                </a:solidFill>
                <a:latin typeface="Times New Roman" pitchFamily="18" charset="0"/>
              </a:rPr>
              <a:t> </a:t>
            </a:r>
            <a:endParaRPr lang="en-GB" sz="2000">
              <a:latin typeface="Comic Sans MS" pitchFamily="66" charset="0"/>
            </a:endParaRPr>
          </a:p>
        </p:txBody>
      </p:sp>
      <p:pic>
        <p:nvPicPr>
          <p:cNvPr id="36868" name="Picture 4"/>
          <p:cNvPicPr>
            <a:picLocks noChangeAspect="1" noChangeArrowheads="1"/>
          </p:cNvPicPr>
          <p:nvPr/>
        </p:nvPicPr>
        <p:blipFill>
          <a:blip r:embed="rId2" cstate="print"/>
          <a:srcRect/>
          <a:stretch>
            <a:fillRect/>
          </a:stretch>
        </p:blipFill>
        <p:spPr bwMode="auto">
          <a:xfrm>
            <a:off x="381000" y="762000"/>
            <a:ext cx="8305800" cy="5676900"/>
          </a:xfrm>
          <a:prstGeom prst="rect">
            <a:avLst/>
          </a:prstGeom>
          <a:noFill/>
          <a:ln w="9525">
            <a:noFill/>
            <a:miter lim="800000"/>
            <a:headEnd/>
            <a:tailEnd/>
          </a:ln>
          <a:effectLst/>
        </p:spPr>
      </p:pic>
      <p:sp>
        <p:nvSpPr>
          <p:cNvPr id="36869" name="Text Box 5"/>
          <p:cNvSpPr txBox="1">
            <a:spLocks noChangeArrowheads="1"/>
          </p:cNvSpPr>
          <p:nvPr/>
        </p:nvSpPr>
        <p:spPr bwMode="auto">
          <a:xfrm>
            <a:off x="3429000" y="1981200"/>
            <a:ext cx="298450" cy="396875"/>
          </a:xfrm>
          <a:prstGeom prst="rect">
            <a:avLst/>
          </a:prstGeom>
          <a:noFill/>
          <a:ln w="9525">
            <a:noFill/>
            <a:miter lim="800000"/>
            <a:headEnd/>
            <a:tailEnd/>
          </a:ln>
          <a:effectLst/>
        </p:spPr>
        <p:txBody>
          <a:bodyPr wrap="none">
            <a:spAutoFit/>
          </a:bodyPr>
          <a:lstStyle/>
          <a:p>
            <a:r>
              <a:rPr lang="fr-FR" sz="2000">
                <a:solidFill>
                  <a:srgbClr val="FF0000"/>
                </a:solidFill>
                <a:latin typeface="Comic Sans MS" pitchFamily="66" charset="0"/>
              </a:rPr>
              <a:t>1</a:t>
            </a:r>
            <a:endParaRPr lang="en-GB" sz="2000">
              <a:solidFill>
                <a:srgbClr val="FF0000"/>
              </a:solidFill>
              <a:latin typeface="Comic Sans MS" pitchFamily="66" charset="0"/>
            </a:endParaRPr>
          </a:p>
        </p:txBody>
      </p:sp>
      <p:sp>
        <p:nvSpPr>
          <p:cNvPr id="36870" name="Text Box 6"/>
          <p:cNvSpPr txBox="1">
            <a:spLocks noChangeArrowheads="1"/>
          </p:cNvSpPr>
          <p:nvPr/>
        </p:nvSpPr>
        <p:spPr bwMode="auto">
          <a:xfrm>
            <a:off x="3429000" y="5029200"/>
            <a:ext cx="339725" cy="396875"/>
          </a:xfrm>
          <a:prstGeom prst="rect">
            <a:avLst/>
          </a:prstGeom>
          <a:noFill/>
          <a:ln w="9525">
            <a:noFill/>
            <a:miter lim="800000"/>
            <a:headEnd/>
            <a:tailEnd/>
          </a:ln>
          <a:effectLst/>
        </p:spPr>
        <p:txBody>
          <a:bodyPr wrap="none">
            <a:spAutoFit/>
          </a:bodyPr>
          <a:lstStyle/>
          <a:p>
            <a:r>
              <a:rPr lang="fr-FR" sz="2000">
                <a:solidFill>
                  <a:srgbClr val="FF0000"/>
                </a:solidFill>
                <a:latin typeface="Comic Sans MS" pitchFamily="66" charset="0"/>
              </a:rPr>
              <a:t>2</a:t>
            </a:r>
            <a:endParaRPr lang="en-GB" sz="2000">
              <a:solidFill>
                <a:srgbClr val="FF0000"/>
              </a:solidFill>
              <a:latin typeface="Comic Sans MS" pitchFamily="66" charset="0"/>
            </a:endParaRPr>
          </a:p>
        </p:txBody>
      </p:sp>
      <p:sp>
        <p:nvSpPr>
          <p:cNvPr id="36871" name="Text Box 7"/>
          <p:cNvSpPr txBox="1">
            <a:spLocks noChangeArrowheads="1"/>
          </p:cNvSpPr>
          <p:nvPr/>
        </p:nvSpPr>
        <p:spPr bwMode="auto">
          <a:xfrm>
            <a:off x="2209800" y="5029200"/>
            <a:ext cx="339725" cy="396875"/>
          </a:xfrm>
          <a:prstGeom prst="rect">
            <a:avLst/>
          </a:prstGeom>
          <a:noFill/>
          <a:ln w="9525">
            <a:noFill/>
            <a:miter lim="800000"/>
            <a:headEnd/>
            <a:tailEnd/>
          </a:ln>
          <a:effectLst/>
        </p:spPr>
        <p:txBody>
          <a:bodyPr wrap="none">
            <a:spAutoFit/>
          </a:bodyPr>
          <a:lstStyle/>
          <a:p>
            <a:r>
              <a:rPr lang="fr-FR" sz="2000">
                <a:solidFill>
                  <a:srgbClr val="00FFFF"/>
                </a:solidFill>
                <a:latin typeface="Comic Sans MS" pitchFamily="66" charset="0"/>
              </a:rPr>
              <a:t>2</a:t>
            </a:r>
            <a:endParaRPr lang="en-GB" sz="2000">
              <a:solidFill>
                <a:srgbClr val="00FFFF"/>
              </a:solidFill>
              <a:latin typeface="Comic Sans MS" pitchFamily="66" charset="0"/>
            </a:endParaRPr>
          </a:p>
        </p:txBody>
      </p:sp>
      <p:sp>
        <p:nvSpPr>
          <p:cNvPr id="36872" name="Line 8"/>
          <p:cNvSpPr>
            <a:spLocks noChangeShapeType="1"/>
          </p:cNvSpPr>
          <p:nvPr/>
        </p:nvSpPr>
        <p:spPr bwMode="auto">
          <a:xfrm flipH="1">
            <a:off x="2362200" y="2362200"/>
            <a:ext cx="1219200" cy="0"/>
          </a:xfrm>
          <a:prstGeom prst="line">
            <a:avLst/>
          </a:prstGeom>
          <a:noFill/>
          <a:ln w="28575">
            <a:solidFill>
              <a:srgbClr val="00FFFF"/>
            </a:solidFill>
            <a:round/>
            <a:headEnd/>
            <a:tailEnd/>
          </a:ln>
          <a:effectLst/>
        </p:spPr>
        <p:txBody>
          <a:bodyPr/>
          <a:lstStyle/>
          <a:p>
            <a:endParaRPr lang="en-US"/>
          </a:p>
        </p:txBody>
      </p:sp>
      <p:sp>
        <p:nvSpPr>
          <p:cNvPr id="36873" name="Text Box 9"/>
          <p:cNvSpPr txBox="1">
            <a:spLocks noChangeArrowheads="1"/>
          </p:cNvSpPr>
          <p:nvPr/>
        </p:nvSpPr>
        <p:spPr bwMode="auto">
          <a:xfrm>
            <a:off x="1981200" y="2057400"/>
            <a:ext cx="344488" cy="396875"/>
          </a:xfrm>
          <a:prstGeom prst="rect">
            <a:avLst/>
          </a:prstGeom>
          <a:noFill/>
          <a:ln w="9525">
            <a:noFill/>
            <a:miter lim="800000"/>
            <a:headEnd/>
            <a:tailEnd/>
          </a:ln>
          <a:effectLst/>
        </p:spPr>
        <p:txBody>
          <a:bodyPr wrap="none">
            <a:spAutoFit/>
          </a:bodyPr>
          <a:lstStyle/>
          <a:p>
            <a:r>
              <a:rPr lang="fr-FR" sz="2000">
                <a:solidFill>
                  <a:srgbClr val="00FFFF"/>
                </a:solidFill>
                <a:latin typeface="Comic Sans MS" pitchFamily="66" charset="0"/>
              </a:rPr>
              <a:t>1’</a:t>
            </a:r>
            <a:endParaRPr lang="en-GB" sz="2000">
              <a:solidFill>
                <a:srgbClr val="00FFFF"/>
              </a:solidFill>
              <a:latin typeface="Comic Sans MS" pitchFamily="66" charset="0"/>
            </a:endParaRPr>
          </a:p>
        </p:txBody>
      </p:sp>
      <p:sp>
        <p:nvSpPr>
          <p:cNvPr id="36874" name="Text Box 10"/>
          <p:cNvSpPr txBox="1">
            <a:spLocks noChangeArrowheads="1"/>
          </p:cNvSpPr>
          <p:nvPr/>
        </p:nvSpPr>
        <p:spPr bwMode="auto">
          <a:xfrm>
            <a:off x="5791200" y="4876800"/>
            <a:ext cx="339725" cy="396875"/>
          </a:xfrm>
          <a:prstGeom prst="rect">
            <a:avLst/>
          </a:prstGeom>
          <a:noFill/>
          <a:ln w="9525">
            <a:noFill/>
            <a:miter lim="800000"/>
            <a:headEnd/>
            <a:tailEnd/>
          </a:ln>
          <a:effectLst/>
        </p:spPr>
        <p:txBody>
          <a:bodyPr wrap="none">
            <a:spAutoFit/>
          </a:bodyPr>
          <a:lstStyle/>
          <a:p>
            <a:r>
              <a:rPr lang="fr-FR" sz="2000">
                <a:solidFill>
                  <a:srgbClr val="FF00FF"/>
                </a:solidFill>
                <a:latin typeface="Comic Sans MS" pitchFamily="66" charset="0"/>
              </a:rPr>
              <a:t>3</a:t>
            </a:r>
            <a:endParaRPr lang="en-GB" sz="2000">
              <a:solidFill>
                <a:srgbClr val="FF00FF"/>
              </a:solidFill>
              <a:latin typeface="Comic Sans MS" pitchFamily="66" charset="0"/>
            </a:endParaRPr>
          </a:p>
        </p:txBody>
      </p:sp>
      <p:sp>
        <p:nvSpPr>
          <p:cNvPr id="36875" name="Text Box 11"/>
          <p:cNvSpPr txBox="1">
            <a:spLocks noChangeArrowheads="1"/>
          </p:cNvSpPr>
          <p:nvPr/>
        </p:nvSpPr>
        <p:spPr bwMode="auto">
          <a:xfrm>
            <a:off x="1524000" y="4800600"/>
            <a:ext cx="339725" cy="396875"/>
          </a:xfrm>
          <a:prstGeom prst="rect">
            <a:avLst/>
          </a:prstGeom>
          <a:noFill/>
          <a:ln w="9525">
            <a:noFill/>
            <a:miter lim="800000"/>
            <a:headEnd/>
            <a:tailEnd/>
          </a:ln>
          <a:effectLst/>
        </p:spPr>
        <p:txBody>
          <a:bodyPr wrap="none">
            <a:spAutoFit/>
          </a:bodyPr>
          <a:lstStyle/>
          <a:p>
            <a:r>
              <a:rPr lang="fr-FR" sz="2000">
                <a:solidFill>
                  <a:srgbClr val="FF00FF"/>
                </a:solidFill>
                <a:latin typeface="Comic Sans MS" pitchFamily="66" charset="0"/>
              </a:rPr>
              <a:t>0</a:t>
            </a:r>
            <a:endParaRPr lang="en-GB" sz="2000">
              <a:solidFill>
                <a:srgbClr val="FF00FF"/>
              </a:solidFill>
              <a:latin typeface="Comic Sans MS" pitchFamily="66" charset="0"/>
            </a:endParaRP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042988" y="44450"/>
            <a:ext cx="6697662" cy="706438"/>
          </a:xfrm>
        </p:spPr>
        <p:txBody>
          <a:bodyPr/>
          <a:lstStyle/>
          <a:p>
            <a:r>
              <a:rPr lang="en-GB" sz="2400" dirty="0"/>
              <a:t>Prototypes of </a:t>
            </a:r>
            <a:r>
              <a:rPr lang="en-GB" sz="2400" dirty="0" err="1"/>
              <a:t>subcooling</a:t>
            </a:r>
            <a:r>
              <a:rPr lang="en-GB" sz="2400" dirty="0"/>
              <a:t> HX for LHC</a:t>
            </a:r>
          </a:p>
        </p:txBody>
      </p:sp>
      <p:pic>
        <p:nvPicPr>
          <p:cNvPr id="37891" name="Picture 3"/>
          <p:cNvPicPr>
            <a:picLocks noChangeAspect="1" noChangeArrowheads="1"/>
          </p:cNvPicPr>
          <p:nvPr/>
        </p:nvPicPr>
        <p:blipFill>
          <a:blip r:embed="rId2" cstate="print"/>
          <a:srcRect/>
          <a:stretch>
            <a:fillRect/>
          </a:stretch>
        </p:blipFill>
        <p:spPr bwMode="auto">
          <a:xfrm>
            <a:off x="4358223" y="863847"/>
            <a:ext cx="4297363" cy="2563813"/>
          </a:xfrm>
          <a:prstGeom prst="rect">
            <a:avLst/>
          </a:prstGeom>
          <a:noFill/>
          <a:ln w="9525">
            <a:noFill/>
            <a:miter lim="800000"/>
            <a:headEnd/>
            <a:tailEnd/>
          </a:ln>
          <a:effectLst/>
        </p:spPr>
      </p:pic>
      <p:pic>
        <p:nvPicPr>
          <p:cNvPr id="37892" name="Picture 4"/>
          <p:cNvPicPr>
            <a:picLocks noChangeAspect="1" noChangeArrowheads="1"/>
          </p:cNvPicPr>
          <p:nvPr/>
        </p:nvPicPr>
        <p:blipFill>
          <a:blip r:embed="rId3" cstate="print"/>
          <a:srcRect/>
          <a:stretch>
            <a:fillRect/>
          </a:stretch>
        </p:blipFill>
        <p:spPr bwMode="auto">
          <a:xfrm>
            <a:off x="914400" y="1923007"/>
            <a:ext cx="2937520" cy="4582735"/>
          </a:xfrm>
          <a:prstGeom prst="rect">
            <a:avLst/>
          </a:prstGeom>
          <a:noFill/>
          <a:ln w="9525">
            <a:noFill/>
            <a:miter lim="800000"/>
            <a:headEnd/>
            <a:tailEnd/>
          </a:ln>
          <a:effectLst/>
        </p:spPr>
      </p:pic>
      <p:pic>
        <p:nvPicPr>
          <p:cNvPr id="37893" name="Picture 5"/>
          <p:cNvPicPr>
            <a:picLocks noChangeAspect="1" noChangeArrowheads="1"/>
          </p:cNvPicPr>
          <p:nvPr/>
        </p:nvPicPr>
        <p:blipFill>
          <a:blip r:embed="rId4" cstate="print"/>
          <a:srcRect/>
          <a:stretch>
            <a:fillRect/>
          </a:stretch>
        </p:blipFill>
        <p:spPr bwMode="auto">
          <a:xfrm>
            <a:off x="4355976" y="3530847"/>
            <a:ext cx="3967163" cy="2932113"/>
          </a:xfrm>
          <a:prstGeom prst="rect">
            <a:avLst/>
          </a:prstGeom>
          <a:noFill/>
          <a:ln w="9525">
            <a:noFill/>
            <a:miter lim="800000"/>
            <a:headEnd/>
            <a:tailEnd/>
          </a:ln>
          <a:effectLst/>
        </p:spPr>
      </p:pic>
      <p:sp>
        <p:nvSpPr>
          <p:cNvPr id="37894" name="Text Box 6"/>
          <p:cNvSpPr txBox="1">
            <a:spLocks noChangeArrowheads="1"/>
          </p:cNvSpPr>
          <p:nvPr/>
        </p:nvSpPr>
        <p:spPr bwMode="auto">
          <a:xfrm>
            <a:off x="5867400" y="5881935"/>
            <a:ext cx="2218877" cy="369332"/>
          </a:xfrm>
          <a:prstGeom prst="rect">
            <a:avLst/>
          </a:prstGeom>
          <a:solidFill>
            <a:srgbClr val="FFFFCC"/>
          </a:solidFill>
          <a:ln w="9525">
            <a:noFill/>
            <a:miter lim="800000"/>
            <a:headEnd/>
            <a:tailEnd/>
          </a:ln>
          <a:effectLst/>
        </p:spPr>
        <p:txBody>
          <a:bodyPr wrap="none">
            <a:spAutoFit/>
          </a:bodyPr>
          <a:lstStyle/>
          <a:p>
            <a:r>
              <a:rPr lang="en-US">
                <a:latin typeface="Tahoma" pitchFamily="34" charset="0"/>
              </a:rPr>
              <a:t>Stainless Steel Plate</a:t>
            </a:r>
          </a:p>
        </p:txBody>
      </p:sp>
      <p:sp>
        <p:nvSpPr>
          <p:cNvPr id="37895" name="Text Box 7"/>
          <p:cNvSpPr txBox="1">
            <a:spLocks noChangeArrowheads="1"/>
          </p:cNvSpPr>
          <p:nvPr/>
        </p:nvSpPr>
        <p:spPr bwMode="auto">
          <a:xfrm>
            <a:off x="462955" y="5385990"/>
            <a:ext cx="1804789" cy="923330"/>
          </a:xfrm>
          <a:prstGeom prst="rect">
            <a:avLst/>
          </a:prstGeom>
          <a:solidFill>
            <a:srgbClr val="FFFFCC"/>
          </a:solidFill>
          <a:ln w="9525">
            <a:noFill/>
            <a:miter lim="800000"/>
            <a:headEnd/>
            <a:tailEnd/>
          </a:ln>
          <a:effectLst/>
        </p:spPr>
        <p:txBody>
          <a:bodyPr wrap="none">
            <a:spAutoFit/>
          </a:bodyPr>
          <a:lstStyle/>
          <a:p>
            <a:r>
              <a:rPr lang="en-US">
                <a:latin typeface="Tahoma" pitchFamily="34" charset="0"/>
              </a:rPr>
              <a:t>Perforated</a:t>
            </a:r>
          </a:p>
          <a:p>
            <a:r>
              <a:rPr lang="en-US">
                <a:latin typeface="Tahoma" pitchFamily="34" charset="0"/>
              </a:rPr>
              <a:t>Copper Plates</a:t>
            </a:r>
          </a:p>
          <a:p>
            <a:r>
              <a:rPr lang="en-US">
                <a:latin typeface="Tahoma" pitchFamily="34" charset="0"/>
              </a:rPr>
              <a:t>with SS Spacers</a:t>
            </a:r>
          </a:p>
        </p:txBody>
      </p:sp>
      <p:sp>
        <p:nvSpPr>
          <p:cNvPr id="37896" name="Text Box 8"/>
          <p:cNvSpPr txBox="1">
            <a:spLocks noChangeArrowheads="1"/>
          </p:cNvSpPr>
          <p:nvPr/>
        </p:nvSpPr>
        <p:spPr bwMode="auto">
          <a:xfrm>
            <a:off x="4495800" y="928935"/>
            <a:ext cx="1868140" cy="369332"/>
          </a:xfrm>
          <a:prstGeom prst="rect">
            <a:avLst/>
          </a:prstGeom>
          <a:solidFill>
            <a:srgbClr val="FFFFCC"/>
          </a:solidFill>
          <a:ln w="9525">
            <a:noFill/>
            <a:miter lim="800000"/>
            <a:headEnd/>
            <a:tailEnd/>
          </a:ln>
          <a:effectLst/>
        </p:spPr>
        <p:txBody>
          <a:bodyPr wrap="none">
            <a:spAutoFit/>
          </a:bodyPr>
          <a:lstStyle/>
          <a:p>
            <a:r>
              <a:rPr lang="en-US" dirty="0">
                <a:latin typeface="Tahoma" pitchFamily="34" charset="0"/>
              </a:rPr>
              <a:t>SS Coiled Tubes </a:t>
            </a:r>
          </a:p>
        </p:txBody>
      </p:sp>
      <p:sp>
        <p:nvSpPr>
          <p:cNvPr id="37897" name="Text Box 9"/>
          <p:cNvSpPr txBox="1">
            <a:spLocks noChangeArrowheads="1"/>
          </p:cNvSpPr>
          <p:nvPr/>
        </p:nvSpPr>
        <p:spPr bwMode="auto">
          <a:xfrm>
            <a:off x="941586" y="692696"/>
            <a:ext cx="3054350" cy="1006475"/>
          </a:xfrm>
          <a:prstGeom prst="rect">
            <a:avLst/>
          </a:prstGeom>
          <a:noFill/>
          <a:ln w="9525">
            <a:noFill/>
            <a:miter lim="800000"/>
            <a:headEnd/>
            <a:tailEnd/>
          </a:ln>
          <a:effectLst/>
        </p:spPr>
        <p:txBody>
          <a:bodyPr wrap="none">
            <a:spAutoFit/>
          </a:bodyPr>
          <a:lstStyle/>
          <a:p>
            <a:r>
              <a:rPr lang="en-US" sz="2000" dirty="0">
                <a:latin typeface="Tahoma" pitchFamily="34" charset="0"/>
              </a:rPr>
              <a:t>Mass-flow: 4.5 g/s</a:t>
            </a:r>
          </a:p>
          <a:p>
            <a:r>
              <a:rPr lang="en-US" sz="2000" dirty="0">
                <a:latin typeface="Symbol" pitchFamily="18" charset="2"/>
              </a:rPr>
              <a:t>D</a:t>
            </a:r>
            <a:r>
              <a:rPr lang="en-US" sz="2000" dirty="0">
                <a:latin typeface="Tahoma" pitchFamily="34" charset="0"/>
              </a:rPr>
              <a:t>P VLP stream: &lt; 1 mbar</a:t>
            </a:r>
          </a:p>
          <a:p>
            <a:r>
              <a:rPr lang="en-US" sz="2000" dirty="0">
                <a:latin typeface="Tahoma" pitchFamily="34" charset="0"/>
              </a:rPr>
              <a:t>Sub-cooling T: &lt; 2.2 K</a:t>
            </a:r>
          </a:p>
        </p:txBody>
      </p:sp>
      <p:sp>
        <p:nvSpPr>
          <p:cNvPr id="37898" name="Text Box 10"/>
          <p:cNvSpPr txBox="1">
            <a:spLocks noChangeArrowheads="1"/>
          </p:cNvSpPr>
          <p:nvPr/>
        </p:nvSpPr>
        <p:spPr bwMode="auto">
          <a:xfrm>
            <a:off x="4427984" y="3519735"/>
            <a:ext cx="800100" cy="396875"/>
          </a:xfrm>
          <a:prstGeom prst="rect">
            <a:avLst/>
          </a:prstGeom>
          <a:noFill/>
          <a:ln w="9525">
            <a:noFill/>
            <a:miter lim="800000"/>
            <a:headEnd/>
            <a:tailEnd/>
          </a:ln>
          <a:effectLst/>
        </p:spPr>
        <p:txBody>
          <a:bodyPr wrap="none">
            <a:spAutoFit/>
          </a:bodyPr>
          <a:lstStyle/>
          <a:p>
            <a:r>
              <a:rPr lang="en-GB" sz="2000" dirty="0">
                <a:solidFill>
                  <a:schemeClr val="bg1"/>
                </a:solidFill>
                <a:latin typeface="Tahoma" pitchFamily="34" charset="0"/>
              </a:rPr>
              <a:t>DATE</a:t>
            </a:r>
          </a:p>
        </p:txBody>
      </p:sp>
      <p:sp>
        <p:nvSpPr>
          <p:cNvPr id="37899" name="Text Box 11"/>
          <p:cNvSpPr txBox="1">
            <a:spLocks noChangeArrowheads="1"/>
          </p:cNvSpPr>
          <p:nvPr/>
        </p:nvSpPr>
        <p:spPr bwMode="auto">
          <a:xfrm>
            <a:off x="2800350" y="1988096"/>
            <a:ext cx="763588" cy="396875"/>
          </a:xfrm>
          <a:prstGeom prst="rect">
            <a:avLst/>
          </a:prstGeom>
          <a:noFill/>
          <a:ln w="9525">
            <a:noFill/>
            <a:miter lim="800000"/>
            <a:headEnd/>
            <a:tailEnd/>
          </a:ln>
          <a:effectLst/>
        </p:spPr>
        <p:txBody>
          <a:bodyPr wrap="none">
            <a:spAutoFit/>
          </a:bodyPr>
          <a:lstStyle/>
          <a:p>
            <a:r>
              <a:rPr lang="en-GB" sz="2000">
                <a:solidFill>
                  <a:schemeClr val="bg1"/>
                </a:solidFill>
                <a:latin typeface="Tahoma" pitchFamily="34" charset="0"/>
              </a:rPr>
              <a:t>SNLS</a:t>
            </a:r>
          </a:p>
        </p:txBody>
      </p:sp>
      <p:sp>
        <p:nvSpPr>
          <p:cNvPr id="37900" name="Text Box 12"/>
          <p:cNvSpPr txBox="1">
            <a:spLocks noChangeArrowheads="1"/>
          </p:cNvSpPr>
          <p:nvPr/>
        </p:nvSpPr>
        <p:spPr bwMode="auto">
          <a:xfrm>
            <a:off x="7308850" y="2986335"/>
            <a:ext cx="1239838" cy="396875"/>
          </a:xfrm>
          <a:prstGeom prst="rect">
            <a:avLst/>
          </a:prstGeom>
          <a:noFill/>
          <a:ln w="9525">
            <a:noFill/>
            <a:miter lim="800000"/>
            <a:headEnd/>
            <a:tailEnd/>
          </a:ln>
          <a:effectLst/>
        </p:spPr>
        <p:txBody>
          <a:bodyPr wrap="none">
            <a:spAutoFit/>
          </a:bodyPr>
          <a:lstStyle/>
          <a:p>
            <a:r>
              <a:rPr lang="en-GB" sz="2000">
                <a:solidFill>
                  <a:schemeClr val="bg1"/>
                </a:solidFill>
                <a:latin typeface="Tahoma" pitchFamily="34" charset="0"/>
              </a:rPr>
              <a:t>Romabau</a:t>
            </a:r>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27088" y="0"/>
            <a:ext cx="7489825" cy="706438"/>
          </a:xfrm>
        </p:spPr>
        <p:txBody>
          <a:bodyPr/>
          <a:lstStyle/>
          <a:p>
            <a:r>
              <a:rPr lang="en-US" sz="2400" dirty="0"/>
              <a:t>Protection against air </a:t>
            </a:r>
            <a:r>
              <a:rPr lang="en-US" sz="2400" dirty="0" err="1"/>
              <a:t>inleaks</a:t>
            </a:r>
            <a:endParaRPr lang="en-US" sz="2400" dirty="0"/>
          </a:p>
        </p:txBody>
      </p:sp>
      <p:sp>
        <p:nvSpPr>
          <p:cNvPr id="53251" name="Rectangle 3"/>
          <p:cNvSpPr>
            <a:spLocks noGrp="1" noChangeArrowheads="1"/>
          </p:cNvSpPr>
          <p:nvPr>
            <p:ph type="body" idx="1"/>
          </p:nvPr>
        </p:nvSpPr>
        <p:spPr>
          <a:xfrm>
            <a:off x="684213" y="1196975"/>
            <a:ext cx="7772400" cy="2303463"/>
          </a:xfrm>
        </p:spPr>
        <p:txBody>
          <a:bodyPr/>
          <a:lstStyle/>
          <a:p>
            <a:pPr algn="just"/>
            <a:r>
              <a:rPr lang="en-US" sz="1800" dirty="0"/>
              <a:t>Motor shaft of warm sub-atmospheric compressors placed at the discharge side to work above atmospheric pressure.</a:t>
            </a:r>
          </a:p>
          <a:p>
            <a:pPr algn="just"/>
            <a:r>
              <a:rPr lang="en-US" sz="1800" dirty="0"/>
              <a:t>For sub-atmospheric circuits which are not under </a:t>
            </a:r>
            <a:r>
              <a:rPr lang="en-US" sz="1800" dirty="0" smtClean="0"/>
              <a:t>guard vacuum </a:t>
            </a:r>
            <a:r>
              <a:rPr lang="en-US" sz="1800" dirty="0"/>
              <a:t>or not completely welded, </a:t>
            </a:r>
            <a:r>
              <a:rPr lang="en-US" sz="1800" dirty="0" smtClean="0"/>
              <a:t>apply helium </a:t>
            </a:r>
            <a:r>
              <a:rPr lang="en-US" sz="1800" dirty="0"/>
              <a:t>guard protection on dynamic seal of valves, </a:t>
            </a:r>
            <a:r>
              <a:rPr lang="en-US" sz="1800" dirty="0" smtClean="0"/>
              <a:t>on instrumentation ports, on safety </a:t>
            </a:r>
            <a:r>
              <a:rPr lang="en-US" sz="1800" dirty="0"/>
              <a:t>relief valves and </a:t>
            </a:r>
            <a:r>
              <a:rPr lang="en-US" sz="1800" dirty="0" smtClean="0"/>
              <a:t>on critical </a:t>
            </a:r>
            <a:r>
              <a:rPr lang="en-US" sz="1800" dirty="0"/>
              <a:t>static </a:t>
            </a:r>
            <a:r>
              <a:rPr lang="en-US" sz="1800" dirty="0" smtClean="0"/>
              <a:t>seals</a:t>
            </a:r>
            <a:endParaRPr lang="en-US" sz="1800" dirty="0"/>
          </a:p>
          <a:p>
            <a:pPr lvl="1"/>
            <a:endParaRPr lang="en-US" sz="1600" dirty="0"/>
          </a:p>
        </p:txBody>
      </p:sp>
      <p:pic>
        <p:nvPicPr>
          <p:cNvPr id="53252" name="Picture 4"/>
          <p:cNvPicPr>
            <a:picLocks noChangeAspect="1" noChangeArrowheads="1"/>
          </p:cNvPicPr>
          <p:nvPr/>
        </p:nvPicPr>
        <p:blipFill>
          <a:blip r:embed="rId2" cstate="print"/>
          <a:srcRect/>
          <a:stretch>
            <a:fillRect/>
          </a:stretch>
        </p:blipFill>
        <p:spPr bwMode="auto">
          <a:xfrm>
            <a:off x="762000" y="3657600"/>
            <a:ext cx="7696200" cy="2662238"/>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187624" y="116632"/>
            <a:ext cx="6697662" cy="706437"/>
          </a:xfrm>
        </p:spPr>
        <p:txBody>
          <a:bodyPr/>
          <a:lstStyle/>
          <a:p>
            <a:r>
              <a:rPr lang="en-GB" sz="2400" dirty="0"/>
              <a:t>Contents</a:t>
            </a:r>
          </a:p>
        </p:txBody>
      </p:sp>
      <p:sp>
        <p:nvSpPr>
          <p:cNvPr id="120835" name="Rectangle 3"/>
          <p:cNvSpPr>
            <a:spLocks noGrp="1" noChangeArrowheads="1"/>
          </p:cNvSpPr>
          <p:nvPr>
            <p:ph type="body" idx="1"/>
          </p:nvPr>
        </p:nvSpPr>
        <p:spPr>
          <a:xfrm>
            <a:off x="971550" y="2565400"/>
            <a:ext cx="7416800" cy="2592388"/>
          </a:xfrm>
        </p:spPr>
        <p:txBody>
          <a:bodyPr/>
          <a:lstStyle/>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Introduction to superfluid helium</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Superfluid helium as a technical coolant</a:t>
            </a: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Practical cooling schemes</a:t>
            </a:r>
            <a:endPar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endParaRPr>
          </a:p>
          <a:p>
            <a:pPr>
              <a:lnSpc>
                <a:spcPct val="90000"/>
              </a:lnSpc>
            </a:pPr>
            <a:r>
              <a:rPr lang="en-GB"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Times New Roman" pitchFamily="18" charset="0"/>
              </a:rPr>
              <a:t>Refrigeration below 2 K</a:t>
            </a:r>
          </a:p>
          <a:p>
            <a:pPr>
              <a:lnSpc>
                <a:spcPct val="90000"/>
              </a:lnSpc>
            </a:pPr>
            <a:r>
              <a:rPr lang="en-GB" sz="2000" dirty="0">
                <a:solidFill>
                  <a:schemeClr val="bg1"/>
                </a:solidFill>
                <a:effectLst>
                  <a:outerShdw blurRad="38100" dist="38100" dir="2700000" algn="tl">
                    <a:srgbClr val="000000">
                      <a:alpha val="43137"/>
                    </a:srgbClr>
                  </a:outerShdw>
                </a:effectLst>
                <a:cs typeface="Times New Roman" pitchFamily="18" charset="0"/>
              </a:rPr>
              <a:t>Specific technology for He II systems</a:t>
            </a:r>
          </a:p>
          <a:p>
            <a:pPr>
              <a:lnSpc>
                <a:spcPct val="90000"/>
              </a:lnSpc>
            </a:pPr>
            <a:r>
              <a:rPr lang="fr-CH" sz="2000" dirty="0" smtClean="0">
                <a:cs typeface="Times New Roman" pitchFamily="18" charset="0"/>
              </a:rPr>
              <a:t>Applications</a:t>
            </a:r>
            <a:endParaRPr lang="en-GB" sz="2000" dirty="0"/>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69</a:t>
            </a:fld>
            <a:endParaRPr lang="en-US"/>
          </a:p>
        </p:txBody>
      </p:sp>
    </p:spTree>
    <p:extLst>
      <p:ext uri="{BB962C8B-B14F-4D97-AF65-F5344CB8AC3E}">
        <p14:creationId xmlns:p14="http://schemas.microsoft.com/office/powerpoint/2010/main" val="1489825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827088" y="476250"/>
            <a:ext cx="6913562" cy="706438"/>
          </a:xfrm>
        </p:spPr>
        <p:txBody>
          <a:bodyPr/>
          <a:lstStyle/>
          <a:p>
            <a:r>
              <a:rPr lang="fr-CH" sz="2400" dirty="0" err="1"/>
              <a:t>Hint</a:t>
            </a:r>
            <a:r>
              <a:rPr lang="fr-CH" sz="2400" dirty="0"/>
              <a:t> of a quantum </a:t>
            </a:r>
            <a:r>
              <a:rPr lang="fr-CH" sz="2400" dirty="0" err="1"/>
              <a:t>effect</a:t>
            </a:r>
            <a:r>
              <a:rPr lang="fr-CH" sz="2400" dirty="0"/>
              <a:t>…?</a:t>
            </a:r>
            <a:endParaRPr lang="en-US" sz="2400" dirty="0"/>
          </a:p>
        </p:txBody>
      </p:sp>
      <p:grpSp>
        <p:nvGrpSpPr>
          <p:cNvPr id="133123" name="Group 3"/>
          <p:cNvGrpSpPr>
            <a:grpSpLocks/>
          </p:cNvGrpSpPr>
          <p:nvPr/>
        </p:nvGrpSpPr>
        <p:grpSpPr bwMode="auto">
          <a:xfrm>
            <a:off x="900113" y="2779713"/>
            <a:ext cx="7200900" cy="1441450"/>
            <a:chOff x="567" y="1751"/>
            <a:chExt cx="4536" cy="908"/>
          </a:xfrm>
        </p:grpSpPr>
        <p:grpSp>
          <p:nvGrpSpPr>
            <p:cNvPr id="133124" name="Group 4"/>
            <p:cNvGrpSpPr>
              <a:grpSpLocks/>
            </p:cNvGrpSpPr>
            <p:nvPr/>
          </p:nvGrpSpPr>
          <p:grpSpPr bwMode="auto">
            <a:xfrm>
              <a:off x="567" y="1751"/>
              <a:ext cx="4536" cy="908"/>
              <a:chOff x="567" y="1706"/>
              <a:chExt cx="4536" cy="908"/>
            </a:xfrm>
          </p:grpSpPr>
          <p:pic>
            <p:nvPicPr>
              <p:cNvPr id="133125" name="Picture 5"/>
              <p:cNvPicPr>
                <a:picLocks noChangeAspect="1" noChangeArrowheads="1"/>
              </p:cNvPicPr>
              <p:nvPr/>
            </p:nvPicPr>
            <p:blipFill>
              <a:blip r:embed="rId2" cstate="print"/>
              <a:srcRect/>
              <a:stretch>
                <a:fillRect/>
              </a:stretch>
            </p:blipFill>
            <p:spPr bwMode="auto">
              <a:xfrm>
                <a:off x="567" y="1706"/>
                <a:ext cx="4530" cy="879"/>
              </a:xfrm>
              <a:prstGeom prst="rect">
                <a:avLst/>
              </a:prstGeom>
              <a:noFill/>
              <a:ln w="9525">
                <a:noFill/>
                <a:miter lim="800000"/>
                <a:headEnd/>
                <a:tailEnd/>
              </a:ln>
              <a:effectLst/>
            </p:spPr>
          </p:pic>
          <p:sp>
            <p:nvSpPr>
              <p:cNvPr id="133126" name="Rectangle 6"/>
              <p:cNvSpPr>
                <a:spLocks noChangeArrowheads="1"/>
              </p:cNvSpPr>
              <p:nvPr/>
            </p:nvSpPr>
            <p:spPr bwMode="auto">
              <a:xfrm>
                <a:off x="884" y="2432"/>
                <a:ext cx="4219" cy="182"/>
              </a:xfrm>
              <a:prstGeom prst="rect">
                <a:avLst/>
              </a:prstGeom>
              <a:solidFill>
                <a:schemeClr val="bg1"/>
              </a:solidFill>
              <a:ln w="9525">
                <a:noFill/>
                <a:miter lim="800000"/>
                <a:headEnd/>
                <a:tailEnd/>
              </a:ln>
              <a:effectLst/>
            </p:spPr>
            <p:txBody>
              <a:bodyPr wrap="none" anchor="ctr"/>
              <a:lstStyle/>
              <a:p>
                <a:endParaRPr lang="en-US"/>
              </a:p>
            </p:txBody>
          </p:sp>
        </p:grpSp>
        <p:sp>
          <p:nvSpPr>
            <p:cNvPr id="133127" name="Line 7"/>
            <p:cNvSpPr>
              <a:spLocks noChangeShapeType="1"/>
            </p:cNvSpPr>
            <p:nvPr/>
          </p:nvSpPr>
          <p:spPr bwMode="auto">
            <a:xfrm>
              <a:off x="2925" y="2432"/>
              <a:ext cx="2087" cy="0"/>
            </a:xfrm>
            <a:prstGeom prst="line">
              <a:avLst/>
            </a:prstGeom>
            <a:noFill/>
            <a:ln w="25400">
              <a:solidFill>
                <a:srgbClr val="FF0000"/>
              </a:solidFill>
              <a:round/>
              <a:headEnd/>
              <a:tailEnd/>
            </a:ln>
            <a:effectLst/>
          </p:spPr>
          <p:txBody>
            <a:bodyPr/>
            <a:lstStyle/>
            <a:p>
              <a:endParaRPr lang="en-US"/>
            </a:p>
          </p:txBody>
        </p:sp>
        <p:sp>
          <p:nvSpPr>
            <p:cNvPr id="133128" name="Line 8"/>
            <p:cNvSpPr>
              <a:spLocks noChangeShapeType="1"/>
            </p:cNvSpPr>
            <p:nvPr/>
          </p:nvSpPr>
          <p:spPr bwMode="auto">
            <a:xfrm flipV="1">
              <a:off x="612" y="2614"/>
              <a:ext cx="227" cy="0"/>
            </a:xfrm>
            <a:prstGeom prst="line">
              <a:avLst/>
            </a:prstGeom>
            <a:noFill/>
            <a:ln w="25400">
              <a:solidFill>
                <a:srgbClr val="FF0000"/>
              </a:solidFill>
              <a:round/>
              <a:headEnd/>
              <a:tailEnd/>
            </a:ln>
            <a:effectLst/>
          </p:spPr>
          <p:txBody>
            <a:bodyPr/>
            <a:lstStyle/>
            <a:p>
              <a:endParaRPr lang="en-US"/>
            </a:p>
          </p:txBody>
        </p:sp>
      </p:gr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Grp="1" noChangeArrowheads="1"/>
          </p:cNvSpPr>
          <p:nvPr>
            <p:ph type="title"/>
          </p:nvPr>
        </p:nvSpPr>
        <p:spPr>
          <a:xfrm>
            <a:off x="827088" y="116632"/>
            <a:ext cx="7416800" cy="706437"/>
          </a:xfrm>
        </p:spPr>
        <p:txBody>
          <a:bodyPr/>
          <a:lstStyle/>
          <a:p>
            <a:r>
              <a:rPr lang="fr-CH" sz="2400" dirty="0"/>
              <a:t>High-</a:t>
            </a:r>
            <a:r>
              <a:rPr lang="fr-CH" sz="2400" dirty="0" err="1"/>
              <a:t>field</a:t>
            </a:r>
            <a:r>
              <a:rPr lang="fr-CH" sz="2400" dirty="0"/>
              <a:t> </a:t>
            </a:r>
            <a:r>
              <a:rPr lang="fr-CH" sz="2400" dirty="0" err="1"/>
              <a:t>magnets</a:t>
            </a:r>
            <a:r>
              <a:rPr lang="fr-CH" sz="2400" dirty="0"/>
              <a:t> </a:t>
            </a:r>
            <a:r>
              <a:rPr lang="fr-CH" sz="2400" dirty="0" smtClean="0"/>
              <a:t>for </a:t>
            </a:r>
            <a:r>
              <a:rPr lang="fr-CH" sz="2400" dirty="0"/>
              <a:t>high-</a:t>
            </a:r>
            <a:r>
              <a:rPr lang="fr-CH" sz="2400" dirty="0" err="1"/>
              <a:t>frequency</a:t>
            </a:r>
            <a:r>
              <a:rPr lang="fr-CH" sz="2400" dirty="0"/>
              <a:t> </a:t>
            </a:r>
            <a:r>
              <a:rPr lang="fr-CH" sz="2400" dirty="0" smtClean="0"/>
              <a:t>NMR</a:t>
            </a:r>
            <a:br>
              <a:rPr lang="fr-CH" sz="2400" dirty="0" smtClean="0"/>
            </a:br>
            <a:r>
              <a:rPr lang="fr-CH" sz="2000" dirty="0" smtClean="0"/>
              <a:t>900 MHz </a:t>
            </a:r>
            <a:r>
              <a:rPr lang="fr-CH" sz="2000" dirty="0" smtClean="0">
                <a:sym typeface="Wingdings" pitchFamily="2" charset="2"/>
              </a:rPr>
              <a:t> 21.2 T</a:t>
            </a:r>
            <a:endParaRPr lang="en-US" sz="2400" dirty="0"/>
          </a:p>
        </p:txBody>
      </p:sp>
      <p:pic>
        <p:nvPicPr>
          <p:cNvPr id="112646" name="Picture 6" descr="UltraStabilized NMR magntes"/>
          <p:cNvPicPr>
            <a:picLocks noChangeAspect="1" noChangeArrowheads="1"/>
          </p:cNvPicPr>
          <p:nvPr/>
        </p:nvPicPr>
        <p:blipFill>
          <a:blip r:embed="rId2" cstate="print"/>
          <a:srcRect/>
          <a:stretch>
            <a:fillRect/>
          </a:stretch>
        </p:blipFill>
        <p:spPr bwMode="auto">
          <a:xfrm>
            <a:off x="539750" y="1412875"/>
            <a:ext cx="3600450" cy="5040313"/>
          </a:xfrm>
          <a:prstGeom prst="rect">
            <a:avLst/>
          </a:prstGeom>
          <a:noFill/>
        </p:spPr>
      </p:pic>
      <p:pic>
        <p:nvPicPr>
          <p:cNvPr id="112650" name="Picture 10" descr="900MHz, 21.2 T NMR Magnet at HWB-NMR, Birmingham, UK being loaded with a sample">
            <a:hlinkClick r:id="rId3" tooltip="900MHz, 21.2 T NMR Magnet at HWB-NMR, Birmingham, UK being loaded with a sample"/>
          </p:cNvPr>
          <p:cNvPicPr>
            <a:picLocks noChangeAspect="1" noChangeArrowheads="1"/>
          </p:cNvPicPr>
          <p:nvPr/>
        </p:nvPicPr>
        <p:blipFill>
          <a:blip r:embed="rId4" cstate="print"/>
          <a:srcRect/>
          <a:stretch>
            <a:fillRect/>
          </a:stretch>
        </p:blipFill>
        <p:spPr bwMode="auto">
          <a:xfrm>
            <a:off x="4643438" y="1412875"/>
            <a:ext cx="4019550" cy="4968875"/>
          </a:xfrm>
          <a:prstGeom prst="rect">
            <a:avLst/>
          </a:prstGeom>
          <a:noFill/>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899046" y="44624"/>
            <a:ext cx="7345362" cy="922337"/>
          </a:xfrm>
        </p:spPr>
        <p:txBody>
          <a:bodyPr/>
          <a:lstStyle/>
          <a:p>
            <a:r>
              <a:rPr lang="fr-CH" sz="2400" dirty="0"/>
              <a:t>The </a:t>
            </a:r>
            <a:r>
              <a:rPr lang="fr-CH" sz="2400" dirty="0" err="1"/>
              <a:t>European</a:t>
            </a:r>
            <a:r>
              <a:rPr lang="fr-CH" sz="2400" dirty="0"/>
              <a:t> X-ray FEL, </a:t>
            </a:r>
            <a:r>
              <a:rPr lang="fr-CH" sz="2400" dirty="0" smtClean="0"/>
              <a:t>DESY, </a:t>
            </a:r>
            <a:r>
              <a:rPr lang="fr-CH" sz="2400" dirty="0" err="1" smtClean="0"/>
              <a:t>Hamburg</a:t>
            </a:r>
            <a:r>
              <a:rPr lang="fr-CH" sz="2400" dirty="0" smtClean="0"/>
              <a:t> </a:t>
            </a:r>
            <a:r>
              <a:rPr lang="fr-CH" sz="2400" dirty="0"/>
              <a:t>(Germany)</a:t>
            </a:r>
            <a:endParaRPr lang="en-US" sz="2400" dirty="0"/>
          </a:p>
        </p:txBody>
      </p:sp>
      <p:sp>
        <p:nvSpPr>
          <p:cNvPr id="115715" name="Text Box 3"/>
          <p:cNvSpPr txBox="1">
            <a:spLocks noChangeArrowheads="1"/>
          </p:cNvSpPr>
          <p:nvPr/>
        </p:nvSpPr>
        <p:spPr bwMode="auto">
          <a:xfrm>
            <a:off x="5867400" y="1988840"/>
            <a:ext cx="3025080" cy="3693319"/>
          </a:xfrm>
          <a:prstGeom prst="rect">
            <a:avLst/>
          </a:prstGeom>
          <a:noFill/>
          <a:ln w="9525">
            <a:noFill/>
            <a:miter lim="800000"/>
            <a:headEnd/>
            <a:tailEnd/>
          </a:ln>
          <a:effectLst/>
        </p:spPr>
        <p:txBody>
          <a:bodyPr wrap="square">
            <a:spAutoFit/>
          </a:bodyPr>
          <a:lstStyle/>
          <a:p>
            <a:pPr>
              <a:spcBef>
                <a:spcPct val="50000"/>
              </a:spcBef>
            </a:pPr>
            <a:r>
              <a:rPr lang="fr-CH" dirty="0" err="1">
                <a:latin typeface="Tahoma" pitchFamily="34" charset="0"/>
              </a:rPr>
              <a:t>Very</a:t>
            </a:r>
            <a:r>
              <a:rPr lang="fr-CH" dirty="0">
                <a:latin typeface="Tahoma" pitchFamily="34" charset="0"/>
              </a:rPr>
              <a:t> </a:t>
            </a:r>
            <a:r>
              <a:rPr lang="fr-CH" dirty="0" err="1">
                <a:latin typeface="Tahoma" pitchFamily="34" charset="0"/>
              </a:rPr>
              <a:t>brilliant</a:t>
            </a:r>
            <a:r>
              <a:rPr lang="fr-CH" dirty="0">
                <a:latin typeface="Tahoma" pitchFamily="34" charset="0"/>
              </a:rPr>
              <a:t>, ultra-short (100 </a:t>
            </a:r>
            <a:r>
              <a:rPr lang="fr-CH" dirty="0" err="1">
                <a:latin typeface="Tahoma" pitchFamily="34" charset="0"/>
              </a:rPr>
              <a:t>fs</a:t>
            </a:r>
            <a:r>
              <a:rPr lang="fr-CH" dirty="0">
                <a:latin typeface="Tahoma" pitchFamily="34" charset="0"/>
              </a:rPr>
              <a:t>) pulses of X-rays down to 0.1 nm</a:t>
            </a:r>
          </a:p>
          <a:p>
            <a:pPr>
              <a:spcBef>
                <a:spcPct val="50000"/>
              </a:spcBef>
            </a:pPr>
            <a:r>
              <a:rPr lang="fr-CH" dirty="0" err="1">
                <a:latin typeface="Tahoma" pitchFamily="34" charset="0"/>
              </a:rPr>
              <a:t>Based</a:t>
            </a:r>
            <a:r>
              <a:rPr lang="fr-CH" dirty="0">
                <a:latin typeface="Tahoma" pitchFamily="34" charset="0"/>
              </a:rPr>
              <a:t> on </a:t>
            </a:r>
            <a:r>
              <a:rPr lang="fr-CH" dirty="0" err="1">
                <a:latin typeface="Tahoma" pitchFamily="34" charset="0"/>
              </a:rPr>
              <a:t>s.c</a:t>
            </a:r>
            <a:r>
              <a:rPr lang="fr-CH" dirty="0">
                <a:latin typeface="Tahoma" pitchFamily="34" charset="0"/>
              </a:rPr>
              <a:t>. e </a:t>
            </a:r>
            <a:r>
              <a:rPr lang="fr-CH" dirty="0" err="1">
                <a:latin typeface="Tahoma" pitchFamily="34" charset="0"/>
              </a:rPr>
              <a:t>linac</a:t>
            </a:r>
            <a:endParaRPr lang="fr-CH" dirty="0">
              <a:latin typeface="Tahoma" pitchFamily="34" charset="0"/>
            </a:endParaRPr>
          </a:p>
          <a:p>
            <a:pPr>
              <a:spcBef>
                <a:spcPct val="50000"/>
              </a:spcBef>
            </a:pPr>
            <a:r>
              <a:rPr lang="fr-CH" dirty="0" err="1">
                <a:latin typeface="Tahoma" pitchFamily="34" charset="0"/>
              </a:rPr>
              <a:t>Beam</a:t>
            </a:r>
            <a:r>
              <a:rPr lang="fr-CH" dirty="0">
                <a:latin typeface="Tahoma" pitchFamily="34" charset="0"/>
              </a:rPr>
              <a:t> </a:t>
            </a:r>
            <a:r>
              <a:rPr lang="fr-CH" dirty="0" err="1">
                <a:latin typeface="Tahoma" pitchFamily="34" charset="0"/>
              </a:rPr>
              <a:t>energy</a:t>
            </a:r>
            <a:r>
              <a:rPr lang="fr-CH" dirty="0">
                <a:latin typeface="Tahoma" pitchFamily="34" charset="0"/>
              </a:rPr>
              <a:t> 17.5 </a:t>
            </a:r>
            <a:r>
              <a:rPr lang="fr-CH" dirty="0" err="1">
                <a:latin typeface="Tahoma" pitchFamily="34" charset="0"/>
              </a:rPr>
              <a:t>GeV</a:t>
            </a:r>
            <a:endParaRPr lang="fr-CH" dirty="0">
              <a:latin typeface="Tahoma" pitchFamily="34" charset="0"/>
            </a:endParaRPr>
          </a:p>
          <a:p>
            <a:pPr>
              <a:spcBef>
                <a:spcPct val="50000"/>
              </a:spcBef>
            </a:pPr>
            <a:r>
              <a:rPr lang="fr-CH" dirty="0" err="1">
                <a:latin typeface="Tahoma" pitchFamily="34" charset="0"/>
              </a:rPr>
              <a:t>Beam</a:t>
            </a:r>
            <a:r>
              <a:rPr lang="fr-CH" dirty="0">
                <a:latin typeface="Tahoma" pitchFamily="34" charset="0"/>
              </a:rPr>
              <a:t> power 600 kW</a:t>
            </a:r>
          </a:p>
          <a:p>
            <a:pPr>
              <a:spcBef>
                <a:spcPct val="50000"/>
              </a:spcBef>
            </a:pPr>
            <a:r>
              <a:rPr lang="fr-CH" dirty="0" err="1">
                <a:latin typeface="Tahoma" pitchFamily="34" charset="0"/>
              </a:rPr>
              <a:t>Linac</a:t>
            </a:r>
            <a:r>
              <a:rPr lang="fr-CH" dirty="0">
                <a:latin typeface="Tahoma" pitchFamily="34" charset="0"/>
              </a:rPr>
              <a:t> </a:t>
            </a:r>
            <a:r>
              <a:rPr lang="fr-CH" dirty="0" err="1">
                <a:latin typeface="Tahoma" pitchFamily="34" charset="0"/>
              </a:rPr>
              <a:t>length</a:t>
            </a:r>
            <a:r>
              <a:rPr lang="fr-CH" dirty="0">
                <a:latin typeface="Tahoma" pitchFamily="34" charset="0"/>
              </a:rPr>
              <a:t> 1.7 km</a:t>
            </a:r>
          </a:p>
          <a:p>
            <a:pPr>
              <a:spcBef>
                <a:spcPct val="50000"/>
              </a:spcBef>
            </a:pPr>
            <a:r>
              <a:rPr lang="fr-CH" dirty="0">
                <a:latin typeface="Tahoma" pitchFamily="34" charset="0"/>
              </a:rPr>
              <a:t>928 </a:t>
            </a:r>
            <a:r>
              <a:rPr lang="fr-CH" dirty="0" err="1">
                <a:latin typeface="Tahoma" pitchFamily="34" charset="0"/>
              </a:rPr>
              <a:t>superconducting</a:t>
            </a:r>
            <a:r>
              <a:rPr lang="fr-CH" dirty="0">
                <a:latin typeface="Tahoma" pitchFamily="34" charset="0"/>
              </a:rPr>
              <a:t> RF </a:t>
            </a:r>
            <a:r>
              <a:rPr lang="fr-CH" dirty="0" err="1">
                <a:latin typeface="Tahoma" pitchFamily="34" charset="0"/>
              </a:rPr>
              <a:t>cavities</a:t>
            </a:r>
            <a:r>
              <a:rPr lang="fr-CH" dirty="0">
                <a:latin typeface="Tahoma" pitchFamily="34" charset="0"/>
              </a:rPr>
              <a:t> </a:t>
            </a:r>
            <a:r>
              <a:rPr lang="fr-CH" dirty="0" err="1">
                <a:latin typeface="Tahoma" pitchFamily="34" charset="0"/>
              </a:rPr>
              <a:t>operated</a:t>
            </a:r>
            <a:r>
              <a:rPr lang="fr-CH" dirty="0">
                <a:latin typeface="Tahoma" pitchFamily="34" charset="0"/>
              </a:rPr>
              <a:t> </a:t>
            </a:r>
            <a:r>
              <a:rPr lang="fr-CH" dirty="0" err="1">
                <a:latin typeface="Tahoma" pitchFamily="34" charset="0"/>
              </a:rPr>
              <a:t>at</a:t>
            </a:r>
            <a:r>
              <a:rPr lang="fr-CH" dirty="0">
                <a:latin typeface="Tahoma" pitchFamily="34" charset="0"/>
              </a:rPr>
              <a:t> 2 K</a:t>
            </a:r>
          </a:p>
          <a:p>
            <a:pPr>
              <a:spcBef>
                <a:spcPct val="50000"/>
              </a:spcBef>
            </a:pPr>
            <a:r>
              <a:rPr lang="fr-CH" dirty="0" err="1">
                <a:latin typeface="Tahoma" pitchFamily="34" charset="0"/>
              </a:rPr>
              <a:t>Refrigeration</a:t>
            </a:r>
            <a:r>
              <a:rPr lang="fr-CH" dirty="0">
                <a:latin typeface="Tahoma" pitchFamily="34" charset="0"/>
              </a:rPr>
              <a:t> 2.5 kW @ 2 K</a:t>
            </a:r>
            <a:endParaRPr lang="en-US" dirty="0">
              <a:latin typeface="Tahoma" pitchFamily="34" charset="0"/>
            </a:endParaRPr>
          </a:p>
        </p:txBody>
      </p:sp>
      <p:pic>
        <p:nvPicPr>
          <p:cNvPr id="115716" name="Picture 4"/>
          <p:cNvPicPr>
            <a:picLocks noChangeAspect="1" noChangeArrowheads="1"/>
          </p:cNvPicPr>
          <p:nvPr/>
        </p:nvPicPr>
        <p:blipFill>
          <a:blip r:embed="rId2" cstate="print"/>
          <a:srcRect/>
          <a:stretch>
            <a:fillRect/>
          </a:stretch>
        </p:blipFill>
        <p:spPr bwMode="auto">
          <a:xfrm>
            <a:off x="107950" y="1581150"/>
            <a:ext cx="5819775" cy="4368800"/>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Title 1"/>
          <p:cNvSpPr>
            <a:spLocks noGrp="1"/>
          </p:cNvSpPr>
          <p:nvPr>
            <p:ph type="title" idx="4294967295"/>
          </p:nvPr>
        </p:nvSpPr>
        <p:spPr>
          <a:xfrm>
            <a:off x="1104726" y="188640"/>
            <a:ext cx="6851650" cy="765175"/>
          </a:xfrm>
        </p:spPr>
        <p:txBody>
          <a:bodyPr lIns="35715" tIns="35715" rIns="35715" bIns="35715"/>
          <a:lstStyle/>
          <a:p>
            <a:r>
              <a:rPr lang="en-US" sz="2400" dirty="0"/>
              <a:t>European </a:t>
            </a:r>
            <a:r>
              <a:rPr lang="en-US" sz="2400" dirty="0" err="1"/>
              <a:t>Spallation</a:t>
            </a:r>
            <a:r>
              <a:rPr lang="en-US" sz="2400" dirty="0"/>
              <a:t> Source, Lund (Sweden)</a:t>
            </a:r>
          </a:p>
        </p:txBody>
      </p:sp>
      <p:sp>
        <p:nvSpPr>
          <p:cNvPr id="3" name="Content Placeholder 2"/>
          <p:cNvSpPr>
            <a:spLocks noGrp="1"/>
          </p:cNvSpPr>
          <p:nvPr>
            <p:ph idx="4294967295"/>
          </p:nvPr>
        </p:nvSpPr>
        <p:spPr>
          <a:xfrm>
            <a:off x="34925" y="2693988"/>
            <a:ext cx="3816350" cy="2390775"/>
          </a:xfrm>
        </p:spPr>
        <p:txBody>
          <a:bodyPr lIns="64284" tIns="32142" rIns="64284" bIns="32142">
            <a:normAutofit/>
          </a:bodyPr>
          <a:lstStyle/>
          <a:p>
            <a:pPr marL="400050" lvl="1" indent="0">
              <a:buFontTx/>
              <a:buNone/>
            </a:pPr>
            <a:r>
              <a:rPr lang="en-US" sz="1800">
                <a:solidFill>
                  <a:srgbClr val="0066CC"/>
                </a:solidFill>
              </a:rPr>
              <a:t>5 MW long pulse source</a:t>
            </a:r>
          </a:p>
          <a:p>
            <a:pPr marL="800100" lvl="2" indent="0"/>
            <a:r>
              <a:rPr lang="en-US">
                <a:solidFill>
                  <a:srgbClr val="0066CC"/>
                </a:solidFill>
              </a:rPr>
              <a:t>≤2 ms pulses</a:t>
            </a:r>
          </a:p>
          <a:p>
            <a:pPr marL="800100" lvl="2" indent="0"/>
            <a:r>
              <a:rPr lang="en-US">
                <a:solidFill>
                  <a:srgbClr val="0066CC"/>
                </a:solidFill>
              </a:rPr>
              <a:t>≤20 Hz</a:t>
            </a:r>
          </a:p>
          <a:p>
            <a:pPr marL="800100" lvl="2" indent="0"/>
            <a:r>
              <a:rPr lang="en-US">
                <a:solidFill>
                  <a:srgbClr val="0066CC"/>
                </a:solidFill>
              </a:rPr>
              <a:t>Protons (H+)	</a:t>
            </a:r>
          </a:p>
          <a:p>
            <a:pPr marL="800100" lvl="2" indent="0"/>
            <a:r>
              <a:rPr lang="en-US">
                <a:solidFill>
                  <a:srgbClr val="0066CC"/>
                </a:solidFill>
              </a:rPr>
              <a:t>Low losses</a:t>
            </a:r>
          </a:p>
          <a:p>
            <a:pPr marL="800100" lvl="2" indent="0"/>
            <a:r>
              <a:rPr lang="en-US">
                <a:solidFill>
                  <a:srgbClr val="0066CC"/>
                </a:solidFill>
              </a:rPr>
              <a:t>High reliability, &gt;95%</a:t>
            </a:r>
          </a:p>
          <a:p>
            <a:pPr marL="800100" lvl="2" indent="0"/>
            <a:r>
              <a:rPr lang="fr-CH">
                <a:solidFill>
                  <a:srgbClr val="0066CC"/>
                </a:solidFill>
              </a:rPr>
              <a:t>2.5 GeV</a:t>
            </a:r>
            <a:endParaRPr lang="en-US" sz="1400">
              <a:solidFill>
                <a:srgbClr val="0066CC"/>
              </a:solidFill>
            </a:endParaRPr>
          </a:p>
        </p:txBody>
      </p:sp>
      <p:pic>
        <p:nvPicPr>
          <p:cNvPr id="386052" name="Picture 3"/>
          <p:cNvPicPr>
            <a:picLocks noChangeAspect="1"/>
          </p:cNvPicPr>
          <p:nvPr/>
        </p:nvPicPr>
        <p:blipFill>
          <a:blip r:embed="rId2" cstate="print"/>
          <a:srcRect/>
          <a:stretch>
            <a:fillRect/>
          </a:stretch>
        </p:blipFill>
        <p:spPr bwMode="auto">
          <a:xfrm>
            <a:off x="3348038" y="1500188"/>
            <a:ext cx="5257800" cy="3719512"/>
          </a:xfrm>
          <a:prstGeom prst="rect">
            <a:avLst/>
          </a:prstGeom>
          <a:noFill/>
          <a:ln w="9525">
            <a:noFill/>
            <a:miter lim="800000"/>
            <a:headEnd/>
            <a:tailEnd/>
          </a:ln>
        </p:spPr>
      </p:pic>
      <p:pic>
        <p:nvPicPr>
          <p:cNvPr id="386053" name="Picture 2"/>
          <p:cNvPicPr>
            <a:picLocks noChangeAspect="1" noChangeArrowheads="1"/>
          </p:cNvPicPr>
          <p:nvPr/>
        </p:nvPicPr>
        <p:blipFill>
          <a:blip r:embed="rId3" cstate="print"/>
          <a:srcRect/>
          <a:stretch>
            <a:fillRect/>
          </a:stretch>
        </p:blipFill>
        <p:spPr bwMode="auto">
          <a:xfrm>
            <a:off x="684213" y="5373688"/>
            <a:ext cx="7659687" cy="1162050"/>
          </a:xfrm>
          <a:prstGeom prst="rect">
            <a:avLst/>
          </a:prstGeom>
          <a:noFill/>
          <a:ln w="9525">
            <a:noFill/>
            <a:miter lim="800000"/>
            <a:headEnd/>
            <a:tailEnd/>
          </a:ln>
        </p:spPr>
      </p:pic>
      <p:pic>
        <p:nvPicPr>
          <p:cNvPr id="386055" name="Picture 7" descr="logo">
            <a:hlinkClick r:id="rId4"/>
          </p:cNvPr>
          <p:cNvPicPr>
            <a:picLocks noChangeAspect="1" noChangeArrowheads="1"/>
          </p:cNvPicPr>
          <p:nvPr/>
        </p:nvPicPr>
        <p:blipFill>
          <a:blip r:embed="rId5" cstate="print"/>
          <a:srcRect/>
          <a:stretch>
            <a:fillRect/>
          </a:stretch>
        </p:blipFill>
        <p:spPr bwMode="auto">
          <a:xfrm>
            <a:off x="900113" y="1700213"/>
            <a:ext cx="1476375" cy="781050"/>
          </a:xfrm>
          <a:prstGeom prst="rect">
            <a:avLst/>
          </a:prstGeom>
          <a:noFill/>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6" name="Date Placeholder 5"/>
          <p:cNvSpPr>
            <a:spLocks noGrp="1"/>
          </p:cNvSpPr>
          <p:nvPr>
            <p:ph type="dt" sz="half" idx="10"/>
          </p:nvPr>
        </p:nvSpPr>
        <p:spPr/>
        <p:txBody>
          <a:bodyPr/>
          <a:lstStyle/>
          <a:p>
            <a:r>
              <a:rPr lang="en-US" smtClean="0"/>
              <a:t>Ph. Lebrun</a:t>
            </a:r>
            <a:endParaRPr lang="en-US"/>
          </a:p>
        </p:txBody>
      </p:sp>
      <p:sp>
        <p:nvSpPr>
          <p:cNvPr id="7" name="Slide Number Placeholder 6"/>
          <p:cNvSpPr>
            <a:spLocks noGrp="1"/>
          </p:cNvSpPr>
          <p:nvPr>
            <p:ph type="sldNum" sz="quarter" idx="12"/>
          </p:nvPr>
        </p:nvSpPr>
        <p:spPr/>
        <p:txBody>
          <a:bodyPr/>
          <a:lstStyle/>
          <a:p>
            <a:fld id="{B5C54BC4-EFC5-4BB1-BC08-4D1AC6BE03B2}"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6" name="Picture 2" descr="ILC Scheme TDR">
            <a:hlinkClick r:id="rId2" tooltip="ILC Scheme TDR"/>
          </p:cNvPr>
          <p:cNvPicPr>
            <a:picLocks noChangeAspect="1" noChangeArrowheads="1"/>
          </p:cNvPicPr>
          <p:nvPr/>
        </p:nvPicPr>
        <p:blipFill>
          <a:blip r:embed="rId3" cstate="print"/>
          <a:srcRect/>
          <a:stretch>
            <a:fillRect/>
          </a:stretch>
        </p:blipFill>
        <p:spPr bwMode="auto">
          <a:xfrm>
            <a:off x="2915816" y="3717032"/>
            <a:ext cx="6192688" cy="2802681"/>
          </a:xfrm>
          <a:prstGeom prst="rect">
            <a:avLst/>
          </a:prstGeom>
          <a:noFill/>
        </p:spPr>
      </p:pic>
      <p:sp>
        <p:nvSpPr>
          <p:cNvPr id="275458" name="Rectangle 2"/>
          <p:cNvSpPr>
            <a:spLocks noGrp="1" noChangeArrowheads="1"/>
          </p:cNvSpPr>
          <p:nvPr>
            <p:ph type="title"/>
          </p:nvPr>
        </p:nvSpPr>
        <p:spPr>
          <a:xfrm>
            <a:off x="1691680" y="1"/>
            <a:ext cx="6059090" cy="764704"/>
          </a:xfrm>
        </p:spPr>
        <p:txBody>
          <a:bodyPr/>
          <a:lstStyle/>
          <a:p>
            <a:r>
              <a:rPr lang="en-US" sz="2400" dirty="0"/>
              <a:t>International Linear Collider (ILC</a:t>
            </a:r>
            <a:r>
              <a:rPr lang="en-US" sz="2400" dirty="0" smtClean="0"/>
              <a:t>)</a:t>
            </a:r>
            <a:endParaRPr lang="en-US" sz="2400" dirty="0"/>
          </a:p>
        </p:txBody>
      </p:sp>
      <p:sp>
        <p:nvSpPr>
          <p:cNvPr id="275461" name="Text Box 5"/>
          <p:cNvSpPr txBox="1">
            <a:spLocks noChangeArrowheads="1"/>
          </p:cNvSpPr>
          <p:nvPr/>
        </p:nvSpPr>
        <p:spPr bwMode="auto">
          <a:xfrm>
            <a:off x="3851275" y="1787525"/>
            <a:ext cx="5184775" cy="1923604"/>
          </a:xfrm>
          <a:prstGeom prst="rect">
            <a:avLst/>
          </a:prstGeom>
          <a:noFill/>
          <a:ln w="9525">
            <a:noFill/>
            <a:miter lim="800000"/>
            <a:headEnd/>
            <a:tailEnd/>
          </a:ln>
          <a:effectLst/>
        </p:spPr>
        <p:txBody>
          <a:bodyPr>
            <a:spAutoFit/>
          </a:bodyPr>
          <a:lstStyle/>
          <a:p>
            <a:pPr>
              <a:spcBef>
                <a:spcPct val="50000"/>
              </a:spcBef>
            </a:pPr>
            <a:r>
              <a:rPr lang="fr-CH" sz="1800" dirty="0">
                <a:latin typeface="Tahoma" pitchFamily="34" charset="0"/>
              </a:rPr>
              <a:t>e+ e- </a:t>
            </a:r>
            <a:r>
              <a:rPr lang="fr-CH" sz="1800" dirty="0" err="1">
                <a:latin typeface="Tahoma" pitchFamily="34" charset="0"/>
              </a:rPr>
              <a:t>linear</a:t>
            </a:r>
            <a:r>
              <a:rPr lang="fr-CH" sz="1800" dirty="0">
                <a:latin typeface="Tahoma" pitchFamily="34" charset="0"/>
              </a:rPr>
              <a:t> </a:t>
            </a:r>
            <a:r>
              <a:rPr lang="fr-CH" sz="1800" dirty="0" err="1">
                <a:latin typeface="Tahoma" pitchFamily="34" charset="0"/>
              </a:rPr>
              <a:t>collider</a:t>
            </a:r>
            <a:endParaRPr lang="fr-CH" sz="1800" dirty="0">
              <a:latin typeface="Tahoma" pitchFamily="34" charset="0"/>
            </a:endParaRPr>
          </a:p>
          <a:p>
            <a:pPr>
              <a:spcBef>
                <a:spcPct val="50000"/>
              </a:spcBef>
            </a:pPr>
            <a:r>
              <a:rPr lang="fr-CH" sz="1800" dirty="0">
                <a:latin typeface="Tahoma" pitchFamily="34" charset="0"/>
              </a:rPr>
              <a:t>Collision </a:t>
            </a:r>
            <a:r>
              <a:rPr lang="fr-CH" sz="1800" dirty="0" err="1">
                <a:latin typeface="Tahoma" pitchFamily="34" charset="0"/>
              </a:rPr>
              <a:t>energy</a:t>
            </a:r>
            <a:r>
              <a:rPr lang="fr-CH" sz="1800" dirty="0">
                <a:latin typeface="Tahoma" pitchFamily="34" charset="0"/>
              </a:rPr>
              <a:t> 500 </a:t>
            </a:r>
            <a:r>
              <a:rPr lang="fr-CH" sz="1800" dirty="0" err="1">
                <a:latin typeface="Tahoma" pitchFamily="34" charset="0"/>
              </a:rPr>
              <a:t>GeV</a:t>
            </a:r>
            <a:r>
              <a:rPr lang="fr-CH" sz="1800" dirty="0">
                <a:latin typeface="Tahoma" pitchFamily="34" charset="0"/>
              </a:rPr>
              <a:t> </a:t>
            </a:r>
            <a:r>
              <a:rPr lang="fr-CH" sz="1800" dirty="0" err="1">
                <a:latin typeface="Tahoma" pitchFamily="34" charset="0"/>
              </a:rPr>
              <a:t>c.m</a:t>
            </a:r>
            <a:r>
              <a:rPr lang="fr-CH" sz="1800" dirty="0">
                <a:latin typeface="Tahoma" pitchFamily="34" charset="0"/>
              </a:rPr>
              <a:t>. </a:t>
            </a:r>
            <a:r>
              <a:rPr lang="fr-CH" sz="1800" dirty="0" err="1">
                <a:latin typeface="Tahoma" pitchFamily="34" charset="0"/>
              </a:rPr>
              <a:t>initially</a:t>
            </a:r>
            <a:r>
              <a:rPr lang="fr-CH" sz="1800" dirty="0">
                <a:latin typeface="Tahoma" pitchFamily="34" charset="0"/>
              </a:rPr>
              <a:t>, </a:t>
            </a:r>
            <a:r>
              <a:rPr lang="fr-CH" sz="1800" dirty="0" err="1">
                <a:latin typeface="Tahoma" pitchFamily="34" charset="0"/>
              </a:rPr>
              <a:t>later</a:t>
            </a:r>
            <a:r>
              <a:rPr lang="fr-CH" sz="1800" dirty="0">
                <a:latin typeface="Tahoma" pitchFamily="34" charset="0"/>
              </a:rPr>
              <a:t> upgrade to </a:t>
            </a:r>
            <a:r>
              <a:rPr lang="fr-CH" sz="2000" dirty="0" smtClean="0">
                <a:latin typeface="Tahoma" pitchFamily="34" charset="0"/>
              </a:rPr>
              <a:t>~</a:t>
            </a:r>
            <a:r>
              <a:rPr lang="fr-CH" sz="1800" dirty="0" smtClean="0">
                <a:latin typeface="Tahoma" pitchFamily="34" charset="0"/>
              </a:rPr>
              <a:t>1 </a:t>
            </a:r>
            <a:r>
              <a:rPr lang="fr-CH" sz="1800" dirty="0" err="1">
                <a:latin typeface="Tahoma" pitchFamily="34" charset="0"/>
              </a:rPr>
              <a:t>TeV</a:t>
            </a:r>
            <a:r>
              <a:rPr lang="fr-CH" sz="1800" dirty="0">
                <a:latin typeface="Tahoma" pitchFamily="34" charset="0"/>
              </a:rPr>
              <a:t> </a:t>
            </a:r>
            <a:r>
              <a:rPr lang="fr-CH" sz="1800" dirty="0" err="1">
                <a:latin typeface="Tahoma" pitchFamily="34" charset="0"/>
              </a:rPr>
              <a:t>c.m</a:t>
            </a:r>
            <a:r>
              <a:rPr lang="fr-CH" sz="1800" dirty="0">
                <a:latin typeface="Tahoma" pitchFamily="34" charset="0"/>
              </a:rPr>
              <a:t>.</a:t>
            </a:r>
          </a:p>
          <a:p>
            <a:pPr>
              <a:spcBef>
                <a:spcPct val="50000"/>
              </a:spcBef>
            </a:pPr>
            <a:r>
              <a:rPr lang="fr-CH" sz="1800" dirty="0" err="1">
                <a:latin typeface="Tahoma" pitchFamily="34" charset="0"/>
              </a:rPr>
              <a:t>Overall</a:t>
            </a:r>
            <a:r>
              <a:rPr lang="fr-CH" sz="1800" dirty="0">
                <a:latin typeface="Tahoma" pitchFamily="34" charset="0"/>
              </a:rPr>
              <a:t> </a:t>
            </a:r>
            <a:r>
              <a:rPr lang="fr-CH" sz="1800" dirty="0" err="1">
                <a:latin typeface="Tahoma" pitchFamily="34" charset="0"/>
              </a:rPr>
              <a:t>length</a:t>
            </a:r>
            <a:r>
              <a:rPr lang="fr-CH" sz="1800" dirty="0">
                <a:latin typeface="Tahoma" pitchFamily="34" charset="0"/>
              </a:rPr>
              <a:t> </a:t>
            </a:r>
            <a:r>
              <a:rPr lang="fr-CH" sz="1800" dirty="0" smtClean="0">
                <a:latin typeface="Tahoma" pitchFamily="34" charset="0"/>
              </a:rPr>
              <a:t>31 </a:t>
            </a:r>
            <a:r>
              <a:rPr lang="fr-CH" sz="1800" dirty="0">
                <a:latin typeface="Tahoma" pitchFamily="34" charset="0"/>
              </a:rPr>
              <a:t>km</a:t>
            </a:r>
          </a:p>
          <a:p>
            <a:pPr>
              <a:spcBef>
                <a:spcPct val="50000"/>
              </a:spcBef>
            </a:pPr>
            <a:r>
              <a:rPr lang="fr-CH" sz="1800" dirty="0">
                <a:latin typeface="Tahoma" pitchFamily="34" charset="0"/>
              </a:rPr>
              <a:t>Key </a:t>
            </a:r>
            <a:r>
              <a:rPr lang="fr-CH" sz="1800" dirty="0" err="1">
                <a:latin typeface="Tahoma" pitchFamily="34" charset="0"/>
              </a:rPr>
              <a:t>technology</a:t>
            </a:r>
            <a:r>
              <a:rPr lang="en-US" sz="1800" dirty="0">
                <a:latin typeface="Tahoma" pitchFamily="34" charset="0"/>
              </a:rPr>
              <a:t>: SC RF cavities</a:t>
            </a:r>
          </a:p>
        </p:txBody>
      </p:sp>
      <p:sp>
        <p:nvSpPr>
          <p:cNvPr id="275462" name="Text Box 6"/>
          <p:cNvSpPr txBox="1">
            <a:spLocks noChangeArrowheads="1"/>
          </p:cNvSpPr>
          <p:nvPr/>
        </p:nvSpPr>
        <p:spPr bwMode="auto">
          <a:xfrm>
            <a:off x="250825" y="4725144"/>
            <a:ext cx="3241675" cy="1879600"/>
          </a:xfrm>
          <a:prstGeom prst="rect">
            <a:avLst/>
          </a:prstGeom>
          <a:noFill/>
          <a:ln w="9525">
            <a:noFill/>
            <a:miter lim="800000"/>
            <a:headEnd/>
            <a:tailEnd/>
          </a:ln>
          <a:effectLst/>
        </p:spPr>
        <p:txBody>
          <a:bodyPr>
            <a:spAutoFit/>
          </a:bodyPr>
          <a:lstStyle/>
          <a:p>
            <a:pPr>
              <a:spcBef>
                <a:spcPct val="50000"/>
              </a:spcBef>
            </a:pPr>
            <a:r>
              <a:rPr lang="fr-CH" sz="1800" dirty="0">
                <a:latin typeface="Tahoma" pitchFamily="34" charset="0"/>
              </a:rPr>
              <a:t>Global Design Effort</a:t>
            </a:r>
          </a:p>
          <a:p>
            <a:pPr>
              <a:spcBef>
                <a:spcPct val="50000"/>
              </a:spcBef>
            </a:pPr>
            <a:r>
              <a:rPr lang="fr-CH" sz="1800" dirty="0">
                <a:latin typeface="Tahoma" pitchFamily="34" charset="0"/>
              </a:rPr>
              <a:t>No central </a:t>
            </a:r>
            <a:r>
              <a:rPr lang="fr-CH" sz="1800" dirty="0" err="1">
                <a:latin typeface="Tahoma" pitchFamily="34" charset="0"/>
              </a:rPr>
              <a:t>laboratory</a:t>
            </a:r>
            <a:endParaRPr lang="fr-CH" sz="1800" dirty="0">
              <a:latin typeface="Tahoma" pitchFamily="34" charset="0"/>
            </a:endParaRPr>
          </a:p>
          <a:p>
            <a:pPr>
              <a:spcBef>
                <a:spcPct val="50000"/>
              </a:spcBef>
            </a:pPr>
            <a:r>
              <a:rPr lang="fr-CH" sz="1800" dirty="0">
                <a:latin typeface="Tahoma" pitchFamily="34" charset="0"/>
              </a:rPr>
              <a:t>World-</a:t>
            </a:r>
            <a:r>
              <a:rPr lang="fr-CH" sz="1800" dirty="0" err="1">
                <a:latin typeface="Tahoma" pitchFamily="34" charset="0"/>
              </a:rPr>
              <a:t>wide</a:t>
            </a:r>
            <a:r>
              <a:rPr lang="fr-CH" sz="1800" dirty="0">
                <a:latin typeface="Tahoma" pitchFamily="34" charset="0"/>
              </a:rPr>
              <a:t> collaboration</a:t>
            </a:r>
          </a:p>
          <a:p>
            <a:pPr>
              <a:spcBef>
                <a:spcPct val="50000"/>
              </a:spcBef>
            </a:pPr>
            <a:r>
              <a:rPr lang="fr-CH" sz="1800" dirty="0">
                <a:latin typeface="Tahoma" pitchFamily="34" charset="0"/>
              </a:rPr>
              <a:t>Site-</a:t>
            </a:r>
            <a:r>
              <a:rPr lang="fr-CH" sz="1800" dirty="0" err="1">
                <a:latin typeface="Tahoma" pitchFamily="34" charset="0"/>
              </a:rPr>
              <a:t>specific</a:t>
            </a:r>
            <a:r>
              <a:rPr lang="fr-CH" sz="1800" dirty="0">
                <a:latin typeface="Tahoma" pitchFamily="34" charset="0"/>
              </a:rPr>
              <a:t> </a:t>
            </a:r>
            <a:r>
              <a:rPr lang="fr-CH" sz="1800" dirty="0" err="1">
                <a:latin typeface="Tahoma" pitchFamily="34" charset="0"/>
              </a:rPr>
              <a:t>studies</a:t>
            </a:r>
            <a:r>
              <a:rPr lang="fr-CH" sz="1800" dirty="0">
                <a:latin typeface="Tahoma" pitchFamily="34" charset="0"/>
              </a:rPr>
              <a:t> </a:t>
            </a:r>
            <a:r>
              <a:rPr lang="fr-CH" sz="1800" dirty="0" err="1">
                <a:latin typeface="Tahoma" pitchFamily="34" charset="0"/>
              </a:rPr>
              <a:t>conducted</a:t>
            </a:r>
            <a:r>
              <a:rPr lang="fr-CH" sz="1800" dirty="0">
                <a:latin typeface="Tahoma" pitchFamily="34" charset="0"/>
              </a:rPr>
              <a:t> on </a:t>
            </a:r>
            <a:r>
              <a:rPr lang="fr-CH" sz="1800" dirty="0" err="1">
                <a:latin typeface="Tahoma" pitchFamily="34" charset="0"/>
              </a:rPr>
              <a:t>sample</a:t>
            </a:r>
            <a:r>
              <a:rPr lang="fr-CH" sz="1800" dirty="0">
                <a:latin typeface="Tahoma" pitchFamily="34" charset="0"/>
              </a:rPr>
              <a:t> sites</a:t>
            </a:r>
            <a:endParaRPr lang="en-US" sz="1800" dirty="0">
              <a:latin typeface="Tahoma" pitchFamily="34" charset="0"/>
            </a:endParaRPr>
          </a:p>
        </p:txBody>
      </p:sp>
      <p:pic>
        <p:nvPicPr>
          <p:cNvPr id="455681" name="Picture 1"/>
          <p:cNvPicPr>
            <a:picLocks noChangeAspect="1" noChangeArrowheads="1"/>
          </p:cNvPicPr>
          <p:nvPr/>
        </p:nvPicPr>
        <p:blipFill>
          <a:blip r:embed="rId4" cstate="print"/>
          <a:srcRect b="4857"/>
          <a:stretch>
            <a:fillRect/>
          </a:stretch>
        </p:blipFill>
        <p:spPr bwMode="auto">
          <a:xfrm>
            <a:off x="0" y="980728"/>
            <a:ext cx="3737024" cy="367983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87624" y="188640"/>
            <a:ext cx="6697662" cy="706437"/>
          </a:xfrm>
        </p:spPr>
        <p:txBody>
          <a:bodyPr/>
          <a:lstStyle/>
          <a:p>
            <a:r>
              <a:rPr lang="fr-FR" sz="2400" dirty="0" smtClean="0"/>
              <a:t>Conclusion</a:t>
            </a:r>
            <a:endParaRPr lang="en-GB" sz="2400" dirty="0"/>
          </a:p>
        </p:txBody>
      </p:sp>
      <p:sp>
        <p:nvSpPr>
          <p:cNvPr id="56323" name="Rectangle 3"/>
          <p:cNvSpPr>
            <a:spLocks noGrp="1" noChangeArrowheads="1"/>
          </p:cNvSpPr>
          <p:nvPr>
            <p:ph type="body" idx="1"/>
          </p:nvPr>
        </p:nvSpPr>
        <p:spPr>
          <a:xfrm>
            <a:off x="685800" y="1268413"/>
            <a:ext cx="7696200" cy="4876800"/>
          </a:xfrm>
        </p:spPr>
        <p:txBody>
          <a:bodyPr/>
          <a:lstStyle/>
          <a:p>
            <a:pPr algn="just"/>
            <a:r>
              <a:rPr lang="en-GB" sz="1800" dirty="0"/>
              <a:t>From a laboratory curiosity and a hot research topic in condensed-matter physics, </a:t>
            </a:r>
            <a:r>
              <a:rPr lang="en-GB" sz="1800" dirty="0" err="1"/>
              <a:t>superfluid</a:t>
            </a:r>
            <a:r>
              <a:rPr lang="en-GB" sz="1800" dirty="0"/>
              <a:t> helium has become a state-of-the-art cryogen for cooling large superconducting devices such as high-energy accelerators, </a:t>
            </a:r>
            <a:r>
              <a:rPr lang="en-GB" sz="1800" dirty="0" err="1"/>
              <a:t>tokamaks</a:t>
            </a:r>
            <a:r>
              <a:rPr lang="en-GB" sz="1800" dirty="0"/>
              <a:t> and research magnets</a:t>
            </a:r>
          </a:p>
          <a:p>
            <a:pPr algn="just"/>
            <a:r>
              <a:rPr lang="en-GB" sz="1800" dirty="0"/>
              <a:t>Projects such as TORE SUPRA, </a:t>
            </a:r>
            <a:r>
              <a:rPr lang="en-GB" sz="1800" dirty="0" smtClean="0"/>
              <a:t>CEBAF, SNS </a:t>
            </a:r>
            <a:r>
              <a:rPr lang="en-GB" sz="1800" dirty="0"/>
              <a:t>and LHC have triggered vigorous development programmes in laboratories and industry concerning flow and heat transfer, refrigeration techniques, instrumentation and </a:t>
            </a:r>
            <a:r>
              <a:rPr lang="en-GB" sz="1800" dirty="0" smtClean="0"/>
              <a:t>engineering</a:t>
            </a:r>
            <a:endParaRPr lang="en-GB" sz="1800" dirty="0"/>
          </a:p>
          <a:p>
            <a:pPr algn="just"/>
            <a:r>
              <a:rPr lang="en-GB" sz="1800" dirty="0" err="1"/>
              <a:t>Superfluid</a:t>
            </a:r>
            <a:r>
              <a:rPr lang="en-GB" sz="1800" dirty="0"/>
              <a:t> helium remains an enabling technology for NMR magnets and future large projects using high-field superconducting devices, e.g. the European X-FEL</a:t>
            </a:r>
            <a:r>
              <a:rPr lang="en-GB" sz="1800" dirty="0" smtClean="0"/>
              <a:t>, ESS, ILC. </a:t>
            </a:r>
            <a:r>
              <a:rPr lang="en-GB" sz="1800" dirty="0"/>
              <a:t>The unique hydrodynamic properties of the fluid can also be used </a:t>
            </a:r>
            <a:r>
              <a:rPr lang="en-GB" sz="1800" i="1" dirty="0"/>
              <a:t>per se</a:t>
            </a:r>
            <a:r>
              <a:rPr lang="en-GB" sz="1800" dirty="0"/>
              <a:t>, e.g. in turbulence research</a:t>
            </a:r>
            <a:endParaRPr lang="en-GB" sz="2000" dirty="0"/>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6CE986B8-3F28-44C8-81FC-EA0515D5F164}"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00113" y="0"/>
            <a:ext cx="7416800" cy="1066800"/>
          </a:xfrm>
        </p:spPr>
        <p:txBody>
          <a:bodyPr/>
          <a:lstStyle/>
          <a:p>
            <a:r>
              <a:rPr lang="en-US" sz="2400" dirty="0"/>
              <a:t>Application range</a:t>
            </a:r>
            <a:br>
              <a:rPr lang="en-US" sz="2400" dirty="0"/>
            </a:br>
            <a:r>
              <a:rPr lang="en-US" sz="2400" dirty="0"/>
              <a:t>of low-pressure He compressors </a:t>
            </a:r>
          </a:p>
        </p:txBody>
      </p:sp>
      <p:sp>
        <p:nvSpPr>
          <p:cNvPr id="49155" name="Rectangle 3"/>
          <p:cNvSpPr>
            <a:spLocks noChangeArrowheads="1"/>
          </p:cNvSpPr>
          <p:nvPr/>
        </p:nvSpPr>
        <p:spPr bwMode="auto">
          <a:xfrm>
            <a:off x="904875" y="923925"/>
            <a:ext cx="9144000" cy="0"/>
          </a:xfrm>
          <a:prstGeom prst="rect">
            <a:avLst/>
          </a:prstGeom>
          <a:noFill/>
          <a:ln w="9525">
            <a:noFill/>
            <a:miter lim="800000"/>
            <a:headEnd/>
            <a:tailEnd/>
          </a:ln>
          <a:effectLst/>
        </p:spPr>
        <p:txBody>
          <a:bodyPr>
            <a:spAutoFit/>
          </a:bodyPr>
          <a:lstStyle/>
          <a:p>
            <a:endParaRPr lang="en-US"/>
          </a:p>
        </p:txBody>
      </p:sp>
      <p:grpSp>
        <p:nvGrpSpPr>
          <p:cNvPr id="49159" name="Group 7"/>
          <p:cNvGrpSpPr>
            <a:grpSpLocks/>
          </p:cNvGrpSpPr>
          <p:nvPr/>
        </p:nvGrpSpPr>
        <p:grpSpPr bwMode="auto">
          <a:xfrm>
            <a:off x="611188" y="1143000"/>
            <a:ext cx="8428037" cy="5157788"/>
            <a:chOff x="385" y="720"/>
            <a:chExt cx="5309" cy="3249"/>
          </a:xfrm>
        </p:grpSpPr>
        <p:pic>
          <p:nvPicPr>
            <p:cNvPr id="49156" name="Picture 4"/>
            <p:cNvPicPr>
              <a:picLocks noChangeAspect="1" noChangeArrowheads="1"/>
            </p:cNvPicPr>
            <p:nvPr/>
          </p:nvPicPr>
          <p:blipFill>
            <a:blip r:embed="rId2"/>
            <a:srcRect/>
            <a:stretch>
              <a:fillRect/>
            </a:stretch>
          </p:blipFill>
          <p:spPr bwMode="auto">
            <a:xfrm>
              <a:off x="385" y="720"/>
              <a:ext cx="4757" cy="3249"/>
            </a:xfrm>
            <a:prstGeom prst="rect">
              <a:avLst/>
            </a:prstGeom>
            <a:noFill/>
          </p:spPr>
        </p:pic>
        <p:sp>
          <p:nvSpPr>
            <p:cNvPr id="49157" name="Text Box 5"/>
            <p:cNvSpPr txBox="1">
              <a:spLocks noChangeArrowheads="1"/>
            </p:cNvSpPr>
            <p:nvPr/>
          </p:nvSpPr>
          <p:spPr bwMode="auto">
            <a:xfrm>
              <a:off x="4368" y="1536"/>
              <a:ext cx="1326" cy="198"/>
            </a:xfrm>
            <a:prstGeom prst="rect">
              <a:avLst/>
            </a:prstGeom>
            <a:solidFill>
              <a:schemeClr val="bg1"/>
            </a:solidFill>
            <a:ln w="9525">
              <a:solidFill>
                <a:srgbClr val="FF0000"/>
              </a:solidFill>
              <a:miter lim="800000"/>
              <a:headEnd/>
              <a:tailEnd/>
            </a:ln>
            <a:effectLst/>
          </p:spPr>
          <p:txBody>
            <a:bodyPr wrap="none">
              <a:spAutoFit/>
            </a:bodyPr>
            <a:lstStyle/>
            <a:p>
              <a:r>
                <a:rPr lang="fr-FR" sz="1400">
                  <a:solidFill>
                    <a:srgbClr val="FF0000"/>
                  </a:solidFill>
                </a:rPr>
                <a:t>~ 20 000 m3/h @ 15 °C </a:t>
              </a:r>
              <a:endParaRPr lang="en-GB" sz="1400">
                <a:solidFill>
                  <a:srgbClr val="FF0000"/>
                </a:solidFill>
              </a:endParaRPr>
            </a:p>
          </p:txBody>
        </p:sp>
        <p:sp>
          <p:nvSpPr>
            <p:cNvPr id="49158" name="Line 6"/>
            <p:cNvSpPr>
              <a:spLocks noChangeShapeType="1"/>
            </p:cNvSpPr>
            <p:nvPr/>
          </p:nvSpPr>
          <p:spPr bwMode="auto">
            <a:xfrm flipH="1" flipV="1">
              <a:off x="4464" y="1296"/>
              <a:ext cx="288" cy="240"/>
            </a:xfrm>
            <a:prstGeom prst="line">
              <a:avLst/>
            </a:prstGeom>
            <a:noFill/>
            <a:ln w="9525">
              <a:solidFill>
                <a:srgbClr val="FF0000"/>
              </a:solidFill>
              <a:round/>
              <a:headEnd/>
              <a:tailEnd type="triangle" w="sm" len="lg"/>
            </a:ln>
            <a:effectLst/>
          </p:spPr>
          <p:txBody>
            <a:bodyPr/>
            <a:lstStyle/>
            <a:p>
              <a:endParaRPr lang="en-US"/>
            </a:p>
          </p:txBody>
        </p:sp>
      </p:gr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75</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796925" y="476250"/>
            <a:ext cx="4340225" cy="6048375"/>
          </a:xfrm>
          <a:prstGeom prst="rect">
            <a:avLst/>
          </a:prstGeom>
          <a:noFill/>
        </p:spPr>
      </p:pic>
      <p:grpSp>
        <p:nvGrpSpPr>
          <p:cNvPr id="134147" name="Group 3"/>
          <p:cNvGrpSpPr>
            <a:grpSpLocks/>
          </p:cNvGrpSpPr>
          <p:nvPr/>
        </p:nvGrpSpPr>
        <p:grpSpPr bwMode="auto">
          <a:xfrm>
            <a:off x="5821363" y="2420938"/>
            <a:ext cx="2206625" cy="3671887"/>
            <a:chOff x="3667" y="1525"/>
            <a:chExt cx="1390" cy="2313"/>
          </a:xfrm>
        </p:grpSpPr>
        <p:pic>
          <p:nvPicPr>
            <p:cNvPr id="134148" name="Picture 4" descr="smlondon"/>
            <p:cNvPicPr>
              <a:picLocks noChangeAspect="1" noChangeArrowheads="1"/>
            </p:cNvPicPr>
            <p:nvPr/>
          </p:nvPicPr>
          <p:blipFill>
            <a:blip r:embed="rId3" cstate="print"/>
            <a:srcRect/>
            <a:stretch>
              <a:fillRect/>
            </a:stretch>
          </p:blipFill>
          <p:spPr bwMode="auto">
            <a:xfrm>
              <a:off x="3667" y="1525"/>
              <a:ext cx="1390" cy="1980"/>
            </a:xfrm>
            <a:prstGeom prst="rect">
              <a:avLst/>
            </a:prstGeom>
            <a:noFill/>
          </p:spPr>
        </p:pic>
        <p:sp>
          <p:nvSpPr>
            <p:cNvPr id="134149" name="Text Box 5"/>
            <p:cNvSpPr txBox="1">
              <a:spLocks noChangeArrowheads="1"/>
            </p:cNvSpPr>
            <p:nvPr/>
          </p:nvSpPr>
          <p:spPr bwMode="auto">
            <a:xfrm>
              <a:off x="3787" y="3607"/>
              <a:ext cx="1134" cy="231"/>
            </a:xfrm>
            <a:prstGeom prst="rect">
              <a:avLst/>
            </a:prstGeom>
            <a:noFill/>
            <a:ln w="9525">
              <a:noFill/>
              <a:miter lim="800000"/>
              <a:headEnd/>
              <a:tailEnd/>
            </a:ln>
            <a:effectLst/>
          </p:spPr>
          <p:txBody>
            <a:bodyPr>
              <a:spAutoFit/>
            </a:bodyPr>
            <a:lstStyle/>
            <a:p>
              <a:pPr algn="ctr">
                <a:spcBef>
                  <a:spcPct val="50000"/>
                </a:spcBef>
              </a:pPr>
              <a:r>
                <a:rPr lang="fr-CH">
                  <a:solidFill>
                    <a:srgbClr val="0066CC"/>
                  </a:solidFill>
                  <a:latin typeface="Tahoma" pitchFamily="34" charset="0"/>
                </a:rPr>
                <a:t>F. London</a:t>
              </a:r>
              <a:endParaRPr lang="en-US">
                <a:solidFill>
                  <a:srgbClr val="0066CC"/>
                </a:solidFill>
                <a:latin typeface="Tahoma" pitchFamily="34" charset="0"/>
              </a:endParaRPr>
            </a:p>
          </p:txBody>
        </p:sp>
      </p:grpSp>
      <p:sp>
        <p:nvSpPr>
          <p:cNvPr id="134150" name="Rectangle 6"/>
          <p:cNvSpPr>
            <a:spLocks noGrp="1" noChangeArrowheads="1"/>
          </p:cNvSpPr>
          <p:nvPr>
            <p:ph type="title"/>
          </p:nvPr>
        </p:nvSpPr>
        <p:spPr>
          <a:xfrm>
            <a:off x="4787900" y="476250"/>
            <a:ext cx="3455988" cy="1584325"/>
          </a:xfrm>
        </p:spPr>
        <p:txBody>
          <a:bodyPr/>
          <a:lstStyle/>
          <a:p>
            <a:r>
              <a:rPr lang="fr-CH" sz="2400" dirty="0" err="1"/>
              <a:t>Zero</a:t>
            </a:r>
            <a:r>
              <a:rPr lang="fr-CH" sz="2400" dirty="0"/>
              <a:t>-point </a:t>
            </a:r>
            <a:r>
              <a:rPr lang="en-US" sz="2400" dirty="0" smtClean="0"/>
              <a:t>(quantum) </a:t>
            </a:r>
            <a:r>
              <a:rPr lang="fr-CH" sz="2400" dirty="0" err="1" smtClean="0"/>
              <a:t>energy</a:t>
            </a:r>
            <a:r>
              <a:rPr lang="fr-CH" sz="2400" dirty="0" smtClean="0"/>
              <a:t> </a:t>
            </a:r>
            <a:r>
              <a:rPr lang="fr-CH" sz="2400" dirty="0" err="1"/>
              <a:t>prevents</a:t>
            </a:r>
            <a:r>
              <a:rPr lang="fr-CH" sz="2400" dirty="0"/>
              <a:t> </a:t>
            </a:r>
            <a:r>
              <a:rPr lang="fr-CH" sz="2400" dirty="0" err="1"/>
              <a:t>helium</a:t>
            </a:r>
            <a:r>
              <a:rPr lang="fr-CH" sz="2400" dirty="0"/>
              <a:t> </a:t>
            </a:r>
            <a:r>
              <a:rPr lang="fr-CH" sz="2400" dirty="0" err="1"/>
              <a:t>from</a:t>
            </a:r>
            <a:r>
              <a:rPr lang="fr-CH" sz="2400" dirty="0"/>
              <a:t> </a:t>
            </a:r>
            <a:r>
              <a:rPr lang="fr-CH" sz="2400" dirty="0" err="1"/>
              <a:t>solidifying</a:t>
            </a:r>
            <a:r>
              <a:rPr lang="fr-CH" sz="2400" dirty="0"/>
              <a:t> </a:t>
            </a:r>
            <a:endParaRPr lang="en-US" sz="2400" dirty="0"/>
          </a:p>
        </p:txBody>
      </p:sp>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p:txBody>
          <a:bodyPr/>
          <a:lstStyle/>
          <a:p>
            <a:r>
              <a:rPr lang="en-US" smtClean="0"/>
              <a:t>Ph. Lebrun</a:t>
            </a:r>
            <a:endParaRPr lang="en-US"/>
          </a:p>
        </p:txBody>
      </p:sp>
      <p:sp>
        <p:nvSpPr>
          <p:cNvPr id="6" name="Slide Number Placeholder 5"/>
          <p:cNvSpPr>
            <a:spLocks noGrp="1"/>
          </p:cNvSpPr>
          <p:nvPr>
            <p:ph type="sldNum" sz="quarter" idx="12"/>
          </p:nvPr>
        </p:nvSpPr>
        <p:spPr/>
        <p:txBody>
          <a:bodyPr/>
          <a:lstStyle/>
          <a:p>
            <a:fld id="{10A66E8D-6A78-4ECA-81F1-DB0B904A4DC7}"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85800" y="79375"/>
            <a:ext cx="7772400" cy="1117600"/>
          </a:xfrm>
        </p:spPr>
        <p:txBody>
          <a:bodyPr/>
          <a:lstStyle/>
          <a:p>
            <a:r>
              <a:rPr lang="en-GB" sz="2400" dirty="0"/>
              <a:t>Discovery of He II phase transition (1928)</a:t>
            </a:r>
            <a:br>
              <a:rPr lang="en-GB" sz="2400" dirty="0"/>
            </a:br>
            <a:r>
              <a:rPr lang="en-GB" sz="2400" dirty="0"/>
              <a:t>Helium phase diagram (1933)</a:t>
            </a:r>
          </a:p>
        </p:txBody>
      </p:sp>
      <p:pic>
        <p:nvPicPr>
          <p:cNvPr id="129027" name="Picture 3"/>
          <p:cNvPicPr>
            <a:picLocks noChangeAspect="1" noChangeArrowheads="1"/>
          </p:cNvPicPr>
          <p:nvPr/>
        </p:nvPicPr>
        <p:blipFill>
          <a:blip r:embed="rId2" cstate="print"/>
          <a:srcRect/>
          <a:stretch>
            <a:fillRect/>
          </a:stretch>
        </p:blipFill>
        <p:spPr bwMode="auto">
          <a:xfrm>
            <a:off x="252413" y="2205038"/>
            <a:ext cx="2879725" cy="2832100"/>
          </a:xfrm>
          <a:prstGeom prst="rect">
            <a:avLst/>
          </a:prstGeom>
          <a:noFill/>
          <a:ln w="9525">
            <a:noFill/>
            <a:miter lim="800000"/>
            <a:headEnd/>
            <a:tailEnd/>
          </a:ln>
          <a:effectLst/>
        </p:spPr>
      </p:pic>
      <p:grpSp>
        <p:nvGrpSpPr>
          <p:cNvPr id="129028" name="Group 4"/>
          <p:cNvGrpSpPr>
            <a:grpSpLocks/>
          </p:cNvGrpSpPr>
          <p:nvPr/>
        </p:nvGrpSpPr>
        <p:grpSpPr bwMode="auto">
          <a:xfrm>
            <a:off x="3446463" y="1773238"/>
            <a:ext cx="2133600" cy="3533775"/>
            <a:chOff x="2171" y="1117"/>
            <a:chExt cx="1344" cy="2226"/>
          </a:xfrm>
        </p:grpSpPr>
        <p:pic>
          <p:nvPicPr>
            <p:cNvPr id="129029" name="Picture 5" descr="KEESOM3"/>
            <p:cNvPicPr>
              <a:picLocks noChangeAspect="1" noChangeArrowheads="1"/>
            </p:cNvPicPr>
            <p:nvPr/>
          </p:nvPicPr>
          <p:blipFill>
            <a:blip r:embed="rId3" cstate="print"/>
            <a:srcRect/>
            <a:stretch>
              <a:fillRect/>
            </a:stretch>
          </p:blipFill>
          <p:spPr bwMode="auto">
            <a:xfrm>
              <a:off x="2171" y="1117"/>
              <a:ext cx="1344" cy="1905"/>
            </a:xfrm>
            <a:prstGeom prst="rect">
              <a:avLst/>
            </a:prstGeom>
            <a:noFill/>
          </p:spPr>
        </p:pic>
        <p:sp>
          <p:nvSpPr>
            <p:cNvPr id="129030" name="Text Box 6"/>
            <p:cNvSpPr txBox="1">
              <a:spLocks noChangeArrowheads="1"/>
            </p:cNvSpPr>
            <p:nvPr/>
          </p:nvSpPr>
          <p:spPr bwMode="auto">
            <a:xfrm>
              <a:off x="2307" y="3112"/>
              <a:ext cx="1134" cy="231"/>
            </a:xfrm>
            <a:prstGeom prst="rect">
              <a:avLst/>
            </a:prstGeom>
            <a:noFill/>
            <a:ln w="9525">
              <a:noFill/>
              <a:miter lim="800000"/>
              <a:headEnd/>
              <a:tailEnd/>
            </a:ln>
            <a:effectLst/>
          </p:spPr>
          <p:txBody>
            <a:bodyPr>
              <a:spAutoFit/>
            </a:bodyPr>
            <a:lstStyle/>
            <a:p>
              <a:pPr algn="ctr">
                <a:spcBef>
                  <a:spcPct val="50000"/>
                </a:spcBef>
              </a:pPr>
              <a:r>
                <a:rPr lang="fr-CH">
                  <a:solidFill>
                    <a:srgbClr val="0066CC"/>
                  </a:solidFill>
                  <a:latin typeface="Tahoma" pitchFamily="34" charset="0"/>
                </a:rPr>
                <a:t>W.H. Keesom</a:t>
              </a:r>
              <a:endParaRPr lang="en-US">
                <a:solidFill>
                  <a:srgbClr val="0066CC"/>
                </a:solidFill>
                <a:latin typeface="Tahoma" pitchFamily="34" charset="0"/>
              </a:endParaRPr>
            </a:p>
          </p:txBody>
        </p:sp>
      </p:grpSp>
      <p:pic>
        <p:nvPicPr>
          <p:cNvPr id="129031" name="Picture 7"/>
          <p:cNvPicPr>
            <a:picLocks noChangeAspect="1" noChangeArrowheads="1"/>
          </p:cNvPicPr>
          <p:nvPr/>
        </p:nvPicPr>
        <p:blipFill>
          <a:blip r:embed="rId4" cstate="print"/>
          <a:srcRect/>
          <a:stretch>
            <a:fillRect/>
          </a:stretch>
        </p:blipFill>
        <p:spPr bwMode="auto">
          <a:xfrm>
            <a:off x="1547813" y="5427663"/>
            <a:ext cx="5976937" cy="1025525"/>
          </a:xfrm>
          <a:prstGeom prst="rect">
            <a:avLst/>
          </a:prstGeom>
          <a:noFill/>
          <a:ln w="9525">
            <a:noFill/>
            <a:miter lim="800000"/>
            <a:headEnd/>
            <a:tailEnd/>
          </a:ln>
          <a:effectLst/>
        </p:spPr>
      </p:pic>
      <p:pic>
        <p:nvPicPr>
          <p:cNvPr id="129032" name="Picture 8"/>
          <p:cNvPicPr>
            <a:picLocks noChangeAspect="1" noChangeArrowheads="1"/>
          </p:cNvPicPr>
          <p:nvPr/>
        </p:nvPicPr>
        <p:blipFill>
          <a:blip r:embed="rId5" cstate="print"/>
          <a:srcRect/>
          <a:stretch>
            <a:fillRect/>
          </a:stretch>
        </p:blipFill>
        <p:spPr bwMode="auto">
          <a:xfrm>
            <a:off x="5868988" y="1628775"/>
            <a:ext cx="2879725" cy="3402013"/>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GB" smtClean="0"/>
              <a:t> CAS Erice, 24 April-4 May 2013</a:t>
            </a:r>
            <a:endParaRPr lang="en-US"/>
          </a:p>
        </p:txBody>
      </p:sp>
      <p:sp>
        <p:nvSpPr>
          <p:cNvPr id="5" name="Date Placeholder 4"/>
          <p:cNvSpPr>
            <a:spLocks noGrp="1"/>
          </p:cNvSpPr>
          <p:nvPr>
            <p:ph type="dt" sz="half" idx="10"/>
          </p:nvPr>
        </p:nvSpPr>
        <p:spPr>
          <a:xfrm>
            <a:off x="457200" y="6525344"/>
            <a:ext cx="2133600" cy="288032"/>
          </a:xfrm>
        </p:spPr>
        <p:txBody>
          <a:bodyPr/>
          <a:lstStyle/>
          <a:p>
            <a:r>
              <a:rPr lang="en-US" smtClean="0"/>
              <a:t>Ph. Lebrun</a:t>
            </a:r>
            <a:endParaRPr lang="en-US" dirty="0"/>
          </a:p>
        </p:txBody>
      </p:sp>
      <p:sp>
        <p:nvSpPr>
          <p:cNvPr id="6" name="Slide Number Placeholder 5"/>
          <p:cNvSpPr>
            <a:spLocks noGrp="1"/>
          </p:cNvSpPr>
          <p:nvPr>
            <p:ph type="sldNum" sz="quarter" idx="12"/>
          </p:nvPr>
        </p:nvSpPr>
        <p:spPr>
          <a:xfrm>
            <a:off x="6553200" y="6525344"/>
            <a:ext cx="2133600" cy="288032"/>
          </a:xfrm>
        </p:spPr>
        <p:txBody>
          <a:bodyPr/>
          <a:lstStyle/>
          <a:p>
            <a:fld id="{AC77C4DB-E8C6-4B05-81DE-C341BCA6AF91}" type="slidenum">
              <a:rPr lang="en-US" smtClean="0"/>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1419</TotalTime>
  <Words>2854</Words>
  <Application>Microsoft Office PowerPoint</Application>
  <PresentationFormat>On-screen Show (4:3)</PresentationFormat>
  <Paragraphs>696</Paragraphs>
  <Slides>75</Slides>
  <Notes>1</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75</vt:i4>
      </vt:variant>
    </vt:vector>
  </HeadingPairs>
  <TitlesOfParts>
    <vt:vector size="80" baseType="lpstr">
      <vt:lpstr>Default Design</vt:lpstr>
      <vt:lpstr>Designer Drawing</vt:lpstr>
      <vt:lpstr>Equation</vt:lpstr>
      <vt:lpstr>Chart</vt:lpstr>
      <vt:lpstr>Graphique</vt:lpstr>
      <vt:lpstr>Technology of superfluid helium</vt:lpstr>
      <vt:lpstr>Contents</vt:lpstr>
      <vt:lpstr>Contents</vt:lpstr>
      <vt:lpstr>First liquefaction of helium (1908)</vt:lpstr>
      <vt:lpstr>PowerPoint Presentation</vt:lpstr>
      <vt:lpstr>Unsuccessful attempt to solidify helium</vt:lpstr>
      <vt:lpstr>Hint of a quantum effect…?</vt:lpstr>
      <vt:lpstr>Zero-point (quantum) energy prevents helium from solidifying </vt:lpstr>
      <vt:lpstr>Discovery of He II phase transition (1928) Helium phase diagram (1933)</vt:lpstr>
      <vt:lpstr>Phase diagram of helium</vt:lpstr>
      <vt:lpstr>Discovery of superfluidity in He II (1938)</vt:lpstr>
      <vt:lpstr>Theoretical approaches to superfluid helium</vt:lpstr>
      <vt:lpstr>Bose-Einstein condensation in gas of particles</vt:lpstr>
      <vt:lpstr>Two-fluid model of He II</vt:lpstr>
      <vt:lpstr>He II behaviour explained by two-fluid model</vt:lpstr>
      <vt:lpstr>Contents</vt:lpstr>
      <vt:lpstr>Benefits of He II cooling</vt:lpstr>
      <vt:lpstr>Critical current density of superconductors for high-field magnets  </vt:lpstr>
      <vt:lpstr>Optimization of operating temperature for superconducting RF cavities</vt:lpstr>
      <vt:lpstr>Enhancement of heat transfer</vt:lpstr>
      <vt:lpstr>Specific heat of liquid helium and copper</vt:lpstr>
      <vt:lpstr>Equivalent thermal conductivity of He II p</vt:lpstr>
      <vt:lpstr>Solid-liquid interface: Kapitza conductance</vt:lpstr>
      <vt:lpstr>Application of high thermal conductivity Calorimetry in isothermal He II bath</vt:lpstr>
      <vt:lpstr>Calorimetry of magnet quench in He II bath </vt:lpstr>
      <vt:lpstr> Precision thermometry allows calorimetric detection of faulty joints in LHC at safe powering level</vt:lpstr>
      <vt:lpstr>Pressurized vs saturated He II</vt:lpstr>
      <vt:lpstr>Advantages &amp; drawbacks of He II p</vt:lpstr>
      <vt:lpstr>Paschen curve for gaseous He at 20 °C </vt:lpstr>
      <vt:lpstr>Thermal stabilisation in He II s </vt:lpstr>
      <vt:lpstr>Thermal stabilisation in He II p</vt:lpstr>
      <vt:lpstr>Contents</vt:lpstr>
      <vt:lpstr>Working with superfluid helium at atmospheric pressure </vt:lpstr>
      <vt:lpstr>A practical Claudet bath</vt:lpstr>
      <vt:lpstr>Conduction cooling in static He II p</vt:lpstr>
      <vt:lpstr>Thermal conduction integral function of He II p</vt:lpstr>
      <vt:lpstr>Conduction cooling: a numerical example</vt:lpstr>
      <vt:lpstr>Steady-state conduction duct in He II</vt:lpstr>
      <vt:lpstr>Tore Supra tokamak at CEA Cadarache, France</vt:lpstr>
      <vt:lpstr>He II p conduction cooling of Tore Supra coils</vt:lpstr>
      <vt:lpstr>He IIp conduction cooling of 45 T hybrid magnet NHFML Tallahassee </vt:lpstr>
      <vt:lpstr>Heat transfer across electrical insulation of LHC superconducting cable</vt:lpstr>
      <vt:lpstr>The LHC: 1716 superconducting magnets cooled at 1.9 K in 3 km long strings: how to transport the heat over such distances?</vt:lpstr>
      <vt:lpstr>Conduction cooling of accelerator string: the fin problem </vt:lpstr>
      <vt:lpstr>Conduction in He II with linear applied heat load </vt:lpstr>
      <vt:lpstr>Cooling the LHC magnet strings by two-phase flow of He II s </vt:lpstr>
      <vt:lpstr>Two-phase Flow of Saturated He II (Mandhane, Gregory &amp; Aziz flow map)</vt:lpstr>
      <vt:lpstr>Investigation of two-phase He II s flow (CEA Grenoble, France)</vt:lpstr>
      <vt:lpstr>LHC magnet cross-section</vt:lpstr>
      <vt:lpstr>PowerPoint Presentation</vt:lpstr>
      <vt:lpstr>Contents</vt:lpstr>
      <vt:lpstr>Challenges of power refrigeration at 1.8 K</vt:lpstr>
      <vt:lpstr>Warm pumping unit for LHC magnet tests 3 stages of Roots + 1 stage rotary-vane pumps 6 g/s @ 10 mbar (1/160 of LHC!)</vt:lpstr>
      <vt:lpstr>PowerPoint Presentation</vt:lpstr>
      <vt:lpstr>Cycles for refrigeration below 2 K</vt:lpstr>
      <vt:lpstr>PowerPoint Presentation</vt:lpstr>
      <vt:lpstr>Simplified flow-schemes  of the 1.8 K refrigeration units of LHC</vt:lpstr>
      <vt:lpstr>Cold hydrodynamic helium compressors</vt:lpstr>
      <vt:lpstr>Specific features of LHC cold compressors </vt:lpstr>
      <vt:lpstr>Performance of LHC cold compressors</vt:lpstr>
      <vt:lpstr>Warm subatmospheric screw compressors </vt:lpstr>
      <vt:lpstr>PowerPoint Presentation</vt:lpstr>
      <vt:lpstr>C.O.P. of LHC 1.8 K units</vt:lpstr>
      <vt:lpstr>Contents</vt:lpstr>
      <vt:lpstr>Efficiency of Joule-Thomson expansion</vt:lpstr>
      <vt:lpstr>Subcooling before J-T expansion</vt:lpstr>
      <vt:lpstr>Prototypes of subcooling HX for LHC</vt:lpstr>
      <vt:lpstr>Protection against air inleaks</vt:lpstr>
      <vt:lpstr>Contents</vt:lpstr>
      <vt:lpstr>High-field magnets for high-frequency NMR 900 MHz  21.2 T</vt:lpstr>
      <vt:lpstr>The European X-ray FEL, DESY, Hamburg (Germany)</vt:lpstr>
      <vt:lpstr>European Spallation Source, Lund (Sweden)</vt:lpstr>
      <vt:lpstr>International Linear Collider (ILC)</vt:lpstr>
      <vt:lpstr>Conclusion</vt:lpstr>
      <vt:lpstr>Application range of low-pressure He compressors </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plebrun</dc:creator>
  <cp:lastModifiedBy>Philippe Lebrun</cp:lastModifiedBy>
  <cp:revision>191</cp:revision>
  <dcterms:created xsi:type="dcterms:W3CDTF">2006-09-22T09:17:37Z</dcterms:created>
  <dcterms:modified xsi:type="dcterms:W3CDTF">2013-05-01T22:00:33Z</dcterms:modified>
</cp:coreProperties>
</file>