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72"/>
  </p:notesMasterIdLst>
  <p:handoutMasterIdLst>
    <p:handoutMasterId r:id="rId73"/>
  </p:handoutMasterIdLst>
  <p:sldIdLst>
    <p:sldId id="256" r:id="rId3"/>
    <p:sldId id="494" r:id="rId4"/>
    <p:sldId id="267" r:id="rId5"/>
    <p:sldId id="457" r:id="rId6"/>
    <p:sldId id="458" r:id="rId7"/>
    <p:sldId id="485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8" r:id="rId16"/>
    <p:sldId id="490" r:id="rId17"/>
    <p:sldId id="473" r:id="rId18"/>
    <p:sldId id="474" r:id="rId19"/>
    <p:sldId id="472" r:id="rId20"/>
    <p:sldId id="484" r:id="rId21"/>
    <p:sldId id="471" r:id="rId22"/>
    <p:sldId id="475" r:id="rId23"/>
    <p:sldId id="476" r:id="rId24"/>
    <p:sldId id="477" r:id="rId25"/>
    <p:sldId id="489" r:id="rId26"/>
    <p:sldId id="486" r:id="rId27"/>
    <p:sldId id="487" r:id="rId28"/>
    <p:sldId id="502" r:id="rId29"/>
    <p:sldId id="491" r:id="rId30"/>
    <p:sldId id="492" r:id="rId31"/>
    <p:sldId id="503" r:id="rId32"/>
    <p:sldId id="483" r:id="rId33"/>
    <p:sldId id="433" r:id="rId34"/>
    <p:sldId id="434" r:id="rId35"/>
    <p:sldId id="493" r:id="rId36"/>
    <p:sldId id="488" r:id="rId37"/>
    <p:sldId id="504" r:id="rId38"/>
    <p:sldId id="497" r:id="rId39"/>
    <p:sldId id="498" r:id="rId40"/>
    <p:sldId id="499" r:id="rId41"/>
    <p:sldId id="500" r:id="rId42"/>
    <p:sldId id="501" r:id="rId43"/>
    <p:sldId id="410" r:id="rId44"/>
    <p:sldId id="407" r:id="rId45"/>
    <p:sldId id="408" r:id="rId46"/>
    <p:sldId id="409" r:id="rId47"/>
    <p:sldId id="415" r:id="rId48"/>
    <p:sldId id="411" r:id="rId49"/>
    <p:sldId id="412" r:id="rId50"/>
    <p:sldId id="413" r:id="rId51"/>
    <p:sldId id="414" r:id="rId52"/>
    <p:sldId id="435" r:id="rId53"/>
    <p:sldId id="416" r:id="rId54"/>
    <p:sldId id="396" r:id="rId55"/>
    <p:sldId id="395" r:id="rId56"/>
    <p:sldId id="405" r:id="rId57"/>
    <p:sldId id="403" r:id="rId58"/>
    <p:sldId id="404" r:id="rId59"/>
    <p:sldId id="394" r:id="rId60"/>
    <p:sldId id="401" r:id="rId61"/>
    <p:sldId id="397" r:id="rId62"/>
    <p:sldId id="398" r:id="rId63"/>
    <p:sldId id="400" r:id="rId64"/>
    <p:sldId id="402" r:id="rId65"/>
    <p:sldId id="393" r:id="rId66"/>
    <p:sldId id="399" r:id="rId67"/>
    <p:sldId id="451" r:id="rId68"/>
    <p:sldId id="495" r:id="rId69"/>
    <p:sldId id="452" r:id="rId70"/>
    <p:sldId id="496" r:id="rId71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900"/>
    <a:srgbClr val="1C2A64"/>
    <a:srgbClr val="CC0000"/>
    <a:srgbClr val="C0C0C0"/>
    <a:srgbClr val="FF3300"/>
    <a:srgbClr val="1F3361"/>
    <a:srgbClr val="23415D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 autoAdjust="0"/>
    <p:restoredTop sz="79831" autoAdjust="0"/>
  </p:normalViewPr>
  <p:slideViewPr>
    <p:cSldViewPr snapToGrid="0">
      <p:cViewPr varScale="1">
        <p:scale>
          <a:sx n="74" d="100"/>
          <a:sy n="74" d="100"/>
        </p:scale>
        <p:origin x="-504" y="-102"/>
      </p:cViewPr>
      <p:guideLst>
        <p:guide orient="horz" pos="40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48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9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7.wmf"/><Relationship Id="rId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83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0A5245-24EE-4A81-88F6-5CE040ABB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9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1B7067-47F3-4077-BC8E-E4A0FA40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681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fld id="{4C2748CE-D15D-4A94-AC11-0AAD553C84F1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7FF3C8F7-6BCA-427B-AAA3-632AB5AA0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868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32A9E153-7E95-426F-BA9E-E7738CE94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3313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3737E718-B2DE-4551-BF73-E839B6F4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2801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Magnetic design 11.</a:t>
            </a:r>
            <a:fld id="{60043309-665C-4873-8F84-E61486E68B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9498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827A-D6CC-44D3-832E-2BBD695A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1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93B0-9C9C-47F5-A847-363F077B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5FC0-C07F-4D77-AAE4-152BE5F0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42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37815-7633-4CCA-90D4-719CD3D02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97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5A61C-3B50-4451-BD8E-A149A3CB7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82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A4C1-E0CD-454D-80B3-43B10C50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023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B988-5C8A-445C-98F9-78215178D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5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3ED8F34D-8F67-4FFF-A912-86AC5F6F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5318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AC86-B9E4-475C-9176-340918CF6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53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120F-306D-4A22-8670-3A597585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90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090D-9512-443B-A9AB-64CC438BC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01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F5BC-F56E-4303-A8DF-B3914C594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41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030E6218-23FC-48B0-962F-9DF884158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288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995671C3-141B-47C4-9BA5-F75BCECC9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414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5353288F-DE7B-4C45-A6B5-04C20F8F3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525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C2FBA830-A97F-4FF5-B174-34466507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411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811CC96E-71A5-400C-B01C-A2D238A3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17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A5885A18-DD80-4B2A-9E20-15AA9859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7223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7D2382D4-CF63-4D1B-8CA8-BE7A8D0F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482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92136" y="96838"/>
            <a:ext cx="715153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75" y="6524625"/>
            <a:ext cx="3267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Unit 11: Electromagnetic design episode III – 11.</a:t>
            </a:r>
            <a:fld id="{AFEE3DEF-79F5-431C-BCBB-D26F1570C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0" b="1387"/>
          <a:stretch>
            <a:fillRect/>
          </a:stretch>
        </p:blipFill>
        <p:spPr bwMode="auto">
          <a:xfrm>
            <a:off x="8243669" y="126909"/>
            <a:ext cx="866067" cy="88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dirty="0" smtClean="0">
                <a:solidFill>
                  <a:srgbClr val="3399FF"/>
                </a:solidFill>
              </a:rPr>
              <a:t>CERN Accelerator School, </a:t>
            </a:r>
            <a:r>
              <a:rPr lang="en-US" sz="1000" dirty="0" err="1" smtClean="0">
                <a:solidFill>
                  <a:srgbClr val="3399FF"/>
                </a:solidFill>
              </a:rPr>
              <a:t>Erice</a:t>
            </a:r>
            <a:r>
              <a:rPr lang="en-US" sz="1000" dirty="0" smtClean="0">
                <a:solidFill>
                  <a:srgbClr val="3399FF"/>
                </a:solidFill>
              </a:rPr>
              <a:t> 2013</a:t>
            </a:r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92" y="140977"/>
            <a:ext cx="986044" cy="7996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278796B-4CEF-4209-9E20-8A5EDDF9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8.emf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9.e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57.bin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emf"/><Relationship Id="rId4" Type="http://schemas.openxmlformats.org/officeDocument/2006/relationships/image" Target="../media/image10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n.ch/ezio.todesco/uspas/uspa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emf"/><Relationship Id="rId4" Type="http://schemas.openxmlformats.org/officeDocument/2006/relationships/image" Target="../media/image14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em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388" y="1343025"/>
            <a:ext cx="8497887" cy="30432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MAGNETIC DESIGN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775" y="4465638"/>
            <a:ext cx="6400800" cy="1706562"/>
          </a:xfrm>
        </p:spPr>
        <p:txBody>
          <a:bodyPr/>
          <a:lstStyle/>
          <a:p>
            <a:pPr eaLnBrk="1" hangingPunct="1"/>
            <a:r>
              <a:rPr lang="en-US" u="sng" dirty="0" err="1" smtClean="0"/>
              <a:t>Ezio</a:t>
            </a:r>
            <a:r>
              <a:rPr lang="en-US" u="sng" dirty="0" smtClean="0"/>
              <a:t> </a:t>
            </a:r>
            <a:r>
              <a:rPr lang="en-US" u="sng" dirty="0" err="1" smtClean="0"/>
              <a:t>Todesco</a:t>
            </a:r>
            <a:endParaRPr lang="en-US" u="sng" dirty="0" smtClean="0"/>
          </a:p>
          <a:p>
            <a:pPr eaLnBrk="1" hangingPunct="1"/>
            <a:r>
              <a:rPr lang="en-US" sz="1800" dirty="0" smtClean="0"/>
              <a:t>European Organization for Nuclear Research (CERN)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Thanks to P. </a:t>
            </a:r>
            <a:r>
              <a:rPr lang="en-US" sz="1800" dirty="0" err="1" smtClean="0"/>
              <a:t>Ferracin</a:t>
            </a:r>
            <a:r>
              <a:rPr lang="en-US" sz="1800" dirty="0"/>
              <a:t> </a:t>
            </a:r>
            <a:r>
              <a:rPr lang="en-US" sz="1800" dirty="0" smtClean="0"/>
              <a:t>and L. Rossi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2A4EB774-E47C-4FA9-8778-E9489C0AF73A}" type="slidenum">
              <a:rPr lang="en-US" sz="1000" smtClean="0">
                <a:solidFill>
                  <a:srgbClr val="3399FF"/>
                </a:solidFill>
              </a:rPr>
              <a:pPr/>
              <a:t>10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First allowed multipole </a:t>
            </a:r>
            <a:r>
              <a:rPr lang="en-US" i="1" smtClean="0">
                <a:solidFill>
                  <a:srgbClr val="CC0000"/>
                </a:solidFill>
              </a:rPr>
              <a:t>B</a:t>
            </a:r>
            <a:r>
              <a:rPr lang="en-US" baseline="-25000" smtClean="0">
                <a:solidFill>
                  <a:srgbClr val="CC0000"/>
                </a:solidFill>
              </a:rPr>
              <a:t>3 </a:t>
            </a:r>
            <a:r>
              <a:rPr lang="en-US" smtClean="0">
                <a:solidFill>
                  <a:srgbClr val="CC0000"/>
                </a:solidFill>
              </a:rPr>
              <a:t>(sextupole)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/3 (i.e. a 60° sector coil) one has </a:t>
            </a:r>
            <a:r>
              <a:rPr lang="en-US" i="1" smtClean="0"/>
              <a:t>B</a:t>
            </a:r>
            <a:r>
              <a:rPr lang="en-US" baseline="-25000" smtClean="0"/>
              <a:t>3</a:t>
            </a:r>
            <a:r>
              <a:rPr lang="en-US" smtClean="0"/>
              <a:t>=0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Second allowed multipole </a:t>
            </a:r>
            <a:r>
              <a:rPr lang="en-US" i="1" smtClean="0">
                <a:solidFill>
                  <a:srgbClr val="CC0000"/>
                </a:solidFill>
              </a:rPr>
              <a:t>B</a:t>
            </a:r>
            <a:r>
              <a:rPr lang="en-US" baseline="-25000" smtClean="0">
                <a:solidFill>
                  <a:srgbClr val="CC0000"/>
                </a:solidFill>
              </a:rPr>
              <a:t>5 </a:t>
            </a:r>
            <a:r>
              <a:rPr lang="en-US" smtClean="0">
                <a:solidFill>
                  <a:srgbClr val="CC0000"/>
                </a:solidFill>
              </a:rPr>
              <a:t>(decapole)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/5 (i.e. a 36° sector coil) or for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=2</a:t>
            </a:r>
            <a:r>
              <a:rPr lang="en-US" smtClean="0">
                <a:sym typeface="Symbol" pitchFamily="18" charset="2"/>
              </a:rPr>
              <a:t></a:t>
            </a:r>
            <a:r>
              <a:rPr lang="en-US" smtClean="0"/>
              <a:t>/5 (i.e. a 72° sector coil)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one has </a:t>
            </a:r>
            <a:r>
              <a:rPr lang="en-US" i="1" smtClean="0"/>
              <a:t>B</a:t>
            </a:r>
            <a:r>
              <a:rPr lang="en-US" baseline="-25000" smtClean="0"/>
              <a:t>5</a:t>
            </a:r>
            <a:r>
              <a:rPr lang="en-US" smtClean="0"/>
              <a:t>=0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With one sector one cannot set to zero both multipoles … let us try with more sectors !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434" name="Object 31"/>
          <p:cNvGraphicFramePr>
            <a:graphicFrameLocks noChangeAspect="1"/>
          </p:cNvGraphicFramePr>
          <p:nvPr/>
        </p:nvGraphicFramePr>
        <p:xfrm>
          <a:off x="1044575" y="1778000"/>
          <a:ext cx="3527425" cy="790575"/>
        </p:xfrm>
        <a:graphic>
          <a:graphicData uri="http://schemas.openxmlformats.org/presentationml/2006/ole">
            <p:oleObj spid="_x0000_s33844" name="Equation" r:id="rId3" imgW="2095500" imgH="469900" progId="Equation.3">
              <p:embed/>
            </p:oleObj>
          </a:graphicData>
        </a:graphic>
      </p:graphicFrame>
      <p:graphicFrame>
        <p:nvGraphicFramePr>
          <p:cNvPr id="17435" name="Object 34"/>
          <p:cNvGraphicFramePr>
            <a:graphicFrameLocks noChangeAspect="1"/>
          </p:cNvGraphicFramePr>
          <p:nvPr/>
        </p:nvGraphicFramePr>
        <p:xfrm>
          <a:off x="1042988" y="3952875"/>
          <a:ext cx="3813175" cy="820738"/>
        </p:xfrm>
        <a:graphic>
          <a:graphicData uri="http://schemas.openxmlformats.org/presentationml/2006/ole">
            <p:oleObj spid="_x0000_s33845" name="Equation" r:id="rId4" imgW="2374900" imgH="508000" progId="Equation.3">
              <p:embed/>
            </p:oleObj>
          </a:graphicData>
        </a:graphic>
      </p:graphicFrame>
      <p:pic>
        <p:nvPicPr>
          <p:cNvPr id="17436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487488"/>
            <a:ext cx="2357438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968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03F7EE79-C3F5-499A-9B00-88524C8D3BC0}" type="slidenum">
              <a:rPr lang="en-US" sz="1000" smtClean="0">
                <a:solidFill>
                  <a:srgbClr val="3399FF"/>
                </a:solidFill>
              </a:rPr>
              <a:pPr/>
              <a:t>11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Coil with two sectors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Note: we have to work with </a:t>
            </a:r>
            <a:r>
              <a:rPr lang="en-US" smtClean="0">
                <a:solidFill>
                  <a:srgbClr val="CC0000"/>
                </a:solidFill>
              </a:rPr>
              <a:t>non-normalized multipoles</a:t>
            </a:r>
            <a:r>
              <a:rPr lang="en-US" smtClean="0"/>
              <a:t>, which can be added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Equations to set to zero </a:t>
            </a:r>
            <a:r>
              <a:rPr lang="en-US" i="1" smtClean="0"/>
              <a:t>B</a:t>
            </a:r>
            <a:r>
              <a:rPr lang="en-US" baseline="-25000" smtClean="0"/>
              <a:t>3 </a:t>
            </a:r>
            <a:r>
              <a:rPr lang="en-US" smtClean="0"/>
              <a:t>and </a:t>
            </a:r>
            <a:r>
              <a:rPr lang="en-US" i="1" smtClean="0"/>
              <a:t>B</a:t>
            </a:r>
            <a:r>
              <a:rPr lang="en-US" baseline="-25000" smtClean="0"/>
              <a:t>5 </a:t>
            </a:r>
          </a:p>
          <a:p>
            <a:pPr eaLnBrk="1" hangingPunct="1">
              <a:lnSpc>
                <a:spcPct val="90000"/>
              </a:lnSpc>
            </a:pPr>
            <a:endParaRPr lang="en-US" baseline="-25000" smtClean="0"/>
          </a:p>
          <a:p>
            <a:pPr eaLnBrk="1" hangingPunct="1">
              <a:lnSpc>
                <a:spcPct val="90000"/>
              </a:lnSpc>
            </a:pPr>
            <a:endParaRPr lang="en-US" baseline="-25000" smtClean="0"/>
          </a:p>
          <a:p>
            <a:pPr eaLnBrk="1" hangingPunct="1">
              <a:lnSpc>
                <a:spcPct val="90000"/>
              </a:lnSpc>
            </a:pPr>
            <a:endParaRPr lang="en-US" baseline="-25000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is a </a:t>
            </a:r>
            <a:r>
              <a:rPr lang="en-US" smtClean="0">
                <a:solidFill>
                  <a:srgbClr val="CC0000"/>
                </a:solidFill>
              </a:rPr>
              <a:t>one-parameter family of solutions</a:t>
            </a:r>
            <a:r>
              <a:rPr lang="en-US" smtClean="0"/>
              <a:t>, for instance (48°,60°,72°) or (36°,44°,64°) are solutions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5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0" name="Object 29"/>
          <p:cNvGraphicFramePr>
            <a:graphicFrameLocks noChangeAspect="1"/>
          </p:cNvGraphicFramePr>
          <p:nvPr/>
        </p:nvGraphicFramePr>
        <p:xfrm>
          <a:off x="793750" y="1738313"/>
          <a:ext cx="5559425" cy="793750"/>
        </p:xfrm>
        <a:graphic>
          <a:graphicData uri="http://schemas.openxmlformats.org/presentationml/2006/ole">
            <p:oleObj spid="_x0000_s34896" name="Equation" r:id="rId3" imgW="3289300" imgH="469900" progId="Equation.3">
              <p:embed/>
            </p:oleObj>
          </a:graphicData>
        </a:graphic>
      </p:graphicFrame>
      <p:sp>
        <p:nvSpPr>
          <p:cNvPr id="18461" name="Rectangle 32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2" name="Object 31"/>
          <p:cNvGraphicFramePr>
            <a:graphicFrameLocks noChangeAspect="1"/>
          </p:cNvGraphicFramePr>
          <p:nvPr/>
        </p:nvGraphicFramePr>
        <p:xfrm>
          <a:off x="769938" y="2636838"/>
          <a:ext cx="5773737" cy="808037"/>
        </p:xfrm>
        <a:graphic>
          <a:graphicData uri="http://schemas.openxmlformats.org/presentationml/2006/ole">
            <p:oleObj spid="_x0000_s34897" name="Equation" r:id="rId4" imgW="3505200" imgH="495300" progId="Equation.3">
              <p:embed/>
            </p:oleObj>
          </a:graphicData>
        </a:graphic>
      </p:graphicFrame>
      <p:sp>
        <p:nvSpPr>
          <p:cNvPr id="18463" name="Rectangle 3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64" name="Rectangle 3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846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368425"/>
            <a:ext cx="2443162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6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6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2110596"/>
              </p:ext>
            </p:extLst>
          </p:nvPr>
        </p:nvGraphicFramePr>
        <p:xfrm>
          <a:off x="917575" y="4876263"/>
          <a:ext cx="3654425" cy="822325"/>
        </p:xfrm>
        <a:graphic>
          <a:graphicData uri="http://schemas.openxmlformats.org/presentationml/2006/ole">
            <p:oleObj spid="_x0000_s34898" name="Equation" r:id="rId6" imgW="21336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026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F811C8F8-A959-4728-8C37-602DC1FC65DD}" type="slidenum">
              <a:rPr lang="en-US" sz="1000" smtClean="0">
                <a:solidFill>
                  <a:srgbClr val="3399FF"/>
                </a:solidFill>
              </a:rPr>
              <a:pPr/>
              <a:t>12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6446838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With one wedge one can set to zero three </a:t>
            </a:r>
            <a:r>
              <a:rPr lang="en-US" dirty="0" err="1" smtClean="0"/>
              <a:t>multipoles</a:t>
            </a:r>
            <a:r>
              <a:rPr lang="en-US" dirty="0" smtClean="0"/>
              <a:t> (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baseline="-25000" dirty="0" smtClean="0"/>
              <a:t>5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7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about two wedges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ym typeface="Symbol" pitchFamily="18" charset="2"/>
              </a:rPr>
              <a:t>One can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set to zero </a:t>
            </a:r>
            <a:r>
              <a:rPr lang="en-US" sz="1800" dirty="0" smtClean="0">
                <a:solidFill>
                  <a:srgbClr val="CC0000"/>
                </a:solidFill>
              </a:rPr>
              <a:t>five </a:t>
            </a:r>
            <a:r>
              <a:rPr lang="en-US" sz="1800" dirty="0" err="1" smtClean="0">
                <a:solidFill>
                  <a:srgbClr val="CC0000"/>
                </a:solidFill>
              </a:rPr>
              <a:t>multipoles</a:t>
            </a:r>
            <a:r>
              <a:rPr lang="en-US" sz="1800" dirty="0" smtClean="0"/>
              <a:t> (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7 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9 </a:t>
            </a:r>
            <a:r>
              <a:rPr lang="en-US" sz="1800" dirty="0" smtClean="0"/>
              <a:t>and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11</a:t>
            </a:r>
            <a:r>
              <a:rPr lang="en-US" sz="1800" dirty="0" smtClean="0"/>
              <a:t>) ~[0</a:t>
            </a:r>
            <a:r>
              <a:rPr lang="en-GB" sz="1800" dirty="0" smtClean="0"/>
              <a:t>°-33.3°, 37.1°- 53.1°, 63.4°- 71.8°</a:t>
            </a:r>
            <a:r>
              <a:rPr lang="en-US" sz="1800" dirty="0" smtClean="0"/>
              <a:t>]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0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3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1537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509713"/>
            <a:ext cx="19954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090988"/>
            <a:ext cx="19954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0" name="Object 39"/>
          <p:cNvGraphicFramePr>
            <a:graphicFrameLocks noChangeAspect="1"/>
          </p:cNvGraphicFramePr>
          <p:nvPr/>
        </p:nvGraphicFramePr>
        <p:xfrm>
          <a:off x="666750" y="2767013"/>
          <a:ext cx="5588000" cy="366712"/>
        </p:xfrm>
        <a:graphic>
          <a:graphicData uri="http://schemas.openxmlformats.org/presentationml/2006/ole">
            <p:oleObj spid="_x0000_s35967" name="Equation" r:id="rId5" imgW="3416300" imgH="228600" progId="Equation.3">
              <p:embed/>
            </p:oleObj>
          </a:graphicData>
        </a:graphic>
      </p:graphicFrame>
      <p:sp>
        <p:nvSpPr>
          <p:cNvPr id="21541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2" name="Object 41"/>
          <p:cNvGraphicFramePr>
            <a:graphicFrameLocks noChangeAspect="1"/>
          </p:cNvGraphicFramePr>
          <p:nvPr/>
        </p:nvGraphicFramePr>
        <p:xfrm>
          <a:off x="657225" y="3306763"/>
          <a:ext cx="5600700" cy="366712"/>
        </p:xfrm>
        <a:graphic>
          <a:graphicData uri="http://schemas.openxmlformats.org/presentationml/2006/ole">
            <p:oleObj spid="_x0000_s35968" name="Equation" r:id="rId6" imgW="3416300" imgH="228600" progId="Equation.3">
              <p:embed/>
            </p:oleObj>
          </a:graphicData>
        </a:graphic>
      </p:graphicFrame>
      <p:graphicFrame>
        <p:nvGraphicFramePr>
          <p:cNvPr id="21543" name="Object 43"/>
          <p:cNvGraphicFramePr>
            <a:graphicFrameLocks noChangeAspect="1"/>
          </p:cNvGraphicFramePr>
          <p:nvPr/>
        </p:nvGraphicFramePr>
        <p:xfrm>
          <a:off x="655638" y="3844925"/>
          <a:ext cx="5664200" cy="366713"/>
        </p:xfrm>
        <a:graphic>
          <a:graphicData uri="http://schemas.openxmlformats.org/presentationml/2006/ole">
            <p:oleObj spid="_x0000_s35969" name="Equation" r:id="rId7" imgW="3454400" imgH="228600" progId="Equation.3">
              <p:embed/>
            </p:oleObj>
          </a:graphicData>
        </a:graphic>
      </p:graphicFrame>
      <p:graphicFrame>
        <p:nvGraphicFramePr>
          <p:cNvPr id="21544" name="Object 45"/>
          <p:cNvGraphicFramePr>
            <a:graphicFrameLocks noChangeAspect="1"/>
          </p:cNvGraphicFramePr>
          <p:nvPr/>
        </p:nvGraphicFramePr>
        <p:xfrm>
          <a:off x="604838" y="4391025"/>
          <a:ext cx="5734050" cy="374650"/>
        </p:xfrm>
        <a:graphic>
          <a:graphicData uri="http://schemas.openxmlformats.org/presentationml/2006/ole">
            <p:oleObj spid="_x0000_s35970" name="Equation" r:id="rId8" imgW="3429000" imgH="228600" progId="Equation.3">
              <p:embed/>
            </p:oleObj>
          </a:graphicData>
        </a:graphic>
      </p:graphicFrame>
      <p:sp>
        <p:nvSpPr>
          <p:cNvPr id="21545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46" name="Object 47"/>
          <p:cNvGraphicFramePr>
            <a:graphicFrameLocks noChangeAspect="1"/>
          </p:cNvGraphicFramePr>
          <p:nvPr/>
        </p:nvGraphicFramePr>
        <p:xfrm>
          <a:off x="615950" y="4930775"/>
          <a:ext cx="6107113" cy="369888"/>
        </p:xfrm>
        <a:graphic>
          <a:graphicData uri="http://schemas.openxmlformats.org/presentationml/2006/ole">
            <p:oleObj spid="_x0000_s35971" name="Equation" r:id="rId9" imgW="3695700" imgH="228600" progId="Equation.3">
              <p:embed/>
            </p:oleObj>
          </a:graphicData>
        </a:graphic>
      </p:graphicFrame>
      <p:sp>
        <p:nvSpPr>
          <p:cNvPr id="21547" name="Text Box 49"/>
          <p:cNvSpPr txBox="1">
            <a:spLocks noChangeArrowheads="1"/>
          </p:cNvSpPr>
          <p:nvPr/>
        </p:nvSpPr>
        <p:spPr bwMode="auto">
          <a:xfrm>
            <a:off x="6808788" y="34131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One wedge, b</a:t>
            </a:r>
            <a:r>
              <a:rPr lang="en-US" sz="1000" baseline="-25000" dirty="0"/>
              <a:t>3</a:t>
            </a:r>
            <a:r>
              <a:rPr lang="en-US" sz="1000" dirty="0"/>
              <a:t>=b</a:t>
            </a:r>
            <a:r>
              <a:rPr lang="en-US" sz="1000" baseline="-25000" dirty="0"/>
              <a:t>5</a:t>
            </a:r>
            <a:r>
              <a:rPr lang="en-US" sz="1000" dirty="0"/>
              <a:t>=b</a:t>
            </a:r>
            <a:r>
              <a:rPr lang="en-US" sz="1000" baseline="-25000" dirty="0"/>
              <a:t>7</a:t>
            </a:r>
            <a:r>
              <a:rPr lang="en-US" sz="1000" dirty="0"/>
              <a:t>=0 </a:t>
            </a:r>
          </a:p>
          <a:p>
            <a:pPr algn="ctr"/>
            <a:r>
              <a:rPr lang="en-US" sz="1000" dirty="0"/>
              <a:t> [</a:t>
            </a:r>
            <a:r>
              <a:rPr lang="en-US" sz="1000" dirty="0" smtClean="0"/>
              <a:t>0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-</a:t>
            </a:r>
            <a:r>
              <a:rPr lang="en-GB" sz="1000" dirty="0" smtClean="0"/>
              <a:t>43.2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,52.2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-67.3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]</a:t>
            </a:r>
            <a:endParaRPr lang="en-US" sz="1000" dirty="0"/>
          </a:p>
        </p:txBody>
      </p:sp>
      <p:sp>
        <p:nvSpPr>
          <p:cNvPr id="21548" name="Text Box 50"/>
          <p:cNvSpPr txBox="1">
            <a:spLocks noChangeArrowheads="1"/>
          </p:cNvSpPr>
          <p:nvPr/>
        </p:nvSpPr>
        <p:spPr bwMode="auto">
          <a:xfrm>
            <a:off x="6626225" y="6057900"/>
            <a:ext cx="2341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Two wedges, b</a:t>
            </a:r>
            <a:r>
              <a:rPr lang="en-US" sz="1000" baseline="-25000" dirty="0"/>
              <a:t>3</a:t>
            </a:r>
            <a:r>
              <a:rPr lang="en-US" sz="1000" dirty="0"/>
              <a:t>=b</a:t>
            </a:r>
            <a:r>
              <a:rPr lang="en-US" sz="1000" baseline="-25000" dirty="0"/>
              <a:t>5</a:t>
            </a:r>
            <a:r>
              <a:rPr lang="en-US" sz="1000" dirty="0"/>
              <a:t>=b</a:t>
            </a:r>
            <a:r>
              <a:rPr lang="en-US" sz="1000" baseline="-25000" dirty="0"/>
              <a:t>7</a:t>
            </a:r>
            <a:r>
              <a:rPr lang="en-US" sz="1000" dirty="0"/>
              <a:t>=b</a:t>
            </a:r>
            <a:r>
              <a:rPr lang="en-US" sz="1000" baseline="-25000" dirty="0"/>
              <a:t>9</a:t>
            </a:r>
            <a:r>
              <a:rPr lang="en-US" sz="1000" dirty="0"/>
              <a:t>=b</a:t>
            </a:r>
            <a:r>
              <a:rPr lang="en-US" sz="1000" baseline="-25000" dirty="0"/>
              <a:t>11</a:t>
            </a:r>
            <a:r>
              <a:rPr lang="en-US" sz="1000" dirty="0"/>
              <a:t>=0 </a:t>
            </a:r>
          </a:p>
          <a:p>
            <a:pPr algn="ctr"/>
            <a:r>
              <a:rPr lang="en-US" sz="1000" dirty="0"/>
              <a:t>[</a:t>
            </a:r>
            <a:r>
              <a:rPr lang="en-US" sz="1000" dirty="0" smtClean="0"/>
              <a:t>0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-33.3</a:t>
            </a:r>
            <a:r>
              <a:rPr lang="en-US" sz="1000" dirty="0" smtClean="0">
                <a:sym typeface="Symbol"/>
              </a:rPr>
              <a:t>,</a:t>
            </a:r>
            <a:r>
              <a:rPr lang="en-GB" sz="1000" dirty="0" smtClean="0"/>
              <a:t>37.1</a:t>
            </a:r>
            <a:r>
              <a:rPr lang="en-US" sz="1000" dirty="0" smtClean="0">
                <a:sym typeface="Symbol"/>
              </a:rPr>
              <a:t>-</a:t>
            </a:r>
            <a:r>
              <a:rPr lang="en-GB" sz="1000" dirty="0" smtClean="0"/>
              <a:t>53.1</a:t>
            </a:r>
            <a:r>
              <a:rPr lang="en-US" sz="1000" dirty="0" smtClean="0">
                <a:sym typeface="Symbol"/>
              </a:rPr>
              <a:t></a:t>
            </a:r>
            <a:r>
              <a:rPr lang="en-GB" sz="1000" dirty="0" smtClean="0"/>
              <a:t>,63.4</a:t>
            </a:r>
            <a:r>
              <a:rPr lang="en-US" sz="1000" dirty="0" smtClean="0">
                <a:sym typeface="Symbol"/>
              </a:rPr>
              <a:t>- </a:t>
            </a:r>
            <a:r>
              <a:rPr lang="en-GB" sz="1000" dirty="0" smtClean="0"/>
              <a:t>71.8</a:t>
            </a:r>
            <a:r>
              <a:rPr lang="en-US" sz="1000" dirty="0" smtClean="0">
                <a:sym typeface="Symbol"/>
              </a:rPr>
              <a:t></a:t>
            </a:r>
            <a:r>
              <a:rPr lang="en-US" sz="1000" dirty="0" smtClean="0"/>
              <a:t>] </a:t>
            </a:r>
            <a:endParaRPr lang="en-US" sz="1000" dirty="0"/>
          </a:p>
        </p:txBody>
      </p:sp>
      <p:sp>
        <p:nvSpPr>
          <p:cNvPr id="21549" name="Rectangle 52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1313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47" grpId="0"/>
      <p:bldP spid="21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B9DE8986-F835-4CE4-B454-73A36F40AB68}" type="slidenum">
              <a:rPr lang="en-US" sz="1000" smtClean="0">
                <a:solidFill>
                  <a:srgbClr val="3399FF"/>
                </a:solidFill>
              </a:rPr>
              <a:pPr/>
              <a:t>13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429625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Limits due to the cable 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Finite thickness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one cannot produce sectors of any 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Cables cannot be key-stoned beyond a certain angle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00"/>
                </a:solidFill>
              </a:rPr>
              <a:t>some wedges can be used to better follow the arch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does not always aim at having zero </a:t>
            </a:r>
            <a:r>
              <a:rPr lang="en-US" dirty="0" err="1" smtClean="0"/>
              <a:t>multipoles</a:t>
            </a:r>
            <a:r>
              <a:rPr lang="en-US" dirty="0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There are other contributions (iron, persistent currents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Codes can estimate and optimize (e.g. ROXIE) – but never lose the feeling of what you are doing ! (more info USPAS Unit 8)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578474" y="6379280"/>
            <a:ext cx="312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RHIC main </a:t>
            </a:r>
            <a:r>
              <a:rPr lang="fr-CH" sz="1000" dirty="0" err="1"/>
              <a:t>dipole</a:t>
            </a:r>
            <a:endParaRPr lang="it-IT" sz="1000" dirty="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182688" y="6205538"/>
            <a:ext cx="3122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Our case </a:t>
            </a:r>
            <a:r>
              <a:rPr lang="fr-CH" sz="1000" dirty="0" err="1"/>
              <a:t>with</a:t>
            </a:r>
            <a:r>
              <a:rPr lang="fr-CH" sz="1000" dirty="0"/>
              <a:t> </a:t>
            </a:r>
            <a:r>
              <a:rPr lang="fr-CH" sz="1000" dirty="0" err="1"/>
              <a:t>two</a:t>
            </a:r>
            <a:r>
              <a:rPr lang="fr-CH" sz="1000" dirty="0"/>
              <a:t> </a:t>
            </a:r>
            <a:r>
              <a:rPr lang="fr-CH" sz="1000" dirty="0" err="1"/>
              <a:t>wedges</a:t>
            </a:r>
            <a:endParaRPr lang="it-IT" sz="1000" dirty="0"/>
          </a:p>
        </p:txBody>
      </p:sp>
      <p:pic>
        <p:nvPicPr>
          <p:cNvPr id="2358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305" y="4277358"/>
            <a:ext cx="1963378" cy="18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474" y="3763652"/>
            <a:ext cx="2878803" cy="26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4" name="Line 37"/>
          <p:cNvSpPr>
            <a:spLocks noChangeShapeType="1"/>
          </p:cNvSpPr>
          <p:nvPr/>
        </p:nvSpPr>
        <p:spPr bwMode="auto">
          <a:xfrm flipH="1">
            <a:off x="7911258" y="2217739"/>
            <a:ext cx="132600" cy="3204267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259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  <p:bldP spid="23580" grpId="0"/>
      <p:bldP spid="23581" grpId="0"/>
      <p:bldP spid="23584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14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Coil lay out and field quality constraints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Field versus coil width, superconductor and filling ratio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Quadrupoles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 design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Iron and persistent currents</a:t>
            </a:r>
          </a:p>
        </p:txBody>
      </p:sp>
    </p:spTree>
    <p:extLst>
      <p:ext uri="{BB962C8B-B14F-4D97-AF65-F5344CB8AC3E}">
        <p14:creationId xmlns:p14="http://schemas.microsoft.com/office/powerpoint/2010/main" xmlns="" val="117418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r>
              <a:rPr lang="en-US" sz="1000" dirty="0" smtClean="0">
                <a:solidFill>
                  <a:srgbClr val="3399FF"/>
                </a:solidFill>
              </a:rPr>
              <a:t> </a:t>
            </a:r>
            <a:fld id="{1FF01158-F063-4D35-B911-4C403005CDDC}" type="slidenum">
              <a:rPr lang="en-US" sz="1000" smtClean="0">
                <a:solidFill>
                  <a:srgbClr val="3399FF"/>
                </a:solidFill>
              </a:rPr>
              <a:pPr/>
              <a:t>15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</a:t>
            </a:r>
            <a:r>
              <a:rPr lang="en-US" dirty="0" smtClean="0"/>
              <a:t>. DIPOLES: FIELD VERSUS MATERIAL </a:t>
            </a:r>
            <a:br>
              <a:rPr lang="en-US" dirty="0" smtClean="0"/>
            </a:br>
            <a:r>
              <a:rPr lang="en-US" dirty="0" smtClean="0"/>
              <a:t>AND COIL THICKNESS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coil width is the main parameter of magnet design</a:t>
            </a:r>
          </a:p>
          <a:p>
            <a:pPr lvl="1" eaLnBrk="1" hangingPunct="1"/>
            <a:r>
              <a:rPr lang="en-US" dirty="0" smtClean="0"/>
              <a:t>First decision of the magnet designer: how much superconductor ?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5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8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9079452"/>
              </p:ext>
            </p:extLst>
          </p:nvPr>
        </p:nvGraphicFramePr>
        <p:xfrm>
          <a:off x="3666164" y="1955496"/>
          <a:ext cx="1811671" cy="741971"/>
        </p:xfrm>
        <a:graphic>
          <a:graphicData uri="http://schemas.openxmlformats.org/presentationml/2006/ole">
            <p:oleObj spid="_x0000_s52243" name="Equation" r:id="rId3" imgW="533160" imgH="215640" progId="Equation.3">
              <p:embed/>
            </p:oleObj>
          </a:graphicData>
        </a:graphic>
      </p:graphicFrame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26" y="2722519"/>
            <a:ext cx="3844925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876" y="2697467"/>
            <a:ext cx="3883025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863" y="5599134"/>
            <a:ext cx="2149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 </a:t>
            </a:r>
            <a:r>
              <a:rPr lang="en-US" sz="1400" dirty="0" smtClean="0"/>
              <a:t>High field</a:t>
            </a:r>
          </a:p>
          <a:p>
            <a:r>
              <a:rPr lang="en-US" sz="1400" dirty="0" smtClean="0">
                <a:sym typeface="Wingdings" pitchFamily="2" charset="2"/>
              </a:rPr>
              <a:t> </a:t>
            </a:r>
            <a:r>
              <a:rPr lang="en-US" sz="1400" dirty="0" smtClean="0"/>
              <a:t>Large coil </a:t>
            </a:r>
            <a:r>
              <a:rPr lang="en-US" sz="1400" dirty="0" smtClean="0">
                <a:sym typeface="Symbol"/>
              </a:rPr>
              <a:t> $$</a:t>
            </a:r>
            <a:endParaRPr lang="en-US" sz="1400" dirty="0" smtClean="0"/>
          </a:p>
          <a:p>
            <a:r>
              <a:rPr lang="en-US" sz="1400" dirty="0" smtClean="0">
                <a:sym typeface="Wingdings" pitchFamily="2" charset="2"/>
              </a:rPr>
              <a:t> </a:t>
            </a:r>
            <a:r>
              <a:rPr lang="en-US" sz="1400" dirty="0" smtClean="0"/>
              <a:t>Lower current density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61414" y="5575798"/>
            <a:ext cx="2162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 </a:t>
            </a:r>
            <a:r>
              <a:rPr lang="en-US" sz="1400" dirty="0" smtClean="0"/>
              <a:t>Low field</a:t>
            </a:r>
          </a:p>
          <a:p>
            <a:r>
              <a:rPr lang="en-US" sz="1400" dirty="0" smtClean="0">
                <a:sym typeface="Wingdings" pitchFamily="2" charset="2"/>
              </a:rPr>
              <a:t> </a:t>
            </a:r>
            <a:r>
              <a:rPr lang="en-US" sz="1400" dirty="0" smtClean="0"/>
              <a:t>Smaller coil</a:t>
            </a:r>
          </a:p>
          <a:p>
            <a:r>
              <a:rPr lang="en-US" sz="1400" dirty="0" smtClean="0">
                <a:sym typeface="Wingdings" pitchFamily="2" charset="2"/>
              </a:rPr>
              <a:t> </a:t>
            </a:r>
            <a:r>
              <a:rPr lang="en-US" sz="1400" dirty="0" smtClean="0"/>
              <a:t>Larger current density</a:t>
            </a:r>
          </a:p>
        </p:txBody>
      </p:sp>
    </p:spTree>
    <p:extLst>
      <p:ext uri="{BB962C8B-B14F-4D97-AF65-F5344CB8AC3E}">
        <p14:creationId xmlns:p14="http://schemas.microsoft.com/office/powerpoint/2010/main" xmlns="" val="3921739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3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r>
              <a:rPr lang="en-US" sz="1000" dirty="0" smtClean="0">
                <a:solidFill>
                  <a:srgbClr val="3399FF"/>
                </a:solidFill>
              </a:rPr>
              <a:t> </a:t>
            </a:r>
            <a:fld id="{1FF01158-F063-4D35-B911-4C403005CDDC}" type="slidenum">
              <a:rPr lang="en-US" sz="1000" smtClean="0">
                <a:solidFill>
                  <a:srgbClr val="3399FF"/>
                </a:solidFill>
              </a:rPr>
              <a:pPr/>
              <a:t>16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</a:t>
            </a:r>
            <a:r>
              <a:rPr lang="en-US" dirty="0" smtClean="0"/>
              <a:t>. DIPOLES: FIELD VERSUS MATERIAL </a:t>
            </a:r>
            <a:br>
              <a:rPr lang="en-US" dirty="0" smtClean="0"/>
            </a:br>
            <a:r>
              <a:rPr lang="en-US" dirty="0" smtClean="0"/>
              <a:t>AND COIL THICKNESS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Aim: approximate analytical equations for magnetic design</a:t>
            </a:r>
          </a:p>
          <a:p>
            <a:pPr eaLnBrk="1" hangingPunct="1"/>
            <a:r>
              <a:rPr lang="en-US" dirty="0" smtClean="0"/>
              <a:t>We recall the equations for the </a:t>
            </a:r>
            <a:r>
              <a:rPr lang="en-US" dirty="0" smtClean="0">
                <a:solidFill>
                  <a:srgbClr val="CC0000"/>
                </a:solidFill>
              </a:rPr>
              <a:t>critical surface</a:t>
            </a:r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-Ti: linear approximation is good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with </a:t>
            </a:r>
            <a:r>
              <a:rPr lang="en-US" i="1" dirty="0" smtClean="0"/>
              <a:t>s</a:t>
            </a:r>
            <a:r>
              <a:rPr lang="en-US" dirty="0" smtClean="0"/>
              <a:t>~6.0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 [A/(T m</a:t>
            </a:r>
            <a:r>
              <a:rPr lang="en-US" baseline="30000" dirty="0" smtClean="0"/>
              <a:t>2</a:t>
            </a:r>
            <a:r>
              <a:rPr lang="en-US" dirty="0" smtClean="0"/>
              <a:t>)] and </a:t>
            </a:r>
            <a:r>
              <a:rPr lang="en-US" i="1" dirty="0" smtClean="0"/>
              <a:t>B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c2</a:t>
            </a:r>
            <a:r>
              <a:rPr lang="en-US" dirty="0" smtClean="0"/>
              <a:t>~10 T at 4.2 K or 13 T at 1.9 K</a:t>
            </a:r>
          </a:p>
          <a:p>
            <a:pPr lvl="2" eaLnBrk="1" hangingPunct="1"/>
            <a:r>
              <a:rPr lang="en-US" dirty="0" smtClean="0"/>
              <a:t>This is a typical mature and very good </a:t>
            </a:r>
            <a:r>
              <a:rPr lang="en-US" dirty="0" err="1" smtClean="0"/>
              <a:t>Nb</a:t>
            </a:r>
            <a:r>
              <a:rPr lang="en-US" dirty="0" smtClean="0"/>
              <a:t>-Ti strand</a:t>
            </a:r>
          </a:p>
          <a:p>
            <a:pPr lvl="2" eaLnBrk="1" hangingPunct="1"/>
            <a:r>
              <a:rPr lang="en-US" dirty="0" err="1" smtClean="0"/>
              <a:t>Tevatron</a:t>
            </a:r>
            <a:r>
              <a:rPr lang="en-US" dirty="0" smtClean="0"/>
              <a:t> had half of it!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5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8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8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5231731"/>
              </p:ext>
            </p:extLst>
          </p:nvPr>
        </p:nvGraphicFramePr>
        <p:xfrm>
          <a:off x="6824992" y="3146425"/>
          <a:ext cx="2052638" cy="427038"/>
        </p:xfrm>
        <a:graphic>
          <a:graphicData uri="http://schemas.openxmlformats.org/presentationml/2006/ole">
            <p:oleObj spid="_x0000_s36893" name="Équation" r:id="rId3" imgW="1168200" imgH="241200" progId="Equation.3">
              <p:embed/>
            </p:oleObj>
          </a:graphicData>
        </a:graphic>
      </p:graphicFrame>
      <p:pic>
        <p:nvPicPr>
          <p:cNvPr id="6182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573463"/>
            <a:ext cx="5589588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20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ABA5A2BD-D873-4EDA-84C4-6C109D9FB7EF}" type="slidenum">
              <a:rPr lang="en-US" sz="1000" smtClean="0">
                <a:solidFill>
                  <a:srgbClr val="3399FF"/>
                </a:solidFill>
              </a:rPr>
              <a:pPr/>
              <a:t>17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current density </a:t>
            </a:r>
            <a:r>
              <a:rPr lang="en-US" dirty="0" smtClean="0">
                <a:solidFill>
                  <a:srgbClr val="CC0000"/>
                </a:solidFill>
              </a:rPr>
              <a:t>in the coil is lower</a:t>
            </a:r>
          </a:p>
          <a:p>
            <a:pPr lvl="1" eaLnBrk="1" hangingPunct="1"/>
            <a:r>
              <a:rPr lang="en-US" dirty="0" smtClean="0"/>
              <a:t>Strand made of </a:t>
            </a:r>
            <a:r>
              <a:rPr lang="en-US" dirty="0" smtClean="0">
                <a:solidFill>
                  <a:srgbClr val="CC0000"/>
                </a:solidFill>
              </a:rPr>
              <a:t>superconductor and normal conducting</a:t>
            </a:r>
            <a:r>
              <a:rPr lang="en-US" dirty="0" smtClean="0"/>
              <a:t> (</a:t>
            </a:r>
            <a:r>
              <a:rPr lang="en-US" dirty="0" smtClean="0">
                <a:sym typeface="Symbol" pitchFamily="18" charset="2"/>
              </a:rPr>
              <a:t></a:t>
            </a:r>
            <a:r>
              <a:rPr lang="en-US" dirty="0" smtClean="0"/>
              <a:t>copper) </a:t>
            </a:r>
            <a:r>
              <a:rPr lang="en-US" dirty="0" smtClean="0">
                <a:sym typeface="Symbol" pitchFamily="18" charset="2"/>
              </a:rPr>
              <a:t>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</a:t>
            </a:r>
            <a:r>
              <a:rPr lang="en-US" baseline="-25000" dirty="0" smtClean="0">
                <a:sym typeface="Symbol" pitchFamily="18" charset="2"/>
              </a:rPr>
              <a:t>Cu/</a:t>
            </a:r>
            <a:r>
              <a:rPr lang="en-US" baseline="-25000" dirty="0" err="1" smtClean="0">
                <a:sym typeface="Symbol" pitchFamily="18" charset="2"/>
              </a:rPr>
              <a:t>noCu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is the ratio between the copper and the superconductor, usually ranging from 1 to 2 in most cases</a:t>
            </a:r>
          </a:p>
          <a:p>
            <a:pPr lvl="1" eaLnBrk="1" hangingPunct="1"/>
            <a:r>
              <a:rPr lang="en-US" dirty="0" smtClean="0"/>
              <a:t>If the strands are assembled in rectangular cables, there are</a:t>
            </a:r>
            <a:r>
              <a:rPr lang="en-US" dirty="0" smtClean="0">
                <a:solidFill>
                  <a:srgbClr val="CC0000"/>
                </a:solidFill>
              </a:rPr>
              <a:t> voids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i="1" dirty="0" smtClean="0">
                <a:sym typeface="Symbol" pitchFamily="18" charset="2"/>
              </a:rPr>
              <a:t></a:t>
            </a:r>
            <a:r>
              <a:rPr lang="en-US" i="1" baseline="-25000" dirty="0" smtClean="0">
                <a:sym typeface="Symbol" pitchFamily="18" charset="2"/>
              </a:rPr>
              <a:t>w-c</a:t>
            </a:r>
            <a:r>
              <a:rPr lang="en-US" dirty="0" smtClean="0"/>
              <a:t> is the fraction of cable occupied by strands (usually ~85%)</a:t>
            </a:r>
            <a:endParaRPr lang="en-US" i="1" baseline="-25000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/>
              <a:t>The cables are </a:t>
            </a:r>
            <a:r>
              <a:rPr lang="en-US" dirty="0" smtClean="0">
                <a:solidFill>
                  <a:srgbClr val="CC0000"/>
                </a:solidFill>
              </a:rPr>
              <a:t>insulated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i="1" dirty="0" smtClean="0">
                <a:sym typeface="Symbol" pitchFamily="18" charset="2"/>
              </a:rPr>
              <a:t></a:t>
            </a:r>
            <a:r>
              <a:rPr lang="en-US" i="1" baseline="-25000" dirty="0" smtClean="0">
                <a:sym typeface="Symbol" pitchFamily="18" charset="2"/>
              </a:rPr>
              <a:t>c-i</a:t>
            </a:r>
            <a:r>
              <a:rPr lang="en-US" dirty="0" smtClean="0"/>
              <a:t> is the fraction of insulated cable occupied by the bare cable (~85%)</a:t>
            </a:r>
          </a:p>
          <a:p>
            <a:pPr eaLnBrk="1" hangingPunct="1"/>
            <a:r>
              <a:rPr lang="en-US" dirty="0" smtClean="0"/>
              <a:t>The current density flowing in the insulated cable is reduced by a factor 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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(filling ratio)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filling ratio ranges from ¼ to 1/3</a:t>
            </a:r>
          </a:p>
          <a:p>
            <a:pPr lvl="1" algn="just" eaLnBrk="1" hangingPunct="1"/>
            <a:r>
              <a:rPr lang="en-US" dirty="0" smtClean="0">
                <a:sym typeface="Symbol" pitchFamily="18" charset="2"/>
              </a:rPr>
              <a:t>The critical surface for </a:t>
            </a:r>
            <a:r>
              <a:rPr lang="en-US" i="1" dirty="0" smtClean="0">
                <a:sym typeface="Symbol" pitchFamily="18" charset="2"/>
              </a:rPr>
              <a:t>j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engineering current density</a:t>
            </a:r>
            <a:r>
              <a:rPr lang="en-US" dirty="0" smtClean="0">
                <a:sym typeface="Symbol" pitchFamily="18" charset="2"/>
              </a:rPr>
              <a:t>) is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5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6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4" name="Rectangle 4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6" name="Rectangle 4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20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6561222"/>
              </p:ext>
            </p:extLst>
          </p:nvPr>
        </p:nvGraphicFramePr>
        <p:xfrm>
          <a:off x="5503863" y="5675313"/>
          <a:ext cx="2571750" cy="547687"/>
        </p:xfrm>
        <a:graphic>
          <a:graphicData uri="http://schemas.openxmlformats.org/presentationml/2006/ole">
            <p:oleObj spid="_x0000_s37971" name="Equation" r:id="rId3" imgW="1091880" imgH="228600" progId="Equation.3">
              <p:embed/>
            </p:oleObj>
          </a:graphicData>
        </a:graphic>
      </p:graphicFrame>
      <p:sp>
        <p:nvSpPr>
          <p:cNvPr id="2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9944840"/>
              </p:ext>
            </p:extLst>
          </p:nvPr>
        </p:nvGraphicFramePr>
        <p:xfrm>
          <a:off x="6128371" y="4407978"/>
          <a:ext cx="2322950" cy="654352"/>
        </p:xfrm>
        <a:graphic>
          <a:graphicData uri="http://schemas.openxmlformats.org/presentationml/2006/ole">
            <p:oleObj spid="_x0000_s37972" name="Équation" r:id="rId4" imgW="1511300" imgH="431800" progId="Equation.3">
              <p:embed/>
            </p:oleObj>
          </a:graphicData>
        </a:graphic>
      </p:graphicFrame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2675293"/>
              </p:ext>
            </p:extLst>
          </p:nvPr>
        </p:nvGraphicFramePr>
        <p:xfrm>
          <a:off x="1339672" y="5679583"/>
          <a:ext cx="2575774" cy="592428"/>
        </p:xfrm>
        <a:graphic>
          <a:graphicData uri="http://schemas.openxmlformats.org/presentationml/2006/ole">
            <p:oleObj spid="_x0000_s37973" name="Équation" r:id="rId5" imgW="1066800" imgH="241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496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E194B08D-046E-4048-8F38-08382E255D9C}" type="slidenum">
              <a:rPr lang="en-US" sz="1000" smtClean="0">
                <a:solidFill>
                  <a:srgbClr val="3399FF"/>
                </a:solidFill>
              </a:rPr>
              <a:pPr/>
              <a:t>18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characterize the coil by two parameters</a:t>
            </a: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i="1" dirty="0" smtClean="0">
                <a:sym typeface="Symbol" pitchFamily="18" charset="2"/>
              </a:rPr>
              <a:t></a:t>
            </a:r>
            <a:r>
              <a:rPr lang="en-US" i="1" baseline="-25000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: how much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field in the 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centre</a:t>
            </a:r>
            <a:r>
              <a:rPr lang="en-US" dirty="0" smtClean="0">
                <a:sym typeface="Symbol" pitchFamily="18" charset="2"/>
              </a:rPr>
              <a:t> is given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per unit of current density</a:t>
            </a:r>
          </a:p>
          <a:p>
            <a:pPr lvl="1" eaLnBrk="1" hangingPunct="1"/>
            <a:r>
              <a:rPr lang="en-US" i="1" dirty="0" smtClean="0">
                <a:sym typeface="Symbol" pitchFamily="18" charset="2"/>
              </a:rPr>
              <a:t></a:t>
            </a:r>
            <a:r>
              <a:rPr lang="en-US" dirty="0" smtClean="0">
                <a:sym typeface="Symbol" pitchFamily="18" charset="2"/>
              </a:rPr>
              <a:t>: ratio between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peak field and central field</a:t>
            </a:r>
          </a:p>
          <a:p>
            <a:pPr lvl="1" eaLnBrk="1" hangingPunct="1"/>
            <a:r>
              <a:rPr lang="en-US" dirty="0" smtClean="0"/>
              <a:t>We can now compute what is the highest peak field that can be reached in the dipole in the case of a linear critical surface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Margin: you must stay at a certain distance from the critical surface (typically 80% of </a:t>
            </a:r>
            <a:r>
              <a:rPr lang="en-US" i="1" dirty="0" err="1" smtClean="0">
                <a:solidFill>
                  <a:srgbClr val="C00000"/>
                </a:solidFill>
              </a:rPr>
              <a:t>j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ss</a:t>
            </a:r>
            <a:r>
              <a:rPr lang="en-US" i="1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ss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5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6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7" name="Rectangle 2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9" name="Rectangle 3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0" name="Rectangle 3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2" name="Rectangle 4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7" name="Rectangle 5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8" name="Rectangle 5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9" name="Rectangle 6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1" name="Rectangle 6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671679"/>
              </p:ext>
            </p:extLst>
          </p:nvPr>
        </p:nvGraphicFramePr>
        <p:xfrm>
          <a:off x="2649247" y="1734426"/>
          <a:ext cx="1223366" cy="494675"/>
        </p:xfrm>
        <a:graphic>
          <a:graphicData uri="http://schemas.openxmlformats.org/presentationml/2006/ole">
            <p:oleObj spid="_x0000_s39061" name="Équation" r:id="rId3" imgW="533169" imgH="228501" progId="Equation.3">
              <p:embed/>
            </p:oleObj>
          </a:graphicData>
        </a:graphic>
      </p:graphicFrame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2111581"/>
              </p:ext>
            </p:extLst>
          </p:nvPr>
        </p:nvGraphicFramePr>
        <p:xfrm>
          <a:off x="5255002" y="1796709"/>
          <a:ext cx="2107746" cy="494675"/>
        </p:xfrm>
        <a:graphic>
          <a:graphicData uri="http://schemas.openxmlformats.org/presentationml/2006/ole">
            <p:oleObj spid="_x0000_s39062" name="Équation" r:id="rId4" imgW="1040948" imgH="241195" progId="Equation.3">
              <p:embed/>
            </p:oleObj>
          </a:graphicData>
        </a:graphic>
      </p:graphicFrame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0750002"/>
              </p:ext>
            </p:extLst>
          </p:nvPr>
        </p:nvGraphicFramePr>
        <p:xfrm>
          <a:off x="2345276" y="6019800"/>
          <a:ext cx="2057400" cy="838200"/>
        </p:xfrm>
        <a:graphic>
          <a:graphicData uri="http://schemas.openxmlformats.org/presentationml/2006/ole">
            <p:oleObj spid="_x0000_s39063" name="Équation" r:id="rId5" imgW="1041120" imgH="43164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2690873"/>
              </p:ext>
            </p:extLst>
          </p:nvPr>
        </p:nvGraphicFramePr>
        <p:xfrm>
          <a:off x="726047" y="4443211"/>
          <a:ext cx="2216150" cy="469900"/>
        </p:xfrm>
        <a:graphic>
          <a:graphicData uri="http://schemas.openxmlformats.org/presentationml/2006/ole">
            <p:oleObj spid="_x0000_s39064" name="Equation" r:id="rId6" imgW="1091880" imgH="228600" progId="Equation.3">
              <p:embed/>
            </p:oleObj>
          </a:graphicData>
        </a:graphic>
      </p:graphicFrame>
      <p:pic>
        <p:nvPicPr>
          <p:cNvPr id="9297" name="Picture 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957" y="4091884"/>
            <a:ext cx="4070522" cy="24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21511" y="4535098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i="1" dirty="0" smtClean="0">
                <a:solidFill>
                  <a:srgbClr val="FF0000"/>
                </a:solidFill>
              </a:rPr>
              <a:t>j=</a:t>
            </a:r>
            <a:r>
              <a:rPr lang="fr-CH" i="1" dirty="0" err="1" smtClean="0">
                <a:solidFill>
                  <a:srgbClr val="FF0000"/>
                </a:solidFill>
                <a:latin typeface="Symbol" pitchFamily="18" charset="2"/>
              </a:rPr>
              <a:t>k</a:t>
            </a:r>
            <a:r>
              <a:rPr lang="fr-CH" i="1" dirty="0" err="1" smtClean="0">
                <a:solidFill>
                  <a:srgbClr val="FF0000"/>
                </a:solidFill>
              </a:rPr>
              <a:t>s</a:t>
            </a:r>
            <a:r>
              <a:rPr lang="fr-CH" i="1" dirty="0" smtClean="0">
                <a:solidFill>
                  <a:srgbClr val="FF0000"/>
                </a:solidFill>
              </a:rPr>
              <a:t>(b-B)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7022413" y="5602309"/>
            <a:ext cx="176876" cy="180305"/>
          </a:xfrm>
          <a:prstGeom prst="star5">
            <a:avLst/>
          </a:prstGeom>
          <a:solidFill>
            <a:srgbClr val="1C2A6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2640169" y="4443211"/>
            <a:ext cx="4262907" cy="1159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2934642"/>
              </p:ext>
            </p:extLst>
          </p:nvPr>
        </p:nvGraphicFramePr>
        <p:xfrm>
          <a:off x="1022015" y="5022760"/>
          <a:ext cx="2433637" cy="838200"/>
        </p:xfrm>
        <a:graphic>
          <a:graphicData uri="http://schemas.openxmlformats.org/presentationml/2006/ole">
            <p:oleObj spid="_x0000_s39065" name="Équation" r:id="rId8" imgW="123156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175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E194B08D-046E-4048-8F38-08382E255D9C}" type="slidenum">
              <a:rPr lang="en-US" sz="1000" smtClean="0">
                <a:solidFill>
                  <a:srgbClr val="3399FF"/>
                </a:solidFill>
              </a:rPr>
              <a:pPr/>
              <a:t>19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Hypothesis of 60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sector coil: </a:t>
            </a: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/>
              <a:t>This is the easy part – with two sectors a bit more realistic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Ratio peak field/central field: empirical fit (one can make better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i="1" dirty="0" smtClean="0"/>
              <a:t>a</a:t>
            </a:r>
            <a:r>
              <a:rPr lang="en-US" dirty="0"/>
              <a:t>~</a:t>
            </a:r>
            <a:r>
              <a:rPr lang="en-US" dirty="0" smtClean="0"/>
              <a:t>0.045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5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6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7" name="Rectangle 2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9" name="Rectangle 3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0" name="Rectangle 3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2" name="Rectangle 4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7" name="Rectangle 5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8" name="Rectangle 5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9" name="Rectangle 6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1" name="Rectangle 6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0214452"/>
              </p:ext>
            </p:extLst>
          </p:nvPr>
        </p:nvGraphicFramePr>
        <p:xfrm>
          <a:off x="1476054" y="1699920"/>
          <a:ext cx="1223366" cy="494675"/>
        </p:xfrm>
        <a:graphic>
          <a:graphicData uri="http://schemas.openxmlformats.org/presentationml/2006/ole">
            <p:oleObj spid="_x0000_s46184" name="Équation" r:id="rId3" imgW="533169" imgH="228501" progId="Equation.3">
              <p:embed/>
            </p:oleObj>
          </a:graphicData>
        </a:graphic>
      </p:graphicFrame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1935901"/>
              </p:ext>
            </p:extLst>
          </p:nvPr>
        </p:nvGraphicFramePr>
        <p:xfrm>
          <a:off x="7215397" y="1678078"/>
          <a:ext cx="1454150" cy="531813"/>
        </p:xfrm>
        <a:graphic>
          <a:graphicData uri="http://schemas.openxmlformats.org/presentationml/2006/ole">
            <p:oleObj spid="_x0000_s46185" name="Équation" r:id="rId4" imgW="609480" imgH="22860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7549564"/>
              </p:ext>
            </p:extLst>
          </p:nvPr>
        </p:nvGraphicFramePr>
        <p:xfrm>
          <a:off x="3846513" y="1555750"/>
          <a:ext cx="2533650" cy="819150"/>
        </p:xfrm>
        <a:graphic>
          <a:graphicData uri="http://schemas.openxmlformats.org/presentationml/2006/ole">
            <p:oleObj spid="_x0000_s46186" name="Équation" r:id="rId5" imgW="1231560" imgH="393480" progId="Equation.3">
              <p:embed/>
            </p:oleObj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363688"/>
              </p:ext>
            </p:extLst>
          </p:nvPr>
        </p:nvGraphicFramePr>
        <p:xfrm>
          <a:off x="391034" y="3841421"/>
          <a:ext cx="2096036" cy="834096"/>
        </p:xfrm>
        <a:graphic>
          <a:graphicData uri="http://schemas.openxmlformats.org/presentationml/2006/ole">
            <p:oleObj spid="_x0000_s46187" name="Equation" r:id="rId6" imgW="990170" imgH="393529" progId="Equation.3">
              <p:embed/>
            </p:oleObj>
          </a:graphicData>
        </a:graphic>
      </p:graphicFrame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081" y="3522173"/>
            <a:ext cx="5812103" cy="294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35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F06E2DA1-BF00-4D9A-ACEB-C515D88BD3BB}" type="slidenum">
              <a:rPr lang="en-US" sz="1000" b="0" smtClean="0">
                <a:solidFill>
                  <a:srgbClr val="3399FF"/>
                </a:solidFill>
              </a:rPr>
              <a:pPr/>
              <a:t>2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and coil magnets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Iron dominated magnets</a:t>
            </a:r>
          </a:p>
          <a:p>
            <a:pPr lvl="1" eaLnBrk="1" hangingPunct="1"/>
            <a:r>
              <a:rPr lang="en-US" dirty="0" smtClean="0"/>
              <a:t>Shape of the field given by the iron</a:t>
            </a:r>
          </a:p>
          <a:p>
            <a:pPr lvl="1" eaLnBrk="1" hangingPunct="1"/>
            <a:r>
              <a:rPr lang="en-US" dirty="0" smtClean="0"/>
              <a:t>Winding give the flux</a:t>
            </a:r>
          </a:p>
          <a:p>
            <a:pPr lvl="1" eaLnBrk="1" hangingPunct="1"/>
            <a:r>
              <a:rPr lang="en-US" dirty="0" smtClean="0"/>
              <a:t>Limited to 1.8 T by iron saturation</a:t>
            </a:r>
          </a:p>
          <a:p>
            <a:pPr lvl="2" eaLnBrk="1" hangingPunct="1"/>
            <a:r>
              <a:rPr lang="en-US" sz="1800" dirty="0" smtClean="0"/>
              <a:t>Winding can be resistive /superconductive </a:t>
            </a:r>
          </a:p>
          <a:p>
            <a:pPr lvl="3" eaLnBrk="1" hangingPunct="1"/>
            <a:r>
              <a:rPr lang="en-US" sz="1600" dirty="0" smtClean="0"/>
              <a:t>The </a:t>
            </a:r>
            <a:r>
              <a:rPr lang="en-US" sz="1600" dirty="0" err="1" smtClean="0"/>
              <a:t>supercoductive</a:t>
            </a:r>
            <a:r>
              <a:rPr lang="en-US" sz="1600" dirty="0" smtClean="0"/>
              <a:t> option </a:t>
            </a:r>
            <a:r>
              <a:rPr lang="en-US" sz="1600" dirty="0" err="1" smtClean="0"/>
              <a:t>os</a:t>
            </a:r>
            <a:r>
              <a:rPr lang="en-US" sz="1600" dirty="0" smtClean="0"/>
              <a:t> also called </a:t>
            </a:r>
            <a:r>
              <a:rPr lang="en-US" sz="1600" dirty="0" err="1" smtClean="0"/>
              <a:t>superferric</a:t>
            </a:r>
            <a:r>
              <a:rPr lang="en-US" sz="1600" dirty="0" smtClean="0"/>
              <a:t> – warm or cold yoke</a:t>
            </a:r>
          </a:p>
          <a:p>
            <a:pPr eaLnBrk="1" hangingPunct="1"/>
            <a:r>
              <a:rPr lang="en-US" dirty="0" smtClean="0"/>
              <a:t>Coil dominated magnets</a:t>
            </a:r>
          </a:p>
          <a:p>
            <a:pPr lvl="1" eaLnBrk="1" hangingPunct="1"/>
            <a:r>
              <a:rPr lang="en-US" dirty="0" smtClean="0"/>
              <a:t>Shape of the field given by the conductor position</a:t>
            </a:r>
          </a:p>
          <a:p>
            <a:pPr lvl="1" eaLnBrk="1" hangingPunct="1"/>
            <a:r>
              <a:rPr lang="en-US" dirty="0" smtClean="0"/>
              <a:t>Limited by field tolerated by conductor</a:t>
            </a:r>
          </a:p>
          <a:p>
            <a:pPr lvl="1" eaLnBrk="1" hangingPunct="1"/>
            <a:r>
              <a:rPr lang="en-US" dirty="0" smtClean="0"/>
              <a:t>Iron gives second order effect (acts as a 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virtual coil, field enhancement)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377" y="1154336"/>
            <a:ext cx="3181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89259" y="2535461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rgbClr val="009900"/>
                </a:solidFill>
              </a:rPr>
              <a:t>Low-loss</a:t>
            </a:r>
            <a:r>
              <a:rPr lang="fr-CH" sz="1400" dirty="0" smtClean="0">
                <a:solidFill>
                  <a:srgbClr val="009900"/>
                </a:solidFill>
              </a:rPr>
              <a:t> </a:t>
            </a:r>
            <a:r>
              <a:rPr lang="fr-CH" sz="1400" dirty="0" err="1" smtClean="0">
                <a:solidFill>
                  <a:srgbClr val="009900"/>
                </a:solidFill>
              </a:rPr>
              <a:t>injector</a:t>
            </a:r>
            <a:r>
              <a:rPr lang="fr-CH" sz="1400" dirty="0" smtClean="0">
                <a:solidFill>
                  <a:srgbClr val="009900"/>
                </a:solidFill>
              </a:rPr>
              <a:t> </a:t>
            </a:r>
            <a:r>
              <a:rPr lang="fr-CH" sz="1400" dirty="0" err="1" smtClean="0">
                <a:solidFill>
                  <a:srgbClr val="009900"/>
                </a:solidFill>
              </a:rPr>
              <a:t>magnet</a:t>
            </a:r>
            <a:r>
              <a:rPr lang="fr-CH" sz="1400" dirty="0" smtClean="0">
                <a:solidFill>
                  <a:srgbClr val="009900"/>
                </a:solidFill>
              </a:rPr>
              <a:t>,</a:t>
            </a:r>
          </a:p>
          <a:p>
            <a:pPr algn="ctr"/>
            <a:r>
              <a:rPr lang="fr-CH" sz="1400" dirty="0" smtClean="0">
                <a:solidFill>
                  <a:srgbClr val="009900"/>
                </a:solidFill>
              </a:rPr>
              <a:t>F. </a:t>
            </a:r>
            <a:r>
              <a:rPr lang="fr-CH" sz="1400" dirty="0" err="1" smtClean="0">
                <a:solidFill>
                  <a:srgbClr val="009900"/>
                </a:solidFill>
              </a:rPr>
              <a:t>Borgnolutti</a:t>
            </a:r>
            <a:r>
              <a:rPr lang="fr-CH" sz="1400" dirty="0" smtClean="0">
                <a:solidFill>
                  <a:srgbClr val="009900"/>
                </a:solidFill>
              </a:rPr>
              <a:t>, et al, MT22 (2012)</a:t>
            </a:r>
            <a:endParaRPr lang="en-GB" sz="1400" dirty="0">
              <a:solidFill>
                <a:srgbClr val="009900"/>
              </a:solidFill>
            </a:endParaRPr>
          </a:p>
        </p:txBody>
      </p:sp>
      <p:pic>
        <p:nvPicPr>
          <p:cNvPr id="25" name="5 Imagen" descr="IMG_126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707" y="4275786"/>
            <a:ext cx="2781531" cy="18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68265" y="6178740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solidFill>
                  <a:srgbClr val="009900"/>
                </a:solidFill>
              </a:rPr>
              <a:t>Superferric</a:t>
            </a:r>
            <a:r>
              <a:rPr lang="fr-CH" sz="1200" dirty="0" smtClean="0">
                <a:solidFill>
                  <a:srgbClr val="009900"/>
                </a:solidFill>
              </a:rPr>
              <a:t>  corrector, F. </a:t>
            </a:r>
            <a:r>
              <a:rPr lang="fr-CH" sz="1200" dirty="0" err="1" smtClean="0">
                <a:solidFill>
                  <a:srgbClr val="009900"/>
                </a:solidFill>
              </a:rPr>
              <a:t>Toral</a:t>
            </a:r>
            <a:r>
              <a:rPr lang="fr-CH" sz="1200" dirty="0" smtClean="0">
                <a:solidFill>
                  <a:srgbClr val="009900"/>
                </a:solidFill>
              </a:rPr>
              <a:t>, et al, MT22 (2012)</a:t>
            </a:r>
            <a:endParaRPr lang="en-GB" sz="1200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33" y="5214312"/>
            <a:ext cx="4936422" cy="13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474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uiExpand="1" build="p"/>
      <p:bldP spid="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51B2268D-7E71-4894-B173-D476EB454C57}" type="slidenum">
              <a:rPr lang="en-US" sz="1000" smtClean="0">
                <a:solidFill>
                  <a:srgbClr val="3399FF"/>
                </a:solidFill>
              </a:rPr>
              <a:pPr/>
              <a:t>20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now can write the short sample field for a sector coil as a function of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Material parameters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c2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Cable parameters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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Aperture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C0000"/>
                </a:solidFill>
              </a:rPr>
              <a:t>coil width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Best values:</a:t>
            </a:r>
            <a:r>
              <a:rPr lang="en-US" i="1" dirty="0" smtClean="0"/>
              <a:t>	</a:t>
            </a:r>
            <a:r>
              <a:rPr lang="en-US" sz="1800" i="1" dirty="0" smtClean="0"/>
              <a:t>a</a:t>
            </a:r>
            <a:r>
              <a:rPr lang="en-US" sz="1800" dirty="0" smtClean="0"/>
              <a:t>=0.045    </a:t>
            </a:r>
            <a:r>
              <a:rPr lang="en-US" sz="1800" dirty="0" smtClean="0">
                <a:sym typeface="Symbol" pitchFamily="18" charset="2"/>
              </a:rPr>
              <a:t></a:t>
            </a:r>
            <a:r>
              <a:rPr lang="en-US" sz="1800" baseline="-25000" dirty="0" smtClean="0">
                <a:sym typeface="Symbol" pitchFamily="18" charset="2"/>
              </a:rPr>
              <a:t>c0</a:t>
            </a:r>
            <a:r>
              <a:rPr lang="en-US" sz="1800" dirty="0" smtClean="0"/>
              <a:t>=6.63</a:t>
            </a:r>
            <a:r>
              <a:rPr lang="en-US" sz="1800" dirty="0" smtClean="0">
                <a:sym typeface="Symbol" pitchFamily="18" charset="2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-7 </a:t>
            </a:r>
            <a:r>
              <a:rPr lang="en-US" sz="1800" dirty="0" smtClean="0">
                <a:sym typeface="Symbol" pitchFamily="18" charset="2"/>
              </a:rPr>
              <a:t>[Tm/A]</a:t>
            </a:r>
            <a:endParaRPr lang="en-US" sz="1800" baseline="300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/>
              <a:t>	for </a:t>
            </a:r>
            <a:r>
              <a:rPr lang="en-US" sz="1800" dirty="0" err="1" smtClean="0"/>
              <a:t>Nb</a:t>
            </a:r>
            <a:r>
              <a:rPr lang="en-US" sz="1800" dirty="0" smtClean="0"/>
              <a:t>-Ti</a:t>
            </a:r>
            <a:r>
              <a:rPr lang="en-US" dirty="0" smtClean="0"/>
              <a:t> </a:t>
            </a:r>
            <a:r>
              <a:rPr lang="en-US" sz="1800" i="1" dirty="0" smtClean="0"/>
              <a:t>s</a:t>
            </a:r>
            <a:r>
              <a:rPr lang="en-US" sz="1800" dirty="0" smtClean="0"/>
              <a:t>~6.0</a:t>
            </a:r>
            <a:r>
              <a:rPr lang="en-US" sz="1800" dirty="0" smtClean="0">
                <a:sym typeface="Symbol" pitchFamily="18" charset="2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 [A/(T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)] and </a:t>
            </a:r>
            <a:r>
              <a:rPr lang="en-US" sz="1800" i="1" dirty="0" smtClean="0"/>
              <a:t>b</a:t>
            </a:r>
            <a:r>
              <a:rPr lang="en-US" sz="1800" dirty="0" smtClean="0"/>
              <a:t>~10 T at 4.2 K or 13 T at 1.9 K</a:t>
            </a:r>
          </a:p>
          <a:p>
            <a:pPr lvl="1" eaLnBrk="1" hangingPunct="1"/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/>
              <a:t>	(see also Excel file available in material)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smtClean="0"/>
              <a:t>Please note: this is a handy estimate, neglecting iron, to have an idea of the trends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43" name="Object 27"/>
          <p:cNvGraphicFramePr>
            <a:graphicFrameLocks noChangeAspect="1"/>
          </p:cNvGraphicFramePr>
          <p:nvPr/>
        </p:nvGraphicFramePr>
        <p:xfrm>
          <a:off x="6964363" y="1801813"/>
          <a:ext cx="1695450" cy="674687"/>
        </p:xfrm>
        <a:graphic>
          <a:graphicData uri="http://schemas.openxmlformats.org/presentationml/2006/ole">
            <p:oleObj spid="_x0000_s40057" name="Equation" r:id="rId3" imgW="990170" imgH="393529" progId="Equation.3">
              <p:embed/>
            </p:oleObj>
          </a:graphicData>
        </a:graphic>
      </p:graphicFrame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5525020"/>
              </p:ext>
            </p:extLst>
          </p:nvPr>
        </p:nvGraphicFramePr>
        <p:xfrm>
          <a:off x="4637088" y="1724025"/>
          <a:ext cx="1793875" cy="750888"/>
        </p:xfrm>
        <a:graphic>
          <a:graphicData uri="http://schemas.openxmlformats.org/presentationml/2006/ole">
            <p:oleObj spid="_x0000_s40058" name="Equation" r:id="rId4" imgW="1041120" imgH="431640" progId="Equation.3">
              <p:embed/>
            </p:oleObj>
          </a:graphicData>
        </a:graphic>
      </p:graphicFrame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8808424"/>
              </p:ext>
            </p:extLst>
          </p:nvPr>
        </p:nvGraphicFramePr>
        <p:xfrm>
          <a:off x="3298825" y="4539501"/>
          <a:ext cx="3257550" cy="1262063"/>
        </p:xfrm>
        <a:graphic>
          <a:graphicData uri="http://schemas.openxmlformats.org/presentationml/2006/ole">
            <p:oleObj spid="_x0000_s40059" name="Equation" r:id="rId5" imgW="1612800" imgH="622080" progId="Equation.3">
              <p:embed/>
            </p:oleObj>
          </a:graphicData>
        </a:graphic>
      </p:graphicFrame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8071978"/>
              </p:ext>
            </p:extLst>
          </p:nvPr>
        </p:nvGraphicFramePr>
        <p:xfrm>
          <a:off x="6318250" y="2730500"/>
          <a:ext cx="1454150" cy="531813"/>
        </p:xfrm>
        <a:graphic>
          <a:graphicData uri="http://schemas.openxmlformats.org/presentationml/2006/ole">
            <p:oleObj spid="_x0000_s40060" name="Équation" r:id="rId6" imgW="609480" imgH="228600" progId="Equation.3">
              <p:embed/>
            </p:oleObj>
          </a:graphicData>
        </a:graphic>
      </p:graphicFrame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282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</a:t>
            </a:r>
            <a:fld id="{437CE61D-F59D-4FA7-8DA7-777068EBDB17}" type="slidenum">
              <a:rPr lang="en-US" sz="1000">
                <a:solidFill>
                  <a:srgbClr val="3399FF"/>
                </a:solidFill>
              </a:rPr>
              <a:pPr/>
              <a:t>21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of </a:t>
            </a:r>
            <a:r>
              <a:rPr lang="en-US" dirty="0" smtClean="0">
                <a:solidFill>
                  <a:srgbClr val="CC0000"/>
                </a:solidFill>
              </a:rPr>
              <a:t>short sample field in sector lay-outs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for a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different apertures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Please note that the operational field is ~80% of this value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Tends asymptotically to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~ 13 T, as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i="1" dirty="0" smtClean="0">
                <a:sym typeface="Symbol" pitchFamily="18" charset="2"/>
              </a:rPr>
              <a:t>(1+w)</a:t>
            </a:r>
            <a:r>
              <a:rPr lang="en-US" dirty="0" smtClean="0">
                <a:sym typeface="Symbol" pitchFamily="18" charset="2"/>
              </a:rPr>
              <a:t>, for </a:t>
            </a:r>
            <a:r>
              <a:rPr lang="en-US" i="1" dirty="0" smtClean="0">
                <a:sym typeface="Symbol" pitchFamily="18" charset="2"/>
              </a:rPr>
              <a:t>w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Example: LHC coil ~30 mm width, short sample ~10 T, </a:t>
            </a:r>
            <a:r>
              <a:rPr lang="en-US" dirty="0">
                <a:sym typeface="Symbol" pitchFamily="18" charset="2"/>
              </a:rPr>
              <a:t>operational 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>
                <a:sym typeface="Symbol" pitchFamily="18" charset="2"/>
              </a:rPr>
              <a:t>8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691" y="3038155"/>
            <a:ext cx="5589733" cy="341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988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1F5C9A75-F01F-4323-90A6-04B510EF6871}" type="slidenum">
              <a:rPr lang="en-US" sz="1000" smtClean="0">
                <a:solidFill>
                  <a:srgbClr val="3399FF"/>
                </a:solidFill>
              </a:rPr>
              <a:pPr/>
              <a:t>22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Case of Nb</a:t>
            </a:r>
            <a:r>
              <a:rPr lang="en-US" baseline="-25000" dirty="0" smtClean="0"/>
              <a:t>3</a:t>
            </a:r>
            <a:r>
              <a:rPr lang="en-US" dirty="0" smtClean="0"/>
              <a:t>Sn – an explicit expression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An analytical expression can be found using a hyperbolic fit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that agrees well between 11 and 17 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with </a:t>
            </a:r>
            <a:r>
              <a:rPr lang="en-US" i="1" dirty="0" smtClean="0"/>
              <a:t>s</a:t>
            </a:r>
            <a:r>
              <a:rPr lang="en-US" dirty="0" smtClean="0"/>
              <a:t>~3.9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[A/(T m</a:t>
            </a:r>
            <a:r>
              <a:rPr lang="en-US" baseline="30000" dirty="0" smtClean="0"/>
              <a:t>2</a:t>
            </a:r>
            <a:r>
              <a:rPr lang="en-US" dirty="0" smtClean="0"/>
              <a:t>)]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and </a:t>
            </a:r>
            <a:r>
              <a:rPr lang="en-US" i="1" dirty="0" smtClean="0"/>
              <a:t>b</a:t>
            </a:r>
            <a:r>
              <a:rPr lang="en-US" dirty="0" smtClean="0"/>
              <a:t>~21 T at 4.2 K, </a:t>
            </a:r>
            <a:r>
              <a:rPr lang="en-US" i="1" dirty="0" smtClean="0"/>
              <a:t>b</a:t>
            </a:r>
            <a:r>
              <a:rPr lang="en-US" dirty="0" smtClean="0"/>
              <a:t>~22 T at 1.9 K </a:t>
            </a:r>
          </a:p>
          <a:p>
            <a:pPr lvl="1" eaLnBrk="1" hangingPunct="1"/>
            <a:r>
              <a:rPr lang="en-US" dirty="0" smtClean="0"/>
              <a:t>Using this fit one can find explicit expression for the short sample field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and the constant </a:t>
            </a:r>
            <a:r>
              <a:rPr lang="en-US" i="1" dirty="0" smtClean="0">
                <a:sym typeface="Symbol" pitchFamily="18" charset="2"/>
              </a:rPr>
              <a:t></a:t>
            </a:r>
            <a:r>
              <a:rPr lang="en-US" i="1" baseline="-25000" dirty="0" smtClean="0">
                <a:sym typeface="Symbol" pitchFamily="18" charset="2"/>
              </a:rPr>
              <a:t>c</a:t>
            </a:r>
            <a:r>
              <a:rPr lang="en-US" i="1" dirty="0" smtClean="0">
                <a:sym typeface="Symbol" pitchFamily="18" charset="2"/>
              </a:rPr>
              <a:t> </a:t>
            </a:r>
            <a:r>
              <a:rPr lang="en-US" dirty="0" smtClean="0">
                <a:sym typeface="Symbol" pitchFamily="18" charset="2"/>
              </a:rPr>
              <a:t> are the same as before (they depend on the lay-out, not on the material)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892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152650"/>
            <a:ext cx="36623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3374608"/>
              </p:ext>
            </p:extLst>
          </p:nvPr>
        </p:nvGraphicFramePr>
        <p:xfrm>
          <a:off x="1742535" y="2152649"/>
          <a:ext cx="2051019" cy="745825"/>
        </p:xfrm>
        <a:graphic>
          <a:graphicData uri="http://schemas.openxmlformats.org/presentationml/2006/ole">
            <p:oleObj spid="_x0000_s42040" name="Équation" r:id="rId4" imgW="1167893" imgH="431613" progId="Equation.3">
              <p:embed/>
            </p:oleObj>
          </a:graphicData>
        </a:graphic>
      </p:graphicFrame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2067462"/>
              </p:ext>
            </p:extLst>
          </p:nvPr>
        </p:nvGraphicFramePr>
        <p:xfrm>
          <a:off x="3487738" y="4692650"/>
          <a:ext cx="3298825" cy="846138"/>
        </p:xfrm>
        <a:graphic>
          <a:graphicData uri="http://schemas.openxmlformats.org/presentationml/2006/ole">
            <p:oleObj spid="_x0000_s42041" name="Équation" r:id="rId5" imgW="1993680" imgH="507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83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437CE61D-F59D-4FA7-8DA7-777068EBDB17}" type="slidenum">
              <a:rPr lang="en-US" sz="1000" smtClean="0">
                <a:solidFill>
                  <a:srgbClr val="3399FF"/>
                </a:solidFill>
              </a:rPr>
              <a:pPr/>
              <a:t>23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DIPOLES: FIELD VERSUS MATERIAL </a:t>
            </a:r>
            <a:br>
              <a:rPr lang="en-US" dirty="0"/>
            </a:br>
            <a:r>
              <a:rPr lang="en-US" dirty="0"/>
              <a:t>AND COIL THICKNESS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/>
              <a:t>Evaluation of </a:t>
            </a:r>
            <a:r>
              <a:rPr lang="en-US" dirty="0">
                <a:solidFill>
                  <a:srgbClr val="CC0000"/>
                </a:solidFill>
              </a:rPr>
              <a:t>short sample field in sector lay-outs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for a 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different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apertures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Tends asymptotically to b~22 T but slowly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291413"/>
              </p:ext>
            </p:extLst>
          </p:nvPr>
        </p:nvGraphicFramePr>
        <p:xfrm>
          <a:off x="6047087" y="1618771"/>
          <a:ext cx="2941637" cy="846138"/>
        </p:xfrm>
        <a:graphic>
          <a:graphicData uri="http://schemas.openxmlformats.org/presentationml/2006/ole">
            <p:oleObj spid="_x0000_s43043" name="Équation" r:id="rId3" imgW="1778000" imgH="508000" progId="Equation.3">
              <p:embed/>
            </p:oleObj>
          </a:graphicData>
        </a:graphic>
      </p:graphicFrame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955" y="2669658"/>
            <a:ext cx="6048055" cy="36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694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>
                <a:solidFill>
                  <a:srgbClr val="3399FF"/>
                </a:solidFill>
              </a:rPr>
              <a:t>Unit 9: Electromagnetic design episode II – 9.</a:t>
            </a:r>
            <a:fld id="{8B6E3A48-AF7A-4F39-BD79-4F5F9657D020}" type="slidenum">
              <a:rPr lang="en-US" sz="1000">
                <a:solidFill>
                  <a:srgbClr val="3399FF"/>
                </a:solidFill>
              </a:rPr>
              <a:pPr/>
              <a:t>24</a:t>
            </a:fld>
            <a:endParaRPr lang="en-US" sz="1000">
              <a:solidFill>
                <a:srgbClr val="3399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</a:t>
            </a:r>
            <a:r>
              <a:rPr lang="en-US" dirty="0" smtClean="0"/>
              <a:t>. DIPOLES: FIELD VERSUS MATERIAL </a:t>
            </a:r>
            <a:br>
              <a:rPr lang="en-US" dirty="0" smtClean="0"/>
            </a:br>
            <a:r>
              <a:rPr lang="en-US" dirty="0" smtClean="0"/>
              <a:t>AND COIL THICKNESS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err="1" smtClean="0">
                <a:sym typeface="Symbol" pitchFamily="18" charset="2"/>
              </a:rPr>
              <a:t>Nb</a:t>
            </a:r>
            <a:r>
              <a:rPr lang="en-US" dirty="0" smtClean="0">
                <a:sym typeface="Symbol" pitchFamily="18" charset="2"/>
              </a:rPr>
              <a:t>-Ti is limited at 10 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Nb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Sn allows to go towards 15 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Approaching the limits of each material implies </a:t>
            </a:r>
          </a:p>
          <a:p>
            <a:pPr marL="457200" lvl="1" indent="0" eaLnBrk="1" hangingPunct="1"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very large coil and lower current densities – not so effective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Operational current densities are typically ranging between 300 and 600 A/mm</a:t>
            </a:r>
            <a:r>
              <a:rPr lang="en-US" baseline="30000" dirty="0" smtClean="0">
                <a:sym typeface="Symbol" pitchFamily="18" charset="2"/>
              </a:rPr>
              <a:t>2</a:t>
            </a:r>
          </a:p>
          <a:p>
            <a:pPr lvl="2" eaLnBrk="1" hangingPunct="1"/>
            <a:endParaRPr lang="en-US" dirty="0" smtClean="0">
              <a:sym typeface="Symbol" pitchFamily="18" charset="2"/>
            </a:endParaRPr>
          </a:p>
          <a:p>
            <a:pPr lvl="2" eaLnBrk="1" hangingPunct="1"/>
            <a:endParaRPr lang="en-US" dirty="0">
              <a:sym typeface="Symbol" pitchFamily="18" charset="2"/>
            </a:endParaRPr>
          </a:p>
          <a:p>
            <a:pPr lvl="2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TextBox 8"/>
          <p:cNvSpPr txBox="1"/>
          <p:nvPr/>
        </p:nvSpPr>
        <p:spPr>
          <a:xfrm>
            <a:off x="1143712" y="6168276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 err="1" smtClean="0"/>
              <a:t>Operational</a:t>
            </a:r>
            <a:r>
              <a:rPr lang="fr-CH" sz="1000" dirty="0" smtClean="0"/>
              <a:t> bore </a:t>
            </a:r>
            <a:r>
              <a:rPr lang="fr-CH" sz="1000" dirty="0" err="1" smtClean="0"/>
              <a:t>field</a:t>
            </a:r>
            <a:r>
              <a:rPr lang="fr-CH" sz="1000" dirty="0" smtClean="0"/>
              <a:t> versus </a:t>
            </a:r>
            <a:r>
              <a:rPr lang="fr-CH" sz="1000" dirty="0" err="1" smtClean="0"/>
              <a:t>coil</a:t>
            </a:r>
            <a:r>
              <a:rPr lang="fr-CH" sz="1000" dirty="0" smtClean="0"/>
              <a:t> </a:t>
            </a:r>
            <a:r>
              <a:rPr lang="fr-CH" sz="1000" dirty="0" err="1" smtClean="0"/>
              <a:t>width</a:t>
            </a:r>
            <a:r>
              <a:rPr lang="fr-CH" sz="1000" dirty="0" smtClean="0"/>
              <a:t> </a:t>
            </a:r>
          </a:p>
          <a:p>
            <a:pPr algn="ctr"/>
            <a:r>
              <a:rPr lang="fr-CH" sz="1000" dirty="0" smtClean="0"/>
              <a:t>(80% of short </a:t>
            </a:r>
            <a:r>
              <a:rPr lang="fr-CH" sz="1000" dirty="0" err="1" smtClean="0"/>
              <a:t>sample</a:t>
            </a:r>
            <a:r>
              <a:rPr lang="fr-CH" sz="1000" dirty="0" smtClean="0"/>
              <a:t> </a:t>
            </a:r>
            <a:r>
              <a:rPr lang="fr-CH" sz="1000" dirty="0" err="1" smtClean="0"/>
              <a:t>at</a:t>
            </a:r>
            <a:r>
              <a:rPr lang="fr-CH" sz="1000" dirty="0" smtClean="0"/>
              <a:t> 1.9 K </a:t>
            </a:r>
            <a:r>
              <a:rPr lang="fr-CH" sz="1000" dirty="0" err="1" smtClean="0"/>
              <a:t>taken</a:t>
            </a:r>
            <a:r>
              <a:rPr lang="fr-CH" sz="1000" dirty="0" smtClean="0"/>
              <a:t> for </a:t>
            </a:r>
            <a:r>
              <a:rPr lang="fr-CH" sz="1000" dirty="0" err="1" smtClean="0"/>
              <a:t>models</a:t>
            </a:r>
            <a:r>
              <a:rPr lang="fr-CH" sz="1000" dirty="0" smtClean="0"/>
              <a:t>)</a:t>
            </a:r>
            <a:endParaRPr lang="en-US" sz="1000" dirty="0"/>
          </a:p>
        </p:txBody>
      </p:sp>
      <p:sp>
        <p:nvSpPr>
          <p:cNvPr id="21" name="TextBox 9"/>
          <p:cNvSpPr txBox="1"/>
          <p:nvPr/>
        </p:nvSpPr>
        <p:spPr>
          <a:xfrm>
            <a:off x="5206808" y="6141215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 err="1" smtClean="0"/>
              <a:t>Operational</a:t>
            </a:r>
            <a:r>
              <a:rPr lang="fr-CH" sz="1000" dirty="0" smtClean="0"/>
              <a:t> </a:t>
            </a:r>
            <a:r>
              <a:rPr lang="fr-CH" sz="1000" dirty="0" err="1" smtClean="0"/>
              <a:t>overall</a:t>
            </a:r>
            <a:r>
              <a:rPr lang="fr-CH" sz="1000" dirty="0" smtClean="0"/>
              <a:t> </a:t>
            </a:r>
            <a:r>
              <a:rPr lang="fr-CH" sz="1000" dirty="0" err="1" smtClean="0"/>
              <a:t>current</a:t>
            </a:r>
            <a:r>
              <a:rPr lang="fr-CH" sz="1000" dirty="0" smtClean="0"/>
              <a:t> </a:t>
            </a:r>
            <a:r>
              <a:rPr lang="fr-CH" sz="1000" dirty="0" err="1" smtClean="0"/>
              <a:t>density</a:t>
            </a:r>
            <a:r>
              <a:rPr lang="fr-CH" sz="1000" dirty="0" smtClean="0"/>
              <a:t> versus </a:t>
            </a:r>
            <a:r>
              <a:rPr lang="fr-CH" sz="1000" dirty="0" err="1" smtClean="0"/>
              <a:t>coil</a:t>
            </a:r>
            <a:r>
              <a:rPr lang="fr-CH" sz="1000" dirty="0" smtClean="0"/>
              <a:t> </a:t>
            </a:r>
            <a:r>
              <a:rPr lang="fr-CH" sz="1000" dirty="0" err="1" smtClean="0"/>
              <a:t>width</a:t>
            </a:r>
            <a:r>
              <a:rPr lang="fr-CH" sz="1000" dirty="0" smtClean="0"/>
              <a:t> </a:t>
            </a:r>
          </a:p>
          <a:p>
            <a:pPr algn="ctr"/>
            <a:r>
              <a:rPr lang="fr-CH" sz="1000" dirty="0" smtClean="0"/>
              <a:t>(80% of short </a:t>
            </a:r>
            <a:r>
              <a:rPr lang="fr-CH" sz="1000" dirty="0" err="1" smtClean="0"/>
              <a:t>sample</a:t>
            </a:r>
            <a:r>
              <a:rPr lang="fr-CH" sz="1000" dirty="0" smtClean="0"/>
              <a:t> </a:t>
            </a:r>
            <a:r>
              <a:rPr lang="fr-CH" sz="1000" dirty="0" err="1" smtClean="0"/>
              <a:t>at</a:t>
            </a:r>
            <a:r>
              <a:rPr lang="fr-CH" sz="1000" dirty="0" smtClean="0"/>
              <a:t> 1.9 K </a:t>
            </a:r>
            <a:r>
              <a:rPr lang="fr-CH" sz="1000" dirty="0" err="1" smtClean="0"/>
              <a:t>taken</a:t>
            </a:r>
            <a:r>
              <a:rPr lang="fr-CH" sz="1000" dirty="0" smtClean="0"/>
              <a:t> for </a:t>
            </a:r>
            <a:r>
              <a:rPr lang="fr-CH" sz="1000" dirty="0" err="1" smtClean="0"/>
              <a:t>models</a:t>
            </a:r>
            <a:r>
              <a:rPr lang="fr-CH" sz="1000" dirty="0" smtClean="0"/>
              <a:t>)</a:t>
            </a:r>
            <a:endParaRPr lang="en-US" sz="1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" y="3702073"/>
            <a:ext cx="4276324" cy="23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990" y="3743860"/>
            <a:ext cx="4324799" cy="23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247" y="1245653"/>
            <a:ext cx="2389362" cy="14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453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90D5417D-D327-47BA-A743-651399C833B2}" type="slidenum">
              <a:rPr lang="en-US" sz="1000" smtClean="0">
                <a:solidFill>
                  <a:srgbClr val="3399FF"/>
                </a:solidFill>
              </a:rPr>
              <a:pPr/>
              <a:t>25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04775"/>
            <a:ext cx="7678738" cy="904875"/>
          </a:xfrm>
        </p:spPr>
        <p:txBody>
          <a:bodyPr/>
          <a:lstStyle/>
          <a:p>
            <a:pPr eaLnBrk="1" hangingPunct="1"/>
            <a:r>
              <a:rPr lang="en-US" sz="2200" smtClean="0"/>
              <a:t>2. QUADRUPOLES: GRADIENT VERSUS MATERIAL </a:t>
            </a:r>
            <a:br>
              <a:rPr lang="en-US" sz="2200" smtClean="0"/>
            </a:br>
            <a:r>
              <a:rPr lang="en-US" sz="2200" smtClean="0"/>
              <a:t>AND COIL THICKNESS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err="1" smtClean="0"/>
              <a:t>Nb</a:t>
            </a:r>
            <a:r>
              <a:rPr lang="en-US" dirty="0" smtClean="0"/>
              <a:t>-Ti case, </a:t>
            </a:r>
            <a:r>
              <a:rPr lang="en-US" i="1" dirty="0" smtClean="0">
                <a:latin typeface="Symbol" pitchFamily="18" charset="2"/>
              </a:rPr>
              <a:t>k</a:t>
            </a:r>
            <a:r>
              <a:rPr lang="en-US" dirty="0" smtClean="0"/>
              <a:t>=0.3</a:t>
            </a:r>
          </a:p>
          <a:p>
            <a:pPr lvl="1" eaLnBrk="1" hangingPunct="1"/>
            <a:r>
              <a:rPr lang="en-US" dirty="0" smtClean="0"/>
              <a:t>See appendix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8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0" name="Rectangle 2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5" name="Rectangle 3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163" y="2522472"/>
            <a:ext cx="6412491" cy="39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5560255"/>
              </p:ext>
            </p:extLst>
          </p:nvPr>
        </p:nvGraphicFramePr>
        <p:xfrm>
          <a:off x="3997660" y="1078963"/>
          <a:ext cx="4700587" cy="1436688"/>
        </p:xfrm>
        <a:graphic>
          <a:graphicData uri="http://schemas.openxmlformats.org/presentationml/2006/ole">
            <p:oleObj spid="_x0000_s55302" name="Équation" r:id="rId4" imgW="2743200" imgH="838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790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90D5417D-D327-47BA-A743-651399C833B2}" type="slidenum">
              <a:rPr lang="en-US" sz="1000" smtClean="0">
                <a:solidFill>
                  <a:srgbClr val="3399FF"/>
                </a:solidFill>
              </a:rPr>
              <a:pPr/>
              <a:t>26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04775"/>
            <a:ext cx="7678738" cy="904875"/>
          </a:xfrm>
        </p:spPr>
        <p:txBody>
          <a:bodyPr/>
          <a:lstStyle/>
          <a:p>
            <a:pPr eaLnBrk="1" hangingPunct="1"/>
            <a:r>
              <a:rPr lang="en-US" sz="2200" smtClean="0"/>
              <a:t>2. QUADRUPOLES: GRADIENT VERSUS MATERIAL </a:t>
            </a:r>
            <a:br>
              <a:rPr lang="en-US" sz="2200" smtClean="0"/>
            </a:br>
            <a:r>
              <a:rPr lang="en-US" sz="2200" smtClean="0"/>
              <a:t>AND COIL THICKNESS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case, k=0.33</a:t>
            </a:r>
          </a:p>
          <a:p>
            <a:pPr lvl="1" eaLnBrk="1" hangingPunct="1"/>
            <a:r>
              <a:rPr lang="en-US" dirty="0" smtClean="0"/>
              <a:t>About 50% larger gradient for the same aperture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8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0" name="Rectangle 2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5" name="Rectangle 3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8224796"/>
              </p:ext>
            </p:extLst>
          </p:nvPr>
        </p:nvGraphicFramePr>
        <p:xfrm>
          <a:off x="6081294" y="1874262"/>
          <a:ext cx="2941637" cy="846138"/>
        </p:xfrm>
        <a:graphic>
          <a:graphicData uri="http://schemas.openxmlformats.org/presentationml/2006/ole">
            <p:oleObj spid="_x0000_s50237" name="Équation" r:id="rId3" imgW="1777680" imgH="507960" progId="Equation.3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3195587"/>
              </p:ext>
            </p:extLst>
          </p:nvPr>
        </p:nvGraphicFramePr>
        <p:xfrm>
          <a:off x="6625086" y="2919413"/>
          <a:ext cx="2251075" cy="819150"/>
        </p:xfrm>
        <a:graphic>
          <a:graphicData uri="http://schemas.openxmlformats.org/presentationml/2006/ole">
            <p:oleObj spid="_x0000_s50238" name="Équation" r:id="rId4" imgW="1167893" imgH="431613" progId="Equation.3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8024776"/>
              </p:ext>
            </p:extLst>
          </p:nvPr>
        </p:nvGraphicFramePr>
        <p:xfrm>
          <a:off x="6902450" y="4319659"/>
          <a:ext cx="2241550" cy="552450"/>
        </p:xfrm>
        <a:graphic>
          <a:graphicData uri="http://schemas.openxmlformats.org/presentationml/2006/ole">
            <p:oleObj spid="_x0000_s50239" name="Équation" r:id="rId5" imgW="1600200" imgH="393700" progId="Equation.3">
              <p:embed/>
            </p:oleObj>
          </a:graphicData>
        </a:graphic>
      </p:graphicFrame>
      <p:pic>
        <p:nvPicPr>
          <p:cNvPr id="5020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83" y="2649409"/>
            <a:ext cx="6043793" cy="369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581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27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Coil lay out and field quality constraints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Field versus coil width, superconductor and filling ratio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Iron and persistent currents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Block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16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92F3B69A-6891-4E8D-8AD3-55FB0373A12B}" type="slidenum">
              <a:rPr lang="en-US" sz="1000" smtClean="0">
                <a:solidFill>
                  <a:srgbClr val="3399FF"/>
                </a:solidFill>
              </a:rPr>
              <a:pPr/>
              <a:t>28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</a:t>
            </a:r>
            <a:r>
              <a:rPr lang="en-US" dirty="0" smtClean="0"/>
              <a:t>. IRON YOKE – WHAT THICKNESS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Iron is mainly used to avoid leaks of flux outside the magnet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rgbClr val="CC0000"/>
                </a:solidFill>
              </a:rPr>
              <a:t>rough estimate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CC0000"/>
                </a:solidFill>
              </a:rPr>
              <a:t>iron thickness</a:t>
            </a:r>
            <a:r>
              <a:rPr lang="en-US" dirty="0" smtClean="0"/>
              <a:t> necessary</a:t>
            </a:r>
          </a:p>
          <a:p>
            <a:pPr lvl="1" eaLnBrk="1" hangingPunct="1"/>
            <a:r>
              <a:rPr lang="en-US" dirty="0" smtClean="0"/>
              <a:t>The iron cannot withstand more than 2 T</a:t>
            </a:r>
            <a:endParaRPr lang="en-US" sz="12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Shielding condition</a:t>
            </a:r>
            <a:r>
              <a:rPr lang="en-US" dirty="0" smtClean="0"/>
              <a:t> for dipoles: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i.e., the iron thickness times 2 T is equal to the central field times the magnet aperture – One assumes that all the field lines in the aperture go through the iron (and not for instance through the collars)</a:t>
            </a:r>
          </a:p>
          <a:p>
            <a:pPr lvl="2" eaLnBrk="1" hangingPunct="1"/>
            <a:r>
              <a:rPr lang="en-US" dirty="0" smtClean="0"/>
              <a:t>Example: in the LHC main dipole </a:t>
            </a:r>
            <a:r>
              <a:rPr lang="en-US" dirty="0" smtClean="0">
                <a:solidFill>
                  <a:srgbClr val="CC0000"/>
                </a:solidFill>
              </a:rPr>
              <a:t>the iron thickness is 150 mm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Shielding condition for </a:t>
            </a:r>
            <a:r>
              <a:rPr lang="en-US" dirty="0" err="1" smtClean="0"/>
              <a:t>quadrupoles</a:t>
            </a:r>
            <a:r>
              <a:rPr lang="en-US" dirty="0" smtClean="0"/>
              <a:t>: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8946221"/>
              </p:ext>
            </p:extLst>
          </p:nvPr>
        </p:nvGraphicFramePr>
        <p:xfrm>
          <a:off x="4819198" y="3080544"/>
          <a:ext cx="1751012" cy="496888"/>
        </p:xfrm>
        <a:graphic>
          <a:graphicData uri="http://schemas.openxmlformats.org/presentationml/2006/ole">
            <p:oleObj spid="_x0000_s53286" name="Equation" r:id="rId3" imgW="787400" imgH="228600" progId="Equation.3">
              <p:embed/>
            </p:oleObj>
          </a:graphicData>
        </a:graphic>
      </p:graphicFrame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3798403"/>
              </p:ext>
            </p:extLst>
          </p:nvPr>
        </p:nvGraphicFramePr>
        <p:xfrm>
          <a:off x="2294164" y="5031339"/>
          <a:ext cx="2762250" cy="606425"/>
        </p:xfrm>
        <a:graphic>
          <a:graphicData uri="http://schemas.openxmlformats.org/presentationml/2006/ole">
            <p:oleObj spid="_x0000_s53287" name="Équation" r:id="rId4" imgW="1943100" imgH="431800" progId="Equation.3">
              <p:embed/>
            </p:oleObj>
          </a:graphicData>
        </a:graphic>
      </p:graphicFrame>
      <p:sp>
        <p:nvSpPr>
          <p:cNvPr id="19477" name="Rectangle 2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5817594"/>
              </p:ext>
            </p:extLst>
          </p:nvPr>
        </p:nvGraphicFramePr>
        <p:xfrm>
          <a:off x="6109899" y="5586218"/>
          <a:ext cx="1682750" cy="763587"/>
        </p:xfrm>
        <a:graphic>
          <a:graphicData uri="http://schemas.openxmlformats.org/presentationml/2006/ole">
            <p:oleObj spid="_x0000_s53288" name="Equation" r:id="rId5" imgW="914400" imgH="419100" progId="Equation.3">
              <p:embed/>
            </p:oleObj>
          </a:graphicData>
        </a:graphic>
      </p:graphicFrame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92" y="1653856"/>
            <a:ext cx="2311880" cy="216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76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7AC6EF0A-3A8D-4DCB-A502-0A686ECDEAEE}" type="slidenum">
              <a:rPr lang="en-US" sz="1000" smtClean="0">
                <a:solidFill>
                  <a:srgbClr val="3399FF"/>
                </a:solidFill>
              </a:rPr>
              <a:pPr/>
              <a:t>29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3. IRON YOKE – IMAGE METHOD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Positive side effect: increase the main field for a fixed current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Examples </a:t>
            </a:r>
            <a:r>
              <a:rPr lang="en-US" sz="1800" dirty="0" smtClean="0"/>
              <a:t>of several built dipoles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Smallest: LHC </a:t>
            </a:r>
            <a:r>
              <a:rPr lang="en-US" sz="1800" dirty="0" smtClean="0">
                <a:sym typeface="Symbol" pitchFamily="18" charset="2"/>
              </a:rPr>
              <a:t> 16%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     Largest</a:t>
            </a:r>
            <a:r>
              <a:rPr lang="en-US" sz="1800" dirty="0" smtClean="0"/>
              <a:t>: RHIC </a:t>
            </a:r>
            <a:r>
              <a:rPr lang="en-US" sz="1800" dirty="0" smtClean="0">
                <a:sym typeface="Symbol" pitchFamily="18" charset="2"/>
              </a:rPr>
              <a:t> 55%</a:t>
            </a: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800" dirty="0"/>
              <a:t>Lower impact on short sample (a few percent for LHC)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For high field magnet iron gets saturated – mirror approximation not valid, nonlinear effect –computed with FEM (Opera, </a:t>
            </a:r>
            <a:r>
              <a:rPr lang="en-US" sz="2000" dirty="0" err="1" smtClean="0"/>
              <a:t>Ansys</a:t>
            </a:r>
            <a:r>
              <a:rPr lang="en-US" sz="2000" dirty="0" smtClean="0"/>
              <a:t>, ROXIE)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6407767"/>
              </p:ext>
            </p:extLst>
          </p:nvPr>
        </p:nvGraphicFramePr>
        <p:xfrm>
          <a:off x="6797732" y="1571475"/>
          <a:ext cx="2155825" cy="693738"/>
        </p:xfrm>
        <a:graphic>
          <a:graphicData uri="http://schemas.openxmlformats.org/presentationml/2006/ole">
            <p:oleObj spid="_x0000_s54289" name="Équation" r:id="rId3" imgW="1422400" imgH="457200" progId="Equation.3">
              <p:embed/>
            </p:oleObj>
          </a:graphicData>
        </a:graphic>
      </p:graphicFrame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1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67" y="2803011"/>
            <a:ext cx="5653417" cy="28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222835" y="3295752"/>
            <a:ext cx="2558856" cy="1504787"/>
            <a:chOff x="3767496" y="4180602"/>
            <a:chExt cx="3288912" cy="2135187"/>
          </a:xfrm>
        </p:grpSpPr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7" y="4180602"/>
              <a:ext cx="3288910" cy="480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6" y="4661319"/>
              <a:ext cx="3288911" cy="55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7" y="5214145"/>
              <a:ext cx="3288911" cy="55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6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7" y="5766970"/>
              <a:ext cx="3288911" cy="54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03984" y="5046996"/>
            <a:ext cx="29367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 err="1" smtClean="0"/>
              <a:t>Iron</a:t>
            </a:r>
            <a:r>
              <a:rPr lang="fr-CH" sz="1000" dirty="0" smtClean="0"/>
              <a:t> saturation in RHIC </a:t>
            </a:r>
            <a:r>
              <a:rPr lang="fr-CH" sz="1000" dirty="0" err="1" smtClean="0"/>
              <a:t>magnet</a:t>
            </a:r>
            <a:r>
              <a:rPr lang="fr-CH" sz="1000" dirty="0" smtClean="0"/>
              <a:t> </a:t>
            </a:r>
            <a:r>
              <a:rPr lang="fr-CH" sz="1000" dirty="0" smtClean="0">
                <a:solidFill>
                  <a:srgbClr val="009900"/>
                </a:solidFill>
              </a:rPr>
              <a:t>[R. Gupta]</a:t>
            </a:r>
            <a:endParaRPr lang="it-IT" sz="1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1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Magnetic design -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3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Coil lay out and field quality constraints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Field versus coil width, superconductor and filling ratio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Dipoles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Quadrupoles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Block design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Iron and persistent currents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30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3: PERSISTENT CURRENTS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filaments get </a:t>
            </a:r>
            <a:r>
              <a:rPr lang="en-US" dirty="0" smtClean="0">
                <a:solidFill>
                  <a:srgbClr val="C00000"/>
                </a:solidFill>
              </a:rPr>
              <a:t>magnetized </a:t>
            </a:r>
            <a:r>
              <a:rPr lang="en-US" dirty="0" smtClean="0"/>
              <a:t>during a field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Since they are superconductive, current flow forever </a:t>
            </a:r>
            <a:r>
              <a:rPr lang="en-US" dirty="0" smtClean="0">
                <a:sym typeface="Symbol"/>
              </a:rPr>
              <a:t> persistent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These currents have a large impact at injection on field quality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Effect </a:t>
            </a:r>
            <a:r>
              <a:rPr lang="en-US" dirty="0" smtClean="0">
                <a:solidFill>
                  <a:srgbClr val="C00000"/>
                </a:solidFill>
              </a:rPr>
              <a:t>proportional to filament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can decide to correct with wedges at injection and have residual at high field or </a:t>
            </a:r>
            <a:r>
              <a:rPr lang="en-US" dirty="0" err="1" smtClean="0"/>
              <a:t>viceversa</a:t>
            </a:r>
            <a:r>
              <a:rPr lang="en-US" dirty="0" smtClean="0"/>
              <a:t> (depends on the magnet function)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511675" y="4824413"/>
            <a:ext cx="3903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Persistent </a:t>
            </a:r>
            <a:r>
              <a:rPr lang="fr-CH" sz="1000" dirty="0" err="1"/>
              <a:t>current</a:t>
            </a:r>
            <a:r>
              <a:rPr lang="fr-CH" sz="1000" dirty="0"/>
              <a:t> </a:t>
            </a:r>
            <a:r>
              <a:rPr lang="fr-CH" sz="1000" dirty="0" err="1"/>
              <a:t>measured</a:t>
            </a:r>
            <a:r>
              <a:rPr lang="fr-CH" sz="1000" dirty="0"/>
              <a:t> vs </a:t>
            </a:r>
            <a:r>
              <a:rPr lang="fr-CH" sz="1000" dirty="0" err="1"/>
              <a:t>computed</a:t>
            </a:r>
            <a:r>
              <a:rPr lang="fr-CH" sz="1000" dirty="0"/>
              <a:t> in </a:t>
            </a:r>
            <a:r>
              <a:rPr lang="fr-CH" sz="1000" dirty="0" err="1"/>
              <a:t>Tevatron</a:t>
            </a:r>
            <a:r>
              <a:rPr lang="fr-CH" sz="1000" dirty="0"/>
              <a:t> </a:t>
            </a:r>
            <a:r>
              <a:rPr lang="fr-CH" sz="1000" dirty="0" err="1"/>
              <a:t>dipoles</a:t>
            </a:r>
            <a:r>
              <a:rPr lang="fr-CH" sz="1000" dirty="0"/>
              <a:t> - </a:t>
            </a:r>
            <a:r>
              <a:rPr lang="fr-CH" sz="1000" dirty="0" err="1"/>
              <a:t>From</a:t>
            </a:r>
            <a:r>
              <a:rPr lang="fr-CH" sz="1000" dirty="0"/>
              <a:t> P. Bauer et al, FNAL TD-02-040 (2004)</a:t>
            </a:r>
            <a:endParaRPr lang="it-IT" sz="10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243138"/>
            <a:ext cx="42608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7131"/>
            <a:ext cx="2206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447130"/>
            <a:ext cx="2206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4337" y="4625975"/>
            <a:ext cx="3903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 err="1" smtClean="0"/>
              <a:t>Magnetization</a:t>
            </a:r>
            <a:r>
              <a:rPr lang="fr-CH" sz="1000" dirty="0" smtClean="0"/>
              <a:t> for </a:t>
            </a:r>
            <a:r>
              <a:rPr lang="fr-CH" sz="1000" dirty="0" err="1" smtClean="0"/>
              <a:t>ramping</a:t>
            </a:r>
            <a:r>
              <a:rPr lang="fr-CH" sz="1000" dirty="0" smtClean="0"/>
              <a:t> </a:t>
            </a:r>
            <a:r>
              <a:rPr lang="fr-CH" sz="1000" dirty="0" err="1" smtClean="0"/>
              <a:t>field</a:t>
            </a:r>
            <a:r>
              <a:rPr lang="fr-CH" sz="1000" dirty="0" smtClean="0"/>
              <a:t> </a:t>
            </a:r>
            <a:r>
              <a:rPr lang="fr-CH" sz="1000" dirty="0" err="1" smtClean="0"/>
              <a:t>according</a:t>
            </a:r>
            <a:r>
              <a:rPr lang="fr-CH" sz="1000" dirty="0" smtClean="0"/>
              <a:t> to Bean model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379398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31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Coil lay out and field quality constraints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Field versus coil width, superconductor and filling ratio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Iron and persistent currents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Block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382364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E64EAB4C-524D-4567-BF2E-DBE5E958F12A}" type="slidenum">
              <a:rPr lang="en-US" sz="1000" smtClean="0">
                <a:solidFill>
                  <a:srgbClr val="3399FF"/>
                </a:solidFill>
              </a:rPr>
              <a:pPr/>
              <a:t>32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4</a:t>
            </a:r>
            <a:r>
              <a:rPr lang="en-US" dirty="0" smtClean="0"/>
              <a:t>. OTHER DESIGNS: BLOCK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Block coil (HD2, HD3, Fresca2)</a:t>
            </a:r>
          </a:p>
          <a:p>
            <a:pPr lvl="1" eaLnBrk="1" hangingPunct="1"/>
            <a:r>
              <a:rPr lang="en-US" dirty="0" smtClean="0"/>
              <a:t>Cable is </a:t>
            </a:r>
            <a:r>
              <a:rPr lang="en-US" dirty="0" smtClean="0">
                <a:solidFill>
                  <a:srgbClr val="C00000"/>
                </a:solidFill>
              </a:rPr>
              <a:t>not </a:t>
            </a:r>
            <a:r>
              <a:rPr lang="en-US" dirty="0" err="1" smtClean="0">
                <a:solidFill>
                  <a:srgbClr val="C00000"/>
                </a:solidFill>
              </a:rPr>
              <a:t>keystoned</a:t>
            </a:r>
            <a:r>
              <a:rPr lang="en-US" dirty="0" smtClean="0">
                <a:solidFill>
                  <a:srgbClr val="C00000"/>
                </a:solidFill>
              </a:rPr>
              <a:t>, perpendicular to the </a:t>
            </a:r>
            <a:r>
              <a:rPr lang="en-US" dirty="0" err="1" smtClean="0">
                <a:solidFill>
                  <a:srgbClr val="C00000"/>
                </a:solidFill>
              </a:rPr>
              <a:t>midplane</a:t>
            </a:r>
            <a:endParaRPr lang="en-US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dirty="0" smtClean="0"/>
              <a:t>Ends are wound in the easy side, but must be flared to make space for aperture (bend in the hard direction)</a:t>
            </a:r>
          </a:p>
          <a:p>
            <a:pPr lvl="1" eaLnBrk="1" hangingPunct="1"/>
            <a:r>
              <a:rPr lang="en-US" dirty="0" smtClean="0"/>
              <a:t>Internal structure to support the coil needed</a:t>
            </a:r>
          </a:p>
        </p:txBody>
      </p:sp>
      <p:pic>
        <p:nvPicPr>
          <p:cNvPr id="36869" name="Picture 5" descr="hd2_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246438"/>
            <a:ext cx="36591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d2_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033838"/>
            <a:ext cx="24034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77900" y="6094413"/>
            <a:ext cx="747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HD2 design: 3D sketch of the coil (left) and magnet cross section (right) </a:t>
            </a:r>
          </a:p>
          <a:p>
            <a:pPr algn="ctr"/>
            <a:r>
              <a:rPr lang="en-US" sz="1000"/>
              <a:t>[from P. Ferracin et al, MT19, IEEE Trans. Appl. Supercond. </a:t>
            </a:r>
            <a:r>
              <a:rPr lang="en-US" sz="1000" b="1"/>
              <a:t>16</a:t>
            </a:r>
            <a:r>
              <a:rPr lang="en-US" sz="1000"/>
              <a:t> 378 (2006)]</a:t>
            </a:r>
            <a:endParaRPr lang="en-US" sz="100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A621A7C6-228A-4E40-A015-6985FB7F4ABE}" type="slidenum">
              <a:rPr lang="en-US" sz="1000" smtClean="0">
                <a:solidFill>
                  <a:srgbClr val="3399FF"/>
                </a:solidFill>
              </a:rPr>
              <a:pPr/>
              <a:t>33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4</a:t>
            </a:r>
            <a:r>
              <a:rPr lang="en-US" dirty="0" smtClean="0"/>
              <a:t>. OTHER DESIGNS: BLOCK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 coil – HD2 &amp; HD3</a:t>
            </a:r>
          </a:p>
          <a:p>
            <a:pPr lvl="1" eaLnBrk="1" hangingPunct="1"/>
            <a:r>
              <a:rPr lang="en-US" dirty="0" smtClean="0"/>
              <a:t>Two layers, two blocks</a:t>
            </a:r>
          </a:p>
          <a:p>
            <a:pPr lvl="1" eaLnBrk="1" hangingPunct="1"/>
            <a:r>
              <a:rPr lang="en-US" dirty="0" smtClean="0"/>
              <a:t>Enough parameters to have a good field quality </a:t>
            </a:r>
          </a:p>
          <a:p>
            <a:pPr lvl="1" eaLnBrk="1" hangingPunct="1"/>
            <a:r>
              <a:rPr lang="en-US" dirty="0" smtClean="0"/>
              <a:t>Ratio peak field/central field not so bad: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1.05 instead of 1.02 as for a </a:t>
            </a:r>
            <a:r>
              <a:rPr lang="en-US" dirty="0" err="1" smtClean="0"/>
              <a:t>cos</a:t>
            </a:r>
            <a:r>
              <a:rPr lang="en-US" dirty="0" smtClean="0">
                <a:sym typeface="Symbol" pitchFamily="18" charset="2"/>
              </a:rPr>
              <a:t> with the same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quantity of cable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Ratio central field/current density is 12%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less than a </a:t>
            </a:r>
            <a:r>
              <a:rPr lang="en-US" dirty="0" err="1" smtClean="0"/>
              <a:t>cos</a:t>
            </a:r>
            <a:r>
              <a:rPr lang="en-US" dirty="0" smtClean="0">
                <a:sym typeface="Symbol" pitchFamily="18" charset="2"/>
              </a:rPr>
              <a:t> with the same quantity of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cable: </a:t>
            </a:r>
            <a:r>
              <a:rPr lang="en-US" dirty="0">
                <a:sym typeface="Symbol" pitchFamily="18" charset="2"/>
              </a:rPr>
              <a:t>l</a:t>
            </a:r>
            <a:r>
              <a:rPr lang="en-US" dirty="0" smtClean="0">
                <a:sym typeface="Symbol" pitchFamily="18" charset="2"/>
              </a:rPr>
              <a:t>ess effective than </a:t>
            </a:r>
            <a:r>
              <a:rPr lang="en-US" dirty="0" err="1" smtClean="0">
                <a:sym typeface="Symbol" pitchFamily="18" charset="2"/>
              </a:rPr>
              <a:t>cos</a:t>
            </a:r>
            <a:r>
              <a:rPr lang="en-US" dirty="0" smtClean="0">
                <a:sym typeface="Symbol" pitchFamily="18" charset="2"/>
              </a:rPr>
              <a:t> theta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Short sample field is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around 5% less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than what could be obtained by a </a:t>
            </a:r>
            <a:r>
              <a:rPr lang="en-US" dirty="0" err="1" smtClean="0">
                <a:sym typeface="Symbol" pitchFamily="18" charset="2"/>
              </a:rPr>
              <a:t>cos</a:t>
            </a:r>
            <a:r>
              <a:rPr lang="en-US" dirty="0" smtClean="0">
                <a:sym typeface="Symbol" pitchFamily="18" charset="2"/>
              </a:rPr>
              <a:t>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with the same quantity of cable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Reached 87% of short sample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Elegant, but mechanical support is an issue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327150"/>
            <a:ext cx="2336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670300"/>
            <a:ext cx="29908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8229B121-D602-4984-B8F2-F1DDA568B624}" type="slidenum">
              <a:rPr lang="en-US" sz="1000" smtClean="0">
                <a:solidFill>
                  <a:srgbClr val="3399FF"/>
                </a:solidFill>
              </a:rPr>
              <a:pPr/>
              <a:t>34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4: BLOCK VS COS THETA</a:t>
            </a: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453" y="3910625"/>
            <a:ext cx="2273781" cy="2217685"/>
          </a:xfrm>
          <a:prstGeom prst="rect">
            <a:avLst/>
          </a:prstGeom>
        </p:spPr>
      </p:pic>
      <p:sp>
        <p:nvSpPr>
          <p:cNvPr id="6" name="ZoneTexte 6"/>
          <p:cNvSpPr txBox="1"/>
          <p:nvPr/>
        </p:nvSpPr>
        <p:spPr>
          <a:xfrm>
            <a:off x="5449141" y="6240216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Square vs </a:t>
            </a:r>
            <a:r>
              <a:rPr lang="fr-CH" sz="1400" dirty="0" err="1" smtClean="0"/>
              <a:t>circle</a:t>
            </a:r>
            <a:r>
              <a:rPr lang="fr-CH" sz="1400" dirty="0" smtClean="0"/>
              <a:t>: </a:t>
            </a:r>
            <a:r>
              <a:rPr lang="fr-CH" sz="1400" dirty="0" err="1" smtClean="0"/>
              <a:t>Bologna</a:t>
            </a:r>
            <a:r>
              <a:rPr lang="fr-CH" sz="1400" dirty="0" smtClean="0"/>
              <a:t> city centre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383" y="3910625"/>
            <a:ext cx="1978624" cy="22176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9538" y="6282199"/>
            <a:ext cx="362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Square vs </a:t>
            </a:r>
            <a:r>
              <a:rPr lang="fr-CH" sz="1400" dirty="0" err="1" smtClean="0"/>
              <a:t>circle</a:t>
            </a:r>
            <a:r>
              <a:rPr lang="fr-CH" sz="1400" dirty="0" smtClean="0"/>
              <a:t>: </a:t>
            </a:r>
            <a:r>
              <a:rPr lang="fr-CH" sz="1400" dirty="0" err="1" smtClean="0"/>
              <a:t>Vitruvian</a:t>
            </a:r>
            <a:r>
              <a:rPr lang="fr-CH" sz="1400" dirty="0" smtClean="0"/>
              <a:t> man, Leonardo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434" y="1327150"/>
            <a:ext cx="2336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076" y="1327150"/>
            <a:ext cx="2338917" cy="21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27435" y="3495188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Cos </a:t>
            </a:r>
            <a:r>
              <a:rPr lang="fr-CH" sz="1400" dirty="0" err="1" smtClean="0"/>
              <a:t>theta</a:t>
            </a:r>
            <a:r>
              <a:rPr lang="fr-CH" sz="1400" dirty="0" smtClean="0"/>
              <a:t> </a:t>
            </a:r>
            <a:r>
              <a:rPr lang="fr-CH" sz="1400" dirty="0" err="1" smtClean="0"/>
              <a:t>coil</a:t>
            </a:r>
            <a:r>
              <a:rPr lang="fr-CH" sz="1400" dirty="0" smtClean="0"/>
              <a:t> in </a:t>
            </a:r>
            <a:r>
              <a:rPr lang="fr-CH" sz="1400" dirty="0" err="1" smtClean="0"/>
              <a:t>Tevatron</a:t>
            </a:r>
            <a:r>
              <a:rPr lang="fr-CH" sz="1400" dirty="0" smtClean="0"/>
              <a:t> </a:t>
            </a:r>
            <a:r>
              <a:rPr lang="fr-CH" sz="1400" dirty="0" err="1" smtClean="0"/>
              <a:t>dipole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86610" y="349250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Block </a:t>
            </a:r>
            <a:r>
              <a:rPr lang="fr-CH" sz="1400" dirty="0" err="1" smtClean="0"/>
              <a:t>coil</a:t>
            </a:r>
            <a:r>
              <a:rPr lang="fr-CH" sz="1400" dirty="0" smtClean="0"/>
              <a:t> in HD2/3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78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-..</a:t>
            </a:r>
            <a:fld id="{8B6A8479-1BA2-4B9B-AD0D-795D6980C5BD}" type="slidenum">
              <a:rPr lang="en-US" sz="1000" smtClean="0">
                <a:solidFill>
                  <a:srgbClr val="3399FF"/>
                </a:solidFill>
              </a:rPr>
              <a:pPr/>
              <a:t>35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 parameter to choose for a magnet design</a:t>
            </a:r>
          </a:p>
          <a:p>
            <a:pPr lvl="1" eaLnBrk="1" hangingPunct="1"/>
            <a:r>
              <a:rPr lang="en-US" dirty="0" smtClean="0"/>
              <a:t>Current density and coil width</a:t>
            </a:r>
            <a:endParaRPr lang="en-US" dirty="0"/>
          </a:p>
          <a:p>
            <a:pPr lvl="1" eaLnBrk="1" hangingPunct="1"/>
            <a:r>
              <a:rPr lang="en-US" dirty="0"/>
              <a:t>Field quality can be solved with </a:t>
            </a:r>
            <a:r>
              <a:rPr lang="en-US" dirty="0" smtClean="0"/>
              <a:t>azimuthal layout (some wedges)</a:t>
            </a:r>
            <a:endParaRPr lang="en-US" dirty="0"/>
          </a:p>
          <a:p>
            <a:pPr lvl="2" eaLnBrk="1" hangingPunct="1"/>
            <a:r>
              <a:rPr lang="en-US" dirty="0"/>
              <a:t>Looks complicate, but it is not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Dipole: field </a:t>
            </a:r>
            <a:r>
              <a:rPr lang="en-US" dirty="0" err="1" smtClean="0"/>
              <a:t>propto</a:t>
            </a:r>
            <a:r>
              <a:rPr lang="en-US" dirty="0" smtClean="0"/>
              <a:t> coil width and current density</a:t>
            </a:r>
          </a:p>
          <a:p>
            <a:pPr eaLnBrk="1" hangingPunct="1"/>
            <a:r>
              <a:rPr lang="en-US" dirty="0" err="1" smtClean="0"/>
              <a:t>Quadrupole</a:t>
            </a:r>
            <a:r>
              <a:rPr lang="en-US" dirty="0" smtClean="0"/>
              <a:t>: gradient 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(1+w/r) and current density</a:t>
            </a:r>
          </a:p>
          <a:p>
            <a:pPr lvl="1" eaLnBrk="1" hangingPunct="1"/>
            <a:r>
              <a:rPr lang="en-US" dirty="0" smtClean="0"/>
              <a:t>In both cases, adding more and more coil is not worth – asymptotic limit – important to know where to stop</a:t>
            </a:r>
          </a:p>
          <a:p>
            <a:pPr lvl="2" eaLnBrk="1" hangingPunct="1"/>
            <a:r>
              <a:rPr lang="en-US" dirty="0" smtClean="0"/>
              <a:t>Other factors: protection, mechanics</a:t>
            </a:r>
          </a:p>
          <a:p>
            <a:pPr lvl="1" eaLnBrk="1" hangingPunct="1"/>
            <a:r>
              <a:rPr lang="en-US" dirty="0" smtClean="0"/>
              <a:t>Most magnets work with a current density around 500 A/mm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Cos theta is the workhorse of accelerator magnets</a:t>
            </a:r>
          </a:p>
          <a:p>
            <a:pPr lvl="1" eaLnBrk="1" hangingPunct="1"/>
            <a:r>
              <a:rPr lang="en-US" dirty="0" smtClean="0"/>
              <a:t>Block design is interesting but needs more experience</a:t>
            </a:r>
          </a:p>
        </p:txBody>
      </p:sp>
    </p:spTree>
    <p:extLst>
      <p:ext uri="{BB962C8B-B14F-4D97-AF65-F5344CB8AC3E}">
        <p14:creationId xmlns:p14="http://schemas.microsoft.com/office/powerpoint/2010/main" xmlns="" val="404717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-..</a:t>
            </a:r>
            <a:fld id="{8B6A8479-1BA2-4B9B-AD0D-795D6980C5BD}" type="slidenum">
              <a:rPr lang="en-US" sz="1000" smtClean="0">
                <a:solidFill>
                  <a:srgbClr val="3399FF"/>
                </a:solidFill>
              </a:rPr>
              <a:pPr/>
              <a:t>36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magnet design</a:t>
            </a:r>
          </a:p>
          <a:p>
            <a:pPr lvl="1" eaLnBrk="1" hangingPunct="1"/>
            <a:r>
              <a:rPr lang="en-US" dirty="0" smtClean="0"/>
              <a:t>R. Wilson “Superconducting magnets”, Oxford press</a:t>
            </a:r>
          </a:p>
          <a:p>
            <a:pPr lvl="1" eaLnBrk="1" hangingPunct="1"/>
            <a:r>
              <a:rPr lang="en-US" dirty="0" smtClean="0"/>
              <a:t>P. </a:t>
            </a:r>
            <a:r>
              <a:rPr lang="en-US" dirty="0" err="1" smtClean="0"/>
              <a:t>Schmuser</a:t>
            </a:r>
            <a:r>
              <a:rPr lang="en-US" dirty="0" smtClean="0"/>
              <a:t>, K. Mess, S. Wolff “Superconducting accelerator magnets”, World Scientific</a:t>
            </a:r>
          </a:p>
          <a:p>
            <a:pPr lvl="2" eaLnBrk="1" hangingPunct="1"/>
            <a:r>
              <a:rPr lang="en-US" dirty="0" smtClean="0"/>
              <a:t>USPAS 2012 course H. </a:t>
            </a:r>
            <a:r>
              <a:rPr lang="en-US" dirty="0" err="1" smtClean="0"/>
              <a:t>Felice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 smtClean="0"/>
              <a:t>Ferracin</a:t>
            </a:r>
            <a:r>
              <a:rPr lang="en-US" dirty="0" smtClean="0"/>
              <a:t>, S</a:t>
            </a:r>
            <a:r>
              <a:rPr lang="en-US" dirty="0"/>
              <a:t>. </a:t>
            </a:r>
            <a:r>
              <a:rPr lang="en-US" dirty="0" err="1"/>
              <a:t>Prestemon</a:t>
            </a:r>
            <a:r>
              <a:rPr lang="en-US" dirty="0"/>
              <a:t>, </a:t>
            </a:r>
            <a:r>
              <a:rPr lang="en-US" dirty="0" smtClean="0"/>
              <a:t>E. </a:t>
            </a:r>
            <a:r>
              <a:rPr lang="en-US" dirty="0" err="1" smtClean="0"/>
              <a:t>Todesco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www.cern.ch/ezio.todesco/uspas/uspas.html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Field </a:t>
            </a:r>
            <a:r>
              <a:rPr lang="en-US" dirty="0" err="1" smtClean="0"/>
              <a:t>vs</a:t>
            </a:r>
            <a:r>
              <a:rPr lang="en-US" dirty="0" smtClean="0"/>
              <a:t> coil width</a:t>
            </a:r>
            <a:endParaRPr lang="en-US" dirty="0"/>
          </a:p>
          <a:p>
            <a:pPr lvl="2" eaLnBrk="1" hangingPunct="1"/>
            <a:r>
              <a:rPr lang="en-GB" dirty="0"/>
              <a:t>L. Rossi, E. </a:t>
            </a:r>
            <a:r>
              <a:rPr lang="en-GB" dirty="0" err="1"/>
              <a:t>Todesco</a:t>
            </a:r>
            <a:r>
              <a:rPr lang="en-GB" dirty="0"/>
              <a:t>, `Electromagnetic design of superconducting </a:t>
            </a:r>
            <a:r>
              <a:rPr lang="en-GB" dirty="0" err="1"/>
              <a:t>quadrupoles</a:t>
            </a:r>
            <a:r>
              <a:rPr lang="en-GB" dirty="0"/>
              <a:t>', </a:t>
            </a:r>
            <a:r>
              <a:rPr lang="en-GB" i="1" dirty="0"/>
              <a:t>Phys. Rev. STAB</a:t>
            </a:r>
            <a:r>
              <a:rPr lang="en-GB" dirty="0"/>
              <a:t> </a:t>
            </a:r>
            <a:r>
              <a:rPr lang="en-GB" b="1" dirty="0"/>
              <a:t>9</a:t>
            </a:r>
            <a:r>
              <a:rPr lang="en-GB" dirty="0"/>
              <a:t> 102401 (</a:t>
            </a:r>
            <a:r>
              <a:rPr lang="en-GB" dirty="0" smtClean="0"/>
              <a:t>2006).</a:t>
            </a:r>
          </a:p>
          <a:p>
            <a:pPr lvl="2" eaLnBrk="1" hangingPunct="1"/>
            <a:r>
              <a:rPr lang="en-GB" dirty="0"/>
              <a:t>L. Rossi, E. </a:t>
            </a:r>
            <a:r>
              <a:rPr lang="en-GB" dirty="0" err="1"/>
              <a:t>Todesco</a:t>
            </a:r>
            <a:r>
              <a:rPr lang="en-GB" dirty="0"/>
              <a:t>, `Electromagnetic design of superconducting dipoles based on sector coils', </a:t>
            </a:r>
            <a:r>
              <a:rPr lang="en-GB" i="1" dirty="0"/>
              <a:t>Phys. Rev. STAB</a:t>
            </a:r>
            <a:r>
              <a:rPr lang="en-GB" dirty="0"/>
              <a:t> </a:t>
            </a:r>
            <a:r>
              <a:rPr lang="en-GB" b="1" dirty="0"/>
              <a:t>10</a:t>
            </a:r>
            <a:r>
              <a:rPr lang="en-GB" dirty="0"/>
              <a:t> 112401 (2007</a:t>
            </a:r>
            <a:r>
              <a:rPr lang="en-GB" dirty="0" smtClean="0"/>
              <a:t>).</a:t>
            </a:r>
            <a:endParaRPr lang="en-US" dirty="0" smtClean="0"/>
          </a:p>
          <a:p>
            <a:pPr eaLnBrk="1" hangingPunct="1"/>
            <a:r>
              <a:rPr lang="en-US" dirty="0" smtClean="0"/>
              <a:t>Codes</a:t>
            </a:r>
          </a:p>
          <a:p>
            <a:pPr lvl="1" eaLnBrk="1" hangingPunct="1"/>
            <a:r>
              <a:rPr lang="en-US" dirty="0" smtClean="0"/>
              <a:t>Roxie   </a:t>
            </a:r>
            <a:r>
              <a:rPr lang="en-US" dirty="0" err="1" smtClean="0"/>
              <a:t>Ansys</a:t>
            </a:r>
            <a:r>
              <a:rPr lang="en-US" dirty="0"/>
              <a:t> </a:t>
            </a:r>
            <a:r>
              <a:rPr lang="en-US" dirty="0" smtClean="0"/>
              <a:t>   Opera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19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-..</a:t>
            </a:r>
            <a:fld id="{8B6A8479-1BA2-4B9B-AD0D-795D6980C5BD}" type="slidenum">
              <a:rPr lang="en-US" sz="1000" smtClean="0">
                <a:solidFill>
                  <a:srgbClr val="3399FF"/>
                </a:solidFill>
              </a:rPr>
              <a:pPr/>
              <a:t>37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APPENDIX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Quadrupole</a:t>
            </a:r>
            <a:r>
              <a:rPr lang="en-US" dirty="0" smtClean="0"/>
              <a:t> equations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gallery of coil lay outs</a:t>
            </a:r>
          </a:p>
        </p:txBody>
      </p:sp>
    </p:spTree>
    <p:extLst>
      <p:ext uri="{BB962C8B-B14F-4D97-AF65-F5344CB8AC3E}">
        <p14:creationId xmlns:p14="http://schemas.microsoft.com/office/powerpoint/2010/main" xmlns="" val="3389009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EFBECAA3-D655-4500-9135-170A9B8E174B}" type="slidenum">
              <a:rPr lang="en-US" sz="1000" smtClean="0">
                <a:solidFill>
                  <a:srgbClr val="3399FF"/>
                </a:solidFill>
              </a:rPr>
              <a:pPr/>
              <a:t>38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5. QUADRUPOLES: GRADIENT VERSUS MATERIAL </a:t>
            </a:r>
            <a:br>
              <a:rPr lang="en-US" sz="2200" dirty="0" smtClean="0"/>
            </a:br>
            <a:r>
              <a:rPr lang="en-US" sz="2200" dirty="0" smtClean="0"/>
              <a:t>AND COIL THICKNESS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same approach can be used for a </a:t>
            </a:r>
            <a:r>
              <a:rPr lang="en-US" dirty="0" err="1" smtClean="0">
                <a:solidFill>
                  <a:srgbClr val="CC0000"/>
                </a:solidFill>
              </a:rPr>
              <a:t>quadrupole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We define 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dirty="0" smtClean="0"/>
              <a:t>	the only difference is that now </a:t>
            </a:r>
            <a:r>
              <a:rPr lang="en-US" i="1" dirty="0" smtClean="0">
                <a:sym typeface="Symbol" pitchFamily="18" charset="2"/>
              </a:rPr>
              <a:t></a:t>
            </a:r>
            <a:r>
              <a:rPr lang="en-US" i="1" baseline="-25000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gives the gradient per unit of current density, and in </a:t>
            </a:r>
            <a:r>
              <a:rPr lang="en-US" i="1" dirty="0" err="1" smtClean="0">
                <a:sym typeface="Symbol" pitchFamily="18" charset="2"/>
              </a:rPr>
              <a:t>B</a:t>
            </a:r>
            <a:r>
              <a:rPr lang="en-US" i="1" baseline="-25000" dirty="0" err="1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 we multiply by </a:t>
            </a:r>
            <a:r>
              <a:rPr lang="en-US" i="1" dirty="0" smtClean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 for having T and not T/m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We compute the quantities at the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short sample limit</a:t>
            </a:r>
            <a:r>
              <a:rPr lang="en-US" dirty="0" smtClean="0">
                <a:sym typeface="Symbol" pitchFamily="18" charset="2"/>
              </a:rPr>
              <a:t> for a material with a linear critical surface (as </a:t>
            </a:r>
            <a:r>
              <a:rPr lang="en-US" dirty="0" err="1" smtClean="0">
                <a:sym typeface="Symbol" pitchFamily="18" charset="2"/>
              </a:rPr>
              <a:t>Nb</a:t>
            </a:r>
            <a:r>
              <a:rPr lang="en-US" dirty="0" smtClean="0">
                <a:sym typeface="Symbol" pitchFamily="18" charset="2"/>
              </a:rPr>
              <a:t>-Ti)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Please note that </a:t>
            </a:r>
            <a:r>
              <a:rPr lang="en-US" i="1" dirty="0" smtClean="0">
                <a:sym typeface="Symbol" pitchFamily="18" charset="2"/>
              </a:rPr>
              <a:t></a:t>
            </a:r>
            <a:r>
              <a:rPr lang="en-US" dirty="0" smtClean="0">
                <a:sym typeface="Symbol" pitchFamily="18" charset="2"/>
              </a:rPr>
              <a:t> is not any more proportional to </a:t>
            </a:r>
            <a:r>
              <a:rPr lang="en-US" i="1" dirty="0" smtClean="0">
                <a:sym typeface="Symbol" pitchFamily="18" charset="2"/>
              </a:rPr>
              <a:t>w </a:t>
            </a:r>
            <a:r>
              <a:rPr lang="en-US" dirty="0" smtClean="0">
                <a:sym typeface="Symbol" pitchFamily="18" charset="2"/>
              </a:rPr>
              <a:t>and not any more independent of </a:t>
            </a:r>
            <a:r>
              <a:rPr lang="en-US" i="1" dirty="0" smtClean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 !</a:t>
            </a:r>
            <a:endParaRPr lang="en-US" i="1" dirty="0" smtClean="0">
              <a:sym typeface="Symbol" pitchFamily="18" charset="2"/>
            </a:endParaRPr>
          </a:p>
          <a:p>
            <a:pPr lvl="1"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lvl="1" eaLnBrk="1" hangingPunct="1">
              <a:buNone/>
            </a:pPr>
            <a:r>
              <a:rPr lang="en-US" dirty="0" smtClean="0">
                <a:sym typeface="Symbol" pitchFamily="18" charset="2"/>
              </a:rPr>
              <a:t></a:t>
            </a:r>
            <a:r>
              <a:rPr lang="en-US" baseline="-25000" dirty="0">
                <a:sym typeface="Symbol" pitchFamily="18" charset="2"/>
              </a:rPr>
              <a:t>c0</a:t>
            </a:r>
            <a:r>
              <a:rPr lang="en-US" dirty="0"/>
              <a:t>=6.63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-7 </a:t>
            </a:r>
            <a:r>
              <a:rPr lang="en-US" dirty="0">
                <a:sym typeface="Symbol" pitchFamily="18" charset="2"/>
              </a:rPr>
              <a:t>[</a:t>
            </a:r>
            <a:r>
              <a:rPr lang="en-US" dirty="0" smtClean="0">
                <a:sym typeface="Symbol" pitchFamily="18" charset="2"/>
              </a:rPr>
              <a:t>Tm/A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]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also in this case, by chance as in the dipole</a:t>
            </a:r>
            <a:endParaRPr lang="en-US" baseline="30000" dirty="0">
              <a:sym typeface="Symbol" pitchFamily="18" charset="2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4" name="Rectangle 2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6" name="Rectangle 2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8" name="Rectangle 3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9" name="Rectangle 32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2" name="Rectangle 3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6252949"/>
              </p:ext>
            </p:extLst>
          </p:nvPr>
        </p:nvGraphicFramePr>
        <p:xfrm>
          <a:off x="3502789" y="1651105"/>
          <a:ext cx="863147" cy="750563"/>
        </p:xfrm>
        <a:graphic>
          <a:graphicData uri="http://schemas.openxmlformats.org/presentationml/2006/ole">
            <p:oleObj spid="_x0000_s56340" name="Équation" r:id="rId3" imgW="495085" imgH="431613" progId="Equation.3">
              <p:embed/>
            </p:oleObj>
          </a:graphicData>
        </a:graphic>
      </p:graphicFrame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1134298"/>
              </p:ext>
            </p:extLst>
          </p:nvPr>
        </p:nvGraphicFramePr>
        <p:xfrm>
          <a:off x="5428839" y="1705604"/>
          <a:ext cx="804536" cy="653686"/>
        </p:xfrm>
        <a:graphic>
          <a:graphicData uri="http://schemas.openxmlformats.org/presentationml/2006/ole">
            <p:oleObj spid="_x0000_s56341" name="Équation" r:id="rId4" imgW="508000" imgH="419100" progId="Equation.3">
              <p:embed/>
            </p:oleObj>
          </a:graphicData>
        </a:graphic>
      </p:graphicFrame>
      <p:sp>
        <p:nvSpPr>
          <p:cNvPr id="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5414992"/>
              </p:ext>
            </p:extLst>
          </p:nvPr>
        </p:nvGraphicFramePr>
        <p:xfrm>
          <a:off x="1085850" y="4270375"/>
          <a:ext cx="1757363" cy="649288"/>
        </p:xfrm>
        <a:graphic>
          <a:graphicData uri="http://schemas.openxmlformats.org/presentationml/2006/ole">
            <p:oleObj spid="_x0000_s56342" name="Équation" r:id="rId5" imgW="1180800" imgH="431640" progId="Equation.3">
              <p:embed/>
            </p:oleObj>
          </a:graphicData>
        </a:graphic>
      </p:graphicFrame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6892020"/>
              </p:ext>
            </p:extLst>
          </p:nvPr>
        </p:nvGraphicFramePr>
        <p:xfrm>
          <a:off x="3590925" y="4243388"/>
          <a:ext cx="1727200" cy="688975"/>
        </p:xfrm>
        <a:graphic>
          <a:graphicData uri="http://schemas.openxmlformats.org/presentationml/2006/ole">
            <p:oleObj spid="_x0000_s56343" name="Équation" r:id="rId6" imgW="1066680" imgH="431640" progId="Equation.3">
              <p:embed/>
            </p:oleObj>
          </a:graphicData>
        </a:graphic>
      </p:graphicFrame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561221"/>
              </p:ext>
            </p:extLst>
          </p:nvPr>
        </p:nvGraphicFramePr>
        <p:xfrm>
          <a:off x="6148388" y="4019550"/>
          <a:ext cx="2346325" cy="923925"/>
        </p:xfrm>
        <a:graphic>
          <a:graphicData uri="http://schemas.openxmlformats.org/presentationml/2006/ole">
            <p:oleObj spid="_x0000_s56344" name="Équation" r:id="rId7" imgW="1104840" imgH="431640" progId="Equation.3">
              <p:embed/>
            </p:oleObj>
          </a:graphicData>
        </a:graphic>
      </p:graphicFrame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2827547"/>
              </p:ext>
            </p:extLst>
          </p:nvPr>
        </p:nvGraphicFramePr>
        <p:xfrm>
          <a:off x="4692040" y="5481540"/>
          <a:ext cx="2251925" cy="818882"/>
        </p:xfrm>
        <a:graphic>
          <a:graphicData uri="http://schemas.openxmlformats.org/presentationml/2006/ole">
            <p:oleObj spid="_x0000_s56345" name="Équation" r:id="rId8" imgW="1167893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19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992DADA8-D42C-429E-9334-4205CBFFBAAA}" type="slidenum">
              <a:rPr lang="en-US" sz="1000" smtClean="0">
                <a:solidFill>
                  <a:srgbClr val="3399FF"/>
                </a:solidFill>
              </a:rPr>
              <a:pPr/>
              <a:t>39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5603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4699000"/>
            <a:ext cx="29876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5. QUADRUPOLES: GRADIENT VERSUS MATERIAL </a:t>
            </a:r>
            <a:br>
              <a:rPr lang="en-US" sz="2200" dirty="0" smtClean="0"/>
            </a:br>
            <a:r>
              <a:rPr lang="en-US" sz="2200" dirty="0" smtClean="0"/>
              <a:t>AND COIL THICKNESS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ratio </a:t>
            </a:r>
            <a:r>
              <a:rPr lang="en-US" i="1" dirty="0" smtClean="0">
                <a:sym typeface="Symbol" pitchFamily="18" charset="2"/>
              </a:rPr>
              <a:t></a:t>
            </a:r>
            <a:r>
              <a:rPr lang="en-US" dirty="0" smtClean="0">
                <a:sym typeface="Symbol" pitchFamily="18" charset="2"/>
              </a:rPr>
              <a:t> is defined as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ratio between peak field and gradient times aperture</a:t>
            </a:r>
            <a:r>
              <a:rPr lang="en-US" dirty="0" smtClean="0">
                <a:sym typeface="Symbol" pitchFamily="18" charset="2"/>
              </a:rPr>
              <a:t> (central field is zero …)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Numerically, one finds that for large coils 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Peak field is “going outside”</a:t>
            </a:r>
            <a:r>
              <a:rPr lang="en-US" dirty="0" smtClean="0">
                <a:sym typeface="Symbol" pitchFamily="18" charset="2"/>
              </a:rPr>
              <a:t> for large widths        a</a:t>
            </a:r>
            <a:r>
              <a:rPr lang="en-US" baseline="-25000" dirty="0" smtClean="0">
                <a:sym typeface="Symbol" pitchFamily="18" charset="2"/>
              </a:rPr>
              <a:t>-1</a:t>
            </a:r>
            <a:r>
              <a:rPr lang="en-US" dirty="0" smtClean="0">
                <a:sym typeface="Symbol" pitchFamily="18" charset="2"/>
              </a:rPr>
              <a:t>=0.45      a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=0.11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4" name="Text Box 28"/>
          <p:cNvSpPr txBox="1">
            <a:spLocks noChangeArrowheads="1"/>
          </p:cNvSpPr>
          <p:nvPr/>
        </p:nvSpPr>
        <p:spPr bwMode="auto">
          <a:xfrm>
            <a:off x="777875" y="4449763"/>
            <a:ext cx="224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RHIC main </a:t>
            </a:r>
            <a:r>
              <a:rPr lang="fr-CH" sz="1000" dirty="0" err="1"/>
              <a:t>quadrupole</a:t>
            </a:r>
            <a:endParaRPr lang="it-IT" sz="1000" dirty="0"/>
          </a:p>
        </p:txBody>
      </p:sp>
      <p:sp>
        <p:nvSpPr>
          <p:cNvPr id="25615" name="Text Box 29"/>
          <p:cNvSpPr txBox="1">
            <a:spLocks noChangeArrowheads="1"/>
          </p:cNvSpPr>
          <p:nvPr/>
        </p:nvSpPr>
        <p:spPr bwMode="auto">
          <a:xfrm>
            <a:off x="744538" y="6278563"/>
            <a:ext cx="2243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/>
              <a:t>LHC main quadrupole</a:t>
            </a:r>
            <a:endParaRPr lang="it-IT" sz="1000"/>
          </a:p>
        </p:txBody>
      </p:sp>
      <p:sp>
        <p:nvSpPr>
          <p:cNvPr id="25616" name="Line 31"/>
          <p:cNvSpPr>
            <a:spLocks noChangeShapeType="1"/>
          </p:cNvSpPr>
          <p:nvPr/>
        </p:nvSpPr>
        <p:spPr bwMode="auto">
          <a:xfrm flipV="1">
            <a:off x="1557338" y="5335588"/>
            <a:ext cx="152400" cy="100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1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33688"/>
            <a:ext cx="29860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60" y="3433314"/>
            <a:ext cx="5291293" cy="28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0771005"/>
              </p:ext>
            </p:extLst>
          </p:nvPr>
        </p:nvGraphicFramePr>
        <p:xfrm>
          <a:off x="4382219" y="2880864"/>
          <a:ext cx="2241550" cy="552450"/>
        </p:xfrm>
        <a:graphic>
          <a:graphicData uri="http://schemas.openxmlformats.org/presentationml/2006/ole">
            <p:oleObj spid="_x0000_s57349" name="Équation" r:id="rId6" imgW="1600200" imgH="393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156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  <p:bldP spid="25614" grpId="0"/>
      <p:bldP spid="25615" grpId="0"/>
      <p:bldP spid="256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F06E2DA1-BF00-4D9A-ACEB-C515D88BD3BB}" type="slidenum">
              <a:rPr lang="en-US" sz="1000" b="0" smtClean="0">
                <a:solidFill>
                  <a:srgbClr val="3399FF"/>
                </a:solidFill>
              </a:rPr>
              <a:pPr/>
              <a:t>4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FIELD QUALITY CONSTRAINTS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Field given by a current line (</a:t>
            </a:r>
            <a:r>
              <a:rPr lang="en-US" dirty="0" err="1" smtClean="0">
                <a:solidFill>
                  <a:srgbClr val="CC0000"/>
                </a:solidFill>
              </a:rPr>
              <a:t>Biot-Savart</a:t>
            </a:r>
            <a:r>
              <a:rPr lang="en-US" dirty="0" smtClean="0">
                <a:solidFill>
                  <a:srgbClr val="CC0000"/>
                </a:solidFill>
              </a:rPr>
              <a:t> law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using</a:t>
            </a:r>
          </a:p>
          <a:p>
            <a:pPr lvl="1" eaLnBrk="1" hangingPunct="1"/>
            <a:endParaRPr lang="en-US" sz="1800" dirty="0" smtClean="0"/>
          </a:p>
          <a:p>
            <a:pPr lvl="1" eaLnBrk="1" hangingPunct="1">
              <a:buFontTx/>
              <a:buNone/>
            </a:pPr>
            <a:r>
              <a:rPr lang="en-US" sz="1800" dirty="0" smtClean="0"/>
              <a:t>							</a:t>
            </a:r>
            <a:r>
              <a:rPr lang="en-US" dirty="0" smtClean="0"/>
              <a:t>!!!</a:t>
            </a:r>
          </a:p>
          <a:p>
            <a:pPr lvl="1" eaLnBrk="1" hangingPunct="1"/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we get</a:t>
            </a: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18" name="Object 17"/>
          <p:cNvGraphicFramePr>
            <a:graphicFrameLocks noChangeAspect="1"/>
          </p:cNvGraphicFramePr>
          <p:nvPr/>
        </p:nvGraphicFramePr>
        <p:xfrm>
          <a:off x="938213" y="3990975"/>
          <a:ext cx="3848100" cy="831850"/>
        </p:xfrm>
        <a:graphic>
          <a:graphicData uri="http://schemas.openxmlformats.org/presentationml/2006/ole">
            <p:oleObj spid="_x0000_s28799" name="Equation" r:id="rId3" imgW="1968500" imgH="431800" progId="Equation.3">
              <p:embed/>
            </p:oleObj>
          </a:graphicData>
        </a:graphic>
      </p:graphicFrame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19" name="Object 19"/>
          <p:cNvGraphicFramePr>
            <a:graphicFrameLocks noChangeAspect="1"/>
          </p:cNvGraphicFramePr>
          <p:nvPr/>
        </p:nvGraphicFramePr>
        <p:xfrm>
          <a:off x="5111750" y="4132263"/>
          <a:ext cx="635000" cy="508000"/>
        </p:xfrm>
        <a:graphic>
          <a:graphicData uri="http://schemas.openxmlformats.org/presentationml/2006/ole">
            <p:oleObj spid="_x0000_s28800" name="Equation" r:id="rId4" imgW="330057" imgH="253890" progId="Equation.3">
              <p:embed/>
            </p:oleObj>
          </a:graphicData>
        </a:graphic>
      </p:graphicFrame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0" name="Object 23"/>
          <p:cNvGraphicFramePr>
            <a:graphicFrameLocks noChangeAspect="1"/>
          </p:cNvGraphicFramePr>
          <p:nvPr/>
        </p:nvGraphicFramePr>
        <p:xfrm>
          <a:off x="950913" y="5222875"/>
          <a:ext cx="6086475" cy="949325"/>
        </p:xfrm>
        <a:graphic>
          <a:graphicData uri="http://schemas.openxmlformats.org/presentationml/2006/ole">
            <p:oleObj spid="_x0000_s28801" name="Equation" r:id="rId5" imgW="3492500" imgH="546100" progId="Equation.3">
              <p:embed/>
            </p:oleObj>
          </a:graphicData>
        </a:graphic>
      </p:graphicFrame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1" name="Object 26"/>
          <p:cNvGraphicFramePr>
            <a:graphicFrameLocks noChangeAspect="1"/>
          </p:cNvGraphicFramePr>
          <p:nvPr/>
        </p:nvGraphicFramePr>
        <p:xfrm>
          <a:off x="719138" y="2470150"/>
          <a:ext cx="3575050" cy="1063625"/>
        </p:xfrm>
        <a:graphic>
          <a:graphicData uri="http://schemas.openxmlformats.org/presentationml/2006/ole">
            <p:oleObj spid="_x0000_s28802" name="Equation" r:id="rId6" imgW="2082800" imgH="622300" progId="Equation.3">
              <p:embed/>
            </p:oleObj>
          </a:graphicData>
        </a:graphic>
      </p:graphicFrame>
      <p:pic>
        <p:nvPicPr>
          <p:cNvPr id="9231" name="Picture 28" descr="Jbi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392613"/>
            <a:ext cx="128746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9"/>
          <p:cNvSpPr>
            <a:spLocks noChangeArrowheads="1"/>
          </p:cNvSpPr>
          <p:nvPr/>
        </p:nvSpPr>
        <p:spPr bwMode="auto">
          <a:xfrm>
            <a:off x="6626225" y="5851525"/>
            <a:ext cx="251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Jean-Baptiste Biot,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(April 21, 1774 – February 3, 1862)</a:t>
            </a:r>
          </a:p>
        </p:txBody>
      </p:sp>
      <p:pic>
        <p:nvPicPr>
          <p:cNvPr id="9233" name="Picture 30" descr="savart_felix_1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958975"/>
            <a:ext cx="1327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1"/>
          <p:cNvSpPr>
            <a:spLocks noChangeArrowheads="1"/>
          </p:cNvSpPr>
          <p:nvPr/>
        </p:nvSpPr>
        <p:spPr bwMode="auto">
          <a:xfrm>
            <a:off x="6845300" y="3603625"/>
            <a:ext cx="2298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0"/>
              <a:t>Félix Savart, </a:t>
            </a:r>
          </a:p>
          <a:p>
            <a:pPr algn="ctr"/>
            <a:r>
              <a:rPr lang="it-IT" sz="1200" b="0"/>
              <a:t>French</a:t>
            </a:r>
          </a:p>
          <a:p>
            <a:pPr algn="ctr"/>
            <a:r>
              <a:rPr lang="it-IT" sz="1200" b="0"/>
              <a:t> (June 30, 1791-March 16, 1841) </a:t>
            </a:r>
          </a:p>
        </p:txBody>
      </p:sp>
      <p:pic>
        <p:nvPicPr>
          <p:cNvPr id="9235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2275"/>
            <a:ext cx="22891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9222" name="Object 34"/>
          <p:cNvGraphicFramePr>
            <a:graphicFrameLocks noChangeAspect="1"/>
          </p:cNvGraphicFramePr>
          <p:nvPr/>
        </p:nvGraphicFramePr>
        <p:xfrm>
          <a:off x="769938" y="1781175"/>
          <a:ext cx="2422525" cy="442913"/>
        </p:xfrm>
        <a:graphic>
          <a:graphicData uri="http://schemas.openxmlformats.org/presentationml/2006/ole">
            <p:oleObj spid="_x0000_s28803" name="Equation" r:id="rId10" imgW="1346200" imgH="241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949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  <p:bldP spid="9232" grpId="0"/>
      <p:bldP spid="92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 </a:t>
            </a:r>
            <a:fld id="{90D5417D-D327-47BA-A743-651399C833B2}" type="slidenum">
              <a:rPr lang="en-US" sz="1000" smtClean="0">
                <a:solidFill>
                  <a:srgbClr val="3399FF"/>
                </a:solidFill>
              </a:rPr>
              <a:pPr/>
              <a:t>40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04775"/>
            <a:ext cx="7678738" cy="90487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5. QUADRUPOLES: GRADIENT VERSUS MATERIAL </a:t>
            </a:r>
            <a:br>
              <a:rPr lang="en-US" sz="2200" dirty="0" smtClean="0"/>
            </a:br>
            <a:r>
              <a:rPr lang="en-US" sz="2200" dirty="0" smtClean="0"/>
              <a:t>AND COIL THICKNESS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now can write the </a:t>
            </a:r>
            <a:r>
              <a:rPr lang="en-US" dirty="0" smtClean="0">
                <a:solidFill>
                  <a:srgbClr val="CC0000"/>
                </a:solidFill>
              </a:rPr>
              <a:t>short sample gradient</a:t>
            </a:r>
            <a:r>
              <a:rPr lang="en-US" dirty="0" smtClean="0"/>
              <a:t> for a sector coil as a function of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Material parameters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(linear case as </a:t>
            </a:r>
            <a:r>
              <a:rPr lang="en-US" dirty="0" err="1" smtClean="0"/>
              <a:t>Nb</a:t>
            </a:r>
            <a:r>
              <a:rPr lang="en-US" dirty="0" smtClean="0"/>
              <a:t>-Ti)</a:t>
            </a:r>
            <a:endParaRPr lang="en-US" i="1" baseline="-25000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Cable parameters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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Aperture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C0000"/>
                </a:solidFill>
              </a:rPr>
              <a:t>coil width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Relevant feature: for very large coil widths </a:t>
            </a:r>
            <a:r>
              <a:rPr lang="en-US" i="1" dirty="0" smtClean="0"/>
              <a:t>w</a:t>
            </a:r>
            <a:r>
              <a:rPr lang="en-US" dirty="0" smtClean="0">
                <a:sym typeface="Symbol" pitchFamily="18" charset="2"/>
              </a:rPr>
              <a:t> the short sample gradient tends to zero !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8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0" name="Rectangle 2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5" name="Rectangle 3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5111403"/>
              </p:ext>
            </p:extLst>
          </p:nvPr>
        </p:nvGraphicFramePr>
        <p:xfrm>
          <a:off x="5878513" y="1714500"/>
          <a:ext cx="2346325" cy="923925"/>
        </p:xfrm>
        <a:graphic>
          <a:graphicData uri="http://schemas.openxmlformats.org/presentationml/2006/ole">
            <p:oleObj spid="_x0000_s58382" name="Équation" r:id="rId3" imgW="1104840" imgH="431640" progId="Equation.3">
              <p:embed/>
            </p:oleObj>
          </a:graphicData>
        </a:graphic>
      </p:graphicFrame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2922127"/>
              </p:ext>
            </p:extLst>
          </p:nvPr>
        </p:nvGraphicFramePr>
        <p:xfrm>
          <a:off x="1344613" y="3860800"/>
          <a:ext cx="4700587" cy="1436688"/>
        </p:xfrm>
        <a:graphic>
          <a:graphicData uri="http://schemas.openxmlformats.org/presentationml/2006/ole">
            <p:oleObj spid="_x0000_s58383" name="Équation" r:id="rId4" imgW="2743200" imgH="838080" progId="Equation.3">
              <p:embed/>
            </p:oleObj>
          </a:graphicData>
        </a:graphic>
      </p:graphicFrame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3837129"/>
              </p:ext>
            </p:extLst>
          </p:nvPr>
        </p:nvGraphicFramePr>
        <p:xfrm>
          <a:off x="4572000" y="2776227"/>
          <a:ext cx="2240925" cy="552761"/>
        </p:xfrm>
        <a:graphic>
          <a:graphicData uri="http://schemas.openxmlformats.org/presentationml/2006/ole">
            <p:oleObj spid="_x0000_s58384" name="Équation" r:id="rId5" imgW="1600200" imgH="393700" progId="Equation.3">
              <p:embed/>
            </p:oleObj>
          </a:graphicData>
        </a:graphic>
      </p:graphicFrame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995183"/>
              </p:ext>
            </p:extLst>
          </p:nvPr>
        </p:nvGraphicFramePr>
        <p:xfrm>
          <a:off x="6784737" y="3675823"/>
          <a:ext cx="2034861" cy="581389"/>
        </p:xfrm>
        <a:graphic>
          <a:graphicData uri="http://schemas.openxmlformats.org/presentationml/2006/ole">
            <p:oleObj spid="_x0000_s58385" name="Équation" r:id="rId6" imgW="1497950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0826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-..</a:t>
            </a:r>
            <a:fld id="{8B6A8479-1BA2-4B9B-AD0D-795D6980C5BD}" type="slidenum">
              <a:rPr lang="en-US" sz="1000" smtClean="0">
                <a:solidFill>
                  <a:srgbClr val="3399FF"/>
                </a:solidFill>
              </a:rPr>
              <a:pPr/>
              <a:t>41</a:t>
            </a:fld>
            <a:endParaRPr lang="en-US" sz="1000" dirty="0" smtClean="0">
              <a:solidFill>
                <a:srgbClr val="3399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APPENDIX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Quadrupole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equations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gallery of coil lay outs</a:t>
            </a:r>
          </a:p>
        </p:txBody>
      </p:sp>
    </p:spTree>
    <p:extLst>
      <p:ext uri="{BB962C8B-B14F-4D97-AF65-F5344CB8AC3E}">
        <p14:creationId xmlns:p14="http://schemas.microsoft.com/office/powerpoint/2010/main" xmlns="" val="152410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02E26276-1FDA-4BE8-82B5-9BB77AA8D906}" type="slidenum">
              <a:rPr lang="en-US" sz="1000" smtClean="0">
                <a:solidFill>
                  <a:srgbClr val="3399FF"/>
                </a:solidFill>
              </a:rPr>
              <a:pPr/>
              <a:t>42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40963" name="Picture 9" descr="RHIC_dipol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147763"/>
            <a:ext cx="14319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RHIC MB</a:t>
            </a:r>
          </a:p>
          <a:p>
            <a:pPr lvl="1" eaLnBrk="1" hangingPunct="1"/>
            <a:r>
              <a:rPr lang="en-US" smtClean="0"/>
              <a:t>Main dipole of the RHIC</a:t>
            </a:r>
          </a:p>
          <a:p>
            <a:pPr lvl="1" eaLnBrk="1" hangingPunct="1"/>
            <a:r>
              <a:rPr lang="en-US" smtClean="0"/>
              <a:t>296 magnets built in 04/94 – 01/96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4927600" y="1274763"/>
            <a:ext cx="39497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Nb-Ti,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~9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0.23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1 layer, 4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no grading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71875"/>
            <a:ext cx="3224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0E64D234-7122-49C5-881E-79B6BA97CADF}" type="slidenum">
              <a:rPr lang="en-US" sz="1000" smtClean="0">
                <a:solidFill>
                  <a:srgbClr val="3399FF"/>
                </a:solidFill>
              </a:rPr>
              <a:pPr/>
              <a:t>43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Tevatron MB</a:t>
            </a:r>
          </a:p>
          <a:p>
            <a:pPr lvl="1" eaLnBrk="1" hangingPunct="1"/>
            <a:r>
              <a:rPr lang="en-US" smtClean="0"/>
              <a:t>Main dipole of the Tevatron</a:t>
            </a:r>
          </a:p>
          <a:p>
            <a:pPr lvl="1" eaLnBrk="1" hangingPunct="1"/>
            <a:r>
              <a:rPr lang="en-US" smtClean="0"/>
              <a:t>774 magnets built in </a:t>
            </a:r>
            <a:r>
              <a:rPr lang="en-US" smtClean="0">
                <a:sym typeface="Symbol" pitchFamily="18" charset="2"/>
              </a:rPr>
              <a:t>1980</a:t>
            </a: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1875"/>
            <a:ext cx="3224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r>
              <a:rPr lang="en-US" sz="2000"/>
              <a:t>Nb-Ti,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~14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0.23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r>
              <a:rPr lang="en-US" sz="2000"/>
              <a:t>2 layer, 2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4"/>
              </a:buBlip>
            </a:pPr>
            <a:r>
              <a:rPr lang="en-US" sz="2000"/>
              <a:t>no grading</a:t>
            </a:r>
          </a:p>
        </p:txBody>
      </p:sp>
      <p:pic>
        <p:nvPicPr>
          <p:cNvPr id="41992" name="Picture 9" descr="Tevatron_dipole_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136650"/>
            <a:ext cx="18938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EFBBC2C8-FB23-4029-A1EF-A0160C59A7B6}" type="slidenum">
              <a:rPr lang="en-US" sz="1000" smtClean="0">
                <a:solidFill>
                  <a:srgbClr val="3399FF"/>
                </a:solidFill>
              </a:rPr>
              <a:pPr/>
              <a:t>44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43011" name="Picture 9" descr="HERA_dipol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122363"/>
            <a:ext cx="1519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HERA MB</a:t>
            </a:r>
          </a:p>
          <a:p>
            <a:pPr lvl="1" eaLnBrk="1" hangingPunct="1"/>
            <a:r>
              <a:rPr lang="en-US" smtClean="0"/>
              <a:t>Main dipole of the HERA</a:t>
            </a:r>
          </a:p>
          <a:p>
            <a:pPr lvl="1" eaLnBrk="1" hangingPunct="1"/>
            <a:r>
              <a:rPr lang="en-US" smtClean="0"/>
              <a:t>416 magnets built in </a:t>
            </a:r>
            <a:r>
              <a:rPr lang="en-US" smtClean="0">
                <a:sym typeface="Symbol" pitchFamily="18" charset="2"/>
              </a:rPr>
              <a:t></a:t>
            </a:r>
            <a:r>
              <a:rPr lang="en-US" smtClean="0"/>
              <a:t>1985/87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Nb-Ti,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~19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0.26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2 layer, 4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no grading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71875"/>
            <a:ext cx="3224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81275"/>
            <a:ext cx="41751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7243D4D2-9183-45DE-91C9-F22321DA0E8A}" type="slidenum">
              <a:rPr lang="en-US" sz="1000" smtClean="0">
                <a:solidFill>
                  <a:srgbClr val="3399FF"/>
                </a:solidFill>
              </a:rPr>
              <a:pPr/>
              <a:t>45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44035" name="Picture 9" descr="SSC_dipole_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" t="2675" r="22234"/>
          <a:stretch>
            <a:fillRect/>
          </a:stretch>
        </p:blipFill>
        <p:spPr bwMode="auto">
          <a:xfrm>
            <a:off x="7518400" y="1116013"/>
            <a:ext cx="15128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SSC MB</a:t>
            </a:r>
          </a:p>
          <a:p>
            <a:pPr lvl="1" eaLnBrk="1" hangingPunct="1"/>
            <a:r>
              <a:rPr lang="en-US" smtClean="0"/>
              <a:t>Main dipole of the ill-fated SSC</a:t>
            </a:r>
          </a:p>
          <a:p>
            <a:pPr lvl="1" eaLnBrk="1" hangingPunct="1"/>
            <a:r>
              <a:rPr lang="en-US" smtClean="0"/>
              <a:t>18 prototypes built in </a:t>
            </a:r>
            <a:r>
              <a:rPr lang="en-US" smtClean="0">
                <a:sym typeface="Symbol" pitchFamily="18" charset="2"/>
              </a:rPr>
              <a:t>1990-5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Nb-Ti,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~22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0.30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4 layer, 6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30% grading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71875"/>
            <a:ext cx="3224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806" y="1174650"/>
            <a:ext cx="1893194" cy="16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5498B15D-503D-43E4-A2BA-B7024CD47144}" type="slidenum">
              <a:rPr lang="en-US" sz="1000" smtClean="0">
                <a:solidFill>
                  <a:srgbClr val="3399FF"/>
                </a:solidFill>
              </a:rPr>
              <a:pPr/>
              <a:t>46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 A REVIEW OF DIPOLE LAY-OUTS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HFDA dipole</a:t>
            </a:r>
          </a:p>
          <a:p>
            <a:pPr lvl="1" eaLnBrk="1" hangingPunct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model built at FNAL </a:t>
            </a:r>
          </a:p>
          <a:p>
            <a:pPr lvl="1" eaLnBrk="1" hangingPunct="1"/>
            <a:r>
              <a:rPr lang="en-US" dirty="0" smtClean="0"/>
              <a:t>6 models built in 2000-2005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340180" y="1274763"/>
            <a:ext cx="41985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1600" dirty="0" smtClean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1600" dirty="0" smtClean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16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</a:t>
            </a:r>
            <a:r>
              <a:rPr lang="en-US" sz="1600" dirty="0"/>
              <a:t>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Blip>
                <a:blip r:embed="rId3"/>
              </a:buBlip>
            </a:pPr>
            <a:r>
              <a:rPr lang="en-US" sz="1600" i="1" dirty="0" smtClean="0"/>
              <a:t>j</a:t>
            </a:r>
            <a:r>
              <a:rPr lang="en-US" sz="1600" i="1" baseline="-25000" dirty="0" smtClean="0"/>
              <a:t>c</a:t>
            </a:r>
            <a:r>
              <a:rPr lang="en-US" sz="1600" dirty="0" smtClean="0"/>
              <a:t>~2000 </a:t>
            </a:r>
            <a:r>
              <a:rPr lang="en-US" sz="1600" dirty="0"/>
              <a:t>A/mm</a:t>
            </a:r>
            <a:r>
              <a:rPr lang="en-US" sz="1600" baseline="30000" dirty="0"/>
              <a:t>2</a:t>
            </a:r>
            <a:r>
              <a:rPr lang="en-US" sz="1600" dirty="0"/>
              <a:t> at 12 T, 4.2 K</a:t>
            </a:r>
            <a:endParaRPr lang="en-US" sz="1600" i="1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1600" i="1" dirty="0" smtClean="0"/>
              <a:t>w</a:t>
            </a:r>
            <a:r>
              <a:rPr lang="en-US" sz="1600" i="1" baseline="-25000" dirty="0" smtClean="0"/>
              <a:t>eq</a:t>
            </a:r>
            <a:r>
              <a:rPr lang="en-US" sz="1600" dirty="0" smtClean="0"/>
              <a:t>~23 </a:t>
            </a:r>
            <a:r>
              <a:rPr lang="en-US" sz="1600" dirty="0"/>
              <a:t>mm      </a:t>
            </a:r>
            <a:r>
              <a:rPr lang="en-US" sz="1600" i="1" dirty="0">
                <a:sym typeface="Symbol" pitchFamily="18" charset="2"/>
              </a:rPr>
              <a:t></a:t>
            </a:r>
            <a:r>
              <a:rPr lang="en-US" sz="1600" dirty="0">
                <a:sym typeface="Symbol" pitchFamily="18" charset="2"/>
              </a:rPr>
              <a:t>~</a:t>
            </a:r>
            <a:r>
              <a:rPr lang="en-US" sz="1600" dirty="0"/>
              <a:t>0.29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1600" dirty="0"/>
              <a:t>2 layers, 6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1600" dirty="0"/>
              <a:t>no grading</a:t>
            </a: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73463"/>
            <a:ext cx="32432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2D3100A8-79DF-4638-AB39-DD5B033CE03D}" type="slidenum">
              <a:rPr lang="en-US" sz="1000" smtClean="0">
                <a:solidFill>
                  <a:srgbClr val="3399FF"/>
                </a:solidFill>
              </a:rPr>
              <a:pPr/>
              <a:t>47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46083" name="Picture 9" descr="LHC_dipole_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9" t="5180" r="1543"/>
          <a:stretch>
            <a:fillRect/>
          </a:stretch>
        </p:blipFill>
        <p:spPr bwMode="auto">
          <a:xfrm>
            <a:off x="7527925" y="1106488"/>
            <a:ext cx="1508125" cy="14938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LHC MB</a:t>
            </a:r>
          </a:p>
          <a:p>
            <a:pPr lvl="1" eaLnBrk="1" hangingPunct="1"/>
            <a:r>
              <a:rPr lang="en-US" smtClean="0"/>
              <a:t>Main dipole of the LHC</a:t>
            </a:r>
          </a:p>
          <a:p>
            <a:pPr lvl="1" eaLnBrk="1" hangingPunct="1"/>
            <a:r>
              <a:rPr lang="en-US" smtClean="0"/>
              <a:t>1276 magnets built in 2001-06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4275786" y="1274763"/>
            <a:ext cx="4601514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dirty="0" err="1"/>
              <a:t>Nb</a:t>
            </a:r>
            <a:r>
              <a:rPr lang="en-US" sz="2000" dirty="0"/>
              <a:t>-Ti, 1.9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 dirty="0"/>
              <a:t>w</a:t>
            </a:r>
            <a:r>
              <a:rPr lang="en-US" sz="2000" i="1" baseline="-25000" dirty="0"/>
              <a:t>eq</a:t>
            </a:r>
            <a:r>
              <a:rPr lang="en-US" sz="2000" dirty="0"/>
              <a:t>~27 mm      </a:t>
            </a:r>
            <a:r>
              <a:rPr lang="en-US" sz="2000" i="1" dirty="0">
                <a:sym typeface="Symbol" pitchFamily="18" charset="2"/>
              </a:rPr>
              <a:t></a:t>
            </a:r>
            <a:r>
              <a:rPr lang="en-US" sz="2000" dirty="0">
                <a:sym typeface="Symbol" pitchFamily="18" charset="2"/>
              </a:rPr>
              <a:t>~</a:t>
            </a:r>
            <a:r>
              <a:rPr lang="en-US" sz="2000" dirty="0"/>
              <a:t>0.29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dirty="0"/>
              <a:t>2 layers, 6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dirty="0"/>
              <a:t>23% grading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571875"/>
            <a:ext cx="32242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B826EF33-FB62-4409-8CC9-A8B994CB580F}" type="slidenum">
              <a:rPr lang="en-US" sz="1000" smtClean="0">
                <a:solidFill>
                  <a:srgbClr val="3399FF"/>
                </a:solidFill>
              </a:rPr>
              <a:pPr/>
              <a:t>48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FRESCA</a:t>
            </a:r>
          </a:p>
          <a:p>
            <a:pPr lvl="1" eaLnBrk="1" hangingPunct="1"/>
            <a:r>
              <a:rPr lang="en-US" smtClean="0"/>
              <a:t>Dipole for cable test station at CERN</a:t>
            </a:r>
          </a:p>
          <a:p>
            <a:pPr lvl="1" eaLnBrk="1" hangingPunct="1"/>
            <a:r>
              <a:rPr lang="en-US" smtClean="0"/>
              <a:t>1 magnet built in 2001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Nb-Ti, 1.9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~30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0.29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2 layers, 7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24% grading</a:t>
            </a:r>
          </a:p>
        </p:txBody>
      </p:sp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71875"/>
            <a:ext cx="3224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DD78B81A-DE26-4250-A1CD-E64B97E36752}" type="slidenum">
              <a:rPr lang="en-US" sz="1000" smtClean="0">
                <a:solidFill>
                  <a:srgbClr val="3399FF"/>
                </a:solidFill>
              </a:rPr>
              <a:pPr/>
              <a:t>49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MSUT dipole</a:t>
            </a:r>
          </a:p>
          <a:p>
            <a:pPr lvl="1" eaLnBrk="1" hangingPunct="1"/>
            <a:r>
              <a:rPr lang="en-US" smtClean="0"/>
              <a:t>Nb</a:t>
            </a:r>
            <a:r>
              <a:rPr lang="en-US" baseline="-25000" smtClean="0"/>
              <a:t>3</a:t>
            </a:r>
            <a:r>
              <a:rPr lang="en-US" smtClean="0"/>
              <a:t>Sn model built at Twente U.</a:t>
            </a:r>
          </a:p>
          <a:p>
            <a:pPr lvl="1" eaLnBrk="1" hangingPunct="1"/>
            <a:r>
              <a:rPr lang="en-US" smtClean="0"/>
              <a:t>1 model built in 1995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334403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 dirty="0" smtClean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1400" dirty="0"/>
              <a:t>Nb</a:t>
            </a:r>
            <a:r>
              <a:rPr lang="en-US" sz="1400" baseline="-25000" dirty="0"/>
              <a:t>3</a:t>
            </a:r>
            <a:r>
              <a:rPr lang="en-US" sz="1400" dirty="0"/>
              <a:t>Sn,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1400" i="1" dirty="0"/>
              <a:t>j</a:t>
            </a:r>
            <a:r>
              <a:rPr lang="en-US" sz="1400" i="1" baseline="-25000" dirty="0"/>
              <a:t>c</a:t>
            </a:r>
            <a:r>
              <a:rPr lang="en-US" sz="1400" dirty="0"/>
              <a:t>~1100 A/mm</a:t>
            </a:r>
            <a:r>
              <a:rPr lang="en-US" sz="1400" baseline="30000" dirty="0"/>
              <a:t>2</a:t>
            </a:r>
            <a:r>
              <a:rPr lang="en-US" sz="1400" dirty="0"/>
              <a:t> at 12 T, 4.2 K</a:t>
            </a:r>
            <a:endParaRPr lang="en-US" sz="1400" i="1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1400" i="1" dirty="0"/>
              <a:t>w</a:t>
            </a:r>
            <a:r>
              <a:rPr lang="en-US" sz="1400" i="1" baseline="-25000" dirty="0"/>
              <a:t>eq</a:t>
            </a:r>
            <a:r>
              <a:rPr lang="en-US" sz="1400" dirty="0"/>
              <a:t>~35 mm      </a:t>
            </a:r>
            <a:r>
              <a:rPr lang="en-US" sz="1400" i="1" dirty="0">
                <a:sym typeface="Symbol" pitchFamily="18" charset="2"/>
              </a:rPr>
              <a:t></a:t>
            </a:r>
            <a:r>
              <a:rPr lang="en-US" sz="1400" dirty="0">
                <a:sym typeface="Symbol" pitchFamily="18" charset="2"/>
              </a:rPr>
              <a:t>~</a:t>
            </a:r>
            <a:r>
              <a:rPr lang="en-US" sz="1400" dirty="0"/>
              <a:t>0.33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1400" dirty="0"/>
              <a:t>2 layers, 5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1400" dirty="0"/>
              <a:t>65% grading</a:t>
            </a: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573463"/>
            <a:ext cx="32432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753" y="1145974"/>
            <a:ext cx="2390247" cy="162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73D50CF0-4E3B-423F-B8CE-C97595B24412}" type="slidenum">
              <a:rPr lang="en-US" sz="1000" b="0" smtClean="0">
                <a:solidFill>
                  <a:srgbClr val="3399FF"/>
                </a:solidFill>
              </a:rPr>
              <a:pPr/>
              <a:t>5</a:t>
            </a:fld>
            <a:endParaRPr lang="en-US" sz="1000" b="0" dirty="0" smtClean="0">
              <a:solidFill>
                <a:srgbClr val="3399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Now we can compute the </a:t>
            </a:r>
            <a:r>
              <a:rPr lang="en-US" dirty="0" err="1" smtClean="0">
                <a:solidFill>
                  <a:srgbClr val="CC0000"/>
                </a:solidFill>
              </a:rPr>
              <a:t>multipoles</a:t>
            </a:r>
            <a:r>
              <a:rPr lang="en-US" dirty="0" smtClean="0">
                <a:solidFill>
                  <a:srgbClr val="CC0000"/>
                </a:solidFill>
              </a:rPr>
              <a:t> of a current line at z</a:t>
            </a:r>
            <a:r>
              <a:rPr lang="en-US" baseline="-25000" dirty="0" smtClean="0">
                <a:solidFill>
                  <a:srgbClr val="CC0000"/>
                </a:solidFill>
              </a:rPr>
              <a:t>0</a:t>
            </a:r>
            <a:endParaRPr lang="en-US" baseline="-25000" dirty="0" smtClean="0"/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Definition of multipolar expansion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200" dirty="0" smtClean="0"/>
              <a:t>A perfect dipole has 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=10000, and all others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 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= 0</a:t>
            </a:r>
          </a:p>
          <a:p>
            <a:pPr lvl="1" eaLnBrk="1" hangingPunct="1"/>
            <a:r>
              <a:rPr lang="en-US" sz="1800" dirty="0" smtClean="0"/>
              <a:t>In log scale, </a:t>
            </a:r>
            <a:r>
              <a:rPr lang="en-US" sz="18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slope </a:t>
            </a:r>
            <a:r>
              <a:rPr lang="en-US" sz="1600" dirty="0" smtClean="0"/>
              <a:t>of </a:t>
            </a:r>
            <a:r>
              <a:rPr lang="en-US" sz="1600" dirty="0"/>
              <a:t>the </a:t>
            </a:r>
            <a:r>
              <a:rPr lang="en-US" sz="1600" dirty="0" err="1" smtClean="0"/>
              <a:t>multipole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decay </a:t>
            </a:r>
            <a:r>
              <a:rPr lang="en-US" sz="1600" dirty="0">
                <a:solidFill>
                  <a:srgbClr val="CC0000"/>
                </a:solidFill>
              </a:rPr>
              <a:t>is the </a:t>
            </a:r>
            <a:r>
              <a:rPr lang="en-US" sz="1600" dirty="0" smtClean="0">
                <a:solidFill>
                  <a:srgbClr val="CC0000"/>
                </a:solidFill>
              </a:rPr>
              <a:t>logarithm </a:t>
            </a:r>
            <a:r>
              <a:rPr lang="en-US" sz="1600" dirty="0">
                <a:solidFill>
                  <a:srgbClr val="CC0000"/>
                </a:solidFill>
              </a:rPr>
              <a:t>of (</a:t>
            </a:r>
            <a:r>
              <a:rPr lang="en-US" sz="1600" i="1" dirty="0" err="1">
                <a:solidFill>
                  <a:srgbClr val="CC0000"/>
                </a:solidFill>
              </a:rPr>
              <a:t>R</a:t>
            </a:r>
            <a:r>
              <a:rPr lang="en-US" sz="1600" i="1" baseline="-25000" dirty="0" err="1">
                <a:solidFill>
                  <a:srgbClr val="CC0000"/>
                </a:solidFill>
              </a:rPr>
              <a:t>ref</a:t>
            </a:r>
            <a:r>
              <a:rPr lang="en-US" sz="1600" i="1" dirty="0">
                <a:solidFill>
                  <a:srgbClr val="CC0000"/>
                </a:solidFill>
              </a:rPr>
              <a:t>/|z</a:t>
            </a:r>
            <a:r>
              <a:rPr lang="en-US" sz="1600" i="1" baseline="-25000" dirty="0">
                <a:solidFill>
                  <a:srgbClr val="CC0000"/>
                </a:solidFill>
              </a:rPr>
              <a:t>0</a:t>
            </a:r>
            <a:r>
              <a:rPr lang="en-US" sz="1600" i="1" dirty="0">
                <a:solidFill>
                  <a:srgbClr val="CC0000"/>
                </a:solidFill>
              </a:rPr>
              <a:t>|)</a:t>
            </a:r>
          </a:p>
          <a:p>
            <a:pPr eaLnBrk="1" hangingPunct="1"/>
            <a:endParaRPr lang="en-US" sz="22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graphicFrame>
        <p:nvGraphicFramePr>
          <p:cNvPr id="10242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43270360"/>
              </p:ext>
            </p:extLst>
          </p:nvPr>
        </p:nvGraphicFramePr>
        <p:xfrm>
          <a:off x="594213" y="3150578"/>
          <a:ext cx="4195763" cy="930275"/>
        </p:xfrm>
        <a:graphic>
          <a:graphicData uri="http://schemas.openxmlformats.org/presentationml/2006/ole">
            <p:oleObj spid="_x0000_s29823" name="Equation" r:id="rId3" imgW="2462731" imgH="545863" progId="Equation.3">
              <p:embed/>
            </p:oleObj>
          </a:graphicData>
        </a:graphic>
      </p:graphicFrame>
      <p:graphicFrame>
        <p:nvGraphicFramePr>
          <p:cNvPr id="102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9545007"/>
              </p:ext>
            </p:extLst>
          </p:nvPr>
        </p:nvGraphicFramePr>
        <p:xfrm>
          <a:off x="862806" y="1748936"/>
          <a:ext cx="6086475" cy="949325"/>
        </p:xfrm>
        <a:graphic>
          <a:graphicData uri="http://schemas.openxmlformats.org/presentationml/2006/ole">
            <p:oleObj spid="_x0000_s29824" name="Equation" r:id="rId4" imgW="3492500" imgH="546100" progId="Equation.3">
              <p:embed/>
            </p:oleObj>
          </a:graphicData>
        </a:graphic>
      </p:graphicFrame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7150100" y="2212975"/>
          <a:ext cx="1406525" cy="488950"/>
        </p:xfrm>
        <a:graphic>
          <a:graphicData uri="http://schemas.openxmlformats.org/presentationml/2006/ole">
            <p:oleObj spid="_x0000_s29825" name="Equation" r:id="rId5" imgW="748975" imgH="253890" progId="Equation.3">
              <p:embed/>
            </p:oleObj>
          </a:graphicData>
        </a:graphic>
      </p:graphicFrame>
      <p:graphicFrame>
        <p:nvGraphicFramePr>
          <p:cNvPr id="102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4740348"/>
              </p:ext>
            </p:extLst>
          </p:nvPr>
        </p:nvGraphicFramePr>
        <p:xfrm>
          <a:off x="5649302" y="2880518"/>
          <a:ext cx="2084388" cy="868363"/>
        </p:xfrm>
        <a:graphic>
          <a:graphicData uri="http://schemas.openxmlformats.org/presentationml/2006/ole">
            <p:oleObj spid="_x0000_s29826" name="Equation" r:id="rId6" imgW="1180588" imgH="482391" progId="Equation.3">
              <p:embed/>
            </p:oleObj>
          </a:graphicData>
        </a:graphic>
      </p:graphicFrame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H"/>
          </a:p>
        </p:txBody>
      </p:sp>
      <p:graphicFrame>
        <p:nvGraphicFramePr>
          <p:cNvPr id="102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578874"/>
              </p:ext>
            </p:extLst>
          </p:nvPr>
        </p:nvGraphicFramePr>
        <p:xfrm>
          <a:off x="3108937" y="4206509"/>
          <a:ext cx="3368675" cy="985837"/>
        </p:xfrm>
        <a:graphic>
          <a:graphicData uri="http://schemas.openxmlformats.org/presentationml/2006/ole">
            <p:oleObj spid="_x0000_s29827" name="Equation" r:id="rId7" imgW="1752600" imgH="508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946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1F652F8D-367B-47A4-9A9D-430E2B28FD0D}" type="slidenum">
              <a:rPr lang="en-US" sz="1000" smtClean="0">
                <a:solidFill>
                  <a:srgbClr val="3399FF"/>
                </a:solidFill>
              </a:rPr>
              <a:pPr/>
              <a:t>50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D20 dipole</a:t>
            </a:r>
          </a:p>
          <a:p>
            <a:pPr lvl="1" eaLnBrk="1" hangingPunct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model built at LBNL (USA)</a:t>
            </a:r>
          </a:p>
          <a:p>
            <a:pPr lvl="1" eaLnBrk="1" hangingPunct="1"/>
            <a:r>
              <a:rPr lang="en-US" dirty="0" smtClean="0"/>
              <a:t>1 model built in ???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Nb</a:t>
            </a:r>
            <a:r>
              <a:rPr lang="en-US" sz="2000" baseline="-25000"/>
              <a:t>3</a:t>
            </a:r>
            <a:r>
              <a:rPr lang="en-US" sz="2000"/>
              <a:t>Sn,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i="1"/>
              <a:t>j</a:t>
            </a:r>
            <a:r>
              <a:rPr lang="en-US" sz="2000" i="1" baseline="-25000"/>
              <a:t>c</a:t>
            </a:r>
            <a:r>
              <a:rPr lang="en-US" sz="2000"/>
              <a:t>~1100 A/mm</a:t>
            </a:r>
            <a:r>
              <a:rPr lang="en-US" sz="2000" baseline="30000"/>
              <a:t>2</a:t>
            </a:r>
            <a:r>
              <a:rPr lang="en-US" sz="2000"/>
              <a:t> at 12 T, 4.2 K </a:t>
            </a:r>
            <a:endParaRPr lang="en-US" sz="2000" i="1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~45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0.48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4 layers, 13 blocks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/>
              <a:t>65% grading</a:t>
            </a:r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3338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573463"/>
            <a:ext cx="32432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47F5A3B7-BD07-4444-83F4-5EB5D64C0B9A}" type="slidenum">
              <a:rPr lang="en-US" sz="1000" smtClean="0">
                <a:solidFill>
                  <a:srgbClr val="3399FF"/>
                </a:solidFill>
              </a:rPr>
              <a:pPr/>
              <a:t>51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51203" name="Picture 9" descr="hd2_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114425"/>
            <a:ext cx="16621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129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HD2/3 </a:t>
            </a:r>
          </a:p>
          <a:p>
            <a:pPr lvl="1" eaLnBrk="1" hangingPunct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model being built in LBNL</a:t>
            </a:r>
          </a:p>
          <a:p>
            <a:pPr lvl="1" eaLnBrk="1" hangingPunct="1"/>
            <a:r>
              <a:rPr lang="en-US" dirty="0"/>
              <a:t>2</a:t>
            </a:r>
            <a:r>
              <a:rPr lang="en-US" dirty="0" smtClean="0"/>
              <a:t> models to be built in 2008/2013</a:t>
            </a: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572000" y="1943100"/>
            <a:ext cx="4373563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Nb</a:t>
            </a:r>
            <a:r>
              <a:rPr lang="en-US" sz="2000" baseline="-25000"/>
              <a:t>3</a:t>
            </a:r>
            <a:r>
              <a:rPr lang="en-US" sz="2000"/>
              <a:t>Sn,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/>
              <a:t>j</a:t>
            </a:r>
            <a:r>
              <a:rPr lang="en-US" sz="2000" i="1" baseline="-25000"/>
              <a:t>c</a:t>
            </a:r>
            <a:r>
              <a:rPr lang="en-US" sz="2000"/>
              <a:t>~2500 A/mm</a:t>
            </a:r>
            <a:r>
              <a:rPr lang="en-US" sz="2000" baseline="30000"/>
              <a:t>2</a:t>
            </a:r>
            <a:r>
              <a:rPr lang="en-US" sz="2000"/>
              <a:t> at 12 T, 4.2 K </a:t>
            </a:r>
            <a:endParaRPr lang="en-US" sz="2000" i="1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 i="1"/>
              <a:t>w</a:t>
            </a:r>
            <a:r>
              <a:rPr lang="en-US" sz="2000" i="1" baseline="-25000"/>
              <a:t>eq</a:t>
            </a:r>
            <a:r>
              <a:rPr lang="en-US" sz="2000"/>
              <a:t>~46 mm      </a:t>
            </a:r>
            <a:r>
              <a:rPr lang="en-US" sz="2000" i="1">
                <a:sym typeface="Symbol" pitchFamily="18" charset="2"/>
              </a:rPr>
              <a:t></a:t>
            </a:r>
            <a:r>
              <a:rPr lang="en-US" sz="2000">
                <a:sym typeface="Symbol" pitchFamily="18" charset="2"/>
              </a:rPr>
              <a:t>~</a:t>
            </a:r>
            <a:r>
              <a:rPr lang="en-US" sz="2000"/>
              <a:t>0.35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US" sz="2000"/>
              <a:t>2 layers, racetrack, no grading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76513"/>
            <a:ext cx="417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73463"/>
            <a:ext cx="32448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A1F10F03-C4F4-4D1E-9664-E7A880B17C01}" type="slidenum">
              <a:rPr lang="en-US" sz="1000" smtClean="0">
                <a:solidFill>
                  <a:srgbClr val="3399FF"/>
                </a:solidFill>
              </a:rPr>
              <a:pPr/>
              <a:t>52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DIPOLE LAY-OUTS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62988" cy="20033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Fresca2 dipole</a:t>
            </a:r>
          </a:p>
          <a:p>
            <a:pPr lvl="1" eaLnBrk="1" hangingPunct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test station founded by UE</a:t>
            </a:r>
          </a:p>
          <a:p>
            <a:pPr lvl="1" eaLnBrk="1" hangingPunct="1"/>
            <a:r>
              <a:rPr lang="en-US" dirty="0" smtClean="0"/>
              <a:t>cable built in 2004-2006</a:t>
            </a:r>
          </a:p>
          <a:p>
            <a:pPr lvl="1" eaLnBrk="1" hangingPunct="1"/>
            <a:r>
              <a:rPr lang="en-US" dirty="0" smtClean="0"/>
              <a:t>Operational field 13 T</a:t>
            </a:r>
          </a:p>
          <a:p>
            <a:pPr lvl="1" eaLnBrk="1" hangingPunct="1"/>
            <a:r>
              <a:rPr lang="en-US" dirty="0" smtClean="0"/>
              <a:t>To be tested in 2014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4572000" y="1274763"/>
            <a:ext cx="4305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dirty="0"/>
              <a:t>Nb</a:t>
            </a:r>
            <a:r>
              <a:rPr lang="en-US" sz="2000" baseline="-25000" dirty="0"/>
              <a:t>3</a:t>
            </a:r>
            <a:r>
              <a:rPr lang="en-US" sz="2000" dirty="0"/>
              <a:t>Sn, 4.2 K 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i="1" dirty="0"/>
              <a:t>j</a:t>
            </a:r>
            <a:r>
              <a:rPr lang="en-US" sz="2000" i="1" baseline="-25000" dirty="0"/>
              <a:t>c</a:t>
            </a:r>
            <a:r>
              <a:rPr lang="en-US" sz="2000" dirty="0"/>
              <a:t>~2500 A/mm</a:t>
            </a:r>
            <a:r>
              <a:rPr lang="en-US" sz="2000" baseline="30000" dirty="0"/>
              <a:t>2</a:t>
            </a:r>
            <a:r>
              <a:rPr lang="en-US" sz="2000" dirty="0"/>
              <a:t> at 12 T, 4.2 K </a:t>
            </a:r>
            <a:endParaRPr lang="en-US" sz="2000" i="1" dirty="0"/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i="1" dirty="0" smtClean="0"/>
              <a:t>w</a:t>
            </a:r>
            <a:r>
              <a:rPr lang="en-US" sz="2000" i="1" baseline="-25000" dirty="0" smtClean="0"/>
              <a:t>eq</a:t>
            </a:r>
            <a:r>
              <a:rPr lang="en-US" sz="2000" dirty="0" smtClean="0"/>
              <a:t>~80 </a:t>
            </a:r>
            <a:r>
              <a:rPr lang="en-US" sz="2000" dirty="0"/>
              <a:t>mm      </a:t>
            </a:r>
            <a:r>
              <a:rPr lang="en-US" sz="2000" i="1" dirty="0">
                <a:sym typeface="Symbol" pitchFamily="18" charset="2"/>
              </a:rPr>
              <a:t></a:t>
            </a:r>
            <a:r>
              <a:rPr lang="en-US" sz="2000" dirty="0">
                <a:sym typeface="Symbol" pitchFamily="18" charset="2"/>
              </a:rPr>
              <a:t>~</a:t>
            </a:r>
            <a:r>
              <a:rPr lang="en-US" sz="2000" dirty="0"/>
              <a:t>0.31</a:t>
            </a:r>
          </a:p>
          <a:p>
            <a:pPr marL="742950" lvl="1" indent="-285750" eaLnBrk="1" hangingPunct="1">
              <a:spcBef>
                <a:spcPct val="20000"/>
              </a:spcBef>
              <a:buSzPct val="65000"/>
              <a:buFontTx/>
              <a:buBlip>
                <a:blip r:embed="rId2"/>
              </a:buBlip>
            </a:pPr>
            <a:r>
              <a:rPr lang="en-US" sz="2000" dirty="0" smtClean="0"/>
              <a:t>Block coil 4 layers</a:t>
            </a:r>
            <a:endParaRPr lang="en-US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22" y="3835400"/>
            <a:ext cx="3618963" cy="2264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549" y="3591769"/>
            <a:ext cx="3631843" cy="24918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F31E736E-165A-4A1C-8DD7-F6FEDE5D20D8}" type="slidenum">
              <a:rPr lang="en-US" sz="1000" smtClean="0">
                <a:solidFill>
                  <a:srgbClr val="3399FF"/>
                </a:solidFill>
              </a:rPr>
              <a:pPr/>
              <a:t>53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RHIC MQX</a:t>
            </a:r>
          </a:p>
          <a:p>
            <a:pPr lvl="1" eaLnBrk="1" hangingPunct="1"/>
            <a:r>
              <a:rPr lang="en-US" smtClean="0"/>
              <a:t>Quadrupole in the IR regions of the RHIC </a:t>
            </a:r>
          </a:p>
          <a:p>
            <a:pPr lvl="1" eaLnBrk="1" hangingPunct="1"/>
            <a:r>
              <a:rPr lang="en-US" smtClean="0"/>
              <a:t>79 magnets built in July 1993/ December 1997</a:t>
            </a:r>
          </a:p>
          <a:p>
            <a:pPr lvl="1" eaLnBrk="1" hangingPunct="1"/>
            <a:r>
              <a:rPr lang="en-US" smtClean="0"/>
              <a:t>Nb-Ti, 4.2 K 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~0.18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0.27</a:t>
            </a:r>
          </a:p>
          <a:p>
            <a:pPr lvl="1" eaLnBrk="1" hangingPunct="1"/>
            <a:r>
              <a:rPr lang="en-US" smtClean="0"/>
              <a:t>1 layer, 3 blocks, no grading</a:t>
            </a:r>
          </a:p>
        </p:txBody>
      </p:sp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7BEE25DB-3B52-443A-8452-68E5C348AC5A}" type="slidenum">
              <a:rPr lang="en-US" sz="1000" smtClean="0">
                <a:solidFill>
                  <a:srgbClr val="3399FF"/>
                </a:solidFill>
              </a:rPr>
              <a:pPr/>
              <a:t>54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RHIC MQ</a:t>
            </a:r>
          </a:p>
          <a:p>
            <a:pPr lvl="1" eaLnBrk="1" hangingPunct="1"/>
            <a:r>
              <a:rPr lang="en-US" smtClean="0"/>
              <a:t>Main quadrupole of the RHIC </a:t>
            </a:r>
          </a:p>
          <a:p>
            <a:pPr lvl="1" eaLnBrk="1" hangingPunct="1"/>
            <a:r>
              <a:rPr lang="en-US" smtClean="0"/>
              <a:t>380 magnets built in June 1994 – October 1995</a:t>
            </a:r>
          </a:p>
          <a:p>
            <a:pPr lvl="1" eaLnBrk="1" hangingPunct="1"/>
            <a:r>
              <a:rPr lang="en-US" smtClean="0"/>
              <a:t>Nb-Ti, 4.2 K 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~0.25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0.23</a:t>
            </a:r>
          </a:p>
          <a:p>
            <a:pPr lvl="1" eaLnBrk="1" hangingPunct="1"/>
            <a:r>
              <a:rPr lang="en-US" smtClean="0"/>
              <a:t>1 layer, 2 blocks, no grading</a:t>
            </a: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560763"/>
            <a:ext cx="3008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3CCC6888-727C-4178-9CE5-00735E3D25DD}" type="slidenum">
              <a:rPr lang="en-US" sz="1000" smtClean="0">
                <a:solidFill>
                  <a:srgbClr val="3399FF"/>
                </a:solidFill>
              </a:rPr>
              <a:pPr/>
              <a:t>55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LEP II MQC</a:t>
            </a:r>
          </a:p>
          <a:p>
            <a:pPr lvl="1" eaLnBrk="1" hangingPunct="1"/>
            <a:r>
              <a:rPr lang="en-US" smtClean="0"/>
              <a:t>Interaction region quadrupole of the LEP II</a:t>
            </a:r>
          </a:p>
          <a:p>
            <a:pPr lvl="1" eaLnBrk="1" hangingPunct="1"/>
            <a:r>
              <a:rPr lang="en-US" smtClean="0"/>
              <a:t>8 magnets built in </a:t>
            </a:r>
            <a:r>
              <a:rPr lang="en-US" smtClean="0">
                <a:sym typeface="Symbol" pitchFamily="18" charset="2"/>
              </a:rPr>
              <a:t></a:t>
            </a:r>
            <a:r>
              <a:rPr lang="en-US" smtClean="0"/>
              <a:t>1991-3</a:t>
            </a:r>
            <a:endParaRPr lang="en-US" sz="1200" smtClean="0"/>
          </a:p>
          <a:p>
            <a:pPr lvl="1" eaLnBrk="1" hangingPunct="1"/>
            <a:r>
              <a:rPr lang="en-US" smtClean="0"/>
              <a:t>Nb-Ti, 4.2 K, no iron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~0.27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0.31</a:t>
            </a:r>
          </a:p>
          <a:p>
            <a:pPr lvl="1" eaLnBrk="1" hangingPunct="1"/>
            <a:r>
              <a:rPr lang="en-US" smtClean="0"/>
              <a:t>1 layers, 2 blocks, no grading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0E49805E-4B28-44B9-B1AA-F11BC88C6AAA}" type="slidenum">
              <a:rPr lang="en-US" sz="1000" smtClean="0">
                <a:solidFill>
                  <a:srgbClr val="3399FF"/>
                </a:solidFill>
              </a:rPr>
              <a:pPr/>
              <a:t>56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5632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52638"/>
            <a:ext cx="8205787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ISR MQX</a:t>
            </a:r>
          </a:p>
          <a:p>
            <a:pPr lvl="1" eaLnBrk="1" hangingPunct="1"/>
            <a:r>
              <a:rPr lang="en-US" smtClean="0"/>
              <a:t>IR region quadrupole of the ISR </a:t>
            </a:r>
          </a:p>
          <a:p>
            <a:pPr lvl="1" eaLnBrk="1" hangingPunct="1"/>
            <a:r>
              <a:rPr lang="en-US" smtClean="0"/>
              <a:t>8 magnets built in 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1977-79</a:t>
            </a:r>
          </a:p>
          <a:p>
            <a:pPr lvl="1" eaLnBrk="1" hangingPunct="1"/>
            <a:r>
              <a:rPr lang="en-US" smtClean="0"/>
              <a:t>Nb-Ti, 4.2 K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~0.28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0.35</a:t>
            </a:r>
          </a:p>
          <a:p>
            <a:pPr lvl="1" eaLnBrk="1" hangingPunct="1"/>
            <a:r>
              <a:rPr lang="en-US" smtClean="0"/>
              <a:t>1 layer, 3 blocks, no grading</a:t>
            </a:r>
          </a:p>
        </p:txBody>
      </p:sp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81113"/>
            <a:ext cx="2219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794808EF-DBC6-46B7-AD1A-F17C724C473F}" type="slidenum">
              <a:rPr lang="en-US" sz="1000" smtClean="0">
                <a:solidFill>
                  <a:srgbClr val="3399FF"/>
                </a:solidFill>
              </a:rPr>
              <a:pPr/>
              <a:t>57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LEP I MQC</a:t>
            </a:r>
          </a:p>
          <a:p>
            <a:pPr lvl="1" eaLnBrk="1" hangingPunct="1"/>
            <a:r>
              <a:rPr lang="en-US" smtClean="0"/>
              <a:t>Interaction region quadrupole of the LEP I</a:t>
            </a:r>
          </a:p>
          <a:p>
            <a:pPr lvl="1" eaLnBrk="1" hangingPunct="1"/>
            <a:r>
              <a:rPr lang="en-US" smtClean="0"/>
              <a:t>8 magnets built in </a:t>
            </a:r>
            <a:r>
              <a:rPr lang="en-US" smtClean="0">
                <a:sym typeface="Symbol" pitchFamily="18" charset="2"/>
              </a:rPr>
              <a:t>~1987-89</a:t>
            </a:r>
            <a:endParaRPr lang="en-US" sz="1200" smtClean="0"/>
          </a:p>
          <a:p>
            <a:pPr lvl="1" eaLnBrk="1" hangingPunct="1"/>
            <a:r>
              <a:rPr lang="en-US" smtClean="0"/>
              <a:t>Nb-Ti, 4.2 K, no iron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~0.29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0.33</a:t>
            </a:r>
          </a:p>
          <a:p>
            <a:pPr lvl="1" eaLnBrk="1" hangingPunct="1"/>
            <a:r>
              <a:rPr lang="en-US" smtClean="0"/>
              <a:t>1 layers, 2 blocks, no grading</a:t>
            </a: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560763"/>
            <a:ext cx="3008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18536D2F-DC10-4AB0-AF2C-79182BA65BA2}" type="slidenum">
              <a:rPr lang="en-US" sz="1000" smtClean="0">
                <a:solidFill>
                  <a:srgbClr val="3399FF"/>
                </a:solidFill>
              </a:rPr>
              <a:pPr/>
              <a:t>58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Tevatron MQ </a:t>
            </a:r>
          </a:p>
          <a:p>
            <a:pPr lvl="1" eaLnBrk="1" hangingPunct="1"/>
            <a:r>
              <a:rPr lang="en-US" smtClean="0"/>
              <a:t>Main quadrupole of the Tevatron </a:t>
            </a:r>
          </a:p>
          <a:p>
            <a:pPr lvl="1" eaLnBrk="1" hangingPunct="1"/>
            <a:r>
              <a:rPr lang="en-US" smtClean="0"/>
              <a:t>216 magnets built in 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1980</a:t>
            </a:r>
          </a:p>
          <a:p>
            <a:pPr lvl="1" eaLnBrk="1" hangingPunct="1"/>
            <a:r>
              <a:rPr lang="en-US" smtClean="0"/>
              <a:t>Nb-Ti, 4.2 K 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~0.35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0.250</a:t>
            </a:r>
          </a:p>
          <a:p>
            <a:pPr lvl="1" eaLnBrk="1" hangingPunct="1"/>
            <a:r>
              <a:rPr lang="en-US" smtClean="0"/>
              <a:t>2 layers, 3 blocks, no grading</a:t>
            </a: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37ECDC29-BEE7-425F-A231-B1913B651A54}" type="slidenum">
              <a:rPr lang="en-US" sz="1000" smtClean="0">
                <a:solidFill>
                  <a:srgbClr val="3399FF"/>
                </a:solidFill>
              </a:rPr>
              <a:pPr/>
              <a:t>59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HERA MQ</a:t>
            </a:r>
          </a:p>
          <a:p>
            <a:pPr lvl="1" eaLnBrk="1" hangingPunct="1"/>
            <a:r>
              <a:rPr lang="en-US" dirty="0" smtClean="0"/>
              <a:t>Main </a:t>
            </a:r>
            <a:r>
              <a:rPr lang="en-US" dirty="0" err="1" smtClean="0"/>
              <a:t>quadrupole</a:t>
            </a:r>
            <a:r>
              <a:rPr lang="en-US" dirty="0" smtClean="0"/>
              <a:t> of the HERA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-Ti, 1.9 K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~0.52    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0.27</a:t>
            </a:r>
          </a:p>
          <a:p>
            <a:pPr lvl="1" eaLnBrk="1" hangingPunct="1"/>
            <a:r>
              <a:rPr lang="en-US" dirty="0" smtClean="0"/>
              <a:t>2 layers, 3 blocks, grading 10%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60763"/>
            <a:ext cx="3008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err="1" smtClean="0">
                <a:solidFill>
                  <a:srgbClr val="3399FF"/>
                </a:solidFill>
              </a:rPr>
              <a:t>Magintc</a:t>
            </a:r>
            <a:r>
              <a:rPr lang="en-US" sz="1000" dirty="0" smtClean="0">
                <a:solidFill>
                  <a:srgbClr val="3399FF"/>
                </a:solidFill>
              </a:rPr>
              <a:t> design </a:t>
            </a:r>
            <a:r>
              <a:rPr lang="en-US" sz="1000" dirty="0">
                <a:solidFill>
                  <a:srgbClr val="3399FF"/>
                </a:solidFill>
              </a:rPr>
              <a:t>– </a:t>
            </a:r>
            <a:fld id="{5A119ECD-0E64-4090-A22E-16C24C95B52C}" type="slidenum">
              <a:rPr lang="en-US" sz="1000" smtClean="0">
                <a:solidFill>
                  <a:srgbClr val="3399FF"/>
                </a:solidFill>
              </a:rPr>
              <a:pPr/>
              <a:t>6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FIELD QUALITY CONSTRAINTS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Perfect dipoles</a:t>
            </a:r>
          </a:p>
          <a:p>
            <a:pPr lvl="1" eaLnBrk="1" hangingPunct="1"/>
            <a:r>
              <a:rPr lang="en-US" u="sng" dirty="0" smtClean="0"/>
              <a:t>Cos</a:t>
            </a:r>
            <a:r>
              <a:rPr lang="en-US" u="sng" dirty="0" smtClean="0">
                <a:sym typeface="Symbol" pitchFamily="18" charset="2"/>
              </a:rPr>
              <a:t></a:t>
            </a:r>
            <a:r>
              <a:rPr lang="en-US" dirty="0" smtClean="0"/>
              <a:t>: a current density proportional to </a:t>
            </a:r>
            <a:r>
              <a:rPr lang="en-US" dirty="0" err="1" smtClean="0"/>
              <a:t>cos</a:t>
            </a:r>
            <a:r>
              <a:rPr lang="en-US" dirty="0" smtClean="0">
                <a:sym typeface="Symbol" pitchFamily="18" charset="2"/>
              </a:rPr>
              <a:t> in an annulus –</a:t>
            </a:r>
            <a:r>
              <a:rPr lang="en-US" dirty="0" smtClean="0"/>
              <a:t> One can prove it provides pure field - </a:t>
            </a:r>
            <a:endParaRPr lang="en-US" b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  <a:p>
            <a:pPr lvl="2" eaLnBrk="1" hangingPunct="1">
              <a:buFontTx/>
              <a:buNone/>
            </a:pPr>
            <a:endParaRPr lang="en-US" b="1" dirty="0" smtClean="0"/>
          </a:p>
          <a:p>
            <a:pPr lvl="2" eaLnBrk="1" hangingPunct="1">
              <a:buFontTx/>
              <a:buNone/>
            </a:pPr>
            <a:r>
              <a:rPr lang="en-US" b="1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00"/>
                </a:solidFill>
              </a:rPr>
              <a:t>self supporting</a:t>
            </a:r>
            <a:r>
              <a:rPr lang="en-US" dirty="0" smtClean="0"/>
              <a:t> structure (roman arch)</a:t>
            </a:r>
          </a:p>
          <a:p>
            <a:pPr lvl="2" eaLnBrk="1" hangingPunct="1">
              <a:buFontTx/>
              <a:buNone/>
            </a:pPr>
            <a:r>
              <a:rPr lang="en-US" b="1" dirty="0" smtClean="0"/>
              <a:t>+</a:t>
            </a:r>
            <a:r>
              <a:rPr lang="en-US" dirty="0" smtClean="0"/>
              <a:t> the aperture is </a:t>
            </a:r>
            <a:r>
              <a:rPr lang="en-US" dirty="0" smtClean="0">
                <a:solidFill>
                  <a:srgbClr val="CC0000"/>
                </a:solidFill>
              </a:rPr>
              <a:t>circular</a:t>
            </a:r>
            <a:r>
              <a:rPr lang="en-US" dirty="0" smtClean="0"/>
              <a:t>, the coil is </a:t>
            </a:r>
            <a:r>
              <a:rPr lang="en-US" dirty="0" smtClean="0">
                <a:solidFill>
                  <a:srgbClr val="CC0000"/>
                </a:solidFill>
              </a:rPr>
              <a:t>compact</a:t>
            </a:r>
          </a:p>
          <a:p>
            <a:pPr lvl="2" eaLnBrk="1" hangingPunct="1">
              <a:buFontTx/>
              <a:buNone/>
            </a:pPr>
            <a:r>
              <a:rPr lang="en-US" b="1" dirty="0" smtClean="0"/>
              <a:t>+ </a:t>
            </a:r>
            <a:r>
              <a:rPr lang="en-US" dirty="0" smtClean="0"/>
              <a:t> easy winding,</a:t>
            </a:r>
            <a:r>
              <a:rPr lang="en-US" dirty="0" smtClean="0">
                <a:solidFill>
                  <a:srgbClr val="CC0000"/>
                </a:solidFill>
              </a:rPr>
              <a:t> lot of experience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95575"/>
            <a:ext cx="20161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4" descr="wind_dip_mnw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903538"/>
            <a:ext cx="1927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1028700" y="4759325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/>
              <a:t>An ideal cos</a:t>
            </a:r>
            <a:r>
              <a:rPr lang="en-US" sz="1000">
                <a:sym typeface="Symbol" pitchFamily="18" charset="2"/>
              </a:rPr>
              <a:t>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2914650" y="4843463"/>
            <a:ext cx="1789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 practical winding with one layer and wedges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M. N. Wilson, pg. 33]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5186363" y="4851400"/>
            <a:ext cx="1789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 practical winding with three layers and no wedges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M. N. Wilson, pg. 33]</a:t>
            </a:r>
          </a:p>
        </p:txBody>
      </p:sp>
      <p:pic>
        <p:nvPicPr>
          <p:cNvPr id="9231" name="Picture 19" descr="dipole_xs_mnw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890838"/>
            <a:ext cx="18256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294188" y="2687638"/>
            <a:ext cx="485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800"/>
              <a:t>wedge</a:t>
            </a:r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 flipH="1">
            <a:off x="4413250" y="2901950"/>
            <a:ext cx="84138" cy="585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22"/>
          <p:cNvSpPr>
            <a:spLocks noChangeShapeType="1"/>
          </p:cNvSpPr>
          <p:nvPr/>
        </p:nvSpPr>
        <p:spPr bwMode="auto">
          <a:xfrm flipH="1">
            <a:off x="3116263" y="2895600"/>
            <a:ext cx="41275" cy="687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2871788" y="2709863"/>
            <a:ext cx="7096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800"/>
              <a:t>Cable block</a:t>
            </a:r>
          </a:p>
        </p:txBody>
      </p:sp>
      <p:pic>
        <p:nvPicPr>
          <p:cNvPr id="9236" name="Picture 24" descr="dipole_sk_mnw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194050"/>
            <a:ext cx="14557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208838" y="4902200"/>
            <a:ext cx="1789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Artist view of a cos</a:t>
            </a:r>
            <a:r>
              <a:rPr lang="en-US" sz="1000">
                <a:sym typeface="Symbol" pitchFamily="18" charset="2"/>
              </a:rPr>
              <a:t></a:t>
            </a:r>
            <a:r>
              <a:rPr lang="en-US" sz="1000"/>
              <a:t> magnet</a:t>
            </a:r>
          </a:p>
          <a:p>
            <a:pPr algn="ctr"/>
            <a:r>
              <a:rPr lang="en-US" sz="1000">
                <a:solidFill>
                  <a:schemeClr val="hlink"/>
                </a:solidFill>
              </a:rPr>
              <a:t>[from Schmuser]</a:t>
            </a:r>
          </a:p>
        </p:txBody>
      </p:sp>
    </p:spTree>
    <p:extLst>
      <p:ext uri="{BB962C8B-B14F-4D97-AF65-F5344CB8AC3E}">
        <p14:creationId xmlns:p14="http://schemas.microsoft.com/office/powerpoint/2010/main" xmlns="" val="196137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8" grpId="0"/>
      <p:bldP spid="9229" grpId="0"/>
      <p:bldP spid="9230" grpId="0"/>
      <p:bldP spid="9232" grpId="0"/>
      <p:bldP spid="9233" grpId="0" animBg="1"/>
      <p:bldP spid="9234" grpId="0" animBg="1"/>
      <p:bldP spid="9235" grpId="0"/>
      <p:bldP spid="92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A29AD1B7-4457-41B5-8CB7-E016BE40BFDF}" type="slidenum">
              <a:rPr lang="en-US" sz="1000" smtClean="0">
                <a:solidFill>
                  <a:srgbClr val="3399FF"/>
                </a:solidFill>
              </a:rPr>
              <a:pPr/>
              <a:t>60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LHC MQM</a:t>
            </a:r>
          </a:p>
          <a:p>
            <a:pPr lvl="1" eaLnBrk="1" hangingPunct="1"/>
            <a:r>
              <a:rPr lang="en-US" smtClean="0"/>
              <a:t>Low- gradient quadrupole in the IR regions of the LHC </a:t>
            </a:r>
          </a:p>
          <a:p>
            <a:pPr lvl="1" eaLnBrk="1" hangingPunct="1"/>
            <a:r>
              <a:rPr lang="en-US" smtClean="0"/>
              <a:t>98 magnets built in 2001-2006</a:t>
            </a:r>
          </a:p>
          <a:p>
            <a:pPr lvl="1" eaLnBrk="1" hangingPunct="1"/>
            <a:r>
              <a:rPr lang="en-US" smtClean="0"/>
              <a:t>Nb-Ti, 1.9 K (and 4.2 K)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~0.61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0.26</a:t>
            </a:r>
          </a:p>
          <a:p>
            <a:pPr lvl="1" eaLnBrk="1" hangingPunct="1"/>
            <a:r>
              <a:rPr lang="en-US" smtClean="0"/>
              <a:t>2 layers, 4 blocks, no grading</a:t>
            </a:r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6638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60763"/>
            <a:ext cx="3008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2A153C6-3711-40EB-A9E2-FBEAADF88736}" type="slidenum">
              <a:rPr lang="en-US" sz="1000" smtClean="0">
                <a:solidFill>
                  <a:srgbClr val="3399FF"/>
                </a:solidFill>
              </a:rPr>
              <a:pPr/>
              <a:t>61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LHC MQY</a:t>
            </a:r>
          </a:p>
          <a:p>
            <a:pPr lvl="1" eaLnBrk="1" hangingPunct="1"/>
            <a:r>
              <a:rPr lang="en-US" smtClean="0"/>
              <a:t>Large aperture quadrupole in the IR regions of the LHC </a:t>
            </a:r>
          </a:p>
          <a:p>
            <a:pPr lvl="1" eaLnBrk="1" hangingPunct="1"/>
            <a:r>
              <a:rPr lang="en-US" smtClean="0"/>
              <a:t>30 magnets built in 2001-2006</a:t>
            </a:r>
          </a:p>
          <a:p>
            <a:pPr lvl="1" eaLnBrk="1" hangingPunct="1"/>
            <a:r>
              <a:rPr lang="en-US" smtClean="0"/>
              <a:t>Nb-Ti, 4.2 K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~0.79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0.34</a:t>
            </a:r>
          </a:p>
          <a:p>
            <a:pPr lvl="1" eaLnBrk="1" hangingPunct="1"/>
            <a:r>
              <a:rPr lang="en-US" smtClean="0"/>
              <a:t>4 layers, 5 blocks, special grading 43%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892677-C8F9-49A5-A779-F31854C21D2D}" type="slidenum">
              <a:rPr lang="en-US" sz="1000" smtClean="0">
                <a:solidFill>
                  <a:srgbClr val="3399FF"/>
                </a:solidFill>
              </a:rPr>
              <a:pPr/>
              <a:t>62</a:t>
            </a:fld>
            <a:endParaRPr lang="en-US" sz="1000" smtClean="0">
              <a:solidFill>
                <a:srgbClr val="3399FF"/>
              </a:solidFill>
            </a:endParaRPr>
          </a:p>
        </p:txBody>
      </p:sp>
      <p:pic>
        <p:nvPicPr>
          <p:cNvPr id="62467" name="Picture 9" descr="MQXB_Cross_S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122363"/>
            <a:ext cx="255111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LHC MQXB</a:t>
            </a:r>
          </a:p>
          <a:p>
            <a:pPr lvl="1" eaLnBrk="1" hangingPunct="1"/>
            <a:r>
              <a:rPr lang="en-US" dirty="0" smtClean="0"/>
              <a:t>Large aperture </a:t>
            </a:r>
            <a:r>
              <a:rPr lang="en-US" dirty="0" err="1" smtClean="0"/>
              <a:t>quadrupole</a:t>
            </a:r>
            <a:r>
              <a:rPr lang="en-US" dirty="0" smtClean="0"/>
              <a:t> in the LHC IR </a:t>
            </a:r>
          </a:p>
          <a:p>
            <a:pPr lvl="1" eaLnBrk="1" hangingPunct="1"/>
            <a:r>
              <a:rPr lang="en-US" dirty="0" smtClean="0"/>
              <a:t>8 magnets built in 2001-2006</a:t>
            </a:r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-Ti, 1.9 K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~0.89    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0.33</a:t>
            </a:r>
          </a:p>
          <a:p>
            <a:pPr lvl="1" eaLnBrk="1" hangingPunct="1"/>
            <a:r>
              <a:rPr lang="en-US" dirty="0" smtClean="0"/>
              <a:t>2 layers, 4 blocks, grading 24%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60763"/>
            <a:ext cx="3008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16623CC-60FF-4188-90C6-2CCC3F22DFB9}" type="slidenum">
              <a:rPr lang="en-US" sz="1000" smtClean="0">
                <a:solidFill>
                  <a:srgbClr val="3399FF"/>
                </a:solidFill>
              </a:rPr>
              <a:pPr/>
              <a:t>63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SSC MQ</a:t>
            </a:r>
          </a:p>
          <a:p>
            <a:pPr lvl="1" eaLnBrk="1" hangingPunct="1"/>
            <a:r>
              <a:rPr lang="en-US" dirty="0" smtClean="0"/>
              <a:t>Main </a:t>
            </a:r>
            <a:r>
              <a:rPr lang="en-US" dirty="0" err="1" smtClean="0"/>
              <a:t>quadrupole</a:t>
            </a:r>
            <a:r>
              <a:rPr lang="en-US" dirty="0" smtClean="0"/>
              <a:t> of the ill-fated SSC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-Ti, 1.9 K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~0.92    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0.27</a:t>
            </a:r>
          </a:p>
          <a:p>
            <a:pPr lvl="1" eaLnBrk="1" hangingPunct="1"/>
            <a:r>
              <a:rPr lang="en-US" dirty="0" smtClean="0"/>
              <a:t>2 layers, 4 blocks, no grading</a:t>
            </a:r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1212A5F7-0AF3-451E-8D4F-444B8F9416A2}" type="slidenum">
              <a:rPr lang="en-US" sz="1000" smtClean="0">
                <a:solidFill>
                  <a:srgbClr val="3399FF"/>
                </a:solidFill>
              </a:rPr>
              <a:pPr/>
              <a:t>64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LHC MQ </a:t>
            </a:r>
          </a:p>
          <a:p>
            <a:pPr lvl="1" eaLnBrk="1" hangingPunct="1"/>
            <a:r>
              <a:rPr lang="en-US" smtClean="0"/>
              <a:t>Main quadrupole of the LHC </a:t>
            </a:r>
          </a:p>
          <a:p>
            <a:pPr lvl="1" eaLnBrk="1" hangingPunct="1"/>
            <a:r>
              <a:rPr lang="en-US" smtClean="0"/>
              <a:t>400 magnets built in 2001-2006</a:t>
            </a:r>
          </a:p>
          <a:p>
            <a:pPr lvl="1" eaLnBrk="1" hangingPunct="1"/>
            <a:r>
              <a:rPr lang="en-US" smtClean="0"/>
              <a:t>Nb-Ti, 1.9 K 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~1.0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0.250</a:t>
            </a:r>
          </a:p>
          <a:p>
            <a:pPr lvl="1" eaLnBrk="1" hangingPunct="1"/>
            <a:r>
              <a:rPr lang="en-US" smtClean="0"/>
              <a:t>2 layers, 4 blocks, no grading</a:t>
            </a: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0288"/>
            <a:ext cx="52546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562350"/>
            <a:ext cx="300831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225" y="1313645"/>
            <a:ext cx="2903308" cy="1914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D415C6-A6D1-4AEF-8F60-465EF3B1A31F}" type="slidenum">
              <a:rPr lang="en-US" sz="1000" smtClean="0">
                <a:solidFill>
                  <a:srgbClr val="3399FF"/>
                </a:solidFill>
              </a:rPr>
              <a:pPr/>
              <a:t>65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LHC MQXA</a:t>
            </a:r>
          </a:p>
          <a:p>
            <a:pPr lvl="1" eaLnBrk="1" hangingPunct="1"/>
            <a:r>
              <a:rPr lang="en-US" smtClean="0"/>
              <a:t>Large aperture quadrupole in the LHC IR</a:t>
            </a:r>
          </a:p>
          <a:p>
            <a:pPr lvl="1" eaLnBrk="1" hangingPunct="1"/>
            <a:r>
              <a:rPr lang="en-US" smtClean="0"/>
              <a:t>18 magnets built in 2001-2006</a:t>
            </a:r>
          </a:p>
          <a:p>
            <a:pPr lvl="1" eaLnBrk="1" hangingPunct="1"/>
            <a:r>
              <a:rPr lang="en-US" smtClean="0"/>
              <a:t>Nb-Ti, 1.9 K</a:t>
            </a:r>
          </a:p>
          <a:p>
            <a:pPr lvl="1" eaLnBrk="1" hangingPunct="1"/>
            <a:r>
              <a:rPr lang="en-US" i="1" smtClean="0"/>
              <a:t>w/r</a:t>
            </a:r>
            <a:r>
              <a:rPr lang="en-US" smtClean="0"/>
              <a:t>~1.08      </a:t>
            </a:r>
            <a:r>
              <a:rPr lang="en-US" i="1" smtClean="0">
                <a:sym typeface="Symbol" pitchFamily="18" charset="2"/>
              </a:rPr>
              <a:t></a:t>
            </a:r>
            <a:r>
              <a:rPr lang="en-US" smtClean="0">
                <a:sym typeface="Symbol" pitchFamily="18" charset="2"/>
              </a:rPr>
              <a:t>~</a:t>
            </a:r>
            <a:r>
              <a:rPr lang="en-US" smtClean="0"/>
              <a:t>0.34</a:t>
            </a:r>
          </a:p>
          <a:p>
            <a:pPr lvl="1" eaLnBrk="1" hangingPunct="1"/>
            <a:r>
              <a:rPr lang="en-US" smtClean="0"/>
              <a:t>4 layers, 6 blocks, special grading 10%</a:t>
            </a:r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73463"/>
            <a:ext cx="52514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560763"/>
            <a:ext cx="3008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96975"/>
            <a:ext cx="22621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D415C6-A6D1-4AEF-8F60-465EF3B1A31F}" type="slidenum">
              <a:rPr lang="en-US" sz="1000" smtClean="0">
                <a:solidFill>
                  <a:srgbClr val="3399FF"/>
                </a:solidFill>
              </a:rPr>
              <a:pPr/>
              <a:t>66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LHC MQXC</a:t>
            </a:r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 option for the  LHC upgrade </a:t>
            </a:r>
          </a:p>
          <a:p>
            <a:pPr lvl="1" eaLnBrk="1" hangingPunct="1"/>
            <a:r>
              <a:rPr lang="en-US" dirty="0" smtClean="0"/>
              <a:t>LHC dipole cable, </a:t>
            </a:r>
            <a:r>
              <a:rPr lang="en-US" dirty="0"/>
              <a:t>g</a:t>
            </a:r>
            <a:r>
              <a:rPr lang="en-US" dirty="0" smtClean="0"/>
              <a:t>raded coil</a:t>
            </a:r>
          </a:p>
          <a:p>
            <a:pPr lvl="1" eaLnBrk="1" hangingPunct="1"/>
            <a:r>
              <a:rPr lang="en-US" dirty="0" smtClean="0"/>
              <a:t>2 short models built in 2011-3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~0.5    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0.33      2 layers, </a:t>
            </a:r>
            <a:r>
              <a:rPr lang="en-US" dirty="0"/>
              <a:t>4</a:t>
            </a:r>
            <a:r>
              <a:rPr lang="en-US" dirty="0" smtClean="0"/>
              <a:t> blocks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636" y="1141123"/>
            <a:ext cx="2844465" cy="2838451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79" y="3696237"/>
            <a:ext cx="5034536" cy="27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833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D415C6-A6D1-4AEF-8F60-465EF3B1A31F}" type="slidenum">
              <a:rPr lang="en-US" sz="1000" smtClean="0">
                <a:solidFill>
                  <a:srgbClr val="3399FF"/>
                </a:solidFill>
              </a:rPr>
              <a:pPr/>
              <a:t>67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LARP TQ/LQ</a:t>
            </a:r>
          </a:p>
          <a:p>
            <a:pPr lvl="1" eaLnBrk="1" hangingPunct="1"/>
            <a:r>
              <a:rPr lang="en-US" dirty="0"/>
              <a:t>9</a:t>
            </a:r>
            <a:r>
              <a:rPr lang="en-US" dirty="0" smtClean="0"/>
              <a:t>0 mm aperture Nb</a:t>
            </a:r>
            <a:r>
              <a:rPr lang="en-US" baseline="-25000" dirty="0" smtClean="0"/>
              <a:t>3</a:t>
            </a:r>
            <a:r>
              <a:rPr lang="en-US" dirty="0" smtClean="0"/>
              <a:t>Sn option for the 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LHC upgrade (IR triplet)</a:t>
            </a:r>
          </a:p>
          <a:p>
            <a:pPr lvl="1" eaLnBrk="1" hangingPunct="1"/>
            <a:r>
              <a:rPr lang="en-US" dirty="0" smtClean="0"/>
              <a:t>~5 short model tested in 2005-2010</a:t>
            </a:r>
          </a:p>
          <a:p>
            <a:pPr lvl="2" eaLnBrk="1" hangingPunct="1"/>
            <a:r>
              <a:rPr lang="en-US" dirty="0" smtClean="0"/>
              <a:t>Two structures: collars (TQC) and shell (TQS)</a:t>
            </a:r>
          </a:p>
          <a:p>
            <a:pPr lvl="1" eaLnBrk="1" hangingPunct="1"/>
            <a:r>
              <a:rPr lang="en-US" dirty="0" smtClean="0"/>
              <a:t>3 3.4-m-long magnets tested in 2010-13 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~0.5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0.33   2 layers, 3 blocks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87" y="4065136"/>
            <a:ext cx="3078051" cy="226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336405" y="1764280"/>
            <a:ext cx="2601533" cy="2410348"/>
            <a:chOff x="7059250" y="1543623"/>
            <a:chExt cx="1507846" cy="148736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408" y="1543623"/>
              <a:ext cx="1497061" cy="299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250" y="1843608"/>
              <a:ext cx="1501219" cy="300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407" y="2144426"/>
              <a:ext cx="1497061" cy="299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065876" y="2429353"/>
              <a:ext cx="1501220" cy="300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059250" y="2730171"/>
              <a:ext cx="1501218" cy="300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370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D415C6-A6D1-4AEF-8F60-465EF3B1A31F}" type="slidenum">
              <a:rPr lang="en-US" sz="1000" smtClean="0">
                <a:solidFill>
                  <a:srgbClr val="3399FF"/>
                </a:solidFill>
              </a:rPr>
              <a:pPr/>
              <a:t>68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LARP HQ</a:t>
            </a:r>
          </a:p>
          <a:p>
            <a:pPr lvl="1" eaLnBrk="1" hangingPunct="1"/>
            <a:r>
              <a:rPr lang="en-US" dirty="0" smtClean="0"/>
              <a:t>120 mm aperture Nb</a:t>
            </a:r>
            <a:r>
              <a:rPr lang="en-US" baseline="-25000" dirty="0" smtClean="0"/>
              <a:t>3</a:t>
            </a:r>
            <a:r>
              <a:rPr lang="en-US" dirty="0" smtClean="0"/>
              <a:t>Sn option for the 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LHC upgrade (IR triplet)</a:t>
            </a:r>
          </a:p>
          <a:p>
            <a:pPr lvl="1" eaLnBrk="1" hangingPunct="1"/>
            <a:r>
              <a:rPr lang="en-US" dirty="0" smtClean="0"/>
              <a:t>2 short model tested in 2011/2013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~0.5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0.33   2 layers, </a:t>
            </a:r>
            <a:r>
              <a:rPr lang="en-US" dirty="0"/>
              <a:t>4</a:t>
            </a:r>
            <a:r>
              <a:rPr lang="en-US" dirty="0" smtClean="0"/>
              <a:t> blocks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794" y="1404398"/>
            <a:ext cx="3282636" cy="2781231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69" y="3669861"/>
            <a:ext cx="5074525" cy="274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505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solidFill>
                  <a:srgbClr val="3399FF"/>
                </a:solidFill>
              </a:rPr>
              <a:t>Unit 11: Electromagnetic design episode III – 11.</a:t>
            </a:r>
            <a:fld id="{83D415C6-A6D1-4AEF-8F60-465EF3B1A31F}" type="slidenum">
              <a:rPr lang="en-US" sz="1000" smtClean="0">
                <a:solidFill>
                  <a:srgbClr val="3399FF"/>
                </a:solidFill>
              </a:rPr>
              <a:pPr/>
              <a:t>69</a:t>
            </a:fld>
            <a:endParaRPr lang="en-US" sz="1000" smtClean="0">
              <a:solidFill>
                <a:srgbClr val="3399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A REVIEW OF QUADRUPOLES LAY-OUTS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MQXF</a:t>
            </a:r>
          </a:p>
          <a:p>
            <a:pPr lvl="1" eaLnBrk="1" hangingPunct="1"/>
            <a:r>
              <a:rPr lang="en-US" dirty="0" smtClean="0"/>
              <a:t>150 mm aperture Nb</a:t>
            </a:r>
            <a:r>
              <a:rPr lang="en-US" baseline="-25000" dirty="0" smtClean="0"/>
              <a:t>3</a:t>
            </a:r>
            <a:r>
              <a:rPr lang="en-US" dirty="0" smtClean="0"/>
              <a:t>Sn option for the 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LHC upgrade (IR triplet)</a:t>
            </a:r>
          </a:p>
          <a:p>
            <a:pPr lvl="1" eaLnBrk="1" hangingPunct="1"/>
            <a:r>
              <a:rPr lang="en-US" dirty="0" smtClean="0"/>
              <a:t>first short model tested in 2014</a:t>
            </a:r>
          </a:p>
          <a:p>
            <a:pPr lvl="1" eaLnBrk="1" hangingPunct="1"/>
            <a:r>
              <a:rPr lang="en-US" i="1" dirty="0" smtClean="0"/>
              <a:t>w/r</a:t>
            </a:r>
            <a:r>
              <a:rPr lang="en-US" dirty="0" smtClean="0"/>
              <a:t>~0.5  </a:t>
            </a:r>
            <a:r>
              <a:rPr lang="en-US" i="1" dirty="0" smtClean="0">
                <a:sym typeface="Symbol" pitchFamily="18" charset="2"/>
              </a:rPr>
              <a:t></a:t>
            </a:r>
            <a:r>
              <a:rPr lang="en-US" dirty="0" smtClean="0">
                <a:sym typeface="Symbol" pitchFamily="18" charset="2"/>
              </a:rPr>
              <a:t>~</a:t>
            </a:r>
            <a:r>
              <a:rPr lang="en-US" dirty="0" smtClean="0"/>
              <a:t>0.33   2 layers, </a:t>
            </a:r>
            <a:r>
              <a:rPr lang="en-US" dirty="0"/>
              <a:t>4</a:t>
            </a:r>
            <a:r>
              <a:rPr lang="en-US" dirty="0" smtClean="0"/>
              <a:t> blocks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312" y="1226713"/>
            <a:ext cx="3005688" cy="30056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121" y="3370838"/>
            <a:ext cx="3603759" cy="29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61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9EE58EC5-4085-4B21-B128-5B9D6BCA603F}" type="slidenum">
              <a:rPr lang="en-US" sz="1000" smtClean="0">
                <a:solidFill>
                  <a:srgbClr val="3399FF"/>
                </a:solidFill>
              </a:rPr>
              <a:pPr/>
              <a:t>7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compute the central field given by a </a:t>
            </a:r>
            <a:r>
              <a:rPr lang="en-US" dirty="0" smtClean="0">
                <a:solidFill>
                  <a:srgbClr val="CC0000"/>
                </a:solidFill>
              </a:rPr>
              <a:t>sector dipole</a:t>
            </a:r>
            <a:r>
              <a:rPr lang="en-US" dirty="0" smtClean="0"/>
              <a:t> with uniform current density </a:t>
            </a:r>
            <a:r>
              <a:rPr lang="en-US" i="1" dirty="0" smtClean="0"/>
              <a:t>j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Taking into account of current signs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This simple computation is full of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B</a:t>
            </a:r>
            <a:r>
              <a:rPr lang="en-US" i="1" baseline="-25000" dirty="0" smtClean="0"/>
              <a:t>1 </a:t>
            </a:r>
            <a:r>
              <a:rPr lang="en-US" i="1" dirty="0" smtClean="0">
                <a:sym typeface="Symbol" pitchFamily="18" charset="2"/>
              </a:rPr>
              <a:t></a:t>
            </a:r>
            <a:r>
              <a:rPr lang="en-US" dirty="0" smtClean="0"/>
              <a:t> current density (obvious)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</a:rPr>
              <a:t>B</a:t>
            </a:r>
            <a:r>
              <a:rPr lang="en-US" i="1" baseline="-25000" dirty="0" smtClean="0">
                <a:solidFill>
                  <a:srgbClr val="CC0000"/>
                </a:solidFill>
              </a:rPr>
              <a:t>1 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</a:t>
            </a:r>
            <a:r>
              <a:rPr lang="en-US" dirty="0" smtClean="0">
                <a:solidFill>
                  <a:srgbClr val="CC0000"/>
                </a:solidFill>
              </a:rPr>
              <a:t> coil width </a:t>
            </a:r>
            <a:r>
              <a:rPr lang="en-US" i="1" dirty="0" smtClean="0">
                <a:solidFill>
                  <a:srgbClr val="CC0000"/>
                </a:solidFill>
              </a:rPr>
              <a:t>w</a:t>
            </a:r>
            <a:r>
              <a:rPr lang="en-US" dirty="0" smtClean="0"/>
              <a:t> (less obvious)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</a:rPr>
              <a:t>B</a:t>
            </a:r>
            <a:r>
              <a:rPr lang="en-US" i="1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>
                <a:solidFill>
                  <a:srgbClr val="CC0000"/>
                </a:solidFill>
              </a:rPr>
              <a:t> is independent of the aperture </a:t>
            </a:r>
            <a:r>
              <a:rPr lang="en-US" i="1" dirty="0" smtClean="0">
                <a:solidFill>
                  <a:srgbClr val="CC0000"/>
                </a:solidFill>
              </a:rPr>
              <a:t>r</a:t>
            </a:r>
            <a:r>
              <a:rPr lang="en-US" dirty="0" smtClean="0"/>
              <a:t> (much less obvious)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1434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5271679"/>
              </p:ext>
            </p:extLst>
          </p:nvPr>
        </p:nvGraphicFramePr>
        <p:xfrm>
          <a:off x="4964113" y="2086427"/>
          <a:ext cx="1516062" cy="374650"/>
        </p:xfrm>
        <a:graphic>
          <a:graphicData uri="http://schemas.openxmlformats.org/presentationml/2006/ole">
            <p:oleObj spid="_x0000_s30815" name="Equation" r:id="rId3" imgW="825500" imgH="203200" progId="Equation.3">
              <p:embed/>
            </p:oleObj>
          </a:graphicData>
        </a:graphic>
      </p:graphicFrame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4343" name="Picture 34" descr="dipole_sk_mnw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988" y="3838575"/>
            <a:ext cx="14557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571625"/>
            <a:ext cx="235743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5879734"/>
              </p:ext>
            </p:extLst>
          </p:nvPr>
        </p:nvGraphicFramePr>
        <p:xfrm>
          <a:off x="804303" y="3051353"/>
          <a:ext cx="5953401" cy="1005491"/>
        </p:xfrm>
        <a:graphic>
          <a:graphicData uri="http://schemas.openxmlformats.org/presentationml/2006/ole">
            <p:oleObj spid="_x0000_s30816" name="Équation" r:id="rId6" imgW="2895480" imgH="482400" progId="Equation.3">
              <p:embed/>
            </p:oleObj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7805309"/>
              </p:ext>
            </p:extLst>
          </p:nvPr>
        </p:nvGraphicFramePr>
        <p:xfrm>
          <a:off x="1174415" y="1900426"/>
          <a:ext cx="3171825" cy="760413"/>
        </p:xfrm>
        <a:graphic>
          <a:graphicData uri="http://schemas.openxmlformats.org/presentationml/2006/ole">
            <p:oleObj spid="_x0000_s30817" name="Equation" r:id="rId7" imgW="20447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945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508BF564-6219-4A93-9E1B-31BC20A00784}" type="slidenum">
              <a:rPr lang="en-US" sz="1000" smtClean="0">
                <a:solidFill>
                  <a:srgbClr val="3399FF"/>
                </a:solidFill>
              </a:rPr>
              <a:pPr/>
              <a:t>8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 dipolar symmetry is characterized by</a:t>
            </a:r>
          </a:p>
          <a:p>
            <a:pPr lvl="1" eaLnBrk="1" hangingPunct="1"/>
            <a:r>
              <a:rPr lang="en-US" sz="1800" dirty="0" smtClean="0">
                <a:solidFill>
                  <a:srgbClr val="C00000"/>
                </a:solidFill>
              </a:rPr>
              <a:t>Up-down symmetry </a:t>
            </a:r>
            <a:r>
              <a:rPr lang="en-US" sz="1800" dirty="0" smtClean="0"/>
              <a:t>(with same current sign)</a:t>
            </a:r>
          </a:p>
          <a:p>
            <a:pPr lvl="1" eaLnBrk="1" hangingPunct="1"/>
            <a:r>
              <a:rPr lang="en-US" sz="1800" dirty="0" smtClean="0">
                <a:solidFill>
                  <a:srgbClr val="C00000"/>
                </a:solidFill>
              </a:rPr>
              <a:t>Left-right symmetry </a:t>
            </a:r>
            <a:r>
              <a:rPr lang="en-US" sz="1800" dirty="0" smtClean="0"/>
              <a:t>(with opposite sign)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Why this configuration?</a:t>
            </a:r>
          </a:p>
          <a:p>
            <a:pPr lvl="1" eaLnBrk="1" hangingPunct="1"/>
            <a:r>
              <a:rPr lang="en-US" sz="1800" dirty="0" smtClean="0"/>
              <a:t>Opposite sign in left-right is necessary to avoid that the field created by the left part is canceled by the right one</a:t>
            </a:r>
          </a:p>
          <a:p>
            <a:pPr lvl="1" eaLnBrk="1" hangingPunct="1"/>
            <a:r>
              <a:rPr lang="en-US" sz="1800" dirty="0" smtClean="0"/>
              <a:t>In this way all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except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2n+1 </a:t>
            </a:r>
            <a:r>
              <a:rPr lang="en-US" sz="1800" dirty="0" smtClean="0"/>
              <a:t>are canceled</a:t>
            </a:r>
            <a:endParaRPr lang="en-US" sz="12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1800" dirty="0" smtClean="0"/>
              <a:t>	these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are called “</a:t>
            </a:r>
            <a:r>
              <a:rPr lang="en-US" sz="1800" dirty="0" smtClean="0">
                <a:solidFill>
                  <a:srgbClr val="CC0000"/>
                </a:solidFill>
              </a:rPr>
              <a:t>allowed </a:t>
            </a:r>
            <a:r>
              <a:rPr lang="en-US" sz="1800" dirty="0" err="1" smtClean="0">
                <a:solidFill>
                  <a:srgbClr val="CC0000"/>
                </a:solidFill>
              </a:rPr>
              <a:t>multipoles</a:t>
            </a:r>
            <a:r>
              <a:rPr lang="en-US" sz="1800" dirty="0" smtClean="0"/>
              <a:t>”</a:t>
            </a:r>
          </a:p>
          <a:p>
            <a:pPr lvl="1" eaLnBrk="1" hangingPunct="1"/>
            <a:r>
              <a:rPr lang="en-US" sz="1800" dirty="0" smtClean="0"/>
              <a:t>Remember the power law decay of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 with order </a:t>
            </a:r>
          </a:p>
          <a:p>
            <a:pPr lvl="1" eaLnBrk="1" hangingPunct="1"/>
            <a:r>
              <a:rPr lang="en-US" sz="1800" dirty="0" smtClean="0"/>
              <a:t>And that field quality specifications concern only first 10-15 </a:t>
            </a:r>
            <a:r>
              <a:rPr lang="en-US" sz="1800" dirty="0" err="1" smtClean="0"/>
              <a:t>multipoles</a:t>
            </a:r>
            <a:endParaRPr lang="en-US" sz="1800" dirty="0" smtClean="0"/>
          </a:p>
          <a:p>
            <a:pPr lvl="2" eaLnBrk="1" hangingPunct="1"/>
            <a:r>
              <a:rPr lang="en-US" sz="1600" dirty="0" smtClean="0"/>
              <a:t>The field quality optimization of a coil lay-out concerns </a:t>
            </a:r>
            <a:r>
              <a:rPr lang="en-US" sz="1600" dirty="0" smtClean="0">
                <a:solidFill>
                  <a:srgbClr val="CC0000"/>
                </a:solidFill>
              </a:rPr>
              <a:t>only a few quantities</a:t>
            </a:r>
            <a:r>
              <a:rPr lang="en-US" sz="1600" dirty="0" smtClean="0"/>
              <a:t> ! Usually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5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7 </a:t>
            </a:r>
            <a:r>
              <a:rPr lang="en-US" sz="1600" dirty="0" smtClean="0"/>
              <a:t>, and possibly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9 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11</a:t>
            </a:r>
            <a:endParaRPr lang="en-US" sz="1600" i="1" dirty="0" smtClean="0">
              <a:sym typeface="Symbol" pitchFamily="18" charset="2"/>
            </a:endParaRPr>
          </a:p>
        </p:txBody>
      </p: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157288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4" descr="dipole_sk_mnw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930400"/>
            <a:ext cx="1335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6453897"/>
              </p:ext>
            </p:extLst>
          </p:nvPr>
        </p:nvGraphicFramePr>
        <p:xfrm>
          <a:off x="432262" y="3990109"/>
          <a:ext cx="4060201" cy="881150"/>
        </p:xfrm>
        <a:graphic>
          <a:graphicData uri="http://schemas.openxmlformats.org/presentationml/2006/ole">
            <p:oleObj spid="_x0000_s31796" name="Équation" r:id="rId5" imgW="2501900" imgH="546100" progId="Equation.3">
              <p:embed/>
            </p:oleObj>
          </a:graphicData>
        </a:graphic>
      </p:graphicFrame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2466748"/>
              </p:ext>
            </p:extLst>
          </p:nvPr>
        </p:nvGraphicFramePr>
        <p:xfrm>
          <a:off x="4913961" y="4023359"/>
          <a:ext cx="3932565" cy="831274"/>
        </p:xfrm>
        <a:graphic>
          <a:graphicData uri="http://schemas.openxmlformats.org/presentationml/2006/ole">
            <p:oleObj spid="_x0000_s31797" name="Équation" r:id="rId6" imgW="2628900" imgH="558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55685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Magnetic design - </a:t>
            </a:r>
            <a:fld id="{7DA5BE92-02D8-4379-B4BE-0F81AAA2966F}" type="slidenum">
              <a:rPr lang="en-US" sz="1000" smtClean="0">
                <a:solidFill>
                  <a:srgbClr val="3399FF"/>
                </a:solidFill>
              </a:rPr>
              <a:pPr/>
              <a:t>9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FIELD QUALITY CONSTRAINTS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Multipoles of a sector coil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for n=2 one has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and for n&gt;2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Main features of these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Multipoles </a:t>
            </a:r>
            <a:r>
              <a:rPr lang="en-US" i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are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proportional to sin</a:t>
            </a:r>
            <a:r>
              <a:rPr lang="en-US" smtClean="0">
                <a:sym typeface="Symbol" pitchFamily="18" charset="2"/>
              </a:rPr>
              <a:t> ( </a:t>
            </a:r>
            <a:r>
              <a:rPr lang="en-US" i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angle of the sector)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They can be made equal to zero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Proportional to the inverse of sector distance to power </a:t>
            </a:r>
            <a:r>
              <a:rPr lang="en-US" i="1" smtClean="0">
                <a:sym typeface="Symbol" pitchFamily="18" charset="2"/>
              </a:rPr>
              <a:t>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High order</a:t>
            </a:r>
            <a:r>
              <a:rPr lang="en-US" smtClean="0">
                <a:sym typeface="Symbol" pitchFamily="18" charset="2"/>
              </a:rPr>
              <a:t> multipoles are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not affected</a:t>
            </a:r>
            <a:r>
              <a:rPr lang="en-US" smtClean="0">
                <a:sym typeface="Symbol" pitchFamily="18" charset="2"/>
              </a:rPr>
              <a:t> by coil parts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far</a:t>
            </a:r>
            <a:r>
              <a:rPr lang="en-US" smtClean="0">
                <a:sym typeface="Symbol" pitchFamily="18" charset="2"/>
              </a:rPr>
              <a:t> from the centre</a:t>
            </a: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2" name="Rectangle 2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3" name="Object 41"/>
          <p:cNvGraphicFramePr>
            <a:graphicFrameLocks noChangeAspect="1"/>
          </p:cNvGraphicFramePr>
          <p:nvPr/>
        </p:nvGraphicFramePr>
        <p:xfrm>
          <a:off x="3082925" y="2889250"/>
          <a:ext cx="3419475" cy="749300"/>
        </p:xfrm>
        <a:graphic>
          <a:graphicData uri="http://schemas.openxmlformats.org/presentationml/2006/ole">
            <p:oleObj spid="_x0000_s32845" name="Equation" r:id="rId3" imgW="2146300" imgH="469900" progId="Equation.3">
              <p:embed/>
            </p:oleObj>
          </a:graphicData>
        </a:graphic>
      </p:graphicFrame>
      <p:sp>
        <p:nvSpPr>
          <p:cNvPr id="1639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5" name="Rectangle 4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6" name="Object 45"/>
          <p:cNvGraphicFramePr>
            <a:graphicFrameLocks noChangeAspect="1"/>
          </p:cNvGraphicFramePr>
          <p:nvPr/>
        </p:nvGraphicFramePr>
        <p:xfrm>
          <a:off x="668338" y="1833563"/>
          <a:ext cx="8169275" cy="823912"/>
        </p:xfrm>
        <a:graphic>
          <a:graphicData uri="http://schemas.openxmlformats.org/presentationml/2006/ole">
            <p:oleObj spid="_x0000_s32846" name="Equation" r:id="rId4" imgW="4864100" imgH="495300" progId="Equation.3">
              <p:embed/>
            </p:oleObj>
          </a:graphicData>
        </a:graphic>
      </p:graphicFrame>
      <p:sp>
        <p:nvSpPr>
          <p:cNvPr id="16397" name="Rectangle 4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98" name="Object 47"/>
          <p:cNvGraphicFramePr>
            <a:graphicFrameLocks noChangeAspect="1"/>
          </p:cNvGraphicFramePr>
          <p:nvPr/>
        </p:nvGraphicFramePr>
        <p:xfrm>
          <a:off x="3090863" y="3827463"/>
          <a:ext cx="4070350" cy="681037"/>
        </p:xfrm>
        <a:graphic>
          <a:graphicData uri="http://schemas.openxmlformats.org/presentationml/2006/ole">
            <p:oleObj spid="_x0000_s32847" name="Equation" r:id="rId5" imgW="2679700" imgH="444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9783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35830</TotalTime>
  <Words>3744</Words>
  <Application>Microsoft Office PowerPoint</Application>
  <PresentationFormat>On-screen Show (4:3)</PresentationFormat>
  <Paragraphs>765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1_Default Design</vt:lpstr>
      <vt:lpstr>Custom Design</vt:lpstr>
      <vt:lpstr>Equation</vt:lpstr>
      <vt:lpstr>Équation</vt:lpstr>
      <vt:lpstr>MAGNETIC DESIGN</vt:lpstr>
      <vt:lpstr>IRON and coil magnets</vt:lpstr>
      <vt:lpstr>CONTENTS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1. FIELD QUALITY CONSTRAINTS</vt:lpstr>
      <vt:lpstr>CONTENTS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DIPOLES: FIELD VERSUS MATERIAL  AND COIL THICKNESS</vt:lpstr>
      <vt:lpstr>2. QUADRUPOLES: GRADIENT VERSUS MATERIAL  AND COIL THICKNESS</vt:lpstr>
      <vt:lpstr>2. QUADRUPOLES: GRADIENT VERSUS MATERIAL  AND COIL THICKNESS</vt:lpstr>
      <vt:lpstr>CONTENTS</vt:lpstr>
      <vt:lpstr>3. IRON YOKE – WHAT THICKNESS</vt:lpstr>
      <vt:lpstr>3. IRON YOKE – IMAGE METHOD</vt:lpstr>
      <vt:lpstr>3: PERSISTENT CURRENTS</vt:lpstr>
      <vt:lpstr>CONTENTS</vt:lpstr>
      <vt:lpstr>4. OTHER DESIGNS: BLOCK</vt:lpstr>
      <vt:lpstr>4. OTHER DESIGNS: BLOCK</vt:lpstr>
      <vt:lpstr>4: BLOCK VS COS THETA</vt:lpstr>
      <vt:lpstr>CONCLUSIONS</vt:lpstr>
      <vt:lpstr>REFERENCES</vt:lpstr>
      <vt:lpstr>APPENDIX </vt:lpstr>
      <vt:lpstr>5. QUADRUPOLES: GRADIENT VERSUS MATERIAL  AND COIL THICKNESS</vt:lpstr>
      <vt:lpstr>5. QUADRUPOLES: GRADIENT VERSUS MATERIAL  AND COIL THICKNESS</vt:lpstr>
      <vt:lpstr>5. QUADRUPOLES: GRADIENT VERSUS MATERIAL  AND COIL THICKNESS</vt:lpstr>
      <vt:lpstr>APPENDIX 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DIPOLE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  <vt:lpstr>6. A REVIEW OF QUADRUPOLES LAY-OUTS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USPAS - Unit11</dc:title>
  <dc:creator>Ezio Todesco</dc:creator>
  <cp:lastModifiedBy>EMFCSC</cp:lastModifiedBy>
  <cp:revision>286</cp:revision>
  <dcterms:created xsi:type="dcterms:W3CDTF">2006-07-31T18:23:56Z</dcterms:created>
  <dcterms:modified xsi:type="dcterms:W3CDTF">2013-04-29T15:11:12Z</dcterms:modified>
</cp:coreProperties>
</file>