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notesSlides/notesSlide2.xml" ContentType="application/vnd.openxmlformats-officedocument.presentationml.notesSlide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notesSlides/notesSlide3.xml" ContentType="application/vnd.openxmlformats-officedocument.presentationml.notesSlide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notesSlides/notesSlide4.xml" ContentType="application/vnd.openxmlformats-officedocument.presentationml.notesSlide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notesSlides/notesSlide5.xml" ContentType="application/vnd.openxmlformats-officedocument.presentationml.notesSlide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6.xml" ContentType="application/vnd.openxmlformats-officedocument.presentationml.notesSlid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0" r:id="rId1"/>
  </p:sldMasterIdLst>
  <p:notesMasterIdLst>
    <p:notesMasterId r:id="rId54"/>
  </p:notesMasterIdLst>
  <p:handoutMasterIdLst>
    <p:handoutMasterId r:id="rId55"/>
  </p:handoutMasterIdLst>
  <p:sldIdLst>
    <p:sldId id="959" r:id="rId2"/>
    <p:sldId id="903" r:id="rId3"/>
    <p:sldId id="910" r:id="rId4"/>
    <p:sldId id="911" r:id="rId5"/>
    <p:sldId id="904" r:id="rId6"/>
    <p:sldId id="905" r:id="rId7"/>
    <p:sldId id="853" r:id="rId8"/>
    <p:sldId id="446" r:id="rId9"/>
    <p:sldId id="848" r:id="rId10"/>
    <p:sldId id="858" r:id="rId11"/>
    <p:sldId id="860" r:id="rId12"/>
    <p:sldId id="863" r:id="rId13"/>
    <p:sldId id="960" r:id="rId14"/>
    <p:sldId id="837" r:id="rId15"/>
    <p:sldId id="870" r:id="rId16"/>
    <p:sldId id="889" r:id="rId17"/>
    <p:sldId id="876" r:id="rId18"/>
    <p:sldId id="880" r:id="rId19"/>
    <p:sldId id="879" r:id="rId20"/>
    <p:sldId id="885" r:id="rId21"/>
    <p:sldId id="886" r:id="rId22"/>
    <p:sldId id="891" r:id="rId23"/>
    <p:sldId id="898" r:id="rId24"/>
    <p:sldId id="887" r:id="rId25"/>
    <p:sldId id="892" r:id="rId26"/>
    <p:sldId id="900" r:id="rId27"/>
    <p:sldId id="539" r:id="rId28"/>
    <p:sldId id="909" r:id="rId29"/>
    <p:sldId id="917" r:id="rId30"/>
    <p:sldId id="918" r:id="rId31"/>
    <p:sldId id="919" r:id="rId32"/>
    <p:sldId id="955" r:id="rId33"/>
    <p:sldId id="920" r:id="rId34"/>
    <p:sldId id="921" r:id="rId35"/>
    <p:sldId id="922" r:id="rId36"/>
    <p:sldId id="923" r:id="rId37"/>
    <p:sldId id="926" r:id="rId38"/>
    <p:sldId id="927" r:id="rId39"/>
    <p:sldId id="928" r:id="rId40"/>
    <p:sldId id="929" r:id="rId41"/>
    <p:sldId id="930" r:id="rId42"/>
    <p:sldId id="931" r:id="rId43"/>
    <p:sldId id="932" r:id="rId44"/>
    <p:sldId id="933" r:id="rId45"/>
    <p:sldId id="934" r:id="rId46"/>
    <p:sldId id="935" r:id="rId47"/>
    <p:sldId id="936" r:id="rId48"/>
    <p:sldId id="937" r:id="rId49"/>
    <p:sldId id="948" r:id="rId50"/>
    <p:sldId id="395" r:id="rId51"/>
    <p:sldId id="271" r:id="rId52"/>
    <p:sldId id="434" r:id="rId53"/>
  </p:sldIdLst>
  <p:sldSz cx="12192000" cy="6858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72" userDrawn="1">
          <p15:clr>
            <a:srgbClr val="A4A3A4"/>
          </p15:clr>
        </p15:guide>
        <p15:guide id="2" pos="36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FEBE9"/>
    <a:srgbClr val="0097F2"/>
    <a:srgbClr val="104282"/>
    <a:srgbClr val="BF9000"/>
    <a:srgbClr val="000000"/>
    <a:srgbClr val="5B9BD5"/>
    <a:srgbClr val="70AD47"/>
    <a:srgbClr val="2580B9"/>
    <a:srgbClr val="FFFFFF"/>
    <a:srgbClr val="282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371" autoAdjust="0"/>
    <p:restoredTop sz="87614" autoAdjust="0"/>
  </p:normalViewPr>
  <p:slideViewPr>
    <p:cSldViewPr snapToGrid="0" showGuides="1">
      <p:cViewPr varScale="1">
        <p:scale>
          <a:sx n="104" d="100"/>
          <a:sy n="104" d="100"/>
        </p:scale>
        <p:origin x="126" y="252"/>
      </p:cViewPr>
      <p:guideLst>
        <p:guide orient="horz" pos="2772"/>
        <p:guide pos="36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D447C37-F3CA-4D3C-AB06-42A379D8AAD0}" type="datetimeFigureOut">
              <a:rPr lang="en-GB" smtClean="0"/>
              <a:t>21/09/2018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EA80465-AB5D-4FC7-B432-2FDADEF4CB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6399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4D72CB5-BA9E-4169-B738-294668C4FB29}" type="datetimeFigureOut">
              <a:rPr lang="en-GB" smtClean="0"/>
              <a:t>21/09/2018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1C0567C-1BAA-43FC-B4E8-7C1C2D493E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6607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0567C-1BAA-43FC-B4E8-7C1C2D493EA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545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16C05-A95E-C840-860B-792FDA1823D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34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16C05-A95E-C840-860B-792FDA1823D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14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16C05-A95E-C840-860B-792FDA1823D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662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16C05-A95E-C840-860B-792FDA1823D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5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16C05-A95E-C840-860B-792FDA1823D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196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16C05-A95E-C840-860B-792FDA1823D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75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16C05-A95E-C840-860B-792FDA1823D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77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16C05-A95E-C840-860B-792FDA1823D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59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16C05-A95E-C840-860B-792FDA1823D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72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6000" y="1440000"/>
            <a:ext cx="10440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000" y="4104000"/>
            <a:ext cx="10440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Kevin Li - Collective effects II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24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 descr="logoBadgeWe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637165"/>
            <a:ext cx="1260000" cy="158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4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Kevin Li - Collective effects 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607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gnpo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Signpost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00" y="936000"/>
            <a:ext cx="11520000" cy="230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Kevin Li - Collective effects 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2" descr="http://www.gatherthejews.com/wp-content/uploads/2011/07/signpost.gif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00" y="0"/>
            <a:ext cx="637593" cy="86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336000" y="3312000"/>
            <a:ext cx="11520000" cy="273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670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 September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Kevin Li - Collective effects 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899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 September 2018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Kevin Li - Collective effects I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939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 September 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Kevin Li - Collective effects I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799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00" y="2181663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634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fin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640709"/>
            <a:ext cx="1260000" cy="157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056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00" y="21690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339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6000" y="144000"/>
            <a:ext cx="11520000" cy="64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6000" y="900000"/>
            <a:ext cx="11520000" cy="54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2000" y="6462000"/>
            <a:ext cx="216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22. September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000" y="6462000"/>
            <a:ext cx="43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Kevin Li - Collective effects 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96000" y="6462000"/>
            <a:ext cx="216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1AA69-EDB9-4143-818B-2B18FE6932EA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Arrow Connector 7"/>
          <p:cNvCxnSpPr/>
          <p:nvPr userDrawn="1"/>
        </p:nvCxnSpPr>
        <p:spPr>
          <a:xfrm>
            <a:off x="774000" y="6462000"/>
            <a:ext cx="11088000" cy="0"/>
          </a:xfrm>
          <a:prstGeom prst="straightConnector1">
            <a:avLst/>
          </a:prstGeom>
          <a:ln w="28575">
            <a:solidFill>
              <a:srgbClr val="10428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http://cas.web.cern.ch/cas/CASlogo.jpg"/>
          <p:cNvPicPr>
            <a:picLocks noChangeAspect="1" noChangeArrowheads="1"/>
          </p:cNvPicPr>
          <p:nvPr userDrawn="1"/>
        </p:nvPicPr>
        <p:blipFill>
          <a:blip r:embed="rId1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400" y="72000"/>
            <a:ext cx="1070460" cy="68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>
            <a:spLocks noChangeAspect="1"/>
          </p:cNvSpPr>
          <p:nvPr userDrawn="1"/>
        </p:nvSpPr>
        <p:spPr>
          <a:xfrm>
            <a:off x="72000" y="6066000"/>
            <a:ext cx="720000" cy="720000"/>
          </a:xfrm>
          <a:prstGeom prst="rect">
            <a:avLst/>
          </a:prstGeom>
          <a:solidFill>
            <a:srgbClr val="104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61380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68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02" r:id="rId2"/>
    <p:sldLayoutId id="2147483717" r:id="rId3"/>
    <p:sldLayoutId id="2147483703" r:id="rId4"/>
    <p:sldLayoutId id="2147483706" r:id="rId5"/>
    <p:sldLayoutId id="2147483707" r:id="rId6"/>
    <p:sldLayoutId id="2147483713" r:id="rId7"/>
    <p:sldLayoutId id="2147483714" r:id="rId8"/>
    <p:sldLayoutId id="2147483715" r:id="rId9"/>
    <p:sldLayoutId id="2147483716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97F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3.png"/><Relationship Id="rId3" Type="http://schemas.openxmlformats.org/officeDocument/2006/relationships/tags" Target="../tags/tag32.xml"/><Relationship Id="rId7" Type="http://schemas.openxmlformats.org/officeDocument/2006/relationships/image" Target="../media/image10.png"/><Relationship Id="rId12" Type="http://schemas.openxmlformats.org/officeDocument/2006/relationships/image" Target="../media/image30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8.png"/><Relationship Id="rId5" Type="http://schemas.openxmlformats.org/officeDocument/2006/relationships/tags" Target="../tags/tag34.xml"/><Relationship Id="rId10" Type="http://schemas.openxmlformats.org/officeDocument/2006/relationships/image" Target="../media/image27.png"/><Relationship Id="rId4" Type="http://schemas.openxmlformats.org/officeDocument/2006/relationships/tags" Target="../tags/tag33.xml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13" Type="http://schemas.openxmlformats.org/officeDocument/2006/relationships/image" Target="../media/image27.png"/><Relationship Id="rId18" Type="http://schemas.openxmlformats.org/officeDocument/2006/relationships/image" Target="../media/image34.png"/><Relationship Id="rId3" Type="http://schemas.openxmlformats.org/officeDocument/2006/relationships/tags" Target="../tags/tag37.xml"/><Relationship Id="rId7" Type="http://schemas.openxmlformats.org/officeDocument/2006/relationships/tags" Target="../tags/tag41.xml"/><Relationship Id="rId12" Type="http://schemas.openxmlformats.org/officeDocument/2006/relationships/image" Target="../media/image14.png"/><Relationship Id="rId17" Type="http://schemas.openxmlformats.org/officeDocument/2006/relationships/image" Target="../media/image33.png"/><Relationship Id="rId2" Type="http://schemas.openxmlformats.org/officeDocument/2006/relationships/tags" Target="../tags/tag36.xml"/><Relationship Id="rId16" Type="http://schemas.openxmlformats.org/officeDocument/2006/relationships/image" Target="../media/image17.png"/><Relationship Id="rId20" Type="http://schemas.openxmlformats.org/officeDocument/2006/relationships/image" Target="../media/image36.png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image" Target="../media/image11.png"/><Relationship Id="rId5" Type="http://schemas.openxmlformats.org/officeDocument/2006/relationships/tags" Target="../tags/tag39.xml"/><Relationship Id="rId15" Type="http://schemas.openxmlformats.org/officeDocument/2006/relationships/image" Target="../media/image30.png"/><Relationship Id="rId10" Type="http://schemas.openxmlformats.org/officeDocument/2006/relationships/image" Target="../media/image10.png"/><Relationship Id="rId19" Type="http://schemas.openxmlformats.org/officeDocument/2006/relationships/image" Target="../media/image35.png"/><Relationship Id="rId4" Type="http://schemas.openxmlformats.org/officeDocument/2006/relationships/tags" Target="../tags/tag38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6.png"/><Relationship Id="rId3" Type="http://schemas.openxmlformats.org/officeDocument/2006/relationships/tags" Target="../tags/tag4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4.png"/><Relationship Id="rId2" Type="http://schemas.openxmlformats.org/officeDocument/2006/relationships/tags" Target="../tags/tag44.xml"/><Relationship Id="rId16" Type="http://schemas.openxmlformats.org/officeDocument/2006/relationships/image" Target="../media/image40.png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image" Target="../media/image11.png"/><Relationship Id="rId5" Type="http://schemas.openxmlformats.org/officeDocument/2006/relationships/tags" Target="../tags/tag47.xml"/><Relationship Id="rId15" Type="http://schemas.openxmlformats.org/officeDocument/2006/relationships/image" Target="../media/image39.png"/><Relationship Id="rId10" Type="http://schemas.openxmlformats.org/officeDocument/2006/relationships/image" Target="../media/image10.png"/><Relationship Id="rId4" Type="http://schemas.openxmlformats.org/officeDocument/2006/relationships/tags" Target="../tags/tag46.xml"/><Relationship Id="rId9" Type="http://schemas.openxmlformats.org/officeDocument/2006/relationships/image" Target="../media/image37.png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13" Type="http://schemas.openxmlformats.org/officeDocument/2006/relationships/image" Target="../media/image11.png"/><Relationship Id="rId18" Type="http://schemas.openxmlformats.org/officeDocument/2006/relationships/image" Target="../media/image40.png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12" Type="http://schemas.openxmlformats.org/officeDocument/2006/relationships/image" Target="../media/image10.png"/><Relationship Id="rId17" Type="http://schemas.openxmlformats.org/officeDocument/2006/relationships/image" Target="../media/image39.png"/><Relationship Id="rId2" Type="http://schemas.openxmlformats.org/officeDocument/2006/relationships/tags" Target="../tags/tag50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image" Target="../media/image37.png"/><Relationship Id="rId5" Type="http://schemas.openxmlformats.org/officeDocument/2006/relationships/tags" Target="../tags/tag53.xml"/><Relationship Id="rId15" Type="http://schemas.openxmlformats.org/officeDocument/2006/relationships/image" Target="../media/image16.png"/><Relationship Id="rId10" Type="http://schemas.openxmlformats.org/officeDocument/2006/relationships/image" Target="../media/image33.png"/><Relationship Id="rId19" Type="http://schemas.openxmlformats.org/officeDocument/2006/relationships/image" Target="../media/image41.png"/><Relationship Id="rId4" Type="http://schemas.openxmlformats.org/officeDocument/2006/relationships/tags" Target="../tags/tag52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6.png"/><Relationship Id="rId3" Type="http://schemas.openxmlformats.org/officeDocument/2006/relationships/tags" Target="../tags/tag59.xml"/><Relationship Id="rId7" Type="http://schemas.openxmlformats.org/officeDocument/2006/relationships/image" Target="../media/image9.png"/><Relationship Id="rId12" Type="http://schemas.openxmlformats.org/officeDocument/2006/relationships/image" Target="../media/image45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3.png"/><Relationship Id="rId5" Type="http://schemas.openxmlformats.org/officeDocument/2006/relationships/tags" Target="../tags/tag61.xml"/><Relationship Id="rId10" Type="http://schemas.openxmlformats.org/officeDocument/2006/relationships/image" Target="../media/image12.png"/><Relationship Id="rId4" Type="http://schemas.openxmlformats.org/officeDocument/2006/relationships/tags" Target="../tags/tag60.xml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5.png"/><Relationship Id="rId3" Type="http://schemas.openxmlformats.org/officeDocument/2006/relationships/tags" Target="../tags/tag64.xml"/><Relationship Id="rId7" Type="http://schemas.openxmlformats.org/officeDocument/2006/relationships/image" Target="../media/image9.png"/><Relationship Id="rId12" Type="http://schemas.openxmlformats.org/officeDocument/2006/relationships/image" Target="../media/image46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3.png"/><Relationship Id="rId5" Type="http://schemas.openxmlformats.org/officeDocument/2006/relationships/tags" Target="../tags/tag66.xml"/><Relationship Id="rId10" Type="http://schemas.openxmlformats.org/officeDocument/2006/relationships/image" Target="../media/image12.png"/><Relationship Id="rId4" Type="http://schemas.openxmlformats.org/officeDocument/2006/relationships/tags" Target="../tags/tag65.xml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8.png"/><Relationship Id="rId3" Type="http://schemas.openxmlformats.org/officeDocument/2006/relationships/tags" Target="../tags/tag69.xml"/><Relationship Id="rId7" Type="http://schemas.openxmlformats.org/officeDocument/2006/relationships/image" Target="../media/image9.png"/><Relationship Id="rId12" Type="http://schemas.openxmlformats.org/officeDocument/2006/relationships/image" Target="../media/image47.png"/><Relationship Id="rId2" Type="http://schemas.openxmlformats.org/officeDocument/2006/relationships/tags" Target="../tags/tag68.xml"/><Relationship Id="rId16" Type="http://schemas.openxmlformats.org/officeDocument/2006/relationships/image" Target="../media/image45.png"/><Relationship Id="rId1" Type="http://schemas.openxmlformats.org/officeDocument/2006/relationships/tags" Target="../tags/tag6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3.png"/><Relationship Id="rId5" Type="http://schemas.openxmlformats.org/officeDocument/2006/relationships/tags" Target="../tags/tag71.xml"/><Relationship Id="rId15" Type="http://schemas.openxmlformats.org/officeDocument/2006/relationships/image" Target="../media/image50.png"/><Relationship Id="rId10" Type="http://schemas.openxmlformats.org/officeDocument/2006/relationships/image" Target="../media/image12.png"/><Relationship Id="rId4" Type="http://schemas.openxmlformats.org/officeDocument/2006/relationships/tags" Target="../tags/tag70.xml"/><Relationship Id="rId9" Type="http://schemas.openxmlformats.org/officeDocument/2006/relationships/image" Target="../media/image11.png"/><Relationship Id="rId1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1.png"/><Relationship Id="rId3" Type="http://schemas.openxmlformats.org/officeDocument/2006/relationships/tags" Target="../tags/tag72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3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tags" Target="../tags/tag75.xml"/><Relationship Id="rId11" Type="http://schemas.openxmlformats.org/officeDocument/2006/relationships/image" Target="../media/image12.png"/><Relationship Id="rId5" Type="http://schemas.openxmlformats.org/officeDocument/2006/relationships/tags" Target="../tags/tag74.xml"/><Relationship Id="rId10" Type="http://schemas.openxmlformats.org/officeDocument/2006/relationships/image" Target="../media/image11.png"/><Relationship Id="rId4" Type="http://schemas.openxmlformats.org/officeDocument/2006/relationships/tags" Target="../tags/tag73.xml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2.png"/><Relationship Id="rId3" Type="http://schemas.openxmlformats.org/officeDocument/2006/relationships/tags" Target="../tags/tag7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3.pn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tags" Target="../tags/tag79.xml"/><Relationship Id="rId11" Type="http://schemas.openxmlformats.org/officeDocument/2006/relationships/image" Target="../media/image12.png"/><Relationship Id="rId5" Type="http://schemas.openxmlformats.org/officeDocument/2006/relationships/tags" Target="../tags/tag78.xml"/><Relationship Id="rId10" Type="http://schemas.openxmlformats.org/officeDocument/2006/relationships/image" Target="../media/image11.png"/><Relationship Id="rId4" Type="http://schemas.openxmlformats.org/officeDocument/2006/relationships/tags" Target="../tags/tag77.xml"/><Relationship Id="rId9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82.xml"/><Relationship Id="rId7" Type="http://schemas.openxmlformats.org/officeDocument/2006/relationships/image" Target="../media/image10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9.pn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openxmlformats.org/officeDocument/2006/relationships/tags" Target="../tags/tag83.xml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5.png"/><Relationship Id="rId3" Type="http://schemas.openxmlformats.org/officeDocument/2006/relationships/tags" Target="../tags/tag86.xml"/><Relationship Id="rId7" Type="http://schemas.openxmlformats.org/officeDocument/2006/relationships/image" Target="../media/image10.png"/><Relationship Id="rId12" Type="http://schemas.openxmlformats.org/officeDocument/2006/relationships/image" Target="../media/image54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image" Target="../media/image9.pn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openxmlformats.org/officeDocument/2006/relationships/tags" Target="../tags/tag87.xml"/><Relationship Id="rId9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6.png"/><Relationship Id="rId3" Type="http://schemas.openxmlformats.org/officeDocument/2006/relationships/tags" Target="../tags/tag88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3.png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tags" Target="../tags/tag91.xml"/><Relationship Id="rId11" Type="http://schemas.openxmlformats.org/officeDocument/2006/relationships/image" Target="../media/image12.png"/><Relationship Id="rId5" Type="http://schemas.openxmlformats.org/officeDocument/2006/relationships/tags" Target="../tags/tag90.xml"/><Relationship Id="rId10" Type="http://schemas.openxmlformats.org/officeDocument/2006/relationships/image" Target="../media/image11.png"/><Relationship Id="rId4" Type="http://schemas.openxmlformats.org/officeDocument/2006/relationships/tags" Target="../tags/tag89.xml"/><Relationship Id="rId9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94.xml"/><Relationship Id="rId7" Type="http://schemas.openxmlformats.org/officeDocument/2006/relationships/image" Target="../media/image10.pn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9.pn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openxmlformats.org/officeDocument/2006/relationships/tags" Target="../tags/tag95.xml"/><Relationship Id="rId9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9.png"/><Relationship Id="rId3" Type="http://schemas.openxmlformats.org/officeDocument/2006/relationships/tags" Target="../tags/tag98.xml"/><Relationship Id="rId7" Type="http://schemas.openxmlformats.org/officeDocument/2006/relationships/image" Target="../media/image10.png"/><Relationship Id="rId12" Type="http://schemas.openxmlformats.org/officeDocument/2006/relationships/image" Target="../media/image58.pn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9.pn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openxmlformats.org/officeDocument/2006/relationships/tags" Target="../tags/tag99.xml"/><Relationship Id="rId9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image" Target="../media/image67.png"/><Relationship Id="rId5" Type="http://schemas.openxmlformats.org/officeDocument/2006/relationships/image" Target="../media/image66.emf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107.xml"/><Relationship Id="rId7" Type="http://schemas.openxmlformats.org/officeDocument/2006/relationships/image" Target="../media/image67.png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image" Target="../media/image66.emf"/><Relationship Id="rId5" Type="http://schemas.openxmlformats.org/officeDocument/2006/relationships/image" Target="../media/image65.pn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3" Type="http://schemas.openxmlformats.org/officeDocument/2006/relationships/tags" Target="../tags/tag110.xml"/><Relationship Id="rId7" Type="http://schemas.openxmlformats.org/officeDocument/2006/relationships/image" Target="../media/image70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6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3.png"/><Relationship Id="rId4" Type="http://schemas.openxmlformats.org/officeDocument/2006/relationships/tags" Target="../tags/tag111.xml"/><Relationship Id="rId9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116.xml"/><Relationship Id="rId7" Type="http://schemas.openxmlformats.org/officeDocument/2006/relationships/image" Target="../media/image78.png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image" Target="../media/image7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9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0.png"/><Relationship Id="rId3" Type="http://schemas.openxmlformats.org/officeDocument/2006/relationships/tags" Target="../tags/tag120.xml"/><Relationship Id="rId7" Type="http://schemas.openxmlformats.org/officeDocument/2006/relationships/image" Target="../media/image80.png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8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3.png"/><Relationship Id="rId4" Type="http://schemas.openxmlformats.org/officeDocument/2006/relationships/tags" Target="../tags/tag121.xml"/><Relationship Id="rId9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24.xml"/><Relationship Id="rId7" Type="http://schemas.openxmlformats.org/officeDocument/2006/relationships/image" Target="../media/image10.png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image" Target="../media/image3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27.xml"/><Relationship Id="rId7" Type="http://schemas.openxmlformats.org/officeDocument/2006/relationships/image" Target="../media/image10.png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image" Target="../media/image3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30.xml"/><Relationship Id="rId7" Type="http://schemas.openxmlformats.org/officeDocument/2006/relationships/image" Target="../media/image10.png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image" Target="../media/image3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33.xml"/><Relationship Id="rId7" Type="http://schemas.openxmlformats.org/officeDocument/2006/relationships/image" Target="../media/image10.pn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image" Target="../media/image3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36.xml"/><Relationship Id="rId7" Type="http://schemas.openxmlformats.org/officeDocument/2006/relationships/image" Target="../media/image10.png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image" Target="../media/image3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39.xml"/><Relationship Id="rId7" Type="http://schemas.openxmlformats.org/officeDocument/2006/relationships/image" Target="../media/image10.png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image" Target="../media/image37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tags" Target="../tags/tag3.xml"/><Relationship Id="rId21" Type="http://schemas.openxmlformats.org/officeDocument/2006/relationships/image" Target="../media/image17.png"/><Relationship Id="rId7" Type="http://schemas.openxmlformats.org/officeDocument/2006/relationships/tags" Target="../tags/tag7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13.png"/><Relationship Id="rId2" Type="http://schemas.openxmlformats.org/officeDocument/2006/relationships/tags" Target="../tags/tag2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20.png"/><Relationship Id="rId5" Type="http://schemas.openxmlformats.org/officeDocument/2006/relationships/tags" Target="../tags/tag5.xml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10" Type="http://schemas.openxmlformats.org/officeDocument/2006/relationships/tags" Target="../tags/tag10.xml"/><Relationship Id="rId19" Type="http://schemas.openxmlformats.org/officeDocument/2006/relationships/image" Target="../media/image15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0.png"/><Relationship Id="rId2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2.png"/><Relationship Id="rId3" Type="http://schemas.openxmlformats.org/officeDocument/2006/relationships/video" Target="../media/media1.avi"/><Relationship Id="rId7" Type="http://schemas.openxmlformats.org/officeDocument/2006/relationships/tags" Target="../tags/tag16.xml"/><Relationship Id="rId12" Type="http://schemas.openxmlformats.org/officeDocument/2006/relationships/image" Target="../media/image11.png"/><Relationship Id="rId2" Type="http://schemas.microsoft.com/office/2007/relationships/media" Target="../media/media1.avi"/><Relationship Id="rId16" Type="http://schemas.openxmlformats.org/officeDocument/2006/relationships/image" Target="../media/image23.png"/><Relationship Id="rId1" Type="http://schemas.openxmlformats.org/officeDocument/2006/relationships/tags" Target="../tags/tag12.xml"/><Relationship Id="rId6" Type="http://schemas.openxmlformats.org/officeDocument/2006/relationships/tags" Target="../tags/tag15.xml"/><Relationship Id="rId11" Type="http://schemas.openxmlformats.org/officeDocument/2006/relationships/image" Target="../media/image10.png"/><Relationship Id="rId5" Type="http://schemas.openxmlformats.org/officeDocument/2006/relationships/tags" Target="../tags/tag14.xml"/><Relationship Id="rId15" Type="http://schemas.openxmlformats.org/officeDocument/2006/relationships/image" Target="../media/image22.png"/><Relationship Id="rId10" Type="http://schemas.openxmlformats.org/officeDocument/2006/relationships/image" Target="../media/image9.png"/><Relationship Id="rId4" Type="http://schemas.openxmlformats.org/officeDocument/2006/relationships/tags" Target="../tags/tag13.xml"/><Relationship Id="rId9" Type="http://schemas.openxmlformats.org/officeDocument/2006/relationships/image" Target="../media/image21.png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2.png"/><Relationship Id="rId3" Type="http://schemas.openxmlformats.org/officeDocument/2006/relationships/video" Target="../media/media2.avi"/><Relationship Id="rId7" Type="http://schemas.openxmlformats.org/officeDocument/2006/relationships/tags" Target="../tags/tag21.xml"/><Relationship Id="rId12" Type="http://schemas.openxmlformats.org/officeDocument/2006/relationships/image" Target="../media/image11.png"/><Relationship Id="rId2" Type="http://schemas.microsoft.com/office/2007/relationships/media" Target="../media/media2.avi"/><Relationship Id="rId16" Type="http://schemas.openxmlformats.org/officeDocument/2006/relationships/image" Target="../media/image26.jpeg"/><Relationship Id="rId1" Type="http://schemas.openxmlformats.org/officeDocument/2006/relationships/tags" Target="../tags/tag17.xml"/><Relationship Id="rId6" Type="http://schemas.openxmlformats.org/officeDocument/2006/relationships/tags" Target="../tags/tag20.xml"/><Relationship Id="rId11" Type="http://schemas.openxmlformats.org/officeDocument/2006/relationships/image" Target="../media/image10.png"/><Relationship Id="rId5" Type="http://schemas.openxmlformats.org/officeDocument/2006/relationships/tags" Target="../tags/tag19.xml"/><Relationship Id="rId15" Type="http://schemas.openxmlformats.org/officeDocument/2006/relationships/image" Target="../media/image25.png"/><Relationship Id="rId10" Type="http://schemas.openxmlformats.org/officeDocument/2006/relationships/image" Target="../media/image9.png"/><Relationship Id="rId4" Type="http://schemas.openxmlformats.org/officeDocument/2006/relationships/tags" Target="../tags/tag18.xml"/><Relationship Id="rId9" Type="http://schemas.openxmlformats.org/officeDocument/2006/relationships/image" Target="../media/image24.pn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" Type="http://schemas.openxmlformats.org/officeDocument/2006/relationships/tags" Target="../tags/tag23.xml"/><Relationship Id="rId16" Type="http://schemas.openxmlformats.org/officeDocument/2006/relationships/image" Target="../media/image30.png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image" Target="../media/image11.png"/><Relationship Id="rId5" Type="http://schemas.openxmlformats.org/officeDocument/2006/relationships/tags" Target="../tags/tag26.xml"/><Relationship Id="rId15" Type="http://schemas.openxmlformats.org/officeDocument/2006/relationships/image" Target="../media/image29.png"/><Relationship Id="rId10" Type="http://schemas.openxmlformats.org/officeDocument/2006/relationships/image" Target="../media/image10.png"/><Relationship Id="rId19" Type="http://schemas.openxmlformats.org/officeDocument/2006/relationships/image" Target="../media/image32.png"/><Relationship Id="rId4" Type="http://schemas.openxmlformats.org/officeDocument/2006/relationships/tags" Target="../tags/tag25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/>
              <a:t>CAS – Introduction to </a:t>
            </a:r>
            <a:r>
              <a:rPr lang="en-US" sz="3600" dirty="0"/>
              <a:t>Accelerator Physics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dirty="0" smtClean="0"/>
              <a:t>Collective effects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Part I: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Multiparticle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systems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787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>
            <a:grpSpLocks noChangeAspect="1"/>
          </p:cNvGrpSpPr>
          <p:nvPr/>
        </p:nvGrpSpPr>
        <p:grpSpPr>
          <a:xfrm>
            <a:off x="360000" y="1800000"/>
            <a:ext cx="4320000" cy="2215566"/>
            <a:chOff x="288000" y="1980000"/>
            <a:chExt cx="4176000" cy="2141714"/>
          </a:xfrm>
        </p:grpSpPr>
        <p:grpSp>
          <p:nvGrpSpPr>
            <p:cNvPr id="39" name="Group 38"/>
            <p:cNvGrpSpPr/>
            <p:nvPr/>
          </p:nvGrpSpPr>
          <p:grpSpPr>
            <a:xfrm>
              <a:off x="288000" y="2232000"/>
              <a:ext cx="2171009" cy="1889714"/>
              <a:chOff x="432000" y="2124000"/>
              <a:chExt cx="2171009" cy="1889714"/>
            </a:xfrm>
          </p:grpSpPr>
          <p:cxnSp>
            <p:nvCxnSpPr>
              <p:cNvPr id="52" name="Straight Arrow Connector 51"/>
              <p:cNvCxnSpPr/>
              <p:nvPr/>
            </p:nvCxnSpPr>
            <p:spPr>
              <a:xfrm flipV="1">
                <a:off x="1399256" y="2232000"/>
                <a:ext cx="0" cy="122400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 rot="5400000" flipV="1">
                <a:off x="1872000" y="2700000"/>
                <a:ext cx="0" cy="122400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4" name="Picture 53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6000" y="2124000"/>
                <a:ext cx="130743" cy="179352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000" y="3888000"/>
                <a:ext cx="140800" cy="125714"/>
              </a:xfrm>
              <a:prstGeom prst="rect">
                <a:avLst/>
              </a:prstGeom>
            </p:spPr>
          </p:pic>
          <p:cxnSp>
            <p:nvCxnSpPr>
              <p:cNvPr id="56" name="Straight Arrow Connector 55"/>
              <p:cNvCxnSpPr/>
              <p:nvPr/>
            </p:nvCxnSpPr>
            <p:spPr>
              <a:xfrm rot="14100000" flipV="1">
                <a:off x="1080000" y="3024000"/>
                <a:ext cx="0" cy="100800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2" name="Picture 61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4000" y="3492000"/>
                <a:ext cx="119009" cy="125714"/>
              </a:xfrm>
              <a:prstGeom prst="rect">
                <a:avLst/>
              </a:prstGeom>
            </p:spPr>
          </p:pic>
        </p:grpSp>
        <p:grpSp>
          <p:nvGrpSpPr>
            <p:cNvPr id="40" name="Group 39"/>
            <p:cNvGrpSpPr/>
            <p:nvPr/>
          </p:nvGrpSpPr>
          <p:grpSpPr>
            <a:xfrm>
              <a:off x="1800000" y="2160000"/>
              <a:ext cx="2664000" cy="1453089"/>
              <a:chOff x="6632359" y="3531066"/>
              <a:chExt cx="2664000" cy="1453089"/>
            </a:xfrm>
          </p:grpSpPr>
          <p:sp>
            <p:nvSpPr>
              <p:cNvPr id="50" name="Oval 49"/>
              <p:cNvSpPr/>
              <p:nvPr/>
            </p:nvSpPr>
            <p:spPr>
              <a:xfrm>
                <a:off x="6884359" y="3861610"/>
                <a:ext cx="2160000" cy="792000"/>
              </a:xfrm>
              <a:prstGeom prst="ellipse">
                <a:avLst/>
              </a:prstGeom>
              <a:solidFill>
                <a:schemeClr val="accent3">
                  <a:alpha val="80000"/>
                </a:schemeClr>
              </a:solidFill>
              <a:scene3d>
                <a:camera prst="orthographicFront"/>
                <a:lightRig rig="balanced" dir="t">
                  <a:rot lat="0" lon="0" rev="0"/>
                </a:lightRig>
              </a:scene3d>
              <a:sp3d>
                <a:bevelT w="254000" h="254000"/>
              </a:sp3d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32359" y="3531066"/>
                <a:ext cx="2664000" cy="1453089"/>
              </a:xfrm>
              <a:prstGeom prst="rect">
                <a:avLst/>
              </a:prstGeom>
            </p:spPr>
          </p:pic>
        </p:grpSp>
        <p:cxnSp>
          <p:nvCxnSpPr>
            <p:cNvPr id="42" name="Straight Arrow Connector 41"/>
            <p:cNvCxnSpPr/>
            <p:nvPr/>
          </p:nvCxnSpPr>
          <p:spPr>
            <a:xfrm flipV="1">
              <a:off x="3905717" y="2160000"/>
              <a:ext cx="0" cy="43200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Picture 4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000" y="1980000"/>
              <a:ext cx="238019" cy="20449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Multi-particle dynamics – state representation (</a:t>
            </a:r>
            <a:r>
              <a:rPr lang="en-US" dirty="0" err="1" smtClean="0"/>
              <a:t>numerics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 1 1"/>
          <p:cNvSpPr>
            <a:spLocks noGrp="1"/>
          </p:cNvSpPr>
          <p:nvPr>
            <p:ph idx="1"/>
          </p:nvPr>
        </p:nvSpPr>
        <p:spPr>
          <a:xfrm>
            <a:off x="336000" y="900000"/>
            <a:ext cx="5616000" cy="1800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Representation of a </a:t>
            </a:r>
            <a:r>
              <a:rPr lang="en-US" sz="2000" b="1" dirty="0" smtClean="0">
                <a:solidFill>
                  <a:srgbClr val="C00000"/>
                </a:solidFill>
              </a:rPr>
              <a:t>single particle state</a:t>
            </a:r>
            <a:r>
              <a:rPr lang="en-US" sz="2000" dirty="0" smtClean="0"/>
              <a:t>:</a:t>
            </a:r>
            <a:endParaRPr lang="en-US" sz="1800" dirty="0"/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 September 2018</a:t>
            </a:r>
            <a:endParaRPr lang="en-GB"/>
          </a:p>
        </p:txBody>
      </p:sp>
      <p:sp>
        <p:nvSpPr>
          <p:cNvPr id="5" name="Footer Placeholder 4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Kevin Li - Collective effects 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10</a:t>
            </a:fld>
            <a:endParaRPr lang="en-GB"/>
          </a:p>
        </p:txBody>
      </p:sp>
      <p:pic>
        <p:nvPicPr>
          <p:cNvPr id="45" name="Picture 4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0" y="1368000"/>
            <a:ext cx="3495622" cy="263619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3150000" y="2988000"/>
            <a:ext cx="180000" cy="180000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6192000" y="900000"/>
            <a:ext cx="5616000" cy="5377020"/>
            <a:chOff x="6808800" y="1080000"/>
            <a:chExt cx="5076000" cy="486000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3"/>
            <a:srcRect l="2377" r="40461"/>
            <a:stretch/>
          </p:blipFill>
          <p:spPr>
            <a:xfrm>
              <a:off x="6808800" y="1080001"/>
              <a:ext cx="5040000" cy="4744069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6808800" y="1080000"/>
              <a:ext cx="5076000" cy="4860000"/>
            </a:xfrm>
            <a:prstGeom prst="rect">
              <a:avLst/>
            </a:prstGeom>
            <a:gradFill flip="none" rotWithShape="1">
              <a:gsLst>
                <a:gs pos="15000">
                  <a:srgbClr val="FFFFFF"/>
                </a:gs>
                <a:gs pos="30000">
                  <a:srgbClr val="FFFFFF">
                    <a:alpha val="0"/>
                  </a:srgbClr>
                </a:gs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15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8" name="Group 37"/>
          <p:cNvGrpSpPr>
            <a:grpSpLocks noChangeAspect="1"/>
          </p:cNvGrpSpPr>
          <p:nvPr/>
        </p:nvGrpSpPr>
        <p:grpSpPr>
          <a:xfrm>
            <a:off x="1080000" y="4032000"/>
            <a:ext cx="2304000" cy="2304000"/>
            <a:chOff x="3685592" y="3861777"/>
            <a:chExt cx="2592000" cy="2592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1" name="Rectangle 40"/>
            <p:cNvSpPr/>
            <p:nvPr/>
          </p:nvSpPr>
          <p:spPr>
            <a:xfrm>
              <a:off x="3685592" y="3861777"/>
              <a:ext cx="2592000" cy="2592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872"/>
            <a:stretch/>
          </p:blipFill>
          <p:spPr>
            <a:xfrm>
              <a:off x="3744000" y="3897777"/>
              <a:ext cx="2315930" cy="2520000"/>
            </a:xfrm>
            <a:prstGeom prst="rect">
              <a:avLst/>
            </a:prstGeom>
          </p:spPr>
        </p:pic>
      </p:grpSp>
      <p:grpSp>
        <p:nvGrpSpPr>
          <p:cNvPr id="44" name="Group 43"/>
          <p:cNvGrpSpPr>
            <a:grpSpLocks noChangeAspect="1"/>
          </p:cNvGrpSpPr>
          <p:nvPr/>
        </p:nvGrpSpPr>
        <p:grpSpPr>
          <a:xfrm>
            <a:off x="3312000" y="3456000"/>
            <a:ext cx="2736000" cy="2736000"/>
            <a:chOff x="3420000" y="3528000"/>
            <a:chExt cx="2626560" cy="2626560"/>
          </a:xfrm>
        </p:grpSpPr>
        <p:sp>
          <p:nvSpPr>
            <p:cNvPr id="46" name="Rectangle 45"/>
            <p:cNvSpPr>
              <a:spLocks noChangeAspect="1"/>
            </p:cNvSpPr>
            <p:nvPr/>
          </p:nvSpPr>
          <p:spPr>
            <a:xfrm>
              <a:off x="3420000" y="3528000"/>
              <a:ext cx="2626560" cy="26265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88"/>
            <a:stretch/>
          </p:blipFill>
          <p:spPr>
            <a:xfrm>
              <a:off x="3471346" y="3545280"/>
              <a:ext cx="2381309" cy="2592000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49" name="Rectangle 48"/>
          <p:cNvSpPr/>
          <p:nvPr/>
        </p:nvSpPr>
        <p:spPr>
          <a:xfrm>
            <a:off x="2088000" y="2160000"/>
            <a:ext cx="2412000" cy="1080000"/>
          </a:xfrm>
          <a:prstGeom prst="rect">
            <a:avLst/>
          </a:prstGeom>
          <a:noFill/>
          <a:ln w="19050">
            <a:solidFill>
              <a:schemeClr val="accent3"/>
            </a:solidFill>
          </a:ln>
          <a:effectLst>
            <a:glow rad="63500">
              <a:schemeClr val="accent3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>
            <a:grpSpLocks noChangeAspect="1"/>
          </p:cNvGrpSpPr>
          <p:nvPr/>
        </p:nvGrpSpPr>
        <p:grpSpPr>
          <a:xfrm>
            <a:off x="360000" y="1800000"/>
            <a:ext cx="4320000" cy="2215566"/>
            <a:chOff x="288000" y="1980000"/>
            <a:chExt cx="4176000" cy="2141714"/>
          </a:xfrm>
        </p:grpSpPr>
        <p:grpSp>
          <p:nvGrpSpPr>
            <p:cNvPr id="39" name="Group 38"/>
            <p:cNvGrpSpPr/>
            <p:nvPr/>
          </p:nvGrpSpPr>
          <p:grpSpPr>
            <a:xfrm>
              <a:off x="288000" y="2232000"/>
              <a:ext cx="2171009" cy="1889714"/>
              <a:chOff x="432000" y="2124000"/>
              <a:chExt cx="2171009" cy="1889714"/>
            </a:xfrm>
          </p:grpSpPr>
          <p:cxnSp>
            <p:nvCxnSpPr>
              <p:cNvPr id="52" name="Straight Arrow Connector 51"/>
              <p:cNvCxnSpPr/>
              <p:nvPr/>
            </p:nvCxnSpPr>
            <p:spPr>
              <a:xfrm flipV="1">
                <a:off x="1399256" y="2232000"/>
                <a:ext cx="0" cy="122400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 rot="5400000" flipV="1">
                <a:off x="1872000" y="2700000"/>
                <a:ext cx="0" cy="122400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4" name="Picture 53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6000" y="2124000"/>
                <a:ext cx="130743" cy="179352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000" y="3888000"/>
                <a:ext cx="140800" cy="125714"/>
              </a:xfrm>
              <a:prstGeom prst="rect">
                <a:avLst/>
              </a:prstGeom>
            </p:spPr>
          </p:pic>
          <p:cxnSp>
            <p:nvCxnSpPr>
              <p:cNvPr id="56" name="Straight Arrow Connector 55"/>
              <p:cNvCxnSpPr/>
              <p:nvPr/>
            </p:nvCxnSpPr>
            <p:spPr>
              <a:xfrm rot="14100000" flipV="1">
                <a:off x="1080000" y="3024000"/>
                <a:ext cx="0" cy="100800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2" name="Picture 61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4000" y="3492000"/>
                <a:ext cx="119009" cy="125714"/>
              </a:xfrm>
              <a:prstGeom prst="rect">
                <a:avLst/>
              </a:prstGeom>
            </p:spPr>
          </p:pic>
        </p:grpSp>
        <p:grpSp>
          <p:nvGrpSpPr>
            <p:cNvPr id="40" name="Group 39"/>
            <p:cNvGrpSpPr/>
            <p:nvPr/>
          </p:nvGrpSpPr>
          <p:grpSpPr>
            <a:xfrm>
              <a:off x="1800000" y="2160000"/>
              <a:ext cx="2664000" cy="1453089"/>
              <a:chOff x="6632359" y="3531066"/>
              <a:chExt cx="2664000" cy="1453089"/>
            </a:xfrm>
          </p:grpSpPr>
          <p:sp>
            <p:nvSpPr>
              <p:cNvPr id="50" name="Oval 49"/>
              <p:cNvSpPr/>
              <p:nvPr/>
            </p:nvSpPr>
            <p:spPr>
              <a:xfrm>
                <a:off x="6884359" y="3861610"/>
                <a:ext cx="2160000" cy="792000"/>
              </a:xfrm>
              <a:prstGeom prst="ellipse">
                <a:avLst/>
              </a:prstGeom>
              <a:solidFill>
                <a:schemeClr val="accent3">
                  <a:alpha val="80000"/>
                </a:schemeClr>
              </a:solidFill>
              <a:scene3d>
                <a:camera prst="orthographicFront"/>
                <a:lightRig rig="balanced" dir="t">
                  <a:rot lat="0" lon="0" rev="0"/>
                </a:lightRig>
              </a:scene3d>
              <a:sp3d>
                <a:bevelT w="254000" h="254000"/>
              </a:sp3d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32359" y="3531066"/>
                <a:ext cx="2664000" cy="1453089"/>
              </a:xfrm>
              <a:prstGeom prst="rect">
                <a:avLst/>
              </a:prstGeom>
            </p:spPr>
          </p:pic>
        </p:grpSp>
        <p:cxnSp>
          <p:nvCxnSpPr>
            <p:cNvPr id="42" name="Straight Arrow Connector 41"/>
            <p:cNvCxnSpPr/>
            <p:nvPr/>
          </p:nvCxnSpPr>
          <p:spPr>
            <a:xfrm flipV="1">
              <a:off x="3905717" y="2160000"/>
              <a:ext cx="0" cy="43200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Picture 4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000" y="1980000"/>
              <a:ext cx="238019" cy="20449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Multi-particle dynamics – state representation</a:t>
            </a:r>
            <a:endParaRPr lang="en-US" dirty="0"/>
          </a:p>
        </p:txBody>
      </p:sp>
      <p:sp>
        <p:nvSpPr>
          <p:cNvPr id="3" name="Content Placeholder 2 1 1"/>
          <p:cNvSpPr>
            <a:spLocks noGrp="1"/>
          </p:cNvSpPr>
          <p:nvPr>
            <p:ph idx="1"/>
          </p:nvPr>
        </p:nvSpPr>
        <p:spPr>
          <a:xfrm>
            <a:off x="336000" y="900000"/>
            <a:ext cx="5616000" cy="1800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Representation of a </a:t>
            </a:r>
            <a:r>
              <a:rPr lang="en-US" sz="2000" b="1" dirty="0" smtClean="0">
                <a:solidFill>
                  <a:srgbClr val="C00000"/>
                </a:solidFill>
              </a:rPr>
              <a:t>single particle state</a:t>
            </a:r>
            <a:r>
              <a:rPr lang="en-US" sz="2000" dirty="0" smtClean="0"/>
              <a:t>:</a:t>
            </a:r>
            <a:endParaRPr lang="en-US" sz="1800" dirty="0"/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 September 2018</a:t>
            </a:r>
            <a:endParaRPr lang="en-GB"/>
          </a:p>
        </p:txBody>
      </p:sp>
      <p:sp>
        <p:nvSpPr>
          <p:cNvPr id="5" name="Footer Placeholder 4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Kevin Li - Collective effects 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11</a:t>
            </a:fld>
            <a:endParaRPr lang="en-GB"/>
          </a:p>
        </p:txBody>
      </p:sp>
      <p:pic>
        <p:nvPicPr>
          <p:cNvPr id="45" name="Picture 4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0" y="1368000"/>
            <a:ext cx="3495622" cy="263619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3078000" y="3060000"/>
            <a:ext cx="180000" cy="180000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>
            <a:grpSpLocks noChangeAspect="1"/>
          </p:cNvGrpSpPr>
          <p:nvPr/>
        </p:nvGrpSpPr>
        <p:grpSpPr>
          <a:xfrm>
            <a:off x="1224000" y="4032000"/>
            <a:ext cx="2304000" cy="2304000"/>
            <a:chOff x="3685592" y="3861777"/>
            <a:chExt cx="2592000" cy="2592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3" name="Rectangle 32"/>
            <p:cNvSpPr/>
            <p:nvPr/>
          </p:nvSpPr>
          <p:spPr>
            <a:xfrm>
              <a:off x="3685592" y="3861777"/>
              <a:ext cx="2592000" cy="2592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872"/>
            <a:stretch/>
          </p:blipFill>
          <p:spPr>
            <a:xfrm>
              <a:off x="3744000" y="3897777"/>
              <a:ext cx="2315930" cy="2520000"/>
            </a:xfrm>
            <a:prstGeom prst="rect">
              <a:avLst/>
            </a:prstGeom>
          </p:spPr>
        </p:pic>
      </p:grpSp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6192000" y="900000"/>
            <a:ext cx="5616000" cy="5377020"/>
            <a:chOff x="6808800" y="1080000"/>
            <a:chExt cx="5076000" cy="486000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7"/>
            <a:srcRect l="2377" r="40461"/>
            <a:stretch/>
          </p:blipFill>
          <p:spPr>
            <a:xfrm>
              <a:off x="6808800" y="1080001"/>
              <a:ext cx="5040000" cy="4744069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6808800" y="1080000"/>
              <a:ext cx="5076000" cy="4860000"/>
            </a:xfrm>
            <a:prstGeom prst="rect">
              <a:avLst/>
            </a:prstGeom>
            <a:gradFill flip="none" rotWithShape="1">
              <a:gsLst>
                <a:gs pos="15000">
                  <a:srgbClr val="FFFFFF"/>
                </a:gs>
                <a:gs pos="30000">
                  <a:srgbClr val="FFFFFF">
                    <a:alpha val="0"/>
                  </a:srgbClr>
                </a:gs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15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3384000" y="3456000"/>
            <a:ext cx="2700000" cy="2700000"/>
            <a:chOff x="3420000" y="3528000"/>
            <a:chExt cx="2592000" cy="2592000"/>
          </a:xfrm>
        </p:grpSpPr>
        <p:sp>
          <p:nvSpPr>
            <p:cNvPr id="61" name="Rectangle 60"/>
            <p:cNvSpPr/>
            <p:nvPr/>
          </p:nvSpPr>
          <p:spPr>
            <a:xfrm>
              <a:off x="3420000" y="3528000"/>
              <a:ext cx="2592000" cy="259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88"/>
            <a:stretch/>
          </p:blipFill>
          <p:spPr>
            <a:xfrm>
              <a:off x="3471346" y="3528000"/>
              <a:ext cx="2381309" cy="2592000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11" name="Group 10"/>
          <p:cNvGrpSpPr/>
          <p:nvPr/>
        </p:nvGrpSpPr>
        <p:grpSpPr>
          <a:xfrm>
            <a:off x="864000" y="936000"/>
            <a:ext cx="10800000" cy="5400000"/>
            <a:chOff x="864000" y="936000"/>
            <a:chExt cx="10800000" cy="5400000"/>
          </a:xfrm>
        </p:grpSpPr>
        <p:sp>
          <p:nvSpPr>
            <p:cNvPr id="38" name="Rounded Rectangle 37"/>
            <p:cNvSpPr/>
            <p:nvPr/>
          </p:nvSpPr>
          <p:spPr>
            <a:xfrm>
              <a:off x="864000" y="936000"/>
              <a:ext cx="10800000" cy="5400000"/>
            </a:xfrm>
            <a:prstGeom prst="roundRect">
              <a:avLst>
                <a:gd name="adj" fmla="val 3647"/>
              </a:avLst>
            </a:prstGeom>
            <a:solidFill>
              <a:schemeClr val="bg1">
                <a:alpha val="95000"/>
              </a:scheme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/>
              <a:r>
                <a:rPr lang="en-US" sz="2000" dirty="0" smtClean="0">
                  <a:solidFill>
                    <a:schemeClr val="tx1"/>
                  </a:solidFill>
                </a:rPr>
                <a:t>A multi-particle ensemble is characterized by its </a:t>
              </a:r>
              <a:r>
                <a:rPr lang="en-US" sz="2000" b="1" dirty="0" smtClean="0">
                  <a:solidFill>
                    <a:srgbClr val="C00000"/>
                  </a:solidFill>
                </a:rPr>
                <a:t>macroscopic statistical properties</a:t>
              </a:r>
              <a:r>
                <a:rPr lang="en-US" sz="2000" dirty="0" smtClean="0">
                  <a:solidFill>
                    <a:schemeClr val="tx1"/>
                  </a:solidFill>
                </a:rPr>
                <a:t>, i.e.:</a:t>
              </a:r>
            </a:p>
            <a:p>
              <a:pPr algn="just"/>
              <a:endParaRPr lang="en-US" sz="2000" dirty="0" smtClean="0">
                <a:solidFill>
                  <a:schemeClr val="tx1"/>
                </a:solidFill>
              </a:endParaRPr>
            </a:p>
            <a:p>
              <a:pPr algn="just"/>
              <a:endParaRPr lang="en-US" sz="2000" dirty="0" smtClean="0">
                <a:solidFill>
                  <a:schemeClr val="tx1"/>
                </a:solidFill>
              </a:endParaRPr>
            </a:p>
            <a:p>
              <a:pPr algn="just"/>
              <a:endParaRPr lang="en-US" sz="2000" dirty="0">
                <a:solidFill>
                  <a:schemeClr val="tx1"/>
                </a:solidFill>
              </a:endParaRPr>
            </a:p>
            <a:p>
              <a:pPr algn="just"/>
              <a:endParaRPr lang="en-US" sz="2000" dirty="0" smtClean="0">
                <a:solidFill>
                  <a:schemeClr val="tx1"/>
                </a:solidFill>
              </a:endParaRPr>
            </a:p>
            <a:p>
              <a:pPr algn="just"/>
              <a:endParaRPr lang="en-US" sz="2000" dirty="0">
                <a:solidFill>
                  <a:schemeClr val="tx1"/>
                </a:solidFill>
              </a:endParaRPr>
            </a:p>
            <a:p>
              <a:pPr algn="just"/>
              <a:endParaRPr lang="en-US" sz="2000" dirty="0" smtClean="0">
                <a:solidFill>
                  <a:schemeClr val="tx1"/>
                </a:solidFill>
              </a:endParaRPr>
            </a:p>
            <a:p>
              <a:pPr algn="just"/>
              <a:endParaRPr lang="en-US" sz="2000" dirty="0">
                <a:solidFill>
                  <a:schemeClr val="tx1"/>
                </a:solidFill>
              </a:endParaRPr>
            </a:p>
            <a:p>
              <a:pPr algn="just"/>
              <a:endParaRPr lang="en-US" sz="2000" dirty="0" smtClean="0">
                <a:solidFill>
                  <a:schemeClr val="tx1"/>
                </a:solidFill>
              </a:endParaRPr>
            </a:p>
            <a:p>
              <a:pPr algn="just"/>
              <a:endParaRPr lang="en-US" sz="2000" dirty="0" smtClean="0">
                <a:solidFill>
                  <a:schemeClr val="tx1"/>
                </a:solidFill>
              </a:endParaRPr>
            </a:p>
            <a:p>
              <a:pPr algn="just"/>
              <a:endParaRPr lang="en-US" sz="2000" dirty="0" smtClean="0">
                <a:solidFill>
                  <a:schemeClr val="tx1"/>
                </a:solidFill>
              </a:endParaRPr>
            </a:p>
            <a:p>
              <a:pPr algn="just"/>
              <a:r>
                <a:rPr lang="en-US" sz="2000" dirty="0" smtClean="0">
                  <a:solidFill>
                    <a:schemeClr val="tx1"/>
                  </a:solidFill>
                </a:rPr>
                <a:t>One of the most important parameters to characterize the quality of a particle bunch is the </a:t>
              </a:r>
              <a:r>
                <a:rPr lang="en-US" sz="2000" b="1" dirty="0" smtClean="0">
                  <a:solidFill>
                    <a:srgbClr val="C00000"/>
                  </a:solidFill>
                </a:rPr>
                <a:t>(normalized) statistical emittance</a:t>
              </a:r>
              <a:r>
                <a:rPr lang="en-US" sz="2000" dirty="0" smtClean="0">
                  <a:solidFill>
                    <a:schemeClr val="tx1"/>
                  </a:solidFill>
                </a:rPr>
                <a:t> – it is a measure of the particle bunch size in phase space.</a:t>
              </a:r>
              <a:endParaRPr lang="en-US" sz="2000" dirty="0">
                <a:solidFill>
                  <a:schemeClr val="tx1"/>
                </a:solidFill>
              </a:endParaRPr>
            </a:p>
            <a:p>
              <a:pPr algn="just"/>
              <a:endParaRPr lang="en-US" sz="2000" dirty="0" smtClean="0">
                <a:solidFill>
                  <a:schemeClr val="tx1"/>
                </a:solidFill>
              </a:endParaRPr>
            </a:p>
            <a:p>
              <a:pPr algn="just"/>
              <a:endParaRPr lang="en-US" sz="2000" dirty="0">
                <a:solidFill>
                  <a:schemeClr val="tx1"/>
                </a:solidFill>
              </a:endParaRPr>
            </a:p>
            <a:p>
              <a:pPr algn="just"/>
              <a:endParaRPr lang="en-US" sz="2000" dirty="0" smtClean="0">
                <a:solidFill>
                  <a:schemeClr val="tx1"/>
                </a:solidFill>
              </a:endParaRPr>
            </a:p>
            <a:p>
              <a:pPr algn="just"/>
              <a:endParaRPr lang="en-US" sz="2000" dirty="0">
                <a:solidFill>
                  <a:schemeClr val="tx1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3334" y="5400000"/>
              <a:ext cx="2685333" cy="432838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0000" y="1692000"/>
              <a:ext cx="3575314" cy="1700571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295" y="3636000"/>
              <a:ext cx="4213410" cy="2253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534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6300000" y="972000"/>
            <a:ext cx="5544000" cy="5308084"/>
            <a:chOff x="6808800" y="1080000"/>
            <a:chExt cx="5076000" cy="48600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/>
            <a:srcRect l="2377" r="40461"/>
            <a:stretch/>
          </p:blipFill>
          <p:spPr>
            <a:xfrm>
              <a:off x="6808800" y="1080001"/>
              <a:ext cx="5040000" cy="4744069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6808800" y="1080000"/>
              <a:ext cx="5076000" cy="4860000"/>
            </a:xfrm>
            <a:prstGeom prst="rect">
              <a:avLst/>
            </a:prstGeom>
            <a:gradFill flip="none" rotWithShape="1">
              <a:gsLst>
                <a:gs pos="15000">
                  <a:srgbClr val="FFFFFF"/>
                </a:gs>
                <a:gs pos="30000">
                  <a:srgbClr val="FFFFFF">
                    <a:alpha val="0"/>
                  </a:srgbClr>
                </a:gs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15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Remark: multi-particle dynamics – </a:t>
            </a:r>
            <a:r>
              <a:rPr lang="en-US" dirty="0" err="1" smtClean="0"/>
              <a:t>Liouville’s</a:t>
            </a:r>
            <a:r>
              <a:rPr lang="en-US" dirty="0" smtClean="0"/>
              <a:t> theorem</a:t>
            </a:r>
            <a:endParaRPr lang="en-US" dirty="0"/>
          </a:p>
        </p:txBody>
      </p:sp>
      <p:sp>
        <p:nvSpPr>
          <p:cNvPr id="3" name="Content Placeholder 2 1"/>
          <p:cNvSpPr>
            <a:spLocks noGrp="1"/>
          </p:cNvSpPr>
          <p:nvPr>
            <p:ph idx="1"/>
          </p:nvPr>
        </p:nvSpPr>
        <p:spPr>
          <a:xfrm>
            <a:off x="336000" y="900000"/>
            <a:ext cx="5724000" cy="1800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Representation of a multi-particle ensemble in phase space</a:t>
            </a:r>
            <a:endParaRPr lang="en-US" sz="1800" dirty="0"/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 September 2018</a:t>
            </a:r>
            <a:endParaRPr lang="en-GB"/>
          </a:p>
        </p:txBody>
      </p:sp>
      <p:sp>
        <p:nvSpPr>
          <p:cNvPr id="5" name="Footer Placeholder 4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Kevin Li - Collective effects 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12</a:t>
            </a:fld>
            <a:endParaRPr lang="en-GB"/>
          </a:p>
        </p:txBody>
      </p:sp>
      <p:grpSp>
        <p:nvGrpSpPr>
          <p:cNvPr id="34" name="Group 33"/>
          <p:cNvGrpSpPr/>
          <p:nvPr/>
        </p:nvGrpSpPr>
        <p:grpSpPr>
          <a:xfrm>
            <a:off x="1800000" y="2160000"/>
            <a:ext cx="2880000" cy="1570909"/>
            <a:chOff x="2244000" y="3540919"/>
            <a:chExt cx="2880000" cy="1570909"/>
          </a:xfrm>
        </p:grpSpPr>
        <p:sp>
          <p:nvSpPr>
            <p:cNvPr id="29" name="Oval 28"/>
            <p:cNvSpPr/>
            <p:nvPr/>
          </p:nvSpPr>
          <p:spPr>
            <a:xfrm>
              <a:off x="2532000" y="3912373"/>
              <a:ext cx="2304000" cy="828000"/>
            </a:xfrm>
            <a:prstGeom prst="ellipse">
              <a:avLst/>
            </a:prstGeom>
            <a:solidFill>
              <a:schemeClr val="accent3">
                <a:alpha val="80000"/>
              </a:schemeClr>
            </a:solidFill>
            <a:scene3d>
              <a:camera prst="orthographicFront"/>
              <a:lightRig rig="balanced" dir="t">
                <a:rot lat="0" lon="0" rev="0"/>
              </a:lightRig>
            </a:scene3d>
            <a:sp3d>
              <a:bevelT w="254000" h="2540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4000" y="3540919"/>
              <a:ext cx="2880000" cy="1570909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288000" y="2232000"/>
            <a:ext cx="2171009" cy="1889714"/>
            <a:chOff x="432000" y="2124000"/>
            <a:chExt cx="2171009" cy="1889714"/>
          </a:xfrm>
        </p:grpSpPr>
        <p:cxnSp>
          <p:nvCxnSpPr>
            <p:cNvPr id="36" name="Straight Arrow Connector 35"/>
            <p:cNvCxnSpPr/>
            <p:nvPr/>
          </p:nvCxnSpPr>
          <p:spPr>
            <a:xfrm flipV="1">
              <a:off x="1399256" y="2232000"/>
              <a:ext cx="0" cy="1224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rot="5400000" flipV="1">
              <a:off x="1872000" y="2700000"/>
              <a:ext cx="0" cy="1224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4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000" y="2124000"/>
              <a:ext cx="130743" cy="179352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000" y="3888000"/>
              <a:ext cx="140800" cy="125714"/>
            </a:xfrm>
            <a:prstGeom prst="rect">
              <a:avLst/>
            </a:prstGeom>
          </p:spPr>
        </p:pic>
        <p:cxnSp>
          <p:nvCxnSpPr>
            <p:cNvPr id="41" name="Straight Arrow Connector 40"/>
            <p:cNvCxnSpPr/>
            <p:nvPr/>
          </p:nvCxnSpPr>
          <p:spPr>
            <a:xfrm rot="14100000" flipV="1">
              <a:off x="1080000" y="3024000"/>
              <a:ext cx="0" cy="1008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Picture 4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4000" y="3492000"/>
              <a:ext cx="119009" cy="125714"/>
            </a:xfrm>
            <a:prstGeom prst="rect">
              <a:avLst/>
            </a:prstGeom>
          </p:spPr>
        </p:pic>
      </p:grpSp>
      <p:cxnSp>
        <p:nvCxnSpPr>
          <p:cNvPr id="48" name="Straight Arrow Connector 47"/>
          <p:cNvCxnSpPr/>
          <p:nvPr/>
        </p:nvCxnSpPr>
        <p:spPr>
          <a:xfrm flipV="1">
            <a:off x="4206932" y="2323558"/>
            <a:ext cx="0" cy="43200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0" y="2160000"/>
            <a:ext cx="238019" cy="204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000" y="3996000"/>
            <a:ext cx="3671162" cy="235527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448000" y="5328000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Phase space </a:t>
            </a:r>
          </a:p>
          <a:p>
            <a:pPr algn="ctr"/>
            <a:r>
              <a:rPr lang="en-US" sz="1600" dirty="0" smtClean="0"/>
              <a:t>coordinates</a:t>
            </a:r>
            <a:endParaRPr lang="en-GB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3852000" y="4860000"/>
            <a:ext cx="1656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C00000"/>
                </a:solidFill>
              </a:rPr>
              <a:t>Particlenumber</a:t>
            </a:r>
            <a:endParaRPr lang="en-GB" sz="1600" dirty="0">
              <a:solidFill>
                <a:srgbClr val="C0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64000" y="864000"/>
            <a:ext cx="10800000" cy="5472000"/>
          </a:xfrm>
          <a:prstGeom prst="roundRect">
            <a:avLst>
              <a:gd name="adj" fmla="val 3647"/>
            </a:avLst>
          </a:prstGeom>
          <a:solidFill>
            <a:schemeClr val="bg1">
              <a:alpha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Interestingly enough, in an accelerator environment, the </a:t>
            </a:r>
            <a:r>
              <a:rPr lang="en-US" sz="2000" b="1" dirty="0" smtClean="0">
                <a:solidFill>
                  <a:srgbClr val="C00000"/>
                </a:solidFill>
              </a:rPr>
              <a:t>multi-particle system </a:t>
            </a:r>
            <a:r>
              <a:rPr lang="en-US" sz="2000" dirty="0" smtClean="0">
                <a:solidFill>
                  <a:schemeClr val="tx1"/>
                </a:solidFill>
              </a:rPr>
              <a:t>has a very restricted form of motion: </a:t>
            </a:r>
            <a:r>
              <a:rPr lang="en-US" sz="2000" b="1" dirty="0" smtClean="0">
                <a:solidFill>
                  <a:srgbClr val="C00000"/>
                </a:solidFill>
              </a:rPr>
              <a:t>the multi-particle system moves in phase space like an incompressible fluid</a:t>
            </a:r>
          </a:p>
          <a:p>
            <a:pPr algn="just"/>
            <a:endParaRPr lang="en-US" sz="2000" dirty="0">
              <a:solidFill>
                <a:schemeClr val="tx1"/>
              </a:solidFill>
            </a:endParaRP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  <a:p>
            <a:pPr algn="just"/>
            <a:endParaRPr lang="en-US" sz="2000" dirty="0">
              <a:solidFill>
                <a:schemeClr val="tx1"/>
              </a:solidFill>
            </a:endParaRP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  <a:p>
            <a:pPr algn="just"/>
            <a:endParaRPr lang="en-US" sz="2000" dirty="0">
              <a:solidFill>
                <a:schemeClr val="tx1"/>
              </a:solidFill>
            </a:endParaRP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  <a:p>
            <a:pPr algn="just"/>
            <a:endParaRPr lang="en-US" sz="2000" dirty="0">
              <a:solidFill>
                <a:schemeClr val="tx1"/>
              </a:solidFill>
            </a:endParaRP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  <a:p>
            <a:pPr algn="just"/>
            <a:endParaRPr lang="en-US" sz="2000" dirty="0">
              <a:solidFill>
                <a:schemeClr val="tx1"/>
              </a:solidFill>
            </a:endParaRP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  <a:p>
            <a:pPr algn="just"/>
            <a:r>
              <a:rPr lang="en-US" sz="2000" b="1" dirty="0" err="1" smtClean="0">
                <a:solidFill>
                  <a:srgbClr val="C00000"/>
                </a:solidFill>
              </a:rPr>
              <a:t>Liouville’s</a:t>
            </a:r>
            <a:r>
              <a:rPr lang="en-US" sz="2000" b="1" dirty="0" smtClean="0">
                <a:solidFill>
                  <a:srgbClr val="C00000"/>
                </a:solidFill>
              </a:rPr>
              <a:t> Theorem*: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</a:p>
          <a:p>
            <a:pPr algn="just"/>
            <a:endParaRPr lang="en-US" sz="2000" dirty="0">
              <a:solidFill>
                <a:schemeClr val="tx1"/>
              </a:solidFill>
            </a:endParaRP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	i.e., the occupied phase space volume remains constant.</a:t>
            </a:r>
          </a:p>
          <a:p>
            <a:pPr algn="just"/>
            <a:endParaRPr lang="en-US" sz="2000" dirty="0">
              <a:solidFill>
                <a:schemeClr val="tx1"/>
              </a:solidFill>
            </a:endParaRP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  <a:p>
            <a:pPr algn="just"/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6000" y="1728000"/>
            <a:ext cx="6480000" cy="2901045"/>
          </a:xfrm>
          <a:prstGeom prst="rect">
            <a:avLst/>
          </a:prstGeom>
          <a:ln>
            <a:noFill/>
          </a:ln>
          <a:effectLst/>
        </p:spPr>
      </p:pic>
      <p:sp>
        <p:nvSpPr>
          <p:cNvPr id="30" name="TextBox 29"/>
          <p:cNvSpPr txBox="1"/>
          <p:nvPr/>
        </p:nvSpPr>
        <p:spPr>
          <a:xfrm>
            <a:off x="8064000" y="5544000"/>
            <a:ext cx="36471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5"/>
                </a:solidFill>
              </a:rPr>
              <a:t>(*) Follows from just two physics assumptions: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smtClean="0">
                <a:solidFill>
                  <a:schemeClr val="accent5"/>
                </a:solidFill>
              </a:rPr>
              <a:t>Conservation of number of systems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smtClean="0">
                <a:solidFill>
                  <a:schemeClr val="accent5"/>
                </a:solidFill>
              </a:rPr>
              <a:t>Hamilton equations of motion</a:t>
            </a:r>
            <a:endParaRPr lang="en-US" sz="1400" b="1" dirty="0">
              <a:solidFill>
                <a:schemeClr val="accent5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000" y="5112001"/>
            <a:ext cx="3874288" cy="67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4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6300000" y="972000"/>
            <a:ext cx="5544000" cy="5308084"/>
            <a:chOff x="6808800" y="1080000"/>
            <a:chExt cx="5076000" cy="48600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0"/>
            <a:srcRect l="2377" r="40461"/>
            <a:stretch/>
          </p:blipFill>
          <p:spPr>
            <a:xfrm>
              <a:off x="6808800" y="1080001"/>
              <a:ext cx="5040000" cy="4744069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6808800" y="1080000"/>
              <a:ext cx="5076000" cy="4860000"/>
            </a:xfrm>
            <a:prstGeom prst="rect">
              <a:avLst/>
            </a:prstGeom>
            <a:gradFill flip="none" rotWithShape="1">
              <a:gsLst>
                <a:gs pos="15000">
                  <a:srgbClr val="FFFFFF"/>
                </a:gs>
                <a:gs pos="30000">
                  <a:srgbClr val="FFFFFF">
                    <a:alpha val="0"/>
                  </a:srgbClr>
                </a:gs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15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Remark: multi-particle dynamics – </a:t>
            </a:r>
            <a:r>
              <a:rPr lang="en-US" dirty="0" err="1" smtClean="0"/>
              <a:t>Liouville’s</a:t>
            </a:r>
            <a:r>
              <a:rPr lang="en-US" dirty="0" smtClean="0"/>
              <a:t> theorem</a:t>
            </a:r>
            <a:endParaRPr lang="en-US" dirty="0"/>
          </a:p>
        </p:txBody>
      </p:sp>
      <p:sp>
        <p:nvSpPr>
          <p:cNvPr id="3" name="Content Placeholder 2 1"/>
          <p:cNvSpPr>
            <a:spLocks noGrp="1"/>
          </p:cNvSpPr>
          <p:nvPr>
            <p:ph idx="1"/>
          </p:nvPr>
        </p:nvSpPr>
        <p:spPr>
          <a:xfrm>
            <a:off x="336000" y="900000"/>
            <a:ext cx="5724000" cy="1800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Representation of a multi-particle ensemble in phase space</a:t>
            </a:r>
            <a:endParaRPr lang="en-US" sz="1800" dirty="0"/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 September 2018</a:t>
            </a:r>
            <a:endParaRPr lang="en-GB"/>
          </a:p>
        </p:txBody>
      </p:sp>
      <p:sp>
        <p:nvSpPr>
          <p:cNvPr id="5" name="Footer Placeholder 4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Kevin Li - Collective effects 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13</a:t>
            </a:fld>
            <a:endParaRPr lang="en-GB"/>
          </a:p>
        </p:txBody>
      </p:sp>
      <p:grpSp>
        <p:nvGrpSpPr>
          <p:cNvPr id="34" name="Group 33"/>
          <p:cNvGrpSpPr/>
          <p:nvPr/>
        </p:nvGrpSpPr>
        <p:grpSpPr>
          <a:xfrm>
            <a:off x="1800000" y="2160000"/>
            <a:ext cx="2880000" cy="1570909"/>
            <a:chOff x="2244000" y="3540919"/>
            <a:chExt cx="2880000" cy="1570909"/>
          </a:xfrm>
        </p:grpSpPr>
        <p:sp>
          <p:nvSpPr>
            <p:cNvPr id="29" name="Oval 28"/>
            <p:cNvSpPr/>
            <p:nvPr/>
          </p:nvSpPr>
          <p:spPr>
            <a:xfrm>
              <a:off x="2532000" y="3912373"/>
              <a:ext cx="2304000" cy="828000"/>
            </a:xfrm>
            <a:prstGeom prst="ellipse">
              <a:avLst/>
            </a:prstGeom>
            <a:solidFill>
              <a:schemeClr val="accent3">
                <a:alpha val="80000"/>
              </a:schemeClr>
            </a:solidFill>
            <a:scene3d>
              <a:camera prst="orthographicFront"/>
              <a:lightRig rig="balanced" dir="t">
                <a:rot lat="0" lon="0" rev="0"/>
              </a:lightRig>
            </a:scene3d>
            <a:sp3d>
              <a:bevelT w="254000" h="2540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4000" y="3540919"/>
              <a:ext cx="2880000" cy="1570909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288000" y="2232000"/>
            <a:ext cx="2171009" cy="1889714"/>
            <a:chOff x="432000" y="2124000"/>
            <a:chExt cx="2171009" cy="1889714"/>
          </a:xfrm>
        </p:grpSpPr>
        <p:cxnSp>
          <p:nvCxnSpPr>
            <p:cNvPr id="36" name="Straight Arrow Connector 35"/>
            <p:cNvCxnSpPr/>
            <p:nvPr/>
          </p:nvCxnSpPr>
          <p:spPr>
            <a:xfrm flipV="1">
              <a:off x="1399256" y="2232000"/>
              <a:ext cx="0" cy="1224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rot="5400000" flipV="1">
              <a:off x="1872000" y="2700000"/>
              <a:ext cx="0" cy="1224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4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000" y="2124000"/>
              <a:ext cx="130743" cy="179352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000" y="3888000"/>
              <a:ext cx="140800" cy="125714"/>
            </a:xfrm>
            <a:prstGeom prst="rect">
              <a:avLst/>
            </a:prstGeom>
          </p:spPr>
        </p:pic>
        <p:cxnSp>
          <p:nvCxnSpPr>
            <p:cNvPr id="41" name="Straight Arrow Connector 40"/>
            <p:cNvCxnSpPr/>
            <p:nvPr/>
          </p:nvCxnSpPr>
          <p:spPr>
            <a:xfrm rot="14100000" flipV="1">
              <a:off x="1080000" y="3024000"/>
              <a:ext cx="0" cy="1008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Picture 45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4000" y="3492000"/>
              <a:ext cx="119009" cy="125714"/>
            </a:xfrm>
            <a:prstGeom prst="rect">
              <a:avLst/>
            </a:prstGeom>
          </p:spPr>
        </p:pic>
      </p:grpSp>
      <p:cxnSp>
        <p:nvCxnSpPr>
          <p:cNvPr id="48" name="Straight Arrow Connector 47"/>
          <p:cNvCxnSpPr/>
          <p:nvPr/>
        </p:nvCxnSpPr>
        <p:spPr>
          <a:xfrm flipV="1">
            <a:off x="4206932" y="2323558"/>
            <a:ext cx="0" cy="43200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0" y="2160000"/>
            <a:ext cx="238019" cy="204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000" y="3996000"/>
            <a:ext cx="3671162" cy="235527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448000" y="5328000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Phase space </a:t>
            </a:r>
          </a:p>
          <a:p>
            <a:pPr algn="ctr"/>
            <a:r>
              <a:rPr lang="en-US" sz="1600" dirty="0" smtClean="0"/>
              <a:t>coordinates</a:t>
            </a:r>
            <a:endParaRPr lang="en-GB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3852000" y="4860000"/>
            <a:ext cx="1656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C00000"/>
                </a:solidFill>
              </a:rPr>
              <a:t>Particlenumber</a:t>
            </a:r>
            <a:endParaRPr lang="en-GB" sz="1600" dirty="0">
              <a:solidFill>
                <a:srgbClr val="C0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64000" y="864000"/>
            <a:ext cx="10800000" cy="5472000"/>
          </a:xfrm>
          <a:prstGeom prst="roundRect">
            <a:avLst>
              <a:gd name="adj" fmla="val 3647"/>
            </a:avLst>
          </a:prstGeom>
          <a:solidFill>
            <a:schemeClr val="bg1">
              <a:alpha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Interestingly enough, in an accelerator environment, the </a:t>
            </a:r>
            <a:r>
              <a:rPr lang="en-US" sz="2000" b="1" dirty="0" smtClean="0">
                <a:solidFill>
                  <a:srgbClr val="C00000"/>
                </a:solidFill>
              </a:rPr>
              <a:t>multi-particle system </a:t>
            </a:r>
            <a:r>
              <a:rPr lang="en-US" sz="2000" dirty="0" smtClean="0">
                <a:solidFill>
                  <a:schemeClr val="tx1"/>
                </a:solidFill>
              </a:rPr>
              <a:t>has a very restricted form of motion: </a:t>
            </a:r>
            <a:r>
              <a:rPr lang="en-US" sz="2000" b="1" dirty="0" smtClean="0">
                <a:solidFill>
                  <a:srgbClr val="C00000"/>
                </a:solidFill>
              </a:rPr>
              <a:t>the multi-particle system moves in phase space like an incompressible fluid</a:t>
            </a:r>
          </a:p>
          <a:p>
            <a:pPr algn="just"/>
            <a:endParaRPr lang="en-US" sz="2000" dirty="0">
              <a:solidFill>
                <a:schemeClr val="tx1"/>
              </a:solidFill>
            </a:endParaRP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  <a:p>
            <a:pPr algn="just"/>
            <a:endParaRPr lang="en-US" sz="2000" dirty="0">
              <a:solidFill>
                <a:schemeClr val="tx1"/>
              </a:solidFill>
            </a:endParaRP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  <a:p>
            <a:pPr algn="just"/>
            <a:endParaRPr lang="en-US" sz="2000" dirty="0">
              <a:solidFill>
                <a:schemeClr val="tx1"/>
              </a:solidFill>
            </a:endParaRP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  <a:p>
            <a:pPr algn="just"/>
            <a:endParaRPr lang="en-US" sz="2000" dirty="0">
              <a:solidFill>
                <a:schemeClr val="tx1"/>
              </a:solidFill>
            </a:endParaRP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  <a:p>
            <a:pPr algn="just"/>
            <a:endParaRPr lang="en-US" sz="2000" dirty="0">
              <a:solidFill>
                <a:schemeClr val="tx1"/>
              </a:solidFill>
            </a:endParaRP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  <a:p>
            <a:pPr algn="just"/>
            <a:r>
              <a:rPr lang="en-US" sz="2000" b="1" dirty="0" err="1" smtClean="0">
                <a:solidFill>
                  <a:srgbClr val="C00000"/>
                </a:solidFill>
              </a:rPr>
              <a:t>Liouville’s</a:t>
            </a:r>
            <a:r>
              <a:rPr lang="en-US" sz="2000" b="1" dirty="0" smtClean="0">
                <a:solidFill>
                  <a:srgbClr val="C00000"/>
                </a:solidFill>
              </a:rPr>
              <a:t> Theorem*: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</a:p>
          <a:p>
            <a:pPr algn="just"/>
            <a:endParaRPr lang="en-US" sz="2000" dirty="0">
              <a:solidFill>
                <a:schemeClr val="tx1"/>
              </a:solidFill>
            </a:endParaRP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	i.e., the occupied phase space volume remains constant.</a:t>
            </a:r>
          </a:p>
          <a:p>
            <a:pPr algn="just"/>
            <a:endParaRPr lang="en-US" sz="2000" dirty="0">
              <a:solidFill>
                <a:schemeClr val="tx1"/>
              </a:solidFill>
            </a:endParaRP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  <a:p>
            <a:pPr algn="just"/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6000" y="1728000"/>
            <a:ext cx="6480000" cy="2901045"/>
          </a:xfrm>
          <a:prstGeom prst="rect">
            <a:avLst/>
          </a:prstGeom>
          <a:ln>
            <a:noFill/>
          </a:ln>
          <a:effectLst/>
        </p:spPr>
      </p:pic>
      <p:sp>
        <p:nvSpPr>
          <p:cNvPr id="30" name="TextBox 29"/>
          <p:cNvSpPr txBox="1"/>
          <p:nvPr/>
        </p:nvSpPr>
        <p:spPr>
          <a:xfrm>
            <a:off x="8064000" y="5544000"/>
            <a:ext cx="36471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5"/>
                </a:solidFill>
              </a:rPr>
              <a:t>(*) Follows from just two physics assumptions: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smtClean="0">
                <a:solidFill>
                  <a:schemeClr val="accent5"/>
                </a:solidFill>
              </a:rPr>
              <a:t>Conservation of number of systems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smtClean="0">
                <a:solidFill>
                  <a:schemeClr val="accent5"/>
                </a:solidFill>
              </a:rPr>
              <a:t>Hamilton equations of motion</a:t>
            </a:r>
            <a:endParaRPr lang="en-US" sz="1400" b="1" dirty="0">
              <a:solidFill>
                <a:schemeClr val="accent5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000" y="5112001"/>
            <a:ext cx="3874288" cy="67748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16000" y="1728000"/>
            <a:ext cx="11160000" cy="3066473"/>
          </a:xfrm>
          <a:prstGeom prst="roundRect">
            <a:avLst>
              <a:gd name="adj" fmla="val 4920"/>
            </a:avLst>
          </a:prstGeom>
          <a:solidFill>
            <a:schemeClr val="bg1">
              <a:alpha val="95000"/>
            </a:schemeClr>
          </a:solidFill>
          <a:ln w="25400">
            <a:solidFill>
              <a:schemeClr val="accent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From </a:t>
            </a:r>
            <a:r>
              <a:rPr lang="en-US" sz="2000" dirty="0" err="1" smtClean="0">
                <a:solidFill>
                  <a:schemeClr val="tx1"/>
                </a:solidFill>
              </a:rPr>
              <a:t>Liouville’s</a:t>
            </a:r>
            <a:r>
              <a:rPr lang="en-US" sz="2000" dirty="0" smtClean="0">
                <a:solidFill>
                  <a:schemeClr val="tx1"/>
                </a:solidFill>
              </a:rPr>
              <a:t> theorem, we can immediately write down the </a:t>
            </a:r>
            <a:r>
              <a:rPr lang="en-US" sz="2000" b="1" dirty="0" err="1" smtClean="0">
                <a:solidFill>
                  <a:srgbClr val="C00000"/>
                </a:solidFill>
              </a:rPr>
              <a:t>Vlasov</a:t>
            </a:r>
            <a:r>
              <a:rPr lang="en-US" sz="2000" b="1" dirty="0" smtClean="0">
                <a:solidFill>
                  <a:srgbClr val="C00000"/>
                </a:solidFill>
              </a:rPr>
              <a:t> equation </a:t>
            </a:r>
            <a:r>
              <a:rPr lang="en-US" sz="2000" dirty="0" smtClean="0">
                <a:solidFill>
                  <a:schemeClr val="tx1"/>
                </a:solidFill>
              </a:rPr>
              <a:t>which often forms the basis of any analytical computations of collective effects:</a:t>
            </a: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  <a:p>
            <a:pPr algn="just"/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715" y="2880000"/>
            <a:ext cx="5156571" cy="5638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3600000"/>
            <a:ext cx="4789638" cy="100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4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dirty="0" smtClean="0"/>
              <a:t>We have very briefly reviewed single particle representation and dynamics in a particle accelerator. We have then introduced the concept of </a:t>
            </a:r>
            <a:r>
              <a:rPr lang="en-US" sz="2000" b="1" dirty="0" smtClean="0">
                <a:solidFill>
                  <a:srgbClr val="C00000"/>
                </a:solidFill>
              </a:rPr>
              <a:t>multi-particle systems </a:t>
            </a:r>
            <a:r>
              <a:rPr lang="en-US" sz="2000" dirty="0" smtClean="0"/>
              <a:t>and their</a:t>
            </a:r>
            <a:r>
              <a:rPr lang="en-US" sz="2000" b="1" dirty="0" smtClean="0">
                <a:solidFill>
                  <a:srgbClr val="C00000"/>
                </a:solidFill>
              </a:rPr>
              <a:t> representation in phase space</a:t>
            </a:r>
            <a:r>
              <a:rPr lang="en-US" sz="2000" dirty="0" smtClean="0"/>
              <a:t>. </a:t>
            </a:r>
          </a:p>
          <a:p>
            <a:pPr marL="0" indent="0" algn="just">
              <a:buNone/>
            </a:pPr>
            <a:r>
              <a:rPr lang="en-US" sz="2000" dirty="0" smtClean="0"/>
              <a:t>Two very fundamental and important points are the </a:t>
            </a:r>
            <a:r>
              <a:rPr lang="en-US" sz="2000" b="1" dirty="0" smtClean="0">
                <a:solidFill>
                  <a:srgbClr val="C00000"/>
                </a:solidFill>
              </a:rPr>
              <a:t>definition of the statistical emittance </a:t>
            </a:r>
            <a:r>
              <a:rPr lang="en-US" sz="2000" dirty="0" smtClean="0"/>
              <a:t>as a measure of the particle bunch quality and </a:t>
            </a:r>
            <a:r>
              <a:rPr lang="en-US" sz="2000" b="1" dirty="0" err="1">
                <a:solidFill>
                  <a:srgbClr val="C00000"/>
                </a:solidFill>
              </a:rPr>
              <a:t>Liouville’s</a:t>
            </a:r>
            <a:r>
              <a:rPr lang="en-US" sz="2000" b="1" dirty="0">
                <a:solidFill>
                  <a:srgbClr val="C00000"/>
                </a:solidFill>
              </a:rPr>
              <a:t> theorem</a:t>
            </a:r>
            <a:r>
              <a:rPr lang="en-US" sz="2000" dirty="0"/>
              <a:t> </a:t>
            </a:r>
            <a:r>
              <a:rPr lang="en-US" sz="2000" dirty="0" smtClean="0"/>
              <a:t>which describes the motion of a multi-particle system in phase space.</a:t>
            </a:r>
          </a:p>
          <a:p>
            <a:pPr marL="0" indent="0" algn="just">
              <a:buNone/>
            </a:pPr>
            <a:r>
              <a:rPr lang="en-US" sz="2000" dirty="0" smtClean="0"/>
              <a:t>Let’s now discuss some </a:t>
            </a:r>
            <a:r>
              <a:rPr lang="en-US" sz="2000" b="1" dirty="0" smtClean="0">
                <a:solidFill>
                  <a:srgbClr val="C00000"/>
                </a:solidFill>
              </a:rPr>
              <a:t>peculiarities of multi-particle system dynamics</a:t>
            </a:r>
            <a:r>
              <a:rPr lang="en-US" sz="2000" dirty="0" smtClean="0"/>
              <a:t> – in particular, we will discuss incoherent and coherent motion. We will </a:t>
            </a:r>
            <a:r>
              <a:rPr lang="en-US" sz="2000" b="1" dirty="0" smtClean="0">
                <a:solidFill>
                  <a:srgbClr val="C00000"/>
                </a:solidFill>
              </a:rPr>
              <a:t>not yet be touching collective effects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Kevin Li - Collective effects 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14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Part I: Multi-particle effects – direct space charge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Multi-particle systems and their representation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Incoherent and coherent motion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Space charge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Direct space charge – impact on machine performance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Incoherent vs. coherent 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00" y="900000"/>
            <a:ext cx="11520000" cy="1800000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When considering multi-particle systems we need to </a:t>
            </a:r>
            <a:r>
              <a:rPr lang="en-US" b="1" dirty="0">
                <a:solidFill>
                  <a:srgbClr val="C00000"/>
                </a:solidFill>
              </a:rPr>
              <a:t>differentiate between incoherent ("microscopic") and coherent ("macroscopic")</a:t>
            </a:r>
            <a:r>
              <a:rPr lang="en-US" dirty="0"/>
              <a:t> </a:t>
            </a:r>
            <a:r>
              <a:rPr lang="en-US" dirty="0" smtClean="0"/>
              <a:t>motion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Kevin Li - Collective effects 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15</a:t>
            </a:fld>
            <a:endParaRPr lang="en-GB"/>
          </a:p>
        </p:txBody>
      </p:sp>
      <p:pic>
        <p:nvPicPr>
          <p:cNvPr id="1030" name="Picture 6" descr="Bildergebnis fÃ¼r kung fu group batt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t="39742" r="3280" b="3885"/>
          <a:stretch/>
        </p:blipFill>
        <p:spPr bwMode="auto">
          <a:xfrm>
            <a:off x="864000" y="2304000"/>
            <a:ext cx="10980000" cy="410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73196" y="2304000"/>
            <a:ext cx="2361609" cy="461665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400" b="1" dirty="0" smtClean="0">
                <a:ln/>
                <a:solidFill>
                  <a:schemeClr val="accent6">
                    <a:lumMod val="75000"/>
                  </a:schemeClr>
                </a:solidFill>
              </a:rPr>
              <a:t>Coherent motion</a:t>
            </a:r>
            <a:endParaRPr lang="en-US" sz="2400" b="1" dirty="0">
              <a:ln/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3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Incoherent vs. coherent 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00" y="900000"/>
            <a:ext cx="11520000" cy="1800000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When considering multi-particle systems we need to </a:t>
            </a:r>
            <a:r>
              <a:rPr lang="en-US" b="1" dirty="0">
                <a:solidFill>
                  <a:srgbClr val="C00000"/>
                </a:solidFill>
              </a:rPr>
              <a:t>differentiate between incoherent ("microscopic") and coherent ("macroscopic")</a:t>
            </a:r>
            <a:r>
              <a:rPr lang="en-US" dirty="0"/>
              <a:t> motion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Kevin Li - Collective effects 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16</a:t>
            </a:fld>
            <a:endParaRPr lang="en-GB"/>
          </a:p>
        </p:txBody>
      </p:sp>
      <p:pic>
        <p:nvPicPr>
          <p:cNvPr id="1030" name="Picture 6" descr="Bildergebnis fÃ¼r kung fu group batt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t="39742" r="3280" b="3885"/>
          <a:stretch/>
        </p:blipFill>
        <p:spPr bwMode="auto">
          <a:xfrm>
            <a:off x="864000" y="2304000"/>
            <a:ext cx="10980000" cy="410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73196" y="2304000"/>
            <a:ext cx="2361609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400" b="1" dirty="0" smtClean="0">
                <a:ln/>
                <a:solidFill>
                  <a:schemeClr val="accent6">
                    <a:lumMod val="75000"/>
                  </a:schemeClr>
                </a:solidFill>
              </a:rPr>
              <a:t>Coherent motion</a:t>
            </a:r>
            <a:endParaRPr lang="en-US" sz="2400" b="1" dirty="0">
              <a:ln/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8" descr="Bildergebnis fÃ¼r american football cha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" y="1872000"/>
            <a:ext cx="8648588" cy="410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470429" y="1872000"/>
            <a:ext cx="2571730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400" b="1" dirty="0" smtClean="0">
                <a:ln/>
                <a:solidFill>
                  <a:schemeClr val="accent2">
                    <a:lumMod val="75000"/>
                  </a:schemeClr>
                </a:solidFill>
              </a:rPr>
              <a:t>Incoherent motion</a:t>
            </a:r>
            <a:endParaRPr lang="en-US" sz="2400" b="1" dirty="0">
              <a:ln/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66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Incoherent vs. </a:t>
            </a:r>
            <a:r>
              <a:rPr lang="en-US" dirty="0"/>
              <a:t>coherent motion – model</a:t>
            </a:r>
          </a:p>
        </p:txBody>
      </p:sp>
      <p:sp>
        <p:nvSpPr>
          <p:cNvPr id="3" name="Content Placeholder 2 1 1"/>
          <p:cNvSpPr>
            <a:spLocks noGrp="1"/>
          </p:cNvSpPr>
          <p:nvPr>
            <p:ph idx="1"/>
          </p:nvPr>
        </p:nvSpPr>
        <p:spPr>
          <a:xfrm>
            <a:off x="335999" y="864000"/>
            <a:ext cx="11160000" cy="1440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200" dirty="0" smtClean="0"/>
              <a:t>A single particle</a:t>
            </a:r>
            <a:br>
              <a:rPr lang="en-US" sz="2200" dirty="0" smtClean="0"/>
            </a:br>
            <a:r>
              <a:rPr lang="en-US" sz="2200" dirty="0" smtClean="0">
                <a:sym typeface="Wingdings" panose="05000000000000000000" pitchFamily="2" charset="2"/>
              </a:rPr>
              <a:t></a:t>
            </a:r>
            <a:r>
              <a:rPr lang="en-US" sz="2200" dirty="0" smtClean="0"/>
              <a:t> incoherent</a:t>
            </a:r>
            <a:r>
              <a:rPr lang="en-US" sz="2200" b="1" dirty="0" smtClean="0">
                <a:solidFill>
                  <a:srgbClr val="C00000"/>
                </a:solidFill>
              </a:rPr>
              <a:t> is identical to</a:t>
            </a:r>
            <a:r>
              <a:rPr lang="en-US" sz="2200" dirty="0" smtClean="0"/>
              <a:t> coherent motion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Kevin Li - Collective effects 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17</a:t>
            </a:fld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144000" y="2160000"/>
            <a:ext cx="6480000" cy="3534546"/>
            <a:chOff x="144000" y="1512000"/>
            <a:chExt cx="6480000" cy="3534546"/>
          </a:xfrm>
        </p:grpSpPr>
        <p:grpSp>
          <p:nvGrpSpPr>
            <p:cNvPr id="9" name="Group 8"/>
            <p:cNvGrpSpPr/>
            <p:nvPr/>
          </p:nvGrpSpPr>
          <p:grpSpPr>
            <a:xfrm>
              <a:off x="144000" y="1512000"/>
              <a:ext cx="6480000" cy="3534546"/>
              <a:chOff x="144000" y="1440000"/>
              <a:chExt cx="6480000" cy="3534546"/>
            </a:xfrm>
          </p:grpSpPr>
          <p:grpSp>
            <p:nvGrpSpPr>
              <p:cNvPr id="7" name="Group 6"/>
              <p:cNvGrpSpPr>
                <a:grpSpLocks noChangeAspect="1"/>
              </p:cNvGrpSpPr>
              <p:nvPr/>
            </p:nvGrpSpPr>
            <p:grpSpPr>
              <a:xfrm>
                <a:off x="144000" y="1440000"/>
                <a:ext cx="6480000" cy="3534546"/>
                <a:chOff x="2136000" y="1440000"/>
                <a:chExt cx="7920000" cy="4320001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36000" y="1440000"/>
                  <a:ext cx="7920000" cy="4320001"/>
                </a:xfrm>
                <a:prstGeom prst="rect">
                  <a:avLst/>
                </a:prstGeom>
              </p:spPr>
            </p:pic>
            <p:sp>
              <p:nvSpPr>
                <p:cNvPr id="19" name="Arc 18"/>
                <p:cNvSpPr>
                  <a:spLocks noChangeAspect="1"/>
                </p:cNvSpPr>
                <p:nvPr/>
              </p:nvSpPr>
              <p:spPr>
                <a:xfrm>
                  <a:off x="3420000" y="2628000"/>
                  <a:ext cx="5617297" cy="1894989"/>
                </a:xfrm>
                <a:prstGeom prst="arc">
                  <a:avLst>
                    <a:gd name="adj1" fmla="val 2062591"/>
                    <a:gd name="adj2" fmla="val 9892665"/>
                  </a:avLst>
                </a:prstGeom>
                <a:ln w="31750">
                  <a:solidFill>
                    <a:schemeClr val="accent2"/>
                  </a:solidFill>
                  <a:headEnd type="none" w="lg" len="lg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 rot="-900000">
                  <a:off x="7560000" y="4284000"/>
                  <a:ext cx="792000" cy="288000"/>
                </a:xfrm>
                <a:prstGeom prst="ellipse">
                  <a:avLst/>
                </a:prstGeom>
                <a:solidFill>
                  <a:schemeClr val="accent3"/>
                </a:solidFill>
                <a:scene3d>
                  <a:camera prst="orthographicFront"/>
                  <a:lightRig rig="balanced" dir="t">
                    <a:rot lat="0" lon="0" rev="0"/>
                  </a:lightRig>
                </a:scene3d>
                <a:sp3d>
                  <a:bevelT w="127000" h="127000"/>
                </a:sp3d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" name="Straight Arrow Connector 24"/>
                <p:cNvCxnSpPr/>
                <p:nvPr/>
              </p:nvCxnSpPr>
              <p:spPr>
                <a:xfrm flipV="1">
                  <a:off x="7956000" y="3708000"/>
                  <a:ext cx="0" cy="792000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/>
                <p:cNvCxnSpPr/>
                <p:nvPr/>
              </p:nvCxnSpPr>
              <p:spPr>
                <a:xfrm rot="8100000" flipV="1">
                  <a:off x="8134191" y="4284000"/>
                  <a:ext cx="0" cy="648000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/>
                <p:cNvCxnSpPr/>
                <p:nvPr/>
              </p:nvCxnSpPr>
              <p:spPr>
                <a:xfrm rot="15300000" flipV="1">
                  <a:off x="7542000" y="4050000"/>
                  <a:ext cx="0" cy="1008000"/>
                </a:xfrm>
                <a:prstGeom prst="straightConnector1">
                  <a:avLst/>
                </a:prstGeom>
                <a:ln w="19050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1" name="Picture 10"/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4000" y="3528000"/>
                  <a:ext cx="130743" cy="179352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0000" y="4824000"/>
                  <a:ext cx="140800" cy="125714"/>
                </a:xfrm>
                <a:prstGeom prst="rect">
                  <a:avLst/>
                </a:prstGeom>
              </p:spPr>
            </p:pic>
            <p:pic>
              <p:nvPicPr>
                <p:cNvPr id="12" name="Picture 11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8000" y="4788000"/>
                  <a:ext cx="119009" cy="125714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88000" y="3960000"/>
                  <a:ext cx="103924" cy="125714"/>
                </a:xfrm>
                <a:prstGeom prst="rect">
                  <a:avLst/>
                </a:prstGeom>
              </p:spPr>
            </p:pic>
          </p:grpSp>
          <p:sp>
            <p:nvSpPr>
              <p:cNvPr id="21" name="Rounded Rectangle 20"/>
              <p:cNvSpPr/>
              <p:nvPr/>
            </p:nvSpPr>
            <p:spPr>
              <a:xfrm>
                <a:off x="1584000" y="2124000"/>
                <a:ext cx="864000" cy="576000"/>
              </a:xfrm>
              <a:prstGeom prst="roundRect">
                <a:avLst>
                  <a:gd name="adj" fmla="val 22090"/>
                </a:avLst>
              </a:prstGeom>
              <a:solidFill>
                <a:schemeClr val="tx2">
                  <a:alpha val="80000"/>
                </a:schemeClr>
              </a:solidFill>
              <a:ln>
                <a:noFill/>
              </a:ln>
              <a:scene3d>
                <a:camera prst="isometricOffAxis1Top">
                  <a:rot lat="2812520" lon="3602882" rev="14853585"/>
                </a:camera>
                <a:lightRig rig="balanced" dir="t"/>
              </a:scene3d>
              <a:sp3d prstMaterial="metal">
                <a:bevelT h="152400"/>
                <a:bevelB h="152400"/>
              </a:sp3d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Rounded Rectangle 29"/>
            <p:cNvSpPr/>
            <p:nvPr/>
          </p:nvSpPr>
          <p:spPr>
            <a:xfrm>
              <a:off x="4140000" y="2158364"/>
              <a:ext cx="864000" cy="576000"/>
            </a:xfrm>
            <a:prstGeom prst="roundRect">
              <a:avLst>
                <a:gd name="adj" fmla="val 22090"/>
              </a:avLst>
            </a:prstGeom>
            <a:solidFill>
              <a:schemeClr val="tx2">
                <a:alpha val="80000"/>
              </a:schemeClr>
            </a:solidFill>
            <a:ln>
              <a:noFill/>
            </a:ln>
            <a:scene3d>
              <a:camera prst="isometricOffAxis2Top">
                <a:rot lat="18250385" lon="2755360" rev="18521930"/>
              </a:camera>
              <a:lightRig rig="balanced" dir="t"/>
            </a:scene3d>
            <a:sp3d prstMaterial="metal">
              <a:bevelT h="152400"/>
              <a:bevelB h="152400"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Picture 3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44" y="5904005"/>
            <a:ext cx="9383313" cy="5156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000" y="1260000"/>
            <a:ext cx="5040000" cy="3780000"/>
          </a:xfrm>
          <a:prstGeom prst="rect">
            <a:avLst/>
          </a:prstGeom>
          <a:ln w="19050">
            <a:noFill/>
          </a:ln>
        </p:spPr>
      </p:pic>
      <p:grpSp>
        <p:nvGrpSpPr>
          <p:cNvPr id="44" name="Group 43"/>
          <p:cNvGrpSpPr>
            <a:grpSpLocks noChangeAspect="1"/>
          </p:cNvGrpSpPr>
          <p:nvPr/>
        </p:nvGrpSpPr>
        <p:grpSpPr>
          <a:xfrm>
            <a:off x="3996002" y="1764000"/>
            <a:ext cx="1655999" cy="994670"/>
            <a:chOff x="6480000" y="1003933"/>
            <a:chExt cx="3600000" cy="2162328"/>
          </a:xfrm>
        </p:grpSpPr>
        <p:sp>
          <p:nvSpPr>
            <p:cNvPr id="48" name="Oval 47"/>
            <p:cNvSpPr>
              <a:spLocks noChangeAspect="1"/>
            </p:cNvSpPr>
            <p:nvPr/>
          </p:nvSpPr>
          <p:spPr>
            <a:xfrm>
              <a:off x="7703997" y="2734261"/>
              <a:ext cx="432000" cy="432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 prstMaterial="softEdge">
              <a:bevelT w="152400" h="152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480000" y="1003933"/>
              <a:ext cx="3600000" cy="144000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/>
            <p:cNvCxnSpPr/>
            <p:nvPr/>
          </p:nvCxnSpPr>
          <p:spPr>
            <a:xfrm flipV="1">
              <a:off x="7919997" y="1147933"/>
              <a:ext cx="396000" cy="1586328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Content Placeholder 2 1 2"/>
          <p:cNvSpPr txBox="1">
            <a:spLocks/>
          </p:cNvSpPr>
          <p:nvPr/>
        </p:nvSpPr>
        <p:spPr>
          <a:xfrm>
            <a:off x="335999" y="5364000"/>
            <a:ext cx="11160000" cy="72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/>
              <a:t>Coherent – macroscopic quantities:</a:t>
            </a:r>
          </a:p>
        </p:txBody>
      </p:sp>
    </p:spTree>
    <p:extLst>
      <p:ext uri="{BB962C8B-B14F-4D97-AF65-F5344CB8AC3E}">
        <p14:creationId xmlns:p14="http://schemas.microsoft.com/office/powerpoint/2010/main" val="181741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Incoherent vs. </a:t>
            </a:r>
            <a:r>
              <a:rPr lang="en-US" dirty="0"/>
              <a:t>coherent motion – model</a:t>
            </a:r>
          </a:p>
        </p:txBody>
      </p:sp>
      <p:sp>
        <p:nvSpPr>
          <p:cNvPr id="3" name="Content Placeholder 2 1 1"/>
          <p:cNvSpPr>
            <a:spLocks noGrp="1"/>
          </p:cNvSpPr>
          <p:nvPr>
            <p:ph idx="1"/>
          </p:nvPr>
        </p:nvSpPr>
        <p:spPr>
          <a:xfrm>
            <a:off x="335999" y="864000"/>
            <a:ext cx="11160000" cy="1440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200" dirty="0" smtClean="0"/>
              <a:t>Five particles – in phase</a:t>
            </a:r>
            <a:br>
              <a:rPr lang="en-US" sz="2200" dirty="0" smtClean="0"/>
            </a:br>
            <a:r>
              <a:rPr lang="en-US" sz="2200" dirty="0" smtClean="0">
                <a:sym typeface="Wingdings" panose="05000000000000000000" pitchFamily="2" charset="2"/>
              </a:rPr>
              <a:t></a:t>
            </a:r>
            <a:r>
              <a:rPr lang="en-US" sz="2200" dirty="0" smtClean="0"/>
              <a:t> incoherent </a:t>
            </a:r>
            <a:r>
              <a:rPr lang="en-US" sz="2200" b="1" dirty="0" smtClean="0">
                <a:solidFill>
                  <a:srgbClr val="C00000"/>
                </a:solidFill>
              </a:rPr>
              <a:t>is same as </a:t>
            </a:r>
            <a:r>
              <a:rPr lang="en-US" sz="2200" dirty="0" smtClean="0"/>
              <a:t>coherent motion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Kevin Li - Collective effects 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18</a:t>
            </a:fld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144000" y="2160000"/>
            <a:ext cx="6480000" cy="3534546"/>
            <a:chOff x="144000" y="1512000"/>
            <a:chExt cx="6480000" cy="3534546"/>
          </a:xfrm>
        </p:grpSpPr>
        <p:grpSp>
          <p:nvGrpSpPr>
            <p:cNvPr id="9" name="Group 8"/>
            <p:cNvGrpSpPr/>
            <p:nvPr/>
          </p:nvGrpSpPr>
          <p:grpSpPr>
            <a:xfrm>
              <a:off x="144000" y="1512000"/>
              <a:ext cx="6480000" cy="3534546"/>
              <a:chOff x="144000" y="1440000"/>
              <a:chExt cx="6480000" cy="3534546"/>
            </a:xfrm>
          </p:grpSpPr>
          <p:grpSp>
            <p:nvGrpSpPr>
              <p:cNvPr id="7" name="Group 6"/>
              <p:cNvGrpSpPr>
                <a:grpSpLocks noChangeAspect="1"/>
              </p:cNvGrpSpPr>
              <p:nvPr/>
            </p:nvGrpSpPr>
            <p:grpSpPr>
              <a:xfrm>
                <a:off x="144000" y="1440000"/>
                <a:ext cx="6480000" cy="3534546"/>
                <a:chOff x="2136000" y="1440000"/>
                <a:chExt cx="7920000" cy="4320001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36000" y="1440000"/>
                  <a:ext cx="7920000" cy="4320001"/>
                </a:xfrm>
                <a:prstGeom prst="rect">
                  <a:avLst/>
                </a:prstGeom>
              </p:spPr>
            </p:pic>
            <p:sp>
              <p:nvSpPr>
                <p:cNvPr id="19" name="Arc 18"/>
                <p:cNvSpPr>
                  <a:spLocks noChangeAspect="1"/>
                </p:cNvSpPr>
                <p:nvPr/>
              </p:nvSpPr>
              <p:spPr>
                <a:xfrm>
                  <a:off x="3420000" y="2628000"/>
                  <a:ext cx="5617297" cy="1894989"/>
                </a:xfrm>
                <a:prstGeom prst="arc">
                  <a:avLst>
                    <a:gd name="adj1" fmla="val 2062591"/>
                    <a:gd name="adj2" fmla="val 9892665"/>
                  </a:avLst>
                </a:prstGeom>
                <a:ln w="31750">
                  <a:solidFill>
                    <a:schemeClr val="accent2"/>
                  </a:solidFill>
                  <a:headEnd type="none" w="lg" len="lg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 rot="-900000">
                  <a:off x="7560000" y="4284000"/>
                  <a:ext cx="792000" cy="288000"/>
                </a:xfrm>
                <a:prstGeom prst="ellipse">
                  <a:avLst/>
                </a:prstGeom>
                <a:solidFill>
                  <a:schemeClr val="accent3"/>
                </a:solidFill>
                <a:scene3d>
                  <a:camera prst="orthographicFront"/>
                  <a:lightRig rig="balanced" dir="t">
                    <a:rot lat="0" lon="0" rev="0"/>
                  </a:lightRig>
                </a:scene3d>
                <a:sp3d>
                  <a:bevelT w="127000" h="127000"/>
                </a:sp3d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" name="Straight Arrow Connector 24"/>
                <p:cNvCxnSpPr/>
                <p:nvPr/>
              </p:nvCxnSpPr>
              <p:spPr>
                <a:xfrm flipV="1">
                  <a:off x="7956000" y="3708000"/>
                  <a:ext cx="0" cy="792000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/>
                <p:cNvCxnSpPr/>
                <p:nvPr/>
              </p:nvCxnSpPr>
              <p:spPr>
                <a:xfrm rot="8100000" flipV="1">
                  <a:off x="8134191" y="4284000"/>
                  <a:ext cx="0" cy="648000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/>
                <p:cNvCxnSpPr/>
                <p:nvPr/>
              </p:nvCxnSpPr>
              <p:spPr>
                <a:xfrm rot="15300000" flipV="1">
                  <a:off x="7542000" y="4050000"/>
                  <a:ext cx="0" cy="1008000"/>
                </a:xfrm>
                <a:prstGeom prst="straightConnector1">
                  <a:avLst/>
                </a:prstGeom>
                <a:ln w="19050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1" name="Picture 10"/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4000" y="3528000"/>
                  <a:ext cx="130743" cy="179352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0000" y="4824000"/>
                  <a:ext cx="140800" cy="125714"/>
                </a:xfrm>
                <a:prstGeom prst="rect">
                  <a:avLst/>
                </a:prstGeom>
              </p:spPr>
            </p:pic>
            <p:pic>
              <p:nvPicPr>
                <p:cNvPr id="12" name="Picture 11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8000" y="4788000"/>
                  <a:ext cx="119009" cy="125714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88000" y="3960000"/>
                  <a:ext cx="103924" cy="125714"/>
                </a:xfrm>
                <a:prstGeom prst="rect">
                  <a:avLst/>
                </a:prstGeom>
              </p:spPr>
            </p:pic>
          </p:grpSp>
          <p:sp>
            <p:nvSpPr>
              <p:cNvPr id="21" name="Rounded Rectangle 20"/>
              <p:cNvSpPr/>
              <p:nvPr/>
            </p:nvSpPr>
            <p:spPr>
              <a:xfrm>
                <a:off x="1584000" y="2124000"/>
                <a:ext cx="864000" cy="576000"/>
              </a:xfrm>
              <a:prstGeom prst="roundRect">
                <a:avLst>
                  <a:gd name="adj" fmla="val 22090"/>
                </a:avLst>
              </a:prstGeom>
              <a:solidFill>
                <a:schemeClr val="tx2">
                  <a:alpha val="80000"/>
                </a:schemeClr>
              </a:solidFill>
              <a:ln>
                <a:noFill/>
              </a:ln>
              <a:scene3d>
                <a:camera prst="isometricOffAxis1Top">
                  <a:rot lat="2812520" lon="3602882" rev="14853585"/>
                </a:camera>
                <a:lightRig rig="balanced" dir="t"/>
              </a:scene3d>
              <a:sp3d prstMaterial="metal">
                <a:bevelT h="152400"/>
                <a:bevelB h="152400"/>
              </a:sp3d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Rounded Rectangle 29"/>
            <p:cNvSpPr/>
            <p:nvPr/>
          </p:nvSpPr>
          <p:spPr>
            <a:xfrm>
              <a:off x="4140000" y="2158364"/>
              <a:ext cx="864000" cy="576000"/>
            </a:xfrm>
            <a:prstGeom prst="roundRect">
              <a:avLst>
                <a:gd name="adj" fmla="val 22090"/>
              </a:avLst>
            </a:prstGeom>
            <a:solidFill>
              <a:schemeClr val="tx2">
                <a:alpha val="80000"/>
              </a:schemeClr>
            </a:solidFill>
            <a:ln>
              <a:noFill/>
            </a:ln>
            <a:scene3d>
              <a:camera prst="isometricOffAxis2Top">
                <a:rot lat="18250385" lon="2755360" rev="18521930"/>
              </a:camera>
              <a:lightRig rig="balanced" dir="t"/>
            </a:scene3d>
            <a:sp3d prstMaterial="metal">
              <a:bevelT h="152400"/>
              <a:bevelB h="152400"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000" y="1260000"/>
            <a:ext cx="5040000" cy="3780000"/>
          </a:xfrm>
          <a:prstGeom prst="rect">
            <a:avLst/>
          </a:prstGeom>
          <a:ln w="19050">
            <a:noFill/>
          </a:ln>
        </p:spPr>
      </p:pic>
      <p:grpSp>
        <p:nvGrpSpPr>
          <p:cNvPr id="44" name="Group 43"/>
          <p:cNvGrpSpPr>
            <a:grpSpLocks noChangeAspect="1"/>
          </p:cNvGrpSpPr>
          <p:nvPr/>
        </p:nvGrpSpPr>
        <p:grpSpPr>
          <a:xfrm>
            <a:off x="3996000" y="1764000"/>
            <a:ext cx="1656000" cy="994670"/>
            <a:chOff x="6479997" y="1003933"/>
            <a:chExt cx="3600003" cy="2162328"/>
          </a:xfrm>
        </p:grpSpPr>
        <p:sp>
          <p:nvSpPr>
            <p:cNvPr id="45" name="Oval 44"/>
            <p:cNvSpPr>
              <a:spLocks noChangeAspect="1"/>
            </p:cNvSpPr>
            <p:nvPr/>
          </p:nvSpPr>
          <p:spPr>
            <a:xfrm>
              <a:off x="6479997" y="2734261"/>
              <a:ext cx="432000" cy="432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 prstMaterial="softEdge">
              <a:bevelT w="152400" h="152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>
              <a:spLocks noChangeAspect="1"/>
            </p:cNvSpPr>
            <p:nvPr/>
          </p:nvSpPr>
          <p:spPr>
            <a:xfrm>
              <a:off x="8927997" y="2734261"/>
              <a:ext cx="432000" cy="432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 prstMaterial="softEdge">
              <a:bevelT w="152400" h="152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>
              <a:spLocks noChangeAspect="1"/>
            </p:cNvSpPr>
            <p:nvPr/>
          </p:nvSpPr>
          <p:spPr>
            <a:xfrm>
              <a:off x="8315997" y="2734261"/>
              <a:ext cx="432000" cy="432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 prstMaterial="softEdge">
              <a:bevelT w="152400" h="152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>
              <a:spLocks noChangeAspect="1"/>
            </p:cNvSpPr>
            <p:nvPr/>
          </p:nvSpPr>
          <p:spPr>
            <a:xfrm>
              <a:off x="7703997" y="2734261"/>
              <a:ext cx="432000" cy="432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 prstMaterial="softEdge">
              <a:bevelT w="152400" h="152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>
              <a:spLocks noChangeAspect="1"/>
            </p:cNvSpPr>
            <p:nvPr/>
          </p:nvSpPr>
          <p:spPr>
            <a:xfrm>
              <a:off x="7091997" y="2734261"/>
              <a:ext cx="432000" cy="432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 prstMaterial="softEdge">
              <a:bevelT w="152400" h="152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480000" y="1003933"/>
              <a:ext cx="3600000" cy="144000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/>
            <p:cNvCxnSpPr/>
            <p:nvPr/>
          </p:nvCxnSpPr>
          <p:spPr>
            <a:xfrm flipV="1">
              <a:off x="6695997" y="1147933"/>
              <a:ext cx="396000" cy="1586328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7307997" y="1147933"/>
              <a:ext cx="396000" cy="1586328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7919997" y="1147933"/>
              <a:ext cx="396000" cy="1586328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8531997" y="1147933"/>
              <a:ext cx="396000" cy="1586328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9143997" y="1147933"/>
              <a:ext cx="396000" cy="1586328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Content Placeholder 2 1 2"/>
          <p:cNvSpPr txBox="1">
            <a:spLocks/>
          </p:cNvSpPr>
          <p:nvPr/>
        </p:nvSpPr>
        <p:spPr>
          <a:xfrm>
            <a:off x="335999" y="5364000"/>
            <a:ext cx="11160000" cy="72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/>
              <a:t>Coherent – macroscopic quantities:</a:t>
            </a:r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44" y="5904005"/>
            <a:ext cx="9383312" cy="51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1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Incoherent vs. </a:t>
            </a:r>
            <a:r>
              <a:rPr lang="en-US" dirty="0"/>
              <a:t>coherent motion – model</a:t>
            </a:r>
          </a:p>
        </p:txBody>
      </p:sp>
      <p:sp>
        <p:nvSpPr>
          <p:cNvPr id="3" name="Content Placeholder 2 1"/>
          <p:cNvSpPr>
            <a:spLocks noGrp="1"/>
          </p:cNvSpPr>
          <p:nvPr>
            <p:ph idx="1"/>
          </p:nvPr>
        </p:nvSpPr>
        <p:spPr>
          <a:xfrm>
            <a:off x="335999" y="864000"/>
            <a:ext cx="11160000" cy="1440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200" dirty="0" smtClean="0"/>
              <a:t>Five particles – in phase but detuned</a:t>
            </a:r>
            <a:br>
              <a:rPr lang="en-US" sz="2200" dirty="0" smtClean="0"/>
            </a:br>
            <a:r>
              <a:rPr lang="en-US" sz="2200" dirty="0" smtClean="0">
                <a:sym typeface="Wingdings" panose="05000000000000000000" pitchFamily="2" charset="2"/>
              </a:rPr>
              <a:t></a:t>
            </a:r>
            <a:r>
              <a:rPr lang="en-US" sz="2200" dirty="0" smtClean="0"/>
              <a:t> </a:t>
            </a:r>
            <a:r>
              <a:rPr lang="en-US" sz="2200" b="1" dirty="0" err="1" smtClean="0">
                <a:solidFill>
                  <a:srgbClr val="C00000"/>
                </a:solidFill>
              </a:rPr>
              <a:t>decoherence</a:t>
            </a:r>
            <a:r>
              <a:rPr lang="en-US" sz="2200" dirty="0" smtClean="0"/>
              <a:t> of coherent motion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Kevin Li - Collective effects 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19</a:t>
            </a:fld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144000" y="2160000"/>
            <a:ext cx="6480000" cy="3534546"/>
            <a:chOff x="144000" y="1512000"/>
            <a:chExt cx="6480000" cy="3534546"/>
          </a:xfrm>
        </p:grpSpPr>
        <p:grpSp>
          <p:nvGrpSpPr>
            <p:cNvPr id="9" name="Group 8"/>
            <p:cNvGrpSpPr/>
            <p:nvPr/>
          </p:nvGrpSpPr>
          <p:grpSpPr>
            <a:xfrm>
              <a:off x="144000" y="1512000"/>
              <a:ext cx="6480000" cy="3534546"/>
              <a:chOff x="144000" y="1440000"/>
              <a:chExt cx="6480000" cy="3534546"/>
            </a:xfrm>
          </p:grpSpPr>
          <p:grpSp>
            <p:nvGrpSpPr>
              <p:cNvPr id="7" name="Group 6"/>
              <p:cNvGrpSpPr>
                <a:grpSpLocks noChangeAspect="1"/>
              </p:cNvGrpSpPr>
              <p:nvPr/>
            </p:nvGrpSpPr>
            <p:grpSpPr>
              <a:xfrm>
                <a:off x="144000" y="1440000"/>
                <a:ext cx="6480000" cy="3534546"/>
                <a:chOff x="2136000" y="1440000"/>
                <a:chExt cx="7920000" cy="4320001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36000" y="1440000"/>
                  <a:ext cx="7920000" cy="4320001"/>
                </a:xfrm>
                <a:prstGeom prst="rect">
                  <a:avLst/>
                </a:prstGeom>
              </p:spPr>
            </p:pic>
            <p:sp>
              <p:nvSpPr>
                <p:cNvPr id="19" name="Arc 18"/>
                <p:cNvSpPr>
                  <a:spLocks noChangeAspect="1"/>
                </p:cNvSpPr>
                <p:nvPr/>
              </p:nvSpPr>
              <p:spPr>
                <a:xfrm>
                  <a:off x="3420000" y="2628000"/>
                  <a:ext cx="5617297" cy="1894989"/>
                </a:xfrm>
                <a:prstGeom prst="arc">
                  <a:avLst>
                    <a:gd name="adj1" fmla="val 2062591"/>
                    <a:gd name="adj2" fmla="val 9892665"/>
                  </a:avLst>
                </a:prstGeom>
                <a:ln w="31750">
                  <a:solidFill>
                    <a:schemeClr val="accent2"/>
                  </a:solidFill>
                  <a:headEnd type="none" w="lg" len="lg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 rot="-900000">
                  <a:off x="7560000" y="4284000"/>
                  <a:ext cx="792000" cy="288000"/>
                </a:xfrm>
                <a:prstGeom prst="ellipse">
                  <a:avLst/>
                </a:prstGeom>
                <a:solidFill>
                  <a:schemeClr val="accent3"/>
                </a:solidFill>
                <a:scene3d>
                  <a:camera prst="orthographicFront"/>
                  <a:lightRig rig="balanced" dir="t">
                    <a:rot lat="0" lon="0" rev="0"/>
                  </a:lightRig>
                </a:scene3d>
                <a:sp3d>
                  <a:bevelT w="127000" h="127000"/>
                </a:sp3d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" name="Straight Arrow Connector 24"/>
                <p:cNvCxnSpPr/>
                <p:nvPr/>
              </p:nvCxnSpPr>
              <p:spPr>
                <a:xfrm flipV="1">
                  <a:off x="7956000" y="3708000"/>
                  <a:ext cx="0" cy="792000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/>
                <p:cNvCxnSpPr/>
                <p:nvPr/>
              </p:nvCxnSpPr>
              <p:spPr>
                <a:xfrm rot="8100000" flipV="1">
                  <a:off x="8134191" y="4284000"/>
                  <a:ext cx="0" cy="648000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/>
                <p:cNvCxnSpPr/>
                <p:nvPr/>
              </p:nvCxnSpPr>
              <p:spPr>
                <a:xfrm rot="15300000" flipV="1">
                  <a:off x="7542000" y="4050000"/>
                  <a:ext cx="0" cy="1008000"/>
                </a:xfrm>
                <a:prstGeom prst="straightConnector1">
                  <a:avLst/>
                </a:prstGeom>
                <a:ln w="19050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1" name="Picture 10"/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4000" y="3528000"/>
                  <a:ext cx="130743" cy="179352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0000" y="4824000"/>
                  <a:ext cx="140800" cy="125714"/>
                </a:xfrm>
                <a:prstGeom prst="rect">
                  <a:avLst/>
                </a:prstGeom>
              </p:spPr>
            </p:pic>
            <p:pic>
              <p:nvPicPr>
                <p:cNvPr id="12" name="Picture 11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8000" y="4788000"/>
                  <a:ext cx="119009" cy="125714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88000" y="3960000"/>
                  <a:ext cx="103924" cy="125714"/>
                </a:xfrm>
                <a:prstGeom prst="rect">
                  <a:avLst/>
                </a:prstGeom>
              </p:spPr>
            </p:pic>
          </p:grpSp>
          <p:sp>
            <p:nvSpPr>
              <p:cNvPr id="21" name="Rounded Rectangle 20"/>
              <p:cNvSpPr/>
              <p:nvPr/>
            </p:nvSpPr>
            <p:spPr>
              <a:xfrm>
                <a:off x="1584000" y="2124000"/>
                <a:ext cx="864000" cy="576000"/>
              </a:xfrm>
              <a:prstGeom prst="roundRect">
                <a:avLst>
                  <a:gd name="adj" fmla="val 22090"/>
                </a:avLst>
              </a:prstGeom>
              <a:solidFill>
                <a:schemeClr val="tx2">
                  <a:alpha val="80000"/>
                </a:schemeClr>
              </a:solidFill>
              <a:ln>
                <a:noFill/>
              </a:ln>
              <a:scene3d>
                <a:camera prst="isometricOffAxis1Top">
                  <a:rot lat="2812520" lon="3602882" rev="14853585"/>
                </a:camera>
                <a:lightRig rig="balanced" dir="t"/>
              </a:scene3d>
              <a:sp3d prstMaterial="metal">
                <a:bevelT h="152400"/>
                <a:bevelB h="152400"/>
              </a:sp3d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Rounded Rectangle 29"/>
            <p:cNvSpPr/>
            <p:nvPr/>
          </p:nvSpPr>
          <p:spPr>
            <a:xfrm>
              <a:off x="4140000" y="2158364"/>
              <a:ext cx="864000" cy="576000"/>
            </a:xfrm>
            <a:prstGeom prst="roundRect">
              <a:avLst>
                <a:gd name="adj" fmla="val 22090"/>
              </a:avLst>
            </a:prstGeom>
            <a:solidFill>
              <a:schemeClr val="tx2">
                <a:alpha val="80000"/>
              </a:schemeClr>
            </a:solidFill>
            <a:ln>
              <a:noFill/>
            </a:ln>
            <a:scene3d>
              <a:camera prst="isometricOffAxis2Top">
                <a:rot lat="18250385" lon="2755360" rev="18521930"/>
              </a:camera>
              <a:lightRig rig="balanced" dir="t"/>
            </a:scene3d>
            <a:sp3d prstMaterial="metal">
              <a:bevelT h="152400"/>
              <a:bevelB h="152400"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000" y="1259043"/>
            <a:ext cx="5040000" cy="3780000"/>
          </a:xfrm>
          <a:prstGeom prst="rect">
            <a:avLst/>
          </a:prstGeom>
          <a:ln w="19050">
            <a:noFill/>
          </a:ln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00" y="1463362"/>
            <a:ext cx="5040000" cy="37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000" y="1667681"/>
            <a:ext cx="5040000" cy="37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00" y="1872000"/>
            <a:ext cx="5040000" cy="37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61" name="Group 60"/>
          <p:cNvGrpSpPr>
            <a:grpSpLocks noChangeAspect="1"/>
          </p:cNvGrpSpPr>
          <p:nvPr/>
        </p:nvGrpSpPr>
        <p:grpSpPr>
          <a:xfrm>
            <a:off x="3996000" y="1764000"/>
            <a:ext cx="1656000" cy="994670"/>
            <a:chOff x="6479994" y="3818328"/>
            <a:chExt cx="3600003" cy="2162328"/>
          </a:xfrm>
        </p:grpSpPr>
        <p:sp>
          <p:nvSpPr>
            <p:cNvPr id="62" name="Oval 61"/>
            <p:cNvSpPr>
              <a:spLocks noChangeAspect="1"/>
            </p:cNvSpPr>
            <p:nvPr/>
          </p:nvSpPr>
          <p:spPr>
            <a:xfrm>
              <a:off x="6479994" y="5548656"/>
              <a:ext cx="432000" cy="432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 prstMaterial="softEdge">
              <a:bevelT w="152400" h="152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>
            <a:xfrm>
              <a:off x="9360000" y="5548656"/>
              <a:ext cx="432000" cy="432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 prstMaterial="softEdge">
              <a:bevelT w="152400" h="152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>
            <a:xfrm>
              <a:off x="8640000" y="5548656"/>
              <a:ext cx="432000" cy="432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 prstMaterial="softEdge">
              <a:bevelT w="152400" h="152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>
              <a:spLocks noChangeAspect="1"/>
            </p:cNvSpPr>
            <p:nvPr/>
          </p:nvSpPr>
          <p:spPr>
            <a:xfrm>
              <a:off x="7920000" y="5548656"/>
              <a:ext cx="432000" cy="432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 prstMaterial="softEdge">
              <a:bevelT w="152400" h="152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7200000" y="5548656"/>
              <a:ext cx="432000" cy="432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 prstMaterial="softEdge">
              <a:bevelT w="152400" h="152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6479997" y="3818328"/>
              <a:ext cx="3600000" cy="144000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/>
            <p:cNvCxnSpPr/>
            <p:nvPr/>
          </p:nvCxnSpPr>
          <p:spPr>
            <a:xfrm flipV="1">
              <a:off x="6695994" y="3962328"/>
              <a:ext cx="396000" cy="1586328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stCxn id="66" idx="0"/>
            </p:cNvCxnSpPr>
            <p:nvPr/>
          </p:nvCxnSpPr>
          <p:spPr>
            <a:xfrm flipV="1">
              <a:off x="7416000" y="3962328"/>
              <a:ext cx="287994" cy="1586328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stCxn id="65" idx="0"/>
            </p:cNvCxnSpPr>
            <p:nvPr/>
          </p:nvCxnSpPr>
          <p:spPr>
            <a:xfrm flipV="1">
              <a:off x="8136000" y="3962328"/>
              <a:ext cx="179994" cy="1586328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>
              <a:stCxn id="64" idx="0"/>
            </p:cNvCxnSpPr>
            <p:nvPr/>
          </p:nvCxnSpPr>
          <p:spPr>
            <a:xfrm flipV="1">
              <a:off x="8856000" y="3962328"/>
              <a:ext cx="71994" cy="1586328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stCxn id="63" idx="0"/>
            </p:cNvCxnSpPr>
            <p:nvPr/>
          </p:nvCxnSpPr>
          <p:spPr>
            <a:xfrm flipH="1" flipV="1">
              <a:off x="9539994" y="3962328"/>
              <a:ext cx="36006" cy="1586328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Content Placeholder 2 1"/>
          <p:cNvSpPr txBox="1">
            <a:spLocks/>
          </p:cNvSpPr>
          <p:nvPr/>
        </p:nvSpPr>
        <p:spPr>
          <a:xfrm>
            <a:off x="335999" y="5364000"/>
            <a:ext cx="11160000" cy="72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/>
              <a:t>Coherent – macroscopic quantities:</a:t>
            </a:r>
          </a:p>
        </p:txBody>
      </p:sp>
      <p:pic>
        <p:nvPicPr>
          <p:cNvPr id="41" name="Picture 4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44" y="5904005"/>
            <a:ext cx="9383312" cy="51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5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 and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00" y="864000"/>
            <a:ext cx="11520000" cy="554400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2000" dirty="0" smtClean="0"/>
              <a:t>Collective effects in the physics of particle accelerators and beam dynamics is yet another very important topic, as it determines the </a:t>
            </a:r>
            <a:r>
              <a:rPr lang="en-US" sz="2000" b="1" dirty="0" smtClean="0">
                <a:solidFill>
                  <a:srgbClr val="C00000"/>
                </a:solidFill>
              </a:rPr>
              <a:t>ultimate performance of many machines</a:t>
            </a:r>
            <a:r>
              <a:rPr lang="en-US" sz="2000" dirty="0" smtClean="0"/>
              <a:t>. These effects become increasingly important as the beam intensities are pushed towards the limits.</a:t>
            </a:r>
          </a:p>
          <a:p>
            <a:pPr marL="0" indent="0" algn="just">
              <a:buNone/>
            </a:pPr>
            <a:r>
              <a:rPr lang="en-US" sz="2000" dirty="0" smtClean="0"/>
              <a:t>In terms of the physics, they are challenging to deal with due to </a:t>
            </a:r>
            <a:r>
              <a:rPr lang="en-US" sz="2000" b="1" dirty="0" smtClean="0">
                <a:solidFill>
                  <a:srgbClr val="C00000"/>
                </a:solidFill>
              </a:rPr>
              <a:t>their self-consistent nature </a:t>
            </a:r>
            <a:r>
              <a:rPr lang="en-US" sz="2000" dirty="0" smtClean="0"/>
              <a:t>– instead of having to handle the particle dynamics within a fixed environment, the particle distribution actually affects and changes the environment, which in turn impacts the particle distribution and so on.</a:t>
            </a:r>
          </a:p>
          <a:p>
            <a:pPr marL="0" indent="0" algn="just">
              <a:buNone/>
            </a:pPr>
            <a:r>
              <a:rPr lang="en-US" sz="2000" dirty="0" smtClean="0"/>
              <a:t>We will have a look at some important collective effects mostly phenomenologically, trying to give an intuitive picture and showing some real world examples. The main topics that we will discuss are:</a:t>
            </a:r>
          </a:p>
          <a:p>
            <a:pPr marL="0" indent="0" algn="just">
              <a:buNone/>
            </a:pPr>
            <a:endParaRPr lang="en-US" sz="2000" dirty="0" smtClean="0"/>
          </a:p>
          <a:p>
            <a:pPr algn="just"/>
            <a:r>
              <a:rPr lang="en-US" sz="2000" dirty="0" err="1" smtClean="0"/>
              <a:t>Multiparticle</a:t>
            </a:r>
            <a:r>
              <a:rPr lang="en-US" sz="2000" dirty="0" smtClean="0"/>
              <a:t> dynamics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sz="1600" dirty="0" smtClean="0"/>
              <a:t>Moving from single particles to </a:t>
            </a:r>
            <a:r>
              <a:rPr lang="en-US" sz="1600" dirty="0" err="1" smtClean="0"/>
              <a:t>multiparticle</a:t>
            </a:r>
            <a:r>
              <a:rPr lang="en-US" sz="1600" dirty="0" smtClean="0"/>
              <a:t> systems</a:t>
            </a:r>
          </a:p>
          <a:p>
            <a:pPr algn="just"/>
            <a:r>
              <a:rPr lang="en-US" sz="2000" dirty="0" smtClean="0"/>
              <a:t>Space charge effects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sz="1600" dirty="0" smtClean="0"/>
              <a:t>Direct and indirect and space charge</a:t>
            </a:r>
          </a:p>
          <a:p>
            <a:pPr algn="just"/>
            <a:r>
              <a:rPr lang="en-US" sz="2000" dirty="0" smtClean="0"/>
              <a:t>Wake fields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sz="1600" dirty="0" smtClean="0"/>
              <a:t>Longitudinal and transverse wake fields and impedances</a:t>
            </a:r>
          </a:p>
          <a:p>
            <a:pPr algn="just"/>
            <a:r>
              <a:rPr lang="en-US" sz="2000" dirty="0" smtClean="0"/>
              <a:t>Instabilities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sz="1600" dirty="0" smtClean="0"/>
              <a:t>Coupled bunch and single bunch instabilities in the transverse and the longitudinal planes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Kevin Li - Collective effects 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31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44000" y="504000"/>
            <a:ext cx="5400000" cy="2945466"/>
            <a:chOff x="2136000" y="1440000"/>
            <a:chExt cx="7920000" cy="432000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6000" y="1440000"/>
              <a:ext cx="7920000" cy="4320001"/>
            </a:xfrm>
            <a:prstGeom prst="rect">
              <a:avLst/>
            </a:prstGeom>
          </p:spPr>
        </p:pic>
        <p:sp>
          <p:nvSpPr>
            <p:cNvPr id="19" name="Arc 18"/>
            <p:cNvSpPr>
              <a:spLocks noChangeAspect="1"/>
            </p:cNvSpPr>
            <p:nvPr/>
          </p:nvSpPr>
          <p:spPr>
            <a:xfrm>
              <a:off x="3420000" y="2628000"/>
              <a:ext cx="5617297" cy="1894989"/>
            </a:xfrm>
            <a:prstGeom prst="arc">
              <a:avLst>
                <a:gd name="adj1" fmla="val 2062591"/>
                <a:gd name="adj2" fmla="val 9892665"/>
              </a:avLst>
            </a:prstGeom>
            <a:ln w="31750">
              <a:solidFill>
                <a:schemeClr val="accent2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 rot="-900000">
              <a:off x="7560000" y="4284000"/>
              <a:ext cx="792000" cy="288000"/>
            </a:xfrm>
            <a:prstGeom prst="ellipse">
              <a:avLst/>
            </a:prstGeom>
            <a:solidFill>
              <a:schemeClr val="accent3"/>
            </a:solidFill>
            <a:scene3d>
              <a:camera prst="orthographicFront"/>
              <a:lightRig rig="balanced" dir="t">
                <a:rot lat="0" lon="0" rev="0"/>
              </a:lightRig>
            </a:scene3d>
            <a:sp3d>
              <a:bevelT w="127000" h="1270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7956000" y="3708000"/>
              <a:ext cx="0" cy="792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8100000" flipV="1">
              <a:off x="8134191" y="4284000"/>
              <a:ext cx="0" cy="648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5300000" flipV="1">
              <a:off x="7542000" y="4050000"/>
              <a:ext cx="0" cy="100800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4000" y="3528000"/>
              <a:ext cx="130743" cy="17935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0000" y="4824000"/>
              <a:ext cx="140800" cy="12571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000" y="4788000"/>
              <a:ext cx="119009" cy="12571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8000" y="3960000"/>
              <a:ext cx="103924" cy="1257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Incoherent vs. </a:t>
            </a:r>
            <a:r>
              <a:rPr lang="en-US" dirty="0"/>
              <a:t>coherent motion – </a:t>
            </a:r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3" name="Content Placeholder 2 1"/>
          <p:cNvSpPr>
            <a:spLocks noGrp="1"/>
          </p:cNvSpPr>
          <p:nvPr>
            <p:ph idx="1"/>
          </p:nvPr>
        </p:nvSpPr>
        <p:spPr>
          <a:xfrm>
            <a:off x="5976000" y="900000"/>
            <a:ext cx="5760000" cy="5400000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en-US" sz="2000" dirty="0"/>
              <a:t>Let’s observe a system of five </a:t>
            </a:r>
            <a:r>
              <a:rPr lang="en-US" sz="2000" dirty="0" smtClean="0"/>
              <a:t>hundred particles</a:t>
            </a:r>
            <a:r>
              <a:rPr lang="en-US" sz="2000" dirty="0"/>
              <a:t>:</a:t>
            </a:r>
          </a:p>
          <a:p>
            <a:pPr lvl="1" algn="just">
              <a:lnSpc>
                <a:spcPct val="100000"/>
              </a:lnSpc>
            </a:pPr>
            <a:r>
              <a:rPr lang="en-US" sz="1800" dirty="0" smtClean="0"/>
              <a:t>Although each and every individual particle performs more or less large oscillations around the orbit, a coherent motion is hardly visible – for a matched injection.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Kevin Li - Collective effects 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20</a:t>
            </a:fld>
            <a:endParaRPr lang="en-GB"/>
          </a:p>
        </p:txBody>
      </p:sp>
      <p:pic>
        <p:nvPicPr>
          <p:cNvPr id="15" name="outp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00000" y="3168000"/>
            <a:ext cx="9792000" cy="3264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384000" y="972000"/>
            <a:ext cx="936000" cy="648000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  <a:scene3d>
            <a:camera prst="isometricOffAxis2Right">
              <a:rot lat="900000" lon="18000000" rev="0"/>
            </a:camera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44000" y="504000"/>
            <a:ext cx="5400000" cy="2945466"/>
            <a:chOff x="2136000" y="1440000"/>
            <a:chExt cx="7920000" cy="432000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6000" y="1440000"/>
              <a:ext cx="7920000" cy="4320001"/>
            </a:xfrm>
            <a:prstGeom prst="rect">
              <a:avLst/>
            </a:prstGeom>
          </p:spPr>
        </p:pic>
        <p:sp>
          <p:nvSpPr>
            <p:cNvPr id="19" name="Arc 18"/>
            <p:cNvSpPr>
              <a:spLocks noChangeAspect="1"/>
            </p:cNvSpPr>
            <p:nvPr/>
          </p:nvSpPr>
          <p:spPr>
            <a:xfrm>
              <a:off x="3420000" y="2628000"/>
              <a:ext cx="5617297" cy="1894989"/>
            </a:xfrm>
            <a:prstGeom prst="arc">
              <a:avLst>
                <a:gd name="adj1" fmla="val 2062591"/>
                <a:gd name="adj2" fmla="val 9892665"/>
              </a:avLst>
            </a:prstGeom>
            <a:ln w="31750">
              <a:solidFill>
                <a:schemeClr val="accent2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 rot="-900000">
              <a:off x="7560000" y="4284000"/>
              <a:ext cx="792000" cy="288000"/>
            </a:xfrm>
            <a:prstGeom prst="ellipse">
              <a:avLst/>
            </a:prstGeom>
            <a:solidFill>
              <a:schemeClr val="accent3"/>
            </a:solidFill>
            <a:scene3d>
              <a:camera prst="orthographicFront"/>
              <a:lightRig rig="balanced" dir="t">
                <a:rot lat="0" lon="0" rev="0"/>
              </a:lightRig>
            </a:scene3d>
            <a:sp3d>
              <a:bevelT w="127000" h="1270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7956000" y="3708000"/>
              <a:ext cx="0" cy="792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8100000" flipV="1">
              <a:off x="8134191" y="4284000"/>
              <a:ext cx="0" cy="648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5300000" flipV="1">
              <a:off x="7542000" y="4050000"/>
              <a:ext cx="0" cy="100800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4000" y="3528000"/>
              <a:ext cx="130743" cy="17935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0000" y="4824000"/>
              <a:ext cx="140800" cy="12571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000" y="4788000"/>
              <a:ext cx="119009" cy="12571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8000" y="3960000"/>
              <a:ext cx="103924" cy="1257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Incoherent vs. </a:t>
            </a:r>
            <a:r>
              <a:rPr lang="en-US" dirty="0"/>
              <a:t>coherent motion – </a:t>
            </a:r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3" name="Content Placeholder 2 1"/>
          <p:cNvSpPr>
            <a:spLocks noGrp="1"/>
          </p:cNvSpPr>
          <p:nvPr>
            <p:ph idx="1"/>
          </p:nvPr>
        </p:nvSpPr>
        <p:spPr>
          <a:xfrm>
            <a:off x="5976000" y="900000"/>
            <a:ext cx="5760000" cy="5400000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en-US" sz="2000" dirty="0"/>
              <a:t>Let’s observe a system of five hundred particles:</a:t>
            </a:r>
          </a:p>
          <a:p>
            <a:pPr lvl="1" algn="just">
              <a:lnSpc>
                <a:spcPct val="100000"/>
              </a:lnSpc>
            </a:pPr>
            <a:r>
              <a:rPr lang="en-US" sz="1800" dirty="0" smtClean="0"/>
              <a:t>For an offset injection, all particles move </a:t>
            </a:r>
            <a:r>
              <a:rPr lang="en-US" sz="1800" b="1" dirty="0" smtClean="0">
                <a:solidFill>
                  <a:srgbClr val="C00000"/>
                </a:solidFill>
              </a:rPr>
              <a:t>around the orbit at a constant tune</a:t>
            </a:r>
            <a:r>
              <a:rPr lang="en-US" sz="1800" dirty="0" smtClean="0"/>
              <a:t> and, at the same time, a clear and </a:t>
            </a:r>
            <a:r>
              <a:rPr lang="en-US" sz="1800" b="1" dirty="0" smtClean="0">
                <a:solidFill>
                  <a:srgbClr val="C00000"/>
                </a:solidFill>
              </a:rPr>
              <a:t>strong coherent motion</a:t>
            </a:r>
            <a:r>
              <a:rPr lang="en-US" sz="1800" dirty="0" smtClean="0"/>
              <a:t> is observed.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Kevin Li - Collective effects 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21</a:t>
            </a:fld>
            <a:endParaRPr lang="en-GB"/>
          </a:p>
        </p:txBody>
      </p:sp>
      <p:pic>
        <p:nvPicPr>
          <p:cNvPr id="15" name="outp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00000" y="3168000"/>
            <a:ext cx="9792000" cy="3264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384000" y="972000"/>
            <a:ext cx="936000" cy="648000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  <a:scene3d>
            <a:camera prst="isometricOffAxis2Right">
              <a:rot lat="900000" lon="18000000" rev="0"/>
            </a:camera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56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44000" y="504000"/>
            <a:ext cx="5400000" cy="2945466"/>
            <a:chOff x="2136000" y="1440000"/>
            <a:chExt cx="7920000" cy="432000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6000" y="1440000"/>
              <a:ext cx="7920000" cy="4320001"/>
            </a:xfrm>
            <a:prstGeom prst="rect">
              <a:avLst/>
            </a:prstGeom>
          </p:spPr>
        </p:pic>
        <p:sp>
          <p:nvSpPr>
            <p:cNvPr id="19" name="Arc 18"/>
            <p:cNvSpPr>
              <a:spLocks noChangeAspect="1"/>
            </p:cNvSpPr>
            <p:nvPr/>
          </p:nvSpPr>
          <p:spPr>
            <a:xfrm>
              <a:off x="3420000" y="2628000"/>
              <a:ext cx="5617297" cy="1894989"/>
            </a:xfrm>
            <a:prstGeom prst="arc">
              <a:avLst>
                <a:gd name="adj1" fmla="val 2062591"/>
                <a:gd name="adj2" fmla="val 9892665"/>
              </a:avLst>
            </a:prstGeom>
            <a:ln w="31750">
              <a:solidFill>
                <a:schemeClr val="accent2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 rot="-900000">
              <a:off x="7560000" y="4284000"/>
              <a:ext cx="792000" cy="288000"/>
            </a:xfrm>
            <a:prstGeom prst="ellipse">
              <a:avLst/>
            </a:prstGeom>
            <a:solidFill>
              <a:schemeClr val="accent3"/>
            </a:solidFill>
            <a:scene3d>
              <a:camera prst="orthographicFront"/>
              <a:lightRig rig="balanced" dir="t">
                <a:rot lat="0" lon="0" rev="0"/>
              </a:lightRig>
            </a:scene3d>
            <a:sp3d>
              <a:bevelT w="127000" h="1270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7956000" y="3708000"/>
              <a:ext cx="0" cy="792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8100000" flipV="1">
              <a:off x="8134191" y="4284000"/>
              <a:ext cx="0" cy="648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5300000" flipV="1">
              <a:off x="7542000" y="4050000"/>
              <a:ext cx="0" cy="100800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4000" y="3528000"/>
              <a:ext cx="130743" cy="17935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0000" y="4824000"/>
              <a:ext cx="140800" cy="12571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000" y="4788000"/>
              <a:ext cx="119009" cy="12571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8000" y="3960000"/>
              <a:ext cx="103924" cy="1257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Incoherent vs. </a:t>
            </a:r>
            <a:r>
              <a:rPr lang="en-US" dirty="0"/>
              <a:t>coherent motion – </a:t>
            </a:r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3" name="Content Placeholder 2 1"/>
          <p:cNvSpPr>
            <a:spLocks noGrp="1"/>
          </p:cNvSpPr>
          <p:nvPr>
            <p:ph idx="1"/>
          </p:nvPr>
        </p:nvSpPr>
        <p:spPr>
          <a:xfrm>
            <a:off x="5976000" y="900000"/>
            <a:ext cx="5760000" cy="5400000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en-US" sz="2000" dirty="0"/>
              <a:t>Let’s observe a system of five hundred particles:</a:t>
            </a:r>
          </a:p>
          <a:p>
            <a:pPr lvl="1" algn="just">
              <a:lnSpc>
                <a:spcPct val="100000"/>
              </a:lnSpc>
            </a:pPr>
            <a:r>
              <a:rPr lang="en-US" sz="1800" dirty="0"/>
              <a:t>For an offset injection, all particles move </a:t>
            </a:r>
            <a:r>
              <a:rPr lang="en-US" sz="1800" b="1" dirty="0">
                <a:solidFill>
                  <a:srgbClr val="C00000"/>
                </a:solidFill>
              </a:rPr>
              <a:t>around the orbit at a constant tune</a:t>
            </a:r>
            <a:r>
              <a:rPr lang="en-US" sz="1800" dirty="0"/>
              <a:t> and, at the same time, a clear and </a:t>
            </a:r>
            <a:r>
              <a:rPr lang="en-US" sz="1800" b="1" dirty="0">
                <a:solidFill>
                  <a:srgbClr val="C00000"/>
                </a:solidFill>
              </a:rPr>
              <a:t>strong coherent motion</a:t>
            </a:r>
            <a:r>
              <a:rPr lang="en-US" sz="1800" dirty="0"/>
              <a:t> is observed.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Kevin Li - Collective effects 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22</a:t>
            </a:fld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3384000" y="972000"/>
            <a:ext cx="936000" cy="648000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  <a:scene3d>
            <a:camera prst="isometricOffAxis2Right">
              <a:rot lat="900000" lon="18000000" rev="0"/>
            </a:camera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000" y="3168000"/>
            <a:ext cx="9792000" cy="3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9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44000" y="504000"/>
            <a:ext cx="5400000" cy="2945466"/>
            <a:chOff x="2136000" y="1440000"/>
            <a:chExt cx="7920000" cy="432000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6000" y="1440000"/>
              <a:ext cx="7920000" cy="4320001"/>
            </a:xfrm>
            <a:prstGeom prst="rect">
              <a:avLst/>
            </a:prstGeom>
          </p:spPr>
        </p:pic>
        <p:sp>
          <p:nvSpPr>
            <p:cNvPr id="19" name="Arc 18"/>
            <p:cNvSpPr>
              <a:spLocks noChangeAspect="1"/>
            </p:cNvSpPr>
            <p:nvPr/>
          </p:nvSpPr>
          <p:spPr>
            <a:xfrm>
              <a:off x="3420000" y="2628000"/>
              <a:ext cx="5617297" cy="1894989"/>
            </a:xfrm>
            <a:prstGeom prst="arc">
              <a:avLst>
                <a:gd name="adj1" fmla="val 2062591"/>
                <a:gd name="adj2" fmla="val 9892665"/>
              </a:avLst>
            </a:prstGeom>
            <a:ln w="31750">
              <a:solidFill>
                <a:schemeClr val="accent2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 rot="-900000">
              <a:off x="7560000" y="4284000"/>
              <a:ext cx="792000" cy="288000"/>
            </a:xfrm>
            <a:prstGeom prst="ellipse">
              <a:avLst/>
            </a:prstGeom>
            <a:solidFill>
              <a:schemeClr val="accent3"/>
            </a:solidFill>
            <a:scene3d>
              <a:camera prst="orthographicFront"/>
              <a:lightRig rig="balanced" dir="t">
                <a:rot lat="0" lon="0" rev="0"/>
              </a:lightRig>
            </a:scene3d>
            <a:sp3d>
              <a:bevelT w="127000" h="1270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7956000" y="3708000"/>
              <a:ext cx="0" cy="792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8100000" flipV="1">
              <a:off x="8134191" y="4284000"/>
              <a:ext cx="0" cy="648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5300000" flipV="1">
              <a:off x="7542000" y="4050000"/>
              <a:ext cx="0" cy="100800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4000" y="3528000"/>
              <a:ext cx="130743" cy="17935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0000" y="4824000"/>
              <a:ext cx="140800" cy="12571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000" y="4788000"/>
              <a:ext cx="119009" cy="12571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8000" y="3960000"/>
              <a:ext cx="103924" cy="1257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Incoherent vs. </a:t>
            </a:r>
            <a:r>
              <a:rPr lang="en-US" dirty="0"/>
              <a:t>coherent motion – </a:t>
            </a:r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3" name="Content Placeholder 2 1"/>
          <p:cNvSpPr>
            <a:spLocks noGrp="1"/>
          </p:cNvSpPr>
          <p:nvPr>
            <p:ph idx="1"/>
          </p:nvPr>
        </p:nvSpPr>
        <p:spPr>
          <a:xfrm>
            <a:off x="5976000" y="900000"/>
            <a:ext cx="5760000" cy="5400000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en-US" sz="2000" dirty="0"/>
              <a:t>Let’s observe a system of five hundred particles:</a:t>
            </a:r>
          </a:p>
          <a:p>
            <a:pPr lvl="1" algn="just">
              <a:lnSpc>
                <a:spcPct val="100000"/>
              </a:lnSpc>
            </a:pPr>
            <a:r>
              <a:rPr lang="en-US" sz="1800" dirty="0" smtClean="0"/>
              <a:t>When offset, all particles move </a:t>
            </a:r>
            <a:r>
              <a:rPr lang="en-US" sz="1800" b="1" dirty="0" smtClean="0">
                <a:solidFill>
                  <a:srgbClr val="C00000"/>
                </a:solidFill>
              </a:rPr>
              <a:t>around the orbit at a constant tune </a:t>
            </a:r>
            <a:r>
              <a:rPr lang="en-US" sz="1800" dirty="0" smtClean="0"/>
              <a:t>and a clear and </a:t>
            </a:r>
            <a:r>
              <a:rPr lang="en-US" sz="1800" b="1" dirty="0" smtClean="0">
                <a:solidFill>
                  <a:srgbClr val="C00000"/>
                </a:solidFill>
              </a:rPr>
              <a:t>strong coherent motion</a:t>
            </a:r>
            <a:r>
              <a:rPr lang="en-US" sz="1800" dirty="0" smtClean="0"/>
              <a:t> is observed.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Kevin Li - Collective effects 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23</a:t>
            </a:fld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3384000" y="972000"/>
            <a:ext cx="936000" cy="648000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  <a:scene3d>
            <a:camera prst="isometricOffAxis2Right">
              <a:rot lat="900000" lon="18000000" rev="0"/>
            </a:camera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000" y="3168000"/>
            <a:ext cx="9792000" cy="32640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156000" y="900000"/>
            <a:ext cx="5760000" cy="3840000"/>
            <a:chOff x="6156000" y="900000"/>
            <a:chExt cx="5760000" cy="384000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6000" y="900000"/>
              <a:ext cx="5760000" cy="384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8856000" y="1116000"/>
              <a:ext cx="2700000" cy="9360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/>
              <a:r>
                <a:rPr lang="en-US" sz="1600" b="1" dirty="0" smtClean="0">
                  <a:solidFill>
                    <a:schemeClr val="accent6">
                      <a:lumMod val="75000"/>
                    </a:schemeClr>
                  </a:solidFill>
                </a:rPr>
                <a:t>A frequency analysis of the coherent (red) line shows a clear single tune line</a:t>
              </a:r>
              <a:endParaRPr lang="en-US" sz="16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36000" y="2016000"/>
            <a:ext cx="5760000" cy="4320000"/>
            <a:chOff x="936000" y="2016000"/>
            <a:chExt cx="5760000" cy="4320000"/>
          </a:xfrm>
        </p:grpSpPr>
        <p:pic>
          <p:nvPicPr>
            <p:cNvPr id="29" name="Content Placeholder 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000" y="2016000"/>
              <a:ext cx="5760000" cy="432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0" name="Rectangle 29"/>
            <p:cNvSpPr/>
            <p:nvPr/>
          </p:nvSpPr>
          <p:spPr>
            <a:xfrm>
              <a:off x="1872000" y="4572000"/>
              <a:ext cx="1476000" cy="1134000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528988" y="2304000"/>
              <a:ext cx="2700000" cy="14400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/>
              <a:r>
                <a:rPr lang="en-US" sz="1600" b="1" dirty="0" smtClean="0">
                  <a:solidFill>
                    <a:schemeClr val="accent6">
                      <a:lumMod val="75000"/>
                    </a:schemeClr>
                  </a:solidFill>
                </a:rPr>
                <a:t>A frequency analysis of each particle shows that all particles are oscillating at the same tune – together with the coherent line.</a:t>
              </a:r>
              <a:endParaRPr lang="en-US" sz="16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033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44000" y="504000"/>
            <a:ext cx="5400000" cy="2945466"/>
            <a:chOff x="2136000" y="1440000"/>
            <a:chExt cx="7920000" cy="432000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6000" y="1440000"/>
              <a:ext cx="7920000" cy="4320001"/>
            </a:xfrm>
            <a:prstGeom prst="rect">
              <a:avLst/>
            </a:prstGeom>
          </p:spPr>
        </p:pic>
        <p:sp>
          <p:nvSpPr>
            <p:cNvPr id="19" name="Arc 18"/>
            <p:cNvSpPr>
              <a:spLocks noChangeAspect="1"/>
            </p:cNvSpPr>
            <p:nvPr/>
          </p:nvSpPr>
          <p:spPr>
            <a:xfrm>
              <a:off x="3420000" y="2628000"/>
              <a:ext cx="5617297" cy="1894989"/>
            </a:xfrm>
            <a:prstGeom prst="arc">
              <a:avLst>
                <a:gd name="adj1" fmla="val 2062591"/>
                <a:gd name="adj2" fmla="val 9892665"/>
              </a:avLst>
            </a:prstGeom>
            <a:ln w="31750">
              <a:solidFill>
                <a:schemeClr val="accent2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 rot="-900000">
              <a:off x="7560000" y="4284000"/>
              <a:ext cx="792000" cy="288000"/>
            </a:xfrm>
            <a:prstGeom prst="ellipse">
              <a:avLst/>
            </a:prstGeom>
            <a:solidFill>
              <a:schemeClr val="accent3"/>
            </a:solidFill>
            <a:scene3d>
              <a:camera prst="orthographicFront"/>
              <a:lightRig rig="balanced" dir="t">
                <a:rot lat="0" lon="0" rev="0"/>
              </a:lightRig>
            </a:scene3d>
            <a:sp3d>
              <a:bevelT w="127000" h="1270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7956000" y="3708000"/>
              <a:ext cx="0" cy="792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8100000" flipV="1">
              <a:off x="8134191" y="4284000"/>
              <a:ext cx="0" cy="648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5300000" flipV="1">
              <a:off x="7542000" y="4050000"/>
              <a:ext cx="0" cy="100800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4000" y="3528000"/>
              <a:ext cx="130743" cy="17935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0000" y="4824000"/>
              <a:ext cx="140800" cy="12571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000" y="4788000"/>
              <a:ext cx="119009" cy="12571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8000" y="3960000"/>
              <a:ext cx="103924" cy="1257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Incoherent vs. </a:t>
            </a:r>
            <a:r>
              <a:rPr lang="en-US" dirty="0"/>
              <a:t>coherent motion – </a:t>
            </a:r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3" name="Content Placeholder 2 1"/>
          <p:cNvSpPr>
            <a:spLocks noGrp="1"/>
          </p:cNvSpPr>
          <p:nvPr>
            <p:ph idx="1"/>
          </p:nvPr>
        </p:nvSpPr>
        <p:spPr>
          <a:xfrm>
            <a:off x="5976000" y="900000"/>
            <a:ext cx="5760000" cy="5400000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en-US" sz="2000" dirty="0"/>
              <a:t>Let’s observe a system of five hundred particles:</a:t>
            </a:r>
          </a:p>
          <a:p>
            <a:pPr lvl="1" algn="just">
              <a:lnSpc>
                <a:spcPct val="100000"/>
              </a:lnSpc>
            </a:pPr>
            <a:r>
              <a:rPr lang="en-US" sz="1800" dirty="0"/>
              <a:t>When </a:t>
            </a:r>
            <a:r>
              <a:rPr lang="en-US" sz="1800" dirty="0" smtClean="0"/>
              <a:t>offset and in the presence of non-</a:t>
            </a:r>
            <a:r>
              <a:rPr lang="en-US" sz="1800" dirty="0" err="1" smtClean="0"/>
              <a:t>linearities</a:t>
            </a:r>
            <a:r>
              <a:rPr lang="en-US" sz="1800" dirty="0" smtClean="0"/>
              <a:t> (detuning with amplitude), </a:t>
            </a:r>
            <a:r>
              <a:rPr lang="en-US" sz="1800" dirty="0"/>
              <a:t>all particles move </a:t>
            </a:r>
            <a:r>
              <a:rPr lang="en-US" sz="1800" b="1" dirty="0">
                <a:solidFill>
                  <a:srgbClr val="C00000"/>
                </a:solidFill>
              </a:rPr>
              <a:t>around the orbit at </a:t>
            </a:r>
            <a:r>
              <a:rPr lang="en-US" sz="1800" b="1" dirty="0" smtClean="0">
                <a:solidFill>
                  <a:srgbClr val="C00000"/>
                </a:solidFill>
              </a:rPr>
              <a:t>different tunes</a:t>
            </a:r>
            <a:r>
              <a:rPr lang="en-US" sz="1800" dirty="0" smtClean="0"/>
              <a:t>. As a consequence, we can observe </a:t>
            </a:r>
            <a:r>
              <a:rPr lang="en-US" sz="1800" dirty="0" err="1" smtClean="0"/>
              <a:t>filamentation</a:t>
            </a:r>
            <a:r>
              <a:rPr lang="en-US" sz="1800" dirty="0" smtClean="0"/>
              <a:t> of the bunch in phase space. The </a:t>
            </a:r>
            <a:r>
              <a:rPr lang="en-US" sz="1800" b="1" dirty="0" smtClean="0">
                <a:solidFill>
                  <a:srgbClr val="C00000"/>
                </a:solidFill>
              </a:rPr>
              <a:t>bunch </a:t>
            </a:r>
            <a:r>
              <a:rPr lang="en-US" sz="1800" b="1" dirty="0" err="1" smtClean="0">
                <a:solidFill>
                  <a:srgbClr val="C00000"/>
                </a:solidFill>
              </a:rPr>
              <a:t>decoheres</a:t>
            </a:r>
            <a:r>
              <a:rPr lang="en-US" sz="1800" dirty="0" smtClean="0"/>
              <a:t> </a:t>
            </a:r>
            <a:r>
              <a:rPr lang="en-US" sz="1800" dirty="0"/>
              <a:t>and </a:t>
            </a:r>
            <a:r>
              <a:rPr lang="en-US" sz="1800" dirty="0" smtClean="0"/>
              <a:t>the emittance increases.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Kevin Li - Collective effects 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24</a:t>
            </a:fld>
            <a:endParaRPr lang="en-GB"/>
          </a:p>
        </p:txBody>
      </p:sp>
      <p:pic>
        <p:nvPicPr>
          <p:cNvPr id="15" name="outp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00000" y="3168000"/>
            <a:ext cx="9792000" cy="3264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384000" y="972000"/>
            <a:ext cx="936000" cy="648000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  <a:scene3d>
            <a:camera prst="isometricOffAxis2Right">
              <a:rot lat="900000" lon="18000000" rev="0"/>
            </a:camera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44000" y="504000"/>
            <a:ext cx="5400000" cy="2945466"/>
            <a:chOff x="2136000" y="1440000"/>
            <a:chExt cx="7920000" cy="432000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6000" y="1440000"/>
              <a:ext cx="7920000" cy="4320001"/>
            </a:xfrm>
            <a:prstGeom prst="rect">
              <a:avLst/>
            </a:prstGeom>
          </p:spPr>
        </p:pic>
        <p:sp>
          <p:nvSpPr>
            <p:cNvPr id="19" name="Arc 18"/>
            <p:cNvSpPr>
              <a:spLocks noChangeAspect="1"/>
            </p:cNvSpPr>
            <p:nvPr/>
          </p:nvSpPr>
          <p:spPr>
            <a:xfrm>
              <a:off x="3420000" y="2628000"/>
              <a:ext cx="5617297" cy="1894989"/>
            </a:xfrm>
            <a:prstGeom prst="arc">
              <a:avLst>
                <a:gd name="adj1" fmla="val 2062591"/>
                <a:gd name="adj2" fmla="val 9892665"/>
              </a:avLst>
            </a:prstGeom>
            <a:ln w="31750">
              <a:solidFill>
                <a:schemeClr val="accent2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 rot="-900000">
              <a:off x="7560000" y="4284000"/>
              <a:ext cx="792000" cy="288000"/>
            </a:xfrm>
            <a:prstGeom prst="ellipse">
              <a:avLst/>
            </a:prstGeom>
            <a:solidFill>
              <a:schemeClr val="accent3"/>
            </a:solidFill>
            <a:scene3d>
              <a:camera prst="orthographicFront"/>
              <a:lightRig rig="balanced" dir="t">
                <a:rot lat="0" lon="0" rev="0"/>
              </a:lightRig>
            </a:scene3d>
            <a:sp3d>
              <a:bevelT w="127000" h="1270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7956000" y="3708000"/>
              <a:ext cx="0" cy="792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8100000" flipV="1">
              <a:off x="8134191" y="4284000"/>
              <a:ext cx="0" cy="648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5300000" flipV="1">
              <a:off x="7542000" y="4050000"/>
              <a:ext cx="0" cy="100800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4000" y="3528000"/>
              <a:ext cx="130743" cy="17935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0000" y="4824000"/>
              <a:ext cx="140800" cy="12571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000" y="4788000"/>
              <a:ext cx="119009" cy="12571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8000" y="3960000"/>
              <a:ext cx="103924" cy="1257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Incoherent vs. </a:t>
            </a:r>
            <a:r>
              <a:rPr lang="en-US" dirty="0"/>
              <a:t>coherent motion – </a:t>
            </a:r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3" name="Content Placeholder 2 1"/>
          <p:cNvSpPr>
            <a:spLocks noGrp="1"/>
          </p:cNvSpPr>
          <p:nvPr>
            <p:ph idx="1"/>
          </p:nvPr>
        </p:nvSpPr>
        <p:spPr>
          <a:xfrm>
            <a:off x="5976000" y="900000"/>
            <a:ext cx="5760000" cy="5400000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en-US" sz="2000" dirty="0"/>
              <a:t>Let’s observe a system of five hundred particles:</a:t>
            </a:r>
          </a:p>
          <a:p>
            <a:pPr lvl="1" algn="just">
              <a:lnSpc>
                <a:spcPct val="100000"/>
              </a:lnSpc>
            </a:pPr>
            <a:r>
              <a:rPr lang="en-US" sz="1800" dirty="0"/>
              <a:t>When </a:t>
            </a:r>
            <a:r>
              <a:rPr lang="en-US" sz="1800" dirty="0" smtClean="0"/>
              <a:t>offset and in the presence of non-</a:t>
            </a:r>
            <a:r>
              <a:rPr lang="en-US" sz="1800" dirty="0" err="1" smtClean="0"/>
              <a:t>linearities</a:t>
            </a:r>
            <a:r>
              <a:rPr lang="en-US" sz="1800" dirty="0" smtClean="0"/>
              <a:t> (detuning with amplitude), </a:t>
            </a:r>
            <a:r>
              <a:rPr lang="en-US" sz="1800" dirty="0"/>
              <a:t>all particles move </a:t>
            </a:r>
            <a:r>
              <a:rPr lang="en-US" sz="1800" b="1" dirty="0">
                <a:solidFill>
                  <a:srgbClr val="C00000"/>
                </a:solidFill>
              </a:rPr>
              <a:t>around the orbit at </a:t>
            </a:r>
            <a:r>
              <a:rPr lang="en-US" sz="1800" b="1" dirty="0" smtClean="0">
                <a:solidFill>
                  <a:srgbClr val="C00000"/>
                </a:solidFill>
              </a:rPr>
              <a:t>different tunes</a:t>
            </a:r>
            <a:r>
              <a:rPr lang="en-US" sz="1800" dirty="0" smtClean="0"/>
              <a:t>. As a consequence, we can observe </a:t>
            </a:r>
            <a:r>
              <a:rPr lang="en-US" sz="1800" dirty="0" err="1" smtClean="0"/>
              <a:t>filamentation</a:t>
            </a:r>
            <a:r>
              <a:rPr lang="en-US" sz="1800" dirty="0" smtClean="0"/>
              <a:t> of the bunch in phase space. The</a:t>
            </a:r>
            <a:r>
              <a:rPr lang="en-US" sz="1800" b="1" dirty="0" smtClean="0">
                <a:solidFill>
                  <a:srgbClr val="C00000"/>
                </a:solidFill>
              </a:rPr>
              <a:t> bunch </a:t>
            </a:r>
            <a:r>
              <a:rPr lang="en-US" sz="1800" b="1" dirty="0" err="1" smtClean="0">
                <a:solidFill>
                  <a:srgbClr val="C00000"/>
                </a:solidFill>
              </a:rPr>
              <a:t>decoheres</a:t>
            </a:r>
            <a:r>
              <a:rPr lang="en-US" sz="1800" dirty="0" smtClean="0"/>
              <a:t> </a:t>
            </a:r>
            <a:r>
              <a:rPr lang="en-US" sz="1800" dirty="0"/>
              <a:t>and </a:t>
            </a:r>
            <a:r>
              <a:rPr lang="en-US" sz="1800" dirty="0" smtClean="0"/>
              <a:t>the emittance increases.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Kevin Li - Collective effects 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25</a:t>
            </a:fld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3384000" y="972000"/>
            <a:ext cx="936000" cy="648000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  <a:scene3d>
            <a:camera prst="isometricOffAxis2Right">
              <a:rot lat="900000" lon="18000000" rev="0"/>
            </a:camera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000" y="3168000"/>
            <a:ext cx="9792000" cy="3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8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44000" y="504000"/>
            <a:ext cx="5400000" cy="2945466"/>
            <a:chOff x="2136000" y="1440000"/>
            <a:chExt cx="7920000" cy="432000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6000" y="1440000"/>
              <a:ext cx="7920000" cy="4320001"/>
            </a:xfrm>
            <a:prstGeom prst="rect">
              <a:avLst/>
            </a:prstGeom>
          </p:spPr>
        </p:pic>
        <p:sp>
          <p:nvSpPr>
            <p:cNvPr id="19" name="Arc 18"/>
            <p:cNvSpPr>
              <a:spLocks noChangeAspect="1"/>
            </p:cNvSpPr>
            <p:nvPr/>
          </p:nvSpPr>
          <p:spPr>
            <a:xfrm>
              <a:off x="3420000" y="2628000"/>
              <a:ext cx="5617297" cy="1894989"/>
            </a:xfrm>
            <a:prstGeom prst="arc">
              <a:avLst>
                <a:gd name="adj1" fmla="val 2062591"/>
                <a:gd name="adj2" fmla="val 9892665"/>
              </a:avLst>
            </a:prstGeom>
            <a:ln w="31750">
              <a:solidFill>
                <a:schemeClr val="accent2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 rot="-900000">
              <a:off x="7560000" y="4284000"/>
              <a:ext cx="792000" cy="288000"/>
            </a:xfrm>
            <a:prstGeom prst="ellipse">
              <a:avLst/>
            </a:prstGeom>
            <a:solidFill>
              <a:schemeClr val="accent3"/>
            </a:solidFill>
            <a:scene3d>
              <a:camera prst="orthographicFront"/>
              <a:lightRig rig="balanced" dir="t">
                <a:rot lat="0" lon="0" rev="0"/>
              </a:lightRig>
            </a:scene3d>
            <a:sp3d>
              <a:bevelT w="127000" h="1270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7956000" y="3708000"/>
              <a:ext cx="0" cy="792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8100000" flipV="1">
              <a:off x="8134191" y="4284000"/>
              <a:ext cx="0" cy="648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5300000" flipV="1">
              <a:off x="7542000" y="4050000"/>
              <a:ext cx="0" cy="100800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4000" y="3528000"/>
              <a:ext cx="130743" cy="17935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0000" y="4824000"/>
              <a:ext cx="140800" cy="12571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000" y="4788000"/>
              <a:ext cx="119009" cy="12571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8000" y="3960000"/>
              <a:ext cx="103924" cy="1257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Incoherent vs. </a:t>
            </a:r>
            <a:r>
              <a:rPr lang="en-US" dirty="0"/>
              <a:t>coherent motion – </a:t>
            </a:r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3" name="Content Placeholder 2 1"/>
          <p:cNvSpPr>
            <a:spLocks noGrp="1"/>
          </p:cNvSpPr>
          <p:nvPr>
            <p:ph idx="1"/>
          </p:nvPr>
        </p:nvSpPr>
        <p:spPr>
          <a:xfrm>
            <a:off x="5976000" y="900000"/>
            <a:ext cx="5760000" cy="5400000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en-US" sz="2000" dirty="0"/>
              <a:t>Let’s observe a system of five hundred particles:</a:t>
            </a:r>
          </a:p>
          <a:p>
            <a:pPr lvl="1" algn="just">
              <a:lnSpc>
                <a:spcPct val="100000"/>
              </a:lnSpc>
            </a:pPr>
            <a:r>
              <a:rPr lang="en-US" sz="1800" dirty="0"/>
              <a:t>When </a:t>
            </a:r>
            <a:r>
              <a:rPr lang="en-US" sz="1800" dirty="0" smtClean="0"/>
              <a:t>offset and in the presence of non-</a:t>
            </a:r>
            <a:r>
              <a:rPr lang="en-US" sz="1800" dirty="0" err="1" smtClean="0"/>
              <a:t>linearities</a:t>
            </a:r>
            <a:r>
              <a:rPr lang="en-US" sz="1800" dirty="0" smtClean="0"/>
              <a:t> (detuning with amplitude), </a:t>
            </a:r>
            <a:r>
              <a:rPr lang="en-US" sz="1800" dirty="0"/>
              <a:t>all particles move </a:t>
            </a:r>
            <a:r>
              <a:rPr lang="en-US" sz="1800" b="1" dirty="0">
                <a:solidFill>
                  <a:srgbClr val="C00000"/>
                </a:solidFill>
              </a:rPr>
              <a:t>around the orbit at </a:t>
            </a:r>
            <a:r>
              <a:rPr lang="en-US" sz="1800" b="1" dirty="0" smtClean="0">
                <a:solidFill>
                  <a:srgbClr val="C00000"/>
                </a:solidFill>
              </a:rPr>
              <a:t>different tunes</a:t>
            </a:r>
            <a:r>
              <a:rPr lang="en-US" sz="1800" dirty="0" smtClean="0"/>
              <a:t>. As a consequence, we can observe </a:t>
            </a:r>
            <a:r>
              <a:rPr lang="en-US" sz="1800" dirty="0" err="1" smtClean="0"/>
              <a:t>filamentation</a:t>
            </a:r>
            <a:r>
              <a:rPr lang="en-US" sz="1800" dirty="0" smtClean="0"/>
              <a:t> of the bunch in phase space. The</a:t>
            </a:r>
            <a:r>
              <a:rPr lang="en-US" sz="1800" b="1" dirty="0" smtClean="0">
                <a:solidFill>
                  <a:srgbClr val="C00000"/>
                </a:solidFill>
              </a:rPr>
              <a:t> bunch </a:t>
            </a:r>
            <a:r>
              <a:rPr lang="en-US" sz="1800" b="1" dirty="0" err="1" smtClean="0">
                <a:solidFill>
                  <a:srgbClr val="C00000"/>
                </a:solidFill>
              </a:rPr>
              <a:t>decoheres</a:t>
            </a:r>
            <a:r>
              <a:rPr lang="en-US" sz="1800" dirty="0" smtClean="0"/>
              <a:t> </a:t>
            </a:r>
            <a:r>
              <a:rPr lang="en-US" sz="1800" dirty="0"/>
              <a:t>and </a:t>
            </a:r>
            <a:r>
              <a:rPr lang="en-US" sz="1800" dirty="0" smtClean="0"/>
              <a:t>the emittance increases.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Kevin Li - Collective effects 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26</a:t>
            </a:fld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3384000" y="972000"/>
            <a:ext cx="936000" cy="648000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  <a:scene3d>
            <a:camera prst="isometricOffAxis2Right">
              <a:rot lat="900000" lon="18000000" rev="0"/>
            </a:camera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000" y="3168000"/>
            <a:ext cx="9792000" cy="3264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156000" y="900000"/>
            <a:ext cx="5760000" cy="3840000"/>
            <a:chOff x="6156000" y="900000"/>
            <a:chExt cx="5760000" cy="3840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6000" y="900000"/>
              <a:ext cx="5760000" cy="384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8856000" y="1116000"/>
              <a:ext cx="2700000" cy="10800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/>
              <a:r>
                <a:rPr lang="en-US" sz="1600" b="1" dirty="0" smtClean="0">
                  <a:solidFill>
                    <a:schemeClr val="accent6">
                      <a:lumMod val="75000"/>
                    </a:schemeClr>
                  </a:solidFill>
                </a:rPr>
                <a:t>A frequency analysis of the coherent (red) line shows a strong spread of several tune lines</a:t>
              </a:r>
              <a:endParaRPr lang="en-US" sz="16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36000" y="2016000"/>
            <a:ext cx="5760000" cy="4320000"/>
            <a:chOff x="936000" y="2016000"/>
            <a:chExt cx="5760000" cy="432000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000" y="2016000"/>
              <a:ext cx="5760000" cy="432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8" name="Rectangle 27"/>
            <p:cNvSpPr/>
            <p:nvPr/>
          </p:nvSpPr>
          <p:spPr>
            <a:xfrm>
              <a:off x="1872000" y="4572000"/>
              <a:ext cx="1476000" cy="1134000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528988" y="2304000"/>
              <a:ext cx="2700000" cy="18000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noAutofit/>
            </a:bodyPr>
            <a:lstStyle/>
            <a:p>
              <a:pPr algn="just"/>
              <a:r>
                <a:rPr lang="en-US" sz="1600" b="1" dirty="0" smtClean="0">
                  <a:solidFill>
                    <a:schemeClr val="accent6">
                      <a:lumMod val="75000"/>
                    </a:schemeClr>
                  </a:solidFill>
                </a:rPr>
                <a:t>A frequency analysis of each particle shows that all particles are oscillating at different tunes – dispatching from the coherent tune and forming the tune footprint in tune space</a:t>
              </a:r>
              <a:endParaRPr lang="en-US" sz="16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389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 and impact of transverse nonlinearities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 smtClean="0"/>
              <a:t>We have learned or we may know from operational experience that there are a set of </a:t>
            </a:r>
            <a:r>
              <a:rPr lang="en-US" b="1" dirty="0" smtClean="0">
                <a:solidFill>
                  <a:srgbClr val="C00000"/>
                </a:solidFill>
              </a:rPr>
              <a:t>crucial machine parameters to influence beam stability</a:t>
            </a:r>
            <a:r>
              <a:rPr lang="en-US" dirty="0" smtClean="0"/>
              <a:t> – among them </a:t>
            </a:r>
            <a:r>
              <a:rPr lang="en-US" b="1" dirty="0" smtClean="0">
                <a:solidFill>
                  <a:srgbClr val="C00000"/>
                </a:solidFill>
              </a:rPr>
              <a:t>chromaticity and amplitude detuning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Chromaticity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dirty="0" smtClean="0"/>
              <a:t>Controlled with </a:t>
            </a:r>
            <a:r>
              <a:rPr lang="en-US" dirty="0" err="1" smtClean="0"/>
              <a:t>sextupoles</a:t>
            </a:r>
            <a:r>
              <a:rPr lang="en-US" dirty="0" smtClean="0"/>
              <a:t> – provides </a:t>
            </a:r>
            <a:r>
              <a:rPr lang="en-US" b="1" dirty="0" smtClean="0">
                <a:solidFill>
                  <a:srgbClr val="C00000"/>
                </a:solidFill>
              </a:rPr>
              <a:t>chromatic shift </a:t>
            </a:r>
            <a:r>
              <a:rPr lang="en-US" dirty="0" smtClean="0"/>
              <a:t>of bunch spectrum </a:t>
            </a:r>
            <a:r>
              <a:rPr lang="en-US" dirty="0" err="1" smtClean="0"/>
              <a:t>wrt</a:t>
            </a:r>
            <a:r>
              <a:rPr lang="en-US" dirty="0" smtClean="0"/>
              <a:t>. impedance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dirty="0" smtClean="0">
                <a:sym typeface="Wingdings" panose="05000000000000000000" pitchFamily="2" charset="2"/>
              </a:rPr>
              <a:t>Changes interaction of beam with impedance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dirty="0" smtClean="0">
                <a:sym typeface="Wingdings" panose="05000000000000000000" pitchFamily="2" charset="2"/>
              </a:rPr>
              <a:t>Damping or excitation of</a:t>
            </a:r>
            <a:r>
              <a:rPr lang="en-US" b="1" dirty="0" smtClean="0">
                <a:sym typeface="Wingdings" panose="05000000000000000000" pitchFamily="2" charset="2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headtail</a:t>
            </a:r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modes</a:t>
            </a:r>
            <a:endParaRPr lang="en-US" b="1" dirty="0" smtClean="0">
              <a:solidFill>
                <a:srgbClr val="C00000"/>
              </a:solidFill>
            </a:endParaRP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Amplitude detuning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dirty="0" smtClean="0"/>
              <a:t>Controlled with </a:t>
            </a:r>
            <a:r>
              <a:rPr lang="en-US" dirty="0" err="1" smtClean="0"/>
              <a:t>octupoles</a:t>
            </a:r>
            <a:r>
              <a:rPr lang="en-US" dirty="0" smtClean="0"/>
              <a:t> – provides (incoherent) </a:t>
            </a:r>
            <a:r>
              <a:rPr lang="en-US" b="1" dirty="0" smtClean="0">
                <a:solidFill>
                  <a:srgbClr val="C00000"/>
                </a:solidFill>
              </a:rPr>
              <a:t>tune spread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dirty="0" smtClean="0"/>
              <a:t>Leads to absorption of coherent power into the incoherent spectrum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b="1" dirty="0" smtClean="0">
                <a:sym typeface="Wingdings" panose="05000000000000000000" pitchFamily="2" charset="2"/>
              </a:rPr>
              <a:t> </a:t>
            </a:r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instability mitigation</a:t>
            </a:r>
            <a:endParaRPr lang="en-US" b="1" dirty="0" smtClean="0">
              <a:solidFill>
                <a:srgbClr val="C00000"/>
              </a:solidFill>
            </a:endParaRPr>
          </a:p>
          <a:p>
            <a:pPr algn="just"/>
            <a:r>
              <a:rPr lang="en-US" dirty="0" smtClean="0">
                <a:solidFill>
                  <a:schemeClr val="bg1"/>
                </a:solidFill>
              </a:rPr>
              <a:t>Of course, to study intensity effects, these need to be included in our model – fortunately, this is pretty simple!</a:t>
            </a:r>
          </a:p>
          <a:p>
            <a:pPr algn="just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Kevin Li - Collective effects 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27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932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260"/>
    </mc:Choice>
    <mc:Fallback xmlns="">
      <p:transition spd="slow" advTm="185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dirty="0" smtClean="0"/>
              <a:t>We have seen the difference between incoherent and coherent motion. For single particles, these are identical. However, for multi-particle systems and their dynamics </a:t>
            </a:r>
            <a:r>
              <a:rPr lang="en-US" sz="2000" b="1" dirty="0" smtClean="0">
                <a:solidFill>
                  <a:srgbClr val="C00000"/>
                </a:solidFill>
              </a:rPr>
              <a:t>there are important differences</a:t>
            </a:r>
            <a:r>
              <a:rPr lang="en-US" sz="2000" dirty="0" smtClean="0"/>
              <a:t>. </a:t>
            </a:r>
          </a:p>
          <a:p>
            <a:pPr marL="0" indent="0" algn="just">
              <a:buNone/>
            </a:pPr>
            <a:r>
              <a:rPr lang="en-US" sz="2000" dirty="0" smtClean="0"/>
              <a:t>In this context, we have seen effects such as </a:t>
            </a:r>
            <a:r>
              <a:rPr lang="en-US" sz="2000" b="1" dirty="0" err="1" smtClean="0">
                <a:solidFill>
                  <a:srgbClr val="C00000"/>
                </a:solidFill>
              </a:rPr>
              <a:t>decoherence</a:t>
            </a:r>
            <a:r>
              <a:rPr lang="en-US" sz="2000" b="1" dirty="0" smtClean="0">
                <a:solidFill>
                  <a:srgbClr val="C00000"/>
                </a:solidFill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</a:rPr>
              <a:t>filamentation</a:t>
            </a:r>
            <a:r>
              <a:rPr lang="en-US" sz="2000" b="1" dirty="0" smtClean="0">
                <a:solidFill>
                  <a:srgbClr val="C00000"/>
                </a:solidFill>
              </a:rPr>
              <a:t> and emittance blow-up</a:t>
            </a:r>
            <a:r>
              <a:rPr lang="en-US" sz="2000" dirty="0" smtClean="0"/>
              <a:t>. We have learned about the concept of the </a:t>
            </a:r>
            <a:r>
              <a:rPr lang="en-US" sz="2000" b="1" dirty="0" smtClean="0">
                <a:solidFill>
                  <a:srgbClr val="C00000"/>
                </a:solidFill>
              </a:rPr>
              <a:t>tune footprint</a:t>
            </a:r>
            <a:r>
              <a:rPr lang="en-US" sz="2000" dirty="0" smtClean="0"/>
              <a:t>.</a:t>
            </a:r>
          </a:p>
          <a:p>
            <a:pPr marL="0" indent="0" algn="just">
              <a:buNone/>
            </a:pPr>
            <a:r>
              <a:rPr lang="en-US" sz="2000" dirty="0"/>
              <a:t>So far, we have never taken into account any interaction among the particles</a:t>
            </a:r>
            <a:r>
              <a:rPr lang="en-US" sz="2000" dirty="0" smtClean="0"/>
              <a:t>. We have therefore not yet seen any collective effects. </a:t>
            </a:r>
            <a:r>
              <a:rPr lang="en-US" sz="2000" dirty="0"/>
              <a:t>We will now look at </a:t>
            </a:r>
            <a:r>
              <a:rPr lang="en-US" sz="2000" b="1" dirty="0">
                <a:solidFill>
                  <a:srgbClr val="C00000"/>
                </a:solidFill>
              </a:rPr>
              <a:t>a first collective effects</a:t>
            </a:r>
            <a:r>
              <a:rPr lang="en-US" sz="2000" dirty="0"/>
              <a:t> which is intuitively very natural to grasp: the direct space charge effect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Kevin Li - Collective effects 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28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Part I: Multi-particle effects – direct space charge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Multi-particle systems and their representation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Incoherent and coherent motion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Direct space </a:t>
            </a:r>
            <a:r>
              <a:rPr lang="en-US" dirty="0" smtClean="0"/>
              <a:t>charge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Direct space charge – impact on machine performance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6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particle </a:t>
            </a:r>
            <a:r>
              <a:rPr lang="en-US" dirty="0" smtClean="0"/>
              <a:t>dynamics – reminder coordinates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Kevin Li - Collective effects 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29</a:t>
            </a:fld>
            <a:endParaRPr lang="en-GB"/>
          </a:p>
        </p:txBody>
      </p:sp>
      <p:sp>
        <p:nvSpPr>
          <p:cNvPr id="3" name="Content Placeholder 2 1"/>
          <p:cNvSpPr>
            <a:spLocks noGrp="1"/>
          </p:cNvSpPr>
          <p:nvPr>
            <p:ph idx="1"/>
          </p:nvPr>
        </p:nvSpPr>
        <p:spPr>
          <a:xfrm>
            <a:off x="336000" y="792000"/>
            <a:ext cx="11520000" cy="5760000"/>
          </a:xfrm>
        </p:spPr>
        <p:txBody>
          <a:bodyPr>
            <a:normAutofit/>
          </a:bodyPr>
          <a:lstStyle/>
          <a:p>
            <a:r>
              <a:rPr lang="en-US" sz="2000" dirty="0"/>
              <a:t>A beam of charged particles </a:t>
            </a:r>
            <a:r>
              <a:rPr lang="en-US" sz="2000" b="1" dirty="0">
                <a:solidFill>
                  <a:srgbClr val="C00000"/>
                </a:solidFill>
              </a:rPr>
              <a:t>induces electromagnetic fields </a:t>
            </a:r>
            <a:r>
              <a:rPr lang="en-US" sz="2000" dirty="0"/>
              <a:t>when circulating inside the vacuum chamber. </a:t>
            </a:r>
          </a:p>
          <a:p>
            <a:r>
              <a:rPr lang="en-US" sz="2000" dirty="0" smtClean="0"/>
              <a:t>These </a:t>
            </a:r>
            <a:r>
              <a:rPr lang="en-US" sz="2000" dirty="0"/>
              <a:t>self induced fields depend on:</a:t>
            </a:r>
          </a:p>
          <a:p>
            <a:pPr lvl="1"/>
            <a:r>
              <a:rPr lang="en-US" sz="1800" b="1" dirty="0" smtClean="0">
                <a:solidFill>
                  <a:schemeClr val="accent2"/>
                </a:solidFill>
              </a:rPr>
              <a:t>beam </a:t>
            </a:r>
            <a:r>
              <a:rPr lang="en-US" sz="1800" b="1" dirty="0">
                <a:solidFill>
                  <a:schemeClr val="accent2"/>
                </a:solidFill>
              </a:rPr>
              <a:t>current (intensity) and particle </a:t>
            </a:r>
            <a:r>
              <a:rPr lang="en-US" sz="1800" b="1" dirty="0" smtClean="0">
                <a:solidFill>
                  <a:schemeClr val="accent2"/>
                </a:solidFill>
              </a:rPr>
              <a:t>distribution (</a:t>
            </a:r>
            <a:r>
              <a:rPr lang="en-US" sz="1800" b="1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 collective forces!)</a:t>
            </a:r>
            <a:endParaRPr lang="en-US" sz="1800" b="1" dirty="0">
              <a:solidFill>
                <a:schemeClr val="accent2"/>
              </a:solidFill>
            </a:endParaRPr>
          </a:p>
          <a:p>
            <a:pPr lvl="1"/>
            <a:r>
              <a:rPr lang="en-US" sz="1800" b="1" dirty="0">
                <a:solidFill>
                  <a:schemeClr val="accent4"/>
                </a:solidFill>
              </a:rPr>
              <a:t>geometry and material of the surrounding vacuum chamber and machine </a:t>
            </a:r>
            <a:r>
              <a:rPr lang="en-US" sz="1800" b="1" dirty="0" smtClean="0">
                <a:solidFill>
                  <a:schemeClr val="accent4"/>
                </a:solidFill>
              </a:rPr>
              <a:t>elements</a:t>
            </a:r>
          </a:p>
          <a:p>
            <a:pPr lvl="1"/>
            <a:endParaRPr lang="en-US" sz="1800" dirty="0" smtClean="0"/>
          </a:p>
          <a:p>
            <a:r>
              <a:rPr lang="en-US" sz="2000" dirty="0" smtClean="0"/>
              <a:t>When </a:t>
            </a:r>
            <a:r>
              <a:rPr lang="en-US" sz="2000" dirty="0"/>
              <a:t>we talk about space charge we think about</a:t>
            </a:r>
            <a:endParaRPr lang="en-US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18" name="Content Placeholder 30"/>
          <p:cNvSpPr txBox="1">
            <a:spLocks/>
          </p:cNvSpPr>
          <p:nvPr/>
        </p:nvSpPr>
        <p:spPr>
          <a:xfrm>
            <a:off x="336000" y="5472000"/>
            <a:ext cx="11520000" cy="792000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1500" b="1" u="sng" dirty="0" smtClean="0">
                <a:solidFill>
                  <a:srgbClr val="FF0000"/>
                </a:solidFill>
              </a:rPr>
              <a:t>Direct space charge: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1500" dirty="0" smtClean="0">
                <a:solidFill>
                  <a:srgbClr val="FF0000"/>
                </a:solidFill>
              </a:rPr>
              <a:t>Interaction of charged particles in free space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n-US" sz="1500" dirty="0" smtClean="0">
              <a:solidFill>
                <a:srgbClr val="FF0000"/>
              </a:solidFill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1500" b="1" u="sng" dirty="0" smtClean="0">
                <a:solidFill>
                  <a:srgbClr val="FF0000"/>
                </a:solidFill>
              </a:rPr>
              <a:t>Indirect space charge: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1500" dirty="0" smtClean="0">
                <a:solidFill>
                  <a:srgbClr val="FF0000"/>
                </a:solidFill>
              </a:rPr>
              <a:t>Interaction with image charges and currents induced in perfect conducting walls and ferromagnetic materials close to the beam pipe</a:t>
            </a:r>
            <a:endParaRPr lang="en-US" sz="1500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2664000"/>
            <a:ext cx="3240000" cy="324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0" y="2916000"/>
            <a:ext cx="2880000" cy="2880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36000" y="1188000"/>
            <a:ext cx="11520000" cy="1368000"/>
          </a:xfrm>
          <a:prstGeom prst="roundRect">
            <a:avLst>
              <a:gd name="adj" fmla="val 10219"/>
            </a:avLst>
          </a:prstGeom>
          <a:ln w="25400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Space charge effects: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cause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tune shifts</a:t>
            </a:r>
            <a:r>
              <a:rPr lang="en-US" dirty="0"/>
              <a:t> (transverse and </a:t>
            </a:r>
            <a:r>
              <a:rPr lang="en-US" dirty="0" smtClean="0"/>
              <a:t>longitudinal both incoherent (direct) and coherent (direct and indirect))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result in</a:t>
            </a:r>
            <a:r>
              <a:rPr lang="en-US" b="1" dirty="0">
                <a:solidFill>
                  <a:srgbClr val="C00000"/>
                </a:solidFill>
              </a:rPr>
              <a:t> longitudinal instability</a:t>
            </a:r>
            <a:r>
              <a:rPr lang="en-US" dirty="0"/>
              <a:t> (negative mass instability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22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dirty="0" smtClean="0"/>
              <a:t>We will briefly revise the single particle representation and dynamics and then move </a:t>
            </a:r>
            <a:r>
              <a:rPr lang="en-US" sz="2000" b="1" dirty="0" smtClean="0">
                <a:solidFill>
                  <a:srgbClr val="C00000"/>
                </a:solidFill>
              </a:rPr>
              <a:t>to multi-particle systems </a:t>
            </a:r>
            <a:r>
              <a:rPr lang="en-US" sz="2000" dirty="0" smtClean="0"/>
              <a:t>and </a:t>
            </a:r>
            <a:r>
              <a:rPr lang="en-US" sz="2000" b="1" dirty="0" smtClean="0">
                <a:solidFill>
                  <a:srgbClr val="C00000"/>
                </a:solidFill>
              </a:rPr>
              <a:t>their representation</a:t>
            </a:r>
            <a:r>
              <a:rPr lang="en-US" sz="2000" dirty="0" smtClean="0"/>
              <a:t>. We will discuss some features of </a:t>
            </a:r>
            <a:r>
              <a:rPr lang="en-US" sz="2000" b="1" dirty="0" smtClean="0">
                <a:solidFill>
                  <a:srgbClr val="C00000"/>
                </a:solidFill>
              </a:rPr>
              <a:t>multi-particle dynamics in absence of collective </a:t>
            </a:r>
            <a:r>
              <a:rPr lang="en-US" sz="2000" dirty="0" smtClean="0"/>
              <a:t>effects such as </a:t>
            </a:r>
            <a:r>
              <a:rPr lang="en-US" sz="2000" dirty="0" err="1" smtClean="0"/>
              <a:t>decoherence</a:t>
            </a:r>
            <a:r>
              <a:rPr lang="en-US" sz="2000" dirty="0" smtClean="0"/>
              <a:t> and </a:t>
            </a:r>
            <a:r>
              <a:rPr lang="en-US" sz="2000" dirty="0" err="1" smtClean="0"/>
              <a:t>filamentation</a:t>
            </a:r>
            <a:r>
              <a:rPr lang="en-US" sz="2000" dirty="0" smtClean="0"/>
              <a:t>. </a:t>
            </a:r>
          </a:p>
          <a:p>
            <a:pPr marL="0" indent="0" algn="just">
              <a:buNone/>
            </a:pPr>
            <a:r>
              <a:rPr lang="en-US" sz="2000" dirty="0" smtClean="0"/>
              <a:t>Finally, we will look </a:t>
            </a:r>
            <a:r>
              <a:rPr lang="en-US" sz="2000" b="1" dirty="0" smtClean="0">
                <a:solidFill>
                  <a:srgbClr val="C00000"/>
                </a:solidFill>
              </a:rPr>
              <a:t>at direct space charge</a:t>
            </a:r>
            <a:r>
              <a:rPr lang="en-US" sz="2000" dirty="0" smtClean="0"/>
              <a:t> as a first real collective effects.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Kevin Li - Collective effects 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3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 I: Multi-particle effects – direct space charge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Multi-particle systems and their representation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Incoherent and coherent motion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Space charge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Direct space charge – impact on machine performance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63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point charges with same velocity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00" y="792000"/>
            <a:ext cx="11520000" cy="5400000"/>
          </a:xfrm>
        </p:spPr>
        <p:txBody>
          <a:bodyPr>
            <a:normAutofit/>
          </a:bodyPr>
          <a:lstStyle/>
          <a:p>
            <a:pPr algn="just"/>
            <a:r>
              <a:rPr lang="en-US" sz="2000" dirty="0" smtClean="0"/>
              <a:t>Consider two point charges with the same charge q and with same velocity </a:t>
            </a:r>
            <a:r>
              <a:rPr lang="en-US" sz="2000" i="1" dirty="0" smtClean="0"/>
              <a:t>v</a:t>
            </a:r>
            <a:r>
              <a:rPr lang="en-US" sz="2000" i="1" baseline="-25000" dirty="0" smtClean="0"/>
              <a:t>1</a:t>
            </a:r>
            <a:r>
              <a:rPr lang="en-US" sz="2000" dirty="0" smtClean="0"/>
              <a:t>=</a:t>
            </a:r>
            <a:r>
              <a:rPr lang="en-US" sz="2000" i="1" dirty="0" smtClean="0"/>
              <a:t>v</a:t>
            </a:r>
            <a:r>
              <a:rPr lang="en-US" sz="2000" i="1" baseline="-25000" dirty="0" smtClean="0"/>
              <a:t>2</a:t>
            </a:r>
            <a:r>
              <a:rPr lang="en-US" sz="2000" dirty="0" smtClean="0"/>
              <a:t>=</a:t>
            </a:r>
            <a:r>
              <a:rPr lang="en-US" sz="2000" i="1" dirty="0" smtClean="0"/>
              <a:t>v</a:t>
            </a:r>
            <a:r>
              <a:rPr lang="en-US" sz="2000" dirty="0" smtClean="0"/>
              <a:t> on parallel trajectories</a:t>
            </a:r>
          </a:p>
          <a:p>
            <a:pPr lvl="1" algn="just"/>
            <a:r>
              <a:rPr lang="en-US" sz="1800" dirty="0" smtClean="0"/>
              <a:t>In the rest frame, we know already the electric and magnetic fields generated by a “source” particle. </a:t>
            </a:r>
            <a:endParaRPr lang="en-US" sz="1800" dirty="0"/>
          </a:p>
          <a:p>
            <a:pPr lvl="1" algn="just"/>
            <a:r>
              <a:rPr lang="en-US" sz="1800" dirty="0" smtClean="0"/>
              <a:t>The force on the “test” particle is given by </a:t>
            </a:r>
            <a:r>
              <a:rPr lang="en-US" sz="1800" b="1" dirty="0" smtClean="0">
                <a:solidFill>
                  <a:srgbClr val="C00000"/>
                </a:solidFill>
              </a:rPr>
              <a:t>the Lorentz force</a:t>
            </a:r>
            <a:r>
              <a:rPr lang="en-US" sz="1800" dirty="0" smtClean="0"/>
              <a:t>.</a:t>
            </a:r>
          </a:p>
          <a:p>
            <a:pPr algn="just"/>
            <a:r>
              <a:rPr lang="en-US" sz="2000" dirty="0" smtClean="0"/>
              <a:t>The attractive </a:t>
            </a:r>
            <a:r>
              <a:rPr lang="en-US" sz="2000" dirty="0"/>
              <a:t>magnetic </a:t>
            </a:r>
            <a:r>
              <a:rPr lang="en-US" sz="2000" dirty="0" smtClean="0"/>
              <a:t>force tends </a:t>
            </a:r>
            <a:r>
              <a:rPr lang="en-US" sz="2000" dirty="0"/>
              <a:t>to compensate the repulsive electric </a:t>
            </a:r>
            <a:r>
              <a:rPr lang="en-US" sz="2000" dirty="0" smtClean="0"/>
              <a:t>force</a:t>
            </a:r>
          </a:p>
          <a:p>
            <a:pPr lvl="1" algn="just"/>
            <a:r>
              <a:rPr lang="en-US" sz="1800" dirty="0" smtClean="0"/>
              <a:t>At rest the two particles experience only the repulsive Coulomb force</a:t>
            </a:r>
          </a:p>
          <a:p>
            <a:pPr lvl="1" algn="just"/>
            <a:r>
              <a:rPr lang="en-US" sz="1800" dirty="0" smtClean="0"/>
              <a:t>When travelling with velocity v the particles represent two parallel currents which attract each other by the induced magnetic field</a:t>
            </a:r>
          </a:p>
          <a:p>
            <a:pPr lvl="1" algn="just"/>
            <a:r>
              <a:rPr lang="en-US" sz="1800" dirty="0" smtClean="0"/>
              <a:t>The forces </a:t>
            </a:r>
            <a:r>
              <a:rPr lang="en-US" sz="1800" b="1" dirty="0" smtClean="0">
                <a:solidFill>
                  <a:srgbClr val="C00000"/>
                </a:solidFill>
              </a:rPr>
              <a:t>become </a:t>
            </a:r>
            <a:r>
              <a:rPr lang="en-US" sz="1800" b="1" dirty="0">
                <a:solidFill>
                  <a:srgbClr val="C00000"/>
                </a:solidFill>
              </a:rPr>
              <a:t>equal at the speed of light and thus </a:t>
            </a:r>
            <a:r>
              <a:rPr lang="en-US" sz="1800" b="1" dirty="0" smtClean="0">
                <a:solidFill>
                  <a:srgbClr val="C00000"/>
                </a:solidFill>
              </a:rPr>
              <a:t>cancel</a:t>
            </a:r>
            <a:endParaRPr lang="en-US" sz="1800" b="1" dirty="0">
              <a:solidFill>
                <a:srgbClr val="C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22. September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Kevin Li - Collective effects 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3" name="Picture 12" descr="ps-99-012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7" t="32795" r="28080" b="53038"/>
          <a:stretch/>
        </p:blipFill>
        <p:spPr>
          <a:xfrm>
            <a:off x="864000" y="3492000"/>
            <a:ext cx="6480000" cy="288551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596000" y="3168000"/>
            <a:ext cx="4248000" cy="3132000"/>
            <a:chOff x="7560000" y="3168000"/>
            <a:chExt cx="4248000" cy="3132000"/>
          </a:xfrm>
        </p:grpSpPr>
        <p:sp>
          <p:nvSpPr>
            <p:cNvPr id="10" name="Rounded Rectangle 9"/>
            <p:cNvSpPr/>
            <p:nvPr/>
          </p:nvSpPr>
          <p:spPr>
            <a:xfrm>
              <a:off x="7560000" y="3168000"/>
              <a:ext cx="4248000" cy="3132000"/>
            </a:xfrm>
            <a:prstGeom prst="roundRect">
              <a:avLst>
                <a:gd name="adj" fmla="val 6187"/>
              </a:avLst>
            </a:prstGeom>
            <a:solidFill>
              <a:schemeClr val="bg1"/>
            </a:solidFill>
            <a:ln w="19050"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/>
              <a:r>
                <a:rPr lang="en-US" sz="1600" b="1" dirty="0">
                  <a:solidFill>
                    <a:schemeClr val="accent6">
                      <a:lumMod val="50000"/>
                    </a:schemeClr>
                  </a:solidFill>
                </a:rPr>
                <a:t>Using the correct Lorentz transforms one can compute the fields in the lab frame generated by a source particle with velocity </a:t>
              </a:r>
              <a:r>
                <a:rPr lang="en-US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v</a:t>
              </a:r>
            </a:p>
            <a:p>
              <a:pPr algn="just"/>
              <a:endParaRPr lang="en-US" sz="16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algn="just"/>
              <a:endParaRPr lang="en-US" sz="1600" b="1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pPr algn="just"/>
              <a:endParaRPr lang="en-US" sz="1600" b="1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pPr algn="just"/>
              <a:r>
                <a:rPr lang="en-US" sz="1600" b="1" dirty="0" smtClean="0">
                  <a:solidFill>
                    <a:schemeClr val="accent6">
                      <a:lumMod val="50000"/>
                    </a:schemeClr>
                  </a:solidFill>
                  <a:sym typeface="Wingdings" panose="05000000000000000000" pitchFamily="2" charset="2"/>
                </a:rPr>
                <a:t> </a:t>
              </a:r>
              <a:r>
                <a:rPr lang="en-US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Lorentz </a:t>
              </a:r>
              <a:r>
                <a:rPr lang="en-US" sz="1600" b="1" dirty="0">
                  <a:solidFill>
                    <a:schemeClr val="accent6">
                      <a:lumMod val="50000"/>
                    </a:schemeClr>
                  </a:solidFill>
                </a:rPr>
                <a:t>force acting on the test </a:t>
              </a:r>
              <a:r>
                <a:rPr lang="en-US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particle</a:t>
              </a:r>
              <a:endParaRPr lang="en-US" sz="1600" dirty="0" smtClean="0"/>
            </a:p>
            <a:p>
              <a:pPr algn="just"/>
              <a:endParaRPr lang="en-US" sz="1600" dirty="0"/>
            </a:p>
            <a:p>
              <a:pPr algn="just"/>
              <a:endParaRPr lang="en-US" sz="1600" dirty="0" smtClean="0"/>
            </a:p>
            <a:p>
              <a:pPr algn="just"/>
              <a:endParaRPr lang="en-US" sz="1600" dirty="0"/>
            </a:p>
          </p:txBody>
        </p:sp>
        <p:pic>
          <p:nvPicPr>
            <p:cNvPr id="16" name="Picture 15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6457" y="4140000"/>
              <a:ext cx="3375086" cy="50605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286" y="5220000"/>
              <a:ext cx="3579428" cy="918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499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coasting beam with uniform </a:t>
            </a:r>
            <a:r>
              <a:rPr lang="en-US" dirty="0"/>
              <a:t>charge </a:t>
            </a:r>
            <a:r>
              <a:rPr lang="en-US" dirty="0" smtClean="0"/>
              <a:t>density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22. September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Kevin Li - Collective effects 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40" name="Picture 3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2" y="936000"/>
            <a:ext cx="10995355" cy="490009"/>
          </a:xfrm>
          <a:prstGeom prst="rect">
            <a:avLst/>
          </a:prstGeom>
        </p:spPr>
      </p:pic>
      <p:pic>
        <p:nvPicPr>
          <p:cNvPr id="28" name="Picture 27" descr="ps-99-012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6" t="34725" r="42955" b="46093"/>
          <a:stretch/>
        </p:blipFill>
        <p:spPr>
          <a:xfrm>
            <a:off x="3240000" y="2232000"/>
            <a:ext cx="2968026" cy="252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800000"/>
            <a:ext cx="3063471" cy="451291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64000" y="5760000"/>
            <a:ext cx="2376000" cy="648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6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coasting beam with uniform </a:t>
            </a:r>
            <a:r>
              <a:rPr lang="en-US" dirty="0"/>
              <a:t>charge </a:t>
            </a:r>
            <a:r>
              <a:rPr lang="en-US" dirty="0" smtClean="0"/>
              <a:t>density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22. September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Kevin Li - Collective effects 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40" name="Picture 3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2" y="936000"/>
            <a:ext cx="10995355" cy="490009"/>
          </a:xfrm>
          <a:prstGeom prst="rect">
            <a:avLst/>
          </a:prstGeom>
        </p:spPr>
      </p:pic>
      <p:pic>
        <p:nvPicPr>
          <p:cNvPr id="28" name="Picture 27" descr="ps-99-012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6" t="34725" r="42955" b="46093"/>
          <a:stretch/>
        </p:blipFill>
        <p:spPr>
          <a:xfrm>
            <a:off x="3240000" y="2232000"/>
            <a:ext cx="2968026" cy="2520000"/>
          </a:xfrm>
          <a:prstGeom prst="rect">
            <a:avLst/>
          </a:prstGeom>
        </p:spPr>
      </p:pic>
      <p:pic>
        <p:nvPicPr>
          <p:cNvPr id="29" name="Picture 28" descr="ps-99-012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78" t="42376" r="28914" b="46093"/>
          <a:stretch/>
        </p:blipFill>
        <p:spPr>
          <a:xfrm>
            <a:off x="6480000" y="2232000"/>
            <a:ext cx="1918207" cy="216000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6336000" y="2232000"/>
            <a:ext cx="0" cy="396000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800000"/>
            <a:ext cx="3063471" cy="451291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1800000"/>
            <a:ext cx="4028954" cy="452266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64000" y="5760000"/>
            <a:ext cx="2376000" cy="648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748000" y="5760000"/>
            <a:ext cx="2376000" cy="648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1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coasting beam with uniform </a:t>
            </a:r>
            <a:r>
              <a:rPr lang="en-US" dirty="0"/>
              <a:t>charge </a:t>
            </a:r>
            <a:r>
              <a:rPr lang="en-US" dirty="0" smtClean="0"/>
              <a:t>density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22. September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Kevin Li - Collective effects 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5" y="936001"/>
            <a:ext cx="10995355" cy="9251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3" y="2160001"/>
            <a:ext cx="5712002" cy="4032074"/>
          </a:xfrm>
          <a:prstGeom prst="rect">
            <a:avLst/>
          </a:prstGeom>
        </p:spPr>
      </p:pic>
      <p:pic>
        <p:nvPicPr>
          <p:cNvPr id="14" name="Picture 13" descr="ps-99-012.pd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7" t="63497" r="41199" b="25589"/>
          <a:stretch/>
        </p:blipFill>
        <p:spPr>
          <a:xfrm>
            <a:off x="1224000" y="2160000"/>
            <a:ext cx="2880000" cy="21121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3" y="4392000"/>
            <a:ext cx="4206934" cy="58453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720000" y="2052764"/>
            <a:ext cx="1800000" cy="648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760000" y="2052764"/>
            <a:ext cx="1800000" cy="648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3" y="3096000"/>
            <a:ext cx="5712002" cy="307748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760000" y="5580000"/>
            <a:ext cx="5760000" cy="648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1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coasting beam with uniform </a:t>
            </a:r>
            <a:r>
              <a:rPr lang="en-US" dirty="0"/>
              <a:t>charge </a:t>
            </a:r>
            <a:r>
              <a:rPr lang="en-US" dirty="0" smtClean="0"/>
              <a:t>density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472000" y="3960000"/>
            <a:ext cx="6048000" cy="18000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dirty="0" smtClean="0"/>
              <a:t>Direct </a:t>
            </a:r>
            <a:r>
              <a:rPr lang="en-US" sz="2000" dirty="0"/>
              <a:t>space charge is </a:t>
            </a:r>
            <a:r>
              <a:rPr lang="en-US" sz="2000" b="1" dirty="0">
                <a:solidFill>
                  <a:srgbClr val="C00000"/>
                </a:solidFill>
              </a:rPr>
              <a:t>like a defocusing quadrupole</a:t>
            </a:r>
            <a:r>
              <a:rPr lang="en-US" sz="2000" dirty="0"/>
              <a:t>…  </a:t>
            </a:r>
            <a:endParaRPr lang="en-US" sz="2000" dirty="0" smtClean="0"/>
          </a:p>
          <a:p>
            <a:pPr marL="0" indent="0" algn="just">
              <a:buNone/>
            </a:pPr>
            <a:endParaRPr lang="en-US" sz="2000" dirty="0" smtClean="0"/>
          </a:p>
          <a:p>
            <a:pPr marL="0" indent="0" algn="just">
              <a:buNone/>
            </a:pPr>
            <a:r>
              <a:rPr lang="en-US" sz="2000" dirty="0" smtClean="0"/>
              <a:t>… however</a:t>
            </a:r>
            <a:r>
              <a:rPr lang="en-US" sz="2000" dirty="0"/>
              <a:t>, direct space charge is always </a:t>
            </a:r>
            <a:r>
              <a:rPr lang="en-US" sz="2000" b="1" dirty="0">
                <a:solidFill>
                  <a:srgbClr val="C00000"/>
                </a:solidFill>
              </a:rPr>
              <a:t>defocusing in both planes</a:t>
            </a:r>
            <a:r>
              <a:rPr lang="en-US" sz="2000" dirty="0"/>
              <a:t>, while quadrupole is focusing in one and defocusing in the other </a:t>
            </a:r>
            <a:r>
              <a:rPr lang="en-US" sz="2000" dirty="0" smtClean="0"/>
              <a:t>plane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22. September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Kevin Li - Collective effects 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24" name="Picture 23" descr="ps-99-012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5" t="53044" r="40337" b="25955"/>
          <a:stretch/>
        </p:blipFill>
        <p:spPr>
          <a:xfrm>
            <a:off x="648000" y="2448000"/>
            <a:ext cx="4320000" cy="3561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5" y="936001"/>
            <a:ext cx="10995355" cy="9360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000" y="2808000"/>
            <a:ext cx="5790171" cy="51702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8568000" y="2664000"/>
            <a:ext cx="0" cy="792000"/>
          </a:xfrm>
          <a:prstGeom prst="lin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472000" y="2664000"/>
            <a:ext cx="6192000" cy="79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82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space charge tune shift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000" dirty="0" smtClean="0"/>
              <a:t>Since the uniformly charged coasting beam acts </a:t>
            </a:r>
            <a:r>
              <a:rPr lang="en-US" sz="2000" b="1" dirty="0" smtClean="0">
                <a:solidFill>
                  <a:srgbClr val="C00000"/>
                </a:solidFill>
              </a:rPr>
              <a:t>like an additional quadrupole</a:t>
            </a:r>
            <a:r>
              <a:rPr lang="en-US" sz="2000" dirty="0" smtClean="0"/>
              <a:t>, it will contribute to the normal transverse focusing with an </a:t>
            </a:r>
            <a:r>
              <a:rPr lang="en-US" sz="2000" b="1" dirty="0" smtClean="0">
                <a:solidFill>
                  <a:srgbClr val="C00000"/>
                </a:solidFill>
              </a:rPr>
              <a:t>additional quadrupole focusing term</a:t>
            </a:r>
            <a:r>
              <a:rPr lang="en-US" sz="2000" dirty="0" smtClean="0"/>
              <a:t>:</a:t>
            </a:r>
          </a:p>
          <a:p>
            <a:pPr lvl="1" algn="just">
              <a:buFont typeface="Courier New" panose="02070309020205020404" pitchFamily="49" charset="0"/>
              <a:buChar char="o"/>
            </a:pPr>
            <a:endParaRPr lang="en-US" sz="1800" dirty="0" smtClean="0"/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sz="1800" dirty="0" smtClean="0"/>
              <a:t>Hill’s equation</a:t>
            </a:r>
          </a:p>
          <a:p>
            <a:pPr lvl="1" algn="just">
              <a:buFont typeface="Courier New" panose="02070309020205020404" pitchFamily="49" charset="0"/>
              <a:buChar char="o"/>
            </a:pPr>
            <a:endParaRPr lang="en-US" sz="1800" dirty="0"/>
          </a:p>
          <a:p>
            <a:pPr lvl="1" algn="just">
              <a:buFont typeface="Courier New" panose="02070309020205020404" pitchFamily="49" charset="0"/>
              <a:buChar char="o"/>
            </a:pPr>
            <a:endParaRPr lang="en-US" sz="1800" dirty="0" smtClean="0"/>
          </a:p>
          <a:p>
            <a:pPr lvl="1" algn="just">
              <a:buFont typeface="Courier New" panose="02070309020205020404" pitchFamily="49" charset="0"/>
              <a:buChar char="o"/>
            </a:pPr>
            <a:endParaRPr lang="en-US" sz="1800" dirty="0" smtClean="0"/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sz="1800" dirty="0" smtClean="0"/>
              <a:t>Extra focusing term:</a:t>
            </a:r>
          </a:p>
          <a:p>
            <a:pPr lvl="1" algn="just">
              <a:buFont typeface="Courier New" panose="02070309020205020404" pitchFamily="49" charset="0"/>
              <a:buChar char="o"/>
            </a:pPr>
            <a:endParaRPr lang="en-US" sz="1800" dirty="0"/>
          </a:p>
          <a:p>
            <a:pPr lvl="1" algn="just">
              <a:buFont typeface="Courier New" panose="02070309020205020404" pitchFamily="49" charset="0"/>
              <a:buChar char="o"/>
            </a:pPr>
            <a:endParaRPr lang="en-US" sz="1800" dirty="0" smtClean="0"/>
          </a:p>
          <a:p>
            <a:pPr lvl="1" algn="just">
              <a:buFont typeface="Courier New" panose="02070309020205020404" pitchFamily="49" charset="0"/>
              <a:buChar char="o"/>
            </a:pPr>
            <a:endParaRPr lang="en-US" sz="1800" dirty="0"/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sz="1800" dirty="0" smtClean="0"/>
              <a:t>Tune shift: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Kevin Li - Collective effects 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35</a:t>
            </a:fld>
            <a:endParaRPr lang="en-GB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2" y="2412000"/>
            <a:ext cx="2954056" cy="2948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0" y="3564000"/>
            <a:ext cx="4138972" cy="5814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0" y="4824000"/>
            <a:ext cx="7514057" cy="547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920000" y="2736000"/>
            <a:ext cx="3948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Linear force	Classical particle </a:t>
            </a:r>
            <a:r>
              <a:rPr lang="en-US" sz="1600" dirty="0" smtClean="0">
                <a:solidFill>
                  <a:srgbClr val="C00000"/>
                </a:solidFill>
              </a:rPr>
              <a:t>radius</a:t>
            </a:r>
            <a:endParaRPr lang="en-US" sz="1600" dirty="0">
              <a:solidFill>
                <a:srgbClr val="C0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2232000"/>
            <a:ext cx="3008838" cy="466286"/>
          </a:xfrm>
          <a:prstGeom prst="rect">
            <a:avLst/>
          </a:prstGeom>
        </p:spPr>
      </p:pic>
      <p:sp>
        <p:nvSpPr>
          <p:cNvPr id="7" name="Left Brace 6"/>
          <p:cNvSpPr/>
          <p:nvPr/>
        </p:nvSpPr>
        <p:spPr>
          <a:xfrm rot="16200000">
            <a:off x="8352000" y="3960000"/>
            <a:ext cx="324000" cy="2952000"/>
          </a:xfrm>
          <a:prstGeom prst="leftBrace">
            <a:avLst>
              <a:gd name="adj1" fmla="val 68098"/>
              <a:gd name="adj2" fmla="val 50000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/>
          <a:lstStyle/>
          <a:p>
            <a:pPr algn="just"/>
            <a:endParaRPr lang="en-US" sz="1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endParaRPr lang="en-US" sz="1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endParaRPr lang="en-US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endParaRPr lang="en-US" sz="1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endParaRPr lang="en-US" sz="1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endParaRPr lang="en-US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Tune shift of a particle subject to the direct space charge fields of a uniform charge distribution</a:t>
            </a:r>
            <a:endParaRPr lang="en-US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4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space charge tune shift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00" y="792000"/>
            <a:ext cx="11520000" cy="5400000"/>
          </a:xfrm>
        </p:spPr>
        <p:txBody>
          <a:bodyPr>
            <a:normAutofit/>
          </a:bodyPr>
          <a:lstStyle/>
          <a:p>
            <a:r>
              <a:rPr lang="en-US" sz="2000" dirty="0"/>
              <a:t>The direct space charge force for a beam with uniform charge distribution is linear in x and y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>
                <a:sym typeface="Wingdings"/>
              </a:rPr>
              <a:t></a:t>
            </a:r>
            <a:r>
              <a:rPr lang="en-US" sz="2000" dirty="0" smtClean="0"/>
              <a:t> </a:t>
            </a:r>
            <a:r>
              <a:rPr lang="en-US" sz="2000" dirty="0">
                <a:sym typeface="Wingdings"/>
              </a:rPr>
              <a:t>results in </a:t>
            </a:r>
            <a:r>
              <a:rPr lang="en-US" sz="2000" dirty="0" smtClean="0">
                <a:sym typeface="Wingdings"/>
              </a:rPr>
              <a:t>a </a:t>
            </a:r>
            <a:r>
              <a:rPr lang="en-US" sz="2000" b="1" dirty="0">
                <a:solidFill>
                  <a:srgbClr val="C00000"/>
                </a:solidFill>
                <a:sym typeface="Wingdings"/>
              </a:rPr>
              <a:t>direct space charge tune </a:t>
            </a:r>
            <a:r>
              <a:rPr lang="en-US" sz="2000" b="1" dirty="0" smtClean="0">
                <a:solidFill>
                  <a:srgbClr val="C00000"/>
                </a:solidFill>
                <a:sym typeface="Wingdings"/>
              </a:rPr>
              <a:t>shift</a:t>
            </a:r>
          </a:p>
          <a:p>
            <a:r>
              <a:rPr lang="en-US" sz="2000" dirty="0" smtClean="0">
                <a:sym typeface="Wingdings"/>
              </a:rPr>
              <a:t>We derive the general expression for the space charge induced tune shift in the vertical plane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Kevin Li - Collective effects 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36</a:t>
            </a:fld>
            <a:endParaRPr lang="en-GB"/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1" y="2016000"/>
            <a:ext cx="8514896" cy="43843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76000" y="2952000"/>
            <a:ext cx="3948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Linear force	Classical particle </a:t>
            </a:r>
            <a:r>
              <a:rPr lang="en-US" sz="1600" dirty="0" smtClean="0">
                <a:solidFill>
                  <a:srgbClr val="C00000"/>
                </a:solidFill>
              </a:rPr>
              <a:t>radius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88000" y="4752000"/>
            <a:ext cx="2397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Generalized Hill’s equation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20000" y="5724000"/>
            <a:ext cx="1764000" cy="720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2502000"/>
            <a:ext cx="3008838" cy="4662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>
              <a:xfrm>
                <a:off x="516000" y="720000"/>
                <a:ext cx="11160000" cy="5616000"/>
              </a:xfrm>
              <a:prstGeom prst="roundRect">
                <a:avLst>
                  <a:gd name="adj" fmla="val 4996"/>
                </a:avLst>
              </a:prstGeom>
              <a:solidFill>
                <a:schemeClr val="bg1"/>
              </a:solidFill>
              <a:ln w="25400"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0" rtlCol="0" anchor="t"/>
              <a:lstStyle/>
              <a:p>
                <a:pPr algn="just"/>
                <a:r>
                  <a:rPr lang="en-US" sz="2000" dirty="0" smtClean="0">
                    <a:solidFill>
                      <a:schemeClr val="tx1"/>
                    </a:solidFill>
                  </a:rPr>
                  <a:t>After some reshuffling we notice some of the </a:t>
                </a:r>
                <a:r>
                  <a:rPr lang="en-US" sz="2000" b="1" dirty="0" smtClean="0">
                    <a:solidFill>
                      <a:srgbClr val="FF0000"/>
                    </a:solidFill>
                  </a:rPr>
                  <a:t>fundamental properties of the direct 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space charge tune </a:t>
                </a:r>
                <a:r>
                  <a:rPr lang="en-US" sz="2000" b="1" dirty="0" smtClean="0">
                    <a:solidFill>
                      <a:srgbClr val="FF0000"/>
                    </a:solidFill>
                  </a:rPr>
                  <a:t>shift</a:t>
                </a:r>
                <a:r>
                  <a:rPr lang="en-US" sz="2000" dirty="0" smtClean="0">
                    <a:solidFill>
                      <a:schemeClr val="tx1"/>
                    </a:solidFill>
                  </a:rPr>
                  <a:t>:</a:t>
                </a:r>
              </a:p>
              <a:p>
                <a:pPr algn="just"/>
                <a:endParaRPr lang="en-US" sz="2000" dirty="0">
                  <a:solidFill>
                    <a:schemeClr val="tx1"/>
                  </a:solidFill>
                </a:endParaRPr>
              </a:p>
              <a:p>
                <a:pPr algn="just"/>
                <a:endParaRPr lang="en-US" sz="2000" dirty="0">
                  <a:solidFill>
                    <a:schemeClr val="tx1"/>
                  </a:solidFill>
                </a:endParaRPr>
              </a:p>
              <a:p>
                <a:pPr algn="just"/>
                <a:endParaRPr lang="en-US" sz="2000" dirty="0" smtClean="0">
                  <a:solidFill>
                    <a:schemeClr val="tx1"/>
                  </a:solidFill>
                </a:endParaRPr>
              </a:p>
              <a:p>
                <a:pPr algn="just"/>
                <a:endParaRPr lang="en-US" sz="2000" dirty="0">
                  <a:solidFill>
                    <a:schemeClr val="tx1"/>
                  </a:solidFill>
                </a:endParaRPr>
              </a:p>
              <a:p>
                <a:pPr algn="just"/>
                <a:endParaRPr lang="en-US" sz="2000" dirty="0" smtClean="0">
                  <a:solidFill>
                    <a:schemeClr val="tx1"/>
                  </a:solidFill>
                </a:endParaRPr>
              </a:p>
              <a:p>
                <a:pPr algn="just"/>
                <a:endParaRPr lang="en-US" sz="2000" dirty="0" smtClean="0">
                  <a:solidFill>
                    <a:schemeClr val="tx1"/>
                  </a:solidFill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solidFill>
                      <a:schemeClr val="tx1"/>
                    </a:solidFill>
                  </a:rPr>
                  <a:t>is </a:t>
                </a:r>
                <a:r>
                  <a:rPr lang="en-US" sz="2000" dirty="0">
                    <a:solidFill>
                      <a:schemeClr val="tx1"/>
                    </a:solidFill>
                  </a:rPr>
                  <a:t>negative, because space charge transversely always defocuses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US" sz="2000" dirty="0" smtClean="0">
                  <a:solidFill>
                    <a:schemeClr val="tx1"/>
                  </a:solidFill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solidFill>
                      <a:schemeClr val="tx1"/>
                    </a:solidFill>
                  </a:rPr>
                  <a:t>is </a:t>
                </a:r>
                <a:r>
                  <a:rPr lang="en-US" sz="2000" dirty="0">
                    <a:solidFill>
                      <a:schemeClr val="tx1"/>
                    </a:solidFill>
                  </a:rPr>
                  <a:t>proportional to the line density and thus to the number of particles in the beam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US" sz="2000" dirty="0" smtClean="0">
                  <a:solidFill>
                    <a:schemeClr val="tx1"/>
                  </a:solidFill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solidFill>
                      <a:schemeClr val="tx1"/>
                    </a:solidFill>
                  </a:rPr>
                  <a:t>decreases </a:t>
                </a:r>
                <a:r>
                  <a:rPr lang="en-US" sz="2000" dirty="0">
                    <a:solidFill>
                      <a:schemeClr val="tx1"/>
                    </a:solidFill>
                  </a:rPr>
                  <a:t>with energy like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1/(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</a:rPr>
                  <a:t>(when expressed in terms of normalized emittance) and therefore vanishes in the ultra-relativistic limit 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US" sz="2000" dirty="0" smtClean="0">
                  <a:solidFill>
                    <a:schemeClr val="tx1"/>
                  </a:solidFill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solidFill>
                      <a:schemeClr val="tx1"/>
                    </a:solidFill>
                  </a:rPr>
                  <a:t>does </a:t>
                </a:r>
                <a:r>
                  <a:rPr lang="en-US" sz="2000" dirty="0">
                    <a:solidFill>
                      <a:schemeClr val="tx1"/>
                    </a:solidFill>
                  </a:rPr>
                  <a:t>not depend on the local beta functions or beam sizes but is inversely proportional to the normalized emittance (here the emittance includes all particles</a:t>
                </a:r>
                <a:r>
                  <a:rPr lang="en-US" sz="2000" dirty="0" smtClean="0">
                    <a:solidFill>
                      <a:schemeClr val="tx1"/>
                    </a:solidFill>
                  </a:rPr>
                  <a:t>!)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000" y="720000"/>
                <a:ext cx="11160000" cy="5616000"/>
              </a:xfrm>
              <a:prstGeom prst="roundRect">
                <a:avLst>
                  <a:gd name="adj" fmla="val 4996"/>
                </a:avLst>
              </a:prstGeom>
              <a:blipFill rotWithShape="0">
                <a:blip r:embed="rId8"/>
                <a:stretch>
                  <a:fillRect/>
                </a:stretch>
              </a:blipFill>
              <a:ln w="25400"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000" y="1584000"/>
            <a:ext cx="5676343" cy="133165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976000" y="1872000"/>
            <a:ext cx="2196000" cy="756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2664000"/>
            <a:ext cx="3587428" cy="56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5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dirty="0" smtClean="0"/>
              <a:t>We have seen space charge as a first real collective effect. We learned that there </a:t>
            </a:r>
            <a:r>
              <a:rPr lang="en-US" sz="2000" b="1" dirty="0" smtClean="0">
                <a:solidFill>
                  <a:srgbClr val="C00000"/>
                </a:solidFill>
              </a:rPr>
              <a:t>is the direct and the indirect space charge effect</a:t>
            </a:r>
            <a:r>
              <a:rPr lang="en-US" sz="2000" dirty="0" smtClean="0"/>
              <a:t>. We looked at the case of a </a:t>
            </a:r>
            <a:r>
              <a:rPr lang="en-US" sz="2000" b="1" dirty="0" smtClean="0">
                <a:solidFill>
                  <a:srgbClr val="C00000"/>
                </a:solidFill>
              </a:rPr>
              <a:t>circular uniformly charged coasting beam </a:t>
            </a:r>
            <a:r>
              <a:rPr lang="en-US" sz="2000" dirty="0" smtClean="0"/>
              <a:t>to study an example of the direct space charge effect. We learned that the induced </a:t>
            </a:r>
            <a:r>
              <a:rPr lang="en-US" sz="2000" b="1" dirty="0" smtClean="0">
                <a:solidFill>
                  <a:srgbClr val="C00000"/>
                </a:solidFill>
              </a:rPr>
              <a:t>direct space charge fields induce tune shifts </a:t>
            </a:r>
            <a:r>
              <a:rPr lang="en-US" sz="2000" dirty="0" smtClean="0"/>
              <a:t>on witness particles.</a:t>
            </a:r>
          </a:p>
          <a:p>
            <a:pPr marL="0" indent="0" algn="just">
              <a:buNone/>
            </a:pPr>
            <a:r>
              <a:rPr lang="en-US" sz="2000" dirty="0" smtClean="0"/>
              <a:t>Let’s see now what are the implications of such direct space charge tune shifts and why these are usually bad for the stable operation of an accelerator.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Kevin Li - Collective effects 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37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Part I: Multi-particle effects – direct space charge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Multi-particle systems and their representation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Incoherent and coherent motion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Space charge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Direct space charge – impact on machine performance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03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Coasting beam tune shifts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00" y="5112000"/>
            <a:ext cx="3744000" cy="144000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All particles have the tunes </a:t>
            </a:r>
            <a:r>
              <a:rPr lang="en-US" sz="1600" dirty="0" err="1" smtClean="0"/>
              <a:t>Q</a:t>
            </a:r>
            <a:r>
              <a:rPr lang="en-US" sz="1600" baseline="-25000" dirty="0" err="1" smtClean="0"/>
              <a:t>x</a:t>
            </a:r>
            <a:r>
              <a:rPr lang="en-US" sz="1600" dirty="0" smtClean="0"/>
              <a:t> and </a:t>
            </a:r>
            <a:r>
              <a:rPr lang="en-US" sz="1600" dirty="0" err="1" smtClean="0"/>
              <a:t>Q</a:t>
            </a:r>
            <a:r>
              <a:rPr lang="en-US" sz="1600" baseline="-25000" dirty="0" err="1" smtClean="0"/>
              <a:t>y</a:t>
            </a:r>
            <a:r>
              <a:rPr lang="en-US" sz="1600" dirty="0" smtClean="0"/>
              <a:t> determined by the machine quadrupoles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Kevin Li - Collective effects 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38</a:t>
            </a:fld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4062000" y="720000"/>
            <a:ext cx="4068000" cy="5832000"/>
            <a:chOff x="4062000" y="720000"/>
            <a:chExt cx="4068000" cy="5832000"/>
          </a:xfrm>
        </p:grpSpPr>
        <p:sp>
          <p:nvSpPr>
            <p:cNvPr id="76" name="Rectangle 75"/>
            <p:cNvSpPr/>
            <p:nvPr/>
          </p:nvSpPr>
          <p:spPr>
            <a:xfrm>
              <a:off x="4062000" y="720000"/>
              <a:ext cx="4068000" cy="5760000"/>
            </a:xfrm>
            <a:prstGeom prst="rect">
              <a:avLst/>
            </a:prstGeom>
            <a:solidFill>
              <a:schemeClr val="accent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256000" y="720000"/>
              <a:ext cx="180023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/>
                <a:t>with space charge</a:t>
              </a:r>
            </a:p>
            <a:p>
              <a:pPr algn="ctr"/>
              <a:r>
                <a:rPr lang="en-US" sz="1500" b="1" dirty="0"/>
                <a:t>uniform distribution</a:t>
              </a:r>
            </a:p>
          </p:txBody>
        </p:sp>
        <p:grpSp>
          <p:nvGrpSpPr>
            <p:cNvPr id="66" name="Group 65"/>
            <p:cNvGrpSpPr>
              <a:grpSpLocks noChangeAspect="1"/>
            </p:cNvGrpSpPr>
            <p:nvPr/>
          </p:nvGrpSpPr>
          <p:grpSpPr>
            <a:xfrm>
              <a:off x="4320000" y="1296000"/>
              <a:ext cx="3485127" cy="1296000"/>
              <a:chOff x="5172221" y="1368000"/>
              <a:chExt cx="3291509" cy="1224000"/>
            </a:xfrm>
          </p:grpSpPr>
          <p:pic>
            <p:nvPicPr>
              <p:cNvPr id="15" name="Picture 14" descr="ps-99-012.pdf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65" t="64469" r="56049" b="26584"/>
              <a:stretch/>
            </p:blipFill>
            <p:spPr>
              <a:xfrm>
                <a:off x="5172221" y="1368000"/>
                <a:ext cx="1634620" cy="1080000"/>
              </a:xfrm>
              <a:prstGeom prst="rect">
                <a:avLst/>
              </a:prstGeom>
            </p:spPr>
          </p:pic>
          <p:pic>
            <p:nvPicPr>
              <p:cNvPr id="23" name="Picture 22" descr="ps-99-012.pdf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55" t="65071" r="39725" b="25982"/>
              <a:stretch/>
            </p:blipFill>
            <p:spPr>
              <a:xfrm>
                <a:off x="6878243" y="1368000"/>
                <a:ext cx="1585487" cy="1224000"/>
              </a:xfrm>
              <a:prstGeom prst="rect">
                <a:avLst/>
              </a:prstGeom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6776696" y="1404000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+</a:t>
                </a:r>
              </a:p>
            </p:txBody>
          </p:sp>
        </p:grpSp>
        <p:grpSp>
          <p:nvGrpSpPr>
            <p:cNvPr id="69" name="Group 68"/>
            <p:cNvGrpSpPr>
              <a:grpSpLocks noChangeAspect="1"/>
            </p:cNvGrpSpPr>
            <p:nvPr/>
          </p:nvGrpSpPr>
          <p:grpSpPr>
            <a:xfrm>
              <a:off x="4392000" y="2484000"/>
              <a:ext cx="2664000" cy="2591165"/>
              <a:chOff x="4644000" y="2160000"/>
              <a:chExt cx="2880000" cy="2801260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6264000" y="3564000"/>
                <a:ext cx="900000" cy="324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8000"/>
                    </a:solidFill>
                  </a:rPr>
                  <a:t>tune shift</a:t>
                </a:r>
              </a:p>
            </p:txBody>
          </p:sp>
          <p:sp>
            <p:nvSpPr>
              <p:cNvPr id="43" name="Oval 42"/>
              <p:cNvSpPr>
                <a:spLocks noChangeAspect="1"/>
              </p:cNvSpPr>
              <p:nvPr/>
            </p:nvSpPr>
            <p:spPr>
              <a:xfrm>
                <a:off x="6372000" y="3384000"/>
                <a:ext cx="90000" cy="90000"/>
              </a:xfrm>
              <a:prstGeom prst="ellipse">
                <a:avLst/>
              </a:prstGeom>
              <a:solidFill>
                <a:srgbClr val="008000"/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45" name="Group 44"/>
              <p:cNvGrpSpPr>
                <a:grpSpLocks noChangeAspect="1"/>
              </p:cNvGrpSpPr>
              <p:nvPr/>
            </p:nvGrpSpPr>
            <p:grpSpPr>
              <a:xfrm>
                <a:off x="4644000" y="2160000"/>
                <a:ext cx="2880000" cy="2801260"/>
                <a:chOff x="612000" y="1620000"/>
                <a:chExt cx="2196000" cy="2135960"/>
              </a:xfrm>
            </p:grpSpPr>
            <p:cxnSp>
              <p:nvCxnSpPr>
                <p:cNvPr id="46" name="Straight Arrow Connector 45"/>
                <p:cNvCxnSpPr/>
                <p:nvPr/>
              </p:nvCxnSpPr>
              <p:spPr>
                <a:xfrm>
                  <a:off x="1008000" y="3420000"/>
                  <a:ext cx="1800000" cy="0"/>
                </a:xfrm>
                <a:prstGeom prst="straightConnector1">
                  <a:avLst/>
                </a:prstGeom>
                <a:ln w="25400">
                  <a:solidFill>
                    <a:schemeClr val="accent6">
                      <a:lumMod val="50000"/>
                    </a:schemeClr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/>
                <p:cNvCxnSpPr/>
                <p:nvPr/>
              </p:nvCxnSpPr>
              <p:spPr>
                <a:xfrm rot="16200000">
                  <a:off x="107934" y="2520000"/>
                  <a:ext cx="1800000" cy="0"/>
                </a:xfrm>
                <a:prstGeom prst="straightConnector1">
                  <a:avLst/>
                </a:prstGeom>
                <a:ln w="25400">
                  <a:solidFill>
                    <a:schemeClr val="accent6">
                      <a:lumMod val="50000"/>
                    </a:schemeClr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TextBox 47"/>
                <p:cNvSpPr txBox="1"/>
                <p:nvPr/>
              </p:nvSpPr>
              <p:spPr>
                <a:xfrm>
                  <a:off x="1728560" y="3489567"/>
                  <a:ext cx="307885" cy="2663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500" dirty="0" err="1">
                      <a:solidFill>
                        <a:schemeClr val="accent6">
                          <a:lumMod val="50000"/>
                        </a:schemeClr>
                      </a:solidFill>
                    </a:rPr>
                    <a:t>Q</a:t>
                  </a:r>
                  <a:r>
                    <a:rPr lang="en-US" sz="1500" baseline="-25000" dirty="0" err="1">
                      <a:solidFill>
                        <a:schemeClr val="accent6">
                          <a:lumMod val="50000"/>
                        </a:schemeClr>
                      </a:solidFill>
                    </a:rPr>
                    <a:t>x</a:t>
                  </a:r>
                  <a:endParaRPr lang="en-US" sz="1500" baseline="-25000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612000" y="2340000"/>
                  <a:ext cx="306828" cy="2663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500" dirty="0" err="1">
                      <a:solidFill>
                        <a:schemeClr val="accent6">
                          <a:lumMod val="50000"/>
                        </a:schemeClr>
                      </a:solidFill>
                    </a:rPr>
                    <a:t>Q</a:t>
                  </a:r>
                  <a:r>
                    <a:rPr lang="en-US" sz="1500" baseline="-25000" dirty="0" err="1">
                      <a:solidFill>
                        <a:schemeClr val="accent6">
                          <a:lumMod val="50000"/>
                        </a:schemeClr>
                      </a:solidFill>
                    </a:rPr>
                    <a:t>y</a:t>
                  </a:r>
                  <a:endParaRPr lang="en-US" sz="1500" baseline="-25000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2268000" y="2053466"/>
                  <a:ext cx="72000" cy="72000"/>
                </a:xfrm>
                <a:prstGeom prst="ellipse">
                  <a:avLst/>
                </a:prstGeom>
                <a:solidFill>
                  <a:srgbClr val="FF0000">
                    <a:alpha val="20000"/>
                  </a:srgbClr>
                </a:soli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60" name="Straight Arrow Connector 59"/>
              <p:cNvCxnSpPr/>
              <p:nvPr/>
            </p:nvCxnSpPr>
            <p:spPr>
              <a:xfrm rot="7500000">
                <a:off x="6408000" y="3096000"/>
                <a:ext cx="504000" cy="0"/>
              </a:xfrm>
              <a:prstGeom prst="straightConnector1">
                <a:avLst/>
              </a:prstGeom>
              <a:ln w="25400">
                <a:solidFill>
                  <a:srgbClr val="008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4" name="Content Placeholder 2"/>
            <p:cNvSpPr txBox="1">
              <a:spLocks/>
            </p:cNvSpPr>
            <p:nvPr/>
          </p:nvSpPr>
          <p:spPr>
            <a:xfrm>
              <a:off x="4212000" y="5112000"/>
              <a:ext cx="3744000" cy="1440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smtClean="0"/>
                <a:t>All particles have the tunes </a:t>
              </a:r>
              <a:r>
                <a:rPr lang="en-US" sz="1600" dirty="0" err="1" smtClean="0"/>
                <a:t>Q</a:t>
              </a:r>
              <a:r>
                <a:rPr lang="en-US" sz="1600" baseline="-25000" dirty="0" err="1" smtClean="0"/>
                <a:t>x</a:t>
              </a:r>
              <a:r>
                <a:rPr lang="en-US" sz="1600" dirty="0" smtClean="0"/>
                <a:t> and </a:t>
              </a:r>
              <a:r>
                <a:rPr lang="en-US" sz="1600" dirty="0" err="1" smtClean="0"/>
                <a:t>Q</a:t>
              </a:r>
              <a:r>
                <a:rPr lang="en-US" sz="1600" baseline="-25000" dirty="0" err="1" smtClean="0"/>
                <a:t>y</a:t>
              </a:r>
              <a:r>
                <a:rPr lang="en-US" sz="1600" dirty="0" smtClean="0"/>
                <a:t> determined by the machine quadrupoles and the </a:t>
              </a:r>
              <a:r>
                <a:rPr lang="en-US" sz="1600" b="1" dirty="0" smtClean="0">
                  <a:solidFill>
                    <a:srgbClr val="C00000"/>
                  </a:solidFill>
                </a:rPr>
                <a:t>linear defocusing </a:t>
              </a:r>
              <a:r>
                <a:rPr lang="en-US" sz="1600" dirty="0" smtClean="0"/>
                <a:t>from space charge</a:t>
              </a:r>
            </a:p>
            <a:p>
              <a:endParaRPr lang="en-US" sz="16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124000" y="720000"/>
            <a:ext cx="4068000" cy="5832000"/>
            <a:chOff x="8124000" y="720000"/>
            <a:chExt cx="4068000" cy="5832000"/>
          </a:xfrm>
        </p:grpSpPr>
        <p:sp>
          <p:nvSpPr>
            <p:cNvPr id="75" name="Rectangle 74"/>
            <p:cNvSpPr/>
            <p:nvPr/>
          </p:nvSpPr>
          <p:spPr>
            <a:xfrm>
              <a:off x="8124000" y="720000"/>
              <a:ext cx="4068000" cy="5760000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360000" y="720000"/>
              <a:ext cx="1908000" cy="5544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/>
                <a:t>with space charge</a:t>
              </a:r>
            </a:p>
            <a:p>
              <a:pPr algn="ctr"/>
              <a:r>
                <a:rPr lang="en-US" sz="1500" b="1" dirty="0"/>
                <a:t>Gaussian distribution</a:t>
              </a:r>
            </a:p>
          </p:txBody>
        </p:sp>
        <p:grpSp>
          <p:nvGrpSpPr>
            <p:cNvPr id="67" name="Group 66"/>
            <p:cNvGrpSpPr>
              <a:grpSpLocks noChangeAspect="1"/>
            </p:cNvGrpSpPr>
            <p:nvPr/>
          </p:nvGrpSpPr>
          <p:grpSpPr>
            <a:xfrm>
              <a:off x="8496000" y="1296000"/>
              <a:ext cx="3426030" cy="1260000"/>
              <a:chOff x="8638768" y="1044000"/>
              <a:chExt cx="3235651" cy="1189984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0224000" y="1116000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+</a:t>
                </a:r>
              </a:p>
            </p:txBody>
          </p:sp>
          <p:pic>
            <p:nvPicPr>
              <p:cNvPr id="25" name="Picture 24" descr="ps-99-012.pdf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65" t="64469" r="56049" b="26584"/>
              <a:stretch/>
            </p:blipFill>
            <p:spPr>
              <a:xfrm>
                <a:off x="8638768" y="1044000"/>
                <a:ext cx="1634620" cy="1080000"/>
              </a:xfrm>
              <a:prstGeom prst="rect">
                <a:avLst/>
              </a:prstGeom>
            </p:spPr>
          </p:pic>
          <p:pic>
            <p:nvPicPr>
              <p:cNvPr id="33" name="Picture 32" descr="ps-99-012.pdf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602" t="66084" r="23978" b="26102"/>
              <a:stretch/>
            </p:blipFill>
            <p:spPr>
              <a:xfrm>
                <a:off x="10379426" y="1225984"/>
                <a:ext cx="1494993" cy="1008000"/>
              </a:xfrm>
              <a:prstGeom prst="rect">
                <a:avLst/>
              </a:prstGeom>
            </p:spPr>
          </p:pic>
        </p:grpSp>
        <p:grpSp>
          <p:nvGrpSpPr>
            <p:cNvPr id="71" name="Group 70"/>
            <p:cNvGrpSpPr>
              <a:grpSpLocks noChangeAspect="1"/>
            </p:cNvGrpSpPr>
            <p:nvPr/>
          </p:nvGrpSpPr>
          <p:grpSpPr>
            <a:xfrm>
              <a:off x="8784000" y="2484000"/>
              <a:ext cx="2664000" cy="2591165"/>
              <a:chOff x="8928000" y="2160000"/>
              <a:chExt cx="2880000" cy="2801260"/>
            </a:xfrm>
          </p:grpSpPr>
          <p:sp>
            <p:nvSpPr>
              <p:cNvPr id="36" name="Isosceles Triangle 35"/>
              <p:cNvSpPr>
                <a:spLocks/>
              </p:cNvSpPr>
              <p:nvPr/>
            </p:nvSpPr>
            <p:spPr>
              <a:xfrm rot="12900000">
                <a:off x="10404000" y="3096000"/>
                <a:ext cx="576000" cy="720000"/>
              </a:xfrm>
              <a:prstGeom prst="triangl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FFFFFF">
                      <a:alpha val="20000"/>
                    </a:srgbClr>
                  </a:gs>
                </a:gsLst>
                <a:lin ang="5400000" scaled="0"/>
                <a:tileRect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9706378" y="3833514"/>
                <a:ext cx="1008000" cy="504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accent6">
                        <a:lumMod val="50000"/>
                      </a:schemeClr>
                    </a:solidFill>
                  </a:rPr>
                  <a:t>particles in the center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9745297" y="2665946"/>
                <a:ext cx="1008000" cy="504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accent6">
                        <a:lumMod val="50000"/>
                      </a:schemeClr>
                    </a:solidFill>
                  </a:rPr>
                  <a:t>particles in the tails</a:t>
                </a:r>
              </a:p>
            </p:txBody>
          </p:sp>
          <p:grpSp>
            <p:nvGrpSpPr>
              <p:cNvPr id="51" name="Group 50"/>
              <p:cNvGrpSpPr>
                <a:grpSpLocks noChangeAspect="1"/>
              </p:cNvGrpSpPr>
              <p:nvPr/>
            </p:nvGrpSpPr>
            <p:grpSpPr>
              <a:xfrm>
                <a:off x="8928000" y="2160000"/>
                <a:ext cx="2880000" cy="2801260"/>
                <a:chOff x="612000" y="1620000"/>
                <a:chExt cx="2196000" cy="2135960"/>
              </a:xfrm>
            </p:grpSpPr>
            <p:cxnSp>
              <p:nvCxnSpPr>
                <p:cNvPr id="52" name="Straight Arrow Connector 51"/>
                <p:cNvCxnSpPr/>
                <p:nvPr/>
              </p:nvCxnSpPr>
              <p:spPr>
                <a:xfrm>
                  <a:off x="1008000" y="3420000"/>
                  <a:ext cx="1800000" cy="0"/>
                </a:xfrm>
                <a:prstGeom prst="straightConnector1">
                  <a:avLst/>
                </a:prstGeom>
                <a:ln w="25400">
                  <a:solidFill>
                    <a:schemeClr val="accent6">
                      <a:lumMod val="50000"/>
                    </a:schemeClr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/>
                <p:cNvCxnSpPr/>
                <p:nvPr/>
              </p:nvCxnSpPr>
              <p:spPr>
                <a:xfrm rot="16200000">
                  <a:off x="107934" y="2520000"/>
                  <a:ext cx="1800000" cy="0"/>
                </a:xfrm>
                <a:prstGeom prst="straightConnector1">
                  <a:avLst/>
                </a:prstGeom>
                <a:ln w="25400">
                  <a:solidFill>
                    <a:schemeClr val="accent6">
                      <a:lumMod val="50000"/>
                    </a:schemeClr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TextBox 53"/>
                <p:cNvSpPr txBox="1"/>
                <p:nvPr/>
              </p:nvSpPr>
              <p:spPr>
                <a:xfrm>
                  <a:off x="1728560" y="3489567"/>
                  <a:ext cx="307885" cy="2663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500" dirty="0" err="1">
                      <a:solidFill>
                        <a:schemeClr val="accent6">
                          <a:lumMod val="50000"/>
                        </a:schemeClr>
                      </a:solidFill>
                    </a:rPr>
                    <a:t>Q</a:t>
                  </a:r>
                  <a:r>
                    <a:rPr lang="en-US" sz="1500" baseline="-25000" dirty="0" err="1">
                      <a:solidFill>
                        <a:schemeClr val="accent6">
                          <a:lumMod val="50000"/>
                        </a:schemeClr>
                      </a:solidFill>
                    </a:rPr>
                    <a:t>x</a:t>
                  </a:r>
                  <a:endParaRPr lang="en-US" sz="1500" baseline="-25000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612000" y="2340000"/>
                  <a:ext cx="306828" cy="2663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500" dirty="0" err="1">
                      <a:solidFill>
                        <a:schemeClr val="accent6">
                          <a:lumMod val="50000"/>
                        </a:schemeClr>
                      </a:solidFill>
                    </a:rPr>
                    <a:t>Q</a:t>
                  </a:r>
                  <a:r>
                    <a:rPr lang="en-US" sz="1500" baseline="-25000" dirty="0" err="1">
                      <a:solidFill>
                        <a:schemeClr val="accent6">
                          <a:lumMod val="50000"/>
                        </a:schemeClr>
                      </a:solidFill>
                    </a:rPr>
                    <a:t>y</a:t>
                  </a:r>
                  <a:endParaRPr lang="en-US" sz="1500" baseline="-25000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2268000" y="2053466"/>
                  <a:ext cx="72000" cy="72000"/>
                </a:xfrm>
                <a:prstGeom prst="ellipse">
                  <a:avLst/>
                </a:prstGeom>
                <a:solidFill>
                  <a:srgbClr val="FF0000">
                    <a:alpha val="20000"/>
                  </a:srgbClr>
                </a:soli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1" name="TextBox 60"/>
              <p:cNvSpPr txBox="1"/>
              <p:nvPr/>
            </p:nvSpPr>
            <p:spPr>
              <a:xfrm>
                <a:off x="10656000" y="3564000"/>
                <a:ext cx="11184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8000"/>
                    </a:solidFill>
                  </a:rPr>
                  <a:t>tune </a:t>
                </a:r>
                <a:r>
                  <a:rPr lang="en-US" sz="1400" dirty="0" smtClean="0">
                    <a:solidFill>
                      <a:srgbClr val="008000"/>
                    </a:solidFill>
                  </a:rPr>
                  <a:t>spread!</a:t>
                </a:r>
                <a:endParaRPr lang="en-US" sz="1400" dirty="0">
                  <a:solidFill>
                    <a:srgbClr val="008000"/>
                  </a:solidFill>
                </a:endParaRPr>
              </a:p>
            </p:txBody>
          </p:sp>
          <p:cxnSp>
            <p:nvCxnSpPr>
              <p:cNvPr id="63" name="Straight Arrow Connector 62"/>
              <p:cNvCxnSpPr/>
              <p:nvPr/>
            </p:nvCxnSpPr>
            <p:spPr>
              <a:xfrm rot="7500000">
                <a:off x="10692000" y="3096000"/>
                <a:ext cx="504000" cy="0"/>
              </a:xfrm>
              <a:prstGeom prst="straightConnector1">
                <a:avLst/>
              </a:prstGeom>
              <a:ln w="25400">
                <a:solidFill>
                  <a:srgbClr val="008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Content Placeholder 2"/>
            <p:cNvSpPr txBox="1">
              <a:spLocks/>
            </p:cNvSpPr>
            <p:nvPr/>
          </p:nvSpPr>
          <p:spPr>
            <a:xfrm>
              <a:off x="8280000" y="5112000"/>
              <a:ext cx="3744000" cy="1440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Arial"/>
                <a:buChar char="•"/>
              </a:pPr>
              <a:r>
                <a:rPr lang="en-US" sz="1600" dirty="0"/>
                <a:t>Particles have a different tunes, since the space charge</a:t>
              </a:r>
              <a:r>
                <a:rPr lang="en-US" sz="1600" b="1" dirty="0">
                  <a:solidFill>
                    <a:srgbClr val="C00000"/>
                  </a:solidFill>
                </a:rPr>
                <a:t> defocusing depends on the particles’ amplitude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dirty="0">
                  <a:sym typeface="Wingdings"/>
                </a:rPr>
                <a:t>The tune shift is largest for particles in the beam </a:t>
              </a:r>
              <a:r>
                <a:rPr lang="en-US" sz="1600" dirty="0" smtClean="0">
                  <a:sym typeface="Wingdings"/>
                </a:rPr>
                <a:t>center</a:t>
              </a:r>
              <a:endParaRPr lang="en-US" sz="16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0" y="719999"/>
            <a:ext cx="4068000" cy="5760000"/>
            <a:chOff x="0" y="719999"/>
            <a:chExt cx="4068000" cy="5760000"/>
          </a:xfrm>
        </p:grpSpPr>
        <p:sp>
          <p:nvSpPr>
            <p:cNvPr id="74" name="Rectangle 73"/>
            <p:cNvSpPr/>
            <p:nvPr/>
          </p:nvSpPr>
          <p:spPr>
            <a:xfrm>
              <a:off x="0" y="719999"/>
              <a:ext cx="4068000" cy="5760000"/>
            </a:xfrm>
            <a:prstGeom prst="rect">
              <a:avLst/>
            </a:prstGeom>
            <a:solidFill>
              <a:schemeClr val="accent4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80000" y="720000"/>
              <a:ext cx="185396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without space charge</a:t>
              </a:r>
            </a:p>
          </p:txBody>
        </p:sp>
        <p:grpSp>
          <p:nvGrpSpPr>
            <p:cNvPr id="44" name="Group 43"/>
            <p:cNvGrpSpPr>
              <a:grpSpLocks noChangeAspect="1"/>
            </p:cNvGrpSpPr>
            <p:nvPr/>
          </p:nvGrpSpPr>
          <p:grpSpPr>
            <a:xfrm>
              <a:off x="288001" y="2484000"/>
              <a:ext cx="2663999" cy="2591165"/>
              <a:chOff x="612002" y="1620004"/>
              <a:chExt cx="2196005" cy="2135966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>
                <a:off x="1008002" y="3420009"/>
                <a:ext cx="1800005" cy="0"/>
              </a:xfrm>
              <a:prstGeom prst="straightConnector1">
                <a:avLst/>
              </a:prstGeom>
              <a:ln w="25400">
                <a:solidFill>
                  <a:schemeClr val="accent6">
                    <a:lumMod val="50000"/>
                  </a:schemeClr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 rot="16200000">
                <a:off x="107934" y="2520007"/>
                <a:ext cx="1800005" cy="0"/>
              </a:xfrm>
              <a:prstGeom prst="straightConnector1">
                <a:avLst/>
              </a:prstGeom>
              <a:ln w="25400">
                <a:solidFill>
                  <a:schemeClr val="accent6">
                    <a:lumMod val="50000"/>
                  </a:schemeClr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1728564" y="3489577"/>
                <a:ext cx="307886" cy="2663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dirty="0" err="1">
                    <a:solidFill>
                      <a:schemeClr val="accent6">
                        <a:lumMod val="50000"/>
                      </a:schemeClr>
                    </a:solidFill>
                  </a:rPr>
                  <a:t>Q</a:t>
                </a:r>
                <a:r>
                  <a:rPr lang="en-US" sz="1500" baseline="-25000" dirty="0" err="1">
                    <a:solidFill>
                      <a:schemeClr val="accent6">
                        <a:lumMod val="50000"/>
                      </a:schemeClr>
                    </a:solidFill>
                  </a:rPr>
                  <a:t>x</a:t>
                </a:r>
                <a:endParaRPr lang="en-US" sz="1500" baseline="-250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12002" y="2340008"/>
                <a:ext cx="306829" cy="2663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dirty="0" err="1">
                    <a:solidFill>
                      <a:schemeClr val="accent6">
                        <a:lumMod val="50000"/>
                      </a:schemeClr>
                    </a:solidFill>
                  </a:rPr>
                  <a:t>Q</a:t>
                </a:r>
                <a:r>
                  <a:rPr lang="en-US" sz="1500" baseline="-25000" dirty="0" err="1">
                    <a:solidFill>
                      <a:schemeClr val="accent6">
                        <a:lumMod val="50000"/>
                      </a:schemeClr>
                    </a:solidFill>
                  </a:rPr>
                  <a:t>y</a:t>
                </a:r>
                <a:endParaRPr lang="en-US" sz="1500" baseline="-250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268000" y="2053466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1686600" y="3216600"/>
              <a:ext cx="1198800" cy="599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zero intensity working point</a:t>
              </a:r>
            </a:p>
          </p:txBody>
        </p:sp>
        <p:pic>
          <p:nvPicPr>
            <p:cNvPr id="72" name="Picture 71" descr="ps-99-012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65" t="64469" r="56049" b="26584"/>
            <a:stretch/>
          </p:blipFill>
          <p:spPr>
            <a:xfrm>
              <a:off x="1080000" y="1296000"/>
              <a:ext cx="1743594" cy="11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280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Coasting beam tune shifts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00" y="5112000"/>
            <a:ext cx="3744000" cy="144000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All particles have the tunes </a:t>
            </a:r>
            <a:r>
              <a:rPr lang="en-US" sz="1600" dirty="0" err="1" smtClean="0"/>
              <a:t>Q</a:t>
            </a:r>
            <a:r>
              <a:rPr lang="en-US" sz="1600" baseline="-25000" dirty="0" err="1" smtClean="0"/>
              <a:t>x</a:t>
            </a:r>
            <a:r>
              <a:rPr lang="en-US" sz="1600" dirty="0" smtClean="0"/>
              <a:t> and </a:t>
            </a:r>
            <a:r>
              <a:rPr lang="en-US" sz="1600" dirty="0" err="1" smtClean="0"/>
              <a:t>Q</a:t>
            </a:r>
            <a:r>
              <a:rPr lang="en-US" sz="1600" baseline="-25000" dirty="0" err="1" smtClean="0"/>
              <a:t>y</a:t>
            </a:r>
            <a:r>
              <a:rPr lang="en-US" sz="1600" dirty="0" smtClean="0"/>
              <a:t> determined by the machine quadrupoles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Kevin Li - Collective effects 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39</a:t>
            </a:fld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4062000" y="720000"/>
            <a:ext cx="4068000" cy="5832000"/>
            <a:chOff x="4062000" y="720000"/>
            <a:chExt cx="4068000" cy="5832000"/>
          </a:xfrm>
        </p:grpSpPr>
        <p:sp>
          <p:nvSpPr>
            <p:cNvPr id="76" name="Rectangle 75"/>
            <p:cNvSpPr/>
            <p:nvPr/>
          </p:nvSpPr>
          <p:spPr>
            <a:xfrm>
              <a:off x="4062000" y="720000"/>
              <a:ext cx="4068000" cy="5760000"/>
            </a:xfrm>
            <a:prstGeom prst="rect">
              <a:avLst/>
            </a:prstGeom>
            <a:solidFill>
              <a:schemeClr val="accent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256000" y="720000"/>
              <a:ext cx="180023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/>
                <a:t>with space charge</a:t>
              </a:r>
            </a:p>
            <a:p>
              <a:pPr algn="ctr"/>
              <a:r>
                <a:rPr lang="en-US" sz="1500" b="1" dirty="0"/>
                <a:t>uniform distribution</a:t>
              </a:r>
            </a:p>
          </p:txBody>
        </p:sp>
        <p:grpSp>
          <p:nvGrpSpPr>
            <p:cNvPr id="66" name="Group 65"/>
            <p:cNvGrpSpPr>
              <a:grpSpLocks noChangeAspect="1"/>
            </p:cNvGrpSpPr>
            <p:nvPr/>
          </p:nvGrpSpPr>
          <p:grpSpPr>
            <a:xfrm>
              <a:off x="4320000" y="1296000"/>
              <a:ext cx="3485127" cy="1296000"/>
              <a:chOff x="5172221" y="1368000"/>
              <a:chExt cx="3291509" cy="1224000"/>
            </a:xfrm>
          </p:grpSpPr>
          <p:pic>
            <p:nvPicPr>
              <p:cNvPr id="15" name="Picture 14" descr="ps-99-012.pdf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65" t="64469" r="56049" b="26584"/>
              <a:stretch/>
            </p:blipFill>
            <p:spPr>
              <a:xfrm>
                <a:off x="5172221" y="1368000"/>
                <a:ext cx="1634620" cy="1080000"/>
              </a:xfrm>
              <a:prstGeom prst="rect">
                <a:avLst/>
              </a:prstGeom>
            </p:spPr>
          </p:pic>
          <p:pic>
            <p:nvPicPr>
              <p:cNvPr id="23" name="Picture 22" descr="ps-99-012.pdf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55" t="65071" r="39725" b="25982"/>
              <a:stretch/>
            </p:blipFill>
            <p:spPr>
              <a:xfrm>
                <a:off x="6878243" y="1368000"/>
                <a:ext cx="1585487" cy="1224000"/>
              </a:xfrm>
              <a:prstGeom prst="rect">
                <a:avLst/>
              </a:prstGeom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6776696" y="1404000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+</a:t>
                </a:r>
              </a:p>
            </p:txBody>
          </p:sp>
        </p:grpSp>
        <p:grpSp>
          <p:nvGrpSpPr>
            <p:cNvPr id="69" name="Group 68"/>
            <p:cNvGrpSpPr>
              <a:grpSpLocks noChangeAspect="1"/>
            </p:cNvGrpSpPr>
            <p:nvPr/>
          </p:nvGrpSpPr>
          <p:grpSpPr>
            <a:xfrm>
              <a:off x="4392000" y="2484000"/>
              <a:ext cx="2664000" cy="2591165"/>
              <a:chOff x="4644000" y="2160000"/>
              <a:chExt cx="2880000" cy="2801260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6264000" y="3564000"/>
                <a:ext cx="900000" cy="324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8000"/>
                    </a:solidFill>
                  </a:rPr>
                  <a:t>tune shift</a:t>
                </a:r>
              </a:p>
            </p:txBody>
          </p:sp>
          <p:sp>
            <p:nvSpPr>
              <p:cNvPr id="43" name="Oval 42"/>
              <p:cNvSpPr>
                <a:spLocks noChangeAspect="1"/>
              </p:cNvSpPr>
              <p:nvPr/>
            </p:nvSpPr>
            <p:spPr>
              <a:xfrm>
                <a:off x="6372000" y="3384000"/>
                <a:ext cx="90000" cy="90000"/>
              </a:xfrm>
              <a:prstGeom prst="ellipse">
                <a:avLst/>
              </a:prstGeom>
              <a:solidFill>
                <a:srgbClr val="008000"/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45" name="Group 44"/>
              <p:cNvGrpSpPr>
                <a:grpSpLocks noChangeAspect="1"/>
              </p:cNvGrpSpPr>
              <p:nvPr/>
            </p:nvGrpSpPr>
            <p:grpSpPr>
              <a:xfrm>
                <a:off x="4644000" y="2160000"/>
                <a:ext cx="2880000" cy="2801260"/>
                <a:chOff x="612000" y="1620000"/>
                <a:chExt cx="2196000" cy="2135960"/>
              </a:xfrm>
            </p:grpSpPr>
            <p:cxnSp>
              <p:nvCxnSpPr>
                <p:cNvPr id="46" name="Straight Arrow Connector 45"/>
                <p:cNvCxnSpPr/>
                <p:nvPr/>
              </p:nvCxnSpPr>
              <p:spPr>
                <a:xfrm>
                  <a:off x="1008000" y="3420000"/>
                  <a:ext cx="1800000" cy="0"/>
                </a:xfrm>
                <a:prstGeom prst="straightConnector1">
                  <a:avLst/>
                </a:prstGeom>
                <a:ln w="25400">
                  <a:solidFill>
                    <a:schemeClr val="accent6">
                      <a:lumMod val="50000"/>
                    </a:schemeClr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/>
                <p:cNvCxnSpPr/>
                <p:nvPr/>
              </p:nvCxnSpPr>
              <p:spPr>
                <a:xfrm rot="16200000">
                  <a:off x="107934" y="2520000"/>
                  <a:ext cx="1800000" cy="0"/>
                </a:xfrm>
                <a:prstGeom prst="straightConnector1">
                  <a:avLst/>
                </a:prstGeom>
                <a:ln w="25400">
                  <a:solidFill>
                    <a:schemeClr val="accent6">
                      <a:lumMod val="50000"/>
                    </a:schemeClr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TextBox 47"/>
                <p:cNvSpPr txBox="1"/>
                <p:nvPr/>
              </p:nvSpPr>
              <p:spPr>
                <a:xfrm>
                  <a:off x="1728560" y="3489567"/>
                  <a:ext cx="307885" cy="2663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500" dirty="0" err="1">
                      <a:solidFill>
                        <a:schemeClr val="accent6">
                          <a:lumMod val="50000"/>
                        </a:schemeClr>
                      </a:solidFill>
                    </a:rPr>
                    <a:t>Q</a:t>
                  </a:r>
                  <a:r>
                    <a:rPr lang="en-US" sz="1500" baseline="-25000" dirty="0" err="1">
                      <a:solidFill>
                        <a:schemeClr val="accent6">
                          <a:lumMod val="50000"/>
                        </a:schemeClr>
                      </a:solidFill>
                    </a:rPr>
                    <a:t>x</a:t>
                  </a:r>
                  <a:endParaRPr lang="en-US" sz="1500" baseline="-25000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612000" y="2340000"/>
                  <a:ext cx="306828" cy="2663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500" dirty="0" err="1">
                      <a:solidFill>
                        <a:schemeClr val="accent6">
                          <a:lumMod val="50000"/>
                        </a:schemeClr>
                      </a:solidFill>
                    </a:rPr>
                    <a:t>Q</a:t>
                  </a:r>
                  <a:r>
                    <a:rPr lang="en-US" sz="1500" baseline="-25000" dirty="0" err="1">
                      <a:solidFill>
                        <a:schemeClr val="accent6">
                          <a:lumMod val="50000"/>
                        </a:schemeClr>
                      </a:solidFill>
                    </a:rPr>
                    <a:t>y</a:t>
                  </a:r>
                  <a:endParaRPr lang="en-US" sz="1500" baseline="-25000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2268000" y="2053466"/>
                  <a:ext cx="72000" cy="72000"/>
                </a:xfrm>
                <a:prstGeom prst="ellipse">
                  <a:avLst/>
                </a:prstGeom>
                <a:solidFill>
                  <a:srgbClr val="FF0000">
                    <a:alpha val="20000"/>
                  </a:srgbClr>
                </a:soli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60" name="Straight Arrow Connector 59"/>
              <p:cNvCxnSpPr/>
              <p:nvPr/>
            </p:nvCxnSpPr>
            <p:spPr>
              <a:xfrm rot="7500000">
                <a:off x="6408000" y="3096000"/>
                <a:ext cx="504000" cy="0"/>
              </a:xfrm>
              <a:prstGeom prst="straightConnector1">
                <a:avLst/>
              </a:prstGeom>
              <a:ln w="25400">
                <a:solidFill>
                  <a:srgbClr val="008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4" name="Content Placeholder 2"/>
            <p:cNvSpPr txBox="1">
              <a:spLocks/>
            </p:cNvSpPr>
            <p:nvPr/>
          </p:nvSpPr>
          <p:spPr>
            <a:xfrm>
              <a:off x="4212000" y="5112000"/>
              <a:ext cx="3744000" cy="1440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smtClean="0"/>
                <a:t>All particles have the tunes </a:t>
              </a:r>
              <a:r>
                <a:rPr lang="en-US" sz="1600" dirty="0" err="1" smtClean="0"/>
                <a:t>Q</a:t>
              </a:r>
              <a:r>
                <a:rPr lang="en-US" sz="1600" baseline="-25000" dirty="0" err="1" smtClean="0"/>
                <a:t>x</a:t>
              </a:r>
              <a:r>
                <a:rPr lang="en-US" sz="1600" dirty="0" smtClean="0"/>
                <a:t> and </a:t>
              </a:r>
              <a:r>
                <a:rPr lang="en-US" sz="1600" dirty="0" err="1" smtClean="0"/>
                <a:t>Q</a:t>
              </a:r>
              <a:r>
                <a:rPr lang="en-US" sz="1600" baseline="-25000" dirty="0" err="1" smtClean="0"/>
                <a:t>y</a:t>
              </a:r>
              <a:r>
                <a:rPr lang="en-US" sz="1600" dirty="0" smtClean="0"/>
                <a:t> determined by the machine quadrupoles and the </a:t>
              </a:r>
              <a:r>
                <a:rPr lang="en-US" sz="1600" b="1" dirty="0" smtClean="0">
                  <a:solidFill>
                    <a:srgbClr val="C00000"/>
                  </a:solidFill>
                </a:rPr>
                <a:t>linear defocusing </a:t>
              </a:r>
              <a:r>
                <a:rPr lang="en-US" sz="1600" dirty="0" smtClean="0"/>
                <a:t>from space charge</a:t>
              </a:r>
            </a:p>
            <a:p>
              <a:endParaRPr lang="en-US" sz="16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124000" y="720000"/>
            <a:ext cx="4068000" cy="5832000"/>
            <a:chOff x="8124000" y="720000"/>
            <a:chExt cx="4068000" cy="5832000"/>
          </a:xfrm>
        </p:grpSpPr>
        <p:sp>
          <p:nvSpPr>
            <p:cNvPr id="75" name="Rectangle 74"/>
            <p:cNvSpPr/>
            <p:nvPr/>
          </p:nvSpPr>
          <p:spPr>
            <a:xfrm>
              <a:off x="8124000" y="720000"/>
              <a:ext cx="4068000" cy="5760000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360000" y="720000"/>
              <a:ext cx="1908000" cy="5544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/>
                <a:t>with space charge</a:t>
              </a:r>
            </a:p>
            <a:p>
              <a:pPr algn="ctr"/>
              <a:r>
                <a:rPr lang="en-US" sz="1500" b="1" dirty="0"/>
                <a:t>Gaussian distribution</a:t>
              </a:r>
            </a:p>
          </p:txBody>
        </p:sp>
        <p:grpSp>
          <p:nvGrpSpPr>
            <p:cNvPr id="67" name="Group 66"/>
            <p:cNvGrpSpPr>
              <a:grpSpLocks noChangeAspect="1"/>
            </p:cNvGrpSpPr>
            <p:nvPr/>
          </p:nvGrpSpPr>
          <p:grpSpPr>
            <a:xfrm>
              <a:off x="8496000" y="1296000"/>
              <a:ext cx="3426030" cy="1260000"/>
              <a:chOff x="8638768" y="1044000"/>
              <a:chExt cx="3235651" cy="1189984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0224000" y="1116000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+</a:t>
                </a:r>
              </a:p>
            </p:txBody>
          </p:sp>
          <p:pic>
            <p:nvPicPr>
              <p:cNvPr id="25" name="Picture 24" descr="ps-99-012.pdf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65" t="64469" r="56049" b="26584"/>
              <a:stretch/>
            </p:blipFill>
            <p:spPr>
              <a:xfrm>
                <a:off x="8638768" y="1044000"/>
                <a:ext cx="1634620" cy="1080000"/>
              </a:xfrm>
              <a:prstGeom prst="rect">
                <a:avLst/>
              </a:prstGeom>
            </p:spPr>
          </p:pic>
          <p:pic>
            <p:nvPicPr>
              <p:cNvPr id="33" name="Picture 32" descr="ps-99-012.pdf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602" t="66084" r="23978" b="26102"/>
              <a:stretch/>
            </p:blipFill>
            <p:spPr>
              <a:xfrm>
                <a:off x="10379426" y="1225984"/>
                <a:ext cx="1494993" cy="1008000"/>
              </a:xfrm>
              <a:prstGeom prst="rect">
                <a:avLst/>
              </a:prstGeom>
            </p:spPr>
          </p:pic>
        </p:grpSp>
        <p:grpSp>
          <p:nvGrpSpPr>
            <p:cNvPr id="71" name="Group 70"/>
            <p:cNvGrpSpPr>
              <a:grpSpLocks noChangeAspect="1"/>
            </p:cNvGrpSpPr>
            <p:nvPr/>
          </p:nvGrpSpPr>
          <p:grpSpPr>
            <a:xfrm>
              <a:off x="8784000" y="2484000"/>
              <a:ext cx="2664000" cy="2591165"/>
              <a:chOff x="8928000" y="2160000"/>
              <a:chExt cx="2880000" cy="2801260"/>
            </a:xfrm>
          </p:grpSpPr>
          <p:sp>
            <p:nvSpPr>
              <p:cNvPr id="36" name="Isosceles Triangle 35"/>
              <p:cNvSpPr>
                <a:spLocks/>
              </p:cNvSpPr>
              <p:nvPr/>
            </p:nvSpPr>
            <p:spPr>
              <a:xfrm rot="12900000">
                <a:off x="10404000" y="3096000"/>
                <a:ext cx="576000" cy="720000"/>
              </a:xfrm>
              <a:prstGeom prst="triangl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FFFFFF">
                      <a:alpha val="20000"/>
                    </a:srgbClr>
                  </a:gs>
                </a:gsLst>
                <a:lin ang="5400000" scaled="0"/>
                <a:tileRect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9706378" y="3833514"/>
                <a:ext cx="1008000" cy="504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accent6">
                        <a:lumMod val="50000"/>
                      </a:schemeClr>
                    </a:solidFill>
                  </a:rPr>
                  <a:t>particles in the center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9745297" y="2665946"/>
                <a:ext cx="1008000" cy="504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accent6">
                        <a:lumMod val="50000"/>
                      </a:schemeClr>
                    </a:solidFill>
                  </a:rPr>
                  <a:t>particles in the tails</a:t>
                </a:r>
              </a:p>
            </p:txBody>
          </p:sp>
          <p:grpSp>
            <p:nvGrpSpPr>
              <p:cNvPr id="51" name="Group 50"/>
              <p:cNvGrpSpPr>
                <a:grpSpLocks noChangeAspect="1"/>
              </p:cNvGrpSpPr>
              <p:nvPr/>
            </p:nvGrpSpPr>
            <p:grpSpPr>
              <a:xfrm>
                <a:off x="8928000" y="2160000"/>
                <a:ext cx="2880000" cy="2801260"/>
                <a:chOff x="612000" y="1620000"/>
                <a:chExt cx="2196000" cy="2135960"/>
              </a:xfrm>
            </p:grpSpPr>
            <p:cxnSp>
              <p:nvCxnSpPr>
                <p:cNvPr id="52" name="Straight Arrow Connector 51"/>
                <p:cNvCxnSpPr/>
                <p:nvPr/>
              </p:nvCxnSpPr>
              <p:spPr>
                <a:xfrm>
                  <a:off x="1008000" y="3420000"/>
                  <a:ext cx="1800000" cy="0"/>
                </a:xfrm>
                <a:prstGeom prst="straightConnector1">
                  <a:avLst/>
                </a:prstGeom>
                <a:ln w="25400">
                  <a:solidFill>
                    <a:schemeClr val="accent6">
                      <a:lumMod val="50000"/>
                    </a:schemeClr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/>
                <p:cNvCxnSpPr/>
                <p:nvPr/>
              </p:nvCxnSpPr>
              <p:spPr>
                <a:xfrm rot="16200000">
                  <a:off x="107934" y="2520000"/>
                  <a:ext cx="1800000" cy="0"/>
                </a:xfrm>
                <a:prstGeom prst="straightConnector1">
                  <a:avLst/>
                </a:prstGeom>
                <a:ln w="25400">
                  <a:solidFill>
                    <a:schemeClr val="accent6">
                      <a:lumMod val="50000"/>
                    </a:schemeClr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TextBox 53"/>
                <p:cNvSpPr txBox="1"/>
                <p:nvPr/>
              </p:nvSpPr>
              <p:spPr>
                <a:xfrm>
                  <a:off x="1728560" y="3489567"/>
                  <a:ext cx="307885" cy="2663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500" dirty="0" err="1">
                      <a:solidFill>
                        <a:schemeClr val="accent6">
                          <a:lumMod val="50000"/>
                        </a:schemeClr>
                      </a:solidFill>
                    </a:rPr>
                    <a:t>Q</a:t>
                  </a:r>
                  <a:r>
                    <a:rPr lang="en-US" sz="1500" baseline="-25000" dirty="0" err="1">
                      <a:solidFill>
                        <a:schemeClr val="accent6">
                          <a:lumMod val="50000"/>
                        </a:schemeClr>
                      </a:solidFill>
                    </a:rPr>
                    <a:t>x</a:t>
                  </a:r>
                  <a:endParaRPr lang="en-US" sz="1500" baseline="-25000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612000" y="2340000"/>
                  <a:ext cx="306828" cy="2663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500" dirty="0" err="1">
                      <a:solidFill>
                        <a:schemeClr val="accent6">
                          <a:lumMod val="50000"/>
                        </a:schemeClr>
                      </a:solidFill>
                    </a:rPr>
                    <a:t>Q</a:t>
                  </a:r>
                  <a:r>
                    <a:rPr lang="en-US" sz="1500" baseline="-25000" dirty="0" err="1">
                      <a:solidFill>
                        <a:schemeClr val="accent6">
                          <a:lumMod val="50000"/>
                        </a:schemeClr>
                      </a:solidFill>
                    </a:rPr>
                    <a:t>y</a:t>
                  </a:r>
                  <a:endParaRPr lang="en-US" sz="1500" baseline="-25000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2268000" y="2053466"/>
                  <a:ext cx="72000" cy="72000"/>
                </a:xfrm>
                <a:prstGeom prst="ellipse">
                  <a:avLst/>
                </a:prstGeom>
                <a:solidFill>
                  <a:srgbClr val="FF0000">
                    <a:alpha val="20000"/>
                  </a:srgbClr>
                </a:soli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1" name="TextBox 60"/>
              <p:cNvSpPr txBox="1"/>
              <p:nvPr/>
            </p:nvSpPr>
            <p:spPr>
              <a:xfrm>
                <a:off x="10656000" y="3564000"/>
                <a:ext cx="11184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8000"/>
                    </a:solidFill>
                  </a:rPr>
                  <a:t>tune </a:t>
                </a:r>
                <a:r>
                  <a:rPr lang="en-US" sz="1400" dirty="0" smtClean="0">
                    <a:solidFill>
                      <a:srgbClr val="008000"/>
                    </a:solidFill>
                  </a:rPr>
                  <a:t>spread!</a:t>
                </a:r>
                <a:endParaRPr lang="en-US" sz="1400" dirty="0">
                  <a:solidFill>
                    <a:srgbClr val="008000"/>
                  </a:solidFill>
                </a:endParaRPr>
              </a:p>
            </p:txBody>
          </p:sp>
          <p:cxnSp>
            <p:nvCxnSpPr>
              <p:cNvPr id="63" name="Straight Arrow Connector 62"/>
              <p:cNvCxnSpPr/>
              <p:nvPr/>
            </p:nvCxnSpPr>
            <p:spPr>
              <a:xfrm rot="7500000">
                <a:off x="10692000" y="3096000"/>
                <a:ext cx="504000" cy="0"/>
              </a:xfrm>
              <a:prstGeom prst="straightConnector1">
                <a:avLst/>
              </a:prstGeom>
              <a:ln w="25400">
                <a:solidFill>
                  <a:srgbClr val="008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Content Placeholder 2"/>
            <p:cNvSpPr txBox="1">
              <a:spLocks/>
            </p:cNvSpPr>
            <p:nvPr/>
          </p:nvSpPr>
          <p:spPr>
            <a:xfrm>
              <a:off x="8280000" y="5112000"/>
              <a:ext cx="3744000" cy="1440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Arial"/>
                <a:buChar char="•"/>
              </a:pPr>
              <a:r>
                <a:rPr lang="en-US" sz="1600" dirty="0"/>
                <a:t>Particles have a different tunes, since the space charge</a:t>
              </a:r>
              <a:r>
                <a:rPr lang="en-US" sz="1600" b="1" dirty="0">
                  <a:solidFill>
                    <a:srgbClr val="C00000"/>
                  </a:solidFill>
                </a:rPr>
                <a:t> defocusing depends on the particles’ amplitude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dirty="0">
                  <a:sym typeface="Wingdings"/>
                </a:rPr>
                <a:t>The tune shift is largest for particles in the beam </a:t>
              </a:r>
              <a:r>
                <a:rPr lang="en-US" sz="1600" dirty="0" smtClean="0">
                  <a:sym typeface="Wingdings"/>
                </a:rPr>
                <a:t>center</a:t>
              </a:r>
              <a:endParaRPr lang="en-US" sz="16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0" y="719999"/>
            <a:ext cx="4068000" cy="5760000"/>
            <a:chOff x="0" y="719999"/>
            <a:chExt cx="4068000" cy="5760000"/>
          </a:xfrm>
        </p:grpSpPr>
        <p:sp>
          <p:nvSpPr>
            <p:cNvPr id="74" name="Rectangle 73"/>
            <p:cNvSpPr/>
            <p:nvPr/>
          </p:nvSpPr>
          <p:spPr>
            <a:xfrm>
              <a:off x="0" y="719999"/>
              <a:ext cx="4068000" cy="5760000"/>
            </a:xfrm>
            <a:prstGeom prst="rect">
              <a:avLst/>
            </a:prstGeom>
            <a:solidFill>
              <a:schemeClr val="accent4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80000" y="720000"/>
              <a:ext cx="185396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without space charge</a:t>
              </a:r>
            </a:p>
          </p:txBody>
        </p:sp>
        <p:grpSp>
          <p:nvGrpSpPr>
            <p:cNvPr id="44" name="Group 43"/>
            <p:cNvGrpSpPr>
              <a:grpSpLocks noChangeAspect="1"/>
            </p:cNvGrpSpPr>
            <p:nvPr/>
          </p:nvGrpSpPr>
          <p:grpSpPr>
            <a:xfrm>
              <a:off x="288001" y="2484000"/>
              <a:ext cx="2663999" cy="2591165"/>
              <a:chOff x="612002" y="1620004"/>
              <a:chExt cx="2196005" cy="2135966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>
                <a:off x="1008002" y="3420009"/>
                <a:ext cx="1800005" cy="0"/>
              </a:xfrm>
              <a:prstGeom prst="straightConnector1">
                <a:avLst/>
              </a:prstGeom>
              <a:ln w="25400">
                <a:solidFill>
                  <a:schemeClr val="accent6">
                    <a:lumMod val="50000"/>
                  </a:schemeClr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 rot="16200000">
                <a:off x="107934" y="2520007"/>
                <a:ext cx="1800005" cy="0"/>
              </a:xfrm>
              <a:prstGeom prst="straightConnector1">
                <a:avLst/>
              </a:prstGeom>
              <a:ln w="25400">
                <a:solidFill>
                  <a:schemeClr val="accent6">
                    <a:lumMod val="50000"/>
                  </a:schemeClr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1728564" y="3489577"/>
                <a:ext cx="307886" cy="2663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dirty="0" err="1">
                    <a:solidFill>
                      <a:schemeClr val="accent6">
                        <a:lumMod val="50000"/>
                      </a:schemeClr>
                    </a:solidFill>
                  </a:rPr>
                  <a:t>Q</a:t>
                </a:r>
                <a:r>
                  <a:rPr lang="en-US" sz="1500" baseline="-25000" dirty="0" err="1">
                    <a:solidFill>
                      <a:schemeClr val="accent6">
                        <a:lumMod val="50000"/>
                      </a:schemeClr>
                    </a:solidFill>
                  </a:rPr>
                  <a:t>x</a:t>
                </a:r>
                <a:endParaRPr lang="en-US" sz="1500" baseline="-250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12002" y="2340008"/>
                <a:ext cx="306829" cy="2663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dirty="0" err="1">
                    <a:solidFill>
                      <a:schemeClr val="accent6">
                        <a:lumMod val="50000"/>
                      </a:schemeClr>
                    </a:solidFill>
                  </a:rPr>
                  <a:t>Q</a:t>
                </a:r>
                <a:r>
                  <a:rPr lang="en-US" sz="1500" baseline="-25000" dirty="0" err="1">
                    <a:solidFill>
                      <a:schemeClr val="accent6">
                        <a:lumMod val="50000"/>
                      </a:schemeClr>
                    </a:solidFill>
                  </a:rPr>
                  <a:t>y</a:t>
                </a:r>
                <a:endParaRPr lang="en-US" sz="1500" baseline="-250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268000" y="2053466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1686600" y="3216600"/>
              <a:ext cx="1198800" cy="599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zero intensity working point</a:t>
              </a:r>
            </a:p>
          </p:txBody>
        </p:sp>
        <p:pic>
          <p:nvPicPr>
            <p:cNvPr id="72" name="Picture 71" descr="ps-99-012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65" t="64469" r="56049" b="26584"/>
            <a:stretch/>
          </p:blipFill>
          <p:spPr>
            <a:xfrm>
              <a:off x="1080000" y="1296000"/>
              <a:ext cx="1743594" cy="1152000"/>
            </a:xfrm>
            <a:prstGeom prst="rect">
              <a:avLst/>
            </a:prstGeom>
          </p:spPr>
        </p:pic>
      </p:grpSp>
      <p:sp>
        <p:nvSpPr>
          <p:cNvPr id="57" name="Rounded Rectangle 56"/>
          <p:cNvSpPr/>
          <p:nvPr/>
        </p:nvSpPr>
        <p:spPr>
          <a:xfrm>
            <a:off x="2856000" y="2349000"/>
            <a:ext cx="6480000" cy="2160000"/>
          </a:xfrm>
          <a:prstGeom prst="roundRect">
            <a:avLst>
              <a:gd name="adj" fmla="val 4996"/>
            </a:avLst>
          </a:prstGeom>
          <a:solidFill>
            <a:schemeClr val="bg1"/>
          </a:solidFill>
          <a:ln w="25400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Note: the maximum space charge tune shift in a </a:t>
            </a:r>
            <a:r>
              <a:rPr lang="en-US" sz="2000" b="1" dirty="0">
                <a:solidFill>
                  <a:srgbClr val="C00000"/>
                </a:solidFill>
              </a:rPr>
              <a:t>Gaussian beam distribution is stronger compared to the detuning in a uniform beam distribution</a:t>
            </a:r>
            <a:r>
              <a:rPr lang="en-US" sz="2000" dirty="0">
                <a:solidFill>
                  <a:schemeClr val="tx1"/>
                </a:solidFill>
              </a:rPr>
              <a:t> when considering similar beam sizes due to the higher particle density in the beam core</a:t>
            </a:r>
            <a:r>
              <a:rPr lang="en-US" sz="2000" dirty="0" smtClean="0">
                <a:solidFill>
                  <a:schemeClr val="tx1"/>
                </a:solidFill>
              </a:rPr>
              <a:t>!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43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dirty="0"/>
              <a:t>We will briefly revise the single particle representation and dynamics and then move </a:t>
            </a:r>
            <a:r>
              <a:rPr lang="en-US" sz="2000" b="1" dirty="0">
                <a:solidFill>
                  <a:srgbClr val="C00000"/>
                </a:solidFill>
              </a:rPr>
              <a:t>to multi-particle systems </a:t>
            </a:r>
            <a:r>
              <a:rPr lang="en-US" sz="2000" dirty="0"/>
              <a:t>and </a:t>
            </a:r>
            <a:r>
              <a:rPr lang="en-US" sz="2000" b="1" dirty="0">
                <a:solidFill>
                  <a:srgbClr val="C00000"/>
                </a:solidFill>
              </a:rPr>
              <a:t>their representation</a:t>
            </a:r>
            <a:r>
              <a:rPr lang="en-US" sz="2000" dirty="0"/>
              <a:t>. We will discuss some features of </a:t>
            </a:r>
            <a:r>
              <a:rPr lang="en-US" sz="2000" b="1" dirty="0">
                <a:solidFill>
                  <a:srgbClr val="C00000"/>
                </a:solidFill>
              </a:rPr>
              <a:t>multi-particle dynamics in absence of collective </a:t>
            </a:r>
            <a:r>
              <a:rPr lang="en-US" sz="2000" dirty="0"/>
              <a:t>effects such as </a:t>
            </a:r>
            <a:r>
              <a:rPr lang="en-US" sz="2000" dirty="0" err="1"/>
              <a:t>decoherence</a:t>
            </a:r>
            <a:r>
              <a:rPr lang="en-US" sz="2000" dirty="0"/>
              <a:t> and </a:t>
            </a:r>
            <a:r>
              <a:rPr lang="en-US" sz="2000" dirty="0" err="1"/>
              <a:t>filamentation</a:t>
            </a:r>
            <a:r>
              <a:rPr lang="en-US" sz="2000" dirty="0"/>
              <a:t>. </a:t>
            </a:r>
          </a:p>
          <a:p>
            <a:pPr marL="0" indent="0" algn="just">
              <a:buNone/>
            </a:pPr>
            <a:r>
              <a:rPr lang="en-US" sz="2000" dirty="0"/>
              <a:t>Finally, we will look </a:t>
            </a:r>
            <a:r>
              <a:rPr lang="en-US" sz="2000" b="1" dirty="0">
                <a:solidFill>
                  <a:srgbClr val="C00000"/>
                </a:solidFill>
              </a:rPr>
              <a:t>at direct space charge</a:t>
            </a:r>
            <a:r>
              <a:rPr lang="en-US" sz="2000" dirty="0"/>
              <a:t> as a first real collective effects.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Kevin Li - Collective effects 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4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 I: Multi-particle effects – direct space charge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Multi-particle systems and their representation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Incoherent and coherent motion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Space charge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Direct space charge – impact on machine performance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70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Coasting vs. bunched – Gaussian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1800" dirty="0" smtClean="0"/>
              <a:t>In beams with </a:t>
            </a:r>
            <a:r>
              <a:rPr lang="en-US" sz="1800" b="1" dirty="0" smtClean="0">
                <a:solidFill>
                  <a:srgbClr val="C00000"/>
                </a:solidFill>
              </a:rPr>
              <a:t>Gaussian transverse distribution</a:t>
            </a:r>
            <a:r>
              <a:rPr lang="en-US" sz="1800" dirty="0" smtClean="0"/>
              <a:t> we observed already for coasting beams with constant line density a tune spread due to the nonlinear force and the resulting dependence on the transvers particle amplitude</a:t>
            </a:r>
          </a:p>
          <a:p>
            <a:pPr algn="just"/>
            <a:r>
              <a:rPr lang="en-US" sz="1800" dirty="0" smtClean="0"/>
              <a:t>In case a Gaussian beam</a:t>
            </a:r>
            <a:r>
              <a:rPr lang="en-US" sz="1800" b="1" dirty="0" smtClean="0">
                <a:solidFill>
                  <a:srgbClr val="C00000"/>
                </a:solidFill>
              </a:rPr>
              <a:t> is also bunched, an additional tune spread</a:t>
            </a:r>
            <a:r>
              <a:rPr lang="en-US" sz="1800" dirty="0" smtClean="0"/>
              <a:t> is induced by the variation of the line density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22. September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Kevin Li - Collective effects 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81" name="Rectangle 80"/>
          <p:cNvSpPr/>
          <p:nvPr/>
        </p:nvSpPr>
        <p:spPr>
          <a:xfrm>
            <a:off x="1440000" y="5652000"/>
            <a:ext cx="4392000" cy="720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Particles close to the peak line density (often in the bunch center) will have the largest tune spread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432000" y="3419999"/>
            <a:ext cx="2520000" cy="86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The tune footprint is also called the space charge necktie due to its shape 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2232000" y="3744000"/>
            <a:ext cx="2880000" cy="1570909"/>
            <a:chOff x="2244000" y="3540919"/>
            <a:chExt cx="2880000" cy="1570909"/>
          </a:xfrm>
        </p:grpSpPr>
        <p:sp>
          <p:nvSpPr>
            <p:cNvPr id="86" name="Oval 85"/>
            <p:cNvSpPr/>
            <p:nvPr/>
          </p:nvSpPr>
          <p:spPr>
            <a:xfrm>
              <a:off x="2532000" y="3912373"/>
              <a:ext cx="2304000" cy="828000"/>
            </a:xfrm>
            <a:prstGeom prst="ellipse">
              <a:avLst/>
            </a:prstGeom>
            <a:solidFill>
              <a:schemeClr val="accent3">
                <a:alpha val="80000"/>
              </a:schemeClr>
            </a:solidFill>
            <a:scene3d>
              <a:camera prst="orthographicFront"/>
              <a:lightRig rig="balanced" dir="t">
                <a:rot lat="0" lon="0" rev="0"/>
              </a:lightRig>
            </a:scene3d>
            <a:sp3d>
              <a:bevelT w="254000" h="2540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4000" y="3540919"/>
              <a:ext cx="2880000" cy="1570909"/>
            </a:xfrm>
            <a:prstGeom prst="rect">
              <a:avLst/>
            </a:prstGeom>
          </p:spPr>
        </p:pic>
      </p:grpSp>
      <p:grpSp>
        <p:nvGrpSpPr>
          <p:cNvPr id="88" name="Group 87"/>
          <p:cNvGrpSpPr/>
          <p:nvPr/>
        </p:nvGrpSpPr>
        <p:grpSpPr>
          <a:xfrm>
            <a:off x="720000" y="3960000"/>
            <a:ext cx="1487009" cy="1493714"/>
            <a:chOff x="1116000" y="2124000"/>
            <a:chExt cx="1487009" cy="1493714"/>
          </a:xfrm>
        </p:grpSpPr>
        <p:cxnSp>
          <p:nvCxnSpPr>
            <p:cNvPr id="89" name="Straight Arrow Connector 88"/>
            <p:cNvCxnSpPr/>
            <p:nvPr/>
          </p:nvCxnSpPr>
          <p:spPr>
            <a:xfrm flipV="1">
              <a:off x="1399256" y="2232000"/>
              <a:ext cx="0" cy="1224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rot="5400000" flipV="1">
              <a:off x="1872000" y="2700000"/>
              <a:ext cx="0" cy="1224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1" name="Picture 9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000" y="2124000"/>
              <a:ext cx="130743" cy="179352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000" y="2556000"/>
              <a:ext cx="140800" cy="125714"/>
            </a:xfrm>
            <a:prstGeom prst="rect">
              <a:avLst/>
            </a:prstGeom>
          </p:spPr>
        </p:pic>
        <p:cxnSp>
          <p:nvCxnSpPr>
            <p:cNvPr id="93" name="Straight Arrow Connector 92"/>
            <p:cNvCxnSpPr/>
            <p:nvPr/>
          </p:nvCxnSpPr>
          <p:spPr>
            <a:xfrm rot="14100000" flipV="1">
              <a:off x="1714980" y="2514704"/>
              <a:ext cx="0" cy="11520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4" name="Picture 9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4000" y="3492000"/>
              <a:ext cx="119009" cy="125714"/>
            </a:xfrm>
            <a:prstGeom prst="rect">
              <a:avLst/>
            </a:prstGeom>
          </p:spPr>
        </p:pic>
      </p:grpSp>
      <p:sp>
        <p:nvSpPr>
          <p:cNvPr id="8" name="Oval 7"/>
          <p:cNvSpPr/>
          <p:nvPr/>
        </p:nvSpPr>
        <p:spPr>
          <a:xfrm>
            <a:off x="3510000" y="4122000"/>
            <a:ext cx="324000" cy="828000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19050"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480000" y="3168000"/>
            <a:ext cx="3348000" cy="3182554"/>
            <a:chOff x="6480000" y="3060000"/>
            <a:chExt cx="3348000" cy="3182554"/>
          </a:xfrm>
        </p:grpSpPr>
        <p:cxnSp>
          <p:nvCxnSpPr>
            <p:cNvPr id="54" name="Straight Arrow Connector 53"/>
            <p:cNvCxnSpPr/>
            <p:nvPr/>
          </p:nvCxnSpPr>
          <p:spPr>
            <a:xfrm>
              <a:off x="7020000" y="5868000"/>
              <a:ext cx="2808000" cy="0"/>
            </a:xfrm>
            <a:prstGeom prst="straightConnector1">
              <a:avLst/>
            </a:prstGeom>
            <a:ln w="25400">
              <a:solidFill>
                <a:schemeClr val="accent6">
                  <a:lumMod val="5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16200000">
              <a:off x="5616000" y="4464000"/>
              <a:ext cx="2808000" cy="0"/>
            </a:xfrm>
            <a:prstGeom prst="straightConnector1">
              <a:avLst/>
            </a:prstGeom>
            <a:ln w="25400">
              <a:solidFill>
                <a:schemeClr val="accent6">
                  <a:lumMod val="5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8231543" y="5904000"/>
              <a:ext cx="3849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chemeClr val="accent6">
                      <a:lumMod val="50000"/>
                    </a:schemeClr>
                  </a:solidFill>
                </a:rPr>
                <a:t>Q</a:t>
              </a:r>
              <a:r>
                <a:rPr lang="en-US" sz="1600" baseline="-25000" dirty="0" err="1">
                  <a:solidFill>
                    <a:schemeClr val="accent6">
                      <a:lumMod val="50000"/>
                    </a:schemeClr>
                  </a:solidFill>
                </a:rPr>
                <a:t>x</a:t>
              </a:r>
              <a:endParaRPr lang="en-US" sz="1600" baseline="-25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480000" y="4294723"/>
              <a:ext cx="3850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chemeClr val="accent6">
                      <a:lumMod val="50000"/>
                    </a:schemeClr>
                  </a:solidFill>
                </a:rPr>
                <a:t>Q</a:t>
              </a:r>
              <a:r>
                <a:rPr lang="en-US" sz="1600" baseline="-25000" dirty="0" err="1">
                  <a:solidFill>
                    <a:schemeClr val="accent6">
                      <a:lumMod val="50000"/>
                    </a:schemeClr>
                  </a:solidFill>
                </a:rPr>
                <a:t>y</a:t>
              </a:r>
              <a:endParaRPr lang="en-US" sz="1600" baseline="-25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grpSp>
          <p:nvGrpSpPr>
            <p:cNvPr id="9" name="Group 8"/>
            <p:cNvGrpSpPr>
              <a:grpSpLocks noChangeAspect="1"/>
            </p:cNvGrpSpPr>
            <p:nvPr/>
          </p:nvGrpSpPr>
          <p:grpSpPr>
            <a:xfrm>
              <a:off x="7687741" y="3672000"/>
              <a:ext cx="1384261" cy="1810990"/>
              <a:chOff x="7614483" y="3645987"/>
              <a:chExt cx="1357453" cy="1775917"/>
            </a:xfrm>
          </p:grpSpPr>
          <p:sp>
            <p:nvSpPr>
              <p:cNvPr id="74" name="Rectangle 73"/>
              <p:cNvSpPr/>
              <p:nvPr/>
            </p:nvSpPr>
            <p:spPr>
              <a:xfrm rot="2220000">
                <a:off x="8009096" y="4520549"/>
                <a:ext cx="699118" cy="55486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 rot="13020000">
                <a:off x="7910455" y="4527057"/>
                <a:ext cx="699118" cy="55486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 rot="2220000">
                <a:off x="7913846" y="4520514"/>
                <a:ext cx="699118" cy="55486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" name="Isosceles Triangle 48"/>
              <p:cNvSpPr>
                <a:spLocks/>
              </p:cNvSpPr>
              <p:nvPr/>
            </p:nvSpPr>
            <p:spPr>
              <a:xfrm rot="13020000">
                <a:off x="7614483" y="4414576"/>
                <a:ext cx="736104" cy="1007328"/>
              </a:xfrm>
              <a:prstGeom prst="triangle">
                <a:avLst/>
              </a:prstGeom>
              <a:gradFill flip="none" rotWithShape="1">
                <a:gsLst>
                  <a:gs pos="0">
                    <a:srgbClr val="008000">
                      <a:alpha val="50000"/>
                    </a:srgbClr>
                  </a:gs>
                  <a:gs pos="100000">
                    <a:schemeClr val="bg1"/>
                  </a:gs>
                </a:gsLst>
                <a:lin ang="5400000" scaled="0"/>
                <a:tileRect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8860965" y="3645987"/>
                <a:ext cx="110971" cy="110971"/>
              </a:xfrm>
              <a:prstGeom prst="ellipse">
                <a:avLst/>
              </a:prstGeom>
              <a:solidFill>
                <a:srgbClr val="FF0000">
                  <a:alpha val="15000"/>
                </a:srgbClr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61" name="Straight Arrow Connector 60"/>
          <p:cNvCxnSpPr/>
          <p:nvPr/>
        </p:nvCxnSpPr>
        <p:spPr>
          <a:xfrm flipV="1">
            <a:off x="3672000" y="5004000"/>
            <a:ext cx="0" cy="576000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88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Coasting vs. bunched – Gaussian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1800" dirty="0"/>
              <a:t>In beams with </a:t>
            </a:r>
            <a:r>
              <a:rPr lang="en-US" sz="1800" b="1" dirty="0">
                <a:solidFill>
                  <a:srgbClr val="C00000"/>
                </a:solidFill>
              </a:rPr>
              <a:t>Gaussian transverse distribution</a:t>
            </a:r>
            <a:r>
              <a:rPr lang="en-US" sz="1800" dirty="0"/>
              <a:t> we observed already for coasting beams with constant line density a tune spread due to the nonlinear force and the resulting dependence on the transvers particle amplitude</a:t>
            </a:r>
          </a:p>
          <a:p>
            <a:pPr algn="just"/>
            <a:r>
              <a:rPr lang="en-US" sz="1800" dirty="0"/>
              <a:t>In case a Gaussian beam</a:t>
            </a:r>
            <a:r>
              <a:rPr lang="en-US" sz="1800" b="1" dirty="0">
                <a:solidFill>
                  <a:srgbClr val="C00000"/>
                </a:solidFill>
              </a:rPr>
              <a:t> is also bunched, an additional tune spread</a:t>
            </a:r>
            <a:r>
              <a:rPr lang="en-US" sz="1800" dirty="0"/>
              <a:t> is induced by the variation of the line density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22. September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Kevin Li - Collective effects 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81" name="Rectangle 80"/>
          <p:cNvSpPr/>
          <p:nvPr/>
        </p:nvSpPr>
        <p:spPr>
          <a:xfrm>
            <a:off x="1440000" y="5652000"/>
            <a:ext cx="439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262626"/>
                </a:solidFill>
              </a:rPr>
              <a:t>The tune spread is reduced for particles</a:t>
            </a:r>
          </a:p>
          <a:p>
            <a:pPr algn="ctr"/>
            <a:r>
              <a:rPr lang="en-US" sz="1600" dirty="0">
                <a:solidFill>
                  <a:srgbClr val="262626"/>
                </a:solidFill>
              </a:rPr>
              <a:t> further away from the peak line density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432000" y="3419999"/>
            <a:ext cx="2520000" cy="86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The tune footprint is also called the space charge necktie due to its shape 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2232000" y="3744000"/>
            <a:ext cx="2880000" cy="1570909"/>
            <a:chOff x="2244000" y="3540919"/>
            <a:chExt cx="2880000" cy="1570909"/>
          </a:xfrm>
        </p:grpSpPr>
        <p:sp>
          <p:nvSpPr>
            <p:cNvPr id="86" name="Oval 85"/>
            <p:cNvSpPr/>
            <p:nvPr/>
          </p:nvSpPr>
          <p:spPr>
            <a:xfrm>
              <a:off x="2532000" y="3912373"/>
              <a:ext cx="2304000" cy="828000"/>
            </a:xfrm>
            <a:prstGeom prst="ellipse">
              <a:avLst/>
            </a:prstGeom>
            <a:solidFill>
              <a:schemeClr val="accent3">
                <a:alpha val="80000"/>
              </a:schemeClr>
            </a:solidFill>
            <a:scene3d>
              <a:camera prst="orthographicFront"/>
              <a:lightRig rig="balanced" dir="t">
                <a:rot lat="0" lon="0" rev="0"/>
              </a:lightRig>
            </a:scene3d>
            <a:sp3d>
              <a:bevelT w="254000" h="2540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4000" y="3540919"/>
              <a:ext cx="2880000" cy="1570909"/>
            </a:xfrm>
            <a:prstGeom prst="rect">
              <a:avLst/>
            </a:prstGeom>
          </p:spPr>
        </p:pic>
      </p:grpSp>
      <p:grpSp>
        <p:nvGrpSpPr>
          <p:cNvPr id="88" name="Group 87"/>
          <p:cNvGrpSpPr/>
          <p:nvPr/>
        </p:nvGrpSpPr>
        <p:grpSpPr>
          <a:xfrm>
            <a:off x="720000" y="3960000"/>
            <a:ext cx="1487009" cy="1493714"/>
            <a:chOff x="1116000" y="2124000"/>
            <a:chExt cx="1487009" cy="1493714"/>
          </a:xfrm>
        </p:grpSpPr>
        <p:cxnSp>
          <p:nvCxnSpPr>
            <p:cNvPr id="89" name="Straight Arrow Connector 88"/>
            <p:cNvCxnSpPr/>
            <p:nvPr/>
          </p:nvCxnSpPr>
          <p:spPr>
            <a:xfrm flipV="1">
              <a:off x="1399256" y="2232000"/>
              <a:ext cx="0" cy="1224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rot="5400000" flipV="1">
              <a:off x="1872000" y="2700000"/>
              <a:ext cx="0" cy="1224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1" name="Picture 9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000" y="2124000"/>
              <a:ext cx="130743" cy="179352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000" y="2556000"/>
              <a:ext cx="140800" cy="125714"/>
            </a:xfrm>
            <a:prstGeom prst="rect">
              <a:avLst/>
            </a:prstGeom>
          </p:spPr>
        </p:pic>
        <p:cxnSp>
          <p:nvCxnSpPr>
            <p:cNvPr id="93" name="Straight Arrow Connector 92"/>
            <p:cNvCxnSpPr/>
            <p:nvPr/>
          </p:nvCxnSpPr>
          <p:spPr>
            <a:xfrm rot="14100000" flipV="1">
              <a:off x="1714980" y="2514704"/>
              <a:ext cx="0" cy="11520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4" name="Picture 9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4000" y="3492000"/>
              <a:ext cx="119009" cy="125714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480000" y="3168000"/>
            <a:ext cx="3348000" cy="3182554"/>
            <a:chOff x="6480000" y="3060000"/>
            <a:chExt cx="3348000" cy="3182554"/>
          </a:xfrm>
        </p:grpSpPr>
        <p:cxnSp>
          <p:nvCxnSpPr>
            <p:cNvPr id="54" name="Straight Arrow Connector 53"/>
            <p:cNvCxnSpPr/>
            <p:nvPr/>
          </p:nvCxnSpPr>
          <p:spPr>
            <a:xfrm>
              <a:off x="7020000" y="5868000"/>
              <a:ext cx="2808000" cy="0"/>
            </a:xfrm>
            <a:prstGeom prst="straightConnector1">
              <a:avLst/>
            </a:prstGeom>
            <a:ln w="25400">
              <a:solidFill>
                <a:schemeClr val="accent6">
                  <a:lumMod val="5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16200000">
              <a:off x="5616000" y="4464000"/>
              <a:ext cx="2808000" cy="0"/>
            </a:xfrm>
            <a:prstGeom prst="straightConnector1">
              <a:avLst/>
            </a:prstGeom>
            <a:ln w="25400">
              <a:solidFill>
                <a:schemeClr val="accent6">
                  <a:lumMod val="5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8231543" y="5904000"/>
              <a:ext cx="3849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chemeClr val="accent6">
                      <a:lumMod val="50000"/>
                    </a:schemeClr>
                  </a:solidFill>
                </a:rPr>
                <a:t>Q</a:t>
              </a:r>
              <a:r>
                <a:rPr lang="en-US" sz="1600" baseline="-25000" dirty="0" err="1">
                  <a:solidFill>
                    <a:schemeClr val="accent6">
                      <a:lumMod val="50000"/>
                    </a:schemeClr>
                  </a:solidFill>
                </a:rPr>
                <a:t>x</a:t>
              </a:r>
              <a:endParaRPr lang="en-US" sz="1600" baseline="-25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480000" y="4294723"/>
              <a:ext cx="3850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chemeClr val="accent6">
                      <a:lumMod val="50000"/>
                    </a:schemeClr>
                  </a:solidFill>
                </a:rPr>
                <a:t>Q</a:t>
              </a:r>
              <a:r>
                <a:rPr lang="en-US" sz="1600" baseline="-25000" dirty="0" err="1">
                  <a:solidFill>
                    <a:schemeClr val="accent6">
                      <a:lumMod val="50000"/>
                    </a:schemeClr>
                  </a:solidFill>
                </a:rPr>
                <a:t>y</a:t>
              </a:r>
              <a:endParaRPr lang="en-US" sz="1600" baseline="-25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grpSp>
          <p:nvGrpSpPr>
            <p:cNvPr id="9" name="Group 8"/>
            <p:cNvGrpSpPr>
              <a:grpSpLocks noChangeAspect="1"/>
            </p:cNvGrpSpPr>
            <p:nvPr/>
          </p:nvGrpSpPr>
          <p:grpSpPr>
            <a:xfrm>
              <a:off x="7879737" y="3672001"/>
              <a:ext cx="1192260" cy="1561121"/>
              <a:chOff x="7802765" y="3645987"/>
              <a:chExt cx="1169171" cy="1530887"/>
            </a:xfrm>
          </p:grpSpPr>
          <p:sp>
            <p:nvSpPr>
              <p:cNvPr id="74" name="Rectangle 73"/>
              <p:cNvSpPr/>
              <p:nvPr/>
            </p:nvSpPr>
            <p:spPr>
              <a:xfrm rot="2220000">
                <a:off x="8009096" y="4520549"/>
                <a:ext cx="699118" cy="55486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 rot="13020000">
                <a:off x="7910455" y="4527057"/>
                <a:ext cx="699118" cy="55486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 rot="2220000">
                <a:off x="7913846" y="4520514"/>
                <a:ext cx="699118" cy="55486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" name="Isosceles Triangle 49"/>
              <p:cNvSpPr>
                <a:spLocks/>
              </p:cNvSpPr>
              <p:nvPr/>
            </p:nvSpPr>
            <p:spPr>
              <a:xfrm rot="13020000">
                <a:off x="7802765" y="4329021"/>
                <a:ext cx="620406" cy="847853"/>
              </a:xfrm>
              <a:prstGeom prst="triangle">
                <a:avLst/>
              </a:prstGeom>
              <a:gradFill flip="none" rotWithShape="1">
                <a:gsLst>
                  <a:gs pos="0">
                    <a:srgbClr val="008000">
                      <a:alpha val="5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5400000" scaled="0"/>
                <a:tileRect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8860965" y="3645987"/>
                <a:ext cx="110971" cy="110971"/>
              </a:xfrm>
              <a:prstGeom prst="ellipse">
                <a:avLst/>
              </a:prstGeom>
              <a:solidFill>
                <a:srgbClr val="FF0000">
                  <a:alpha val="15000"/>
                </a:srgbClr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60" name="Straight Arrow Connector 59"/>
          <p:cNvCxnSpPr/>
          <p:nvPr/>
        </p:nvCxnSpPr>
        <p:spPr>
          <a:xfrm flipV="1">
            <a:off x="3429000" y="5004000"/>
            <a:ext cx="0" cy="576000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3915000" y="5004000"/>
            <a:ext cx="0" cy="576000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>
            <a:spLocks noChangeAspect="1"/>
          </p:cNvSpPr>
          <p:nvPr/>
        </p:nvSpPr>
        <p:spPr>
          <a:xfrm>
            <a:off x="3796200" y="4140400"/>
            <a:ext cx="309600" cy="791200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19050"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>
            <a:spLocks noChangeAspect="1"/>
          </p:cNvSpPr>
          <p:nvPr/>
        </p:nvSpPr>
        <p:spPr>
          <a:xfrm>
            <a:off x="3238200" y="4140400"/>
            <a:ext cx="309600" cy="791200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19050"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4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Coasting vs. bunched – Gaussian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1800" dirty="0"/>
              <a:t>In beams with </a:t>
            </a:r>
            <a:r>
              <a:rPr lang="en-US" sz="1800" b="1" dirty="0">
                <a:solidFill>
                  <a:srgbClr val="C00000"/>
                </a:solidFill>
              </a:rPr>
              <a:t>Gaussian transverse distribution</a:t>
            </a:r>
            <a:r>
              <a:rPr lang="en-US" sz="1800" dirty="0"/>
              <a:t> we observed already for coasting beams with constant line density a tune spread due to the nonlinear force and the resulting dependence on the transvers particle amplitude</a:t>
            </a:r>
          </a:p>
          <a:p>
            <a:pPr algn="just"/>
            <a:r>
              <a:rPr lang="en-US" sz="1800" dirty="0"/>
              <a:t>In case a Gaussian beam</a:t>
            </a:r>
            <a:r>
              <a:rPr lang="en-US" sz="1800" b="1" dirty="0">
                <a:solidFill>
                  <a:srgbClr val="C00000"/>
                </a:solidFill>
              </a:rPr>
              <a:t> is also bunched, an additional tune spread</a:t>
            </a:r>
            <a:r>
              <a:rPr lang="en-US" sz="1800" dirty="0"/>
              <a:t> is induced by the variation of the line density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22. September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Kevin Li - Collective effects 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81" name="Rectangle 80"/>
          <p:cNvSpPr/>
          <p:nvPr/>
        </p:nvSpPr>
        <p:spPr>
          <a:xfrm>
            <a:off x="1440000" y="5652000"/>
            <a:ext cx="439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262626"/>
                </a:solidFill>
              </a:rPr>
              <a:t>The tune spread is reduced for particles</a:t>
            </a:r>
          </a:p>
          <a:p>
            <a:pPr algn="ctr"/>
            <a:r>
              <a:rPr lang="en-US" sz="1600" dirty="0">
                <a:solidFill>
                  <a:srgbClr val="262626"/>
                </a:solidFill>
              </a:rPr>
              <a:t> further away from the peak line density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432000" y="3419999"/>
            <a:ext cx="2520000" cy="86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The tune footprint is also called the space charge necktie due to its shape 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2232000" y="3744000"/>
            <a:ext cx="2880000" cy="1570909"/>
            <a:chOff x="2244000" y="3540919"/>
            <a:chExt cx="2880000" cy="1570909"/>
          </a:xfrm>
        </p:grpSpPr>
        <p:sp>
          <p:nvSpPr>
            <p:cNvPr id="86" name="Oval 85"/>
            <p:cNvSpPr/>
            <p:nvPr/>
          </p:nvSpPr>
          <p:spPr>
            <a:xfrm>
              <a:off x="2532000" y="3912373"/>
              <a:ext cx="2304000" cy="828000"/>
            </a:xfrm>
            <a:prstGeom prst="ellipse">
              <a:avLst/>
            </a:prstGeom>
            <a:solidFill>
              <a:schemeClr val="accent3">
                <a:alpha val="80000"/>
              </a:schemeClr>
            </a:solidFill>
            <a:scene3d>
              <a:camera prst="orthographicFront"/>
              <a:lightRig rig="balanced" dir="t">
                <a:rot lat="0" lon="0" rev="0"/>
              </a:lightRig>
            </a:scene3d>
            <a:sp3d>
              <a:bevelT w="254000" h="2540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4000" y="3540919"/>
              <a:ext cx="2880000" cy="1570909"/>
            </a:xfrm>
            <a:prstGeom prst="rect">
              <a:avLst/>
            </a:prstGeom>
          </p:spPr>
        </p:pic>
      </p:grpSp>
      <p:grpSp>
        <p:nvGrpSpPr>
          <p:cNvPr id="88" name="Group 87"/>
          <p:cNvGrpSpPr/>
          <p:nvPr/>
        </p:nvGrpSpPr>
        <p:grpSpPr>
          <a:xfrm>
            <a:off x="720000" y="3960000"/>
            <a:ext cx="1487009" cy="1493714"/>
            <a:chOff x="1116000" y="2124000"/>
            <a:chExt cx="1487009" cy="1493714"/>
          </a:xfrm>
        </p:grpSpPr>
        <p:cxnSp>
          <p:nvCxnSpPr>
            <p:cNvPr id="89" name="Straight Arrow Connector 88"/>
            <p:cNvCxnSpPr/>
            <p:nvPr/>
          </p:nvCxnSpPr>
          <p:spPr>
            <a:xfrm flipV="1">
              <a:off x="1399256" y="2232000"/>
              <a:ext cx="0" cy="1224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rot="5400000" flipV="1">
              <a:off x="1872000" y="2700000"/>
              <a:ext cx="0" cy="1224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1" name="Picture 9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000" y="2124000"/>
              <a:ext cx="130743" cy="179352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000" y="2556000"/>
              <a:ext cx="140800" cy="125714"/>
            </a:xfrm>
            <a:prstGeom prst="rect">
              <a:avLst/>
            </a:prstGeom>
          </p:spPr>
        </p:pic>
        <p:cxnSp>
          <p:nvCxnSpPr>
            <p:cNvPr id="93" name="Straight Arrow Connector 92"/>
            <p:cNvCxnSpPr/>
            <p:nvPr/>
          </p:nvCxnSpPr>
          <p:spPr>
            <a:xfrm rot="14100000" flipV="1">
              <a:off x="1714980" y="2514704"/>
              <a:ext cx="0" cy="11520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4" name="Picture 9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4000" y="3492000"/>
              <a:ext cx="119009" cy="125714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480000" y="3168000"/>
            <a:ext cx="3348000" cy="3182554"/>
            <a:chOff x="6480000" y="3060000"/>
            <a:chExt cx="3348000" cy="3182554"/>
          </a:xfrm>
        </p:grpSpPr>
        <p:cxnSp>
          <p:nvCxnSpPr>
            <p:cNvPr id="54" name="Straight Arrow Connector 53"/>
            <p:cNvCxnSpPr/>
            <p:nvPr/>
          </p:nvCxnSpPr>
          <p:spPr>
            <a:xfrm>
              <a:off x="7020000" y="5868000"/>
              <a:ext cx="2808000" cy="0"/>
            </a:xfrm>
            <a:prstGeom prst="straightConnector1">
              <a:avLst/>
            </a:prstGeom>
            <a:ln w="25400">
              <a:solidFill>
                <a:schemeClr val="accent6">
                  <a:lumMod val="5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16200000">
              <a:off x="5616000" y="4464000"/>
              <a:ext cx="2808000" cy="0"/>
            </a:xfrm>
            <a:prstGeom prst="straightConnector1">
              <a:avLst/>
            </a:prstGeom>
            <a:ln w="25400">
              <a:solidFill>
                <a:schemeClr val="accent6">
                  <a:lumMod val="5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8231543" y="5904000"/>
              <a:ext cx="3849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chemeClr val="accent6">
                      <a:lumMod val="50000"/>
                    </a:schemeClr>
                  </a:solidFill>
                </a:rPr>
                <a:t>Q</a:t>
              </a:r>
              <a:r>
                <a:rPr lang="en-US" sz="1600" baseline="-25000" dirty="0" err="1">
                  <a:solidFill>
                    <a:schemeClr val="accent6">
                      <a:lumMod val="50000"/>
                    </a:schemeClr>
                  </a:solidFill>
                </a:rPr>
                <a:t>x</a:t>
              </a:r>
              <a:endParaRPr lang="en-US" sz="1600" baseline="-25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480000" y="4294723"/>
              <a:ext cx="3850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chemeClr val="accent6">
                      <a:lumMod val="50000"/>
                    </a:schemeClr>
                  </a:solidFill>
                </a:rPr>
                <a:t>Q</a:t>
              </a:r>
              <a:r>
                <a:rPr lang="en-US" sz="1600" baseline="-25000" dirty="0" err="1">
                  <a:solidFill>
                    <a:schemeClr val="accent6">
                      <a:lumMod val="50000"/>
                    </a:schemeClr>
                  </a:solidFill>
                </a:rPr>
                <a:t>y</a:t>
              </a:r>
              <a:endParaRPr lang="en-US" sz="1600" baseline="-25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grpSp>
          <p:nvGrpSpPr>
            <p:cNvPr id="9" name="Group 8"/>
            <p:cNvGrpSpPr>
              <a:grpSpLocks noChangeAspect="1"/>
            </p:cNvGrpSpPr>
            <p:nvPr/>
          </p:nvGrpSpPr>
          <p:grpSpPr>
            <a:xfrm>
              <a:off x="7989559" y="3671998"/>
              <a:ext cx="1082444" cy="1272946"/>
              <a:chOff x="7910455" y="3645987"/>
              <a:chExt cx="1061481" cy="1248294"/>
            </a:xfrm>
          </p:grpSpPr>
          <p:sp>
            <p:nvSpPr>
              <p:cNvPr id="74" name="Rectangle 73"/>
              <p:cNvSpPr/>
              <p:nvPr/>
            </p:nvSpPr>
            <p:spPr>
              <a:xfrm rot="2220000">
                <a:off x="8009096" y="4520549"/>
                <a:ext cx="699118" cy="55486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 rot="13020000">
                <a:off x="7910455" y="4527057"/>
                <a:ext cx="699118" cy="55486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 rot="2220000">
                <a:off x="7913846" y="4520514"/>
                <a:ext cx="699118" cy="55486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" name="Isosceles Triangle 50"/>
              <p:cNvSpPr>
                <a:spLocks/>
              </p:cNvSpPr>
              <p:nvPr/>
            </p:nvSpPr>
            <p:spPr>
              <a:xfrm rot="13020000">
                <a:off x="8033929" y="4188185"/>
                <a:ext cx="468198" cy="706096"/>
              </a:xfrm>
              <a:prstGeom prst="triangle">
                <a:avLst/>
              </a:prstGeom>
              <a:gradFill flip="none" rotWithShape="1">
                <a:gsLst>
                  <a:gs pos="0">
                    <a:srgbClr val="008000">
                      <a:alpha val="5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5400000" scaled="0"/>
                <a:tileRect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8860965" y="3645987"/>
                <a:ext cx="110971" cy="110971"/>
              </a:xfrm>
              <a:prstGeom prst="ellipse">
                <a:avLst/>
              </a:prstGeom>
              <a:solidFill>
                <a:srgbClr val="FF0000">
                  <a:alpha val="15000"/>
                </a:srgbClr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58" name="Straight Arrow Connector 57"/>
          <p:cNvCxnSpPr/>
          <p:nvPr/>
        </p:nvCxnSpPr>
        <p:spPr>
          <a:xfrm flipV="1">
            <a:off x="3186000" y="5004000"/>
            <a:ext cx="0" cy="576000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4158000" y="5004000"/>
            <a:ext cx="0" cy="576000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Oval 66"/>
          <p:cNvSpPr>
            <a:spLocks noChangeAspect="1"/>
          </p:cNvSpPr>
          <p:nvPr/>
        </p:nvSpPr>
        <p:spPr>
          <a:xfrm>
            <a:off x="4068000" y="4163400"/>
            <a:ext cx="288000" cy="736000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19050"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>
            <a:spLocks noChangeAspect="1"/>
          </p:cNvSpPr>
          <p:nvPr/>
        </p:nvSpPr>
        <p:spPr>
          <a:xfrm>
            <a:off x="2984400" y="4163400"/>
            <a:ext cx="288000" cy="736000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19050"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0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Coasting vs. bunched – Gaussian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1800" dirty="0"/>
              <a:t>In beams with </a:t>
            </a:r>
            <a:r>
              <a:rPr lang="en-US" sz="1800" b="1" dirty="0">
                <a:solidFill>
                  <a:srgbClr val="C00000"/>
                </a:solidFill>
              </a:rPr>
              <a:t>Gaussian transverse distribution</a:t>
            </a:r>
            <a:r>
              <a:rPr lang="en-US" sz="1800" dirty="0"/>
              <a:t> we observed already for coasting beams with constant line density a tune spread due to the nonlinear force and the resulting dependence on the transvers particle amplitude</a:t>
            </a:r>
          </a:p>
          <a:p>
            <a:pPr algn="just"/>
            <a:r>
              <a:rPr lang="en-US" sz="1800" dirty="0"/>
              <a:t>In case a Gaussian beam</a:t>
            </a:r>
            <a:r>
              <a:rPr lang="en-US" sz="1800" b="1" dirty="0">
                <a:solidFill>
                  <a:srgbClr val="C00000"/>
                </a:solidFill>
              </a:rPr>
              <a:t> is also bunched, an additional tune spread</a:t>
            </a:r>
            <a:r>
              <a:rPr lang="en-US" sz="1800" dirty="0"/>
              <a:t> is induced by the variation of the line density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22. September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Kevin Li - Collective effects 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81" name="Rectangle 80"/>
          <p:cNvSpPr/>
          <p:nvPr/>
        </p:nvSpPr>
        <p:spPr>
          <a:xfrm>
            <a:off x="1440000" y="5652000"/>
            <a:ext cx="439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262626"/>
                </a:solidFill>
              </a:rPr>
              <a:t>The tune spread is reduced for particles</a:t>
            </a:r>
          </a:p>
          <a:p>
            <a:pPr algn="ctr"/>
            <a:r>
              <a:rPr lang="en-US" sz="1600" dirty="0">
                <a:solidFill>
                  <a:srgbClr val="262626"/>
                </a:solidFill>
              </a:rPr>
              <a:t> further away from the peak line density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432000" y="3419999"/>
            <a:ext cx="2520000" cy="86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The tune footprint is also called the space charge necktie due to its shape 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2232000" y="3744000"/>
            <a:ext cx="2880000" cy="1570909"/>
            <a:chOff x="2244000" y="3540919"/>
            <a:chExt cx="2880000" cy="1570909"/>
          </a:xfrm>
        </p:grpSpPr>
        <p:sp>
          <p:nvSpPr>
            <p:cNvPr id="86" name="Oval 85"/>
            <p:cNvSpPr/>
            <p:nvPr/>
          </p:nvSpPr>
          <p:spPr>
            <a:xfrm>
              <a:off x="2532000" y="3912373"/>
              <a:ext cx="2304000" cy="828000"/>
            </a:xfrm>
            <a:prstGeom prst="ellipse">
              <a:avLst/>
            </a:prstGeom>
            <a:solidFill>
              <a:schemeClr val="accent3">
                <a:alpha val="80000"/>
              </a:schemeClr>
            </a:solidFill>
            <a:scene3d>
              <a:camera prst="orthographicFront"/>
              <a:lightRig rig="balanced" dir="t">
                <a:rot lat="0" lon="0" rev="0"/>
              </a:lightRig>
            </a:scene3d>
            <a:sp3d>
              <a:bevelT w="254000" h="2540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4000" y="3540919"/>
              <a:ext cx="2880000" cy="1570909"/>
            </a:xfrm>
            <a:prstGeom prst="rect">
              <a:avLst/>
            </a:prstGeom>
          </p:spPr>
        </p:pic>
      </p:grpSp>
      <p:grpSp>
        <p:nvGrpSpPr>
          <p:cNvPr id="88" name="Group 87"/>
          <p:cNvGrpSpPr/>
          <p:nvPr/>
        </p:nvGrpSpPr>
        <p:grpSpPr>
          <a:xfrm>
            <a:off x="720000" y="3960000"/>
            <a:ext cx="1487009" cy="1493714"/>
            <a:chOff x="1116000" y="2124000"/>
            <a:chExt cx="1487009" cy="1493714"/>
          </a:xfrm>
        </p:grpSpPr>
        <p:cxnSp>
          <p:nvCxnSpPr>
            <p:cNvPr id="89" name="Straight Arrow Connector 88"/>
            <p:cNvCxnSpPr/>
            <p:nvPr/>
          </p:nvCxnSpPr>
          <p:spPr>
            <a:xfrm flipV="1">
              <a:off x="1399256" y="2232000"/>
              <a:ext cx="0" cy="1224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rot="5400000" flipV="1">
              <a:off x="1872000" y="2700000"/>
              <a:ext cx="0" cy="1224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1" name="Picture 9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000" y="2124000"/>
              <a:ext cx="130743" cy="179352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000" y="2556000"/>
              <a:ext cx="140800" cy="125714"/>
            </a:xfrm>
            <a:prstGeom prst="rect">
              <a:avLst/>
            </a:prstGeom>
          </p:spPr>
        </p:pic>
        <p:cxnSp>
          <p:nvCxnSpPr>
            <p:cNvPr id="93" name="Straight Arrow Connector 92"/>
            <p:cNvCxnSpPr/>
            <p:nvPr/>
          </p:nvCxnSpPr>
          <p:spPr>
            <a:xfrm rot="14100000" flipV="1">
              <a:off x="1714980" y="2514704"/>
              <a:ext cx="0" cy="11520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4" name="Picture 9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4000" y="3492000"/>
              <a:ext cx="119009" cy="125714"/>
            </a:xfrm>
            <a:prstGeom prst="rect">
              <a:avLst/>
            </a:prstGeom>
          </p:spPr>
        </p:pic>
      </p:grpSp>
      <p:cxnSp>
        <p:nvCxnSpPr>
          <p:cNvPr id="40" name="Straight Arrow Connector 39"/>
          <p:cNvCxnSpPr/>
          <p:nvPr/>
        </p:nvCxnSpPr>
        <p:spPr>
          <a:xfrm flipV="1">
            <a:off x="2943000" y="5004000"/>
            <a:ext cx="0" cy="576000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6480000" y="3168000"/>
            <a:ext cx="3348000" cy="3182554"/>
            <a:chOff x="6480000" y="3060000"/>
            <a:chExt cx="3348000" cy="3182554"/>
          </a:xfrm>
        </p:grpSpPr>
        <p:cxnSp>
          <p:nvCxnSpPr>
            <p:cNvPr id="54" name="Straight Arrow Connector 53"/>
            <p:cNvCxnSpPr/>
            <p:nvPr/>
          </p:nvCxnSpPr>
          <p:spPr>
            <a:xfrm>
              <a:off x="7020000" y="5868000"/>
              <a:ext cx="2808000" cy="0"/>
            </a:xfrm>
            <a:prstGeom prst="straightConnector1">
              <a:avLst/>
            </a:prstGeom>
            <a:ln w="25400">
              <a:solidFill>
                <a:schemeClr val="accent6">
                  <a:lumMod val="5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16200000">
              <a:off x="5616000" y="4464000"/>
              <a:ext cx="2808000" cy="0"/>
            </a:xfrm>
            <a:prstGeom prst="straightConnector1">
              <a:avLst/>
            </a:prstGeom>
            <a:ln w="25400">
              <a:solidFill>
                <a:schemeClr val="accent6">
                  <a:lumMod val="5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8231543" y="5904000"/>
              <a:ext cx="3849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chemeClr val="accent6">
                      <a:lumMod val="50000"/>
                    </a:schemeClr>
                  </a:solidFill>
                </a:rPr>
                <a:t>Q</a:t>
              </a:r>
              <a:r>
                <a:rPr lang="en-US" sz="1600" baseline="-25000" dirty="0" err="1">
                  <a:solidFill>
                    <a:schemeClr val="accent6">
                      <a:lumMod val="50000"/>
                    </a:schemeClr>
                  </a:solidFill>
                </a:rPr>
                <a:t>x</a:t>
              </a:r>
              <a:endParaRPr lang="en-US" sz="1600" baseline="-25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480000" y="4294723"/>
              <a:ext cx="3850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chemeClr val="accent6">
                      <a:lumMod val="50000"/>
                    </a:schemeClr>
                  </a:solidFill>
                </a:rPr>
                <a:t>Q</a:t>
              </a:r>
              <a:r>
                <a:rPr lang="en-US" sz="1600" baseline="-25000" dirty="0" err="1">
                  <a:solidFill>
                    <a:schemeClr val="accent6">
                      <a:lumMod val="50000"/>
                    </a:schemeClr>
                  </a:solidFill>
                </a:rPr>
                <a:t>y</a:t>
              </a:r>
              <a:endParaRPr lang="en-US" sz="1600" baseline="-25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grpSp>
          <p:nvGrpSpPr>
            <p:cNvPr id="9" name="Group 8"/>
            <p:cNvGrpSpPr>
              <a:grpSpLocks noChangeAspect="1"/>
            </p:cNvGrpSpPr>
            <p:nvPr/>
          </p:nvGrpSpPr>
          <p:grpSpPr>
            <a:xfrm>
              <a:off x="7989559" y="3671999"/>
              <a:ext cx="1082444" cy="955052"/>
              <a:chOff x="7910455" y="3645987"/>
              <a:chExt cx="1061481" cy="936556"/>
            </a:xfrm>
          </p:grpSpPr>
          <p:sp>
            <p:nvSpPr>
              <p:cNvPr id="74" name="Rectangle 73"/>
              <p:cNvSpPr/>
              <p:nvPr/>
            </p:nvSpPr>
            <p:spPr>
              <a:xfrm rot="2220000">
                <a:off x="8009096" y="4520549"/>
                <a:ext cx="699118" cy="55486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" name="Isosceles Triangle 41"/>
              <p:cNvSpPr>
                <a:spLocks/>
              </p:cNvSpPr>
              <p:nvPr/>
            </p:nvSpPr>
            <p:spPr>
              <a:xfrm rot="13020000">
                <a:off x="8249447" y="4115706"/>
                <a:ext cx="359135" cy="440902"/>
              </a:xfrm>
              <a:prstGeom prst="triangle">
                <a:avLst/>
              </a:prstGeom>
              <a:gradFill flip="none" rotWithShape="1">
                <a:gsLst>
                  <a:gs pos="0">
                    <a:srgbClr val="008000">
                      <a:alpha val="5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5400000" scaled="0"/>
                <a:tileRect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 rot="13020000">
                <a:off x="7910455" y="4527057"/>
                <a:ext cx="699118" cy="55486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 rot="2220000">
                <a:off x="7913846" y="4520514"/>
                <a:ext cx="699118" cy="55486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8860965" y="3645987"/>
                <a:ext cx="110971" cy="110971"/>
              </a:xfrm>
              <a:prstGeom prst="ellipse">
                <a:avLst/>
              </a:prstGeom>
              <a:solidFill>
                <a:srgbClr val="FF0000">
                  <a:alpha val="15000"/>
                </a:srgbClr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65" name="Straight Arrow Connector 64"/>
          <p:cNvCxnSpPr/>
          <p:nvPr/>
        </p:nvCxnSpPr>
        <p:spPr>
          <a:xfrm flipV="1">
            <a:off x="4401000" y="5004000"/>
            <a:ext cx="0" cy="576000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>
            <a:spLocks noChangeAspect="1"/>
          </p:cNvSpPr>
          <p:nvPr/>
        </p:nvSpPr>
        <p:spPr>
          <a:xfrm>
            <a:off x="4321800" y="4214000"/>
            <a:ext cx="244800" cy="625600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19050"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>
            <a:spLocks noChangeAspect="1"/>
          </p:cNvSpPr>
          <p:nvPr/>
        </p:nvSpPr>
        <p:spPr>
          <a:xfrm>
            <a:off x="2770200" y="4214000"/>
            <a:ext cx="244800" cy="625600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19050"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Coasting vs. bunched – Gaussian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1800" dirty="0"/>
              <a:t>In beams with </a:t>
            </a:r>
            <a:r>
              <a:rPr lang="en-US" sz="1800" b="1" dirty="0">
                <a:solidFill>
                  <a:srgbClr val="C00000"/>
                </a:solidFill>
              </a:rPr>
              <a:t>Gaussian transverse distribution</a:t>
            </a:r>
            <a:r>
              <a:rPr lang="en-US" sz="1800" dirty="0"/>
              <a:t> we observed already for coasting beams with constant line density a tune spread due to the nonlinear force and the resulting dependence on the transvers particle amplitude</a:t>
            </a:r>
          </a:p>
          <a:p>
            <a:pPr algn="just"/>
            <a:r>
              <a:rPr lang="en-US" sz="1800" dirty="0"/>
              <a:t>In case a Gaussian beam</a:t>
            </a:r>
            <a:r>
              <a:rPr lang="en-US" sz="1800" b="1" dirty="0">
                <a:solidFill>
                  <a:srgbClr val="C00000"/>
                </a:solidFill>
              </a:rPr>
              <a:t> is also bunched, an additional tune spread</a:t>
            </a:r>
            <a:r>
              <a:rPr lang="en-US" sz="1800" dirty="0"/>
              <a:t> is induced by the variation of the line density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22. September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Kevin Li - Collective effects 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81" name="Rectangle 80"/>
          <p:cNvSpPr/>
          <p:nvPr/>
        </p:nvSpPr>
        <p:spPr>
          <a:xfrm>
            <a:off x="1440000" y="5652000"/>
            <a:ext cx="439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262626"/>
                </a:solidFill>
              </a:rPr>
              <a:t>The tune spread is reduced for particles</a:t>
            </a:r>
          </a:p>
          <a:p>
            <a:pPr algn="ctr"/>
            <a:r>
              <a:rPr lang="en-US" sz="1600" dirty="0">
                <a:solidFill>
                  <a:srgbClr val="262626"/>
                </a:solidFill>
              </a:rPr>
              <a:t> further away from the peak line </a:t>
            </a:r>
            <a:r>
              <a:rPr lang="en-US" sz="1600" dirty="0" smtClean="0">
                <a:solidFill>
                  <a:srgbClr val="262626"/>
                </a:solidFill>
              </a:rPr>
              <a:t>density</a:t>
            </a:r>
            <a:endParaRPr lang="en-US" sz="1600" dirty="0">
              <a:solidFill>
                <a:srgbClr val="262626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432000" y="3419999"/>
            <a:ext cx="2520000" cy="86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The tune footprint is also called the space charge necktie due to its shape 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2232000" y="3744000"/>
            <a:ext cx="2880000" cy="1570909"/>
            <a:chOff x="2244000" y="3540919"/>
            <a:chExt cx="2880000" cy="1570909"/>
          </a:xfrm>
        </p:grpSpPr>
        <p:sp>
          <p:nvSpPr>
            <p:cNvPr id="86" name="Oval 85"/>
            <p:cNvSpPr/>
            <p:nvPr/>
          </p:nvSpPr>
          <p:spPr>
            <a:xfrm>
              <a:off x="2532000" y="3912373"/>
              <a:ext cx="2304000" cy="828000"/>
            </a:xfrm>
            <a:prstGeom prst="ellipse">
              <a:avLst/>
            </a:prstGeom>
            <a:solidFill>
              <a:schemeClr val="accent3">
                <a:alpha val="80000"/>
              </a:schemeClr>
            </a:solidFill>
            <a:scene3d>
              <a:camera prst="orthographicFront"/>
              <a:lightRig rig="balanced" dir="t">
                <a:rot lat="0" lon="0" rev="0"/>
              </a:lightRig>
            </a:scene3d>
            <a:sp3d>
              <a:bevelT w="254000" h="2540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4000" y="3540919"/>
              <a:ext cx="2880000" cy="1570909"/>
            </a:xfrm>
            <a:prstGeom prst="rect">
              <a:avLst/>
            </a:prstGeom>
          </p:spPr>
        </p:pic>
      </p:grpSp>
      <p:grpSp>
        <p:nvGrpSpPr>
          <p:cNvPr id="88" name="Group 87"/>
          <p:cNvGrpSpPr/>
          <p:nvPr/>
        </p:nvGrpSpPr>
        <p:grpSpPr>
          <a:xfrm>
            <a:off x="720000" y="3960000"/>
            <a:ext cx="1487009" cy="1493714"/>
            <a:chOff x="1116000" y="2124000"/>
            <a:chExt cx="1487009" cy="1493714"/>
          </a:xfrm>
        </p:grpSpPr>
        <p:cxnSp>
          <p:nvCxnSpPr>
            <p:cNvPr id="89" name="Straight Arrow Connector 88"/>
            <p:cNvCxnSpPr/>
            <p:nvPr/>
          </p:nvCxnSpPr>
          <p:spPr>
            <a:xfrm flipV="1">
              <a:off x="1399256" y="2232000"/>
              <a:ext cx="0" cy="1224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rot="5400000" flipV="1">
              <a:off x="1872000" y="2700000"/>
              <a:ext cx="0" cy="1224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1" name="Picture 9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000" y="2124000"/>
              <a:ext cx="130743" cy="179352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000" y="2556000"/>
              <a:ext cx="140800" cy="125714"/>
            </a:xfrm>
            <a:prstGeom prst="rect">
              <a:avLst/>
            </a:prstGeom>
          </p:spPr>
        </p:pic>
        <p:cxnSp>
          <p:nvCxnSpPr>
            <p:cNvPr id="93" name="Straight Arrow Connector 92"/>
            <p:cNvCxnSpPr/>
            <p:nvPr/>
          </p:nvCxnSpPr>
          <p:spPr>
            <a:xfrm rot="14100000" flipV="1">
              <a:off x="1714980" y="2514704"/>
              <a:ext cx="0" cy="11520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4" name="Picture 9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4000" y="3492000"/>
              <a:ext cx="119009" cy="125714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480000" y="3168000"/>
            <a:ext cx="3348000" cy="3182554"/>
            <a:chOff x="6480000" y="3060000"/>
            <a:chExt cx="3348000" cy="3182554"/>
          </a:xfrm>
        </p:grpSpPr>
        <p:cxnSp>
          <p:nvCxnSpPr>
            <p:cNvPr id="54" name="Straight Arrow Connector 53"/>
            <p:cNvCxnSpPr/>
            <p:nvPr/>
          </p:nvCxnSpPr>
          <p:spPr>
            <a:xfrm>
              <a:off x="7020000" y="5868000"/>
              <a:ext cx="2808000" cy="0"/>
            </a:xfrm>
            <a:prstGeom prst="straightConnector1">
              <a:avLst/>
            </a:prstGeom>
            <a:ln w="25400">
              <a:solidFill>
                <a:schemeClr val="accent6">
                  <a:lumMod val="5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16200000">
              <a:off x="5616000" y="4464000"/>
              <a:ext cx="2808000" cy="0"/>
            </a:xfrm>
            <a:prstGeom prst="straightConnector1">
              <a:avLst/>
            </a:prstGeom>
            <a:ln w="25400">
              <a:solidFill>
                <a:schemeClr val="accent6">
                  <a:lumMod val="5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8231543" y="5904000"/>
              <a:ext cx="3849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chemeClr val="accent6">
                      <a:lumMod val="50000"/>
                    </a:schemeClr>
                  </a:solidFill>
                </a:rPr>
                <a:t>Q</a:t>
              </a:r>
              <a:r>
                <a:rPr lang="en-US" sz="1600" baseline="-25000" dirty="0" err="1">
                  <a:solidFill>
                    <a:schemeClr val="accent6">
                      <a:lumMod val="50000"/>
                    </a:schemeClr>
                  </a:solidFill>
                </a:rPr>
                <a:t>x</a:t>
              </a:r>
              <a:endParaRPr lang="en-US" sz="1600" baseline="-25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480000" y="4294723"/>
              <a:ext cx="3850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chemeClr val="accent6">
                      <a:lumMod val="50000"/>
                    </a:schemeClr>
                  </a:solidFill>
                </a:rPr>
                <a:t>Q</a:t>
              </a:r>
              <a:r>
                <a:rPr lang="en-US" sz="1600" baseline="-25000" dirty="0" err="1">
                  <a:solidFill>
                    <a:schemeClr val="accent6">
                      <a:lumMod val="50000"/>
                    </a:schemeClr>
                  </a:solidFill>
                </a:rPr>
                <a:t>y</a:t>
              </a:r>
              <a:endParaRPr lang="en-US" sz="1600" baseline="-25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grpSp>
          <p:nvGrpSpPr>
            <p:cNvPr id="9" name="Group 8"/>
            <p:cNvGrpSpPr>
              <a:grpSpLocks noChangeAspect="1"/>
            </p:cNvGrpSpPr>
            <p:nvPr/>
          </p:nvGrpSpPr>
          <p:grpSpPr>
            <a:xfrm>
              <a:off x="7989559" y="3671999"/>
              <a:ext cx="1082444" cy="955052"/>
              <a:chOff x="7910455" y="3645987"/>
              <a:chExt cx="1061481" cy="936556"/>
            </a:xfrm>
          </p:grpSpPr>
          <p:sp>
            <p:nvSpPr>
              <p:cNvPr id="74" name="Rectangle 73"/>
              <p:cNvSpPr/>
              <p:nvPr/>
            </p:nvSpPr>
            <p:spPr>
              <a:xfrm rot="2220000">
                <a:off x="8009096" y="4520549"/>
                <a:ext cx="699118" cy="55486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 rot="13020000">
                <a:off x="7910455" y="4527057"/>
                <a:ext cx="699118" cy="55486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 rot="2220000">
                <a:off x="7913846" y="4520514"/>
                <a:ext cx="699118" cy="55486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Isosceles Triangle 51"/>
              <p:cNvSpPr>
                <a:spLocks/>
              </p:cNvSpPr>
              <p:nvPr/>
            </p:nvSpPr>
            <p:spPr>
              <a:xfrm rot="13020000">
                <a:off x="8460884" y="3961830"/>
                <a:ext cx="220737" cy="353469"/>
              </a:xfrm>
              <a:prstGeom prst="triangle">
                <a:avLst/>
              </a:prstGeom>
              <a:gradFill flip="none" rotWithShape="1">
                <a:gsLst>
                  <a:gs pos="0">
                    <a:srgbClr val="008000">
                      <a:alpha val="5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5400000" scaled="0"/>
                <a:tileRect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8860965" y="3645987"/>
                <a:ext cx="110971" cy="110971"/>
              </a:xfrm>
              <a:prstGeom prst="ellipse">
                <a:avLst/>
              </a:prstGeom>
              <a:solidFill>
                <a:srgbClr val="FF0000">
                  <a:alpha val="15000"/>
                </a:srgbClr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41" name="Straight Arrow Connector 40"/>
          <p:cNvCxnSpPr/>
          <p:nvPr/>
        </p:nvCxnSpPr>
        <p:spPr>
          <a:xfrm flipV="1">
            <a:off x="2700000" y="5004000"/>
            <a:ext cx="0" cy="576000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4644000" y="5004000"/>
            <a:ext cx="0" cy="576000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Oval 68"/>
          <p:cNvSpPr>
            <a:spLocks noChangeAspect="1"/>
          </p:cNvSpPr>
          <p:nvPr/>
        </p:nvSpPr>
        <p:spPr>
          <a:xfrm>
            <a:off x="4536000" y="4306000"/>
            <a:ext cx="180000" cy="460000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19050"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>
            <a:spLocks noChangeAspect="1"/>
          </p:cNvSpPr>
          <p:nvPr/>
        </p:nvSpPr>
        <p:spPr>
          <a:xfrm>
            <a:off x="2628000" y="4306000"/>
            <a:ext cx="180000" cy="460000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19050"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82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Coasting vs. bunched – Gaussian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1800" dirty="0"/>
              <a:t>In beams with </a:t>
            </a:r>
            <a:r>
              <a:rPr lang="en-US" sz="1800" b="1" dirty="0">
                <a:solidFill>
                  <a:srgbClr val="C00000"/>
                </a:solidFill>
              </a:rPr>
              <a:t>Gaussian transverse distribution</a:t>
            </a:r>
            <a:r>
              <a:rPr lang="en-US" sz="1800" dirty="0"/>
              <a:t> we observed already for coasting beams with constant line density a tune spread due to the nonlinear force and the resulting dependence on the transvers particle amplitude</a:t>
            </a:r>
          </a:p>
          <a:p>
            <a:pPr algn="just"/>
            <a:r>
              <a:rPr lang="en-US" sz="1800" dirty="0"/>
              <a:t>In case a Gaussian beam</a:t>
            </a:r>
            <a:r>
              <a:rPr lang="en-US" sz="1800" b="1" dirty="0">
                <a:solidFill>
                  <a:srgbClr val="C00000"/>
                </a:solidFill>
              </a:rPr>
              <a:t> is also bunched, an additional tune spread</a:t>
            </a:r>
            <a:r>
              <a:rPr lang="en-US" sz="1800" dirty="0"/>
              <a:t> is induced by the variation of the line density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22. September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Kevin Li - Collective effects 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81" name="Rectangle 80"/>
          <p:cNvSpPr/>
          <p:nvPr/>
        </p:nvSpPr>
        <p:spPr>
          <a:xfrm>
            <a:off x="1440000" y="5652000"/>
            <a:ext cx="439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For bunched beams the tune spread </a:t>
            </a:r>
          </a:p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is as big as the maximum tune shift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sym typeface="Wingdings"/>
              </a:rPr>
              <a:t>!</a:t>
            </a:r>
            <a:endParaRPr lang="en-US" sz="1600" dirty="0">
              <a:solidFill>
                <a:schemeClr val="accent6">
                  <a:lumMod val="50000"/>
                </a:schemeClr>
              </a:solidFill>
              <a:sym typeface="Wingding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432000" y="3419999"/>
            <a:ext cx="2520000" cy="86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The tune footprint is also called the space charge necktie due to its shape 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2232000" y="3744000"/>
            <a:ext cx="2880000" cy="1570909"/>
            <a:chOff x="2244000" y="3540919"/>
            <a:chExt cx="2880000" cy="1570909"/>
          </a:xfrm>
        </p:grpSpPr>
        <p:sp>
          <p:nvSpPr>
            <p:cNvPr id="86" name="Oval 85"/>
            <p:cNvSpPr/>
            <p:nvPr/>
          </p:nvSpPr>
          <p:spPr>
            <a:xfrm>
              <a:off x="2532000" y="3912373"/>
              <a:ext cx="2304000" cy="828000"/>
            </a:xfrm>
            <a:prstGeom prst="ellipse">
              <a:avLst/>
            </a:prstGeom>
            <a:solidFill>
              <a:schemeClr val="accent3">
                <a:alpha val="80000"/>
              </a:schemeClr>
            </a:solidFill>
            <a:scene3d>
              <a:camera prst="orthographicFront"/>
              <a:lightRig rig="balanced" dir="t">
                <a:rot lat="0" lon="0" rev="0"/>
              </a:lightRig>
            </a:scene3d>
            <a:sp3d>
              <a:bevelT w="254000" h="2540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4000" y="3540919"/>
              <a:ext cx="2880000" cy="1570909"/>
            </a:xfrm>
            <a:prstGeom prst="rect">
              <a:avLst/>
            </a:prstGeom>
          </p:spPr>
        </p:pic>
      </p:grpSp>
      <p:grpSp>
        <p:nvGrpSpPr>
          <p:cNvPr id="88" name="Group 87"/>
          <p:cNvGrpSpPr/>
          <p:nvPr/>
        </p:nvGrpSpPr>
        <p:grpSpPr>
          <a:xfrm>
            <a:off x="720000" y="3960000"/>
            <a:ext cx="1487009" cy="1493714"/>
            <a:chOff x="1116000" y="2124000"/>
            <a:chExt cx="1487009" cy="1493714"/>
          </a:xfrm>
        </p:grpSpPr>
        <p:cxnSp>
          <p:nvCxnSpPr>
            <p:cNvPr id="89" name="Straight Arrow Connector 88"/>
            <p:cNvCxnSpPr/>
            <p:nvPr/>
          </p:nvCxnSpPr>
          <p:spPr>
            <a:xfrm flipV="1">
              <a:off x="1399256" y="2232000"/>
              <a:ext cx="0" cy="1224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rot="5400000" flipV="1">
              <a:off x="1872000" y="2700000"/>
              <a:ext cx="0" cy="1224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1" name="Picture 9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000" y="2124000"/>
              <a:ext cx="130743" cy="179352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000" y="2556000"/>
              <a:ext cx="140800" cy="125714"/>
            </a:xfrm>
            <a:prstGeom prst="rect">
              <a:avLst/>
            </a:prstGeom>
          </p:spPr>
        </p:pic>
        <p:cxnSp>
          <p:nvCxnSpPr>
            <p:cNvPr id="93" name="Straight Arrow Connector 92"/>
            <p:cNvCxnSpPr/>
            <p:nvPr/>
          </p:nvCxnSpPr>
          <p:spPr>
            <a:xfrm rot="14100000" flipV="1">
              <a:off x="1714980" y="2514704"/>
              <a:ext cx="0" cy="11520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4" name="Picture 9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4000" y="3492000"/>
              <a:ext cx="119009" cy="125714"/>
            </a:xfrm>
            <a:prstGeom prst="rect">
              <a:avLst/>
            </a:prstGeom>
          </p:spPr>
        </p:pic>
      </p:grpSp>
      <p:sp>
        <p:nvSpPr>
          <p:cNvPr id="8" name="Oval 7"/>
          <p:cNvSpPr/>
          <p:nvPr/>
        </p:nvSpPr>
        <p:spPr>
          <a:xfrm>
            <a:off x="3510000" y="4122000"/>
            <a:ext cx="324000" cy="828000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19050"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2943000" y="5004000"/>
            <a:ext cx="0" cy="576000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6480000" y="3168000"/>
            <a:ext cx="3348000" cy="3182554"/>
            <a:chOff x="6480000" y="3060000"/>
            <a:chExt cx="3348000" cy="3182554"/>
          </a:xfrm>
        </p:grpSpPr>
        <p:cxnSp>
          <p:nvCxnSpPr>
            <p:cNvPr id="54" name="Straight Arrow Connector 53"/>
            <p:cNvCxnSpPr/>
            <p:nvPr/>
          </p:nvCxnSpPr>
          <p:spPr>
            <a:xfrm>
              <a:off x="7020000" y="5868000"/>
              <a:ext cx="2808000" cy="0"/>
            </a:xfrm>
            <a:prstGeom prst="straightConnector1">
              <a:avLst/>
            </a:prstGeom>
            <a:ln w="25400">
              <a:solidFill>
                <a:schemeClr val="accent6">
                  <a:lumMod val="5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16200000">
              <a:off x="5616000" y="4464000"/>
              <a:ext cx="2808000" cy="0"/>
            </a:xfrm>
            <a:prstGeom prst="straightConnector1">
              <a:avLst/>
            </a:prstGeom>
            <a:ln w="25400">
              <a:solidFill>
                <a:schemeClr val="accent6">
                  <a:lumMod val="5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8231543" y="5904000"/>
              <a:ext cx="3849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chemeClr val="accent6">
                      <a:lumMod val="50000"/>
                    </a:schemeClr>
                  </a:solidFill>
                </a:rPr>
                <a:t>Q</a:t>
              </a:r>
              <a:r>
                <a:rPr lang="en-US" sz="1600" baseline="-25000" dirty="0" err="1">
                  <a:solidFill>
                    <a:schemeClr val="accent6">
                      <a:lumMod val="50000"/>
                    </a:schemeClr>
                  </a:solidFill>
                </a:rPr>
                <a:t>x</a:t>
              </a:r>
              <a:endParaRPr lang="en-US" sz="1600" baseline="-25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480000" y="4294723"/>
              <a:ext cx="3850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chemeClr val="accent6">
                      <a:lumMod val="50000"/>
                    </a:schemeClr>
                  </a:solidFill>
                </a:rPr>
                <a:t>Q</a:t>
              </a:r>
              <a:r>
                <a:rPr lang="en-US" sz="1600" baseline="-25000" dirty="0" err="1">
                  <a:solidFill>
                    <a:schemeClr val="accent6">
                      <a:lumMod val="50000"/>
                    </a:schemeClr>
                  </a:solidFill>
                </a:rPr>
                <a:t>y</a:t>
              </a:r>
              <a:endParaRPr lang="en-US" sz="1600" baseline="-25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grpSp>
          <p:nvGrpSpPr>
            <p:cNvPr id="9" name="Group 8"/>
            <p:cNvGrpSpPr>
              <a:grpSpLocks noChangeAspect="1"/>
            </p:cNvGrpSpPr>
            <p:nvPr/>
          </p:nvGrpSpPr>
          <p:grpSpPr>
            <a:xfrm>
              <a:off x="7668000" y="3672000"/>
              <a:ext cx="1404000" cy="1839143"/>
              <a:chOff x="7595126" y="3645987"/>
              <a:chExt cx="1376810" cy="1803525"/>
            </a:xfrm>
          </p:grpSpPr>
          <p:sp>
            <p:nvSpPr>
              <p:cNvPr id="74" name="Rectangle 73"/>
              <p:cNvSpPr/>
              <p:nvPr/>
            </p:nvSpPr>
            <p:spPr>
              <a:xfrm rot="2220000">
                <a:off x="8009096" y="4520549"/>
                <a:ext cx="699118" cy="55486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" name="Isosceles Triangle 41"/>
              <p:cNvSpPr>
                <a:spLocks/>
              </p:cNvSpPr>
              <p:nvPr/>
            </p:nvSpPr>
            <p:spPr>
              <a:xfrm rot="13020000">
                <a:off x="8249447" y="4115706"/>
                <a:ext cx="359135" cy="440902"/>
              </a:xfrm>
              <a:prstGeom prst="triangle">
                <a:avLst/>
              </a:prstGeom>
              <a:gradFill flip="none" rotWithShape="1">
                <a:gsLst>
                  <a:gs pos="0">
                    <a:srgbClr val="008000">
                      <a:alpha val="5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5400000" scaled="0"/>
                <a:tileRect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43" name="Group 42"/>
              <p:cNvGrpSpPr/>
              <p:nvPr/>
            </p:nvGrpSpPr>
            <p:grpSpPr>
              <a:xfrm>
                <a:off x="7595126" y="4442184"/>
                <a:ext cx="1014447" cy="1007328"/>
                <a:chOff x="6808871" y="4493449"/>
                <a:chExt cx="658191" cy="653570"/>
              </a:xfrm>
            </p:grpSpPr>
            <p:sp>
              <p:nvSpPr>
                <p:cNvPr id="44" name="Isosceles Triangle 43"/>
                <p:cNvSpPr>
                  <a:spLocks/>
                </p:cNvSpPr>
                <p:nvPr/>
              </p:nvSpPr>
              <p:spPr>
                <a:xfrm rot="13020000">
                  <a:off x="6808871" y="4493449"/>
                  <a:ext cx="477597" cy="653570"/>
                </a:xfrm>
                <a:prstGeom prst="triangle">
                  <a:avLst/>
                </a:prstGeom>
                <a:noFill/>
                <a:ln w="19050">
                  <a:solidFill>
                    <a:srgbClr val="008000">
                      <a:alpha val="50000"/>
                    </a:srgb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 rot="13020000">
                  <a:off x="7013462" y="4548494"/>
                  <a:ext cx="453600" cy="36000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6" name="Group 45"/>
              <p:cNvGrpSpPr/>
              <p:nvPr/>
            </p:nvGrpSpPr>
            <p:grpSpPr>
              <a:xfrm rot="10800000">
                <a:off x="7913846" y="3653545"/>
                <a:ext cx="1014447" cy="1007328"/>
                <a:chOff x="6808871" y="4493449"/>
                <a:chExt cx="658191" cy="653570"/>
              </a:xfrm>
            </p:grpSpPr>
            <p:sp>
              <p:nvSpPr>
                <p:cNvPr id="47" name="Isosceles Triangle 46"/>
                <p:cNvSpPr>
                  <a:spLocks/>
                </p:cNvSpPr>
                <p:nvPr/>
              </p:nvSpPr>
              <p:spPr>
                <a:xfrm rot="13020000">
                  <a:off x="6808871" y="4493449"/>
                  <a:ext cx="477597" cy="653570"/>
                </a:xfrm>
                <a:prstGeom prst="triangle">
                  <a:avLst/>
                </a:prstGeom>
                <a:solidFill>
                  <a:srgbClr val="008000">
                    <a:alpha val="20000"/>
                  </a:srgbClr>
                </a:solidFill>
                <a:ln w="19050">
                  <a:solidFill>
                    <a:srgbClr val="008000">
                      <a:alpha val="50000"/>
                    </a:srgb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 rot="13020000">
                  <a:off x="7013462" y="4548494"/>
                  <a:ext cx="453600" cy="36000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9" name="Isosceles Triangle 48"/>
              <p:cNvSpPr>
                <a:spLocks/>
              </p:cNvSpPr>
              <p:nvPr/>
            </p:nvSpPr>
            <p:spPr>
              <a:xfrm rot="13020000">
                <a:off x="7614483" y="4414576"/>
                <a:ext cx="736104" cy="1007328"/>
              </a:xfrm>
              <a:prstGeom prst="triangle">
                <a:avLst/>
              </a:prstGeom>
              <a:gradFill flip="none" rotWithShape="1">
                <a:gsLst>
                  <a:gs pos="0">
                    <a:srgbClr val="008000">
                      <a:alpha val="50000"/>
                    </a:srgbClr>
                  </a:gs>
                  <a:gs pos="100000">
                    <a:srgbClr val="008000">
                      <a:alpha val="10000"/>
                    </a:srgbClr>
                  </a:gs>
                  <a:gs pos="59000">
                    <a:srgbClr val="008000">
                      <a:alpha val="50000"/>
                    </a:srgbClr>
                  </a:gs>
                </a:gsLst>
                <a:lin ang="5400000" scaled="0"/>
                <a:tileRect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" name="Isosceles Triangle 49"/>
              <p:cNvSpPr>
                <a:spLocks/>
              </p:cNvSpPr>
              <p:nvPr/>
            </p:nvSpPr>
            <p:spPr>
              <a:xfrm rot="13020000">
                <a:off x="7802765" y="4329021"/>
                <a:ext cx="620406" cy="847853"/>
              </a:xfrm>
              <a:prstGeom prst="triangle">
                <a:avLst/>
              </a:prstGeom>
              <a:gradFill flip="none" rotWithShape="1">
                <a:gsLst>
                  <a:gs pos="0">
                    <a:srgbClr val="008000">
                      <a:alpha val="5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5400000" scaled="0"/>
                <a:tileRect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" name="Isosceles Triangle 50"/>
              <p:cNvSpPr>
                <a:spLocks/>
              </p:cNvSpPr>
              <p:nvPr/>
            </p:nvSpPr>
            <p:spPr>
              <a:xfrm rot="13020000">
                <a:off x="8033929" y="4188185"/>
                <a:ext cx="468198" cy="706096"/>
              </a:xfrm>
              <a:prstGeom prst="triangle">
                <a:avLst/>
              </a:prstGeom>
              <a:gradFill flip="none" rotWithShape="1">
                <a:gsLst>
                  <a:gs pos="0">
                    <a:srgbClr val="008000">
                      <a:alpha val="5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5400000" scaled="0"/>
                <a:tileRect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Isosceles Triangle 51"/>
              <p:cNvSpPr>
                <a:spLocks/>
              </p:cNvSpPr>
              <p:nvPr/>
            </p:nvSpPr>
            <p:spPr>
              <a:xfrm rot="13020000">
                <a:off x="8460884" y="3961830"/>
                <a:ext cx="220737" cy="353469"/>
              </a:xfrm>
              <a:prstGeom prst="triangle">
                <a:avLst/>
              </a:prstGeom>
              <a:gradFill flip="none" rotWithShape="1">
                <a:gsLst>
                  <a:gs pos="0">
                    <a:srgbClr val="008000">
                      <a:alpha val="5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5400000" scaled="0"/>
                <a:tileRect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8860965" y="3645987"/>
                <a:ext cx="110971" cy="110971"/>
              </a:xfrm>
              <a:prstGeom prst="ellipse">
                <a:avLst/>
              </a:prstGeom>
              <a:solidFill>
                <a:srgbClr val="FF0000">
                  <a:alpha val="15000"/>
                </a:srgbClr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41" name="Straight Arrow Connector 40"/>
          <p:cNvCxnSpPr/>
          <p:nvPr/>
        </p:nvCxnSpPr>
        <p:spPr>
          <a:xfrm flipV="1">
            <a:off x="2700000" y="5004000"/>
            <a:ext cx="0" cy="576000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4644000" y="5004000"/>
            <a:ext cx="0" cy="576000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3186000" y="5004000"/>
            <a:ext cx="0" cy="576000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3429000" y="5004000"/>
            <a:ext cx="0" cy="576000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3672000" y="5004000"/>
            <a:ext cx="0" cy="576000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3915000" y="5004000"/>
            <a:ext cx="0" cy="576000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4158000" y="5004000"/>
            <a:ext cx="0" cy="576000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4401000" y="5004000"/>
            <a:ext cx="0" cy="576000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Oval 66"/>
          <p:cNvSpPr>
            <a:spLocks noChangeAspect="1"/>
          </p:cNvSpPr>
          <p:nvPr/>
        </p:nvSpPr>
        <p:spPr>
          <a:xfrm>
            <a:off x="4068000" y="4163400"/>
            <a:ext cx="288000" cy="736000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19050"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>
            <a:spLocks noChangeAspect="1"/>
          </p:cNvSpPr>
          <p:nvPr/>
        </p:nvSpPr>
        <p:spPr>
          <a:xfrm>
            <a:off x="4321800" y="4214000"/>
            <a:ext cx="244800" cy="625600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19050"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>
            <a:spLocks noChangeAspect="1"/>
          </p:cNvSpPr>
          <p:nvPr/>
        </p:nvSpPr>
        <p:spPr>
          <a:xfrm>
            <a:off x="4536000" y="4306000"/>
            <a:ext cx="180000" cy="460000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19050"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>
            <a:spLocks noChangeAspect="1"/>
          </p:cNvSpPr>
          <p:nvPr/>
        </p:nvSpPr>
        <p:spPr>
          <a:xfrm>
            <a:off x="3796200" y="4140400"/>
            <a:ext cx="309600" cy="791200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19050"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>
            <a:spLocks noChangeAspect="1"/>
          </p:cNvSpPr>
          <p:nvPr/>
        </p:nvSpPr>
        <p:spPr>
          <a:xfrm>
            <a:off x="2628000" y="4306000"/>
            <a:ext cx="180000" cy="460000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19050"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>
            <a:spLocks noChangeAspect="1"/>
          </p:cNvSpPr>
          <p:nvPr/>
        </p:nvSpPr>
        <p:spPr>
          <a:xfrm>
            <a:off x="2984400" y="4163400"/>
            <a:ext cx="288000" cy="736000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19050"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>
            <a:spLocks noChangeAspect="1"/>
          </p:cNvSpPr>
          <p:nvPr/>
        </p:nvSpPr>
        <p:spPr>
          <a:xfrm>
            <a:off x="2770200" y="4214000"/>
            <a:ext cx="244800" cy="625600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19050"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>
            <a:spLocks noChangeAspect="1"/>
          </p:cNvSpPr>
          <p:nvPr/>
        </p:nvSpPr>
        <p:spPr>
          <a:xfrm>
            <a:off x="3238200" y="4140400"/>
            <a:ext cx="309600" cy="791200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19050"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ounded Rectangle 75"/>
          <p:cNvSpPr/>
          <p:nvPr/>
        </p:nvSpPr>
        <p:spPr>
          <a:xfrm>
            <a:off x="264000" y="1944000"/>
            <a:ext cx="11664000" cy="792000"/>
          </a:xfrm>
          <a:prstGeom prst="roundRect">
            <a:avLst>
              <a:gd name="adj" fmla="val 10219"/>
            </a:avLst>
          </a:prstGeom>
          <a:ln w="25400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dirty="0" smtClean="0"/>
              <a:t>longitudinal </a:t>
            </a:r>
            <a:r>
              <a:rPr lang="en-US" sz="1600" dirty="0"/>
              <a:t>variation of the transverse space-charge force due to the line density fills the gap until the zero-intensity working </a:t>
            </a:r>
            <a:r>
              <a:rPr lang="en-US" sz="1600" dirty="0" smtClean="0"/>
              <a:t>point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/>
              <a:t>tune of individual particles is modulated by twice the synchrotron period</a:t>
            </a:r>
          </a:p>
        </p:txBody>
      </p:sp>
    </p:spTree>
    <p:extLst>
      <p:ext uri="{BB962C8B-B14F-4D97-AF65-F5344CB8AC3E}">
        <p14:creationId xmlns:p14="http://schemas.microsoft.com/office/powerpoint/2010/main" val="133502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Brightness limitation due to space 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 space charge tune spread beyond </a:t>
            </a:r>
            <a:r>
              <a:rPr lang="en-US" sz="2000" dirty="0"/>
              <a:t>0.5 can barely be tolerated without excessive </a:t>
            </a:r>
            <a:r>
              <a:rPr lang="en-US" sz="2000" b="1" dirty="0" err="1" smtClean="0">
                <a:solidFill>
                  <a:srgbClr val="C00000"/>
                </a:solidFill>
              </a:rPr>
              <a:t>emittance</a:t>
            </a:r>
            <a:r>
              <a:rPr lang="en-US" sz="2000" b="1" dirty="0" smtClean="0">
                <a:solidFill>
                  <a:srgbClr val="C00000"/>
                </a:solidFill>
              </a:rPr>
              <a:t> blow-up and/or particle </a:t>
            </a:r>
            <a:r>
              <a:rPr lang="en-US" sz="2000" b="1" dirty="0">
                <a:solidFill>
                  <a:srgbClr val="C00000"/>
                </a:solidFill>
              </a:rPr>
              <a:t>loss </a:t>
            </a:r>
            <a:r>
              <a:rPr lang="en-US" sz="2000" b="1" dirty="0" smtClean="0">
                <a:solidFill>
                  <a:srgbClr val="C00000"/>
                </a:solidFill>
              </a:rPr>
              <a:t>due to resonances</a:t>
            </a:r>
            <a:endParaRPr lang="en-US" sz="2000" b="1" dirty="0">
              <a:solidFill>
                <a:srgbClr val="C00000"/>
              </a:solidFill>
            </a:endParaRPr>
          </a:p>
          <a:p>
            <a:pPr lvl="1"/>
            <a:r>
              <a:rPr lang="en-US" sz="1800" dirty="0" smtClean="0"/>
              <a:t>Dipole errors in the machine excite the integer resonances (Q=n) </a:t>
            </a:r>
          </a:p>
          <a:p>
            <a:pPr lvl="1"/>
            <a:r>
              <a:rPr lang="en-US" sz="1800" dirty="0" err="1" smtClean="0"/>
              <a:t>Quadrupole</a:t>
            </a:r>
            <a:r>
              <a:rPr lang="en-US" sz="1800" dirty="0" smtClean="0"/>
              <a:t> errors excite the half integer resonances (Q=n+1/2)</a:t>
            </a:r>
          </a:p>
          <a:p>
            <a:pPr lvl="1"/>
            <a:r>
              <a:rPr lang="en-US" sz="1800" dirty="0"/>
              <a:t>Higher order resonances can be excited due to </a:t>
            </a:r>
            <a:r>
              <a:rPr lang="en-US" sz="1800" dirty="0" err="1"/>
              <a:t>sextupoles</a:t>
            </a:r>
            <a:r>
              <a:rPr lang="en-US" sz="1800" dirty="0"/>
              <a:t> and multipole </a:t>
            </a:r>
            <a:r>
              <a:rPr lang="en-US" sz="1800" dirty="0" smtClean="0"/>
              <a:t>errors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22. September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Kevin Li - Collective effects 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46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048000" y="2412000"/>
            <a:ext cx="5040000" cy="4004593"/>
            <a:chOff x="5446040" y="2475197"/>
            <a:chExt cx="4574311" cy="3634574"/>
          </a:xfrm>
        </p:grpSpPr>
        <p:pic>
          <p:nvPicPr>
            <p:cNvPr id="16" name="Picture 15" descr="figure_1.pn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6040" y="2475197"/>
              <a:ext cx="4574311" cy="3634574"/>
            </a:xfrm>
            <a:prstGeom prst="rect">
              <a:avLst/>
            </a:prstGeom>
          </p:spPr>
        </p:pic>
        <p:sp>
          <p:nvSpPr>
            <p:cNvPr id="17" name="Diamond 16"/>
            <p:cNvSpPr/>
            <p:nvPr/>
          </p:nvSpPr>
          <p:spPr>
            <a:xfrm rot="1526992">
              <a:off x="7443262" y="2851045"/>
              <a:ext cx="819828" cy="3043635"/>
            </a:xfrm>
            <a:prstGeom prst="diamond">
              <a:avLst/>
            </a:prstGeom>
            <a:solidFill>
              <a:srgbClr val="008000">
                <a:alpha val="50000"/>
              </a:srgbClr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8489996" y="2886975"/>
              <a:ext cx="86224" cy="9852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Content Placeholder 2"/>
          <p:cNvSpPr txBox="1">
            <a:spLocks/>
          </p:cNvSpPr>
          <p:nvPr/>
        </p:nvSpPr>
        <p:spPr>
          <a:xfrm>
            <a:off x="1584000" y="2880000"/>
            <a:ext cx="3960000" cy="324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spcBef>
                <a:spcPts val="1200"/>
              </a:spcBef>
              <a:buFont typeface="Arial"/>
              <a:buChar char="•"/>
            </a:pPr>
            <a:r>
              <a:rPr lang="en-US" sz="1600" dirty="0"/>
              <a:t>Imagine that a beam with a tune spread of beyond 0.5 is injected </a:t>
            </a:r>
          </a:p>
        </p:txBody>
      </p:sp>
    </p:spTree>
    <p:extLst>
      <p:ext uri="{BB962C8B-B14F-4D97-AF65-F5344CB8AC3E}">
        <p14:creationId xmlns:p14="http://schemas.microsoft.com/office/powerpoint/2010/main" val="127740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Brightness limitation due to space 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 space charge tune spread beyond </a:t>
            </a:r>
            <a:r>
              <a:rPr lang="en-US" sz="2000" dirty="0"/>
              <a:t>0.5 can barely be tolerated without excessive </a:t>
            </a:r>
            <a:r>
              <a:rPr lang="en-US" sz="2000" b="1" dirty="0" err="1" smtClean="0">
                <a:solidFill>
                  <a:srgbClr val="C00000"/>
                </a:solidFill>
              </a:rPr>
              <a:t>emittance</a:t>
            </a:r>
            <a:r>
              <a:rPr lang="en-US" sz="2000" b="1" dirty="0" smtClean="0">
                <a:solidFill>
                  <a:srgbClr val="C00000"/>
                </a:solidFill>
              </a:rPr>
              <a:t> blow-up and/or particle </a:t>
            </a:r>
            <a:r>
              <a:rPr lang="en-US" sz="2000" b="1" dirty="0">
                <a:solidFill>
                  <a:srgbClr val="C00000"/>
                </a:solidFill>
              </a:rPr>
              <a:t>loss </a:t>
            </a:r>
            <a:r>
              <a:rPr lang="en-US" sz="2000" b="1" dirty="0" smtClean="0">
                <a:solidFill>
                  <a:srgbClr val="C00000"/>
                </a:solidFill>
              </a:rPr>
              <a:t>due to resonances</a:t>
            </a:r>
            <a:endParaRPr lang="en-US" sz="2000" b="1" dirty="0">
              <a:solidFill>
                <a:srgbClr val="C00000"/>
              </a:solidFill>
            </a:endParaRPr>
          </a:p>
          <a:p>
            <a:pPr lvl="1"/>
            <a:r>
              <a:rPr lang="en-US" sz="1800" dirty="0" smtClean="0"/>
              <a:t>Dipole errors in the machine excite the integer resonances (Q=n) </a:t>
            </a:r>
          </a:p>
          <a:p>
            <a:pPr lvl="1"/>
            <a:r>
              <a:rPr lang="en-US" sz="1800" dirty="0" err="1" smtClean="0"/>
              <a:t>Quadrupole</a:t>
            </a:r>
            <a:r>
              <a:rPr lang="en-US" sz="1800" dirty="0" smtClean="0"/>
              <a:t> errors excite the half integer resonances (Q=n+1/2)</a:t>
            </a:r>
          </a:p>
          <a:p>
            <a:pPr lvl="1"/>
            <a:r>
              <a:rPr lang="en-US" sz="1800" dirty="0"/>
              <a:t>Higher order resonances can be excited due to </a:t>
            </a:r>
            <a:r>
              <a:rPr lang="en-US" sz="1800" dirty="0" err="1"/>
              <a:t>sextupoles</a:t>
            </a:r>
            <a:r>
              <a:rPr lang="en-US" sz="1800" dirty="0"/>
              <a:t> and multipole </a:t>
            </a:r>
            <a:r>
              <a:rPr lang="en-US" sz="1800" dirty="0" smtClean="0"/>
              <a:t>errors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22. September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Kevin Li - Collective effects 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584000" y="2880000"/>
            <a:ext cx="3960000" cy="324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spcBef>
                <a:spcPts val="1200"/>
              </a:spcBef>
              <a:buFont typeface="Arial"/>
              <a:buChar char="•"/>
            </a:pPr>
            <a:r>
              <a:rPr lang="en-US" sz="1600" dirty="0"/>
              <a:t>Imagine that a beam with a tune spread of beyond 0.5 is </a:t>
            </a:r>
            <a:r>
              <a:rPr lang="en-US" sz="1600" dirty="0" smtClean="0"/>
              <a:t>injected</a:t>
            </a:r>
          </a:p>
          <a:p>
            <a:pPr marL="285750" indent="-285750" algn="just">
              <a:spcBef>
                <a:spcPts val="1200"/>
              </a:spcBef>
              <a:buFont typeface="Arial"/>
              <a:buChar char="•"/>
            </a:pPr>
            <a:r>
              <a:rPr lang="en-US" sz="1600" dirty="0"/>
              <a:t>Particles in the beam core will cross the integer resonance resulting in </a:t>
            </a:r>
            <a:r>
              <a:rPr lang="en-US" sz="1600" b="1" dirty="0">
                <a:solidFill>
                  <a:srgbClr val="C00000"/>
                </a:solidFill>
              </a:rPr>
              <a:t>emittance blow-up</a:t>
            </a:r>
            <a:r>
              <a:rPr lang="en-US" sz="1600" b="1" dirty="0"/>
              <a:t> </a:t>
            </a:r>
            <a:r>
              <a:rPr lang="en-US" sz="1600" dirty="0"/>
              <a:t>and a reduction of the tune </a:t>
            </a:r>
            <a:r>
              <a:rPr lang="en-US" sz="1600" dirty="0" smtClean="0"/>
              <a:t>spread</a:t>
            </a:r>
            <a:endParaRPr lang="en-US" sz="1600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6048000" y="2412000"/>
            <a:ext cx="5040000" cy="4004593"/>
            <a:chOff x="5446040" y="2475197"/>
            <a:chExt cx="4574311" cy="3634574"/>
          </a:xfrm>
        </p:grpSpPr>
        <p:pic>
          <p:nvPicPr>
            <p:cNvPr id="14" name="Picture 13" descr="figure_1.pn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6040" y="2475197"/>
              <a:ext cx="4574311" cy="3634574"/>
            </a:xfrm>
            <a:prstGeom prst="rect">
              <a:avLst/>
            </a:prstGeom>
          </p:spPr>
        </p:pic>
        <p:sp>
          <p:nvSpPr>
            <p:cNvPr id="15" name="Diamond 14"/>
            <p:cNvSpPr/>
            <p:nvPr/>
          </p:nvSpPr>
          <p:spPr>
            <a:xfrm rot="1526992">
              <a:off x="7535277" y="2871824"/>
              <a:ext cx="819828" cy="2615378"/>
            </a:xfrm>
            <a:prstGeom prst="diamond">
              <a:avLst/>
            </a:prstGeom>
            <a:solidFill>
              <a:srgbClr val="008000">
                <a:alpha val="50000"/>
              </a:srgbClr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8489996" y="2886975"/>
              <a:ext cx="86224" cy="9852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721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Brightness limitation due to space 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 space charge tune spread beyond </a:t>
            </a:r>
            <a:r>
              <a:rPr lang="en-US" sz="2000" dirty="0"/>
              <a:t>0.5 can barely be tolerated without excessive </a:t>
            </a:r>
            <a:r>
              <a:rPr lang="en-US" sz="2000" b="1" dirty="0" err="1" smtClean="0">
                <a:solidFill>
                  <a:srgbClr val="C00000"/>
                </a:solidFill>
              </a:rPr>
              <a:t>emittance</a:t>
            </a:r>
            <a:r>
              <a:rPr lang="en-US" sz="2000" b="1" dirty="0" smtClean="0">
                <a:solidFill>
                  <a:srgbClr val="C00000"/>
                </a:solidFill>
              </a:rPr>
              <a:t> blow-up and/or particle </a:t>
            </a:r>
            <a:r>
              <a:rPr lang="en-US" sz="2000" b="1" dirty="0">
                <a:solidFill>
                  <a:srgbClr val="C00000"/>
                </a:solidFill>
              </a:rPr>
              <a:t>loss </a:t>
            </a:r>
            <a:r>
              <a:rPr lang="en-US" sz="2000" b="1" dirty="0" smtClean="0">
                <a:solidFill>
                  <a:srgbClr val="C00000"/>
                </a:solidFill>
              </a:rPr>
              <a:t>due to resonances</a:t>
            </a:r>
            <a:endParaRPr lang="en-US" sz="2000" b="1" dirty="0">
              <a:solidFill>
                <a:srgbClr val="C00000"/>
              </a:solidFill>
            </a:endParaRPr>
          </a:p>
          <a:p>
            <a:pPr lvl="1"/>
            <a:r>
              <a:rPr lang="en-US" sz="1800" dirty="0" smtClean="0"/>
              <a:t>Dipole errors in the machine excite the integer resonances (Q=n) </a:t>
            </a:r>
          </a:p>
          <a:p>
            <a:pPr lvl="1"/>
            <a:r>
              <a:rPr lang="en-US" sz="1800" dirty="0" err="1" smtClean="0"/>
              <a:t>Quadrupole</a:t>
            </a:r>
            <a:r>
              <a:rPr lang="en-US" sz="1800" dirty="0" smtClean="0"/>
              <a:t> errors excite the half integer resonances (Q=n+1/2)</a:t>
            </a:r>
          </a:p>
          <a:p>
            <a:pPr lvl="1"/>
            <a:r>
              <a:rPr lang="en-US" sz="1800" dirty="0"/>
              <a:t>Higher order resonances can be excited due to </a:t>
            </a:r>
            <a:r>
              <a:rPr lang="en-US" sz="1800" dirty="0" err="1"/>
              <a:t>sextupoles</a:t>
            </a:r>
            <a:r>
              <a:rPr lang="en-US" sz="1800" dirty="0"/>
              <a:t> and multipole </a:t>
            </a:r>
            <a:r>
              <a:rPr lang="en-US" sz="1800" dirty="0" smtClean="0"/>
              <a:t>errors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22. September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Kevin Li - Collective effects 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584000" y="2880000"/>
            <a:ext cx="3960000" cy="324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spcBef>
                <a:spcPts val="1200"/>
              </a:spcBef>
              <a:buFont typeface="Arial"/>
              <a:buChar char="•"/>
            </a:pPr>
            <a:r>
              <a:rPr lang="en-US" sz="1600" dirty="0"/>
              <a:t>Imagine that a beam with a tune spread of beyond 0.5 is </a:t>
            </a:r>
            <a:r>
              <a:rPr lang="en-US" sz="1600" dirty="0" smtClean="0"/>
              <a:t>injected</a:t>
            </a:r>
          </a:p>
          <a:p>
            <a:pPr marL="285750" indent="-285750" algn="just">
              <a:spcBef>
                <a:spcPts val="1200"/>
              </a:spcBef>
              <a:buFont typeface="Arial"/>
              <a:buChar char="•"/>
            </a:pPr>
            <a:r>
              <a:rPr lang="en-US" sz="1600" dirty="0"/>
              <a:t>Particles in the beam core will cross the integer resonance resulting in </a:t>
            </a:r>
            <a:r>
              <a:rPr lang="en-US" sz="1600" b="1" dirty="0">
                <a:solidFill>
                  <a:srgbClr val="C00000"/>
                </a:solidFill>
              </a:rPr>
              <a:t>emittance blow-up</a:t>
            </a:r>
            <a:r>
              <a:rPr lang="en-US" sz="1600" b="1" dirty="0"/>
              <a:t> </a:t>
            </a:r>
            <a:r>
              <a:rPr lang="en-US" sz="1600" dirty="0"/>
              <a:t>and a reduction of the tune </a:t>
            </a:r>
            <a:r>
              <a:rPr lang="en-US" sz="1600" dirty="0" smtClean="0"/>
              <a:t>spread</a:t>
            </a:r>
          </a:p>
          <a:p>
            <a:pPr marL="285750" indent="-285750" algn="just">
              <a:spcBef>
                <a:spcPts val="1200"/>
              </a:spcBef>
              <a:buFont typeface="Arial"/>
              <a:buChar char="•"/>
            </a:pPr>
            <a:r>
              <a:rPr lang="en-US" sz="1600" dirty="0"/>
              <a:t>Particles in the beam tails can be pushed onto the half integer resonance resulting in </a:t>
            </a:r>
            <a:r>
              <a:rPr lang="en-US" sz="1600" b="1" dirty="0">
                <a:solidFill>
                  <a:srgbClr val="C00000"/>
                </a:solidFill>
              </a:rPr>
              <a:t>losses due to aperture restrictions</a:t>
            </a:r>
            <a:endParaRPr lang="en-US" sz="1600" dirty="0">
              <a:solidFill>
                <a:srgbClr val="C00000"/>
              </a:solidFill>
            </a:endParaRPr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6048000" y="2412000"/>
            <a:ext cx="5040000" cy="4004593"/>
            <a:chOff x="5446040" y="2475197"/>
            <a:chExt cx="4574311" cy="3634574"/>
          </a:xfrm>
        </p:grpSpPr>
        <p:pic>
          <p:nvPicPr>
            <p:cNvPr id="17" name="Picture 16" descr="figure_1.pn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6040" y="2475197"/>
              <a:ext cx="4574311" cy="3634574"/>
            </a:xfrm>
            <a:prstGeom prst="rect">
              <a:avLst/>
            </a:prstGeom>
          </p:spPr>
        </p:pic>
        <p:sp>
          <p:nvSpPr>
            <p:cNvPr id="19" name="Diamond 18"/>
            <p:cNvSpPr/>
            <p:nvPr/>
          </p:nvSpPr>
          <p:spPr>
            <a:xfrm rot="1526992">
              <a:off x="7477313" y="3128513"/>
              <a:ext cx="819828" cy="2345600"/>
            </a:xfrm>
            <a:prstGeom prst="diamond">
              <a:avLst/>
            </a:prstGeom>
            <a:solidFill>
              <a:srgbClr val="008000">
                <a:alpha val="50000"/>
              </a:srgbClr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8489996" y="2886975"/>
              <a:ext cx="86224" cy="9852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2979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dirty="0"/>
              <a:t>In this lecture, we have learned about the </a:t>
            </a:r>
            <a:r>
              <a:rPr lang="en-US" sz="2000" b="1" dirty="0">
                <a:solidFill>
                  <a:srgbClr val="C00000"/>
                </a:solidFill>
              </a:rPr>
              <a:t>dynamics and the representation of </a:t>
            </a:r>
            <a:r>
              <a:rPr lang="en-US" sz="2000" b="1" dirty="0" err="1">
                <a:solidFill>
                  <a:srgbClr val="C00000"/>
                </a:solidFill>
              </a:rPr>
              <a:t>multiparticle</a:t>
            </a:r>
            <a:r>
              <a:rPr lang="en-US" sz="2000" b="1" dirty="0">
                <a:solidFill>
                  <a:srgbClr val="C00000"/>
                </a:solidFill>
              </a:rPr>
              <a:t> systems</a:t>
            </a:r>
            <a:r>
              <a:rPr lang="en-US" sz="2000" dirty="0"/>
              <a:t>. We have seen how we differentiate between </a:t>
            </a:r>
            <a:r>
              <a:rPr lang="en-US" sz="2000" b="1" dirty="0">
                <a:solidFill>
                  <a:srgbClr val="C00000"/>
                </a:solidFill>
              </a:rPr>
              <a:t>incoherent and coherent motion</a:t>
            </a:r>
            <a:r>
              <a:rPr lang="en-US" sz="2000" dirty="0"/>
              <a:t>. Linked to this, we looked at the phenomenon of </a:t>
            </a:r>
            <a:r>
              <a:rPr lang="en-US" sz="2000" b="1" dirty="0" err="1">
                <a:solidFill>
                  <a:srgbClr val="C00000"/>
                </a:solidFill>
              </a:rPr>
              <a:t>filamentation</a:t>
            </a:r>
            <a:r>
              <a:rPr lang="en-US" sz="2000" b="1" dirty="0">
                <a:solidFill>
                  <a:srgbClr val="C00000"/>
                </a:solidFill>
              </a:rPr>
              <a:t> with </a:t>
            </a:r>
            <a:r>
              <a:rPr lang="en-US" sz="2000" b="1" dirty="0" err="1">
                <a:solidFill>
                  <a:srgbClr val="C00000"/>
                </a:solidFill>
              </a:rPr>
              <a:t>decoherence</a:t>
            </a:r>
            <a:r>
              <a:rPr lang="en-US" sz="2000" b="1" dirty="0">
                <a:solidFill>
                  <a:srgbClr val="C00000"/>
                </a:solidFill>
              </a:rPr>
              <a:t> and emittance blow-up</a:t>
            </a:r>
            <a:r>
              <a:rPr lang="en-US" sz="2000" dirty="0"/>
              <a:t>.</a:t>
            </a:r>
          </a:p>
          <a:p>
            <a:pPr marL="0" indent="0" algn="just">
              <a:buNone/>
            </a:pPr>
            <a:r>
              <a:rPr lang="en-US" sz="2000" dirty="0"/>
              <a:t>We also discussed a first collective effect – </a:t>
            </a:r>
            <a:r>
              <a:rPr lang="en-US" sz="2000" b="1" dirty="0">
                <a:solidFill>
                  <a:srgbClr val="C00000"/>
                </a:solidFill>
              </a:rPr>
              <a:t>direct space charge</a:t>
            </a:r>
            <a:r>
              <a:rPr lang="en-US" sz="2000" dirty="0"/>
              <a:t>. We saw that direct space charge leads to an incoherent tune shift and the </a:t>
            </a:r>
            <a:r>
              <a:rPr lang="en-US" sz="2000" b="1" dirty="0">
                <a:solidFill>
                  <a:srgbClr val="C00000"/>
                </a:solidFill>
              </a:rPr>
              <a:t>characteristic tune footprint</a:t>
            </a:r>
            <a:r>
              <a:rPr lang="en-US" sz="2000" dirty="0"/>
              <a:t>.</a:t>
            </a:r>
          </a:p>
          <a:p>
            <a:pPr marL="0" indent="0" algn="just">
              <a:buNone/>
            </a:pPr>
            <a:r>
              <a:rPr lang="en-US" sz="2000" dirty="0"/>
              <a:t>Next, we will now look into some of the </a:t>
            </a:r>
            <a:r>
              <a:rPr lang="en-US" sz="2000" b="1" dirty="0">
                <a:solidFill>
                  <a:srgbClr val="C00000"/>
                </a:solidFill>
              </a:rPr>
              <a:t>mitigation methods </a:t>
            </a:r>
            <a:r>
              <a:rPr lang="en-US" sz="2000" dirty="0"/>
              <a:t>for direct space charge and then discuss some of the effects of </a:t>
            </a:r>
            <a:r>
              <a:rPr lang="en-US" sz="2000" b="1" dirty="0">
                <a:solidFill>
                  <a:srgbClr val="C00000"/>
                </a:solidFill>
              </a:rPr>
              <a:t>indirect space charge</a:t>
            </a:r>
            <a:r>
              <a:rPr lang="en-US" sz="2000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Kevin Li - Collective effects 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49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Part I: Multi-particle effects – direct space charge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Multi-particle systems and their representation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Incoherent and coherent motion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Space charge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Direct space charge – impact on machine performance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90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particle 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00" y="900000"/>
            <a:ext cx="11520000" cy="54000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We have already seen and learned about single particle dynamics…</a:t>
            </a:r>
          </a:p>
          <a:p>
            <a:endParaRPr lang="en-US" sz="2200" dirty="0" smtClean="0"/>
          </a:p>
          <a:p>
            <a:r>
              <a:rPr lang="en-US" sz="2200" dirty="0" smtClean="0"/>
              <a:t>We can say that single particle dynamics treats the interaction of </a:t>
            </a:r>
            <a:r>
              <a:rPr lang="en-US" sz="2200" b="1" dirty="0" smtClean="0">
                <a:solidFill>
                  <a:srgbClr val="C00000"/>
                </a:solidFill>
              </a:rPr>
              <a:t>individual particles with</a:t>
            </a:r>
            <a:r>
              <a:rPr lang="en-US" sz="2200" dirty="0" smtClean="0"/>
              <a:t> </a:t>
            </a:r>
            <a:r>
              <a:rPr lang="en-US" sz="2200" b="1" dirty="0" smtClean="0">
                <a:solidFill>
                  <a:srgbClr val="C00000"/>
                </a:solidFill>
              </a:rPr>
              <a:t>external force fields</a:t>
            </a:r>
            <a:r>
              <a:rPr lang="en-US" sz="2200" dirty="0" smtClean="0"/>
              <a:t> generated by machine elements:</a:t>
            </a:r>
          </a:p>
          <a:p>
            <a:pPr lvl="1"/>
            <a:endParaRPr lang="en-US" sz="1800" dirty="0" smtClean="0"/>
          </a:p>
          <a:p>
            <a:pPr lvl="1"/>
            <a:r>
              <a:rPr lang="en-US" sz="1800" dirty="0" smtClean="0"/>
              <a:t>Slow magnets to generate guiding fields</a:t>
            </a:r>
          </a:p>
          <a:p>
            <a:pPr lvl="1"/>
            <a:r>
              <a:rPr lang="en-US" sz="1800" dirty="0" smtClean="0"/>
              <a:t>Fast magnets for injection and extraction</a:t>
            </a:r>
          </a:p>
          <a:p>
            <a:pPr lvl="1"/>
            <a:r>
              <a:rPr lang="en-US" sz="1800" dirty="0" smtClean="0"/>
              <a:t>RF cavities for bunching and shaping of </a:t>
            </a:r>
            <a:br>
              <a:rPr lang="en-US" sz="1800" dirty="0" smtClean="0"/>
            </a:br>
            <a:r>
              <a:rPr lang="en-US" sz="1800" dirty="0" smtClean="0"/>
              <a:t>longitudinal phase space</a:t>
            </a:r>
          </a:p>
          <a:p>
            <a:pPr lvl="1"/>
            <a:r>
              <a:rPr lang="en-US" sz="1800" dirty="0" smtClean="0"/>
              <a:t>…</a:t>
            </a:r>
          </a:p>
          <a:p>
            <a:endParaRPr lang="en-US" sz="2200" dirty="0"/>
          </a:p>
          <a:p>
            <a:r>
              <a:rPr lang="en-US" sz="2200" dirty="0" smtClean="0"/>
              <a:t>Characteristics of single particle dynamics:</a:t>
            </a:r>
          </a:p>
          <a:p>
            <a:pPr lvl="1"/>
            <a:endParaRPr lang="en-US" sz="1800" dirty="0" smtClean="0"/>
          </a:p>
          <a:p>
            <a:pPr lvl="1"/>
            <a:r>
              <a:rPr lang="en-US" sz="1800" dirty="0" smtClean="0"/>
              <a:t>External force fields</a:t>
            </a:r>
          </a:p>
          <a:p>
            <a:pPr lvl="1"/>
            <a:r>
              <a:rPr lang="en-US" sz="1800" dirty="0" smtClean="0"/>
              <a:t>Independent of any given phase space configuration of multi-particle ensembles!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Kevin Li - Collective effects 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5</a:t>
            </a:fld>
            <a:endParaRPr lang="en-GB"/>
          </a:p>
        </p:txBody>
      </p:sp>
      <p:pic>
        <p:nvPicPr>
          <p:cNvPr id="7" name="Picture 2" descr="Bildergebnis für cern sp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000" y="2592000"/>
            <a:ext cx="4536000" cy="2551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25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End part 1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goal fl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000" y="4140000"/>
            <a:ext cx="2304000" cy="230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98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33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 September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Kevin Li - Collective effects 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658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44000" y="504000"/>
            <a:ext cx="5400000" cy="2945455"/>
            <a:chOff x="2136000" y="1440000"/>
            <a:chExt cx="7920000" cy="432000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6000" y="1440000"/>
              <a:ext cx="7920000" cy="4320001"/>
            </a:xfrm>
            <a:prstGeom prst="rect">
              <a:avLst/>
            </a:prstGeom>
          </p:spPr>
        </p:pic>
        <p:sp>
          <p:nvSpPr>
            <p:cNvPr id="19" name="Arc 18"/>
            <p:cNvSpPr>
              <a:spLocks noChangeAspect="1"/>
            </p:cNvSpPr>
            <p:nvPr/>
          </p:nvSpPr>
          <p:spPr>
            <a:xfrm>
              <a:off x="3419999" y="2628000"/>
              <a:ext cx="5617297" cy="1894988"/>
            </a:xfrm>
            <a:prstGeom prst="arc">
              <a:avLst>
                <a:gd name="adj1" fmla="val 2251121"/>
                <a:gd name="adj2" fmla="val 9892665"/>
              </a:avLst>
            </a:prstGeom>
            <a:ln w="31750">
              <a:solidFill>
                <a:schemeClr val="accent2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 rot="-900000">
              <a:off x="7560000" y="4284000"/>
              <a:ext cx="792000" cy="288000"/>
            </a:xfrm>
            <a:prstGeom prst="ellipse">
              <a:avLst/>
            </a:prstGeom>
            <a:solidFill>
              <a:schemeClr val="accent3"/>
            </a:solidFill>
            <a:scene3d>
              <a:camera prst="orthographicFront"/>
              <a:lightRig rig="balanced" dir="t">
                <a:rot lat="0" lon="0" rev="0"/>
              </a:lightRig>
            </a:scene3d>
            <a:sp3d>
              <a:bevelT w="127000" h="1270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7956000" y="3708000"/>
              <a:ext cx="0" cy="792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8100000" flipV="1">
              <a:off x="8134191" y="4284000"/>
              <a:ext cx="0" cy="648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5300000" flipV="1">
              <a:off x="7542000" y="4050000"/>
              <a:ext cx="0" cy="100800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4000" y="3528000"/>
              <a:ext cx="130743" cy="17935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0000" y="4824000"/>
              <a:ext cx="140800" cy="12571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000" y="4788000"/>
              <a:ext cx="119009" cy="12571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8000" y="3960000"/>
              <a:ext cx="103924" cy="1257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particle </a:t>
            </a:r>
            <a:r>
              <a:rPr lang="en-US" dirty="0" smtClean="0"/>
              <a:t>dynamics – reminder coordinates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0000" y="900000"/>
            <a:ext cx="5400000" cy="5400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Accelerator coordinates:</a:t>
            </a:r>
          </a:p>
          <a:p>
            <a:pPr lvl="1"/>
            <a:r>
              <a:rPr lang="en-US" sz="1600" b="1" dirty="0" smtClean="0">
                <a:solidFill>
                  <a:schemeClr val="accent2"/>
                </a:solidFill>
              </a:rPr>
              <a:t>Position along the accelerator</a:t>
            </a:r>
          </a:p>
          <a:p>
            <a:pPr lvl="1"/>
            <a:endParaRPr lang="en-US" sz="1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Accelerator circumference</a:t>
            </a:r>
          </a:p>
          <a:p>
            <a:endParaRPr lang="en-US" sz="2000" dirty="0" smtClean="0"/>
          </a:p>
          <a:p>
            <a:r>
              <a:rPr lang="en-US" sz="2000" dirty="0" smtClean="0"/>
              <a:t>Bunch coordinates</a:t>
            </a:r>
          </a:p>
          <a:p>
            <a:pPr lvl="1"/>
            <a:r>
              <a:rPr lang="en-US" sz="1600" b="1" dirty="0" smtClean="0">
                <a:solidFill>
                  <a:srgbClr val="FF0000"/>
                </a:solidFill>
              </a:rPr>
              <a:t>Position transverse with respect to orbit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r>
              <a:rPr lang="en-US" sz="1600" b="1" dirty="0" smtClean="0">
                <a:solidFill>
                  <a:srgbClr val="0070C0"/>
                </a:solidFill>
              </a:rPr>
              <a:t>Position longitudinal with respect to reference</a:t>
            </a:r>
          </a:p>
          <a:p>
            <a:pPr lvl="1"/>
            <a:endParaRPr lang="en-US" sz="1600" b="1" dirty="0" smtClean="0">
              <a:solidFill>
                <a:srgbClr val="0070C0"/>
              </a:solidFill>
            </a:endParaRPr>
          </a:p>
          <a:p>
            <a:endParaRPr lang="en-US" sz="2000" dirty="0" smtClean="0"/>
          </a:p>
          <a:p>
            <a:r>
              <a:rPr lang="en-US" sz="2000" dirty="0" smtClean="0"/>
              <a:t>Phase space coordinates</a:t>
            </a:r>
          </a:p>
          <a:p>
            <a:pPr lvl="1"/>
            <a:r>
              <a:rPr lang="en-US" sz="1600" b="1" dirty="0" smtClean="0">
                <a:solidFill>
                  <a:schemeClr val="accent4"/>
                </a:solidFill>
              </a:rPr>
              <a:t>Representation of particles as unique state in phase space</a:t>
            </a:r>
            <a:endParaRPr lang="en-US" sz="1600" b="1" dirty="0">
              <a:solidFill>
                <a:schemeClr val="accent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Kevin Li - Collective effects 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6</a:t>
            </a:fld>
            <a:endParaRPr lang="en-GB"/>
          </a:p>
        </p:txBody>
      </p:sp>
      <p:grpSp>
        <p:nvGrpSpPr>
          <p:cNvPr id="45" name="Group 44"/>
          <p:cNvGrpSpPr/>
          <p:nvPr/>
        </p:nvGrpSpPr>
        <p:grpSpPr>
          <a:xfrm>
            <a:off x="216000" y="3755172"/>
            <a:ext cx="3600000" cy="1691134"/>
            <a:chOff x="216000" y="3755172"/>
            <a:chExt cx="3600000" cy="1691134"/>
          </a:xfrm>
        </p:grpSpPr>
        <p:grpSp>
          <p:nvGrpSpPr>
            <p:cNvPr id="29" name="Group 28"/>
            <p:cNvGrpSpPr/>
            <p:nvPr/>
          </p:nvGrpSpPr>
          <p:grpSpPr>
            <a:xfrm>
              <a:off x="216000" y="3817241"/>
              <a:ext cx="1871559" cy="1629065"/>
              <a:chOff x="432000" y="2124000"/>
              <a:chExt cx="2171009" cy="1889714"/>
            </a:xfrm>
          </p:grpSpPr>
          <p:cxnSp>
            <p:nvCxnSpPr>
              <p:cNvPr id="35" name="Straight Arrow Connector 34"/>
              <p:cNvCxnSpPr/>
              <p:nvPr/>
            </p:nvCxnSpPr>
            <p:spPr>
              <a:xfrm flipV="1">
                <a:off x="1399256" y="2232000"/>
                <a:ext cx="0" cy="122400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 rot="5400000" flipV="1">
                <a:off x="1872000" y="2700000"/>
                <a:ext cx="0" cy="122400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7" name="Picture 36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6000" y="2124000"/>
                <a:ext cx="130743" cy="179352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000" y="3888000"/>
                <a:ext cx="140800" cy="125714"/>
              </a:xfrm>
              <a:prstGeom prst="rect">
                <a:avLst/>
              </a:prstGeom>
            </p:spPr>
          </p:pic>
          <p:cxnSp>
            <p:nvCxnSpPr>
              <p:cNvPr id="39" name="Straight Arrow Connector 38"/>
              <p:cNvCxnSpPr/>
              <p:nvPr/>
            </p:nvCxnSpPr>
            <p:spPr>
              <a:xfrm rot="14100000" flipV="1">
                <a:off x="1080000" y="3024000"/>
                <a:ext cx="0" cy="100800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0" name="Picture 39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4000" y="3492000"/>
                <a:ext cx="119009" cy="125714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1519448" y="3755172"/>
              <a:ext cx="2296552" cy="1252663"/>
              <a:chOff x="6632359" y="3531066"/>
              <a:chExt cx="2664000" cy="1453089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6884359" y="3861610"/>
                <a:ext cx="2160000" cy="792000"/>
              </a:xfrm>
              <a:prstGeom prst="ellipse">
                <a:avLst/>
              </a:prstGeom>
              <a:solidFill>
                <a:schemeClr val="accent3">
                  <a:alpha val="80000"/>
                </a:schemeClr>
              </a:solidFill>
              <a:scene3d>
                <a:camera prst="orthographicFront"/>
                <a:lightRig rig="balanced" dir="t">
                  <a:rot lat="0" lon="0" rev="0"/>
                </a:lightRig>
              </a:scene3d>
              <a:sp3d>
                <a:bevelT w="254000" h="254000"/>
              </a:sp3d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32359" y="3531066"/>
                <a:ext cx="2664000" cy="1453089"/>
              </a:xfrm>
              <a:prstGeom prst="rect">
                <a:avLst/>
              </a:prstGeom>
            </p:spPr>
          </p:pic>
        </p:grpSp>
        <p:cxnSp>
          <p:nvCxnSpPr>
            <p:cNvPr id="31" name="Straight Arrow Connector 30"/>
            <p:cNvCxnSpPr/>
            <p:nvPr/>
          </p:nvCxnSpPr>
          <p:spPr>
            <a:xfrm flipV="1">
              <a:off x="3334720" y="3755172"/>
              <a:ext cx="0" cy="372414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589" y="3600001"/>
            <a:ext cx="205189" cy="176289"/>
          </a:xfrm>
          <a:prstGeom prst="rect">
            <a:avLst/>
          </a:prstGeom>
        </p:spPr>
      </p:pic>
      <p:sp>
        <p:nvSpPr>
          <p:cNvPr id="18" name="Rectangle 17"/>
          <p:cNvSpPr>
            <a:spLocks noChangeAspect="1"/>
          </p:cNvSpPr>
          <p:nvPr/>
        </p:nvSpPr>
        <p:spPr>
          <a:xfrm>
            <a:off x="3222000" y="4482000"/>
            <a:ext cx="180000" cy="180000"/>
          </a:xfrm>
          <a:prstGeom prst="rect">
            <a:avLst/>
          </a:prstGeom>
          <a:solidFill>
            <a:schemeClr val="bg1">
              <a:alpha val="35000"/>
            </a:schemeClr>
          </a:solidFill>
          <a:ln w="19050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/>
          <p:cNvGrpSpPr/>
          <p:nvPr/>
        </p:nvGrpSpPr>
        <p:grpSpPr>
          <a:xfrm>
            <a:off x="504000" y="3312000"/>
            <a:ext cx="11376000" cy="1224000"/>
            <a:chOff x="504000" y="3312000"/>
            <a:chExt cx="11376000" cy="1224000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504000" y="3312000"/>
              <a:ext cx="5040000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7092000" y="4536000"/>
              <a:ext cx="4788000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5544000" y="3312000"/>
              <a:ext cx="1548000" cy="122400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3816000" y="4068000"/>
            <a:ext cx="2304000" cy="2304000"/>
            <a:chOff x="3685592" y="3861777"/>
            <a:chExt cx="2592000" cy="2592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2" name="Rectangle 41"/>
            <p:cNvSpPr/>
            <p:nvPr/>
          </p:nvSpPr>
          <p:spPr>
            <a:xfrm>
              <a:off x="3685592" y="3861777"/>
              <a:ext cx="2592000" cy="2592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872"/>
            <a:stretch/>
          </p:blipFill>
          <p:spPr>
            <a:xfrm>
              <a:off x="3744000" y="3897777"/>
              <a:ext cx="2315930" cy="2520000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657" y="1584000"/>
            <a:ext cx="184686" cy="78811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315" y="3312000"/>
            <a:ext cx="561371" cy="99840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743" y="5688000"/>
            <a:ext cx="3130514" cy="68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5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particle </a:t>
            </a:r>
            <a:r>
              <a:rPr lang="en-US" dirty="0" smtClean="0"/>
              <a:t>dynamics – transverse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00" y="899999"/>
            <a:ext cx="5454639" cy="5221101"/>
          </a:xfrm>
        </p:spPr>
        <p:txBody>
          <a:bodyPr>
            <a:normAutofit/>
          </a:bodyPr>
          <a:lstStyle/>
          <a:p>
            <a:r>
              <a:rPr lang="en-US" sz="2000" dirty="0"/>
              <a:t>Characteristics of single particle dynamics:</a:t>
            </a:r>
          </a:p>
          <a:p>
            <a:pPr lvl="1"/>
            <a:r>
              <a:rPr lang="en-US" sz="1800" dirty="0"/>
              <a:t>External force fields</a:t>
            </a:r>
          </a:p>
          <a:p>
            <a:pPr lvl="1"/>
            <a:r>
              <a:rPr lang="en-US" sz="1800" dirty="0"/>
              <a:t>Independent of any given multi-particle system phase space configuration!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Kevin Li - Collective effects 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7</a:t>
            </a:fld>
            <a:endParaRPr lang="en-GB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334800" y="4536000"/>
            <a:ext cx="7200000" cy="144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Examples of single particle dynamics:</a:t>
            </a:r>
          </a:p>
          <a:p>
            <a:pPr lvl="1"/>
            <a:r>
              <a:rPr lang="en-US" sz="1800" dirty="0"/>
              <a:t>Transverse focusing </a:t>
            </a:r>
            <a:r>
              <a:rPr lang="en-US" sz="1800" dirty="0">
                <a:sym typeface="Wingdings" panose="05000000000000000000" pitchFamily="2" charset="2"/>
              </a:rPr>
              <a:t> Hill’s equation and </a:t>
            </a:r>
            <a:r>
              <a:rPr lang="en-US" sz="18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betatron</a:t>
            </a:r>
            <a:r>
              <a:rPr lang="en-US" sz="1800" b="1" dirty="0">
                <a:solidFill>
                  <a:srgbClr val="C00000"/>
                </a:solidFill>
                <a:sym typeface="Wingdings" panose="05000000000000000000" pitchFamily="2" charset="2"/>
              </a:rPr>
              <a:t> motion</a:t>
            </a:r>
            <a:endParaRPr lang="en-US" sz="1800" b="1" dirty="0">
              <a:solidFill>
                <a:srgbClr val="C0000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220000"/>
            <a:ext cx="10835962" cy="904076"/>
          </a:xfrm>
          <a:prstGeom prst="rect">
            <a:avLst/>
          </a:prstGeom>
        </p:spPr>
      </p:pic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288000" y="1728000"/>
            <a:ext cx="5760000" cy="3141819"/>
            <a:chOff x="144000" y="1512000"/>
            <a:chExt cx="6480000" cy="3534546"/>
          </a:xfrm>
        </p:grpSpPr>
        <p:grpSp>
          <p:nvGrpSpPr>
            <p:cNvPr id="9" name="Group 8"/>
            <p:cNvGrpSpPr/>
            <p:nvPr/>
          </p:nvGrpSpPr>
          <p:grpSpPr>
            <a:xfrm>
              <a:off x="144000" y="1512000"/>
              <a:ext cx="6480000" cy="3534546"/>
              <a:chOff x="144000" y="1440000"/>
              <a:chExt cx="6480000" cy="3534546"/>
            </a:xfrm>
          </p:grpSpPr>
          <p:grpSp>
            <p:nvGrpSpPr>
              <p:cNvPr id="7" name="Group 6"/>
              <p:cNvGrpSpPr>
                <a:grpSpLocks noChangeAspect="1"/>
              </p:cNvGrpSpPr>
              <p:nvPr/>
            </p:nvGrpSpPr>
            <p:grpSpPr>
              <a:xfrm>
                <a:off x="144000" y="1440000"/>
                <a:ext cx="6480000" cy="3534546"/>
                <a:chOff x="2136000" y="1440000"/>
                <a:chExt cx="7920000" cy="4320001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36000" y="1440000"/>
                  <a:ext cx="7920000" cy="4320001"/>
                </a:xfrm>
                <a:prstGeom prst="rect">
                  <a:avLst/>
                </a:prstGeom>
              </p:spPr>
            </p:pic>
            <p:sp>
              <p:nvSpPr>
                <p:cNvPr id="19" name="Arc 18"/>
                <p:cNvSpPr>
                  <a:spLocks noChangeAspect="1"/>
                </p:cNvSpPr>
                <p:nvPr/>
              </p:nvSpPr>
              <p:spPr>
                <a:xfrm>
                  <a:off x="3420000" y="2628000"/>
                  <a:ext cx="5617297" cy="1894989"/>
                </a:xfrm>
                <a:prstGeom prst="arc">
                  <a:avLst>
                    <a:gd name="adj1" fmla="val 2062591"/>
                    <a:gd name="adj2" fmla="val 9892665"/>
                  </a:avLst>
                </a:prstGeom>
                <a:ln w="31750">
                  <a:solidFill>
                    <a:schemeClr val="accent2"/>
                  </a:solidFill>
                  <a:headEnd type="none" w="lg" len="lg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 rot="-900000">
                  <a:off x="7560000" y="4284000"/>
                  <a:ext cx="792000" cy="288000"/>
                </a:xfrm>
                <a:prstGeom prst="ellipse">
                  <a:avLst/>
                </a:prstGeom>
                <a:solidFill>
                  <a:schemeClr val="accent3"/>
                </a:solidFill>
                <a:scene3d>
                  <a:camera prst="orthographicFront"/>
                  <a:lightRig rig="balanced" dir="t">
                    <a:rot lat="0" lon="0" rev="0"/>
                  </a:lightRig>
                </a:scene3d>
                <a:sp3d>
                  <a:bevelT w="127000" h="127000"/>
                </a:sp3d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" name="Straight Arrow Connector 24"/>
                <p:cNvCxnSpPr/>
                <p:nvPr/>
              </p:nvCxnSpPr>
              <p:spPr>
                <a:xfrm flipV="1">
                  <a:off x="7956000" y="3708000"/>
                  <a:ext cx="0" cy="792000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/>
                <p:cNvCxnSpPr/>
                <p:nvPr/>
              </p:nvCxnSpPr>
              <p:spPr>
                <a:xfrm rot="8100000" flipV="1">
                  <a:off x="8134191" y="4284000"/>
                  <a:ext cx="0" cy="648000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/>
                <p:cNvCxnSpPr/>
                <p:nvPr/>
              </p:nvCxnSpPr>
              <p:spPr>
                <a:xfrm rot="15300000" flipV="1">
                  <a:off x="7542000" y="4050000"/>
                  <a:ext cx="0" cy="1008000"/>
                </a:xfrm>
                <a:prstGeom prst="straightConnector1">
                  <a:avLst/>
                </a:prstGeom>
                <a:ln w="19050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1" name="Picture 10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4000" y="3528000"/>
                  <a:ext cx="130743" cy="179352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0000" y="4824000"/>
                  <a:ext cx="140800" cy="125714"/>
                </a:xfrm>
                <a:prstGeom prst="rect">
                  <a:avLst/>
                </a:prstGeom>
              </p:spPr>
            </p:pic>
            <p:pic>
              <p:nvPicPr>
                <p:cNvPr id="12" name="Picture 11"/>
                <p:cNvPicPr>
                  <a:picLocks noChangeAspect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8000" y="4788000"/>
                  <a:ext cx="119009" cy="125714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88000" y="3960000"/>
                  <a:ext cx="103924" cy="125714"/>
                </a:xfrm>
                <a:prstGeom prst="rect">
                  <a:avLst/>
                </a:prstGeom>
              </p:spPr>
            </p:pic>
          </p:grpSp>
          <p:sp>
            <p:nvSpPr>
              <p:cNvPr id="21" name="Rounded Rectangle 20"/>
              <p:cNvSpPr/>
              <p:nvPr/>
            </p:nvSpPr>
            <p:spPr>
              <a:xfrm>
                <a:off x="1584000" y="2124000"/>
                <a:ext cx="864000" cy="576000"/>
              </a:xfrm>
              <a:prstGeom prst="roundRect">
                <a:avLst>
                  <a:gd name="adj" fmla="val 22090"/>
                </a:avLst>
              </a:prstGeom>
              <a:solidFill>
                <a:schemeClr val="tx2">
                  <a:alpha val="80000"/>
                </a:schemeClr>
              </a:solidFill>
              <a:ln>
                <a:noFill/>
              </a:ln>
              <a:scene3d>
                <a:camera prst="isometricOffAxis1Top">
                  <a:rot lat="2812520" lon="3602882" rev="14853585"/>
                </a:camera>
                <a:lightRig rig="balanced" dir="t"/>
              </a:scene3d>
              <a:sp3d prstMaterial="metal">
                <a:bevelT h="152400"/>
                <a:bevelB h="152400"/>
              </a:sp3d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Rounded Rectangle 29"/>
            <p:cNvSpPr/>
            <p:nvPr/>
          </p:nvSpPr>
          <p:spPr>
            <a:xfrm>
              <a:off x="4140000" y="2158364"/>
              <a:ext cx="864000" cy="576000"/>
            </a:xfrm>
            <a:prstGeom prst="roundRect">
              <a:avLst>
                <a:gd name="adj" fmla="val 22090"/>
              </a:avLst>
            </a:prstGeom>
            <a:solidFill>
              <a:schemeClr val="tx2">
                <a:alpha val="80000"/>
              </a:schemeClr>
            </a:solidFill>
            <a:ln>
              <a:noFill/>
            </a:ln>
            <a:scene3d>
              <a:camera prst="isometricOffAxis2Top">
                <a:rot lat="18250385" lon="2755360" rev="18521930"/>
              </a:camera>
              <a:lightRig rig="balanced" dir="t"/>
            </a:scene3d>
            <a:sp3d prstMaterial="metal">
              <a:bevelT h="152400"/>
              <a:bevelB h="152400"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http://www.lhc-closer.es/webapp/files/1435504123_b887b3b5c6aab9b0259320ea21935bbd.pn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DAEDFC"/>
              </a:clrFrom>
              <a:clrTo>
                <a:srgbClr val="DAED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00" y="1296001"/>
            <a:ext cx="2160000" cy="189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output_tra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136000" y="1800000"/>
            <a:ext cx="3744000" cy="299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16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5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particle </a:t>
            </a:r>
            <a:r>
              <a:rPr lang="en-US" dirty="0" smtClean="0"/>
              <a:t>dynamics – longitudinal</a:t>
            </a:r>
            <a:endParaRPr lang="en-US" dirty="0"/>
          </a:p>
        </p:txBody>
      </p:sp>
      <p:sp>
        <p:nvSpPr>
          <p:cNvPr id="3" name="Content Placeholder 2 1"/>
          <p:cNvSpPr>
            <a:spLocks noGrp="1"/>
          </p:cNvSpPr>
          <p:nvPr>
            <p:ph idx="1"/>
          </p:nvPr>
        </p:nvSpPr>
        <p:spPr>
          <a:xfrm>
            <a:off x="336000" y="899999"/>
            <a:ext cx="5454639" cy="5221101"/>
          </a:xfrm>
        </p:spPr>
        <p:txBody>
          <a:bodyPr>
            <a:normAutofit/>
          </a:bodyPr>
          <a:lstStyle/>
          <a:p>
            <a:r>
              <a:rPr lang="en-US" sz="2000" dirty="0"/>
              <a:t>Characteristics of single particle dynamics:</a:t>
            </a:r>
          </a:p>
          <a:p>
            <a:pPr lvl="1"/>
            <a:r>
              <a:rPr lang="en-US" sz="1800" dirty="0"/>
              <a:t>External force fields</a:t>
            </a:r>
          </a:p>
          <a:p>
            <a:pPr lvl="1"/>
            <a:r>
              <a:rPr lang="en-US" sz="1800" dirty="0"/>
              <a:t>Independent of any given multi-particle system phase space configuration!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 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Kevin Li - Collective effects 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8</a:t>
            </a:fld>
            <a:endParaRPr lang="en-GB"/>
          </a:p>
        </p:txBody>
      </p:sp>
      <p:sp>
        <p:nvSpPr>
          <p:cNvPr id="28" name="Content Placeholder 2 2"/>
          <p:cNvSpPr txBox="1">
            <a:spLocks/>
          </p:cNvSpPr>
          <p:nvPr/>
        </p:nvSpPr>
        <p:spPr>
          <a:xfrm>
            <a:off x="334800" y="4536000"/>
            <a:ext cx="7560000" cy="144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Examples of single particle dynamics:</a:t>
            </a:r>
          </a:p>
          <a:p>
            <a:pPr lvl="1"/>
            <a:r>
              <a:rPr lang="en-US" sz="1800" dirty="0"/>
              <a:t>Longitudinal focusing </a:t>
            </a:r>
            <a:r>
              <a:rPr lang="en-US" sz="1800" dirty="0">
                <a:sym typeface="Wingdings" panose="05000000000000000000" pitchFamily="2" charset="2"/>
              </a:rPr>
              <a:t> Pendulum equation and </a:t>
            </a:r>
            <a:r>
              <a:rPr lang="en-US" sz="1800" b="1" dirty="0">
                <a:solidFill>
                  <a:srgbClr val="C00000"/>
                </a:solidFill>
                <a:sym typeface="Wingdings" panose="05000000000000000000" pitchFamily="2" charset="2"/>
              </a:rPr>
              <a:t>synchrotron motion</a:t>
            </a:r>
            <a:endParaRPr lang="en-US" sz="1800" b="1" dirty="0">
              <a:solidFill>
                <a:srgbClr val="C0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00" y="5148000"/>
            <a:ext cx="6510165" cy="1168449"/>
          </a:xfrm>
          <a:prstGeom prst="rect">
            <a:avLst/>
          </a:prstGeom>
        </p:spPr>
      </p:pic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288000" y="1728000"/>
            <a:ext cx="5760000" cy="3141819"/>
            <a:chOff x="144000" y="1512000"/>
            <a:chExt cx="6480000" cy="3534546"/>
          </a:xfrm>
        </p:grpSpPr>
        <p:grpSp>
          <p:nvGrpSpPr>
            <p:cNvPr id="31" name="Group 30"/>
            <p:cNvGrpSpPr/>
            <p:nvPr/>
          </p:nvGrpSpPr>
          <p:grpSpPr>
            <a:xfrm>
              <a:off x="144000" y="1512000"/>
              <a:ext cx="6480000" cy="3534546"/>
              <a:chOff x="144000" y="1440000"/>
              <a:chExt cx="6480000" cy="3534546"/>
            </a:xfrm>
          </p:grpSpPr>
          <p:grpSp>
            <p:nvGrpSpPr>
              <p:cNvPr id="33" name="Group 32"/>
              <p:cNvGrpSpPr>
                <a:grpSpLocks noChangeAspect="1"/>
              </p:cNvGrpSpPr>
              <p:nvPr/>
            </p:nvGrpSpPr>
            <p:grpSpPr>
              <a:xfrm>
                <a:off x="144000" y="1440000"/>
                <a:ext cx="6480000" cy="3534546"/>
                <a:chOff x="2136000" y="1440000"/>
                <a:chExt cx="7920000" cy="4320001"/>
              </a:xfrm>
            </p:grpSpPr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36000" y="1440000"/>
                  <a:ext cx="7920000" cy="4320001"/>
                </a:xfrm>
                <a:prstGeom prst="rect">
                  <a:avLst/>
                </a:prstGeom>
              </p:spPr>
            </p:pic>
            <p:sp>
              <p:nvSpPr>
                <p:cNvPr id="36" name="Arc 35"/>
                <p:cNvSpPr>
                  <a:spLocks noChangeAspect="1"/>
                </p:cNvSpPr>
                <p:nvPr/>
              </p:nvSpPr>
              <p:spPr>
                <a:xfrm>
                  <a:off x="3420000" y="2628000"/>
                  <a:ext cx="5617297" cy="1894989"/>
                </a:xfrm>
                <a:prstGeom prst="arc">
                  <a:avLst>
                    <a:gd name="adj1" fmla="val 2062591"/>
                    <a:gd name="adj2" fmla="val 9892665"/>
                  </a:avLst>
                </a:prstGeom>
                <a:ln w="31750">
                  <a:solidFill>
                    <a:schemeClr val="accent2"/>
                  </a:solidFill>
                  <a:headEnd type="none" w="lg" len="lg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 rot="-900000">
                  <a:off x="7560000" y="4284000"/>
                  <a:ext cx="792000" cy="288000"/>
                </a:xfrm>
                <a:prstGeom prst="ellipse">
                  <a:avLst/>
                </a:prstGeom>
                <a:solidFill>
                  <a:schemeClr val="accent3"/>
                </a:solidFill>
                <a:scene3d>
                  <a:camera prst="orthographicFront"/>
                  <a:lightRig rig="balanced" dir="t">
                    <a:rot lat="0" lon="0" rev="0"/>
                  </a:lightRig>
                </a:scene3d>
                <a:sp3d>
                  <a:bevelT w="127000" h="127000"/>
                </a:sp3d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" name="Straight Arrow Connector 37"/>
                <p:cNvCxnSpPr/>
                <p:nvPr/>
              </p:nvCxnSpPr>
              <p:spPr>
                <a:xfrm flipV="1">
                  <a:off x="7956000" y="3708000"/>
                  <a:ext cx="0" cy="792000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/>
                <p:cNvCxnSpPr/>
                <p:nvPr/>
              </p:nvCxnSpPr>
              <p:spPr>
                <a:xfrm rot="8100000" flipV="1">
                  <a:off x="8134191" y="4284000"/>
                  <a:ext cx="0" cy="648000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/>
                <p:cNvCxnSpPr/>
                <p:nvPr/>
              </p:nvCxnSpPr>
              <p:spPr>
                <a:xfrm rot="15300000" flipV="1">
                  <a:off x="7542000" y="4050000"/>
                  <a:ext cx="0" cy="1008000"/>
                </a:xfrm>
                <a:prstGeom prst="straightConnector1">
                  <a:avLst/>
                </a:prstGeom>
                <a:ln w="19050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1" name="Picture 40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4000" y="3528000"/>
                  <a:ext cx="130743" cy="179352"/>
                </a:xfrm>
                <a:prstGeom prst="rect">
                  <a:avLst/>
                </a:prstGeom>
              </p:spPr>
            </p:pic>
            <p:pic>
              <p:nvPicPr>
                <p:cNvPr id="42" name="Picture 41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0000" y="4824000"/>
                  <a:ext cx="140800" cy="125714"/>
                </a:xfrm>
                <a:prstGeom prst="rect">
                  <a:avLst/>
                </a:prstGeom>
              </p:spPr>
            </p:pic>
            <p:pic>
              <p:nvPicPr>
                <p:cNvPr id="43" name="Picture 42"/>
                <p:cNvPicPr>
                  <a:picLocks noChangeAspect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8000" y="4788000"/>
                  <a:ext cx="119009" cy="125714"/>
                </a:xfrm>
                <a:prstGeom prst="rect">
                  <a:avLst/>
                </a:prstGeom>
              </p:spPr>
            </p:pic>
            <p:pic>
              <p:nvPicPr>
                <p:cNvPr id="44" name="Picture 43"/>
                <p:cNvPicPr>
                  <a:picLocks noChangeAspect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88000" y="3960000"/>
                  <a:ext cx="103924" cy="125714"/>
                </a:xfrm>
                <a:prstGeom prst="rect">
                  <a:avLst/>
                </a:prstGeom>
              </p:spPr>
            </p:pic>
          </p:grpSp>
          <p:sp>
            <p:nvSpPr>
              <p:cNvPr id="34" name="Rounded Rectangle 33"/>
              <p:cNvSpPr/>
              <p:nvPr/>
            </p:nvSpPr>
            <p:spPr>
              <a:xfrm>
                <a:off x="1584000" y="2124000"/>
                <a:ext cx="864000" cy="576000"/>
              </a:xfrm>
              <a:prstGeom prst="roundRect">
                <a:avLst>
                  <a:gd name="adj" fmla="val 22090"/>
                </a:avLst>
              </a:prstGeom>
              <a:solidFill>
                <a:schemeClr val="tx2">
                  <a:alpha val="80000"/>
                </a:schemeClr>
              </a:solidFill>
              <a:ln>
                <a:noFill/>
              </a:ln>
              <a:scene3d>
                <a:camera prst="isometricOffAxis1Top">
                  <a:rot lat="2812520" lon="3602882" rev="14853585"/>
                </a:camera>
                <a:lightRig rig="balanced" dir="t"/>
              </a:scene3d>
              <a:sp3d prstMaterial="metal">
                <a:bevelT h="152400"/>
                <a:bevelB h="152400"/>
              </a:sp3d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Rounded Rectangle 31"/>
            <p:cNvSpPr/>
            <p:nvPr/>
          </p:nvSpPr>
          <p:spPr>
            <a:xfrm>
              <a:off x="4140000" y="2158364"/>
              <a:ext cx="864000" cy="576000"/>
            </a:xfrm>
            <a:prstGeom prst="roundRect">
              <a:avLst>
                <a:gd name="adj" fmla="val 22090"/>
              </a:avLst>
            </a:prstGeom>
            <a:solidFill>
              <a:schemeClr val="tx2">
                <a:alpha val="80000"/>
              </a:schemeClr>
            </a:solidFill>
            <a:ln>
              <a:noFill/>
            </a:ln>
            <a:scene3d>
              <a:camera prst="isometricOffAxis2Top">
                <a:rot lat="18250385" lon="2755360" rev="18521930"/>
              </a:camera>
              <a:lightRig rig="balanced" dir="t"/>
            </a:scene3d>
            <a:sp3d prstMaterial="metal">
              <a:bevelT h="152400"/>
              <a:bevelB h="152400"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output_lon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36000" y="1800000"/>
            <a:ext cx="3744000" cy="2995200"/>
          </a:xfrm>
          <a:prstGeom prst="rect">
            <a:avLst/>
          </a:prstGeom>
        </p:spPr>
      </p:pic>
      <p:pic>
        <p:nvPicPr>
          <p:cNvPr id="2050" name="Picture 2" descr="Bildergebnis für lhc cavitie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000" y="1440000"/>
            <a:ext cx="2592000" cy="14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1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50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 1 2"/>
          <p:cNvSpPr txBox="1">
            <a:spLocks/>
          </p:cNvSpPr>
          <p:nvPr/>
        </p:nvSpPr>
        <p:spPr>
          <a:xfrm>
            <a:off x="6228000" y="900000"/>
            <a:ext cx="5760000" cy="504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dirty="0" smtClean="0"/>
              <a:t>Representation of a </a:t>
            </a:r>
            <a:r>
              <a:rPr lang="en-US" sz="2000" b="1" dirty="0" smtClean="0">
                <a:solidFill>
                  <a:srgbClr val="C00000"/>
                </a:solidFill>
              </a:rPr>
              <a:t>multi-particle state</a:t>
            </a:r>
            <a:r>
              <a:rPr lang="en-US" sz="2000" dirty="0" smtClean="0"/>
              <a:t>:</a:t>
            </a:r>
            <a:endParaRPr lang="en-US" sz="2000" dirty="0"/>
          </a:p>
          <a:p>
            <a:pPr algn="just"/>
            <a:endParaRPr lang="en-US" sz="2000" dirty="0" smtClean="0"/>
          </a:p>
          <a:p>
            <a:pPr algn="just"/>
            <a:endParaRPr lang="en-US" sz="2000" dirty="0" smtClean="0"/>
          </a:p>
          <a:p>
            <a:pPr algn="just"/>
            <a:endParaRPr lang="en-US" sz="2000" dirty="0" smtClean="0"/>
          </a:p>
          <a:p>
            <a:pPr algn="just"/>
            <a:endParaRPr lang="en-US" sz="2000" dirty="0" smtClean="0"/>
          </a:p>
          <a:p>
            <a:pPr algn="just"/>
            <a:r>
              <a:rPr lang="en-US" sz="2000" dirty="0" smtClean="0"/>
              <a:t>The multi-particle state is conveniently represented by a </a:t>
            </a:r>
            <a:r>
              <a:rPr lang="en-US" sz="2000" b="1" dirty="0" smtClean="0">
                <a:solidFill>
                  <a:srgbClr val="C00000"/>
                </a:solidFill>
              </a:rPr>
              <a:t>probability density function </a:t>
            </a:r>
            <a:r>
              <a:rPr lang="el-GR" sz="2000" b="1" dirty="0" smtClean="0">
                <a:solidFill>
                  <a:srgbClr val="C00000"/>
                </a:solidFill>
              </a:rPr>
              <a:t>Ψ</a:t>
            </a:r>
            <a:r>
              <a:rPr lang="en-US" sz="2000" dirty="0" smtClean="0"/>
              <a:t> – which neglecting correlations can be reduced (BBGKY) to the single</a:t>
            </a:r>
            <a:r>
              <a:rPr lang="en-US" sz="2000" b="1" dirty="0" smtClean="0">
                <a:solidFill>
                  <a:srgbClr val="C00000"/>
                </a:solidFill>
              </a:rPr>
              <a:t> particle distribution function</a:t>
            </a:r>
            <a:endParaRPr lang="en-US" sz="2200" b="1" dirty="0" smtClean="0">
              <a:solidFill>
                <a:srgbClr val="C00000"/>
              </a:solidFill>
            </a:endParaRPr>
          </a:p>
          <a:p>
            <a:pPr algn="just"/>
            <a:endParaRPr lang="en-US" sz="2000" dirty="0"/>
          </a:p>
        </p:txBody>
      </p:sp>
      <p:sp>
        <p:nvSpPr>
          <p:cNvPr id="101" name="Rounded Rectangle 100"/>
          <p:cNvSpPr/>
          <p:nvPr/>
        </p:nvSpPr>
        <p:spPr>
          <a:xfrm>
            <a:off x="8298000" y="4176000"/>
            <a:ext cx="1620000" cy="540000"/>
          </a:xfrm>
          <a:prstGeom prst="roundRect">
            <a:avLst>
              <a:gd name="adj" fmla="val 19095"/>
            </a:avLst>
          </a:prstGeom>
          <a:solidFill>
            <a:schemeClr val="bg1"/>
          </a:solidFill>
          <a:ln w="19050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>
            <a:grpSpLocks noChangeAspect="1"/>
          </p:cNvGrpSpPr>
          <p:nvPr/>
        </p:nvGrpSpPr>
        <p:grpSpPr>
          <a:xfrm>
            <a:off x="360000" y="1800000"/>
            <a:ext cx="4320000" cy="2215566"/>
            <a:chOff x="288000" y="1980000"/>
            <a:chExt cx="4176000" cy="2141714"/>
          </a:xfrm>
        </p:grpSpPr>
        <p:grpSp>
          <p:nvGrpSpPr>
            <p:cNvPr id="39" name="Group 38"/>
            <p:cNvGrpSpPr/>
            <p:nvPr/>
          </p:nvGrpSpPr>
          <p:grpSpPr>
            <a:xfrm>
              <a:off x="288000" y="2232000"/>
              <a:ext cx="2171009" cy="1889714"/>
              <a:chOff x="432000" y="2124000"/>
              <a:chExt cx="2171009" cy="1889714"/>
            </a:xfrm>
          </p:grpSpPr>
          <p:cxnSp>
            <p:nvCxnSpPr>
              <p:cNvPr id="52" name="Straight Arrow Connector 51"/>
              <p:cNvCxnSpPr/>
              <p:nvPr/>
            </p:nvCxnSpPr>
            <p:spPr>
              <a:xfrm flipV="1">
                <a:off x="1399256" y="2232000"/>
                <a:ext cx="0" cy="122400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 rot="5400000" flipV="1">
                <a:off x="1872000" y="2700000"/>
                <a:ext cx="0" cy="122400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4" name="Picture 53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6000" y="2124000"/>
                <a:ext cx="130743" cy="179352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000" y="3888000"/>
                <a:ext cx="140800" cy="125714"/>
              </a:xfrm>
              <a:prstGeom prst="rect">
                <a:avLst/>
              </a:prstGeom>
            </p:spPr>
          </p:pic>
          <p:cxnSp>
            <p:nvCxnSpPr>
              <p:cNvPr id="56" name="Straight Arrow Connector 55"/>
              <p:cNvCxnSpPr/>
              <p:nvPr/>
            </p:nvCxnSpPr>
            <p:spPr>
              <a:xfrm rot="14100000" flipV="1">
                <a:off x="1080000" y="3024000"/>
                <a:ext cx="0" cy="100800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2" name="Picture 61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4000" y="3492000"/>
                <a:ext cx="119009" cy="125714"/>
              </a:xfrm>
              <a:prstGeom prst="rect">
                <a:avLst/>
              </a:prstGeom>
            </p:spPr>
          </p:pic>
        </p:grpSp>
        <p:grpSp>
          <p:nvGrpSpPr>
            <p:cNvPr id="40" name="Group 39"/>
            <p:cNvGrpSpPr/>
            <p:nvPr/>
          </p:nvGrpSpPr>
          <p:grpSpPr>
            <a:xfrm>
              <a:off x="1800000" y="2160000"/>
              <a:ext cx="2664000" cy="1453089"/>
              <a:chOff x="6632359" y="3531066"/>
              <a:chExt cx="2664000" cy="1453089"/>
            </a:xfrm>
          </p:grpSpPr>
          <p:sp>
            <p:nvSpPr>
              <p:cNvPr id="50" name="Oval 49"/>
              <p:cNvSpPr/>
              <p:nvPr/>
            </p:nvSpPr>
            <p:spPr>
              <a:xfrm>
                <a:off x="6884359" y="3861610"/>
                <a:ext cx="2160000" cy="792000"/>
              </a:xfrm>
              <a:prstGeom prst="ellipse">
                <a:avLst/>
              </a:prstGeom>
              <a:solidFill>
                <a:schemeClr val="accent3">
                  <a:alpha val="80000"/>
                </a:schemeClr>
              </a:solidFill>
              <a:scene3d>
                <a:camera prst="orthographicFront"/>
                <a:lightRig rig="balanced" dir="t">
                  <a:rot lat="0" lon="0" rev="0"/>
                </a:lightRig>
              </a:scene3d>
              <a:sp3d>
                <a:bevelT w="254000" h="254000"/>
              </a:sp3d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32359" y="3531066"/>
                <a:ext cx="2664000" cy="1453089"/>
              </a:xfrm>
              <a:prstGeom prst="rect">
                <a:avLst/>
              </a:prstGeom>
            </p:spPr>
          </p:pic>
        </p:grpSp>
        <p:cxnSp>
          <p:nvCxnSpPr>
            <p:cNvPr id="42" name="Straight Arrow Connector 41"/>
            <p:cNvCxnSpPr/>
            <p:nvPr/>
          </p:nvCxnSpPr>
          <p:spPr>
            <a:xfrm flipV="1">
              <a:off x="3905717" y="2160000"/>
              <a:ext cx="0" cy="43200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Picture 4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000" y="1980000"/>
              <a:ext cx="238019" cy="20449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Multi-particle dynamics – state representation (theory)</a:t>
            </a:r>
            <a:endParaRPr lang="en-US" dirty="0"/>
          </a:p>
        </p:txBody>
      </p:sp>
      <p:sp>
        <p:nvSpPr>
          <p:cNvPr id="3" name="Content Placeholder 2 1 1"/>
          <p:cNvSpPr>
            <a:spLocks noGrp="1"/>
          </p:cNvSpPr>
          <p:nvPr>
            <p:ph idx="1"/>
          </p:nvPr>
        </p:nvSpPr>
        <p:spPr>
          <a:xfrm>
            <a:off x="336000" y="900000"/>
            <a:ext cx="5616000" cy="1800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Representation of a </a:t>
            </a:r>
            <a:r>
              <a:rPr lang="en-US" sz="2000" b="1" dirty="0" smtClean="0">
                <a:solidFill>
                  <a:srgbClr val="C00000"/>
                </a:solidFill>
              </a:rPr>
              <a:t>single particle state</a:t>
            </a:r>
            <a:r>
              <a:rPr lang="en-US" sz="2000" dirty="0" smtClean="0"/>
              <a:t>:</a:t>
            </a:r>
            <a:endParaRPr lang="en-US" sz="1800" dirty="0"/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 September 2018</a:t>
            </a:r>
            <a:endParaRPr lang="en-GB"/>
          </a:p>
        </p:txBody>
      </p:sp>
      <p:sp>
        <p:nvSpPr>
          <p:cNvPr id="5" name="Footer Placeholder 4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Kevin Li - Collective effects 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9</a:t>
            </a:fld>
            <a:endParaRPr lang="en-GB"/>
          </a:p>
        </p:txBody>
      </p:sp>
      <p:pic>
        <p:nvPicPr>
          <p:cNvPr id="49" name="Picture 4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000" y="1368000"/>
            <a:ext cx="3964955" cy="140190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0" y="1368000"/>
            <a:ext cx="3495622" cy="263619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3150000" y="2988000"/>
            <a:ext cx="180000" cy="180000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>
            <a:grpSpLocks noChangeAspect="1"/>
          </p:cNvGrpSpPr>
          <p:nvPr/>
        </p:nvGrpSpPr>
        <p:grpSpPr>
          <a:xfrm>
            <a:off x="1080000" y="4032000"/>
            <a:ext cx="2304000" cy="2304000"/>
            <a:chOff x="3685592" y="3861777"/>
            <a:chExt cx="2592000" cy="2592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3" name="Rectangle 32"/>
            <p:cNvSpPr/>
            <p:nvPr/>
          </p:nvSpPr>
          <p:spPr>
            <a:xfrm>
              <a:off x="3685592" y="3861777"/>
              <a:ext cx="2592000" cy="2592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872"/>
            <a:stretch/>
          </p:blipFill>
          <p:spPr>
            <a:xfrm>
              <a:off x="3744000" y="3897777"/>
              <a:ext cx="2315930" cy="2520000"/>
            </a:xfrm>
            <a:prstGeom prst="rect">
              <a:avLst/>
            </a:prstGeom>
          </p:spPr>
        </p:pic>
      </p:grp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3312000" y="3456000"/>
            <a:ext cx="2736000" cy="2736000"/>
            <a:chOff x="3420000" y="3528000"/>
            <a:chExt cx="2626560" cy="2626560"/>
          </a:xfrm>
        </p:grpSpPr>
        <p:sp>
          <p:nvSpPr>
            <p:cNvPr id="61" name="Rectangle 60"/>
            <p:cNvSpPr>
              <a:spLocks noChangeAspect="1"/>
            </p:cNvSpPr>
            <p:nvPr/>
          </p:nvSpPr>
          <p:spPr>
            <a:xfrm>
              <a:off x="3420000" y="3528000"/>
              <a:ext cx="2626560" cy="26265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88"/>
            <a:stretch/>
          </p:blipFill>
          <p:spPr>
            <a:xfrm>
              <a:off x="3471346" y="3545280"/>
              <a:ext cx="2381309" cy="2592000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102" name="Picture 10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000" y="4320000"/>
            <a:ext cx="1096000" cy="265600"/>
          </a:xfrm>
          <a:prstGeom prst="rect">
            <a:avLst/>
          </a:prstGeom>
          <a:solidFill>
            <a:schemeClr val="bg1">
              <a:alpha val="95000"/>
            </a:schemeClr>
          </a:solidFill>
        </p:spPr>
      </p:pic>
      <p:grpSp>
        <p:nvGrpSpPr>
          <p:cNvPr id="10" name="Group 9"/>
          <p:cNvGrpSpPr/>
          <p:nvPr/>
        </p:nvGrpSpPr>
        <p:grpSpPr>
          <a:xfrm>
            <a:off x="6264000" y="4140000"/>
            <a:ext cx="5760000" cy="2232000"/>
            <a:chOff x="6264000" y="4140000"/>
            <a:chExt cx="5760000" cy="2232000"/>
          </a:xfrm>
        </p:grpSpPr>
        <p:sp>
          <p:nvSpPr>
            <p:cNvPr id="26" name="Rounded Rectangle 25"/>
            <p:cNvSpPr/>
            <p:nvPr/>
          </p:nvSpPr>
          <p:spPr>
            <a:xfrm>
              <a:off x="6264000" y="4140000"/>
              <a:ext cx="5760000" cy="2232000"/>
            </a:xfrm>
            <a:prstGeom prst="roundRect">
              <a:avLst>
                <a:gd name="adj" fmla="val 7619"/>
              </a:avLst>
            </a:prstGeom>
            <a:solidFill>
              <a:schemeClr val="bg1"/>
            </a:solidFill>
            <a:ln w="19050">
              <a:solidFill>
                <a:srgbClr val="C0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9391" y="4202858"/>
              <a:ext cx="5369219" cy="2106284"/>
            </a:xfrm>
            <a:prstGeom prst="rect">
              <a:avLst/>
            </a:prstGeom>
            <a:noFill/>
            <a:ln w="19050">
              <a:noFill/>
            </a:ln>
          </p:spPr>
        </p:pic>
      </p:grpSp>
      <p:sp>
        <p:nvSpPr>
          <p:cNvPr id="78" name="Rectangle 77"/>
          <p:cNvSpPr/>
          <p:nvPr/>
        </p:nvSpPr>
        <p:spPr>
          <a:xfrm>
            <a:off x="2088000" y="2160000"/>
            <a:ext cx="2412000" cy="1080000"/>
          </a:xfrm>
          <a:prstGeom prst="rect">
            <a:avLst/>
          </a:prstGeom>
          <a:noFill/>
          <a:ln w="19050">
            <a:solidFill>
              <a:schemeClr val="accent3"/>
            </a:solidFill>
          </a:ln>
          <a:effectLst>
            <a:glow rad="63500">
              <a:schemeClr val="accent3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56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01" grpId="0" animBg="1"/>
      <p:bldP spid="7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.48859"/>
  <p:tag name="ORIGINALWIDTH" val="106.4867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OliveGreen}&#10;&#10;\pagestyle{empty}&#10;\begin{document}&#10;\[&#10;v_y&#10;\]&#10;\end{document}"/>
  <p:tag name="IGUANATEXSIZE" val="22"/>
  <p:tag name="IGUANATEXCURSOR" val="65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53.24331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oyalBlue}&#10;&#10;\pagestyle{empty}&#10;\begin{document}&#10;\[&#10;z&#10;\]&#10;\end{document}"/>
  <p:tag name="IGUANATEXSIZE" val="22"/>
  <p:tag name="IGUANATEXCURSOR" val="64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26.8|48.5|85.7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7154"/>
  <p:tag name="ORIGINALWIDTH" val="1845.519"/>
  <p:tag name="LATEXADDIN" val="\documentclass{article}&#10;&#10;\usepackage{bm}&#10;\usepackage{amsmath}&#10;\usepackage{amssymb}&#10;\usepackage{textcomp}&#10;\usepackage[margin=2.6in]{geometry}&#10;\usepackage[svgnames,table]{xcolor}&#10;&#10;\renewcommand*\sfdefault{lcmss}&#10;\renewcommand*\familydefault{\sfdefault}&#10;\usepackage[T1]{fontenc}&#10;&#10;% Uncomment this line for sans-serif font&#10;%\everymath{\mathsf{\xdef\mysf{\mathgroup\the\mathgroup\relax}}\mysf}&#10;&#10;% Uncomment these lines for colored equations&#10;\definecolor{cern}{RGB}{40,40,40}&#10;\definecolor{cernblue}{RGB}{0, 83, 161}&#10;\color{cern}&#10;&#10;&#10;\pagestyle{empty}&#10;\begin{document}&#10;&#10;\begin{align*}&#10;E_r &amp;= \frac{e}{4\pi\epsilon_0}\frac{\gamma}{r^2} &amp;&#10;B_\phi &amp;= \frac{\beta E_r}{c}&#10;\end{align*}&#10;&#10;\end{document}"/>
  <p:tag name="IGUANATEXSIZE" val="18"/>
  <p:tag name="IGUANATEXCURSOR" val="127"/>
  <p:tag name="TRANSPARENCY" val="True"/>
  <p:tag name="FILENAME" val=""/>
  <p:tag name="LATEXENGINEID" val="0"/>
  <p:tag name="TEMPFOLDER" val="c:\temp\"/>
  <p:tag name="LATEXFORMHEIGHT" val="504.75"/>
  <p:tag name="LATEXFORMWIDTH" val="768"/>
  <p:tag name="LATEXFORMWRAP" val="True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02.4372"/>
  <p:tag name="ORIGINALWIDTH" val="1957.255"/>
  <p:tag name="LATEXADDIN" val="\documentclass{article}&#10;&#10;\usepackage{bm}&#10;\usepackage{amsmath}&#10;\usepackage{amssymb}&#10;\usepackage{textcomp}&#10;\usepackage[margin=2.6in]{geometry}&#10;\usepackage[svgnames,table]{xcolor}&#10;&#10;\renewcommand*\sfdefault{lcmss}&#10;\renewcommand*\familydefault{\sfdefault}&#10;\usepackage[T1]{fontenc}&#10;&#10;% Uncomment this line for sans-serif font&#10;%\everymath{\mathsf{\xdef\mysf{\mathgroup\the\mathgroup\relax}}\mysf}&#10;&#10;% Uncomment these lines for colored equations&#10;\definecolor{cern}{RGB}{40,40,40}&#10;\definecolor{cernblue}{RGB}{0, 83, 161}&#10;\color{cern}&#10;&#10;&#10;\pagestyle{empty}&#10;\begin{document}&#10;&#10;\begin{align*}&#10;F_r &amp;= e\left(E_r - v\,B_\phi\right) = e\left(E_r - \beta^2\,E_r\right)\\&#10;  &amp;= \frac{e E_r}{\gamma^2} = \frac{e^2}{4\pi\epsilon_0\,\gamma r^2}&#10;\end{align*}&#10;&#10;\end{document}"/>
  <p:tag name="IGUANATEXSIZE" val="18"/>
  <p:tag name="IGUANATEXCURSOR" val="653"/>
  <p:tag name="TRANSPARENCY" val="True"/>
  <p:tag name="FILENAME" val=""/>
  <p:tag name="LATEXENGINEID" val="0"/>
  <p:tag name="TEMPFOLDER" val="c:\temp\"/>
  <p:tag name="LATEXFORMHEIGHT" val="504.75"/>
  <p:tag name="LATEXFORMWIDTH" val="768"/>
  <p:tag name="LATEXFORMWRAP" val="True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7.7165"/>
  <p:tag name="ORIGINALWIDTH" val="6011.249"/>
  <p:tag name="LATEXADDIN" val="\documentclass{article}&#10;&#10;\usepackage{bm}&#10;\usepackage{amsmath}&#10;\usepackage{amssymb}&#10;\usepackage{textcomp}&#10;\usepackage[margin=0.8in]{geometry}&#10;\usepackage[svgnames,table]{xcolor}&#10;&#10;\renewcommand*\sfdefault{lcmss}&#10;\renewcommand*\familydefault{\sfdefault}&#10;\usepackage[T1]{fontenc}&#10;&#10;% Uncomment this line for sans-serif font&#10;%\everymath{\mathsf{\xdef\mysf{\mathgroup\the\mathgroup\relax}}\mysf}&#10;&#10;% Uncomment these lines for colored equations&#10;\definecolor{cern}{RGB}{40,40,40}&#10;\definecolor{cernblue}{RGB}{0, 83, 161}&#10;\color{cern}&#10;&#10;&#10;\pagestyle{empty}&#10;\begin{document}&#10;&#10;\begin{itemize}&#10;\item Assume a coasting beam of circular cross section with radius $a$ and uniform charge density $\rho = \lambda/(\pi\,a^2)\; \mathrm{[C/m^3]}$ moving at constant velocity $v = \beta c$&#10;% \item In this case the \textcolor{FireBrick}{direct space charge force is linear in $x$ and $y$}&#10;\end{itemize}&#10;&#10;\end{document}"/>
  <p:tag name="IGUANATEXSIZE" val="18"/>
  <p:tag name="IGUANATEXCURSOR" val="766"/>
  <p:tag name="TRANSPARENCY" val="True"/>
  <p:tag name="FILENAME" val=""/>
  <p:tag name="LATEXENGINEID" val="0"/>
  <p:tag name="TEMPFOLDER" val="c:\temp\"/>
  <p:tag name="LATEXFORMHEIGHT" val="504.75"/>
  <p:tag name="LATEXFORMWIDTH" val="768"/>
  <p:tag name="LATEXFORMWRAP" val="True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76.153"/>
  <p:tag name="ORIGINALWIDTH" val="1884.514"/>
  <p:tag name="LATEXADDIN" val="\documentclass{article}&#10;&#10;\usepackage{bm}&#10;\usepackage{amsmath}&#10;\usepackage{amssymb}&#10;\usepackage{textcomp}&#10;\usepackage[margin=1in]{geometry}&#10;\usepackage[svgnames,table]{xcolor}&#10;&#10;\renewcommand*\sfdefault{lcmss}&#10;\renewcommand*\familydefault{\sfdefault}&#10;\usepackage[T1]{fontenc}&#10;&#10;% Uncomment this line for sans-serif font&#10;%\everymath{\mathsf{\xdef\mysf{\mathgroup\the\mathgroup\relax}}\mysf}&#10;&#10;% Uncomment these lines for colored equations&#10;\definecolor{cern}{RGB}{40,40,40}&#10;\definecolor{cernblue}{RGB}{0, 83, 161}&#10;\color{cern}&#10;&#10;&#10;\pagestyle{empty}&#10;\begin{document}&#10;&#10;\begin{centering}&#10;Maxwell's equation: $\vec{\nabla}\cdot\vec{E} = \dfrac{\rho}{\epsilon_0}$&#10;&#10;\vspace*{12mm}&#10;Gauss' law&#10;\[&#10;\begin{aligned}&#10;\iiint \vec{\nabla}\cdot\vec{E}\,dV = \iint \vec{E}\,d\vec{S}\\&#10;\Rightarrow\; \pi r^2 l \frac{\rho}{\epsilon_0} = 2\pi r l E_r\\&#10;\end{aligned}&#10;\]&#10;&#10;\vspace*{12mm}&#10;Electric field --\\\vspace*{2mm}&#10;\small With $\lambda = \rho\,\pi a^2$ it follows: \normalsize&#10;\[E_r = \frac{\lambda}{2\pi\epsilon_0}\frac{r}{a^2}\,, \quad r&lt;a\]&#10;\end{centering}&#10;&#10;\end{document}"/>
  <p:tag name="IGUANATEXSIZE" val="16"/>
  <p:tag name="IGUANATEXCURSOR" val="891"/>
  <p:tag name="TRANSPARENCY" val="True"/>
  <p:tag name="FILENAME" val=""/>
  <p:tag name="LATEXENGINEID" val="0"/>
  <p:tag name="TEMPFOLDER" val="c:\temp\"/>
  <p:tag name="LATEXFORMHEIGHT" val="504.75"/>
  <p:tag name="LATEXFORMWIDTH" val="768"/>
  <p:tag name="LATEXFORMWRAP" val="True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7.7165"/>
  <p:tag name="ORIGINALWIDTH" val="6011.249"/>
  <p:tag name="LATEXADDIN" val="\documentclass{article}&#10;&#10;\usepackage{bm}&#10;\usepackage{amsmath}&#10;\usepackage{amssymb}&#10;\usepackage{textcomp}&#10;\usepackage[margin=0.8in]{geometry}&#10;\usepackage[svgnames,table]{xcolor}&#10;&#10;\renewcommand*\sfdefault{lcmss}&#10;\renewcommand*\familydefault{\sfdefault}&#10;\usepackage[T1]{fontenc}&#10;&#10;% Uncomment this line for sans-serif font&#10;%\everymath{\mathsf{\xdef\mysf{\mathgroup\the\mathgroup\relax}}\mysf}&#10;&#10;% Uncomment these lines for colored equations&#10;\definecolor{cern}{RGB}{40,40,40}&#10;\definecolor{cernblue}{RGB}{0, 83, 161}&#10;\color{cern}&#10;&#10;&#10;\pagestyle{empty}&#10;\begin{document}&#10;&#10;\begin{itemize}&#10;\item Assume a coasting beam of circular cross section with radius $a$ and uniform charge density $\rho = \lambda/(\pi\,a^2)\; \mathrm{[C/m^3]}$ moving at constant velocity $v = \beta c$&#10;% \item In this case the \textcolor{FireBrick}{direct space charge force is linear in $x$ and $y$}&#10;\end{itemize}&#10;&#10;\end{document}"/>
  <p:tag name="IGUANATEXSIZE" val="18"/>
  <p:tag name="IGUANATEXCURSOR" val="766"/>
  <p:tag name="TRANSPARENCY" val="True"/>
  <p:tag name="FILENAME" val=""/>
  <p:tag name="LATEXENGINEID" val="0"/>
  <p:tag name="TEMPFOLDER" val="c:\temp\"/>
  <p:tag name="LATEXFORMHEIGHT" val="504.75"/>
  <p:tag name="LATEXFORMWIDTH" val="768"/>
  <p:tag name="LATEXFORMWRAP" val="True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76.153"/>
  <p:tag name="ORIGINALWIDTH" val="1884.514"/>
  <p:tag name="LATEXADDIN" val="\documentclass{article}&#10;&#10;\usepackage{bm}&#10;\usepackage{amsmath}&#10;\usepackage{amssymb}&#10;\usepackage{textcomp}&#10;\usepackage[margin=1in]{geometry}&#10;\usepackage[svgnames,table]{xcolor}&#10;&#10;\renewcommand*\sfdefault{lcmss}&#10;\renewcommand*\familydefault{\sfdefault}&#10;\usepackage[T1]{fontenc}&#10;&#10;% Uncomment this line for sans-serif font&#10;%\everymath{\mathsf{\xdef\mysf{\mathgroup\the\mathgroup\relax}}\mysf}&#10;&#10;% Uncomment these lines for colored equations&#10;\definecolor{cern}{RGB}{40,40,40}&#10;\definecolor{cernblue}{RGB}{0, 83, 161}&#10;\color{cern}&#10;&#10;&#10;\pagestyle{empty}&#10;\begin{document}&#10;&#10;\begin{centering}&#10;Maxwell's equation: $\vec{\nabla}\cdot\vec{E} = \dfrac{\rho}{\epsilon_0}$&#10;&#10;\vspace*{12mm}&#10;Gauss' law&#10;\[&#10;\begin{aligned}&#10;\iiint \vec{\nabla}\cdot\vec{E}\,dV = \iint \vec{E}\,d\vec{S}\\&#10;\Rightarrow\; \pi r^2 l \frac{\rho}{\epsilon_0} = 2\pi r l E_r\\&#10;\end{aligned}&#10;\]&#10;&#10;\vspace*{12mm}&#10;Electric field --\\\vspace*{2mm}&#10;\small With $\lambda = \rho\,\pi a^2$ it follows: \normalsize&#10;\[E_r = \frac{\lambda}{2\pi\epsilon_0}\frac{r}{a^2}\,, \quad r&lt;a\]&#10;\end{centering}&#10;&#10;\end{document}"/>
  <p:tag name="IGUANATEXSIZE" val="16"/>
  <p:tag name="IGUANATEXCURSOR" val="891"/>
  <p:tag name="TRANSPARENCY" val="True"/>
  <p:tag name="FILENAME" val=""/>
  <p:tag name="LATEXENGINEID" val="0"/>
  <p:tag name="TEMPFOLDER" val="c:\temp\"/>
  <p:tag name="LATEXFORMHEIGHT" val="504.75"/>
  <p:tag name="LATEXFORMWIDTH" val="768"/>
  <p:tag name="LATEXFORMWRAP" val="True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82.152"/>
  <p:tag name="ORIGINALWIDTH" val="2478.44"/>
  <p:tag name="LATEXADDIN" val="\documentclass{article}&#10;&#10;\usepackage{bm}&#10;\usepackage{amsmath}&#10;\usepackage{amssymb}&#10;\usepackage{textcomp}&#10;\usepackage[margin=1in]{geometry}&#10;\usepackage[svgnames,table]{xcolor}&#10;&#10;\renewcommand*\sfdefault{lcmss}&#10;\renewcommand*\familydefault{\sfdefault}&#10;\usepackage[T1]{fontenc}&#10;&#10;% Uncomment this line for sans-serif font&#10;%\everymath{\mathsf{\xdef\mysf{\mathgroup\the\mathgroup\relax}}\mysf}&#10;&#10;% Uncomment these lines for colored equations&#10;\definecolor{cern}{RGB}{40,40,40}&#10;\definecolor{cernblue}{RGB}{0, 83, 161}&#10;\color{cern}&#10;&#10;&#10;\pagestyle{empty}&#10;\begin{document}&#10;&#10;\begin{centering}&#10;Maxwell's equation: $\vec{\nabla}\times\vec{B} = \mu_0\vec{J}$&#10;&#10;\vspace*{14mm}&#10;Stokes' law&#10;\[&#10;\begin{aligned}&#10;\iint \vec{\nabla}\times\vec{B}\,d\vec{S} = \oint \vec{B}\,d\vec{s}\\&#10;\Rightarrow\; \pi r^2 \mu_0 J = 2\pi r B_\phi\\&#10;\end{aligned}&#10;\]&#10;&#10;\vspace*{12mm}&#10;Magnetic field --\\\vspace*{2mm}&#10;\small With $J = \beta c \rho = \beta c \dfrac{\lambda}{\pi a^2}$ and $\mu_0 = \dfrac{1}{\epsilon_0 c^2}$ it follows:\normalsize&#10;\[B_\phi = \frac{\lambda\beta}{2\pi\epsilon_0 c}\frac{r}{a^2}\,, \quad r&lt;a\]&#10;\end{centering}&#10;&#10;\end{document}"/>
  <p:tag name="IGUANATEXSIZE" val="16"/>
  <p:tag name="IGUANATEXCURSOR" val="652"/>
  <p:tag name="TRANSPARENCY" val="True"/>
  <p:tag name="FILENAME" val=""/>
  <p:tag name="LATEXENGINEID" val="0"/>
  <p:tag name="TEMPFOLDER" val="c:\temp\"/>
  <p:tag name="LATEXFORMHEIGHT" val="504.75"/>
  <p:tag name="LATEXFORMWIDTH" val="768"/>
  <p:tag name="LATEXFORMWRAP" val="True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05.4369"/>
  <p:tag name="ORIGINALWIDTH" val="6011.249"/>
  <p:tag name="LATEXADDIN" val="\documentclass{article}&#10;&#10;\usepackage{bm}&#10;\usepackage{amsmath}&#10;\usepackage{amssymb}&#10;\usepackage{textcomp}&#10;\usepackage[margin=0.8in]{geometry}&#10;\usepackage[svgnames,table]{xcolor}&#10;&#10;\renewcommand*\sfdefault{lcmss}&#10;\renewcommand*\familydefault{\sfdefault}&#10;\usepackage[T1]{fontenc}&#10;&#10;% Uncomment this line for sans-serif font&#10;%\everymath{\mathsf{\xdef\mysf{\mathgroup\the\mathgroup\relax}}\mysf}&#10;&#10;% Uncomment these lines for colored equations&#10;\definecolor{cern}{RGB}{40,40,40}&#10;\definecolor{cernblue}{RGB}{0, 83, 161}&#10;\color{cern}&#10;&#10;&#10;\pagestyle{empty}&#10;\begin{document}&#10;&#10;\begin{itemize}&#10;\item Assume a coasting beam of circular cross section with radius $a$ and uniform charge density $\rho = \lambda/(\pi\,a^2)\; \mathrm{[C/m^3]}$ moving at constant velocity $v = \beta c$&#10;\item Calculate the resulting force on a test particle with charge $e$&#10;% \item In this case the \textcolor{FireBrick}{direct space charge force is linear in $x$ and $y$}&#10;\end{itemize}&#10;&#10;\end{document}"/>
  <p:tag name="IGUANATEXSIZE" val="18"/>
  <p:tag name="IGUANATEXCURSOR" val="834"/>
  <p:tag name="TRANSPARENCY" val="True"/>
  <p:tag name="FILENAME" val=""/>
  <p:tag name="LATEXENGINEID" val="0"/>
  <p:tag name="TEMPFOLDER" val="c:\temp\"/>
  <p:tag name="LATEXFORMHEIGHT" val="504.75"/>
  <p:tag name="LATEXFORMWIDTH" val="768"/>
  <p:tag name="LATEXFORMWRAP" val="True"/>
  <p:tag name="BITMAPVECTOR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34.458"/>
  <p:tag name="ORIGINALWIDTH" val="3307.087"/>
  <p:tag name="LATEXADDIN" val="\documentclass{article}&#10;&#10;\usepackage{bm}&#10;\usepackage{amsmath}&#10;\usepackage{amssymb}&#10;\usepackage{textcomp}&#10;\usepackage[margin=1in]{geometry}&#10;\usepackage[svgnames,table]{xcolor}&#10;&#10;\renewcommand*\sfdefault{lcmss}&#10;\renewcommand*\familydefault{\sfdefault}&#10;\usepackage[T1]{fontenc}&#10;&#10;% Uncomment this line for sans-serif font&#10;%\everymath{\mathsf{\xdef\mysf{\mathgroup\the\mathgroup\relax}}\mysf}&#10;&#10;% Uncomment these lines for colored equations&#10;\definecolor{cern}{RGB}{40,40,40}&#10;\definecolor{cernblue}{RGB}{0, 83, 161}&#10;\color{cern}&#10;&#10;&#10;\pagestyle{empty}&#10;\begin{document}&#10;&#10;\begin{centering}&#10;\begin{align*}&#10;E_r &amp;= \frac{\lambda}{2\pi\epsilon_0}\frac{r}{a^2} &amp; B_\phi &amp;= \frac{\lambda\beta}{2\pi\epsilon_0 c}\frac{r}{a^2}&#10;\end{align*}&#10;&#10;\color{white}&#10;\vspace*{4mm}\small&#10;Lorenz force for the geometry studied\normalsize&#10;\begin{align*}&#10;  F_r &amp;= e\,(E_r - v_s\,B_\phi)\\&#10;    &amp;= \frac{e\lambda}{2\pi\epsilon_0}\left(1-\beta^2\right)\frac{r}{a^2}\\&#10;    &amp;= \frac{e\lambda}{2\pi\epsilon_0}\frac{1}{\gamma^2}\frac{r}{a^2} &#10;\end{align*}&#10;&#10;\vspace*{2mm}\textcolor{white}{&#10;The direct space charge force is linear in $x$ and in $y$:}&#10;\begin{align*}&#10;F_x &amp;= \frac{e\lambda}{2\pi\epsilon_0\gamma^2 a^2}\,x &amp; F_y &amp;= \frac{e\lambda}{2\pi\epsilon_0\gamma^2 a^2}\,y&#10;\end{align*}&#10;\end{centering}&#10;&#10;\end{document}"/>
  <p:tag name="IGUANATEXSIZE" val="17"/>
  <p:tag name="IGUANATEXCURSOR" val="1042"/>
  <p:tag name="TRANSPARENCY" val="True"/>
  <p:tag name="FILENAME" val=""/>
  <p:tag name="LATEXENGINEID" val="0"/>
  <p:tag name="TEMPFOLDER" val="c:\temp\"/>
  <p:tag name="LATEXFORMHEIGHT" val="504.75"/>
  <p:tag name="LATEXFORMWIDTH" val="768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46.49417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Orange}&#10;&#10;\pagestyle{empty}&#10;\begin{document}&#10;\[&#10;s&#10;\]&#10;\end{document}"/>
  <p:tag name="IGUANATEXSIZE" val="22"/>
  <p:tag name="IGUANATEXCURSOR" val="64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0.9487"/>
  <p:tag name="ORIGINALWIDTH" val="2957.63"/>
  <p:tag name="LATEXADDIN" val="\documentclass{article}&#10;&#10;\usepackage{bm}&#10;\usepackage{amsmath}&#10;\usepackage{amssymb}&#10;\usepackage{textcomp}&#10;\usepackage[margin=2.6in]{geometry}&#10;\usepackage[svgnames,table]{xcolor}&#10;&#10;\renewcommand*\sfdefault{lcmss}&#10;\renewcommand*\familydefault{\sfdefault}&#10;\usepackage[T1]{fontenc}&#10;&#10;% Uncomment this line for sans-serif font&#10;%\everymath{\mathsf{\xdef\mysf{\mathgroup\the\mathgroup\relax}}\mysf}&#10;&#10;% Uncomment these lines for colored equations&#10;\definecolor{cern}{RGB}{40,40,40}&#10;\definecolor{cernblue}{RGB}{0, 83, 161}&#10;\color{cern}&#10;&#10;&#10;\pagestyle{empty}&#10;\begin{document}&#10;\noindent&#10;Electric and magnetic components have opposite signs and scale between each other with $\beta^2 \rightarrow$ there is perfect cancellation when $\beta=1$&#10;&#10;\end{document}"/>
  <p:tag name="IGUANATEXSIZE" val="14"/>
  <p:tag name="IGUANATEXCURSOR" val="127"/>
  <p:tag name="TRANSPARENCY" val="True"/>
  <p:tag name="FILENAME" val=""/>
  <p:tag name="LATEXENGINEID" val="0"/>
  <p:tag name="TEMPFOLDER" val="c:\temp\"/>
  <p:tag name="LATEXFORMHEIGHT" val="504.75"/>
  <p:tag name="LATEXFORMWIDTH" val="768"/>
  <p:tag name="LATEXFORMWRAP" val="True"/>
  <p:tag name="BITMAPVECTOR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81.777"/>
  <p:tag name="ORIGINALWIDTH" val="3307.087"/>
  <p:tag name="LATEXADDIN" val="\documentclass{article}&#10;&#10;\usepackage{bm}&#10;\usepackage{amsmath}&#10;\usepackage{amssymb}&#10;\usepackage{textcomp}&#10;\usepackage[margin=1in]{geometry}&#10;\usepackage[svgnames,table]{xcolor}&#10;&#10;\renewcommand*\sfdefault{lcmss}&#10;\renewcommand*\familydefault{\sfdefault}&#10;\usepackage[T1]{fontenc}&#10;&#10;% Uncomment this line for sans-serif font&#10;%\everymath{\mathsf{\xdef\mysf{\mathgroup\the\mathgroup\relax}}\mysf}&#10;&#10;% Uncomment these lines for colored equations&#10;\definecolor{cern}{RGB}{40,40,40}&#10;\definecolor{cernblue}{RGB}{0, 83, 161}&#10;\color{cern}&#10;&#10;&#10;\pagestyle{empty}&#10;\begin{document}&#10;&#10;\begin{centering}&#10;\vspace*{4mm}\small&#10;Lorenz force for the geometry studied\normalsize&#10;\begin{align*}&#10;  F_r &amp;= e\,(E_r - v_s\,B_\phi)\\&#10;    &amp;= \frac{e\lambda}{2\pi\epsilon_0}\left(1-\beta^2\right)\frac{r}{a^2}\\&#10;    &amp;= \frac{e\lambda}{2\pi\epsilon_0}\frac{1}{\gamma^2}\frac{r}{a^2} &#10;\end{align*}&#10;&#10;\vspace*{2mm}\textcolor{red}{&#10;The direct space charge force is linear in $x$ and in $y$:}&#10;\begin{align*}&#10;F_x &amp;= \frac{e\lambda}{2\pi\epsilon_0\gamma^2 a^2}\,x &amp; F_y &amp;= \frac{e\lambda}{2\pi\epsilon_0\gamma^2 a^2}\,y&#10;\end{align*}&#10;\end{centering}&#10;&#10;\end{document}"/>
  <p:tag name="IGUANATEXSIZE" val="17"/>
  <p:tag name="IGUANATEXCURSOR" val="576"/>
  <p:tag name="TRANSPARENCY" val="True"/>
  <p:tag name="FILENAME" val=""/>
  <p:tag name="LATEXENGINEID" val="0"/>
  <p:tag name="TEMPFOLDER" val="c:\temp\"/>
  <p:tag name="LATEXFORMHEIGHT" val="504.75"/>
  <p:tag name="LATEXFORMWIDTH" val="768"/>
  <p:tag name="LATEXFORMWRAP" val="True"/>
  <p:tag name="BITMAPVECTOR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11.4361"/>
  <p:tag name="ORIGINALWIDTH" val="6011.249"/>
  <p:tag name="LATEXADDIN" val="\documentclass{article}&#10;&#10;%\usepackage{bm}&#10;\usepackage{amsmath}&#10;\usepackage{amssymb}&#10;\usepackage{textcomp}&#10;\usepackage[margin=0.8in]{geometry}&#10;\usepackage[svgnames,table]{xcolor}&#10;&#10;\renewcommand*\sfdefault{lcmss}&#10;\renewcommand*\familydefault{\sfdefault}&#10;\usepackage[T1]{fontenc}&#10;&#10;% Uncomment this line for sans-serif font&#10;%\everymath{\mathsf{\xdef\mysf{\mathgroup\the\mathgroup\relax}}\mysf}&#10;&#10;% Uncomment these lines for colored equations&#10;\definecolor{cern}{RGB}{40,40,40}&#10;\definecolor{cernblue}{RGB}{0, 83, 161}&#10;\color{cern}&#10;&#10;&#10;\pagestyle{empty}&#10;\begin{document}&#10;&#10;\begin{itemize}&#10;\item Assume a coasting beam of circular cross section with radius $a$ and uniform charge density $\rho = \lambda/(\pi\,a^2)\; \mathrm{[C/m^3]}$ moving at constant velocity $v = \beta c$&#10;\item In this case the \textcolor{FireBrick}{direct space charge force is linear in $x$ and $y$}&#10;\end{itemize}&#10;&#10;\end{document}"/>
  <p:tag name="IGUANATEXSIZE" val="18"/>
  <p:tag name="IGUANATEXCURSOR" val="788"/>
  <p:tag name="TRANSPARENCY" val="True"/>
  <p:tag name="FILENAME" val=""/>
  <p:tag name="LATEXENGINEID" val="0"/>
  <p:tag name="TEMPFOLDER" val="c:\temp\"/>
  <p:tag name="LATEXFORMHEIGHT" val="504.75"/>
  <p:tag name="LATEXFORMWIDTH" val="768"/>
  <p:tag name="LATEXFORMWRAP" val="True"/>
  <p:tag name="BITMAPVECTOR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2.7147"/>
  <p:tag name="ORIGINALWIDTH" val="3166.104"/>
  <p:tag name="LATEXADDIN" val="\documentclass{article}&#10;&#10;\usepackage{bm}&#10;\usepackage{amsmath}&#10;\usepackage{amssymb}&#10;\usepackage{textcomp}&#10;\usepackage[margin=1in]{geometry}&#10;\usepackage[svgnames,table]{xcolor}&#10;&#10;\renewcommand*\sfdefault{lcmss}&#10;\renewcommand*\familydefault{\sfdefault}&#10;\usepackage[T1]{fontenc}&#10;&#10;% Uncomment this line for sans-serif font&#10;%\everymath{\mathsf{\xdef\mysf{\mathgroup\the\mathgroup\relax}}\mysf}&#10;&#10;% Uncomment these lines for colored equations&#10;\definecolor{cern}{RGB}{40,40,40}&#10;\definecolor{cernblue}{RGB}{0, 83, 161}&#10;\color{cern}&#10;&#10;&#10;\pagestyle{empty}&#10;\begin{document}&#10;&#10;\begin{centering}&#10;\begin{align*}&#10;F_x &amp;= \frac{e\lambda}{2\pi\epsilon_0\gamma^2 a^2}\,x &amp; F_y &amp;= \frac{e\lambda}{2\pi\epsilon_0\gamma^2 a^2}\,y&#10;\end{align*}&#10;\end{centering}&#10;&#10;\end{document}"/>
  <p:tag name="IGUANATEXSIZE" val="18"/>
  <p:tag name="IGUANATEXCURSOR" val="577"/>
  <p:tag name="TRANSPARENCY" val="True"/>
  <p:tag name="FILENAME" val=""/>
  <p:tag name="LATEXENGINEID" val="0"/>
  <p:tag name="TEMPFOLDER" val="c:\temp\"/>
  <p:tag name="LATEXFORMHEIGHT" val="504.75"/>
  <p:tag name="LATEXFORMWIDTH" val="768"/>
  <p:tag name="LATEXFORMWRAP" val="True"/>
  <p:tag name="BITMAPVECTOR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1.2298"/>
  <p:tag name="ORIGINALWIDTH" val="1615.298"/>
  <p:tag name="LATEXADDIN" val="\documentclass{article}&#10;&#10;\usepackage{bm}&#10;\usepackage{amsmath}&#10;\usepackage{amssymb}&#10;\usepackage{textcomp}&#10;\usepackage[margin=1in]{geometry}&#10;\usepackage[svgnames,table]{xcolor}&#10;&#10;\renewcommand*\sfdefault{lcmss}&#10;\renewcommand*\familydefault{\sfdefault}&#10;\usepackage[T1]{fontenc}&#10;&#10;% Uncomment this line for sans-serif font&#10;%\everymath{\mathsf{\xdef\mysf{\mathgroup\the\mathgroup\relax}}\mysf}&#10;&#10;% Uncomment these lines for colored equations&#10;\definecolor{cern}{RGB}{40,40,40}&#10;\definecolor{cernblue}{RGB}{0, 83, 161}&#10;\color{cern}&#10;&#10;&#10;\pagestyle{empty}&#10;\begin{document}&#10;&#10;\[&#10;  y'' + \left(K_y(s) \color{Red} + K^{SC}_y(s)\color{cern}\right)\,y = 0&#10;\]&#10;&#10;\end{document}"/>
  <p:tag name="IGUANATEXSIZE" val="18"/>
  <p:tag name="IGUANATEXCURSOR" val="619"/>
  <p:tag name="TRANSPARENCY" val="True"/>
  <p:tag name="FILENAME" val=""/>
  <p:tag name="LATEXENGINEID" val="0"/>
  <p:tag name="TEMPFOLDER" val="c:\temp\"/>
  <p:tag name="LATEXFORMHEIGHT" val="463.5"/>
  <p:tag name="LATEXFORMWIDTH" val="795.75"/>
  <p:tag name="LATEXFORMWRAP" val="True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7.9602"/>
  <p:tag name="ORIGINALWIDTH" val="2263.217"/>
  <p:tag name="LATEXADDIN" val="\documentclass{article}&#10;&#10;\usepackage{bm}&#10;\usepackage{amsmath}&#10;\usepackage{amssymb}&#10;\usepackage{textcomp}&#10;\usepackage[margin=1in]{geometry}&#10;\usepackage[svgnames,table]{xcolor}&#10;&#10;\renewcommand*\sfdefault{lcmss}&#10;\renewcommand*\familydefault{\sfdefault}&#10;\usepackage[T1]{fontenc}&#10;&#10;% Uncomment this line for sans-serif font&#10;%\everymath{\mathsf{\xdef\mysf{\mathgroup\the\mathgroup\relax}}\mysf}&#10;&#10;% Uncomment these lines for colored equations&#10;\definecolor{cern}{RGB}{40,40,40}&#10;\definecolor{cernblue}{RGB}{0, 83, 161}&#10;\color{cern}&#10;&#10;&#10;\pagestyle{empty}&#10;\begin{document}&#10;&#10;\[&#10;  K^{SC}_y(s) = -\frac{1}{m\gamma\beta^2 c^2} \frac{F_y^\textrm{SC}}{y} = -\frac{2r_0\lambda}{e\beta^2\gamma^3a^2(s)}&#10;\]&#10;&#10;\end{document}"/>
  <p:tag name="IGUANATEXSIZE" val="18"/>
  <p:tag name="IGUANATEXCURSOR" val="637"/>
  <p:tag name="TRANSPARENCY" val="True"/>
  <p:tag name="FILENAME" val=""/>
  <p:tag name="LATEXENGINEID" val="0"/>
  <p:tag name="TEMPFOLDER" val="c:\temp\"/>
  <p:tag name="LATEXFORMHEIGHT" val="463.5"/>
  <p:tag name="LATEXFORMWIDTH" val="795.75"/>
  <p:tag name="LATEXFORMWRAP" val="True"/>
  <p:tag name="BITMAPVECTOR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2126"/>
  <p:tag name="ORIGINALWIDTH" val="4108.736"/>
  <p:tag name="LATEXADDIN" val="\documentclass{article}&#10;&#10;\usepackage{bm}&#10;\usepackage{amsmath}&#10;\usepackage{amssymb}&#10;\usepackage{textcomp}&#10;\usepackage[margin=1in]{geometry}&#10;\usepackage[svgnames,table]{xcolor}&#10;&#10;\renewcommand*\sfdefault{lcmss}&#10;\renewcommand*\familydefault{\sfdefault}&#10;\usepackage[T1]{fontenc}&#10;&#10;% Uncomment this line for sans-serif font&#10;%\everymath{\mathsf{\xdef\mysf{\mathgroup\the\mathgroup\relax}}\mysf}&#10;&#10;% Uncomment these lines for colored equations&#10;\definecolor{cern}{RGB}{40,40,40}&#10;\definecolor{cernblue}{RGB}{0, 83, 161}&#10;\color{cern}&#10;&#10;&#10;\pagestyle{empty}&#10;\begin{document}&#10;&#10;\[&#10;\Delta Q_y = \frac{1}{4\pi} \oint K^{SC}_y(s) \beta_y(s)\,ds &#10;  = -\frac{1}{4\pi} \oint \frac{2 r_0\lambda\beta_y(s)}{e\beta^2\gamma^3\,a^2(s)}\,ds&#10;  = -\frac{r_0 R\lambda}{e\beta^2\gamma^3} \left&lt;\frac{\beta_y(s)}{a^2(s)}\right&gt;&#10;\]&#10;&#10;\end{document}"/>
  <p:tag name="IGUANATEXSIZE" val="18"/>
  <p:tag name="IGUANATEXCURSOR" val="559"/>
  <p:tag name="TRANSPARENCY" val="True"/>
  <p:tag name="FILENAME" val=""/>
  <p:tag name="LATEXENGINEID" val="0"/>
  <p:tag name="TEMPFOLDER" val="c:\temp\"/>
  <p:tag name="LATEXFORMHEIGHT" val="463.5"/>
  <p:tag name="LATEXFORMWIDTH" val="795.75"/>
  <p:tag name="LATEXFORMWRAP" val="True"/>
  <p:tag name="BITMAPVECTOR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.9662"/>
  <p:tag name="ORIGINALWIDTH" val="1742.032"/>
  <p:tag name="LATEXADDIN" val="\documentclass{article}&#10;&#10;\usepackage{bm}&#10;\usepackage{amsmath}&#10;\usepackage{amssymb}&#10;\usepackage{textcomp}&#10;\usepackage[margin=1in]{geometry}&#10;\usepackage[svgnames,table]{xcolor}&#10;&#10;\renewcommand*\sfdefault{lcmss}&#10;\renewcommand*\familydefault{\sfdefault}&#10;\usepackage[T1]{fontenc}&#10;&#10;% Uncomment this line for sans-serif font&#10;%\everymath{\mathsf{\xdef\mysf{\mathgroup\the\mathgroup\relax}}\mysf}&#10;&#10;% Uncomment these lines for colored equations&#10;\definecolor{cern}{RGB}{40,40,40}&#10;\definecolor{cernblue}{RGB}{0, 83, 161}&#10;\color{cern}&#10;&#10;&#10;\pagestyle{empty}&#10;\begin{document}&#10;&#10;\small&#10;\[&#10;  F_y = \frac{e\lambda}{2\pi\epsilon_0\gamma^2 a^2}\,y\,,\quad r_0 = \frac{e^2}{4\pi\epsilon_0 m c^2}&#10;\]&#10;&#10;\end{document}"/>
  <p:tag name="IGUANATEXSIZE" val="17"/>
  <p:tag name="IGUANATEXCURSOR" val="675"/>
  <p:tag name="TRANSPARENCY" val="True"/>
  <p:tag name="FILENAME" val=""/>
  <p:tag name="LATEXENGINEID" val="0"/>
  <p:tag name="TEMPFOLDER" val="c:\temp\"/>
  <p:tag name="LATEXFORMHEIGHT" val="463.5"/>
  <p:tag name="LATEXFORMWIDTH" val="795.75"/>
  <p:tag name="LATEXFORMWRAP" val="True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38.433"/>
  <p:tag name="ORIGINALWIDTH" val="4929.884"/>
  <p:tag name="LATEXADDIN" val="\documentclass{article}&#10;&#10;\usepackage{bm}&#10;\usepackage{amsmath}&#10;\usepackage{amssymb}&#10;\usepackage{textcomp}&#10;\usepackage[margin=1in]{geometry}&#10;\usepackage[svgnames,table]{xcolor}&#10;&#10;\renewcommand*\sfdefault{lcmss}&#10;\renewcommand*\familydefault{\sfdefault}&#10;\usepackage[T1]{fontenc}&#10;&#10;% Uncomment this line for sans-serif font&#10;%\everymath{\mathsf{\xdef\mysf{\mathgroup\the\mathgroup\relax}}\mysf}&#10;&#10;% Uncomment these lines for colored equations&#10;\definecolor{cern}{RGB}{40,40,40}&#10;\definecolor{cernblue}{RGB}{0, 83, 161}&#10;\color{cern}&#10;&#10;&#10;\pagestyle{empty}&#10;\begin{document}&#10;&#10;\begin{itemize}&#10;\item[-] Express $y''$ in terms of the space charge forces&#10;\[ y'' = \frac{1}{\beta^2 c^2}\frac{d^2}{dt^2}y = \frac{1}{\beta^2 c^2}\frac{F^{SC}_y}{m\gamma}&#10;  = \frac{2 R_0\lambda}{e\beta^2\gamma^3 a^2}\,y\hspace*{6cm}~&#10;\]\vspace*{1mm}&#10;&#10;\item[-] Generalize Hill's equation to include the defocusing space charge term&#10;\[&#10;\left.&#10;\begin{aligned}&#10;  y'' + K_y(s)\,y + K^{SC}_y(s)\,y = 0\\&#10;  K^{SC}_y = -\frac{2 r_0\lambda}{e\beta^2\gamma^3\,a^2(s)}&#10;\end{aligned}&#10;\right\}&#10;\;\Longrightarrow\;&#10;y'' + \left(K_y(s) - \frac{2 r_0\lambda}{e \beta^2\gamma^3\,a^2(s)}\right)\,y = 0&#10;\]\vspace*{1mm}&#10;&#10;\item[-] Calculate the tune shift treating space charge like a focusing error&#10;\[\Delta Q_y = \frac{1}{4\pi} \oint K^{SC}_y(s) \beta_y(s)\,ds &#10;  = -\frac{1}{4\pi} \oint \frac{2 r_0\lambda\beta_y(s)}{e\beta^2\gamma^3\,a^2(s)}\,ds&#10;  = -\frac{r_0 R\lambda}{e\beta^2\gamma^3} \left&lt;\frac{\beta_y(s)}{a^2(s)}\right&gt;\]&#10;\end{itemize}&#10;&#10;\end{document}"/>
  <p:tag name="IGUANATEXSIZE" val="17"/>
  <p:tag name="IGUANATEXCURSOR" val="792"/>
  <p:tag name="TRANSPARENCY" val="True"/>
  <p:tag name="FILENAME" val=""/>
  <p:tag name="LATEXENGINEID" val="0"/>
  <p:tag name="TEMPFOLDER" val="c:\temp\"/>
  <p:tag name="LATEXFORMHEIGHT" val="463.5"/>
  <p:tag name="LATEXFORMWIDTH" val="795.75"/>
  <p:tag name="LATEXFORMWRAP" val="True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.9662"/>
  <p:tag name="ORIGINALWIDTH" val="1742.032"/>
  <p:tag name="LATEXADDIN" val="\documentclass{article}&#10;&#10;\usepackage{bm}&#10;\usepackage{amsmath}&#10;\usepackage{amssymb}&#10;\usepackage{textcomp}&#10;\usepackage[margin=1in]{geometry}&#10;\usepackage[svgnames,table]{xcolor}&#10;&#10;\renewcommand*\sfdefault{lcmss}&#10;\renewcommand*\familydefault{\sfdefault}&#10;\usepackage[T1]{fontenc}&#10;&#10;% Uncomment this line for sans-serif font&#10;%\everymath{\mathsf{\xdef\mysf{\mathgroup\the\mathgroup\relax}}\mysf}&#10;&#10;% Uncomment these lines for colored equations&#10;\definecolor{cern}{RGB}{40,40,40}&#10;\definecolor{cernblue}{RGB}{0, 83, 161}&#10;\color{cern}&#10;&#10;&#10;\pagestyle{empty}&#10;\begin{document}&#10;&#10;\small&#10;\[&#10;  F_y = \frac{e\lambda}{2\pi\epsilon_0\gamma^2 a^2}\,y\,,\quad r_0 = \frac{e^2}{4\pi\epsilon_0 m c^2}&#10;\]&#10;&#10;\end{document}"/>
  <p:tag name="IGUANATEXSIZE" val="17"/>
  <p:tag name="IGUANATEXCURSOR" val="675"/>
  <p:tag name="TRANSPARENCY" val="True"/>
  <p:tag name="FILENAME" val=""/>
  <p:tag name="LATEXENGINEID" val="0"/>
  <p:tag name="TEMPFOLDER" val="c:\temp\"/>
  <p:tag name="LATEXFORMHEIGHT" val="463.5"/>
  <p:tag name="LATEXFORMWIDTH" val="795.75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23.4346"/>
  <p:tag name="ORIGINALWIDTH" val="6273.716"/>
  <p:tag name="LATEXADDIN" val="\documentclass{article}&#10;&#10;\usepackage{amsmath}&#10;\usepackage{amssymb}&#10;\usepackage{textcomp}&#10;\usepackage[margin=1.2cm]{geometry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renewcommand{\baselinestretch}{1.1}&#10;&#10;\pagestyle{empty}&#10;\begin{document}&#10;\noindent&#10;$x'' - K^2(s)\,x^2 = 0$ where $K(s) = K(s + C)$, with the solution &#10;$\begin{displaystyle}\begin{cases}&#10; x = \sqrt{2 J \beta_x(s)} \cos\bigl[\psi(s)\bigr]\\&#10; x' = -\sqrt{\dfrac{2J}{\beta_x(s)}}\left(\sin\bigl[\psi(s)\bigr] - \dfrac{\beta_x(s)'}{2}\cos\bigl[\psi(s)\bigr]\right)&#10;\end{cases}\end{displaystyle}$&#10;\end{document}"/>
  <p:tag name="IGUANATEXSIZE" val="17"/>
  <p:tag name="IGUANATEXCURSOR" val="962"/>
  <p:tag name="TRANSPARENCY" val="True"/>
  <p:tag name="FILENAME" val=""/>
  <p:tag name="LATEXENGINEID" val="0"/>
  <p:tag name="TEMPFOLDER" val="c:\temp\"/>
  <p:tag name="LATEXFORMHEIGHT" val="312"/>
  <p:tag name="LATEXFORMWIDTH" val="605.25"/>
  <p:tag name="LATEXFORMWRAP" val="True"/>
  <p:tag name="BITMAPVECTOR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8.159"/>
  <p:tag name="ORIGINALWIDTH" val="3103.862"/>
  <p:tag name="LATEXADDIN" val="\documentclass{article}&#10;&#10;\usepackage{bm}&#10;\usepackage{amsmath}&#10;\usepackage{amssymb}&#10;\usepackage{textcomp}&#10;\usepackage[margin=0.7in]{geometry}&#10;\usepackage[svgnames,table]{xcolor}&#10;&#10;\renewcommand*\sfdefault{lcmss}&#10;\renewcommand*\familydefault{\sfdefault}&#10;\usepackage[T1]{fontenc}&#10;&#10;% Uncomment this line for sans-serif font&#10;%\everymath{\mathsf{\xdef\mysf{\mathgroup\the\mathgroup\relax}}\mysf}&#10;&#10;% Uncomment these lines for colored equations&#10;\definecolor{cern}{RGB}{40,40,40}&#10;\definecolor{cernblue}{RGB}{0, 83, 161}&#10;\color{cern}&#10;&#10;&#10;\pagestyle{empty}&#10;\begin{document}&#10;&#10;\[&#10;\left.&#10;\begin{aligned}&#10;  \Delta Q_{x,y} &amp;= -\frac{r_0 R\lambda}{e\beta^2\gamma^3} \left&lt;\frac{\beta_{x,y}(s)}{a^2(s)}\right&gt;\\&#10;  a(s) &amp;= \sqrt{\frac{\beta_{x,y}(s) \hat{\varepsilon}^n_{x,y}}{\beta\gamma}}&#10;\end{aligned}&#10;\right\}&#10;\;\Longrightarrow\;&#10;\Delta Q_{x,y} = -\frac{r_0 R\lambda}{e\beta\gamma^2 \hat{\varepsilon}^n_{x,y}}\hspace*{2cm}&#10;\]&#10;&#10;\end{document}"/>
  <p:tag name="IGUANATEXSIZE" val="18"/>
  <p:tag name="IGUANATEXCURSOR" val="908"/>
  <p:tag name="TRANSPARENCY" val="True"/>
  <p:tag name="FILENAME" val=""/>
  <p:tag name="LATEXENGINEID" val="0"/>
  <p:tag name="TEMPFOLDER" val="c:\temp\"/>
  <p:tag name="LATEXFORMHEIGHT" val="484.5"/>
  <p:tag name="LATEXFORMWIDTH" val="831.75"/>
  <p:tag name="LATEXFORMWRAP" val="True"/>
  <p:tag name="BITMAPVECTOR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2353.956"/>
  <p:tag name="LATEXADDIN" val="\documentclass{article}&#10;\usepackage{amsmath}&#10;\pagestyle{empty}&#10;\begin{document}&#10;&#10;&#10;\[&#10;r_0 = \frac{e^2}{4\pi\epsilon_0 m c^2} = \left\{&#10;\begin{aligned}&#10;  &amp;1.54\cdot 10^{-18}\textrm{ m (proton)}\\&#10;  &amp;2.82\cdot 10^{-15}\textrm{ m (electron)}&#10;\end{aligned}&#10;\right.&#10;\]&#10;&#10;\end{document}"/>
  <p:tag name="IGUANATEXSIZE" val="15"/>
  <p:tag name="IGUANATEXCURSOR" val="26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4"/>
  <p:tag name="ORIGINALWIDTH" val="58.49268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y&#10;\]&#10;\end{document}"/>
  <p:tag name="IGUANATEXSIZE" val="22"/>
  <p:tag name="IGUANATEXCURSOR" val="6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62.99213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x&#10;\]&#10;\end{document}"/>
  <p:tag name="IGUANATEXSIZE" val="22"/>
  <p:tag name="IGUANATEXCURSOR" val="646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53.24331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z&#10;\]&#10;\end{document}"/>
  <p:tag name="IGUANATEXSIZE" val="22"/>
  <p:tag name="IGUANATEXCURSOR" val="688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4"/>
  <p:tag name="ORIGINALWIDTH" val="58.49268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y&#10;\]&#10;\end{document}"/>
  <p:tag name="IGUANATEXSIZE" val="22"/>
  <p:tag name="IGUANATEXCURSOR" val="6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62.99213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x&#10;\]&#10;\end{document}"/>
  <p:tag name="IGUANATEXSIZE" val="22"/>
  <p:tag name="IGUANATEXCURSOR" val="646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53.24331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z&#10;\]&#10;\end{document}"/>
  <p:tag name="IGUANATEXSIZE" val="22"/>
  <p:tag name="IGUANATEXCURSOR" val="688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4"/>
  <p:tag name="ORIGINALWIDTH" val="58.49268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y&#10;\]&#10;\end{document}"/>
  <p:tag name="IGUANATEXSIZE" val="22"/>
  <p:tag name="IGUANATEXCURSOR" val="6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62.99213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x&#10;\]&#10;\end{document}"/>
  <p:tag name="IGUANATEXSIZE" val="22"/>
  <p:tag name="IGUANATEXCURSOR" val="646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4"/>
  <p:tag name="ORIGINALWIDTH" val="58.49268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y&#10;\]&#10;\end{document}"/>
  <p:tag name="IGUANATEXSIZE" val="22"/>
  <p:tag name="IGUANATEXCURSOR" val="6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53.24331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z&#10;\]&#10;\end{document}"/>
  <p:tag name="IGUANATEXSIZE" val="22"/>
  <p:tag name="IGUANATEXCURSOR" val="688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4"/>
  <p:tag name="ORIGINALWIDTH" val="58.49268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y&#10;\]&#10;\end{document}"/>
  <p:tag name="IGUANATEXSIZE" val="22"/>
  <p:tag name="IGUANATEXCURSOR" val="6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62.99213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x&#10;\]&#10;\end{document}"/>
  <p:tag name="IGUANATEXSIZE" val="22"/>
  <p:tag name="IGUANATEXCURSOR" val="646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53.24331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z&#10;\]&#10;\end{document}"/>
  <p:tag name="IGUANATEXSIZE" val="22"/>
  <p:tag name="IGUANATEXCURSOR" val="688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4"/>
  <p:tag name="ORIGINALWIDTH" val="58.49268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y&#10;\]&#10;\end{document}"/>
  <p:tag name="IGUANATEXSIZE" val="22"/>
  <p:tag name="IGUANATEXCURSOR" val="6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62.99213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x&#10;\]&#10;\end{document}"/>
  <p:tag name="IGUANATEXSIZE" val="22"/>
  <p:tag name="IGUANATEXCURSOR" val="646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53.24331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z&#10;\]&#10;\end{document}"/>
  <p:tag name="IGUANATEXSIZE" val="22"/>
  <p:tag name="IGUANATEXCURSOR" val="688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4"/>
  <p:tag name="ORIGINALWIDTH" val="58.49268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y&#10;\]&#10;\end{document}"/>
  <p:tag name="IGUANATEXSIZE" val="22"/>
  <p:tag name="IGUANATEXCURSOR" val="6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62.99213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x&#10;\]&#10;\end{document}"/>
  <p:tag name="IGUANATEXSIZE" val="22"/>
  <p:tag name="IGUANATEXCURSOR" val="646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53.24331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z&#10;\]&#10;\end{document}"/>
  <p:tag name="IGUANATEXSIZE" val="22"/>
  <p:tag name="IGUANATEXCURSOR" val="688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62.99213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x&#10;\]&#10;\end{document}"/>
  <p:tag name="IGUANATEXSIZE" val="22"/>
  <p:tag name="IGUANATEXCURSOR" val="646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53.24331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oyalBlue}&#10;&#10;\pagestyle{empty}&#10;\begin{document}&#10;\[&#10;z&#10;\]&#10;\end{document}"/>
  <p:tag name="IGUANATEXSIZE" val="22"/>
  <p:tag name="IGUANATEXCURSOR" val="64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46.49417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Orange}&#10;&#10;\pagestyle{empty}&#10;\begin{document}&#10;\[&#10;s&#10;\]&#10;\end{document}"/>
  <p:tag name="IGUANATEXSIZE" val="22"/>
  <p:tag name="IGUANATEXCURSOR" val="64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38.9202"/>
  <p:tag name="ORIGINALWIDTH" val="3559.805"/>
  <p:tag name="LATEXADDIN" val="\documentclass{article}&#10;&#10;\usepackage[fleqn]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parbox{6cm}{&#10;  \begin{align*}&#10;  z' &amp;= -\eta\,\delta\\&#10;  \delta' &amp;= \frac{e\,V_\textrm{RF}}{m\gamma\beta^2 c^2\,C}&#10;  \sin\left(\frac{2\pi h}{C}\,z\right)&#10;  \end{align*}&#10;}&#10;\parbox{6cm}{&#10;  \small&#10;  \begin{itemize}&#10;  \item $V_\textrm{RF}$: RF voltage&#10;  \item $h = \frac{\omega_\textrm{RF}}{\omega_0}$: harmonic number&#10;  \item $\omega_0$: Revolution frequency&#10;  \item $C$: circumference&#10;  \end{itemize}&#10;}&#10;\end{document}"/>
  <p:tag name="IGUANATEXSIZE" val="18"/>
  <p:tag name="IGUANATEXCURSOR" val="90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4"/>
  <p:tag name="ORIGINALWIDTH" val="58.49268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y&#10;\]&#10;\end{document}"/>
  <p:tag name="IGUANATEXSIZE" val="22"/>
  <p:tag name="IGUANATEXCURSOR" val="6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62.99213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x&#10;\]&#10;\end{document}"/>
  <p:tag name="IGUANATEXSIZE" val="22"/>
  <p:tag name="IGUANATEXCURSOR" val="646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900"/>
  <p:tag name="ORIGINALHEIGHT" val="323.2096"/>
  <p:tag name="ORIGINALWIDTH" val="75.74055"/>
  <p:tag name="LATEXADDIN" val="\documentclass{article}&#10;&#10;\usepackage{bm}&#10;\usepackage{amsmath}&#10;\usepackage{amssymb}&#10;\usepackage{textcomp}&#10;\usepackage[margin=2.3in]{geometry}&#10;\usepackage[svgnames,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&#10;\pagestyle{empty}&#10;\begin{document}&#10;&#10;\color{DarkOrange}&#10;\[\bm{s}\]&#10;%\vspace*{0mm}&#10;&#10;\color{DimGray}&#10;\[\bm{C}\]&#10;&#10;\end{document}"/>
  <p:tag name="IGUANATEXSIZE" val="18"/>
  <p:tag name="IGUANATEXCURSOR" val="753"/>
  <p:tag name="TRANSPARENCY" val="True"/>
  <p:tag name="FILENAME" val=""/>
  <p:tag name="LATEXENGINEID" val="0"/>
  <p:tag name="TEMPFOLDER" val="c:\temp\"/>
  <p:tag name="LATEXFORMHEIGHT" val="423.75"/>
  <p:tag name="LATEXFORMWIDTH" val="633.75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53.24331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oyalBlue}&#10;&#10;\pagestyle{empty}&#10;\begin{document}&#10;\[&#10;z&#10;\]&#10;\end{document}"/>
  <p:tag name="IGUANATEXSIZE" val="22"/>
  <p:tag name="IGUANATEXCURSOR" val="64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46.49417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Orange}&#10;&#10;\pagestyle{empty}&#10;\begin{document}&#10;\[&#10;s&#10;\]&#10;\end{document}"/>
  <p:tag name="IGUANATEXSIZE" val="22"/>
  <p:tag name="IGUANATEXCURSOR" val="64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89.9138"/>
  <p:tag name="ORIGINALWIDTH" val="1951.256"/>
  <p:tag name="LATEXADDIN" val="\documentclass{article}&#10;&#10;\usepackage[fleqn]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&#10;\begin{align*}&#10;(\vec{q}, \vec{p})_N = (&#10;&amp; x_1, p_{x1}, y_1, p_{y1}, z_1, p_{z1},\\&#10;&amp; x_2, p_{x2}, y_2, p_{y2}, z_1, p_{z2},\\&#10;&amp; \ldots \ldots\\&#10;% &amp; x_{N-1}, p_{xN-1}, y_{N-1}, p_{yN-1}, z_{N-1}, p_{zN-1},\\&#10;&amp; x_N, p_{xN}, y_1, p_{yN}, z_N, p_{zN}&#10;)&#10;\end{align*}&#10;&#10;\end{document}"/>
  <p:tag name="IGUANATEXSIZE" val="20"/>
  <p:tag name="IGUANATEXCURSOR" val="840"/>
  <p:tag name="TRANSPARENCY" val="True"/>
  <p:tag name="FILENAME" val=""/>
  <p:tag name="LATEXENGINEID" val="0"/>
  <p:tag name="TEMPFOLDER" val="c:\temp\"/>
  <p:tag name="LATEXFORMHEIGHT" val="312"/>
  <p:tag name="LATEXFORMWIDTH" val="466.5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338"/>
  <p:tag name="ORIGINALWIDTH" val="1720.285"/>
  <p:tag name="LATEXADDIN" val="\documentclass{article}&#10;&#10;\usepackage[fleqn]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&#10;\begin{align*}&#10;(\vec{q}, \vec{p})_1 = (&#10;&amp; x_1, p_{x1}, y_1, p_{y1}, z_1, p_{z1}&#10;)&#10;\end{align*}&#10;&#10;\end{document}"/>
  <p:tag name="IGUANATEXSIZE" val="20"/>
  <p:tag name="IGUANATEXCURSOR" val="729"/>
  <p:tag name="TRANSPARENCY" val="True"/>
  <p:tag name="FILENAME" val=""/>
  <p:tag name="LATEXENGINEID" val="0"/>
  <p:tag name="TEMPFOLDER" val="c:\temp\"/>
  <p:tag name="LATEXFORMHEIGHT" val="312"/>
  <p:tag name="LATEXFORMWIDTH" val="466.5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513.6857"/>
  <p:tag name="LATEXADDIN" val="\documentclass{article}&#10;&#10;\usepackage{bm}&#10;\usepackage{amsmath}&#10;\usepackage{amssymb}&#10;\usepackage{textcomp}&#10;\usepackage[dvipsnames,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[&#10;\bm{\psi(\vec{q},\vec{p},t)}&#10;\]&#10;\end{document}"/>
  <p:tag name="IGUANATEXSIZE" val="21"/>
  <p:tag name="IGUANATEXCURSOR" val="729"/>
  <p:tag name="TRANSPARENCY" val="True"/>
  <p:tag name="FILENAME" val=""/>
  <p:tag name="LATEXENGINEID" val="0"/>
  <p:tag name="TEMPFOLDER" val="c:\temp\"/>
  <p:tag name="LATEXFORMHEIGHT" val="312"/>
  <p:tag name="LATEXFORMWIDTH" val="466.5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91.114"/>
  <p:tag name="ORIGINALWIDTH" val="2781.402"/>
  <p:tag name="LATEXADDIN" val="\documentclass{article}&#10;&#10;\usepackage{bm}&#10;\usepackage{amsmath}&#10;\usepackage{amssymb}&#10;\usepackage{textcomp}&#10;\usepackage[margin=2.7in]{geometry}&#10;\usepackage[dvipsnames,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\noindent&#10;\small The probability P (at any time $t$) to find a given particle at state $(\vec{q},\vec{p})$:\normalsize&#10;\[\bm{P\Bigr|_{(\vec{q},\vec{p}); t} = \frac{1}{N}\,\psi(\vec{q}, \vec{p}, t)}\]&#10;\small Normalization:~~\normalsize &#10;$\bm{1 = \displaystyle \frac{1}{N} \int \bm{\psi(\vec{q},\vec{p},t)}\,d\vec{q}d\vec{p}}$&#10;\end{document}"/>
  <p:tag name="IGUANATEXSIZE" val="19"/>
  <p:tag name="IGUANATEXCURSOR" val="979"/>
  <p:tag name="TRANSPARENCY" val="True"/>
  <p:tag name="FILENAME" val=""/>
  <p:tag name="LATEXENGINEID" val="0"/>
  <p:tag name="TEMPFOLDER" val="c:\temp\"/>
  <p:tag name="LATEXFORMHEIGHT" val="312"/>
  <p:tag name="LATEXFORMWIDTH" val="466.5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.48859"/>
  <p:tag name="ORIGINALWIDTH" val="106.4867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oyalBlue}&#10;&#10;\pagestyle{empty}&#10;\begin{document}&#10;\[&#10;v_y&#10;\]&#10;\end{document}"/>
  <p:tag name="IGUANATEXSIZE" val="22"/>
  <p:tag name="IGUANATEXCURSOR" val="65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4"/>
  <p:tag name="ORIGINALWIDTH" val="58.49268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y&#10;\]&#10;\end{document}"/>
  <p:tag name="IGUANATEXSIZE" val="22"/>
  <p:tag name="IGUANATEXCURSOR" val="6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62.99213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x&#10;\]&#10;\end{document}"/>
  <p:tag name="IGUANATEXSIZE" val="22"/>
  <p:tag name="IGUANATEXCURSOR" val="646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53.24331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z&#10;\]&#10;\end{document}"/>
  <p:tag name="IGUANATEXSIZE" val="22"/>
  <p:tag name="IGUANATEXCURSOR" val="688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900"/>
  <p:tag name="ORIGINALHEIGHT" val="409.4488"/>
  <p:tag name="ORIGINALWIDTH" val="230.2212"/>
  <p:tag name="LATEXADDIN" val="\documentclass{article}&#10;&#10;\usepackage{bm}&#10;\usepackage{amsmath}&#10;\usepackage{amssymb}&#10;\usepackage{textcomp}&#10;\usepackage[margin=2.3in]{geometry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&#10;\pagestyle{empty}&#10;\begin{document}&#10;&#10;\color{Red}&#10;\[\bm{(x, y)}\]&#10;\vspace*{-2mm}&#10;&#10;\color{RoyalBlue}&#10;\[\bm{z}\]&#10;&#10;\end{document}"/>
  <p:tag name="IGUANATEXSIZE" val="18"/>
  <p:tag name="IGUANATEXCURSOR" val="764"/>
  <p:tag name="TRANSPARENCY" val="True"/>
  <p:tag name="FILENAME" val=""/>
  <p:tag name="LATEXENGINEID" val="0"/>
  <p:tag name="TEMPFOLDER" val="c:\temp\"/>
  <p:tag name="LATEXFORMHEIGHT" val="423.75"/>
  <p:tag name="LATEXFORMWIDTH" val="633.75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338"/>
  <p:tag name="ORIGINALWIDTH" val="1720.285"/>
  <p:tag name="LATEXADDIN" val="\documentclass{article}&#10;&#10;\usepackage[fleqn]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&#10;\begin{align*}&#10;(\vec{q}, \vec{p})_1 = (&#10;&amp; x_1, p_{x1}, y_1, p_{y1}, z_1, p_{z1}&#10;)&#10;\end{align*}&#10;&#10;\end{document}"/>
  <p:tag name="IGUANATEXSIZE" val="20"/>
  <p:tag name="IGUANATEXCURSOR" val="729"/>
  <p:tag name="TRANSPARENCY" val="True"/>
  <p:tag name="FILENAME" val=""/>
  <p:tag name="LATEXENGINEID" val="0"/>
  <p:tag name="TEMPFOLDER" val="c:\temp\"/>
  <p:tag name="LATEXFORMHEIGHT" val="312"/>
  <p:tag name="LATEXFORMWIDTH" val="466.5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.48859"/>
  <p:tag name="ORIGINALWIDTH" val="106.4867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oyalBlue}&#10;&#10;\pagestyle{empty}&#10;\begin{document}&#10;\[&#10;v_y&#10;\]&#10;\end{document}"/>
  <p:tag name="IGUANATEXSIZE" val="22"/>
  <p:tag name="IGUANATEXCURSOR" val="65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4"/>
  <p:tag name="ORIGINALWIDTH" val="58.49268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y&#10;\]&#10;\end{document}"/>
  <p:tag name="IGUANATEXSIZE" val="22"/>
  <p:tag name="IGUANATEXCURSOR" val="6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62.99213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x&#10;\]&#10;\end{document}"/>
  <p:tag name="IGUANATEXSIZE" val="22"/>
  <p:tag name="IGUANATEXCURSOR" val="646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53.24331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z&#10;\]&#10;\end{document}"/>
  <p:tag name="IGUANATEXSIZE" val="22"/>
  <p:tag name="IGUANATEXCURSOR" val="688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338"/>
  <p:tag name="ORIGINALWIDTH" val="1720.285"/>
  <p:tag name="LATEXADDIN" val="\documentclass{article}&#10;&#10;\usepackage[fleqn]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&#10;\begin{align*}&#10;(\vec{q}, \vec{p})_1 = (&#10;&amp; x_1, p_{x1}, y_1, p_{y1}, z_1, p_{z1}&#10;)&#10;\end{align*}&#10;&#10;\end{document}"/>
  <p:tag name="IGUANATEXSIZE" val="20"/>
  <p:tag name="IGUANATEXCURSOR" val="729"/>
  <p:tag name="TRANSPARENCY" val="True"/>
  <p:tag name="FILENAME" val=""/>
  <p:tag name="LATEXENGINEID" val="0"/>
  <p:tag name="TEMPFOLDER" val="c:\temp\"/>
  <p:tag name="LATEXFORMHEIGHT" val="312"/>
  <p:tag name="LATEXFORMWIDTH" val="466.5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.222"/>
  <p:tag name="ORIGINALWIDTH" val="1391.076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&#10;\begin{align*}&#10;\varepsilon_x^{n,\textrm{rms}} &amp;= \sqrt{\sigma_x^2\sigma_{p_x}^2 - \sigma_x\sigma_{p_x}}&#10;\end{align*}&#10;&#10;\end{document}"/>
  <p:tag name="IGUANATEXSIZE" val="19"/>
  <p:tag name="IGUANATEXCURSOR" val="73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9.8838"/>
  <p:tag name="ORIGINALWIDTH" val="1955.006"/>
  <p:tag name="LATEXADDIN" val="\documentclass{article}&#10;&#10;\usepackage{amsmath}&#10;\usepackage{amssymb}&#10;\usepackage{textcomp}&#10;\usepackage[svgnames,table]{xcolor}&#10;&#10;\renewcommand*\sfdefault{lcmss}&#10;\renewcommand*\familydefault{\sfdefault}&#10;\usepackage[T1]{fontenc}&#10;&#10;% Uncomment this line for sans-serif font&#10;%\everymath{\mathsf{\xdef\mysf{\mathgroup\the\mathgroup\relax}}\mysf}&#10;&#10;% Uncomment these lines for colored equations&#10;\definecolor{cern}{RGB}{40,40,40}&#10;\definecolor{cernblue}{RGB}{0, 83, 161}&#10;\color{cern}&#10;&#10;&#10;\pagestyle{empty}&#10;\begin{document}&#10;&#10;\begin{align*}&#10;N &amp;= \int \psi\left(\vec{q},\vec{p}\right)\,d\vec{q} d\vec{p}\\&#10;\langle x\rangle &amp;= \frac{1}{N}\int &#10;    x \cdot \psi\left(\vec{q}, \vec{p}\right)\,d\vec{q} d\vec{p}\\&#10;\sigma_x^2 &amp;= \frac{1}{N}\int&#10;    \left(x - \langle x\rangle\right)^2 \cdot \psi\left(\vec{q}, \vec{p}\right)\,d\vec{q} d\vec{p}\\&#10;\end{align*}&#10;&#10;\end{document}"/>
  <p:tag name="IGUANATEXSIZE" val="18"/>
  <p:tag name="IGUANATEXCURSOR" val="835"/>
  <p:tag name="TRANSPARENCY" val="True"/>
  <p:tag name="FILENAME" val=""/>
  <p:tag name="LATEXENGINEID" val="0"/>
  <p:tag name="TEMPFOLDER" val="c:\temp\"/>
  <p:tag name="LATEXFORMHEIGHT" val="525.75"/>
  <p:tag name="LATEXFORMWIDTH" val="1265.25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4837"/>
  <p:tag name="ORIGINALWIDTH" val="2439.445"/>
  <p:tag name="LATEXADDIN" val="\documentclass{article}&#10;&#10;\usepackage{amsmath}&#10;\usepackage{amssymb}&#10;\usepackage{textcomp}&#10;\usepackage[svgnames,table]{xcolor}&#10;&#10;\renewcommand*\sfdefault{lcmss}&#10;\renewcommand*\familydefault{\sfdefault}&#10;\usepackage[T1]{fontenc}&#10;&#10;% Uncomment this line for sans-serif font&#10;%\everymath{\mathsf{\xdef\mysf{\mathgroup\the\mathgroup\relax}}\mysf}&#10;&#10;% Uncomment these lines for colored equations&#10;\definecolor{cern}{RGB}{40,40,40}&#10;\definecolor{cernblue}{RGB}{0, 83, 161}&#10;\color{cern}&#10;&#10;&#10;\pagestyle{empty}&#10;\begin{document}&#10;&#10;with similar definitions for $\langle y\rangle, \sigma_y, \langle z\rangle, \sigma_z$&#10;&#10;\end{document}"/>
  <p:tag name="IGUANATEXSIZE" val="17"/>
  <p:tag name="IGUANATEXCURSOR" val="515"/>
  <p:tag name="TRANSPARENCY" val="True"/>
  <p:tag name="FILENAME" val=""/>
  <p:tag name="LATEXENGINEID" val="0"/>
  <p:tag name="TEMPFOLDER" val="c:\temp\"/>
  <p:tag name="LATEXFORMHEIGHT" val="525.75"/>
  <p:tag name="LATEXFORMWIDTH" val="1265.25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.48859"/>
  <p:tag name="ORIGINALWIDTH" val="106.4867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oyalBlue}&#10;&#10;\pagestyle{empty}&#10;\begin{document}&#10;\[&#10;v_y&#10;\]&#10;\end{document}"/>
  <p:tag name="IGUANATEXSIZE" val="22"/>
  <p:tag name="IGUANATEXCURSOR" val="65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900"/>
  <p:tag name="ORIGINALHEIGHT" val="280.465"/>
  <p:tag name="ORIGINALWIDTH" val="1283.839"/>
  <p:tag name="LATEXADDIN" val="\documentclass{article}&#10;&#10;\usepackage{bm}&#10;\usepackage{amsmath}&#10;\usepackage{amssymb}&#10;\usepackage{textcomp}&#10;%\usepackage[margin=2.3in]{geometry}&#10;\usepackage[dvipsnames,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&#10;\pagestyle{empty}&#10;\begin{document}&#10;&#10;\color{OliveGreen}&#10;\[&#10;\Biggl[&#10;\begin{pmatrix}x \\ p_x\end{pmatrix},&#10;\begin{pmatrix}y \\ p_y\end{pmatrix},&#10;\begin{pmatrix}z \\ p_z\end{pmatrix}&#10;\Biggr] \in \Gamma \cong \mathbb{R}^6&#10;\]&#10;&#10;\end{document}"/>
  <p:tag name="IGUANATEXSIZE" val="18"/>
  <p:tag name="IGUANATEXCURSOR" val="771"/>
  <p:tag name="TRANSPARENCY" val="True"/>
  <p:tag name="FILENAME" val=""/>
  <p:tag name="LATEXENGINEID" val="0"/>
  <p:tag name="TEMPFOLDER" val="c:\temp\"/>
  <p:tag name="LATEXFORMHEIGHT" val="423.75"/>
  <p:tag name="LATEXFORMWIDTH" val="633.75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4"/>
  <p:tag name="ORIGINALWIDTH" val="58.49268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y&#10;\]&#10;\end{document}"/>
  <p:tag name="IGUANATEXSIZE" val="22"/>
  <p:tag name="IGUANATEXCURSOR" val="6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62.99213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x&#10;\]&#10;\end{document}"/>
  <p:tag name="IGUANATEXSIZE" val="22"/>
  <p:tag name="IGUANATEXCURSOR" val="646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53.24331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z&#10;\]&#10;\end{document}"/>
  <p:tag name="IGUANATEXSIZE" val="22"/>
  <p:tag name="IGUANATEXCURSOR" val="688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.48859"/>
  <p:tag name="ORIGINALWIDTH" val="106.4867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OliveGreen}&#10;&#10;\pagestyle{empty}&#10;\begin{document}&#10;\[&#10;v_y&#10;\]&#10;\end{document}"/>
  <p:tag name="IGUANATEXSIZE" val="22"/>
  <p:tag name="IGUANATEXCURSOR" val="65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0.098"/>
  <p:tag name="ORIGINALWIDTH" val="1901.762"/>
  <p:tag name="LATEXADDIN" val="\documentclass{article}&#10;&#10;\usepackage[fleqn]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Particle bunch:&#10;\begin{align*}&#10;&amp;\begin{pmatrix}&#10;x_{\color{BrickRed}i}\\{p_x}_{\color{BrickRed}i}&#10;\end{pmatrix}\quad&#10;\begin{pmatrix}&#10;q_{\color{BrickRed}i}\\m_{\color{BrickRed}i}&#10;\end{pmatrix}\,,\quad \color{BrickRed}i=1,\ldots,N&#10;\\&#10;&amp;\begin{pmatrix}&#10;y_{\color{BrickRed}i}\\{p_y}_{\color{BrickRed}i}&#10;\end{pmatrix}&#10;\\&#10;&amp;\begin{pmatrix}&#10;z_{\color{BrickRed}i}\\{p_z}_{\color{BrickRed}i}&#10;\end{pmatrix}&#10;\end{align*}&#10;\end{document}"/>
  <p:tag name="IGUANATEXSIZE" val="19"/>
  <p:tag name="IGUANATEXCURSOR" val="76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0.4537"/>
  <p:tag name="ORIGINALWIDTH" val="2118.485"/>
  <p:tag name="LATEXADDIN" val="\documentclass{article}&#10;&#10;\usepackage{bm}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&#10;\[\bm{&#10;\frac{\partial\Psi}{\partial t} + &#10;\sum_i^N \left(&#10;  \frac{\partial \Psi}{\partial p_i}&#10;  \frac{\partial p_i}{\partial t} +&#10;  \frac{\partial \Psi}{\partial q_i}&#10;  \frac{\partial q_i}{\partial t} &#10;\right) = 0&#10;}\]&#10;&#10;\end{document}"/>
  <p:tag name="IGUANATEXSIZE" val="18"/>
  <p:tag name="IGUANATEXCURSOR" val="91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4"/>
  <p:tag name="ORIGINALWIDTH" val="58.49268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y&#10;\]&#10;\end{document}"/>
  <p:tag name="IGUANATEXSIZE" val="22"/>
  <p:tag name="IGUANATEXCURSOR" val="6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62.99213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x&#10;\]&#10;\end{document}"/>
  <p:tag name="IGUANATEXSIZE" val="22"/>
  <p:tag name="IGUANATEXCURSOR" val="646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53.24331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z&#10;\]&#10;\end{document}"/>
  <p:tag name="IGUANATEXSIZE" val="22"/>
  <p:tag name="IGUANATEXCURSOR" val="688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.48859"/>
  <p:tag name="ORIGINALWIDTH" val="106.4867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OliveGreen}&#10;&#10;\pagestyle{empty}&#10;\begin{document}&#10;\[&#10;v_y&#10;\]&#10;\end{document}"/>
  <p:tag name="IGUANATEXSIZE" val="22"/>
  <p:tag name="IGUANATEXCURSOR" val="65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4"/>
  <p:tag name="ORIGINALWIDTH" val="58.49268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y&#10;\]&#10;\end{document}"/>
  <p:tag name="IGUANATEXSIZE" val="22"/>
  <p:tag name="IGUANATEXCURSOR" val="6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0.098"/>
  <p:tag name="ORIGINALWIDTH" val="1901.762"/>
  <p:tag name="LATEXADDIN" val="\documentclass{article}&#10;&#10;\usepackage[fleqn]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Particle bunch:&#10;\begin{align*}&#10;&amp;\begin{pmatrix}&#10;x_{\color{BrickRed}i}\\{p_x}_{\color{BrickRed}i}&#10;\end{pmatrix}\quad&#10;\begin{pmatrix}&#10;q_{\color{BrickRed}i}\\m_{\color{BrickRed}i}&#10;\end{pmatrix}\,,\quad \color{BrickRed}i=1,\ldots,N&#10;\\&#10;&amp;\begin{pmatrix}&#10;y_{\color{BrickRed}i}\\{p_y}_{\color{BrickRed}i}&#10;\end{pmatrix}&#10;\\&#10;&amp;\begin{pmatrix}&#10;z_{\color{BrickRed}i}\\{p_z}_{\color{BrickRed}i}&#10;\end{pmatrix}&#10;\end{align*}&#10;\end{document}"/>
  <p:tag name="IGUANATEXSIZE" val="19"/>
  <p:tag name="IGUANATEXCURSOR" val="76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0.4537"/>
  <p:tag name="ORIGINALWIDTH" val="2118.485"/>
  <p:tag name="LATEXADDIN" val="\documentclass{article}&#10;&#10;\usepackage{bm}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&#10;\[\bm{&#10;\frac{\partial\Psi}{\partial t} + &#10;\sum_i^N \left(&#10;  \frac{\partial \Psi}{\partial p_i}&#10;  \frac{\partial p_i}{\partial t} +&#10;  \frac{\partial \Psi}{\partial q_i}&#10;  \frac{\partial q_i}{\partial t} &#10;\right) = 0&#10;}\]&#10;&#10;\end{document}"/>
  <p:tag name="IGUANATEXSIZE" val="18"/>
  <p:tag name="IGUANATEXCURSOR" val="91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7.4653"/>
  <p:tag name="ORIGINALWIDTH" val="2537.683"/>
  <p:tag name="LATEXADDIN" val="\documentclass{article}&#10;&#10;\usepackage{bm}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&#10;\[\bm{&#10;\frac{\partial\Psi}{\partial t} =&#10;\{H, \Psi\} =&#10;\{H_\textrm{ext} + H_\textrm{coll}, \Psi_0 + \psi_\textrm{pert}\}&#10;}\]&#10;&#10;\end{document}"/>
  <p:tag name="IGUANATEXSIZE" val="20"/>
  <p:tag name="IGUANATEXCURSOR" val="75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15.6731"/>
  <p:tag name="ORIGINALWIDTH" val="2946.382"/>
  <p:tag name="LATEXADDIN" val="\documentclass{article}&#10;&#10;\usepackage{bm}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cern4}&#10;&#10;\pagestyle{empty}&#10;\begin{document}&#10;&#10;\begin{itemize}&#10;\item $H$: Hamiltonian&#10;\item $\Psi$: Single particle probablity density function&#10;\item $\{\cdot, \cdot\}$: Poisson bracket&#10;\end{itemize}&#10;&#10;\end{document}"/>
  <p:tag name="IGUANATEXSIZE" val="16"/>
  <p:tag name="IGUANATEXCURSOR" val="74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4"/>
  <p:tag name="ORIGINALWIDTH" val="58.49268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y&#10;\]&#10;\end{document}"/>
  <p:tag name="IGUANATEXSIZE" val="22"/>
  <p:tag name="IGUANATEXCURSOR" val="6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62.99213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x&#10;\]&#10;\end{document}"/>
  <p:tag name="IGUANATEXSIZE" val="22"/>
  <p:tag name="IGUANATEXCURSOR" val="646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53.24331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z&#10;\]&#10;\end{document}"/>
  <p:tag name="IGUANATEXSIZE" val="22"/>
  <p:tag name="IGUANATEXCURSOR" val="688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1.9647"/>
  <p:tag name="ORIGINALWIDTH" val="5130.858"/>
  <p:tag name="LATEXADDIN" val="\documentclass{article}&#10;&#10;\usepackage{bm}&#10;\usepackage{amsmath}&#10;\usepackage{amssymb}&#10;\usepackage{textcomp}&#10;\usepackage[svgnames,table]{xcolor}&#10;&#10;\renewcommand*\sfdefault{lcmss}&#10;\renewcommand*\familydefault{\sfdefault}&#10;\usepackage[T1]{fontenc}&#10;&#10;% Uncomment this line for sans-serif font&#10;%\everymath{\mathsf{\xdef\mysf{\mathgroup\the\mathgroup\relax}}\mysf}&#10;&#10;% Uncomment these lines for colored equations&#10;\definecolor{cern}{RGB}{40,40,40}&#10;\definecolor{cernblue}{RGB}{0, 83, 161}&#10;\color{cern}&#10;&#10;&#10;\pagestyle{empty}&#10;\begin{document}&#10;&#10;\begin{align*}&#10;\color{Red}\bm{&#10;  \langle x\rangle} &amp;&#10;\color{Red}\bm{&#10;  = \frac{1}{N}\int x \cdot \psi\left(\vec{q}, \vec{p}\right)\,d\vec{q} d\vec{p}}\,,&amp;&#10;\sigma_x^2 &amp;= \frac{1}{N}\int&#10;    \left(x - \langle x\rangle\right)^2 \cdot \psi\left(\vec{q}, \vec{p}\right)\,d\vec{q} d\vec{p}\,,&amp;&#10;\varepsilon_x^n = \sqrt{\sigma_x^2\sigma_{p_x}^2 - \sigma_x\sigma_{p_x}}&#10;\end{align*}&#10;&#10;\end{document}"/>
  <p:tag name="IGUANATEXSIZE" val="18"/>
  <p:tag name="IGUANATEXCURSOR" val="554"/>
  <p:tag name="TRANSPARENCY" val="True"/>
  <p:tag name="FILENAME" val=""/>
  <p:tag name="LATEXENGINEID" val="0"/>
  <p:tag name="TEMPFOLDER" val="c:\temp\"/>
  <p:tag name="LATEXFORMHEIGHT" val="525.75"/>
  <p:tag name="LATEXFORMWIDTH" val="1265.25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4"/>
  <p:tag name="ORIGINALWIDTH" val="58.49268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y&#10;\]&#10;\end{document}"/>
  <p:tag name="IGUANATEXSIZE" val="22"/>
  <p:tag name="IGUANATEXCURSOR" val="6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62.99213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x&#10;\]&#10;\end{document}"/>
  <p:tag name="IGUANATEXSIZE" val="22"/>
  <p:tag name="IGUANATEXCURSOR" val="646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62.99213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x&#10;\]&#10;\end{document}"/>
  <p:tag name="IGUANATEXSIZE" val="22"/>
  <p:tag name="IGUANATEXCURSOR" val="646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53.24331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oyalBlue}&#10;&#10;\pagestyle{empty}&#10;\begin{document}&#10;\[&#10;z&#10;\]&#10;\end{document}"/>
  <p:tag name="IGUANATEXSIZE" val="22"/>
  <p:tag name="IGUANATEXCURSOR" val="64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46.49417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Orange}&#10;&#10;\pagestyle{empty}&#10;\begin{document}&#10;\[&#10;s&#10;\]&#10;\end{document}"/>
  <p:tag name="IGUANATEXSIZE" val="22"/>
  <p:tag name="IGUANATEXCURSOR" val="64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1.9647"/>
  <p:tag name="ORIGINALWIDTH" val="5130.858"/>
  <p:tag name="LATEXADDIN" val="\documentclass{article}&#10;&#10;\usepackage{bm}&#10;\usepackage{amsmath}&#10;\usepackage{amssymb}&#10;\usepackage{textcomp}&#10;\usepackage[svgnames,table]{xcolor}&#10;&#10;\renewcommand*\sfdefault{lcmss}&#10;\renewcommand*\familydefault{\sfdefault}&#10;\usepackage[T1]{fontenc}&#10;&#10;% Uncomment this line for sans-serif font&#10;%\everymath{\mathsf{\xdef\mysf{\mathgroup\the\mathgroup\relax}}\mysf}&#10;&#10;% Uncomment these lines for colored equations&#10;\definecolor{cern}{RGB}{40,40,40}&#10;\definecolor{cernblue}{RGB}{0, 83, 161}&#10;\color{cern}&#10;&#10;&#10;\pagestyle{empty}&#10;\begin{document}&#10;&#10;\begin{align*}&#10;\color{Red}\bm{&#10;  \langle x\rangle} &amp;&#10;\color{Red}\bm{&#10;  = \frac{1}{N}\int x \cdot \psi\left(\vec{q}, \vec{p}\right)\,d\vec{q} d\vec{p}}\,,&amp;&#10;\sigma_x^2 &amp;= \frac{1}{N}\int&#10;    \left(x - \langle x\rangle\right)^2 \cdot \psi\left(\vec{q}, \vec{p}\right)\,d\vec{q} d\vec{p}\,,&amp;&#10;\varepsilon_x^n = \sqrt{\sigma_x^2\sigma_{p_x}^2 - \sigma_x\sigma_{p_x}}&#10;\end{align*}&#10;&#10;\end{document}"/>
  <p:tag name="IGUANATEXSIZE" val="18"/>
  <p:tag name="IGUANATEXCURSOR" val="29"/>
  <p:tag name="TRANSPARENCY" val="True"/>
  <p:tag name="FILENAME" val=""/>
  <p:tag name="LATEXENGINEID" val="0"/>
  <p:tag name="TEMPFOLDER" val="c:\temp\"/>
  <p:tag name="LATEXFORMHEIGHT" val="525.75"/>
  <p:tag name="LATEXFORMWIDTH" val="1265.25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4"/>
  <p:tag name="ORIGINALWIDTH" val="58.49268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y&#10;\]&#10;\end{document}"/>
  <p:tag name="IGUANATEXSIZE" val="22"/>
  <p:tag name="IGUANATEXCURSOR" val="6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62.99213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x&#10;\]&#10;\end{document}"/>
  <p:tag name="IGUANATEXSIZE" val="22"/>
  <p:tag name="IGUANATEXCURSOR" val="646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53.24331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oyalBlue}&#10;&#10;\pagestyle{empty}&#10;\begin{document}&#10;\[&#10;z&#10;\]&#10;\end{document}"/>
  <p:tag name="IGUANATEXSIZE" val="22"/>
  <p:tag name="IGUANATEXCURSOR" val="64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46.49417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Orange}&#10;&#10;\pagestyle{empty}&#10;\begin{document}&#10;\[&#10;s&#10;\]&#10;\end{document}"/>
  <p:tag name="IGUANATEXSIZE" val="22"/>
  <p:tag name="IGUANATEXCURSOR" val="64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1.9647"/>
  <p:tag name="ORIGINALWIDTH" val="5130.858"/>
  <p:tag name="LATEXADDIN" val="\documentclass{article}&#10;&#10;\usepackage{bm}&#10;\usepackage{amsmath}&#10;\usepackage{amssymb}&#10;\usepackage{textcomp}&#10;\usepackage[svgnames,table]{xcolor}&#10;&#10;\renewcommand*\sfdefault{lcmss}&#10;\renewcommand*\familydefault{\sfdefault}&#10;\usepackage[T1]{fontenc}&#10;&#10;% Uncomment this line for sans-serif font&#10;%\everymath{\mathsf{\xdef\mysf{\mathgroup\the\mathgroup\relax}}\mysf}&#10;&#10;% Uncomment these lines for colored equations&#10;\definecolor{cern}{RGB}{40,40,40}&#10;\definecolor{cernblue}{RGB}{0, 83, 161}&#10;\color{cern}&#10;&#10;&#10;\pagestyle{empty}&#10;\begin{document}&#10;&#10;\begin{align*}&#10;\color{Red}\bm{&#10;  \langle x\rangle} &amp;&#10;\color{Red}\bm{&#10;  = \frac{1}{N}\int x \cdot \psi\left(\vec{q}, \vec{p}\right)\,d\vec{q} d\vec{p}}\,,&amp;&#10;\sigma_x^2 &amp;= \frac{1}{N}\int&#10;    \left(x - \langle x\rangle\right)^2 \cdot \psi\left(\vec{q}, \vec{p}\right)\,d\vec{q} d\vec{p}\,,&amp;&#10;\varepsilon_x^n = \sqrt{\sigma_x^2\sigma_{p_x}^2 - \sigma_x\sigma_{p_x}}&#10;\end{align*}&#10;&#10;\end{document}"/>
  <p:tag name="IGUANATEXSIZE" val="18"/>
  <p:tag name="IGUANATEXCURSOR" val="29"/>
  <p:tag name="TRANSPARENCY" val="True"/>
  <p:tag name="FILENAME" val=""/>
  <p:tag name="LATEXENGINEID" val="0"/>
  <p:tag name="TEMPFOLDER" val="c:\temp\"/>
  <p:tag name="LATEXFORMHEIGHT" val="525.75"/>
  <p:tag name="LATEXFORMWIDTH" val="1265.25"/>
  <p:tag name="LATEXFORMWRAP" val="Tru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4"/>
  <p:tag name="ORIGINALWIDTH" val="58.49268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y&#10;\]&#10;\end{document}"/>
  <p:tag name="IGUANATEXSIZE" val="22"/>
  <p:tag name="IGUANATEXCURSOR" val="6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62.99213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x&#10;\]&#10;\end{document}"/>
  <p:tag name="IGUANATEXSIZE" val="22"/>
  <p:tag name="IGUANATEXCURSOR" val="646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53.24331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z&#10;\]&#10;\end{document}"/>
  <p:tag name="IGUANATEXSIZE" val="22"/>
  <p:tag name="IGUANATEXCURSOR" val="688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53.24331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oyalBlue}&#10;&#10;\pagestyle{empty}&#10;\begin{document}&#10;\[&#10;z&#10;\]&#10;\end{document}"/>
  <p:tag name="IGUANATEXSIZE" val="22"/>
  <p:tag name="IGUANATEXCURSOR" val="64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46.49417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Orange}&#10;&#10;\pagestyle{empty}&#10;\begin{document}&#10;\[&#10;s&#10;\]&#10;\end{document}"/>
  <p:tag name="IGUANATEXSIZE" val="22"/>
  <p:tag name="IGUANATEXCURSOR" val="64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4"/>
  <p:tag name="ORIGINALWIDTH" val="58.49268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y&#10;\]&#10;\end{document}"/>
  <p:tag name="IGUANATEXSIZE" val="22"/>
  <p:tag name="IGUANATEXCURSOR" val="6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62.99213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x&#10;\]&#10;\end{document}"/>
  <p:tag name="IGUANATEXSIZE" val="22"/>
  <p:tag name="IGUANATEXCURSOR" val="646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53.24331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oyalBlue}&#10;&#10;\pagestyle{empty}&#10;\begin{document}&#10;\[&#10;z&#10;\]&#10;\end{document}"/>
  <p:tag name="IGUANATEXSIZE" val="22"/>
  <p:tag name="IGUANATEXCURSOR" val="64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46.49417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Orange}&#10;&#10;\pagestyle{empty}&#10;\begin{document}&#10;\[&#10;s&#10;\]&#10;\end{document}"/>
  <p:tag name="IGUANATEXSIZE" val="22"/>
  <p:tag name="IGUANATEXCURSOR" val="64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4"/>
  <p:tag name="ORIGINALWIDTH" val="58.49268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y&#10;\]&#10;\end{document}"/>
  <p:tag name="IGUANATEXSIZE" val="22"/>
  <p:tag name="IGUANATEXCURSOR" val="6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62.99213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x&#10;\]&#10;\end{document}"/>
  <p:tag name="IGUANATEXSIZE" val="22"/>
  <p:tag name="IGUANATEXCURSOR" val="646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53.24331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oyalBlue}&#10;&#10;\pagestyle{empty}&#10;\begin{document}&#10;\[&#10;z&#10;\]&#10;\end{document}"/>
  <p:tag name="IGUANATEXSIZE" val="22"/>
  <p:tag name="IGUANATEXCURSOR" val="64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46.49417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Orange}&#10;&#10;\pagestyle{empty}&#10;\begin{document}&#10;\[&#10;s&#10;\]&#10;\end{document}"/>
  <p:tag name="IGUANATEXSIZE" val="22"/>
  <p:tag name="IGUANATEXCURSOR" val="64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4"/>
  <p:tag name="ORIGINALWIDTH" val="58.49268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y&#10;\]&#10;\end{document}"/>
  <p:tag name="IGUANATEXSIZE" val="22"/>
  <p:tag name="IGUANATEXCURSOR" val="6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4"/>
  <p:tag name="ORIGINALWIDTH" val="58.49268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y&#10;\]&#10;\end{document}"/>
  <p:tag name="IGUANATEXSIZE" val="22"/>
  <p:tag name="IGUANATEXCURSOR" val="6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62.99213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x&#10;\]&#10;\end{document}"/>
  <p:tag name="IGUANATEXSIZE" val="22"/>
  <p:tag name="IGUANATEXCURSOR" val="646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53.24331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oyalBlue}&#10;&#10;\pagestyle{empty}&#10;\begin{document}&#10;\[&#10;z&#10;\]&#10;\end{document}"/>
  <p:tag name="IGUANATEXSIZE" val="22"/>
  <p:tag name="IGUANATEXCURSOR" val="64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46.49417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Orange}&#10;&#10;\pagestyle{empty}&#10;\begin{document}&#10;\[&#10;s&#10;\]&#10;\end{document}"/>
  <p:tag name="IGUANATEXSIZE" val="22"/>
  <p:tag name="IGUANATEXCURSOR" val="64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4"/>
  <p:tag name="ORIGINALWIDTH" val="58.49268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y&#10;\]&#10;\end{document}"/>
  <p:tag name="IGUANATEXSIZE" val="22"/>
  <p:tag name="IGUANATEXCURSOR" val="6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62.99213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x&#10;\]&#10;\end{document}"/>
  <p:tag name="IGUANATEXSIZE" val="22"/>
  <p:tag name="IGUANATEXCURSOR" val="646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53.24331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oyalBlue}&#10;&#10;\pagestyle{empty}&#10;\begin{document}&#10;\[&#10;z&#10;\]&#10;\end{document}"/>
  <p:tag name="IGUANATEXSIZE" val="22"/>
  <p:tag name="IGUANATEXCURSOR" val="64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46.49417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Orange}&#10;&#10;\pagestyle{empty}&#10;\begin{document}&#10;\[&#10;s&#10;\]&#10;\end{document}"/>
  <p:tag name="IGUANATEXSIZE" val="22"/>
  <p:tag name="IGUANATEXCURSOR" val="64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4"/>
  <p:tag name="ORIGINALWIDTH" val="58.49268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y&#10;\]&#10;\end{document}"/>
  <p:tag name="IGUANATEXSIZE" val="22"/>
  <p:tag name="IGUANATEXCURSOR" val="6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62.99213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x&#10;\]&#10;\end{document}"/>
  <p:tag name="IGUANATEXSIZE" val="22"/>
  <p:tag name="IGUANATEXCURSOR" val="646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62.99213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x&#10;\]&#10;\end{document}"/>
  <p:tag name="IGUANATEXSIZE" val="22"/>
  <p:tag name="IGUANATEXCURSOR" val="646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53.24331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oyalBlue}&#10;&#10;\pagestyle{empty}&#10;\begin{document}&#10;\[&#10;z&#10;\]&#10;\end{document}"/>
  <p:tag name="IGUANATEXSIZE" val="22"/>
  <p:tag name="IGUANATEXCURSOR" val="64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46.49417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Orange}&#10;&#10;\pagestyle{empty}&#10;\begin{document}&#10;\[&#10;s&#10;\]&#10;\end{document}"/>
  <p:tag name="IGUANATEXSIZE" val="22"/>
  <p:tag name="IGUANATEXCURSOR" val="64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4"/>
  <p:tag name="ORIGINALWIDTH" val="58.49268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y&#10;\]&#10;\end{document}"/>
  <p:tag name="IGUANATEXSIZE" val="22"/>
  <p:tag name="IGUANATEXCURSOR" val="6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62.99213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x&#10;\]&#10;\end{document}"/>
  <p:tag name="IGUANATEXSIZE" val="22"/>
  <p:tag name="IGUANATEXCURSOR" val="646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53.24331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oyalBlue}&#10;&#10;\pagestyle{empty}&#10;\begin{document}&#10;\[&#10;z&#10;\]&#10;\end{document}"/>
  <p:tag name="IGUANATEXSIZE" val="22"/>
  <p:tag name="IGUANATEXCURSOR" val="64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46.49417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Orange}&#10;&#10;\pagestyle{empty}&#10;\begin{document}&#10;\[&#10;s&#10;\]&#10;\end{document}"/>
  <p:tag name="IGUANATEXSIZE" val="22"/>
  <p:tag name="IGUANATEXCURSOR" val="64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4"/>
  <p:tag name="ORIGINALWIDTH" val="58.49268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y&#10;\]&#10;\end{document}"/>
  <p:tag name="IGUANATEXSIZE" val="22"/>
  <p:tag name="IGUANATEXCURSOR" val="6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62.99213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ed}&#10;&#10;\pagestyle{empty}&#10;\begin{document}&#10;\[&#10;x&#10;\]&#10;\end{document}"/>
  <p:tag name="IGUANATEXSIZE" val="22"/>
  <p:tag name="IGUANATEXCURSOR" val="646"/>
  <p:tag name="TRANSPARENCY" val="Fals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53.24331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RoyalBlue}&#10;&#10;\pagestyle{empty}&#10;\begin{document}&#10;\[&#10;z&#10;\]&#10;\end{document}"/>
  <p:tag name="IGUANATEXSIZE" val="22"/>
  <p:tag name="IGUANATEXCURSOR" val="64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46.49417"/>
  <p:tag name="LATEXADDIN" val="\documentclass{article}&#10;&#10;\usepackage{amsmath}&#10;\usepackage{amssymb}&#10;\usepackage{textcomp}&#10;\usepackage[dvipsnames, table]{xcolor}&#10;&#10;\renewcommand*\sfdefault{lcmss}&#10;\renewcommand*\familydefault{\sfdefault} %% Only if the base font of the document is to be sans serif&#10;\usepackage[T1]{fontenc}&#10;&#10;% Uncomment this line for sans-serif font&#10;%\everymath{\mathsf{\xdef\mysf{\mathgroup\the\mathgroup\relax}}\mysf}&#10;&#10;% Uncomment these lines for colored equations&#10;\definecolor{cern1}{RGB}{3, 55, 95}&#10;\definecolor{cern2}{RGB}{41, 158, 248}&#10;\definecolor{cern3}{RGB}{11, 102, 172}&#10;\definecolor{cern4}{RGB}{40,40,40}&#10;\definecolor{cern5}{RGB}{172, 108, 11}&#10;\color{Orange}&#10;&#10;\pagestyle{empty}&#10;\begin{document}&#10;\[&#10;s&#10;\]&#10;\end{document}"/>
  <p:tag name="IGUANATEXSIZE" val="22"/>
  <p:tag name="IGUANATEXCURSOR" val="64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Earthtone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F3B1B"/>
      </a:accent1>
      <a:accent2>
        <a:srgbClr val="D57500"/>
      </a:accent2>
      <a:accent3>
        <a:srgbClr val="DBCA69"/>
      </a:accent3>
      <a:accent4>
        <a:srgbClr val="668D3C"/>
      </a:accent4>
      <a:accent5>
        <a:srgbClr val="4E6172"/>
      </a:accent5>
      <a:accent6>
        <a:srgbClr val="A9A18C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21725</TotalTime>
  <Words>4138</Words>
  <Application>Microsoft Office PowerPoint</Application>
  <PresentationFormat>Widescreen</PresentationFormat>
  <Paragraphs>592</Paragraphs>
  <Slides>52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Arial</vt:lpstr>
      <vt:lpstr>Calibri</vt:lpstr>
      <vt:lpstr>Calibri Light</vt:lpstr>
      <vt:lpstr>Cambria Math</vt:lpstr>
      <vt:lpstr>Courier New</vt:lpstr>
      <vt:lpstr>Wingdings</vt:lpstr>
      <vt:lpstr>Office Theme</vt:lpstr>
      <vt:lpstr>CAS – Introduction to Accelerator Physics   Collective effects</vt:lpstr>
      <vt:lpstr>Context and outline</vt:lpstr>
      <vt:lpstr>PowerPoint Presentation</vt:lpstr>
      <vt:lpstr>PowerPoint Presentation</vt:lpstr>
      <vt:lpstr>Single particle dynamics</vt:lpstr>
      <vt:lpstr>Single particle dynamics – reminder coordinates</vt:lpstr>
      <vt:lpstr>Single particle dynamics – transverse</vt:lpstr>
      <vt:lpstr>Single particle dynamics – longitudinal</vt:lpstr>
      <vt:lpstr>Multi-particle dynamics – state representation (theory)</vt:lpstr>
      <vt:lpstr>Multi-particle dynamics – state representation (numerics)</vt:lpstr>
      <vt:lpstr>Multi-particle dynamics – state representation</vt:lpstr>
      <vt:lpstr>Remark: multi-particle dynamics – Liouville’s theorem</vt:lpstr>
      <vt:lpstr>Remark: multi-particle dynamics – Liouville’s theorem</vt:lpstr>
      <vt:lpstr>PowerPoint Presentation</vt:lpstr>
      <vt:lpstr>Incoherent vs. coherent motion</vt:lpstr>
      <vt:lpstr>Incoherent vs. coherent motion</vt:lpstr>
      <vt:lpstr>Incoherent vs. coherent motion – model</vt:lpstr>
      <vt:lpstr>Incoherent vs. coherent motion – model</vt:lpstr>
      <vt:lpstr>Incoherent vs. coherent motion – model</vt:lpstr>
      <vt:lpstr>Incoherent vs. coherent motion – simulation</vt:lpstr>
      <vt:lpstr>Incoherent vs. coherent motion – simulation</vt:lpstr>
      <vt:lpstr>Incoherent vs. coherent motion – simulation</vt:lpstr>
      <vt:lpstr>Incoherent vs. coherent motion – simulation</vt:lpstr>
      <vt:lpstr>Incoherent vs. coherent motion – simulation</vt:lpstr>
      <vt:lpstr>Incoherent vs. coherent motion – simulation</vt:lpstr>
      <vt:lpstr>Incoherent vs. coherent motion – simulation</vt:lpstr>
      <vt:lpstr>Sources and impact of transverse nonlinearities</vt:lpstr>
      <vt:lpstr>PowerPoint Presentation</vt:lpstr>
      <vt:lpstr>Single particle dynamics – reminder coordinates</vt:lpstr>
      <vt:lpstr>Two point charges with same velocity</vt:lpstr>
      <vt:lpstr>Example: coasting beam with uniform charge density</vt:lpstr>
      <vt:lpstr>Example: coasting beam with uniform charge density</vt:lpstr>
      <vt:lpstr>Example: coasting beam with uniform charge density</vt:lpstr>
      <vt:lpstr>Example: coasting beam with uniform charge density</vt:lpstr>
      <vt:lpstr>Direct space charge tune shift</vt:lpstr>
      <vt:lpstr>Direct space charge tune shift</vt:lpstr>
      <vt:lpstr>PowerPoint Presentation</vt:lpstr>
      <vt:lpstr>Coasting beam tune shifts</vt:lpstr>
      <vt:lpstr>Coasting beam tune shifts</vt:lpstr>
      <vt:lpstr>Coasting vs. bunched – Gaussian</vt:lpstr>
      <vt:lpstr>Coasting vs. bunched – Gaussian</vt:lpstr>
      <vt:lpstr>Coasting vs. bunched – Gaussian</vt:lpstr>
      <vt:lpstr>Coasting vs. bunched – Gaussian</vt:lpstr>
      <vt:lpstr>Coasting vs. bunched – Gaussian</vt:lpstr>
      <vt:lpstr>Coasting vs. bunched – Gaussian</vt:lpstr>
      <vt:lpstr>Brightness limitation due to space charge</vt:lpstr>
      <vt:lpstr>Brightness limitation due to space charge</vt:lpstr>
      <vt:lpstr>Brightness limitation due to space charge</vt:lpstr>
      <vt:lpstr>PowerPoint Presentation</vt:lpstr>
      <vt:lpstr>End part 1</vt:lpstr>
      <vt:lpstr>PowerPoint Presentation</vt:lpstr>
      <vt:lpstr>Backup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Shing Bruce Li</dc:creator>
  <cp:lastModifiedBy>Kevin Li</cp:lastModifiedBy>
  <cp:revision>2548</cp:revision>
  <cp:lastPrinted>2017-06-26T15:05:53Z</cp:lastPrinted>
  <dcterms:created xsi:type="dcterms:W3CDTF">2015-10-12T18:31:23Z</dcterms:created>
  <dcterms:modified xsi:type="dcterms:W3CDTF">2018-09-21T20:13:06Z</dcterms:modified>
</cp:coreProperties>
</file>