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77" r:id="rId2"/>
    <p:sldId id="284" r:id="rId3"/>
    <p:sldId id="278" r:id="rId4"/>
    <p:sldId id="279" r:id="rId5"/>
    <p:sldId id="285" r:id="rId6"/>
    <p:sldId id="273" r:id="rId7"/>
    <p:sldId id="283" r:id="rId8"/>
    <p:sldId id="280" r:id="rId9"/>
    <p:sldId id="286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7A018E6-2899-45CA-9864-1EDD632BD94E}">
          <p14:sldIdLst>
            <p14:sldId id="277"/>
            <p14:sldId id="284"/>
            <p14:sldId id="278"/>
            <p14:sldId id="279"/>
            <p14:sldId id="285"/>
            <p14:sldId id="273"/>
            <p14:sldId id="283"/>
            <p14:sldId id="280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1F7FD"/>
    <a:srgbClr val="FF3300"/>
    <a:srgbClr val="080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58" autoAdjust="0"/>
  </p:normalViewPr>
  <p:slideViewPr>
    <p:cSldViewPr snapToGrid="0">
      <p:cViewPr varScale="1">
        <p:scale>
          <a:sx n="74" d="100"/>
          <a:sy n="74" d="100"/>
        </p:scale>
        <p:origin x="115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DAB09-92AC-448A-B377-02696E715032}" type="datetimeFigureOut">
              <a:rPr lang="pl-PL" smtClean="0"/>
              <a:t>18.03.2017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5E868-AC26-4D61-B2EA-D36191001B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326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868-AC26-4D61-B2EA-D36191001BD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1897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1.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868-AC26-4D61-B2EA-D36191001BD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14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 smtClean="0"/>
              <a:t>The beta function in horizontal direction</a:t>
            </a:r>
            <a:r>
              <a:rPr lang="pl-PL" baseline="0" dirty="0" smtClean="0"/>
              <a:t> was set to be 1000 m at the entracne and at the end of the cell.</a:t>
            </a:r>
          </a:p>
          <a:p>
            <a:pPr marL="228600" indent="-228600">
              <a:buAutoNum type="arabicPeriod"/>
            </a:pPr>
            <a:r>
              <a:rPr lang="pl-PL" baseline="0" dirty="0" smtClean="0"/>
              <a:t>To </a:t>
            </a:r>
            <a:r>
              <a:rPr lang="pl-PL" baseline="0" dirty="0" smtClean="0"/>
              <a:t>fulfill that we were varing quadrupols srength.</a:t>
            </a:r>
          </a:p>
          <a:p>
            <a:pPr marL="228600" indent="-228600">
              <a:buAutoNum type="arabicPeriod"/>
            </a:pPr>
            <a:r>
              <a:rPr lang="pl-PL" baseline="0" dirty="0" smtClean="0"/>
              <a:t>We chose to put the septum closeer to defocusing quadrupole, to minnimize the deflection angle of the </a:t>
            </a:r>
            <a:r>
              <a:rPr lang="pl-PL" baseline="0" dirty="0" smtClean="0"/>
              <a:t>kicker.</a:t>
            </a:r>
            <a:endParaRPr lang="pl-PL" baseline="0" dirty="0" smtClean="0"/>
          </a:p>
          <a:p>
            <a:pPr marL="228600" indent="-228600">
              <a:buAutoNum type="arabicPeriod"/>
            </a:pPr>
            <a:r>
              <a:rPr lang="pl-PL" baseline="0" dirty="0" smtClean="0"/>
              <a:t>Knowing the position of the septum, we found position of the </a:t>
            </a:r>
            <a:r>
              <a:rPr lang="pl-PL" baseline="0" dirty="0" smtClean="0"/>
              <a:t>kicker </a:t>
            </a:r>
            <a:r>
              <a:rPr lang="pl-PL" baseline="0" dirty="0" smtClean="0"/>
              <a:t>to have phace advance of 90 degrees. </a:t>
            </a:r>
          </a:p>
          <a:p>
            <a:pPr marL="228600" indent="-228600">
              <a:buAutoNum type="arabicPeriod"/>
            </a:pP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868-AC26-4D61-B2EA-D36191001BD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337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Beam size</a:t>
            </a:r>
            <a:r>
              <a:rPr lang="pl-PL" baseline="0" dirty="0" smtClean="0"/>
              <a:t> = </a:t>
            </a:r>
            <a:r>
              <a:rPr lang="pl-PL" dirty="0" smtClean="0"/>
              <a:t>10 sigma = ten times the beam size </a:t>
            </a:r>
          </a:p>
          <a:p>
            <a:r>
              <a:rPr lang="pl-PL" dirty="0" smtClean="0"/>
              <a:t>Epsilion=(epsilonN/beta y)</a:t>
            </a:r>
          </a:p>
          <a:p>
            <a:r>
              <a:rPr lang="pl-PL" dirty="0" smtClean="0"/>
              <a:t>Sigma=sqrt(beta epsilon)</a:t>
            </a:r>
          </a:p>
          <a:p>
            <a:r>
              <a:rPr lang="pl-PL" dirty="0" smtClean="0"/>
              <a:t>COD</a:t>
            </a:r>
            <a:r>
              <a:rPr lang="pl-PL" baseline="0" dirty="0" smtClean="0"/>
              <a:t> – closed orbit distortion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868-AC26-4D61-B2EA-D36191001BD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550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868-AC26-4D61-B2EA-D36191001BD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731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868-AC26-4D61-B2EA-D36191001BD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802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868-AC26-4D61-B2EA-D36191001BD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122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868-AC26-4D61-B2EA-D36191001BD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7307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E868-AC26-4D61-B2EA-D36191001BD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6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905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40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8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46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45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81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65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6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66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32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F274-4950-4BB1-9689-B09EB2E51225}" type="datetimeFigureOut">
              <a:rPr lang="zh-CN" altLang="en-US" smtClean="0"/>
              <a:t>2017/3/18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ADCF-1E58-426C-BAFB-FD2D5BEF0C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39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29768"/>
            <a:ext cx="9144000" cy="1737360"/>
          </a:xfrm>
          <a:gradFill flip="none" rotWithShape="1">
            <a:gsLst>
              <a:gs pos="0">
                <a:schemeClr val="tx1"/>
              </a:gs>
              <a:gs pos="100000">
                <a:srgbClr val="08009E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pPr algn="ctr"/>
            <a:r>
              <a:rPr lang="pl-PL" sz="4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Injection </a:t>
            </a:r>
            <a:r>
              <a:rPr lang="en-US" sz="4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system</a:t>
            </a:r>
            <a:r>
              <a:rPr lang="pl-PL" sz="4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design </a:t>
            </a:r>
            <a:r>
              <a:rPr lang="en-US" sz="4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for high-energy </a:t>
            </a:r>
            <a:r>
              <a:rPr lang="pl-PL" sz="4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4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circular collider</a:t>
            </a:r>
            <a:r>
              <a:rPr lang="pl-PL" sz="4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FCC-hh</a:t>
            </a:r>
            <a:endParaRPr lang="pl-PL" sz="42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2898647"/>
            <a:ext cx="7886700" cy="195681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25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Group 8 </a:t>
            </a:r>
          </a:p>
          <a:p>
            <a:pPr marL="0" indent="0" algn="ctr">
              <a:buNone/>
            </a:pPr>
            <a:endParaRPr lang="pl-PL" sz="1800" b="1" dirty="0" smtClean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>
              <a:buNone/>
            </a:pPr>
            <a:r>
              <a:rPr lang="pl-PL" sz="19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Agnieszka Chmielinska (CERN)</a:t>
            </a:r>
          </a:p>
          <a:p>
            <a:pPr marL="0" indent="0" algn="ctr">
              <a:buNone/>
            </a:pPr>
            <a:r>
              <a:rPr lang="pl-PL" sz="19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Gian Piero Di Giovanni (CERN)</a:t>
            </a:r>
          </a:p>
          <a:p>
            <a:pPr marL="0" indent="0" algn="ctr">
              <a:buNone/>
            </a:pPr>
            <a:r>
              <a:rPr lang="pl-PL" sz="19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Keith Furutani (Mayo Clinic Rochester)</a:t>
            </a:r>
          </a:p>
          <a:p>
            <a:pPr marL="0" indent="0" algn="ctr">
              <a:buNone/>
            </a:pPr>
            <a:r>
              <a:rPr lang="pl-PL" sz="19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Zahra Rezaei (</a:t>
            </a:r>
            <a:r>
              <a:rPr lang="pl-PL" sz="19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Laboratoire de l'Accélérateur </a:t>
            </a:r>
            <a:r>
              <a:rPr lang="pl-PL" sz="19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Linéaire)</a:t>
            </a:r>
          </a:p>
          <a:p>
            <a:pPr marL="0" indent="0" algn="ctr">
              <a:buNone/>
            </a:pPr>
            <a:r>
              <a:rPr lang="pl-PL" sz="19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Bo Wu (Chinese Academy of Sciences)</a:t>
            </a:r>
            <a:endParaRPr lang="pl-PL" sz="19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0" y="6455666"/>
            <a:ext cx="4690872" cy="40233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CAS, Erice, 18/03/2017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4690872" y="6455666"/>
            <a:ext cx="4453128" cy="402334"/>
          </a:xfrm>
          <a:prstGeom prst="rect">
            <a:avLst/>
          </a:prstGeom>
          <a:solidFill>
            <a:srgbClr val="08009E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Case study C</a:t>
            </a:r>
          </a:p>
        </p:txBody>
      </p:sp>
    </p:spTree>
    <p:extLst>
      <p:ext uri="{BB962C8B-B14F-4D97-AF65-F5344CB8AC3E}">
        <p14:creationId xmlns:p14="http://schemas.microsoft.com/office/powerpoint/2010/main" val="15079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47472" y="-5159242"/>
            <a:ext cx="8548978" cy="8524234"/>
            <a:chOff x="-326390" y="-6494266"/>
            <a:chExt cx="9360000" cy="9738482"/>
          </a:xfrm>
        </p:grpSpPr>
        <p:grpSp>
          <p:nvGrpSpPr>
            <p:cNvPr id="55" name="组合 54"/>
            <p:cNvGrpSpPr/>
            <p:nvPr/>
          </p:nvGrpSpPr>
          <p:grpSpPr>
            <a:xfrm>
              <a:off x="-326390" y="-6494266"/>
              <a:ext cx="9360000" cy="9738482"/>
              <a:chOff x="-326390" y="-6494266"/>
              <a:chExt cx="9360000" cy="9738482"/>
            </a:xfrm>
          </p:grpSpPr>
          <p:grpSp>
            <p:nvGrpSpPr>
              <p:cNvPr id="45" name="组合 44"/>
              <p:cNvGrpSpPr/>
              <p:nvPr/>
            </p:nvGrpSpPr>
            <p:grpSpPr>
              <a:xfrm>
                <a:off x="-326390" y="-6494266"/>
                <a:ext cx="9360000" cy="9738482"/>
                <a:chOff x="624142" y="-6194902"/>
                <a:chExt cx="9360000" cy="9738482"/>
              </a:xfrm>
            </p:grpSpPr>
            <p:sp>
              <p:nvSpPr>
                <p:cNvPr id="4" name="椭圆 3"/>
                <p:cNvSpPr/>
                <p:nvPr/>
              </p:nvSpPr>
              <p:spPr>
                <a:xfrm>
                  <a:off x="4044142" y="1023580"/>
                  <a:ext cx="2520000" cy="2520000"/>
                </a:xfrm>
                <a:prstGeom prst="ellipse">
                  <a:avLst/>
                </a:prstGeom>
                <a:noFill/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" name="椭圆 4"/>
                <p:cNvSpPr/>
                <p:nvPr/>
              </p:nvSpPr>
              <p:spPr>
                <a:xfrm>
                  <a:off x="624142" y="-6194902"/>
                  <a:ext cx="9360000" cy="9360000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" name="弧形 5"/>
                <p:cNvSpPr/>
                <p:nvPr/>
              </p:nvSpPr>
              <p:spPr>
                <a:xfrm rot="9941351">
                  <a:off x="6363871" y="215219"/>
                  <a:ext cx="3184810" cy="2094105"/>
                </a:xfrm>
                <a:prstGeom prst="arc">
                  <a:avLst>
                    <a:gd name="adj1" fmla="val 16902370"/>
                    <a:gd name="adj2" fmla="val 0"/>
                  </a:avLst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" name="弧形 9"/>
                <p:cNvSpPr/>
                <p:nvPr/>
              </p:nvSpPr>
              <p:spPr>
                <a:xfrm rot="8753948">
                  <a:off x="2146746" y="971877"/>
                  <a:ext cx="1898648" cy="2283246"/>
                </a:xfrm>
                <a:prstGeom prst="arc">
                  <a:avLst>
                    <a:gd name="adj1" fmla="val 18464427"/>
                    <a:gd name="adj2" fmla="val 21270799"/>
                  </a:avLst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7" name="文本框 46"/>
              <p:cNvSpPr txBox="1"/>
              <p:nvPr/>
            </p:nvSpPr>
            <p:spPr>
              <a:xfrm>
                <a:off x="3936668" y="1270662"/>
                <a:ext cx="8338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HEB</a:t>
                </a:r>
                <a:endParaRPr lang="zh-CN" altLang="en-US" sz="2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6581739" y="390384"/>
                <a:ext cx="8178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FCC</a:t>
                </a:r>
                <a:endParaRPr lang="zh-CN" alt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6742580" y="2268660"/>
                <a:ext cx="19747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Inner orbit injection</a:t>
                </a:r>
                <a:endParaRPr lang="zh-CN" alt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6937187" y="198637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477303" y="852049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562133" y="621216"/>
                <a:ext cx="20099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Outer orbit injection</a:t>
                </a:r>
                <a:endParaRPr lang="zh-CN" alt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3852150" y="1869432"/>
                <a:ext cx="1643690" cy="738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3.3 TeV</a:t>
                </a:r>
              </a:p>
              <a:p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26.6 km</a:t>
                </a: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6569571" y="858897"/>
                <a:ext cx="1643690" cy="421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km</a:t>
                </a: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" name="直接连接符 2"/>
            <p:cNvCxnSpPr>
              <a:endCxn id="10" idx="2"/>
            </p:cNvCxnSpPr>
            <p:nvPr/>
          </p:nvCxnSpPr>
          <p:spPr>
            <a:xfrm>
              <a:off x="521292" y="847115"/>
              <a:ext cx="891820" cy="15989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1987306" y="2865734"/>
              <a:ext cx="2136796" cy="36135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4" name="组合 43"/>
          <p:cNvGrpSpPr/>
          <p:nvPr/>
        </p:nvGrpSpPr>
        <p:grpSpPr>
          <a:xfrm>
            <a:off x="892398" y="3690003"/>
            <a:ext cx="7576523" cy="2650571"/>
            <a:chOff x="823238" y="1382073"/>
            <a:chExt cx="7576523" cy="2650571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6438703" y="2576466"/>
              <a:ext cx="720000" cy="67864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963486">
              <a:off x="3623150" y="2067218"/>
              <a:ext cx="1085818" cy="231672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449829" y="2982379"/>
              <a:ext cx="720000" cy="67864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780501" y="2312009"/>
              <a:ext cx="268627" cy="1153682"/>
            </a:xfrm>
            <a:prstGeom prst="rect">
              <a:avLst/>
            </a:prstGeom>
            <a:solidFill>
              <a:srgbClr val="C0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C00000"/>
                </a:solidFill>
              </a:endParaRP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 flipH="1">
              <a:off x="1655887" y="3632252"/>
              <a:ext cx="6167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FQ</a:t>
              </a:r>
              <a:endPara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 flipV="1">
              <a:off x="823238" y="2824340"/>
              <a:ext cx="75765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841927" y="2235637"/>
              <a:ext cx="268627" cy="1153682"/>
            </a:xfrm>
            <a:prstGeom prst="rect">
              <a:avLst/>
            </a:prstGeom>
            <a:solidFill>
              <a:srgbClr val="0070C0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</a:endParaRPr>
            </a:p>
          </p:txBody>
        </p:sp>
        <p:sp>
          <p:nvSpPr>
            <p:cNvPr id="19" name="Freeform 42"/>
            <p:cNvSpPr>
              <a:spLocks/>
            </p:cNvSpPr>
            <p:nvPr/>
          </p:nvSpPr>
          <p:spPr bwMode="auto">
            <a:xfrm>
              <a:off x="1882289" y="1816116"/>
              <a:ext cx="5568302" cy="1008224"/>
            </a:xfrm>
            <a:custGeom>
              <a:avLst/>
              <a:gdLst>
                <a:gd name="T0" fmla="*/ 0 w 4313"/>
                <a:gd name="T1" fmla="*/ 0 h 1864"/>
                <a:gd name="T2" fmla="*/ 2147483647 w 4313"/>
                <a:gd name="T3" fmla="*/ 2147483647 h 1864"/>
                <a:gd name="T4" fmla="*/ 2147483647 w 4313"/>
                <a:gd name="T5" fmla="*/ 2147483647 h 1864"/>
                <a:gd name="T6" fmla="*/ 2147483647 w 4313"/>
                <a:gd name="T7" fmla="*/ 2147483647 h 1864"/>
                <a:gd name="T8" fmla="*/ 2147483647 w 4313"/>
                <a:gd name="T9" fmla="*/ 2147483647 h 1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3"/>
                <a:gd name="T16" fmla="*/ 0 h 1864"/>
                <a:gd name="T17" fmla="*/ 4313 w 4313"/>
                <a:gd name="T18" fmla="*/ 1864 h 1864"/>
                <a:gd name="connsiteX0" fmla="*/ 0 w 10000"/>
                <a:gd name="connsiteY0" fmla="*/ 0 h 10000"/>
                <a:gd name="connsiteX1" fmla="*/ 2203 w 10000"/>
                <a:gd name="connsiteY1" fmla="*/ 6411 h 10000"/>
                <a:gd name="connsiteX2" fmla="*/ 7524 w 10000"/>
                <a:gd name="connsiteY2" fmla="*/ 10000 h 10000"/>
                <a:gd name="connsiteX3" fmla="*/ 10000 w 10000"/>
                <a:gd name="connsiteY3" fmla="*/ 9995 h 10000"/>
                <a:gd name="connsiteX0" fmla="*/ 0 w 10000"/>
                <a:gd name="connsiteY0" fmla="*/ 0 h 9995"/>
                <a:gd name="connsiteX1" fmla="*/ 2203 w 10000"/>
                <a:gd name="connsiteY1" fmla="*/ 6411 h 9995"/>
                <a:gd name="connsiteX2" fmla="*/ 10000 w 10000"/>
                <a:gd name="connsiteY2" fmla="*/ 9995 h 9995"/>
                <a:gd name="connsiteX0" fmla="*/ 0 w 10000"/>
                <a:gd name="connsiteY0" fmla="*/ 0 h 10001"/>
                <a:gd name="connsiteX1" fmla="*/ 1750 w 10000"/>
                <a:gd name="connsiteY1" fmla="*/ 10001 h 10001"/>
                <a:gd name="connsiteX2" fmla="*/ 10000 w 10000"/>
                <a:gd name="connsiteY2" fmla="*/ 10000 h 10001"/>
                <a:gd name="connsiteX0" fmla="*/ 0 w 11296"/>
                <a:gd name="connsiteY0" fmla="*/ 0 h 6414"/>
                <a:gd name="connsiteX1" fmla="*/ 3046 w 11296"/>
                <a:gd name="connsiteY1" fmla="*/ 6414 h 6414"/>
                <a:gd name="connsiteX2" fmla="*/ 11296 w 11296"/>
                <a:gd name="connsiteY2" fmla="*/ 6413 h 6414"/>
                <a:gd name="connsiteX0" fmla="*/ 0 w 10000"/>
                <a:gd name="connsiteY0" fmla="*/ 0 h 9998"/>
                <a:gd name="connsiteX1" fmla="*/ 6489 w 10000"/>
                <a:gd name="connsiteY1" fmla="*/ 8332 h 9998"/>
                <a:gd name="connsiteX2" fmla="*/ 10000 w 10000"/>
                <a:gd name="connsiteY2" fmla="*/ 9998 h 9998"/>
                <a:gd name="connsiteX0" fmla="*/ 0 w 10185"/>
                <a:gd name="connsiteY0" fmla="*/ 0 h 5309"/>
                <a:gd name="connsiteX1" fmla="*/ 6674 w 10185"/>
                <a:gd name="connsiteY1" fmla="*/ 3643 h 5309"/>
                <a:gd name="connsiteX2" fmla="*/ 10185 w 10185"/>
                <a:gd name="connsiteY2" fmla="*/ 5309 h 5309"/>
                <a:gd name="connsiteX0" fmla="*/ 0 w 10277"/>
                <a:gd name="connsiteY0" fmla="*/ 0 h 12356"/>
                <a:gd name="connsiteX1" fmla="*/ 6830 w 10277"/>
                <a:gd name="connsiteY1" fmla="*/ 9218 h 12356"/>
                <a:gd name="connsiteX2" fmla="*/ 10277 w 10277"/>
                <a:gd name="connsiteY2" fmla="*/ 12356 h 12356"/>
                <a:gd name="connsiteX0" fmla="*/ 0 w 10277"/>
                <a:gd name="connsiteY0" fmla="*/ 0 h 12356"/>
                <a:gd name="connsiteX1" fmla="*/ 6830 w 10277"/>
                <a:gd name="connsiteY1" fmla="*/ 9218 h 12356"/>
                <a:gd name="connsiteX2" fmla="*/ 8859 w 10277"/>
                <a:gd name="connsiteY2" fmla="*/ 11053 h 12356"/>
                <a:gd name="connsiteX3" fmla="*/ 10277 w 10277"/>
                <a:gd name="connsiteY3" fmla="*/ 12356 h 12356"/>
                <a:gd name="connsiteX0" fmla="*/ 0 w 10277"/>
                <a:gd name="connsiteY0" fmla="*/ 0 h 12356"/>
                <a:gd name="connsiteX1" fmla="*/ 6830 w 10277"/>
                <a:gd name="connsiteY1" fmla="*/ 9218 h 12356"/>
                <a:gd name="connsiteX2" fmla="*/ 8916 w 10277"/>
                <a:gd name="connsiteY2" fmla="*/ 12329 h 12356"/>
                <a:gd name="connsiteX3" fmla="*/ 10277 w 10277"/>
                <a:gd name="connsiteY3" fmla="*/ 12356 h 12356"/>
                <a:gd name="connsiteX0" fmla="*/ 0 w 10277"/>
                <a:gd name="connsiteY0" fmla="*/ 0 h 12356"/>
                <a:gd name="connsiteX1" fmla="*/ 6820 w 10277"/>
                <a:gd name="connsiteY1" fmla="*/ 10102 h 12356"/>
                <a:gd name="connsiteX2" fmla="*/ 8916 w 10277"/>
                <a:gd name="connsiteY2" fmla="*/ 12329 h 12356"/>
                <a:gd name="connsiteX3" fmla="*/ 10277 w 10277"/>
                <a:gd name="connsiteY3" fmla="*/ 12356 h 12356"/>
                <a:gd name="connsiteX0" fmla="*/ 0 w 9074"/>
                <a:gd name="connsiteY0" fmla="*/ 0 h 12356"/>
                <a:gd name="connsiteX1" fmla="*/ 5617 w 9074"/>
                <a:gd name="connsiteY1" fmla="*/ 10102 h 12356"/>
                <a:gd name="connsiteX2" fmla="*/ 7713 w 9074"/>
                <a:gd name="connsiteY2" fmla="*/ 12329 h 12356"/>
                <a:gd name="connsiteX3" fmla="*/ 9074 w 9074"/>
                <a:gd name="connsiteY3" fmla="*/ 12356 h 12356"/>
                <a:gd name="connsiteX0" fmla="*/ 0 w 10021"/>
                <a:gd name="connsiteY0" fmla="*/ 0 h 9762"/>
                <a:gd name="connsiteX1" fmla="*/ 6211 w 10021"/>
                <a:gd name="connsiteY1" fmla="*/ 7938 h 9762"/>
                <a:gd name="connsiteX2" fmla="*/ 8521 w 10021"/>
                <a:gd name="connsiteY2" fmla="*/ 9740 h 9762"/>
                <a:gd name="connsiteX3" fmla="*/ 10021 w 10021"/>
                <a:gd name="connsiteY3" fmla="*/ 9762 h 9762"/>
                <a:gd name="connsiteX0" fmla="*/ 0 w 9927"/>
                <a:gd name="connsiteY0" fmla="*/ 0 h 10733"/>
                <a:gd name="connsiteX1" fmla="*/ 6125 w 9927"/>
                <a:gd name="connsiteY1" fmla="*/ 8865 h 10733"/>
                <a:gd name="connsiteX2" fmla="*/ 8430 w 9927"/>
                <a:gd name="connsiteY2" fmla="*/ 10710 h 10733"/>
                <a:gd name="connsiteX3" fmla="*/ 9927 w 9927"/>
                <a:gd name="connsiteY3" fmla="*/ 10733 h 1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" h="10733">
                  <a:moveTo>
                    <a:pt x="0" y="0"/>
                  </a:moveTo>
                  <a:lnTo>
                    <a:pt x="6125" y="8865"/>
                  </a:lnTo>
                  <a:lnTo>
                    <a:pt x="8430" y="10710"/>
                  </a:lnTo>
                  <a:lnTo>
                    <a:pt x="9927" y="10733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43"/>
            <p:cNvSpPr txBox="1">
              <a:spLocks noChangeArrowheads="1"/>
            </p:cNvSpPr>
            <p:nvPr/>
          </p:nvSpPr>
          <p:spPr bwMode="auto">
            <a:xfrm flipH="1">
              <a:off x="4707953" y="3663312"/>
              <a:ext cx="12727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endPara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Line 44"/>
            <p:cNvSpPr>
              <a:spLocks noChangeShapeType="1"/>
            </p:cNvSpPr>
            <p:nvPr/>
          </p:nvSpPr>
          <p:spPr bwMode="auto">
            <a:xfrm flipV="1">
              <a:off x="823238" y="2817124"/>
              <a:ext cx="520570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 rot="931343">
              <a:off x="3551145" y="2453950"/>
              <a:ext cx="1085818" cy="107041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 flipH="1">
              <a:off x="1020428" y="1382073"/>
              <a:ext cx="2057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altLang="en-US" sz="2000" dirty="0" smtClean="0">
                  <a:solidFill>
                    <a:srgbClr val="0033CC"/>
                  </a:solidFill>
                </a:rPr>
                <a:t>Horizontal plane</a:t>
              </a:r>
              <a:endParaRPr lang="en-US" altLang="en-US" sz="2000" dirty="0">
                <a:solidFill>
                  <a:srgbClr val="0033CC"/>
                </a:solidFill>
              </a:endParaRPr>
            </a:p>
          </p:txBody>
        </p:sp>
        <p:sp>
          <p:nvSpPr>
            <p:cNvPr id="25" name="Oval 3"/>
            <p:cNvSpPr/>
            <p:nvPr/>
          </p:nvSpPr>
          <p:spPr bwMode="auto">
            <a:xfrm>
              <a:off x="4045801" y="2675138"/>
              <a:ext cx="108000" cy="36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直接箭头连接符 26"/>
            <p:cNvCxnSpPr/>
            <p:nvPr/>
          </p:nvCxnSpPr>
          <p:spPr>
            <a:xfrm>
              <a:off x="1774166" y="1816116"/>
              <a:ext cx="0" cy="1044159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文本框 27"/>
            <p:cNvSpPr txBox="1"/>
            <p:nvPr/>
          </p:nvSpPr>
          <p:spPr>
            <a:xfrm>
              <a:off x="3099815" y="3465691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7894355" y="2235637"/>
              <a:ext cx="268627" cy="1153682"/>
            </a:xfrm>
            <a:prstGeom prst="rect">
              <a:avLst/>
            </a:prstGeom>
            <a:solidFill>
              <a:srgbClr val="C0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C00000"/>
                </a:solidFill>
              </a:endParaRPr>
            </a:p>
          </p:txBody>
        </p:sp>
        <p:cxnSp>
          <p:nvCxnSpPr>
            <p:cNvPr id="32" name="直接箭头连接符 31"/>
            <p:cNvCxnSpPr/>
            <p:nvPr/>
          </p:nvCxnSpPr>
          <p:spPr>
            <a:xfrm flipV="1">
              <a:off x="5097658" y="3087696"/>
              <a:ext cx="1914076" cy="299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3" name="文本框 32"/>
            <p:cNvSpPr txBox="1"/>
            <p:nvPr/>
          </p:nvSpPr>
          <p:spPr>
            <a:xfrm>
              <a:off x="5670652" y="3028241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 flipH="1">
              <a:off x="7782988" y="3663312"/>
              <a:ext cx="6167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FQ</a:t>
              </a:r>
              <a:endPara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 Box 18"/>
            <p:cNvSpPr txBox="1">
              <a:spLocks noChangeArrowheads="1"/>
            </p:cNvSpPr>
            <p:nvPr/>
          </p:nvSpPr>
          <p:spPr bwMode="auto">
            <a:xfrm flipH="1">
              <a:off x="3815620" y="1610199"/>
              <a:ext cx="10292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Septum</a:t>
              </a:r>
              <a:endPara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 flipH="1">
              <a:off x="6547998" y="2201095"/>
              <a:ext cx="10292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Kicker</a:t>
              </a:r>
              <a:endPara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直接箭头连接符 38"/>
            <p:cNvCxnSpPr/>
            <p:nvPr/>
          </p:nvCxnSpPr>
          <p:spPr>
            <a:xfrm flipH="1">
              <a:off x="4077496" y="2469550"/>
              <a:ext cx="30881" cy="404373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/>
            <p:nvPr/>
          </p:nvCxnSpPr>
          <p:spPr>
            <a:xfrm flipH="1">
              <a:off x="4984350" y="2556963"/>
              <a:ext cx="22772" cy="298175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文本框 41"/>
            <p:cNvSpPr txBox="1"/>
            <p:nvPr/>
          </p:nvSpPr>
          <p:spPr>
            <a:xfrm>
              <a:off x="5073258" y="222969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矩形 61"/>
          <p:cNvSpPr/>
          <p:nvPr/>
        </p:nvSpPr>
        <p:spPr>
          <a:xfrm>
            <a:off x="7384803" y="4909987"/>
            <a:ext cx="443764" cy="10530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7390801" y="5221264"/>
            <a:ext cx="443764" cy="10530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6856468" y="4180414"/>
            <a:ext cx="2039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TDI absorber jaws</a:t>
            </a:r>
          </a:p>
        </p:txBody>
      </p:sp>
      <p:sp>
        <p:nvSpPr>
          <p:cNvPr id="65" name="Text Box 41"/>
          <p:cNvSpPr txBox="1">
            <a:spLocks noChangeArrowheads="1"/>
          </p:cNvSpPr>
          <p:nvPr/>
        </p:nvSpPr>
        <p:spPr bwMode="auto">
          <a:xfrm flipH="1">
            <a:off x="38013" y="5294909"/>
            <a:ext cx="23951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Circulating beam</a:t>
            </a:r>
          </a:p>
        </p:txBody>
      </p:sp>
      <p:sp>
        <p:nvSpPr>
          <p:cNvPr id="67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15310"/>
          </a:xfrm>
          <a:gradFill flip="none" rotWithShape="1">
            <a:gsLst>
              <a:gs pos="0">
                <a:schemeClr val="tx1"/>
              </a:gs>
              <a:gs pos="100000">
                <a:srgbClr val="08009E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Injection system design</a:t>
            </a:r>
            <a:endParaRPr lang="pl-PL" sz="40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68" name="直接箭头连接符 25"/>
          <p:cNvCxnSpPr/>
          <p:nvPr/>
        </p:nvCxnSpPr>
        <p:spPr>
          <a:xfrm flipV="1">
            <a:off x="1971198" y="6368375"/>
            <a:ext cx="6260944" cy="15735"/>
          </a:xfrm>
          <a:prstGeom prst="straightConnector1">
            <a:avLst/>
          </a:prstGeom>
          <a:ln w="28575">
            <a:prstDash val="sysDash"/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文本框 48"/>
          <p:cNvSpPr txBox="1"/>
          <p:nvPr/>
        </p:nvSpPr>
        <p:spPr>
          <a:xfrm>
            <a:off x="5569397" y="5917269"/>
            <a:ext cx="1731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700 m </a:t>
            </a:r>
            <a:endParaRPr lang="zh-CN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文本框 48"/>
          <p:cNvSpPr txBox="1"/>
          <p:nvPr/>
        </p:nvSpPr>
        <p:spPr>
          <a:xfrm>
            <a:off x="-39401" y="4315712"/>
            <a:ext cx="1972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Cryostats maximum</a:t>
            </a:r>
          </a:p>
          <a:p>
            <a:pPr algn="ctr"/>
            <a:r>
              <a:rPr lang="pl-PL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mm </a:t>
            </a:r>
            <a:endParaRPr lang="zh-CN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itle 4"/>
          <p:cNvSpPr txBox="1">
            <a:spLocks/>
          </p:cNvSpPr>
          <p:nvPr/>
        </p:nvSpPr>
        <p:spPr>
          <a:xfrm>
            <a:off x="0" y="6455666"/>
            <a:ext cx="4690872" cy="40233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CAS, Erice, 18/03/2017</a:t>
            </a:r>
            <a:endParaRPr lang="pl-PL" sz="15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2" name="Title 4"/>
          <p:cNvSpPr txBox="1">
            <a:spLocks/>
          </p:cNvSpPr>
          <p:nvPr/>
        </p:nvSpPr>
        <p:spPr>
          <a:xfrm>
            <a:off x="4690872" y="6455666"/>
            <a:ext cx="4453128" cy="402334"/>
          </a:xfrm>
          <a:prstGeom prst="rect">
            <a:avLst/>
          </a:prstGeom>
          <a:solidFill>
            <a:srgbClr val="08009E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Case study C</a:t>
            </a:r>
            <a:endParaRPr lang="pl-PL" sz="15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15310"/>
          </a:xfrm>
          <a:gradFill flip="none" rotWithShape="1">
            <a:gsLst>
              <a:gs pos="0">
                <a:schemeClr val="tx1"/>
              </a:gs>
              <a:gs pos="100000">
                <a:srgbClr val="08009E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Lattice design</a:t>
            </a:r>
            <a:endParaRPr lang="pl-PL" sz="40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0" y="6455666"/>
            <a:ext cx="4690872" cy="40233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CAS, Erice, 18/03/2017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4690872" y="6455666"/>
            <a:ext cx="4453128" cy="402334"/>
          </a:xfrm>
          <a:prstGeom prst="rect">
            <a:avLst/>
          </a:prstGeom>
          <a:solidFill>
            <a:srgbClr val="08009E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Case study </a:t>
            </a:r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</a:t>
            </a:r>
            <a:endParaRPr lang="pl-PL" sz="15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58" name="组合 131"/>
          <p:cNvGrpSpPr/>
          <p:nvPr/>
        </p:nvGrpSpPr>
        <p:grpSpPr>
          <a:xfrm>
            <a:off x="1584850" y="915311"/>
            <a:ext cx="6469267" cy="5420630"/>
            <a:chOff x="980371" y="382270"/>
            <a:chExt cx="7798885" cy="6352900"/>
          </a:xfrm>
        </p:grpSpPr>
        <p:grpSp>
          <p:nvGrpSpPr>
            <p:cNvPr id="59" name="组合 132"/>
            <p:cNvGrpSpPr/>
            <p:nvPr/>
          </p:nvGrpSpPr>
          <p:grpSpPr>
            <a:xfrm>
              <a:off x="980371" y="382270"/>
              <a:ext cx="7798885" cy="6352900"/>
              <a:chOff x="1075905" y="505100"/>
              <a:chExt cx="7798885" cy="6352900"/>
            </a:xfrm>
            <a:solidFill>
              <a:schemeClr val="bg1"/>
            </a:solidFill>
          </p:grpSpPr>
          <p:grpSp>
            <p:nvGrpSpPr>
              <p:cNvPr id="65" name="组合 138"/>
              <p:cNvGrpSpPr/>
              <p:nvPr/>
            </p:nvGrpSpPr>
            <p:grpSpPr>
              <a:xfrm>
                <a:off x="1075905" y="505100"/>
                <a:ext cx="7798885" cy="6352900"/>
                <a:chOff x="1075905" y="505100"/>
                <a:chExt cx="7798885" cy="6352900"/>
              </a:xfrm>
              <a:grpFill/>
            </p:grpSpPr>
            <p:pic>
              <p:nvPicPr>
                <p:cNvPr id="67" name="图片 140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75905" y="1353238"/>
                  <a:ext cx="7238095" cy="550476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</p:pic>
            <p:sp>
              <p:nvSpPr>
                <p:cNvPr id="68" name="矩形 141"/>
                <p:cNvSpPr/>
                <p:nvPr/>
              </p:nvSpPr>
              <p:spPr>
                <a:xfrm rot="18600000" flipH="1">
                  <a:off x="3762180" y="1320866"/>
                  <a:ext cx="45719" cy="376427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矩形 142"/>
                <p:cNvSpPr/>
                <p:nvPr/>
              </p:nvSpPr>
              <p:spPr>
                <a:xfrm rot="18600000" flipH="1">
                  <a:off x="3861239" y="1226252"/>
                  <a:ext cx="45719" cy="376427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70" name="直接连接符 143"/>
                <p:cNvCxnSpPr/>
                <p:nvPr/>
              </p:nvCxnSpPr>
              <p:spPr>
                <a:xfrm>
                  <a:off x="2666805" y="505100"/>
                  <a:ext cx="1428556" cy="1168316"/>
                </a:xfrm>
                <a:prstGeom prst="lin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接连接符 144"/>
                <p:cNvCxnSpPr/>
                <p:nvPr/>
              </p:nvCxnSpPr>
              <p:spPr>
                <a:xfrm>
                  <a:off x="4088886" y="1709140"/>
                  <a:ext cx="0" cy="4279426"/>
                </a:xfrm>
                <a:prstGeom prst="line">
                  <a:avLst/>
                </a:prstGeom>
                <a:grp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文本框 145"/>
                <p:cNvSpPr txBox="1"/>
                <p:nvPr/>
              </p:nvSpPr>
              <p:spPr>
                <a:xfrm>
                  <a:off x="7055954" y="1408621"/>
                  <a:ext cx="1818836" cy="468923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altLang="zh-CN" sz="2000" baseline="-25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cell</a:t>
                  </a:r>
                  <a:r>
                    <a:rPr lang="en-US" altLang="zh-CN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pl-PL" altLang="zh-CN" sz="2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en-US" altLang="zh-CN" sz="2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lang="pl-PL" altLang="zh-CN" sz="2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r>
                    <a:rPr lang="en-US" altLang="zh-CN" sz="2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zh-CN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endPara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矩形 146"/>
                <p:cNvSpPr/>
                <p:nvPr/>
              </p:nvSpPr>
              <p:spPr>
                <a:xfrm>
                  <a:off x="5753813" y="4392850"/>
                  <a:ext cx="1314206" cy="369332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alpha val="0"/>
                    </a:schemeClr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l-GR" altLang="zh-CN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r>
                    <a:rPr lang="en-US" altLang="zh-CN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zh-CN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</a:t>
                  </a:r>
                  <a:r>
                    <a:rPr lang="zh-CN" alt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zh-CN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611.1 m</a:t>
                  </a:r>
                  <a:endPara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矩形 147"/>
                <p:cNvSpPr/>
                <p:nvPr/>
              </p:nvSpPr>
              <p:spPr>
                <a:xfrm>
                  <a:off x="2785926" y="5803900"/>
                  <a:ext cx="1091966" cy="36933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l-GR" altLang="zh-CN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r>
                    <a:rPr lang="en-US" altLang="zh-CN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zh-CN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=60.9m</a:t>
                  </a:r>
                  <a:endPara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5" name="直接箭头连接符 148"/>
                <p:cNvCxnSpPr/>
                <p:nvPr/>
              </p:nvCxnSpPr>
              <p:spPr>
                <a:xfrm>
                  <a:off x="4053919" y="3614415"/>
                  <a:ext cx="1961048" cy="0"/>
                </a:xfrm>
                <a:prstGeom prst="straightConnector1">
                  <a:avLst/>
                </a:prstGeom>
                <a:grpFill/>
                <a:ln>
                  <a:solidFill>
                    <a:schemeClr val="bg1"/>
                  </a:solidFill>
                  <a:prstDash val="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文本框 149"/>
                <p:cNvSpPr txBox="1"/>
                <p:nvPr/>
              </p:nvSpPr>
              <p:spPr>
                <a:xfrm>
                  <a:off x="4765186" y="2743098"/>
                  <a:ext cx="1303280" cy="43285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altLang="zh-CN" dirty="0" smtClean="0"/>
                    <a:t>Δμ</a:t>
                  </a:r>
                  <a:r>
                    <a:rPr lang="en-US" altLang="zh-CN" baseline="-25000" dirty="0"/>
                    <a:t>x</a:t>
                  </a:r>
                  <a:r>
                    <a:rPr lang="en-US" altLang="zh-CN" dirty="0" smtClean="0"/>
                    <a:t>=90</a:t>
                  </a:r>
                  <a:r>
                    <a:rPr lang="en-US" altLang="zh-CN" dirty="0"/>
                    <a:t>⁰</a:t>
                  </a:r>
                  <a:endParaRPr lang="zh-CN" altLang="en-US" dirty="0"/>
                </a:p>
              </p:txBody>
            </p:sp>
            <p:sp>
              <p:nvSpPr>
                <p:cNvPr id="77" name="文本框 150"/>
                <p:cNvSpPr txBox="1"/>
                <p:nvPr/>
              </p:nvSpPr>
              <p:spPr>
                <a:xfrm>
                  <a:off x="5157338" y="1103547"/>
                  <a:ext cx="864339" cy="36933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Kicker</a:t>
                  </a:r>
                  <a:endParaRPr lang="zh-CN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8" name="文本框 151"/>
                <p:cNvSpPr txBox="1"/>
                <p:nvPr/>
              </p:nvSpPr>
              <p:spPr>
                <a:xfrm>
                  <a:off x="3210653" y="1132340"/>
                  <a:ext cx="941283" cy="36933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Septum</a:t>
                  </a:r>
                  <a:endParaRPr lang="zh-CN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9" name="文本框 152"/>
                <p:cNvSpPr txBox="1"/>
                <p:nvPr/>
              </p:nvSpPr>
              <p:spPr>
                <a:xfrm>
                  <a:off x="2161538" y="1112781"/>
                  <a:ext cx="505267" cy="36933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b="1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QF</a:t>
                  </a:r>
                  <a:endParaRPr lang="zh-CN" altLang="en-US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0" name="矩形 153"/>
                <p:cNvSpPr/>
                <p:nvPr/>
              </p:nvSpPr>
              <p:spPr>
                <a:xfrm>
                  <a:off x="4299881" y="1884716"/>
                  <a:ext cx="2889592" cy="270970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1" name="文本框 154"/>
                <p:cNvSpPr txBox="1"/>
                <p:nvPr/>
              </p:nvSpPr>
              <p:spPr>
                <a:xfrm>
                  <a:off x="6231119" y="1103923"/>
                  <a:ext cx="505267" cy="36933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b="1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QF</a:t>
                  </a:r>
                  <a:endParaRPr lang="zh-CN" altLang="en-US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" name="文本框 155"/>
                <p:cNvSpPr txBox="1"/>
                <p:nvPr/>
              </p:nvSpPr>
              <p:spPr>
                <a:xfrm>
                  <a:off x="4292213" y="1112781"/>
                  <a:ext cx="530915" cy="36933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b="1" dirty="0" smtClean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QD</a:t>
                  </a:r>
                  <a:endParaRPr lang="zh-CN" altLang="en-US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6" name="矩形 139"/>
              <p:cNvSpPr/>
              <p:nvPr/>
            </p:nvSpPr>
            <p:spPr>
              <a:xfrm>
                <a:off x="7055954" y="774084"/>
                <a:ext cx="1564589" cy="52322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zh-CN" sz="2800" b="0" cap="none" spc="0" dirty="0" smtClean="0">
                    <a:ln w="0"/>
                    <a:solidFill>
                      <a:srgbClr val="FF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MADX</a:t>
                </a:r>
                <a:endParaRPr lang="zh-CN" altLang="en-US" sz="2800" b="0" cap="none" spc="0" dirty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0" name="矩形 133"/>
            <p:cNvSpPr/>
            <p:nvPr/>
          </p:nvSpPr>
          <p:spPr>
            <a:xfrm>
              <a:off x="3765662" y="1502592"/>
              <a:ext cx="325314" cy="678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134"/>
            <p:cNvSpPr/>
            <p:nvPr/>
          </p:nvSpPr>
          <p:spPr>
            <a:xfrm>
              <a:off x="5594119" y="1526543"/>
              <a:ext cx="325314" cy="678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2" name="直接连接符 135"/>
            <p:cNvCxnSpPr/>
            <p:nvPr/>
          </p:nvCxnSpPr>
          <p:spPr>
            <a:xfrm>
              <a:off x="3939265" y="1586310"/>
              <a:ext cx="19120" cy="4178478"/>
            </a:xfrm>
            <a:prstGeom prst="line">
              <a:avLst/>
            </a:prstGeom>
            <a:ln w="28575"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136"/>
            <p:cNvCxnSpPr/>
            <p:nvPr/>
          </p:nvCxnSpPr>
          <p:spPr>
            <a:xfrm flipV="1">
              <a:off x="5770036" y="1560467"/>
              <a:ext cx="0" cy="2362742"/>
            </a:xfrm>
            <a:prstGeom prst="line">
              <a:avLst/>
            </a:prstGeom>
            <a:ln w="28575"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137"/>
            <p:cNvCxnSpPr/>
            <p:nvPr/>
          </p:nvCxnSpPr>
          <p:spPr>
            <a:xfrm>
              <a:off x="3999827" y="3923209"/>
              <a:ext cx="1770209" cy="0"/>
            </a:xfrm>
            <a:prstGeom prst="straightConnector1">
              <a:avLst/>
            </a:prstGeom>
            <a:ln w="28575">
              <a:prstDash val="dash"/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64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15310"/>
          </a:xfrm>
          <a:gradFill flip="none" rotWithShape="1">
            <a:gsLst>
              <a:gs pos="0">
                <a:schemeClr val="tx1"/>
              </a:gs>
              <a:gs pos="100000">
                <a:srgbClr val="08009E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Injection system layout</a:t>
            </a:r>
            <a:endParaRPr lang="pl-PL" sz="40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0" y="6455666"/>
            <a:ext cx="4690872" cy="40233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CAS, Erice, 18/03/2017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4690872" y="6455666"/>
            <a:ext cx="4453128" cy="402334"/>
          </a:xfrm>
          <a:prstGeom prst="rect">
            <a:avLst/>
          </a:prstGeom>
          <a:solidFill>
            <a:srgbClr val="08009E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Case study </a:t>
            </a:r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</a:t>
            </a:r>
            <a:endParaRPr lang="pl-PL" sz="15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0" y="1473207"/>
            <a:ext cx="8396939" cy="2548777"/>
            <a:chOff x="2822" y="1483867"/>
            <a:chExt cx="8396939" cy="2548777"/>
          </a:xfrm>
        </p:grpSpPr>
        <p:sp>
          <p:nvSpPr>
            <p:cNvPr id="136" name="Rectangle 7"/>
            <p:cNvSpPr>
              <a:spLocks noChangeArrowheads="1"/>
            </p:cNvSpPr>
            <p:nvPr/>
          </p:nvSpPr>
          <p:spPr bwMode="auto">
            <a:xfrm>
              <a:off x="6438703" y="2576466"/>
              <a:ext cx="1148026" cy="67864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7" name="Rectangle 10"/>
            <p:cNvSpPr>
              <a:spLocks noChangeArrowheads="1"/>
            </p:cNvSpPr>
            <p:nvPr/>
          </p:nvSpPr>
          <p:spPr bwMode="auto">
            <a:xfrm rot="963486">
              <a:off x="3623150" y="2067218"/>
              <a:ext cx="1085818" cy="231672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8" name="Rectangle 11"/>
            <p:cNvSpPr>
              <a:spLocks noChangeArrowheads="1"/>
            </p:cNvSpPr>
            <p:nvPr/>
          </p:nvSpPr>
          <p:spPr bwMode="auto">
            <a:xfrm>
              <a:off x="6449829" y="2982379"/>
              <a:ext cx="1148026" cy="67864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9" name="Rectangle 17"/>
            <p:cNvSpPr>
              <a:spLocks noChangeArrowheads="1"/>
            </p:cNvSpPr>
            <p:nvPr/>
          </p:nvSpPr>
          <p:spPr bwMode="auto">
            <a:xfrm>
              <a:off x="1780501" y="2312009"/>
              <a:ext cx="268627" cy="1153682"/>
            </a:xfrm>
            <a:prstGeom prst="rect">
              <a:avLst/>
            </a:prstGeom>
            <a:solidFill>
              <a:srgbClr val="C0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C00000"/>
                </a:solidFill>
              </a:endParaRPr>
            </a:p>
          </p:txBody>
        </p:sp>
        <p:sp>
          <p:nvSpPr>
            <p:cNvPr id="140" name="Text Box 18"/>
            <p:cNvSpPr txBox="1">
              <a:spLocks noChangeArrowheads="1"/>
            </p:cNvSpPr>
            <p:nvPr/>
          </p:nvSpPr>
          <p:spPr bwMode="auto">
            <a:xfrm flipH="1">
              <a:off x="1655887" y="3632252"/>
              <a:ext cx="6167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FQ</a:t>
              </a:r>
              <a:endPara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Line 6"/>
            <p:cNvSpPr>
              <a:spLocks noChangeShapeType="1"/>
            </p:cNvSpPr>
            <p:nvPr/>
          </p:nvSpPr>
          <p:spPr bwMode="auto">
            <a:xfrm flipV="1">
              <a:off x="823238" y="2824340"/>
              <a:ext cx="751872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2" name="Rectangle 15"/>
            <p:cNvSpPr>
              <a:spLocks noChangeArrowheads="1"/>
            </p:cNvSpPr>
            <p:nvPr/>
          </p:nvSpPr>
          <p:spPr bwMode="auto">
            <a:xfrm>
              <a:off x="4841927" y="2235637"/>
              <a:ext cx="268627" cy="1153682"/>
            </a:xfrm>
            <a:prstGeom prst="rect">
              <a:avLst/>
            </a:prstGeom>
            <a:solidFill>
              <a:srgbClr val="0070C0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</a:endParaRPr>
            </a:p>
          </p:txBody>
        </p:sp>
        <p:sp>
          <p:nvSpPr>
            <p:cNvPr id="143" name="Text Box 41"/>
            <p:cNvSpPr txBox="1">
              <a:spLocks noChangeArrowheads="1"/>
            </p:cNvSpPr>
            <p:nvPr/>
          </p:nvSpPr>
          <p:spPr bwMode="auto">
            <a:xfrm flipH="1">
              <a:off x="53097" y="2953592"/>
              <a:ext cx="23951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600" b="1" dirty="0"/>
                <a:t>Circulating beam</a:t>
              </a:r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1882289" y="1816116"/>
              <a:ext cx="5568302" cy="1008224"/>
            </a:xfrm>
            <a:custGeom>
              <a:avLst/>
              <a:gdLst>
                <a:gd name="T0" fmla="*/ 0 w 4313"/>
                <a:gd name="T1" fmla="*/ 0 h 1864"/>
                <a:gd name="T2" fmla="*/ 2147483647 w 4313"/>
                <a:gd name="T3" fmla="*/ 2147483647 h 1864"/>
                <a:gd name="T4" fmla="*/ 2147483647 w 4313"/>
                <a:gd name="T5" fmla="*/ 2147483647 h 1864"/>
                <a:gd name="T6" fmla="*/ 2147483647 w 4313"/>
                <a:gd name="T7" fmla="*/ 2147483647 h 1864"/>
                <a:gd name="T8" fmla="*/ 2147483647 w 4313"/>
                <a:gd name="T9" fmla="*/ 2147483647 h 1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3"/>
                <a:gd name="T16" fmla="*/ 0 h 1864"/>
                <a:gd name="T17" fmla="*/ 4313 w 4313"/>
                <a:gd name="T18" fmla="*/ 1864 h 1864"/>
                <a:gd name="connsiteX0" fmla="*/ 0 w 10000"/>
                <a:gd name="connsiteY0" fmla="*/ 0 h 10000"/>
                <a:gd name="connsiteX1" fmla="*/ 2203 w 10000"/>
                <a:gd name="connsiteY1" fmla="*/ 6411 h 10000"/>
                <a:gd name="connsiteX2" fmla="*/ 7524 w 10000"/>
                <a:gd name="connsiteY2" fmla="*/ 10000 h 10000"/>
                <a:gd name="connsiteX3" fmla="*/ 10000 w 10000"/>
                <a:gd name="connsiteY3" fmla="*/ 9995 h 10000"/>
                <a:gd name="connsiteX0" fmla="*/ 0 w 10000"/>
                <a:gd name="connsiteY0" fmla="*/ 0 h 9995"/>
                <a:gd name="connsiteX1" fmla="*/ 2203 w 10000"/>
                <a:gd name="connsiteY1" fmla="*/ 6411 h 9995"/>
                <a:gd name="connsiteX2" fmla="*/ 10000 w 10000"/>
                <a:gd name="connsiteY2" fmla="*/ 9995 h 9995"/>
                <a:gd name="connsiteX0" fmla="*/ 0 w 10000"/>
                <a:gd name="connsiteY0" fmla="*/ 0 h 10001"/>
                <a:gd name="connsiteX1" fmla="*/ 1750 w 10000"/>
                <a:gd name="connsiteY1" fmla="*/ 10001 h 10001"/>
                <a:gd name="connsiteX2" fmla="*/ 10000 w 10000"/>
                <a:gd name="connsiteY2" fmla="*/ 10000 h 10001"/>
                <a:gd name="connsiteX0" fmla="*/ 0 w 11296"/>
                <a:gd name="connsiteY0" fmla="*/ 0 h 6414"/>
                <a:gd name="connsiteX1" fmla="*/ 3046 w 11296"/>
                <a:gd name="connsiteY1" fmla="*/ 6414 h 6414"/>
                <a:gd name="connsiteX2" fmla="*/ 11296 w 11296"/>
                <a:gd name="connsiteY2" fmla="*/ 6413 h 6414"/>
                <a:gd name="connsiteX0" fmla="*/ 0 w 10000"/>
                <a:gd name="connsiteY0" fmla="*/ 0 h 9998"/>
                <a:gd name="connsiteX1" fmla="*/ 6489 w 10000"/>
                <a:gd name="connsiteY1" fmla="*/ 8332 h 9998"/>
                <a:gd name="connsiteX2" fmla="*/ 10000 w 10000"/>
                <a:gd name="connsiteY2" fmla="*/ 9998 h 9998"/>
                <a:gd name="connsiteX0" fmla="*/ 0 w 10185"/>
                <a:gd name="connsiteY0" fmla="*/ 0 h 5309"/>
                <a:gd name="connsiteX1" fmla="*/ 6674 w 10185"/>
                <a:gd name="connsiteY1" fmla="*/ 3643 h 5309"/>
                <a:gd name="connsiteX2" fmla="*/ 10185 w 10185"/>
                <a:gd name="connsiteY2" fmla="*/ 5309 h 5309"/>
                <a:gd name="connsiteX0" fmla="*/ 0 w 10277"/>
                <a:gd name="connsiteY0" fmla="*/ 0 h 12356"/>
                <a:gd name="connsiteX1" fmla="*/ 6830 w 10277"/>
                <a:gd name="connsiteY1" fmla="*/ 9218 h 12356"/>
                <a:gd name="connsiteX2" fmla="*/ 10277 w 10277"/>
                <a:gd name="connsiteY2" fmla="*/ 12356 h 12356"/>
                <a:gd name="connsiteX0" fmla="*/ 0 w 10277"/>
                <a:gd name="connsiteY0" fmla="*/ 0 h 12356"/>
                <a:gd name="connsiteX1" fmla="*/ 6830 w 10277"/>
                <a:gd name="connsiteY1" fmla="*/ 9218 h 12356"/>
                <a:gd name="connsiteX2" fmla="*/ 8859 w 10277"/>
                <a:gd name="connsiteY2" fmla="*/ 11053 h 12356"/>
                <a:gd name="connsiteX3" fmla="*/ 10277 w 10277"/>
                <a:gd name="connsiteY3" fmla="*/ 12356 h 12356"/>
                <a:gd name="connsiteX0" fmla="*/ 0 w 10277"/>
                <a:gd name="connsiteY0" fmla="*/ 0 h 12356"/>
                <a:gd name="connsiteX1" fmla="*/ 6830 w 10277"/>
                <a:gd name="connsiteY1" fmla="*/ 9218 h 12356"/>
                <a:gd name="connsiteX2" fmla="*/ 8916 w 10277"/>
                <a:gd name="connsiteY2" fmla="*/ 12329 h 12356"/>
                <a:gd name="connsiteX3" fmla="*/ 10277 w 10277"/>
                <a:gd name="connsiteY3" fmla="*/ 12356 h 12356"/>
                <a:gd name="connsiteX0" fmla="*/ 0 w 10277"/>
                <a:gd name="connsiteY0" fmla="*/ 0 h 12356"/>
                <a:gd name="connsiteX1" fmla="*/ 6820 w 10277"/>
                <a:gd name="connsiteY1" fmla="*/ 10102 h 12356"/>
                <a:gd name="connsiteX2" fmla="*/ 8916 w 10277"/>
                <a:gd name="connsiteY2" fmla="*/ 12329 h 12356"/>
                <a:gd name="connsiteX3" fmla="*/ 10277 w 10277"/>
                <a:gd name="connsiteY3" fmla="*/ 12356 h 12356"/>
                <a:gd name="connsiteX0" fmla="*/ 0 w 9074"/>
                <a:gd name="connsiteY0" fmla="*/ 0 h 12356"/>
                <a:gd name="connsiteX1" fmla="*/ 5617 w 9074"/>
                <a:gd name="connsiteY1" fmla="*/ 10102 h 12356"/>
                <a:gd name="connsiteX2" fmla="*/ 7713 w 9074"/>
                <a:gd name="connsiteY2" fmla="*/ 12329 h 12356"/>
                <a:gd name="connsiteX3" fmla="*/ 9074 w 9074"/>
                <a:gd name="connsiteY3" fmla="*/ 12356 h 12356"/>
                <a:gd name="connsiteX0" fmla="*/ 0 w 10021"/>
                <a:gd name="connsiteY0" fmla="*/ 0 h 9762"/>
                <a:gd name="connsiteX1" fmla="*/ 6211 w 10021"/>
                <a:gd name="connsiteY1" fmla="*/ 7938 h 9762"/>
                <a:gd name="connsiteX2" fmla="*/ 8521 w 10021"/>
                <a:gd name="connsiteY2" fmla="*/ 9740 h 9762"/>
                <a:gd name="connsiteX3" fmla="*/ 10021 w 10021"/>
                <a:gd name="connsiteY3" fmla="*/ 9762 h 9762"/>
                <a:gd name="connsiteX0" fmla="*/ 0 w 9927"/>
                <a:gd name="connsiteY0" fmla="*/ 0 h 10733"/>
                <a:gd name="connsiteX1" fmla="*/ 6125 w 9927"/>
                <a:gd name="connsiteY1" fmla="*/ 8865 h 10733"/>
                <a:gd name="connsiteX2" fmla="*/ 8430 w 9927"/>
                <a:gd name="connsiteY2" fmla="*/ 10710 h 10733"/>
                <a:gd name="connsiteX3" fmla="*/ 9927 w 9927"/>
                <a:gd name="connsiteY3" fmla="*/ 10733 h 1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" h="10733">
                  <a:moveTo>
                    <a:pt x="0" y="0"/>
                  </a:moveTo>
                  <a:lnTo>
                    <a:pt x="6125" y="8865"/>
                  </a:lnTo>
                  <a:lnTo>
                    <a:pt x="8430" y="10710"/>
                  </a:lnTo>
                  <a:lnTo>
                    <a:pt x="9927" y="10733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" name="Text Box 43"/>
            <p:cNvSpPr txBox="1">
              <a:spLocks noChangeArrowheads="1"/>
            </p:cNvSpPr>
            <p:nvPr/>
          </p:nvSpPr>
          <p:spPr bwMode="auto">
            <a:xfrm flipH="1">
              <a:off x="4707953" y="3663312"/>
              <a:ext cx="12727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endPara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Line 44"/>
            <p:cNvSpPr>
              <a:spLocks noChangeShapeType="1"/>
            </p:cNvSpPr>
            <p:nvPr/>
          </p:nvSpPr>
          <p:spPr bwMode="auto">
            <a:xfrm flipV="1">
              <a:off x="823238" y="2817124"/>
              <a:ext cx="520570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7" name="Rectangle 10"/>
            <p:cNvSpPr>
              <a:spLocks noChangeArrowheads="1"/>
            </p:cNvSpPr>
            <p:nvPr/>
          </p:nvSpPr>
          <p:spPr bwMode="auto">
            <a:xfrm rot="931343">
              <a:off x="3551145" y="2453950"/>
              <a:ext cx="1085818" cy="107041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8" name="Text Box 4"/>
            <p:cNvSpPr txBox="1">
              <a:spLocks noChangeArrowheads="1"/>
            </p:cNvSpPr>
            <p:nvPr/>
          </p:nvSpPr>
          <p:spPr bwMode="auto">
            <a:xfrm flipH="1">
              <a:off x="2822" y="1483867"/>
              <a:ext cx="2057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altLang="en-US" sz="2000" dirty="0" smtClean="0">
                  <a:solidFill>
                    <a:srgbClr val="0033CC"/>
                  </a:solidFill>
                </a:rPr>
                <a:t>Horizontal plane</a:t>
              </a:r>
              <a:endParaRPr lang="en-US" altLang="en-US" sz="2000" dirty="0">
                <a:solidFill>
                  <a:srgbClr val="0033CC"/>
                </a:solidFill>
              </a:endParaRPr>
            </a:p>
          </p:txBody>
        </p:sp>
        <p:sp>
          <p:nvSpPr>
            <p:cNvPr id="149" name="文本框 15"/>
            <p:cNvSpPr txBox="1"/>
            <p:nvPr/>
          </p:nvSpPr>
          <p:spPr>
            <a:xfrm>
              <a:off x="755396" y="2241066"/>
              <a:ext cx="973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550 mm</a:t>
              </a:r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Oval 3"/>
            <p:cNvSpPr/>
            <p:nvPr/>
          </p:nvSpPr>
          <p:spPr bwMode="auto">
            <a:xfrm>
              <a:off x="4045801" y="2675138"/>
              <a:ext cx="108000" cy="36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1" name="直接箭头连接符 40"/>
            <p:cNvCxnSpPr/>
            <p:nvPr/>
          </p:nvCxnSpPr>
          <p:spPr>
            <a:xfrm flipV="1">
              <a:off x="2049128" y="3357727"/>
              <a:ext cx="2792799" cy="7844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2" name="直接箭头连接符 43"/>
            <p:cNvCxnSpPr/>
            <p:nvPr/>
          </p:nvCxnSpPr>
          <p:spPr>
            <a:xfrm>
              <a:off x="1774166" y="1816116"/>
              <a:ext cx="0" cy="1044159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3" name="文本框 45"/>
            <p:cNvSpPr txBox="1"/>
            <p:nvPr/>
          </p:nvSpPr>
          <p:spPr>
            <a:xfrm>
              <a:off x="3099815" y="3465691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 m</a:t>
              </a:r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Rectangle 17"/>
            <p:cNvSpPr>
              <a:spLocks noChangeArrowheads="1"/>
            </p:cNvSpPr>
            <p:nvPr/>
          </p:nvSpPr>
          <p:spPr bwMode="auto">
            <a:xfrm>
              <a:off x="7894355" y="2235637"/>
              <a:ext cx="268627" cy="1153682"/>
            </a:xfrm>
            <a:prstGeom prst="rect">
              <a:avLst/>
            </a:prstGeom>
            <a:solidFill>
              <a:srgbClr val="C0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C00000"/>
                </a:solidFill>
              </a:endParaRPr>
            </a:p>
          </p:txBody>
        </p:sp>
        <p:cxnSp>
          <p:nvCxnSpPr>
            <p:cNvPr id="155" name="直接箭头连接符 48"/>
            <p:cNvCxnSpPr>
              <a:endCxn id="150" idx="3"/>
            </p:cNvCxnSpPr>
            <p:nvPr/>
          </p:nvCxnSpPr>
          <p:spPr>
            <a:xfrm flipV="1">
              <a:off x="2067314" y="2982417"/>
              <a:ext cx="1994303" cy="20364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6" name="文本框 50"/>
            <p:cNvSpPr txBox="1"/>
            <p:nvPr/>
          </p:nvSpPr>
          <p:spPr>
            <a:xfrm>
              <a:off x="2811315" y="2981179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180 m</a:t>
              </a:r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7" name="直接箭头连接符 52"/>
            <p:cNvCxnSpPr/>
            <p:nvPr/>
          </p:nvCxnSpPr>
          <p:spPr>
            <a:xfrm flipV="1">
              <a:off x="5097658" y="3087696"/>
              <a:ext cx="1914076" cy="299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8" name="文本框 55"/>
            <p:cNvSpPr txBox="1"/>
            <p:nvPr/>
          </p:nvSpPr>
          <p:spPr>
            <a:xfrm>
              <a:off x="5670652" y="3028241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153 m</a:t>
              </a:r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Text Box 18"/>
            <p:cNvSpPr txBox="1">
              <a:spLocks noChangeArrowheads="1"/>
            </p:cNvSpPr>
            <p:nvPr/>
          </p:nvSpPr>
          <p:spPr bwMode="auto">
            <a:xfrm flipH="1">
              <a:off x="7782988" y="3663312"/>
              <a:ext cx="6167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FQ</a:t>
              </a:r>
              <a:endPara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0" name="直接箭头连接符 57"/>
            <p:cNvCxnSpPr/>
            <p:nvPr/>
          </p:nvCxnSpPr>
          <p:spPr>
            <a:xfrm flipV="1">
              <a:off x="5133996" y="3361520"/>
              <a:ext cx="2792799" cy="7844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1" name="文本框 58"/>
            <p:cNvSpPr txBox="1"/>
            <p:nvPr/>
          </p:nvSpPr>
          <p:spPr>
            <a:xfrm>
              <a:off x="6184683" y="3469484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 m</a:t>
              </a:r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Text Box 18"/>
            <p:cNvSpPr txBox="1">
              <a:spLocks noChangeArrowheads="1"/>
            </p:cNvSpPr>
            <p:nvPr/>
          </p:nvSpPr>
          <p:spPr bwMode="auto">
            <a:xfrm flipH="1">
              <a:off x="3815620" y="1610199"/>
              <a:ext cx="10292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Septum</a:t>
              </a:r>
              <a:endPara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Text Box 18"/>
            <p:cNvSpPr txBox="1">
              <a:spLocks noChangeArrowheads="1"/>
            </p:cNvSpPr>
            <p:nvPr/>
          </p:nvSpPr>
          <p:spPr bwMode="auto">
            <a:xfrm flipH="1">
              <a:off x="6547998" y="2201095"/>
              <a:ext cx="10292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Kicker</a:t>
              </a:r>
              <a:endPara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4" name="直接箭头连接符 64"/>
            <p:cNvCxnSpPr/>
            <p:nvPr/>
          </p:nvCxnSpPr>
          <p:spPr>
            <a:xfrm flipH="1">
              <a:off x="4077496" y="2469550"/>
              <a:ext cx="30881" cy="404373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5" name="文本框 66"/>
            <p:cNvSpPr txBox="1"/>
            <p:nvPr/>
          </p:nvSpPr>
          <p:spPr>
            <a:xfrm>
              <a:off x="2926849" y="2462224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19.43 mm</a:t>
              </a:r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6" name="直接箭头连接符 33"/>
            <p:cNvCxnSpPr/>
            <p:nvPr/>
          </p:nvCxnSpPr>
          <p:spPr>
            <a:xfrm flipH="1">
              <a:off x="4984350" y="2556963"/>
              <a:ext cx="22772" cy="298175"/>
            </a:xfrm>
            <a:prstGeom prst="straightConnector1">
              <a:avLst/>
            </a:prstGeom>
            <a:ln w="28575">
              <a:prstDash val="sysDash"/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7" name="文本框 35"/>
            <p:cNvSpPr txBox="1"/>
            <p:nvPr/>
          </p:nvSpPr>
          <p:spPr>
            <a:xfrm>
              <a:off x="5073258" y="2229696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15.15 mm</a:t>
              </a:r>
              <a:endParaRPr lang="zh-CN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69" name="表格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998030"/>
              </p:ext>
            </p:extLst>
          </p:nvPr>
        </p:nvGraphicFramePr>
        <p:xfrm>
          <a:off x="510519" y="4182812"/>
          <a:ext cx="8122962" cy="195119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75519"/>
                <a:gridCol w="1357599"/>
                <a:gridCol w="1629948"/>
                <a:gridCol w="1629948"/>
                <a:gridCol w="1629948"/>
              </a:tblGrid>
              <a:tr h="31542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Element</a:t>
                      </a:r>
                      <a:endParaRPr lang="zh-CN" altLang="en-US" sz="14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FQ</a:t>
                      </a:r>
                      <a:endParaRPr lang="zh-CN" altLang="en-US" sz="14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Septum</a:t>
                      </a:r>
                      <a:endParaRPr lang="zh-CN" altLang="en-US" sz="14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DQ</a:t>
                      </a:r>
                      <a:endParaRPr lang="zh-CN" altLang="en-US" sz="14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Kicker</a:t>
                      </a:r>
                      <a:endParaRPr lang="zh-CN" altLang="en-US" sz="14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</a:tr>
              <a:tr h="327154">
                <a:tc>
                  <a:txBody>
                    <a:bodyPr/>
                    <a:lstStyle/>
                    <a:p>
                      <a:pPr algn="l"/>
                      <a:r>
                        <a:rPr lang="el-GR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β</a:t>
                      </a:r>
                      <a:r>
                        <a:rPr lang="en-US" altLang="zh-CN" sz="1500" baseline="-250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x</a:t>
                      </a:r>
                      <a:r>
                        <a:rPr lang="pl-PL" altLang="zh-CN" sz="1500" baseline="-250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</a:t>
                      </a:r>
                      <a:r>
                        <a:rPr lang="en-US" altLang="zh-CN" sz="1500" baseline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(m)</a:t>
                      </a:r>
                      <a:endParaRPr lang="zh-CN" altLang="en-US" sz="1500" b="1" baseline="-2500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1000.3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60.9</a:t>
                      </a:r>
                      <a:endParaRPr lang="zh-CN" altLang="en-US" sz="1500" b="1" dirty="0" smtClean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46.0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611.1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</a:tr>
              <a:tr h="32715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X (±10</a:t>
                      </a:r>
                      <a:r>
                        <a:rPr lang="el-GR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σ</a:t>
                      </a:r>
                      <a:r>
                        <a:rPr lang="en-US" altLang="zh-CN" sz="1500" baseline="-250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x</a:t>
                      </a:r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)</a:t>
                      </a:r>
                      <a:r>
                        <a:rPr lang="en-US" altLang="zh-CN" sz="1500" baseline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(mm)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l-PL" altLang="zh-CN" sz="1500" kern="12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</a:t>
                      </a:r>
                      <a:r>
                        <a:rPr lang="en-US" altLang="zh-CN" sz="1500" kern="12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15.81</a:t>
                      </a:r>
                      <a:endParaRPr lang="en-US" altLang="zh-CN" sz="1500" b="1" kern="1200" dirty="0">
                        <a:solidFill>
                          <a:schemeClr val="tx1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l-PL" altLang="zh-CN" sz="1500" kern="12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pl-PL" altLang="zh-CN" sz="1500" kern="1200" baseline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altLang="zh-CN" sz="1500" kern="12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3.90</a:t>
                      </a:r>
                      <a:endParaRPr lang="en-US" altLang="zh-CN" sz="1500" b="1" kern="1200" dirty="0">
                        <a:solidFill>
                          <a:schemeClr val="tx1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l-PL" altLang="zh-CN" sz="1500" kern="12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 </a:t>
                      </a:r>
                      <a:r>
                        <a:rPr lang="en-US" altLang="zh-CN" sz="1500" kern="12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3.39</a:t>
                      </a:r>
                      <a:endParaRPr lang="en-US" altLang="zh-CN" sz="1500" b="1" kern="1200" dirty="0">
                        <a:solidFill>
                          <a:schemeClr val="tx1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l-PL" altLang="zh-CN" sz="1500" kern="12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altLang="zh-CN" sz="1500" kern="12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12.36</a:t>
                      </a:r>
                      <a:endParaRPr lang="en-US" altLang="zh-CN" sz="1500" b="1" kern="1200" dirty="0">
                        <a:solidFill>
                          <a:schemeClr val="tx1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715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dirty="0" err="1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θ</a:t>
                      </a:r>
                      <a:r>
                        <a:rPr lang="en-US" altLang="zh-CN" sz="1500" baseline="-25000" dirty="0" err="1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deflect</a:t>
                      </a:r>
                      <a:r>
                        <a:rPr lang="pl-PL" altLang="zh-CN" sz="1500" baseline="-250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ion</a:t>
                      </a:r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(</a:t>
                      </a:r>
                      <a:r>
                        <a:rPr lang="en-US" altLang="zh-CN" sz="1500" dirty="0" err="1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mrad</a:t>
                      </a:r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)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zh-CN" sz="1500" b="0" baseline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-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2.864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0.095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0.101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</a:tr>
              <a:tr h="32715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dirty="0" err="1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L</a:t>
                      </a:r>
                      <a:r>
                        <a:rPr lang="en-US" altLang="zh-CN" sz="1500" baseline="-25000" dirty="0" err="1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eff</a:t>
                      </a:r>
                      <a:r>
                        <a:rPr lang="en-US" altLang="zh-CN" sz="1500" baseline="-250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altLang="zh-CN" sz="1500" baseline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(m)</a:t>
                      </a:r>
                      <a:endParaRPr lang="zh-CN" altLang="en-US" sz="1500" b="1" baseline="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1.5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zh-CN" sz="1500" b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21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1.5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zh-CN" sz="1500" b="0" dirty="0" smtClean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32</a:t>
                      </a:r>
                      <a:endParaRPr lang="zh-CN" altLang="en-US" sz="1500" b="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</a:tr>
              <a:tr h="32715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baseline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Magnetic Field</a:t>
                      </a:r>
                      <a:endParaRPr lang="zh-CN" altLang="en-US" sz="1500" b="1" baseline="0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34 T/m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1.5</a:t>
                      </a:r>
                      <a:r>
                        <a:rPr lang="pl-PL" altLang="zh-CN" sz="1500" baseline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T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altLang="zh-CN" sz="150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-42 T/m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zh-CN" sz="1500" b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0.05</a:t>
                      </a:r>
                      <a:r>
                        <a:rPr lang="pl-PL" altLang="zh-CN" sz="1500" b="0" baseline="0" dirty="0" smtClean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T</a:t>
                      </a:r>
                      <a:endParaRPr lang="zh-CN" altLang="en-US" sz="1500" b="1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42770" y="996924"/>
                <a:ext cx="5028621" cy="232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1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pl-PL" sz="1400" b="0" i="1" smtClean="0">
                        <a:latin typeface="Cambria Math" panose="02040503050406030204" pitchFamily="18" charset="0"/>
                      </a:rPr>
                      <m:t>/2=10</m:t>
                    </m:r>
                    <m:sSub>
                      <m:sSubPr>
                        <m:ctrlPr>
                          <a:rPr lang="pl-PL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pl-PL" sz="14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𝐶𝑂𝐷</m:t>
                        </m:r>
                      </m:sub>
                    </m:sSub>
                    <m:d>
                      <m:dPr>
                        <m:ctrlPr>
                          <a:rPr lang="pl-PL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pl-PL" sz="1400" b="0" i="0" smtClean="0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</m:d>
                    <m:r>
                      <a:rPr lang="pl-PL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l-PL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𝑎𝑙𝑖𝑔𝑛</m:t>
                        </m:r>
                      </m:sub>
                    </m:sSub>
                    <m:r>
                      <a:rPr lang="pl-PL" sz="1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pl-PL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pl-PL" sz="1400" b="0" i="0" smtClean="0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</m:d>
                    <m:r>
                      <a:rPr lang="pl-PL" sz="1400" b="0" i="1" smtClean="0">
                        <a:latin typeface="Cambria Math" panose="02040503050406030204" pitchFamily="18" charset="0"/>
                      </a:rPr>
                      <m:t>+15.15</m:t>
                    </m:r>
                    <m:r>
                      <m:rPr>
                        <m:sty m:val="p"/>
                      </m:rPr>
                      <a:rPr lang="pl-PL" sz="1400" b="0" i="0" smtClean="0">
                        <a:latin typeface="Cambria Math" panose="02040503050406030204" pitchFamily="18" charset="0"/>
                      </a:rPr>
                      <m:t>mm</m:t>
                    </m:r>
                    <m:r>
                      <a:rPr lang="pl-PL" sz="1400" b="0" i="1" smtClean="0">
                        <a:latin typeface="Cambria Math" panose="02040503050406030204" pitchFamily="18" charset="0"/>
                      </a:rPr>
                      <m:t>=22</m:t>
                    </m:r>
                    <m:r>
                      <m:rPr>
                        <m:sty m:val="p"/>
                      </m:rPr>
                      <a:rPr lang="pl-PL" sz="1400" b="0" i="0" smtClean="0">
                        <a:latin typeface="Cambria Math" panose="02040503050406030204" pitchFamily="18" charset="0"/>
                      </a:rPr>
                      <m:t>mm</m:t>
                    </m:r>
                  </m:oMath>
                </a14:m>
                <a:endParaRPr lang="pl-PL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770" y="996924"/>
                <a:ext cx="5028621" cy="232949"/>
              </a:xfrm>
              <a:prstGeom prst="rect">
                <a:avLst/>
              </a:prstGeom>
              <a:blipFill rotWithShape="0">
                <a:blip r:embed="rId3"/>
                <a:stretch>
                  <a:fillRect l="-1214" t="-23684" b="-4210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13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105656" y="1568185"/>
                <a:ext cx="4590288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dirty="0" smtClean="0"/>
                  <a:t>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𝑎𝑝</m:t>
                        </m:r>
                      </m:sub>
                    </m:sSub>
                  </m:oMath>
                </a14:m>
                <a:r>
                  <a:rPr lang="pl-PL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𝑎𝑝</m:t>
                        </m:r>
                      </m:sub>
                    </m:sSub>
                  </m:oMath>
                </a14:m>
                <a:r>
                  <a:rPr lang="pl-PL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l-PL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pl-PL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pl-PL" dirty="0" smtClean="0"/>
                  <a:t>=1.26E-06</a:t>
                </a:r>
                <a:r>
                  <a:rPr lang="pl-PL" sz="1400" dirty="0" smtClean="0"/>
                  <a:t> </a:t>
                </a:r>
                <a:r>
                  <a:rPr lang="pl-PL" dirty="0" smtClean="0"/>
                  <a:t>H/m</a:t>
                </a:r>
                <a:endParaRPr lang="pl-PL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1568185"/>
                <a:ext cx="4590288" cy="390748"/>
              </a:xfrm>
              <a:prstGeom prst="rect">
                <a:avLst/>
              </a:prstGeom>
              <a:blipFill rotWithShape="0">
                <a:blip r:embed="rId3"/>
                <a:stretch>
                  <a:fillRect l="-1195" t="-6250" b="-2031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281928" y="5066187"/>
            <a:ext cx="572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Assuming: 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176733" y="1073600"/>
                <a:ext cx="1752146" cy="509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pl-P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pl-PL" dirty="0" smtClean="0"/>
                  <a:t> </a:t>
                </a:r>
                <a:endParaRPr lang="pl-PL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733" y="1073600"/>
                <a:ext cx="1752146" cy="5096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841" y="1042960"/>
            <a:ext cx="3269552" cy="2742878"/>
          </a:xfrm>
          <a:prstGeom prst="rect">
            <a:avLst/>
          </a:prstGeom>
        </p:spPr>
      </p:pic>
      <p:sp>
        <p:nvSpPr>
          <p:cNvPr id="21" name="Title 4"/>
          <p:cNvSpPr txBox="1">
            <a:spLocks/>
          </p:cNvSpPr>
          <p:nvPr/>
        </p:nvSpPr>
        <p:spPr>
          <a:xfrm>
            <a:off x="0" y="1792"/>
            <a:ext cx="9144000" cy="91531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8009E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40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Kicker magnet</a:t>
            </a:r>
            <a:endParaRPr lang="pl-PL" sz="40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176733" y="1953541"/>
                <a:ext cx="971356" cy="405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type m:val="skw"/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733" y="1953541"/>
                <a:ext cx="971356" cy="405304"/>
              </a:xfrm>
              <a:prstGeom prst="rect">
                <a:avLst/>
              </a:prstGeom>
              <a:blipFill rotWithShape="0">
                <a:blip r:embed="rId6"/>
                <a:stretch>
                  <a:fillRect l="-3125" t="-140299" r="-65625" b="-21044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4105656" y="2354628"/>
                <a:ext cx="541509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l-PL" dirty="0" smtClean="0"/>
                  <a:t>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l-P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pl-PL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𝛀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pl-P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pl-P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pl-PL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pl-PL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pl-PL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l-PL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𝛍</m:t>
                    </m:r>
                    <m:r>
                      <a:rPr lang="pl-PL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𝐬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pl-PL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2354628"/>
                <a:ext cx="541509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14" t="-8197" b="-245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105656" y="3075462"/>
            <a:ext cx="529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What should be the length of the entire magnet?</a:t>
            </a:r>
          </a:p>
          <a:p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7252125" y="2356637"/>
                <a:ext cx="16494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𝑢𝑛𝑖𝑡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l-PL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l-PL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pl-PL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pl-PL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l-PL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pl-PL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125" y="2356637"/>
                <a:ext cx="164942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781507" y="4212856"/>
            <a:ext cx="166432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FF6600"/>
                </a:solidFill>
              </a:rPr>
              <a:t>Including beam screen!</a:t>
            </a:r>
            <a:endParaRPr lang="pl-PL" b="1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7445828" y="5101229"/>
                <a:ext cx="1423082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pl-PL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pl-PL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8" y="5101229"/>
                <a:ext cx="1423082" cy="299249"/>
              </a:xfrm>
              <a:prstGeom prst="rect">
                <a:avLst/>
              </a:prstGeom>
              <a:blipFill rotWithShape="0">
                <a:blip r:embed="rId9"/>
                <a:stretch>
                  <a:fillRect l="-3419" b="-2857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6521621" y="5371665"/>
            <a:ext cx="232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40</a:t>
            </a:r>
            <a:r>
              <a:rPr lang="pl-PL" dirty="0"/>
              <a:t> magnets necessary.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6780826" y="5740997"/>
                <a:ext cx="12338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l-PL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𝐤𝐀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826" y="5740997"/>
                <a:ext cx="1233863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6780826" y="6046475"/>
                <a:ext cx="13589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pl-PL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pl-PL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𝐕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826" y="6046475"/>
                <a:ext cx="135896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4"/>
          <p:cNvSpPr txBox="1">
            <a:spLocks/>
          </p:cNvSpPr>
          <p:nvPr/>
        </p:nvSpPr>
        <p:spPr>
          <a:xfrm>
            <a:off x="0" y="6455666"/>
            <a:ext cx="4690872" cy="40233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CAS, Erice, 18/03/2017</a:t>
            </a:r>
            <a:endParaRPr lang="pl-PL" sz="15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690872" y="6455666"/>
            <a:ext cx="4453128" cy="402334"/>
          </a:xfrm>
          <a:prstGeom prst="rect">
            <a:avLst/>
          </a:prstGeom>
          <a:solidFill>
            <a:srgbClr val="08009E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Case study C</a:t>
            </a:r>
            <a:endParaRPr lang="pl-PL" sz="15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59" y="3744107"/>
            <a:ext cx="5805166" cy="2538072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4251822" y="4559872"/>
            <a:ext cx="1029264" cy="310281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4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98147" y="4427848"/>
            <a:ext cx="8747706" cy="2256416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Rectangle 34"/>
          <p:cNvSpPr/>
          <p:nvPr/>
        </p:nvSpPr>
        <p:spPr>
          <a:xfrm>
            <a:off x="198146" y="2761895"/>
            <a:ext cx="8747706" cy="1384776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98147" y="1073885"/>
            <a:ext cx="8747706" cy="1385851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TextBox 29"/>
          <p:cNvSpPr txBox="1"/>
          <p:nvPr/>
        </p:nvSpPr>
        <p:spPr>
          <a:xfrm>
            <a:off x="198146" y="2817612"/>
            <a:ext cx="874770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Planned to inject: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90</a:t>
            </a:r>
            <a:r>
              <a:rPr lang="pl-PL" dirty="0" smtClean="0"/>
              <a:t> bunches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pl-PL" dirty="0" smtClean="0"/>
              <a:t>   </a:t>
            </a:r>
            <a:r>
              <a:rPr lang="en-GB" dirty="0" smtClean="0"/>
              <a:t>Flat-top time</a:t>
            </a:r>
            <a:r>
              <a:rPr lang="pl-PL" dirty="0" smtClean="0"/>
              <a:t>: </a:t>
            </a:r>
            <a:r>
              <a:rPr lang="en-GB" b="1" dirty="0" err="1" smtClean="0">
                <a:solidFill>
                  <a:schemeClr val="accent5"/>
                </a:solidFill>
              </a:rPr>
              <a:t>t</a:t>
            </a:r>
            <a:r>
              <a:rPr lang="en-GB" b="1" baseline="-25000" dirty="0" err="1" smtClean="0">
                <a:solidFill>
                  <a:schemeClr val="accent5"/>
                </a:solidFill>
              </a:rPr>
              <a:t>flattop</a:t>
            </a:r>
            <a:r>
              <a:rPr lang="en-GB" b="1" baseline="-25000" dirty="0" smtClean="0">
                <a:solidFill>
                  <a:schemeClr val="accent5"/>
                </a:solidFill>
              </a:rPr>
              <a:t> </a:t>
            </a:r>
            <a:r>
              <a:rPr lang="en-GB" dirty="0" smtClean="0"/>
              <a:t>= 90 bunches </a:t>
            </a:r>
            <a:r>
              <a:rPr lang="en-GB" dirty="0"/>
              <a:t>*</a:t>
            </a:r>
            <a:r>
              <a:rPr lang="en-GB" dirty="0" smtClean="0"/>
              <a:t> 25x10</a:t>
            </a:r>
            <a:r>
              <a:rPr lang="en-GB" baseline="30000" dirty="0" smtClean="0"/>
              <a:t>-9</a:t>
            </a:r>
            <a:r>
              <a:rPr lang="en-GB" dirty="0" smtClean="0"/>
              <a:t> s = </a:t>
            </a:r>
            <a:r>
              <a:rPr lang="en-GB" b="1" dirty="0" smtClean="0">
                <a:solidFill>
                  <a:schemeClr val="accent5"/>
                </a:solidFill>
              </a:rPr>
              <a:t>2.25 </a:t>
            </a:r>
            <a:r>
              <a:rPr lang="en-GB" b="1" dirty="0" err="1" smtClean="0">
                <a:solidFill>
                  <a:schemeClr val="accent5"/>
                </a:solidFill>
                <a:latin typeface="Symbol" panose="05050102010706020507" pitchFamily="18" charset="2"/>
              </a:rPr>
              <a:t>m</a:t>
            </a:r>
            <a:r>
              <a:rPr lang="en-GB" b="1" dirty="0" err="1" smtClean="0">
                <a:solidFill>
                  <a:schemeClr val="accent5"/>
                </a:solidFill>
              </a:rPr>
              <a:t>s</a:t>
            </a:r>
            <a:endParaRPr lang="en-GB" b="1" dirty="0" smtClean="0">
              <a:solidFill>
                <a:schemeClr val="accent5"/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pl-PL" dirty="0" smtClean="0"/>
              <a:t>  </a:t>
            </a:r>
            <a:r>
              <a:rPr lang="en-GB" dirty="0" smtClean="0"/>
              <a:t> For 100 Km collider and 25 ns buckets the ideal number of bunches is about 13342</a:t>
            </a:r>
          </a:p>
          <a:p>
            <a:pPr marL="638175" lvl="1" indent="-180975">
              <a:buFont typeface="Arial" panose="020B0604020202020204" pitchFamily="34" charset="0"/>
              <a:buChar char="•"/>
            </a:pPr>
            <a:endParaRPr lang="en-GB" sz="400" dirty="0" smtClean="0"/>
          </a:p>
          <a:p>
            <a:pPr marL="638175" lvl="1" indent="-180975">
              <a:buFont typeface="Arial" panose="020B0604020202020204" pitchFamily="34" charset="0"/>
              <a:buChar char="•"/>
            </a:pPr>
            <a:r>
              <a:rPr lang="en-GB" dirty="0" smtClean="0"/>
              <a:t>Assuming </a:t>
            </a:r>
            <a:r>
              <a:rPr lang="en-GB" b="1" dirty="0" smtClean="0">
                <a:solidFill>
                  <a:schemeClr val="accent5"/>
                </a:solidFill>
              </a:rPr>
              <a:t>80% filling factor</a:t>
            </a:r>
            <a:r>
              <a:rPr lang="en-GB" dirty="0" smtClean="0"/>
              <a:t> we plan to inject </a:t>
            </a:r>
            <a:r>
              <a:rPr lang="en-GB" b="1" dirty="0" smtClean="0">
                <a:solidFill>
                  <a:schemeClr val="accent5"/>
                </a:solidFill>
              </a:rPr>
              <a:t>10674 bunches</a:t>
            </a:r>
            <a:r>
              <a:rPr lang="en-GB" dirty="0" smtClean="0"/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47" y="1126746"/>
            <a:ext cx="86486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pl-PL" dirty="0" smtClean="0"/>
              <a:t>   </a:t>
            </a:r>
            <a:r>
              <a:rPr lang="en-GB" dirty="0" smtClean="0"/>
              <a:t>Maximum beam energy that can be transferred</a:t>
            </a:r>
            <a:r>
              <a:rPr lang="pl-PL" dirty="0" smtClean="0"/>
              <a:t>: </a:t>
            </a:r>
            <a:r>
              <a:rPr lang="en-GB" dirty="0" smtClean="0"/>
              <a:t>5 MJ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</a:t>
            </a:r>
            <a:r>
              <a:rPr lang="en-GB" dirty="0" smtClean="0"/>
              <a:t>Max</a:t>
            </a:r>
            <a:r>
              <a:rPr lang="pl-PL" dirty="0" smtClean="0"/>
              <a:t>imum </a:t>
            </a:r>
            <a:r>
              <a:rPr lang="en-GB" dirty="0" smtClean="0"/>
              <a:t> number of transferred </a:t>
            </a:r>
            <a:r>
              <a:rPr lang="en-GB" dirty="0" err="1" smtClean="0"/>
              <a:t>bunche</a:t>
            </a:r>
            <a:r>
              <a:rPr lang="pl-PL" dirty="0" smtClean="0"/>
              <a:t>s:</a:t>
            </a:r>
            <a:endParaRPr lang="en-GB" b="1" dirty="0" smtClean="0">
              <a:solidFill>
                <a:schemeClr val="accent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46501" y="1851469"/>
                <a:ext cx="6450997" cy="52835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GB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𝑡𝑟𝑎𝑛𝑠</m:t>
                              </m:r>
                            </m:sub>
                          </m:sSub>
                        </m:num>
                        <m:den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𝐼𝑛𝑡𝑒𝑛𝑠𝑖𝑡𝑦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 ∙</m:t>
                          </m:r>
                          <m:sSub>
                            <m:sSubPr>
                              <m:ctrlP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𝑖𝑛𝑗</m:t>
                              </m:r>
                            </m:sub>
                          </m:sSub>
                        </m:den>
                      </m:f>
                      <m:r>
                        <a:rPr lang="en-GB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sSup>
                            <m:sSupPr>
                              <m:ctrlP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p>
                          </m:sSup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𝑝𝑟𝑜𝑡𝑜𝑛𝑠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 ∙3.3</m:t>
                          </m:r>
                          <m:sSup>
                            <m:sSupPr>
                              <m:ctrlP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en-GB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∙1.602 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−19</m:t>
                              </m:r>
                            </m:sup>
                          </m:sSup>
                          <m:r>
                            <a:rPr lang="en-GB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GB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den>
                      </m:f>
                      <m:r>
                        <a:rPr lang="en-GB" sz="1500" b="0" i="1" smtClean="0">
                          <a:latin typeface="Cambria Math" panose="02040503050406030204" pitchFamily="18" charset="0"/>
                        </a:rPr>
                        <m:t>~94</m:t>
                      </m:r>
                    </m:oMath>
                  </m:oMathPara>
                </a14:m>
                <a:endParaRPr lang="en-GB" sz="15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501" y="1851469"/>
                <a:ext cx="6450997" cy="5283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itle 4"/>
          <p:cNvSpPr txBox="1">
            <a:spLocks/>
          </p:cNvSpPr>
          <p:nvPr/>
        </p:nvSpPr>
        <p:spPr>
          <a:xfrm>
            <a:off x="0" y="1792"/>
            <a:ext cx="9144000" cy="91531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8009E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40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Bunches/Rise Time/Filling Pattern (I)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8146" y="4517126"/>
            <a:ext cx="87477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 smtClean="0"/>
              <a:t>The desired rise time is about </a:t>
            </a:r>
            <a:r>
              <a:rPr lang="en-GB" b="1" dirty="0" smtClean="0">
                <a:solidFill>
                  <a:schemeClr val="accent5"/>
                </a:solidFill>
              </a:rPr>
              <a:t>280 ns</a:t>
            </a:r>
            <a:r>
              <a:rPr lang="en-GB" dirty="0" smtClean="0"/>
              <a:t>:</a:t>
            </a:r>
          </a:p>
          <a:p>
            <a:pPr marL="638175" lvl="1" indent="-180975">
              <a:buFont typeface="Arial" panose="020B0604020202020204" pitchFamily="34" charset="0"/>
              <a:buChar char="•"/>
            </a:pPr>
            <a:r>
              <a:rPr lang="en-GB" dirty="0" smtClean="0"/>
              <a:t>Number of empty bunches = 2668</a:t>
            </a:r>
          </a:p>
          <a:p>
            <a:pPr marL="638175" lvl="1" indent="-180975">
              <a:buFont typeface="Arial" panose="020B0604020202020204" pitchFamily="34" charset="0"/>
              <a:buChar char="•"/>
            </a:pPr>
            <a:r>
              <a:rPr lang="en-GB" dirty="0" smtClean="0"/>
              <a:t>Planned injections is 10674/90 ~ 118 injections</a:t>
            </a:r>
          </a:p>
          <a:p>
            <a:pPr marL="638175" lvl="1" indent="-180975">
              <a:buFont typeface="Arial" panose="020B0604020202020204" pitchFamily="34" charset="0"/>
              <a:buChar char="•"/>
            </a:pPr>
            <a:r>
              <a:rPr lang="en-GB" dirty="0" smtClean="0"/>
              <a:t>Assuming </a:t>
            </a:r>
            <a:r>
              <a:rPr lang="en-GB" b="1" dirty="0" smtClean="0"/>
              <a:t>rise time and fall time to be identical and neglecting the abort gap </a:t>
            </a:r>
            <a:endParaRPr lang="en-GB" dirty="0"/>
          </a:p>
          <a:p>
            <a:pPr marL="638175" lvl="1" indent="-180975">
              <a:buFont typeface="Arial" panose="020B0604020202020204" pitchFamily="34" charset="0"/>
              <a:buChar char="•"/>
            </a:pPr>
            <a:r>
              <a:rPr lang="en-GB" dirty="0" smtClean="0"/>
              <a:t>This implies 12 bunches needed for rise/fall time so the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accent5"/>
                </a:solidFill>
              </a:rPr>
              <a:t>injection scheme would be 12b + 90b + 12b</a:t>
            </a:r>
            <a:r>
              <a:rPr lang="en-GB" b="1" dirty="0" smtClean="0"/>
              <a:t> … </a:t>
            </a:r>
          </a:p>
          <a:p>
            <a:pPr marL="638175" lvl="1" indent="-180975">
              <a:buFont typeface="Arial" panose="020B0604020202020204" pitchFamily="34" charset="0"/>
              <a:buChar char="•"/>
            </a:pPr>
            <a:r>
              <a:rPr lang="en-GB" dirty="0" smtClean="0"/>
              <a:t>Number of injections is finally </a:t>
            </a:r>
            <a:r>
              <a:rPr lang="en-GB" b="1" dirty="0" smtClean="0">
                <a:solidFill>
                  <a:schemeClr val="accent5"/>
                </a:solidFill>
              </a:rPr>
              <a:t>117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15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98147" y="1073884"/>
            <a:ext cx="8747706" cy="5628251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Title 4"/>
          <p:cNvSpPr txBox="1">
            <a:spLocks/>
          </p:cNvSpPr>
          <p:nvPr/>
        </p:nvSpPr>
        <p:spPr>
          <a:xfrm>
            <a:off x="0" y="1792"/>
            <a:ext cx="9144000" cy="91531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8009E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40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Bunches/Rise Time/Filling Pattern (II)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9487" y="1073885"/>
            <a:ext cx="87863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 smtClean="0"/>
              <a:t>With </a:t>
            </a:r>
            <a:r>
              <a:rPr lang="en-GB" b="1" dirty="0" smtClean="0"/>
              <a:t>117 injections</a:t>
            </a:r>
            <a:r>
              <a:rPr lang="en-GB" dirty="0" smtClean="0"/>
              <a:t> and assuming </a:t>
            </a:r>
            <a:r>
              <a:rPr lang="en-GB" b="1" dirty="0" smtClean="0"/>
              <a:t>3 mins to get the HEB filled and energy ramped</a:t>
            </a:r>
            <a:r>
              <a:rPr lang="en-GB" dirty="0" smtClean="0"/>
              <a:t>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en-GB" dirty="0" smtClean="0"/>
              <a:t>→ </a:t>
            </a:r>
            <a:r>
              <a:rPr lang="en-GB" b="1" dirty="0" smtClean="0">
                <a:solidFill>
                  <a:schemeClr val="accent5"/>
                </a:solidFill>
              </a:rPr>
              <a:t>Assuming only 90 bunches in HEB at the time, it would take ~6 hrs to fill the FCC with </a:t>
            </a:r>
          </a:p>
          <a:p>
            <a:r>
              <a:rPr lang="en-GB" b="1" dirty="0">
                <a:solidFill>
                  <a:schemeClr val="accent5"/>
                </a:solidFill>
              </a:rPr>
              <a:t> </a:t>
            </a:r>
            <a:r>
              <a:rPr lang="en-GB" b="1" dirty="0" smtClean="0">
                <a:solidFill>
                  <a:schemeClr val="accent5"/>
                </a:solidFill>
              </a:rPr>
              <a:t>        one beam.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accent5"/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b="1" dirty="0" smtClean="0"/>
              <a:t>How could this be speeded up?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</a:t>
            </a:r>
            <a:r>
              <a:rPr lang="en-GB" dirty="0" smtClean="0"/>
              <a:t>→ </a:t>
            </a:r>
            <a:r>
              <a:rPr lang="en-GB" b="1" dirty="0" smtClean="0">
                <a:solidFill>
                  <a:schemeClr val="accent5"/>
                </a:solidFill>
              </a:rPr>
              <a:t>Fill the HEB with multiple trains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HEB can ideally accommodate 3562 bunches → At most 31 trains in 12b + 90b + 12b…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In this configuration one can fill up the HEB and then inject in FCC (4 times).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200" dirty="0" smtClean="0"/>
          </a:p>
          <a:p>
            <a:r>
              <a:rPr lang="pl-PL" b="1" dirty="0" smtClean="0">
                <a:solidFill>
                  <a:schemeClr val="accent5"/>
                </a:solidFill>
              </a:rPr>
              <a:t>    </a:t>
            </a:r>
            <a:r>
              <a:rPr lang="en-GB" dirty="0"/>
              <a:t>→ </a:t>
            </a:r>
            <a:r>
              <a:rPr lang="en-GB" b="1" dirty="0" smtClean="0">
                <a:solidFill>
                  <a:schemeClr val="accent5"/>
                </a:solidFill>
              </a:rPr>
              <a:t>Another approach could be by reducing the injection energy and allowing more  </a:t>
            </a:r>
          </a:p>
          <a:p>
            <a:r>
              <a:rPr lang="en-GB" b="1" dirty="0">
                <a:solidFill>
                  <a:schemeClr val="accent5"/>
                </a:solidFill>
              </a:rPr>
              <a:t> </a:t>
            </a:r>
            <a:r>
              <a:rPr lang="en-GB" b="1" dirty="0" smtClean="0">
                <a:solidFill>
                  <a:schemeClr val="accent5"/>
                </a:solidFill>
              </a:rPr>
              <a:t>        bunches in each train to be transferred.</a:t>
            </a:r>
          </a:p>
          <a:p>
            <a:pPr marL="638175" lvl="1" indent="-180975">
              <a:buFont typeface="Arial" panose="020B0604020202020204" pitchFamily="34" charset="0"/>
              <a:buChar char="•"/>
            </a:pPr>
            <a:r>
              <a:rPr lang="en-GB" b="1" dirty="0" smtClean="0"/>
              <a:t>For instance we were provided with the option of 6.9 km ring at </a:t>
            </a:r>
            <a:r>
              <a:rPr lang="en-GB" b="1" dirty="0" err="1" smtClean="0"/>
              <a:t>E</a:t>
            </a:r>
            <a:r>
              <a:rPr lang="en-GB" b="1" baseline="-25000" dirty="0" err="1" smtClean="0"/>
              <a:t>inj</a:t>
            </a:r>
            <a:r>
              <a:rPr lang="en-GB" b="1" dirty="0" smtClean="0"/>
              <a:t>=1.3 </a:t>
            </a:r>
            <a:r>
              <a:rPr lang="en-GB" b="1" dirty="0" err="1" smtClean="0"/>
              <a:t>TeV</a:t>
            </a:r>
            <a:r>
              <a:rPr lang="en-GB" b="1" dirty="0" smtClean="0"/>
              <a:t>:</a:t>
            </a:r>
          </a:p>
          <a:p>
            <a:pPr marL="638175" lvl="1" indent="-180975">
              <a:buFont typeface="Arial" panose="020B0604020202020204" pitchFamily="34" charset="0"/>
              <a:buChar char="•"/>
            </a:pPr>
            <a:endParaRPr lang="en-GB" sz="400" dirty="0" smtClean="0"/>
          </a:p>
          <a:p>
            <a:pPr marL="1095375" lvl="2" indent="-180975">
              <a:buFont typeface="Arial" panose="020B0604020202020204" pitchFamily="34" charset="0"/>
              <a:buChar char="•"/>
            </a:pPr>
            <a:r>
              <a:rPr lang="en-GB" dirty="0" smtClean="0"/>
              <a:t>Number of bunches that can be transferred is </a:t>
            </a:r>
            <a:r>
              <a:rPr lang="en-GB" b="1" dirty="0" smtClean="0"/>
              <a:t>240 (factor ~3 in time reduction).</a:t>
            </a:r>
          </a:p>
          <a:p>
            <a:pPr marL="1095375" lvl="2" indent="-180975">
              <a:buFont typeface="Arial" panose="020B0604020202020204" pitchFamily="34" charset="0"/>
              <a:buChar char="•"/>
            </a:pPr>
            <a:r>
              <a:rPr lang="en-GB" dirty="0" smtClean="0"/>
              <a:t>Assuming the same </a:t>
            </a:r>
            <a:r>
              <a:rPr lang="en-GB" b="1" dirty="0" smtClean="0"/>
              <a:t>80% filling factor</a:t>
            </a:r>
            <a:r>
              <a:rPr lang="en-GB" dirty="0" smtClean="0"/>
              <a:t>:</a:t>
            </a:r>
          </a:p>
          <a:p>
            <a:pPr marL="1095375" lvl="2" indent="-180975">
              <a:buFont typeface="Arial" panose="020B0604020202020204" pitchFamily="34" charset="0"/>
              <a:buChar char="•"/>
            </a:pPr>
            <a:endParaRPr lang="en-GB" sz="400" dirty="0" smtClean="0"/>
          </a:p>
          <a:p>
            <a:pPr marL="1552575" lvl="3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 err="1">
                <a:latin typeface="Symbol" panose="05050102010706020507" pitchFamily="18" charset="2"/>
              </a:rPr>
              <a:t>t</a:t>
            </a:r>
            <a:r>
              <a:rPr lang="en-GB" b="1" baseline="-25000" dirty="0" err="1" smtClean="0"/>
              <a:t>rise</a:t>
            </a:r>
            <a:r>
              <a:rPr lang="en-GB" b="1" dirty="0" smtClean="0"/>
              <a:t> = 758 ns </a:t>
            </a:r>
            <a:r>
              <a:rPr lang="en-GB" dirty="0" smtClean="0"/>
              <a:t>and</a:t>
            </a:r>
            <a:r>
              <a:rPr lang="en-GB" b="1" dirty="0" smtClean="0"/>
              <a:t> </a:t>
            </a:r>
            <a:r>
              <a:rPr lang="en-GB" b="1" dirty="0" err="1" smtClean="0">
                <a:latin typeface="Symbol" panose="05050102010706020507" pitchFamily="18" charset="2"/>
              </a:rPr>
              <a:t>t</a:t>
            </a:r>
            <a:r>
              <a:rPr lang="en-GB" b="1" baseline="-25000" dirty="0" err="1" smtClean="0"/>
              <a:t>flattop</a:t>
            </a:r>
            <a:r>
              <a:rPr lang="en-GB" b="1" dirty="0" smtClean="0"/>
              <a:t> = 6.0 </a:t>
            </a:r>
            <a:r>
              <a:rPr lang="en-GB" b="1" dirty="0" err="1" smtClean="0">
                <a:latin typeface="Symbol" panose="05050102010706020507" pitchFamily="18" charset="2"/>
              </a:rPr>
              <a:t>m</a:t>
            </a:r>
            <a:r>
              <a:rPr lang="en-GB" b="1" dirty="0" err="1" smtClean="0"/>
              <a:t>s</a:t>
            </a:r>
            <a:r>
              <a:rPr lang="en-GB" b="1" dirty="0" smtClean="0"/>
              <a:t>.</a:t>
            </a:r>
          </a:p>
          <a:p>
            <a:pPr marL="1552575" lvl="3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Number of injections would be </a:t>
            </a:r>
            <a:r>
              <a:rPr lang="en-GB" b="1" dirty="0" smtClean="0"/>
              <a:t>44.</a:t>
            </a:r>
          </a:p>
          <a:p>
            <a:pPr marL="1552575" lvl="3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Injection scheme would be </a:t>
            </a:r>
            <a:r>
              <a:rPr lang="en-GB" b="1" dirty="0" smtClean="0"/>
              <a:t>30b+ 240b +30b…</a:t>
            </a:r>
          </a:p>
          <a:p>
            <a:pPr marL="639763" lvl="1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 smtClean="0"/>
              <a:t>For the same parameters, the effective length of the magnet would be 12.5 m …</a:t>
            </a:r>
            <a:endParaRPr lang="en-GB" b="1" dirty="0" smtClean="0"/>
          </a:p>
          <a:p>
            <a:pPr marL="639763" lvl="1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 smtClean="0"/>
              <a:t>For higher rise time, the one module would be 3 m long.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390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4"/>
          <p:cNvSpPr txBox="1">
            <a:spLocks/>
          </p:cNvSpPr>
          <p:nvPr/>
        </p:nvSpPr>
        <p:spPr>
          <a:xfrm>
            <a:off x="0" y="1792"/>
            <a:ext cx="9144000" cy="91531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8009E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40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Hardware considerations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5902" y="1682694"/>
            <a:ext cx="86880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Flat top ripple: max. 1 %  (minimized by optimizing electrical circuit of the magnet)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Post injection ripple: must be reduced to not perturbate circulating 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Failure scenarios:</a:t>
            </a:r>
          </a:p>
          <a:p>
            <a:pPr lvl="1"/>
            <a:r>
              <a:rPr lang="en-GB" dirty="0" smtClean="0"/>
              <a:t>→</a:t>
            </a:r>
            <a:r>
              <a:rPr lang="pl-PL" dirty="0" smtClean="0"/>
              <a:t> flashover (2.5 % deflection error)</a:t>
            </a:r>
          </a:p>
          <a:p>
            <a:pPr lvl="1"/>
            <a:r>
              <a:rPr lang="en-GB" dirty="0" smtClean="0"/>
              <a:t>→</a:t>
            </a:r>
            <a:r>
              <a:rPr lang="pl-PL" dirty="0" smtClean="0"/>
              <a:t> wrong injected beam (TDI absorber)</a:t>
            </a:r>
          </a:p>
          <a:p>
            <a:pPr lvl="1"/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Powering: independent for each kicker magnet</a:t>
            </a:r>
            <a:endParaRPr lang="pl-PL" dirty="0"/>
          </a:p>
          <a:p>
            <a:pPr lvl="1"/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Important aspects:</a:t>
            </a:r>
          </a:p>
          <a:p>
            <a:pPr lvl="1"/>
            <a:r>
              <a:rPr lang="en-GB" dirty="0" smtClean="0"/>
              <a:t>→</a:t>
            </a:r>
            <a:r>
              <a:rPr lang="pl-PL" dirty="0" smtClean="0"/>
              <a:t> screening of the ferrite to reduce heating and beam coupling impedance</a:t>
            </a:r>
          </a:p>
          <a:p>
            <a:pPr lvl="1"/>
            <a:r>
              <a:rPr lang="en-GB" dirty="0" smtClean="0"/>
              <a:t>→</a:t>
            </a:r>
            <a:r>
              <a:rPr lang="pl-PL" dirty="0"/>
              <a:t> </a:t>
            </a:r>
            <a:r>
              <a:rPr lang="pl-PL" dirty="0" smtClean="0"/>
              <a:t>beam screen made of low SEY material to reduce the electron cloud</a:t>
            </a:r>
          </a:p>
          <a:p>
            <a:pPr lvl="1"/>
            <a:r>
              <a:rPr lang="en-GB" dirty="0" smtClean="0"/>
              <a:t>→</a:t>
            </a:r>
            <a:r>
              <a:rPr lang="pl-PL" dirty="0" smtClean="0"/>
              <a:t> high quality vacuum inside the kicker magnet</a:t>
            </a:r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431" y="2664827"/>
            <a:ext cx="3010333" cy="1280024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0" y="6455666"/>
            <a:ext cx="4690872" cy="40233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CAS, Erice, 18/03/2017</a:t>
            </a:r>
            <a:endParaRPr lang="pl-PL" sz="15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4690872" y="6455666"/>
            <a:ext cx="4453128" cy="402334"/>
          </a:xfrm>
          <a:prstGeom prst="rect">
            <a:avLst/>
          </a:prstGeom>
          <a:solidFill>
            <a:srgbClr val="08009E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5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Case study C</a:t>
            </a:r>
            <a:endParaRPr lang="pl-PL" sz="15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4"/>
          <p:cNvSpPr txBox="1">
            <a:spLocks/>
          </p:cNvSpPr>
          <p:nvPr/>
        </p:nvSpPr>
        <p:spPr>
          <a:xfrm>
            <a:off x="0" y="1792"/>
            <a:ext cx="9144000" cy="91531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8009E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l-PL" sz="40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023121"/>
            <a:ext cx="86880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1"/>
            <a:endParaRPr lang="pl-PL" sz="2000" dirty="0"/>
          </a:p>
          <a:p>
            <a:pPr lvl="1" algn="ctr"/>
            <a:r>
              <a:rPr lang="pl-PL" sz="2000" b="1" dirty="0" smtClean="0">
                <a:solidFill>
                  <a:srgbClr val="08009E"/>
                </a:solidFill>
              </a:rPr>
              <a:t>Thank you for your attention.</a:t>
            </a:r>
            <a:endParaRPr lang="pl-PL" sz="2000" b="1" dirty="0">
              <a:solidFill>
                <a:srgbClr val="0800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844</Words>
  <Application>Microsoft Office PowerPoint</Application>
  <PresentationFormat>On-screen Show (4:3)</PresentationFormat>
  <Paragraphs>182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Cambria Math</vt:lpstr>
      <vt:lpstr>Microsoft Sans Serif</vt:lpstr>
      <vt:lpstr>Symbol</vt:lpstr>
      <vt:lpstr>Times New Roman</vt:lpstr>
      <vt:lpstr>Office Theme</vt:lpstr>
      <vt:lpstr>Injection system design for high-energy  circular collider FCC-hh</vt:lpstr>
      <vt:lpstr> Injection system design</vt:lpstr>
      <vt:lpstr> Lattice design</vt:lpstr>
      <vt:lpstr> Injection system layout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Agnieszka Chmielinska</cp:lastModifiedBy>
  <cp:revision>89</cp:revision>
  <dcterms:created xsi:type="dcterms:W3CDTF">2017-03-14T09:29:14Z</dcterms:created>
  <dcterms:modified xsi:type="dcterms:W3CDTF">2017-03-18T10:50:15Z</dcterms:modified>
</cp:coreProperties>
</file>