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5" r:id="rId2"/>
    <p:sldId id="272" r:id="rId3"/>
    <p:sldId id="261" r:id="rId4"/>
    <p:sldId id="266" r:id="rId5"/>
    <p:sldId id="267" r:id="rId6"/>
    <p:sldId id="256" r:id="rId7"/>
    <p:sldId id="274" r:id="rId8"/>
    <p:sldId id="268" r:id="rId9"/>
    <p:sldId id="275" r:id="rId10"/>
    <p:sldId id="278" r:id="rId11"/>
    <p:sldId id="277" r:id="rId12"/>
    <p:sldId id="276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47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61"/>
    <p:restoredTop sz="86022"/>
  </p:normalViewPr>
  <p:slideViewPr>
    <p:cSldViewPr snapToGrid="0" snapToObjects="1">
      <p:cViewPr>
        <p:scale>
          <a:sx n="52" d="100"/>
          <a:sy n="52" d="100"/>
        </p:scale>
        <p:origin x="2064" y="1128"/>
      </p:cViewPr>
      <p:guideLst>
        <p:guide orient="horz" pos="4224"/>
        <p:guide pos="47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FD51D-63C2-BE4C-B391-377688E8C87A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1B10E-FEFE-B846-B612-DB3B0027BA1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563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1B10E-FEFE-B846-B612-DB3B0027BA1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238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1B10E-FEFE-B846-B612-DB3B0027BA1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243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1B10E-FEFE-B846-B612-DB3B0027BA1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429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000" dirty="0" err="1" smtClean="0"/>
              <a:t>FoDo</a:t>
            </a:r>
            <a:r>
              <a:rPr lang="en-GB" sz="1000" dirty="0" smtClean="0"/>
              <a:t>-Cell: 200 m + 90 </a:t>
            </a:r>
            <a:r>
              <a:rPr lang="en-GB" sz="1000" dirty="0" err="1" smtClean="0"/>
              <a:t>deg</a:t>
            </a:r>
            <a:r>
              <a:rPr lang="en-GB" sz="1000" dirty="0" smtClean="0"/>
              <a:t> phase advance </a:t>
            </a:r>
            <a:r>
              <a:rPr lang="en-GB" sz="1000" dirty="0" smtClean="0">
                <a:sym typeface="Wingdings"/>
              </a:rPr>
              <a:t></a:t>
            </a:r>
          </a:p>
          <a:p>
            <a:pPr lvl="1"/>
            <a:r>
              <a:rPr lang="en-GB" sz="1000" dirty="0" smtClean="0">
                <a:sym typeface="Wingdings"/>
              </a:rPr>
              <a:t>Beta max =   340 m, Beta min = 60 m</a:t>
            </a:r>
          </a:p>
          <a:p>
            <a:pPr lvl="1"/>
            <a:endParaRPr lang="en-GB" sz="1000" dirty="0" smtClean="0">
              <a:sym typeface="Wingdings"/>
            </a:endParaRPr>
          </a:p>
          <a:p>
            <a:r>
              <a:rPr lang="en-GB" sz="1000" dirty="0" smtClean="0">
                <a:sym typeface="Wingdings"/>
              </a:rPr>
              <a:t>Offset from septum (</a:t>
            </a:r>
            <a:r>
              <a:rPr lang="en-GB" sz="1000" dirty="0" err="1" smtClean="0">
                <a:sym typeface="Wingdings"/>
              </a:rPr>
              <a:t>X</a:t>
            </a:r>
            <a:r>
              <a:rPr lang="en-GB" sz="1000" baseline="-25000" dirty="0" err="1" smtClean="0">
                <a:sym typeface="Wingdings"/>
              </a:rPr>
              <a:t>Septum</a:t>
            </a:r>
            <a:r>
              <a:rPr lang="en-GB" sz="1000" dirty="0" smtClean="0">
                <a:sym typeface="Wingdings"/>
              </a:rPr>
              <a:t>) = 510 mm  5 </a:t>
            </a:r>
            <a:r>
              <a:rPr lang="en-GB" sz="1000" dirty="0" err="1" smtClean="0">
                <a:sym typeface="Wingdings"/>
              </a:rPr>
              <a:t>mrad</a:t>
            </a:r>
            <a:endParaRPr lang="en-GB" sz="1000" dirty="0" smtClean="0">
              <a:sym typeface="Wingdings"/>
            </a:endParaRPr>
          </a:p>
          <a:p>
            <a:r>
              <a:rPr lang="en-GB" sz="1000" dirty="0" smtClean="0">
                <a:sym typeface="Wingdings"/>
              </a:rPr>
              <a:t>Offset from kicker (</a:t>
            </a:r>
            <a:r>
              <a:rPr lang="en-GB" sz="1000" dirty="0" err="1" smtClean="0">
                <a:sym typeface="Wingdings"/>
              </a:rPr>
              <a:t>X</a:t>
            </a:r>
            <a:r>
              <a:rPr lang="en-GB" sz="1000" baseline="-25000" dirty="0" err="1" smtClean="0">
                <a:sym typeface="Wingdings"/>
              </a:rPr>
              <a:t>Kicker</a:t>
            </a:r>
            <a:r>
              <a:rPr lang="en-GB" sz="1000" dirty="0" smtClean="0">
                <a:sym typeface="Wingdings"/>
              </a:rPr>
              <a:t>) = 20 mm  0.2 </a:t>
            </a:r>
            <a:r>
              <a:rPr lang="en-GB" sz="1000" dirty="0" err="1" smtClean="0">
                <a:sym typeface="Wingdings"/>
              </a:rPr>
              <a:t>mrad</a:t>
            </a:r>
            <a:endParaRPr lang="en-GB" sz="1000" dirty="0" smtClean="0">
              <a:sym typeface="Wingdings"/>
            </a:endParaRPr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1B10E-FEFE-B846-B612-DB3B0027BA1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732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Kicker</a:t>
            </a:r>
            <a:r>
              <a:rPr lang="en-US" baseline="0" dirty="0" smtClean="0"/>
              <a:t> design</a:t>
            </a:r>
            <a:endParaRPr lang="en-US" dirty="0" smtClean="0"/>
          </a:p>
          <a:p>
            <a:r>
              <a:rPr lang="en-US" dirty="0" smtClean="0"/>
              <a:t>Assume 500 ns rise time</a:t>
            </a:r>
          </a:p>
          <a:p>
            <a:r>
              <a:rPr lang="en-US" dirty="0" smtClean="0"/>
              <a:t>90 x 25 ns bunches imply a 2.25 us flat-top</a:t>
            </a:r>
          </a:p>
          <a:p>
            <a:r>
              <a:rPr lang="en-US" dirty="0" smtClean="0"/>
              <a:t>Post-fill issues can be largely avoided by filling in the forward direction, just limited by the abort gap length (&gt;2.5 us)</a:t>
            </a:r>
          </a:p>
          <a:p>
            <a:r>
              <a:rPr lang="en-US" dirty="0" smtClean="0"/>
              <a:t>Using a Marx generator for powering should allow a repetition rate sufficient to inject all 118 batches in ~1 s</a:t>
            </a:r>
          </a:p>
          <a:p>
            <a:pPr lvl="1"/>
            <a:r>
              <a:rPr lang="en-US" dirty="0" smtClean="0"/>
              <a:t>This fast kicker repetition implies that the overall FCC fill time is dominated by the LHC cycle time, so the use of a fast, low energy injector could be of interest</a:t>
            </a:r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1B10E-FEFE-B846-B612-DB3B0027BA1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763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Usual failure scenarios for LHC injection</a:t>
            </a:r>
          </a:p>
          <a:p>
            <a:pPr lvl="1"/>
            <a:r>
              <a:rPr lang="en-US" dirty="0" smtClean="0"/>
              <a:t>Kicker not firing, part-firing, asynchronous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Neglect significant beam energy variations which will be filtered by the transfer line</a:t>
            </a:r>
          </a:p>
          <a:p>
            <a:r>
              <a:rPr lang="en-US" dirty="0" smtClean="0"/>
              <a:t>Install injection protection device similar to LHC 90 degrees phase advance</a:t>
            </a:r>
          </a:p>
          <a:p>
            <a:pPr lvl="1"/>
            <a:r>
              <a:rPr lang="en-US" dirty="0" smtClean="0"/>
              <a:t>Injected power is the same as the (5 MJ)</a:t>
            </a:r>
          </a:p>
          <a:p>
            <a:pPr lvl="1"/>
            <a:r>
              <a:rPr lang="en-US" dirty="0" smtClean="0"/>
              <a:t>Will need to be 85% longer as shower depth maximum scales with log (E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addition as we only inject part of the circulating beam from the LHC, we need to consider:</a:t>
            </a:r>
          </a:p>
          <a:p>
            <a:pPr lvl="1"/>
            <a:r>
              <a:rPr lang="en-US" dirty="0" smtClean="0"/>
              <a:t>Failure of the LHC extraction kicker to ‘switch off’ with possible 2808 bunches injected instead of 90</a:t>
            </a:r>
          </a:p>
          <a:p>
            <a:pPr lvl="1"/>
            <a:r>
              <a:rPr lang="en-US" dirty="0" smtClean="0"/>
              <a:t>Will need to prevent this in the LHC, with redundancy on extraction kicker switches and possible other fast protection system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Crystals used to spread the beam for</a:t>
            </a:r>
            <a:r>
              <a:rPr lang="en-US" baseline="0" dirty="0" smtClean="0"/>
              <a:t> lower peak density on the absorber jaws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1B10E-FEFE-B846-B612-DB3B0027BA1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96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Usual failure scenarios for LHC injection</a:t>
            </a:r>
          </a:p>
          <a:p>
            <a:pPr lvl="1"/>
            <a:r>
              <a:rPr lang="en-US" dirty="0" smtClean="0"/>
              <a:t>Kicker not firing, part-firing, asynchronous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Neglect significant beam energy variations which will be filtered by the transfer line</a:t>
            </a:r>
          </a:p>
          <a:p>
            <a:r>
              <a:rPr lang="en-US" dirty="0" smtClean="0"/>
              <a:t>Install injection protection device similar to LHC 90 degrees phase advance</a:t>
            </a:r>
          </a:p>
          <a:p>
            <a:pPr lvl="1"/>
            <a:r>
              <a:rPr lang="en-US" dirty="0" smtClean="0"/>
              <a:t>Injected power is the same as the (5 MJ)</a:t>
            </a:r>
          </a:p>
          <a:p>
            <a:pPr lvl="1"/>
            <a:r>
              <a:rPr lang="en-US" dirty="0" smtClean="0"/>
              <a:t>Will need to be 85% longer as shower depth maximum scales with log (E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addition as we only inject part of the circulating beam from the LHC, we need to consider:</a:t>
            </a:r>
          </a:p>
          <a:p>
            <a:pPr lvl="1"/>
            <a:r>
              <a:rPr lang="en-US" dirty="0" smtClean="0"/>
              <a:t>Failure of the LHC extraction kicker to ‘switch off’ with possible 2808 bunches injected instead of 90</a:t>
            </a:r>
          </a:p>
          <a:p>
            <a:pPr lvl="1"/>
            <a:r>
              <a:rPr lang="en-US" dirty="0" smtClean="0"/>
              <a:t>Will need to prevent this in the LHC, with redundancy on extraction kicker switches and possible other fast protection system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Crystals used to spread the beam for</a:t>
            </a:r>
            <a:r>
              <a:rPr lang="en-US" baseline="0" dirty="0" smtClean="0"/>
              <a:t> lower peak density on the absorber jaws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1B10E-FEFE-B846-B612-DB3B0027BA1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081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Usual failure scenarios for LHC injection</a:t>
            </a:r>
          </a:p>
          <a:p>
            <a:pPr lvl="1"/>
            <a:r>
              <a:rPr lang="en-US" dirty="0" smtClean="0"/>
              <a:t>Kicker not firing, part-firing, asynchronous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Neglect significant beam energy variations which will be filtered by the transfer line</a:t>
            </a:r>
          </a:p>
          <a:p>
            <a:r>
              <a:rPr lang="en-US" dirty="0" smtClean="0"/>
              <a:t>Install injection protection device similar to LHC 90 degrees phase advance</a:t>
            </a:r>
          </a:p>
          <a:p>
            <a:pPr lvl="1"/>
            <a:r>
              <a:rPr lang="en-US" dirty="0" smtClean="0"/>
              <a:t>Injected power is the same as the (5 MJ)</a:t>
            </a:r>
          </a:p>
          <a:p>
            <a:pPr lvl="1"/>
            <a:r>
              <a:rPr lang="en-US" dirty="0" smtClean="0"/>
              <a:t>Will need to be 85% longer as shower depth maximum scales with log (E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addition as we only inject part of the circulating beam from the LHC, we need to consider:</a:t>
            </a:r>
          </a:p>
          <a:p>
            <a:pPr lvl="1"/>
            <a:r>
              <a:rPr lang="en-US" dirty="0" smtClean="0"/>
              <a:t>Failure of the LHC extraction kicker to ‘switch off’ with possible 2808 bunches injected instead of 90</a:t>
            </a:r>
          </a:p>
          <a:p>
            <a:pPr lvl="1"/>
            <a:r>
              <a:rPr lang="en-US" dirty="0" smtClean="0"/>
              <a:t>Will need to prevent this in the LHC, with redundancy on extraction kicker switches and possible other fast protection system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Crystals used to spread the beam for</a:t>
            </a:r>
            <a:r>
              <a:rPr lang="en-US" baseline="0" dirty="0" smtClean="0"/>
              <a:t> lower peak density on the absorber jaws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1B10E-FEFE-B846-B612-DB3B0027BA1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708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6502-4C10-8E4E-9417-508DE42AD608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4870-70CF-3240-A5F6-F7E01E7E62E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07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6502-4C10-8E4E-9417-508DE42AD608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4870-70CF-3240-A5F6-F7E01E7E62E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90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6502-4C10-8E4E-9417-508DE42AD608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4870-70CF-3240-A5F6-F7E01E7E62E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89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6502-4C10-8E4E-9417-508DE42AD608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4870-70CF-3240-A5F6-F7E01E7E62E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63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6502-4C10-8E4E-9417-508DE42AD608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4870-70CF-3240-A5F6-F7E01E7E62E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53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6502-4C10-8E4E-9417-508DE42AD608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4870-70CF-3240-A5F6-F7E01E7E62E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81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6502-4C10-8E4E-9417-508DE42AD608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4870-70CF-3240-A5F6-F7E01E7E62E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44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6502-4C10-8E4E-9417-508DE42AD608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4870-70CF-3240-A5F6-F7E01E7E62E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49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6502-4C10-8E4E-9417-508DE42AD608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4870-70CF-3240-A5F6-F7E01E7E62E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88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6502-4C10-8E4E-9417-508DE42AD608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4870-70CF-3240-A5F6-F7E01E7E62E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11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66502-4C10-8E4E-9417-508DE42AD608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4870-70CF-3240-A5F6-F7E01E7E62E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80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6502-4C10-8E4E-9417-508DE42AD608}" type="datetimeFigureOut">
              <a:rPr lang="en-GB" smtClean="0"/>
              <a:t>18/03/2017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74870-70CF-3240-A5F6-F7E01E7E62E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41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986577" y="1639090"/>
            <a:ext cx="3938223" cy="3911600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-1875979" y="4551624"/>
            <a:ext cx="15663334" cy="8551333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Bogen 8"/>
          <p:cNvSpPr/>
          <p:nvPr/>
        </p:nvSpPr>
        <p:spPr>
          <a:xfrm rot="18667542">
            <a:off x="6798024" y="4677168"/>
            <a:ext cx="3078238" cy="3373343"/>
          </a:xfrm>
          <a:prstGeom prst="arc">
            <a:avLst>
              <a:gd name="adj1" fmla="val 16200000"/>
              <a:gd name="adj2" fmla="val 19871065"/>
            </a:avLst>
          </a:prstGeom>
          <a:ln w="889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ogen 9"/>
          <p:cNvSpPr/>
          <p:nvPr/>
        </p:nvSpPr>
        <p:spPr>
          <a:xfrm rot="20744909">
            <a:off x="1941413" y="4768619"/>
            <a:ext cx="3448038" cy="3373343"/>
          </a:xfrm>
          <a:prstGeom prst="arc">
            <a:avLst>
              <a:gd name="adj1" fmla="val 16200000"/>
              <a:gd name="adj2" fmla="val 19871065"/>
            </a:avLst>
          </a:prstGeom>
          <a:ln w="889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feld 10"/>
          <p:cNvSpPr txBox="1"/>
          <p:nvPr/>
        </p:nvSpPr>
        <p:spPr>
          <a:xfrm>
            <a:off x="4758587" y="1766778"/>
            <a:ext cx="25914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 smtClean="0"/>
              <a:t>HEB</a:t>
            </a:r>
          </a:p>
          <a:p>
            <a:pPr algn="ctr"/>
            <a:r>
              <a:rPr lang="en-GB" sz="2000" dirty="0" smtClean="0"/>
              <a:t>Formally known as LHC</a:t>
            </a:r>
            <a:endParaRPr lang="en-GB" sz="2000" dirty="0"/>
          </a:p>
        </p:txBody>
      </p:sp>
      <p:sp>
        <p:nvSpPr>
          <p:cNvPr id="12" name="Textfeld 11"/>
          <p:cNvSpPr txBox="1"/>
          <p:nvPr/>
        </p:nvSpPr>
        <p:spPr>
          <a:xfrm>
            <a:off x="1276537" y="5525002"/>
            <a:ext cx="9644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FCC</a:t>
            </a:r>
            <a:endParaRPr lang="en-GB" sz="4000" dirty="0"/>
          </a:p>
        </p:txBody>
      </p:sp>
      <p:sp>
        <p:nvSpPr>
          <p:cNvPr id="15" name="Textfeld 14"/>
          <p:cNvSpPr txBox="1"/>
          <p:nvPr/>
        </p:nvSpPr>
        <p:spPr>
          <a:xfrm>
            <a:off x="9117971" y="712156"/>
            <a:ext cx="297183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G</a:t>
            </a:r>
            <a:r>
              <a:rPr lang="en-GB" sz="4000" dirty="0" smtClean="0"/>
              <a:t>igantic</a:t>
            </a:r>
          </a:p>
          <a:p>
            <a:r>
              <a:rPr lang="en-GB" sz="4000" b="1" dirty="0" smtClean="0"/>
              <a:t>U</a:t>
            </a:r>
            <a:r>
              <a:rPr lang="en-GB" sz="4000" dirty="0" smtClean="0"/>
              <a:t>nderground</a:t>
            </a:r>
          </a:p>
          <a:p>
            <a:r>
              <a:rPr lang="en-GB" sz="4000" b="1" dirty="0" err="1" smtClean="0"/>
              <a:t>INN</a:t>
            </a:r>
            <a:r>
              <a:rPr lang="en-GB" sz="4000" dirty="0" err="1" smtClean="0"/>
              <a:t>er</a:t>
            </a:r>
            <a:endParaRPr lang="en-GB" sz="4000" dirty="0" smtClean="0"/>
          </a:p>
          <a:p>
            <a:r>
              <a:rPr lang="en-GB" sz="4000" b="1" dirty="0" smtClean="0"/>
              <a:t>E</a:t>
            </a:r>
            <a:r>
              <a:rPr lang="en-GB" sz="4000" dirty="0" smtClean="0"/>
              <a:t>xtremely </a:t>
            </a:r>
          </a:p>
          <a:p>
            <a:r>
              <a:rPr lang="en-GB" sz="4000" b="1" dirty="0" smtClean="0"/>
              <a:t>S</a:t>
            </a:r>
            <a:r>
              <a:rPr lang="en-GB" sz="4000" dirty="0" smtClean="0"/>
              <a:t>mall </a:t>
            </a:r>
          </a:p>
          <a:p>
            <a:r>
              <a:rPr lang="en-GB" sz="4000" b="1" dirty="0" smtClean="0"/>
              <a:t>S</a:t>
            </a:r>
            <a:r>
              <a:rPr lang="en-GB" sz="4000" dirty="0" smtClean="0"/>
              <a:t>olenoid</a:t>
            </a:r>
            <a:endParaRPr lang="en-GB" sz="4000" dirty="0"/>
          </a:p>
        </p:txBody>
      </p:sp>
      <p:pic>
        <p:nvPicPr>
          <p:cNvPr id="16" name="Bild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061" y="3564972"/>
            <a:ext cx="1041086" cy="1804245"/>
          </a:xfrm>
          <a:prstGeom prst="rect">
            <a:avLst/>
          </a:prstGeom>
        </p:spPr>
      </p:pic>
      <p:sp>
        <p:nvSpPr>
          <p:cNvPr id="19" name="Titel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FCC-</a:t>
            </a:r>
            <a:r>
              <a:rPr lang="en-GB" b="1" dirty="0" err="1" smtClean="0"/>
              <a:t>hh</a:t>
            </a:r>
            <a:r>
              <a:rPr lang="en-GB" b="1" dirty="0" smtClean="0"/>
              <a:t> injection</a:t>
            </a:r>
            <a:br>
              <a:rPr lang="en-GB" b="1" dirty="0" smtClean="0"/>
            </a:br>
            <a:r>
              <a:rPr lang="en-GB" sz="3200" dirty="0" smtClean="0"/>
              <a:t>group 7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3184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hteck 93"/>
          <p:cNvSpPr/>
          <p:nvPr/>
        </p:nvSpPr>
        <p:spPr>
          <a:xfrm flipV="1">
            <a:off x="4051283" y="2783116"/>
            <a:ext cx="1741216" cy="691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Gerade Verbindung 5"/>
          <p:cNvCxnSpPr/>
          <p:nvPr/>
        </p:nvCxnSpPr>
        <p:spPr>
          <a:xfrm flipV="1">
            <a:off x="-1710260" y="5514211"/>
            <a:ext cx="9595104" cy="12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pierung 35"/>
          <p:cNvGrpSpPr/>
          <p:nvPr/>
        </p:nvGrpSpPr>
        <p:grpSpPr>
          <a:xfrm>
            <a:off x="5982892" y="5180861"/>
            <a:ext cx="1021080" cy="637056"/>
            <a:chOff x="8802624" y="3974896"/>
            <a:chExt cx="1021080" cy="637056"/>
          </a:xfrm>
        </p:grpSpPr>
        <p:sp>
          <p:nvSpPr>
            <p:cNvPr id="32" name="Rechteck 31"/>
            <p:cNvSpPr/>
            <p:nvPr/>
          </p:nvSpPr>
          <p:spPr>
            <a:xfrm flipV="1">
              <a:off x="8802624" y="4419880"/>
              <a:ext cx="1021080" cy="192072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hteck 32"/>
            <p:cNvSpPr/>
            <p:nvPr/>
          </p:nvSpPr>
          <p:spPr>
            <a:xfrm flipV="1">
              <a:off x="8802624" y="3974896"/>
              <a:ext cx="1021080" cy="192072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34" name="Gerade Verbindung 33"/>
          <p:cNvCxnSpPr/>
          <p:nvPr/>
        </p:nvCxnSpPr>
        <p:spPr>
          <a:xfrm flipV="1">
            <a:off x="-1703445" y="2235895"/>
            <a:ext cx="9595104" cy="12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 flipH="1" flipV="1">
            <a:off x="6493432" y="5501365"/>
            <a:ext cx="1701753" cy="7149"/>
          </a:xfrm>
          <a:prstGeom prst="line">
            <a:avLst/>
          </a:prstGeom>
          <a:ln w="63500"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>
            <a:off x="3196169" y="5292319"/>
            <a:ext cx="3351430" cy="227209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>
            <a:off x="-1411019" y="4412966"/>
            <a:ext cx="4650483" cy="867747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10092845" y="3168701"/>
            <a:ext cx="1502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mtClean="0"/>
              <a:t>Kicker fails</a:t>
            </a:r>
            <a:endParaRPr lang="en-GB" sz="24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Failure scenarios</a:t>
            </a:r>
            <a:br>
              <a:rPr lang="en-GB" dirty="0" smtClean="0"/>
            </a:br>
            <a:endParaRPr lang="en-GB" dirty="0"/>
          </a:p>
        </p:txBody>
      </p:sp>
      <p:grpSp>
        <p:nvGrpSpPr>
          <p:cNvPr id="82" name="Gruppierung 81"/>
          <p:cNvGrpSpPr/>
          <p:nvPr/>
        </p:nvGrpSpPr>
        <p:grpSpPr>
          <a:xfrm rot="661532">
            <a:off x="601493" y="3606904"/>
            <a:ext cx="2106625" cy="1667573"/>
            <a:chOff x="8787704" y="3313841"/>
            <a:chExt cx="1032338" cy="1667573"/>
          </a:xfrm>
        </p:grpSpPr>
        <p:sp>
          <p:nvSpPr>
            <p:cNvPr id="83" name="Rechteck 82"/>
            <p:cNvSpPr/>
            <p:nvPr/>
          </p:nvSpPr>
          <p:spPr>
            <a:xfrm rot="21576350" flipV="1">
              <a:off x="8798962" y="4789342"/>
              <a:ext cx="1021080" cy="192072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echteck 83"/>
            <p:cNvSpPr/>
            <p:nvPr/>
          </p:nvSpPr>
          <p:spPr>
            <a:xfrm flipV="1">
              <a:off x="8787704" y="3313841"/>
              <a:ext cx="1021080" cy="1073299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0" name="Rechteck 99"/>
          <p:cNvSpPr/>
          <p:nvPr/>
        </p:nvSpPr>
        <p:spPr>
          <a:xfrm rot="661532" flipV="1">
            <a:off x="701919" y="1418301"/>
            <a:ext cx="2175587" cy="153591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0" name="Gerade Verbindung 59"/>
          <p:cNvCxnSpPr/>
          <p:nvPr/>
        </p:nvCxnSpPr>
        <p:spPr>
          <a:xfrm flipH="1">
            <a:off x="1849072" y="2228942"/>
            <a:ext cx="6345981" cy="22827"/>
          </a:xfrm>
          <a:prstGeom prst="line">
            <a:avLst/>
          </a:prstGeom>
          <a:ln w="63500">
            <a:solidFill>
              <a:srgbClr val="C00000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>
            <a:off x="-1478270" y="1135479"/>
            <a:ext cx="3327342" cy="1113739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/>
          <p:nvPr/>
        </p:nvCxnSpPr>
        <p:spPr>
          <a:xfrm>
            <a:off x="1773546" y="2217723"/>
            <a:ext cx="3327342" cy="1113739"/>
          </a:xfrm>
          <a:prstGeom prst="line">
            <a:avLst/>
          </a:prstGeom>
          <a:ln w="635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uppierung 63"/>
          <p:cNvGrpSpPr/>
          <p:nvPr/>
        </p:nvGrpSpPr>
        <p:grpSpPr>
          <a:xfrm>
            <a:off x="5988396" y="1914408"/>
            <a:ext cx="1021080" cy="637056"/>
            <a:chOff x="8802624" y="3974896"/>
            <a:chExt cx="1021080" cy="637056"/>
          </a:xfrm>
        </p:grpSpPr>
        <p:sp>
          <p:nvSpPr>
            <p:cNvPr id="65" name="Rechteck 64"/>
            <p:cNvSpPr/>
            <p:nvPr/>
          </p:nvSpPr>
          <p:spPr>
            <a:xfrm flipV="1">
              <a:off x="8802624" y="4419880"/>
              <a:ext cx="1021080" cy="192072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hteck 65"/>
            <p:cNvSpPr/>
            <p:nvPr/>
          </p:nvSpPr>
          <p:spPr>
            <a:xfrm flipV="1">
              <a:off x="8802624" y="3974896"/>
              <a:ext cx="1021080" cy="192072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8" name="Gruppierung 77"/>
          <p:cNvGrpSpPr/>
          <p:nvPr/>
        </p:nvGrpSpPr>
        <p:grpSpPr>
          <a:xfrm rot="21440274">
            <a:off x="2635310" y="5046944"/>
            <a:ext cx="1152144" cy="945417"/>
            <a:chOff x="5096256" y="2078736"/>
            <a:chExt cx="1152144" cy="945417"/>
          </a:xfrm>
        </p:grpSpPr>
        <p:sp>
          <p:nvSpPr>
            <p:cNvPr id="79" name="Bogen 78"/>
            <p:cNvSpPr/>
            <p:nvPr/>
          </p:nvSpPr>
          <p:spPr>
            <a:xfrm>
              <a:off x="5096256" y="2078736"/>
              <a:ext cx="512064" cy="914400"/>
            </a:xfrm>
            <a:prstGeom prst="arc">
              <a:avLst>
                <a:gd name="adj1" fmla="val 16200000"/>
                <a:gd name="adj2" fmla="val 5532156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Bogen 79"/>
            <p:cNvSpPr/>
            <p:nvPr/>
          </p:nvSpPr>
          <p:spPr>
            <a:xfrm rot="10800000">
              <a:off x="5736336" y="2090929"/>
              <a:ext cx="512064" cy="914400"/>
            </a:xfrm>
            <a:prstGeom prst="arc">
              <a:avLst>
                <a:gd name="adj1" fmla="val 16200000"/>
                <a:gd name="adj2" fmla="val 5532156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1" name="Gerade Verbindung 80"/>
            <p:cNvCxnSpPr/>
            <p:nvPr/>
          </p:nvCxnSpPr>
          <p:spPr>
            <a:xfrm>
              <a:off x="5352288" y="2078736"/>
              <a:ext cx="657623" cy="1326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/>
          </p:nvCxnSpPr>
          <p:spPr>
            <a:xfrm>
              <a:off x="5352288" y="3010886"/>
              <a:ext cx="657623" cy="1326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feld 60"/>
          <p:cNvSpPr txBox="1"/>
          <p:nvPr/>
        </p:nvSpPr>
        <p:spPr>
          <a:xfrm>
            <a:off x="10065199" y="1752501"/>
            <a:ext cx="1716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mtClean="0"/>
              <a:t>Septum fails</a:t>
            </a:r>
            <a:endParaRPr lang="en-GB" sz="2400" dirty="0"/>
          </a:p>
        </p:txBody>
      </p:sp>
      <p:cxnSp>
        <p:nvCxnSpPr>
          <p:cNvPr id="72" name="Gerade Verbindung 71"/>
          <p:cNvCxnSpPr/>
          <p:nvPr/>
        </p:nvCxnSpPr>
        <p:spPr>
          <a:xfrm flipV="1">
            <a:off x="6479985" y="5180861"/>
            <a:ext cx="2108247" cy="308312"/>
          </a:xfrm>
          <a:prstGeom prst="line">
            <a:avLst/>
          </a:prstGeom>
          <a:ln w="635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ung 10"/>
          <p:cNvGrpSpPr/>
          <p:nvPr/>
        </p:nvGrpSpPr>
        <p:grpSpPr>
          <a:xfrm>
            <a:off x="9195443" y="4687009"/>
            <a:ext cx="1768010" cy="1735775"/>
            <a:chOff x="9199759" y="5101729"/>
            <a:chExt cx="1768010" cy="1735775"/>
          </a:xfrm>
        </p:grpSpPr>
        <p:sp>
          <p:nvSpPr>
            <p:cNvPr id="90" name="Rechteck 89"/>
            <p:cNvSpPr/>
            <p:nvPr/>
          </p:nvSpPr>
          <p:spPr>
            <a:xfrm flipV="1">
              <a:off x="9226553" y="5101729"/>
              <a:ext cx="1741216" cy="4598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Rechteck 90"/>
            <p:cNvSpPr/>
            <p:nvPr/>
          </p:nvSpPr>
          <p:spPr>
            <a:xfrm flipV="1">
              <a:off x="9199759" y="6377639"/>
              <a:ext cx="1741216" cy="4598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3" name="Textfeld 92"/>
          <p:cNvSpPr txBox="1"/>
          <p:nvPr/>
        </p:nvSpPr>
        <p:spPr>
          <a:xfrm>
            <a:off x="9774792" y="4304842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~8 m</a:t>
            </a:r>
          </a:p>
        </p:txBody>
      </p:sp>
      <p:sp>
        <p:nvSpPr>
          <p:cNvPr id="96" name="Textfeld 95"/>
          <p:cNvSpPr txBox="1"/>
          <p:nvPr/>
        </p:nvSpPr>
        <p:spPr>
          <a:xfrm>
            <a:off x="4514672" y="3482620"/>
            <a:ext cx="8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~8 m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9703996" y="3955423"/>
            <a:ext cx="1305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mtClean="0"/>
              <a:t>absorber</a:t>
            </a:r>
            <a:endParaRPr lang="en-GB" sz="2400" dirty="0" smtClean="0"/>
          </a:p>
        </p:txBody>
      </p:sp>
      <p:cxnSp>
        <p:nvCxnSpPr>
          <p:cNvPr id="44" name="Gerade Verbindung 43"/>
          <p:cNvCxnSpPr/>
          <p:nvPr/>
        </p:nvCxnSpPr>
        <p:spPr>
          <a:xfrm flipV="1">
            <a:off x="8855206" y="4977725"/>
            <a:ext cx="919586" cy="133694"/>
          </a:xfrm>
          <a:prstGeom prst="line">
            <a:avLst/>
          </a:prstGeom>
          <a:ln w="635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feld 58"/>
          <p:cNvSpPr txBox="1"/>
          <p:nvPr/>
        </p:nvSpPr>
        <p:spPr>
          <a:xfrm>
            <a:off x="4299834" y="3746836"/>
            <a:ext cx="1305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mtClean="0"/>
              <a:t>absorber</a:t>
            </a:r>
            <a:endParaRPr lang="en-GB" sz="2400" dirty="0" smtClean="0"/>
          </a:p>
        </p:txBody>
      </p:sp>
      <p:sp>
        <p:nvSpPr>
          <p:cNvPr id="49" name="Textfeld 48"/>
          <p:cNvSpPr txBox="1"/>
          <p:nvPr/>
        </p:nvSpPr>
        <p:spPr>
          <a:xfrm>
            <a:off x="6164171" y="3719387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BLM</a:t>
            </a:r>
          </a:p>
        </p:txBody>
      </p:sp>
      <p:sp>
        <p:nvSpPr>
          <p:cNvPr id="50" name="Abgerundetes Rechteck 49"/>
          <p:cNvSpPr/>
          <p:nvPr/>
        </p:nvSpPr>
        <p:spPr>
          <a:xfrm>
            <a:off x="10951167" y="4491497"/>
            <a:ext cx="571943" cy="13014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feld 51"/>
          <p:cNvSpPr txBox="1"/>
          <p:nvPr/>
        </p:nvSpPr>
        <p:spPr>
          <a:xfrm>
            <a:off x="11313947" y="4074009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BLM</a:t>
            </a:r>
          </a:p>
        </p:txBody>
      </p:sp>
      <p:sp>
        <p:nvSpPr>
          <p:cNvPr id="55" name="Abgerundetes Rechteck 54"/>
          <p:cNvSpPr/>
          <p:nvPr/>
        </p:nvSpPr>
        <p:spPr>
          <a:xfrm>
            <a:off x="10945770" y="6530707"/>
            <a:ext cx="571943" cy="13014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bgerundetes Rechteck 66"/>
          <p:cNvSpPr/>
          <p:nvPr/>
        </p:nvSpPr>
        <p:spPr>
          <a:xfrm>
            <a:off x="5886823" y="3572826"/>
            <a:ext cx="571943" cy="13014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feld 67"/>
          <p:cNvSpPr txBox="1"/>
          <p:nvPr/>
        </p:nvSpPr>
        <p:spPr>
          <a:xfrm>
            <a:off x="8892835" y="507498"/>
            <a:ext cx="242111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 smtClean="0"/>
              <a:t>Interlock system!!</a:t>
            </a:r>
          </a:p>
        </p:txBody>
      </p:sp>
      <p:cxnSp>
        <p:nvCxnSpPr>
          <p:cNvPr id="108" name="Gerade Verbindung 107"/>
          <p:cNvCxnSpPr/>
          <p:nvPr/>
        </p:nvCxnSpPr>
        <p:spPr>
          <a:xfrm>
            <a:off x="6394168" y="5550792"/>
            <a:ext cx="3309828" cy="677013"/>
          </a:xfrm>
          <a:prstGeom prst="line">
            <a:avLst/>
          </a:prstGeom>
          <a:ln w="635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224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hteck 93"/>
          <p:cNvSpPr/>
          <p:nvPr/>
        </p:nvSpPr>
        <p:spPr>
          <a:xfrm flipV="1">
            <a:off x="4051283" y="2783116"/>
            <a:ext cx="1741216" cy="691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Gerade Verbindung 5"/>
          <p:cNvCxnSpPr/>
          <p:nvPr/>
        </p:nvCxnSpPr>
        <p:spPr>
          <a:xfrm flipV="1">
            <a:off x="-1710260" y="5514211"/>
            <a:ext cx="9595104" cy="12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pierung 35"/>
          <p:cNvGrpSpPr/>
          <p:nvPr/>
        </p:nvGrpSpPr>
        <p:grpSpPr>
          <a:xfrm>
            <a:off x="5982892" y="5180861"/>
            <a:ext cx="1021080" cy="637056"/>
            <a:chOff x="8802624" y="3974896"/>
            <a:chExt cx="1021080" cy="637056"/>
          </a:xfrm>
        </p:grpSpPr>
        <p:sp>
          <p:nvSpPr>
            <p:cNvPr id="32" name="Rechteck 31"/>
            <p:cNvSpPr/>
            <p:nvPr/>
          </p:nvSpPr>
          <p:spPr>
            <a:xfrm flipV="1">
              <a:off x="8802624" y="4419880"/>
              <a:ext cx="1021080" cy="192072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hteck 32"/>
            <p:cNvSpPr/>
            <p:nvPr/>
          </p:nvSpPr>
          <p:spPr>
            <a:xfrm flipV="1">
              <a:off x="8802624" y="3974896"/>
              <a:ext cx="1021080" cy="192072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34" name="Gerade Verbindung 33"/>
          <p:cNvCxnSpPr/>
          <p:nvPr/>
        </p:nvCxnSpPr>
        <p:spPr>
          <a:xfrm flipV="1">
            <a:off x="-1703445" y="2235895"/>
            <a:ext cx="9595104" cy="12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 flipH="1" flipV="1">
            <a:off x="6493432" y="5501365"/>
            <a:ext cx="1701753" cy="7149"/>
          </a:xfrm>
          <a:prstGeom prst="line">
            <a:avLst/>
          </a:prstGeom>
          <a:ln w="63500"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>
            <a:off x="3196169" y="5292319"/>
            <a:ext cx="3351430" cy="227209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>
            <a:off x="-1411019" y="4412966"/>
            <a:ext cx="4650483" cy="867747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10092845" y="3168701"/>
            <a:ext cx="1502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mtClean="0"/>
              <a:t>Kicker fails</a:t>
            </a:r>
            <a:endParaRPr lang="en-GB" sz="24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Failure scenarios</a:t>
            </a:r>
            <a:br>
              <a:rPr lang="en-GB" dirty="0" smtClean="0"/>
            </a:br>
            <a:endParaRPr lang="en-GB" dirty="0"/>
          </a:p>
        </p:txBody>
      </p:sp>
      <p:grpSp>
        <p:nvGrpSpPr>
          <p:cNvPr id="82" name="Gruppierung 81"/>
          <p:cNvGrpSpPr/>
          <p:nvPr/>
        </p:nvGrpSpPr>
        <p:grpSpPr>
          <a:xfrm rot="661532">
            <a:off x="601493" y="3606904"/>
            <a:ext cx="2106625" cy="1667573"/>
            <a:chOff x="8787704" y="3313841"/>
            <a:chExt cx="1032338" cy="1667573"/>
          </a:xfrm>
        </p:grpSpPr>
        <p:sp>
          <p:nvSpPr>
            <p:cNvPr id="83" name="Rechteck 82"/>
            <p:cNvSpPr/>
            <p:nvPr/>
          </p:nvSpPr>
          <p:spPr>
            <a:xfrm rot="21576350" flipV="1">
              <a:off x="8798962" y="4789342"/>
              <a:ext cx="1021080" cy="192072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echteck 83"/>
            <p:cNvSpPr/>
            <p:nvPr/>
          </p:nvSpPr>
          <p:spPr>
            <a:xfrm flipV="1">
              <a:off x="8787704" y="3313841"/>
              <a:ext cx="1021080" cy="1073299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0" name="Rechteck 99"/>
          <p:cNvSpPr/>
          <p:nvPr/>
        </p:nvSpPr>
        <p:spPr>
          <a:xfrm rot="661532" flipV="1">
            <a:off x="701919" y="1418301"/>
            <a:ext cx="2175587" cy="153591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0" name="Gerade Verbindung 59"/>
          <p:cNvCxnSpPr/>
          <p:nvPr/>
        </p:nvCxnSpPr>
        <p:spPr>
          <a:xfrm flipH="1">
            <a:off x="1849072" y="2228942"/>
            <a:ext cx="6345981" cy="22827"/>
          </a:xfrm>
          <a:prstGeom prst="line">
            <a:avLst/>
          </a:prstGeom>
          <a:ln w="63500">
            <a:solidFill>
              <a:srgbClr val="C00000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>
            <a:off x="-1478270" y="1135479"/>
            <a:ext cx="3327342" cy="1113739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/>
          <p:nvPr/>
        </p:nvCxnSpPr>
        <p:spPr>
          <a:xfrm>
            <a:off x="1773546" y="2217723"/>
            <a:ext cx="3327342" cy="1113739"/>
          </a:xfrm>
          <a:prstGeom prst="line">
            <a:avLst/>
          </a:prstGeom>
          <a:ln w="635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/>
          <p:cNvCxnSpPr/>
          <p:nvPr/>
        </p:nvCxnSpPr>
        <p:spPr>
          <a:xfrm>
            <a:off x="6394168" y="5550792"/>
            <a:ext cx="2194064" cy="412127"/>
          </a:xfrm>
          <a:prstGeom prst="line">
            <a:avLst/>
          </a:prstGeom>
          <a:ln w="635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uppierung 63"/>
          <p:cNvGrpSpPr/>
          <p:nvPr/>
        </p:nvGrpSpPr>
        <p:grpSpPr>
          <a:xfrm>
            <a:off x="5988396" y="1914408"/>
            <a:ext cx="1021080" cy="637056"/>
            <a:chOff x="8802624" y="3974896"/>
            <a:chExt cx="1021080" cy="637056"/>
          </a:xfrm>
        </p:grpSpPr>
        <p:sp>
          <p:nvSpPr>
            <p:cNvPr id="65" name="Rechteck 64"/>
            <p:cNvSpPr/>
            <p:nvPr/>
          </p:nvSpPr>
          <p:spPr>
            <a:xfrm flipV="1">
              <a:off x="8802624" y="4419880"/>
              <a:ext cx="1021080" cy="192072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hteck 65"/>
            <p:cNvSpPr/>
            <p:nvPr/>
          </p:nvSpPr>
          <p:spPr>
            <a:xfrm flipV="1">
              <a:off x="8802624" y="3974896"/>
              <a:ext cx="1021080" cy="192072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8" name="Gruppierung 77"/>
          <p:cNvGrpSpPr/>
          <p:nvPr/>
        </p:nvGrpSpPr>
        <p:grpSpPr>
          <a:xfrm rot="21440274">
            <a:off x="2635310" y="5046944"/>
            <a:ext cx="1152144" cy="945417"/>
            <a:chOff x="5096256" y="2078736"/>
            <a:chExt cx="1152144" cy="945417"/>
          </a:xfrm>
        </p:grpSpPr>
        <p:sp>
          <p:nvSpPr>
            <p:cNvPr id="79" name="Bogen 78"/>
            <p:cNvSpPr/>
            <p:nvPr/>
          </p:nvSpPr>
          <p:spPr>
            <a:xfrm>
              <a:off x="5096256" y="2078736"/>
              <a:ext cx="512064" cy="914400"/>
            </a:xfrm>
            <a:prstGeom prst="arc">
              <a:avLst>
                <a:gd name="adj1" fmla="val 16200000"/>
                <a:gd name="adj2" fmla="val 5532156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Bogen 79"/>
            <p:cNvSpPr/>
            <p:nvPr/>
          </p:nvSpPr>
          <p:spPr>
            <a:xfrm rot="10800000">
              <a:off x="5736336" y="2090929"/>
              <a:ext cx="512064" cy="914400"/>
            </a:xfrm>
            <a:prstGeom prst="arc">
              <a:avLst>
                <a:gd name="adj1" fmla="val 16200000"/>
                <a:gd name="adj2" fmla="val 5532156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1" name="Gerade Verbindung 80"/>
            <p:cNvCxnSpPr/>
            <p:nvPr/>
          </p:nvCxnSpPr>
          <p:spPr>
            <a:xfrm>
              <a:off x="5352288" y="2078736"/>
              <a:ext cx="657623" cy="1326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/>
          </p:nvCxnSpPr>
          <p:spPr>
            <a:xfrm>
              <a:off x="5352288" y="3010886"/>
              <a:ext cx="657623" cy="1326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feld 60"/>
          <p:cNvSpPr txBox="1"/>
          <p:nvPr/>
        </p:nvSpPr>
        <p:spPr>
          <a:xfrm>
            <a:off x="10065199" y="1752501"/>
            <a:ext cx="1716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mtClean="0"/>
              <a:t>Septum fails</a:t>
            </a:r>
            <a:endParaRPr lang="en-GB" sz="2400" dirty="0"/>
          </a:p>
        </p:txBody>
      </p:sp>
      <p:cxnSp>
        <p:nvCxnSpPr>
          <p:cNvPr id="72" name="Gerade Verbindung 71"/>
          <p:cNvCxnSpPr/>
          <p:nvPr/>
        </p:nvCxnSpPr>
        <p:spPr>
          <a:xfrm flipV="1">
            <a:off x="6479985" y="5180861"/>
            <a:ext cx="2108247" cy="308312"/>
          </a:xfrm>
          <a:prstGeom prst="line">
            <a:avLst/>
          </a:prstGeom>
          <a:ln w="635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ung 10"/>
          <p:cNvGrpSpPr/>
          <p:nvPr/>
        </p:nvGrpSpPr>
        <p:grpSpPr>
          <a:xfrm>
            <a:off x="9195443" y="4687009"/>
            <a:ext cx="1768010" cy="1735775"/>
            <a:chOff x="9199759" y="5101729"/>
            <a:chExt cx="1768010" cy="1735775"/>
          </a:xfrm>
        </p:grpSpPr>
        <p:sp>
          <p:nvSpPr>
            <p:cNvPr id="90" name="Rechteck 89"/>
            <p:cNvSpPr/>
            <p:nvPr/>
          </p:nvSpPr>
          <p:spPr>
            <a:xfrm flipV="1">
              <a:off x="9226553" y="5101729"/>
              <a:ext cx="1741216" cy="4598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Rechteck 90"/>
            <p:cNvSpPr/>
            <p:nvPr/>
          </p:nvSpPr>
          <p:spPr>
            <a:xfrm flipV="1">
              <a:off x="9199759" y="6377639"/>
              <a:ext cx="1741216" cy="4598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3" name="Textfeld 92"/>
          <p:cNvSpPr txBox="1"/>
          <p:nvPr/>
        </p:nvSpPr>
        <p:spPr>
          <a:xfrm>
            <a:off x="9774792" y="4304842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~8 m</a:t>
            </a:r>
          </a:p>
        </p:txBody>
      </p:sp>
      <p:sp>
        <p:nvSpPr>
          <p:cNvPr id="96" name="Textfeld 95"/>
          <p:cNvSpPr txBox="1"/>
          <p:nvPr/>
        </p:nvSpPr>
        <p:spPr>
          <a:xfrm>
            <a:off x="4514672" y="3482620"/>
            <a:ext cx="8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~8 m</a:t>
            </a:r>
          </a:p>
        </p:txBody>
      </p:sp>
      <p:sp>
        <p:nvSpPr>
          <p:cNvPr id="5" name="Rechteck 4"/>
          <p:cNvSpPr/>
          <p:nvPr/>
        </p:nvSpPr>
        <p:spPr>
          <a:xfrm>
            <a:off x="8626993" y="4772586"/>
            <a:ext cx="226078" cy="633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hteck 40"/>
          <p:cNvSpPr/>
          <p:nvPr/>
        </p:nvSpPr>
        <p:spPr>
          <a:xfrm>
            <a:off x="8631697" y="5773929"/>
            <a:ext cx="226078" cy="633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feld 41"/>
          <p:cNvSpPr txBox="1"/>
          <p:nvPr/>
        </p:nvSpPr>
        <p:spPr>
          <a:xfrm>
            <a:off x="9703996" y="3955423"/>
            <a:ext cx="1305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mtClean="0"/>
              <a:t>absorber</a:t>
            </a:r>
            <a:endParaRPr lang="en-GB" sz="2400" dirty="0" smtClean="0"/>
          </a:p>
        </p:txBody>
      </p:sp>
      <p:sp>
        <p:nvSpPr>
          <p:cNvPr id="43" name="Textfeld 42"/>
          <p:cNvSpPr txBox="1"/>
          <p:nvPr/>
        </p:nvSpPr>
        <p:spPr>
          <a:xfrm>
            <a:off x="7984568" y="4280111"/>
            <a:ext cx="1113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mtClean="0"/>
              <a:t>crystals</a:t>
            </a:r>
            <a:endParaRPr lang="en-GB" sz="2400" dirty="0" smtClean="0"/>
          </a:p>
        </p:txBody>
      </p:sp>
      <p:cxnSp>
        <p:nvCxnSpPr>
          <p:cNvPr id="44" name="Gerade Verbindung 43"/>
          <p:cNvCxnSpPr/>
          <p:nvPr/>
        </p:nvCxnSpPr>
        <p:spPr>
          <a:xfrm flipV="1">
            <a:off x="8855206" y="4977725"/>
            <a:ext cx="919586" cy="133694"/>
          </a:xfrm>
          <a:prstGeom prst="line">
            <a:avLst/>
          </a:prstGeom>
          <a:ln w="635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flipV="1">
            <a:off x="8855621" y="4749173"/>
            <a:ext cx="673908" cy="324583"/>
          </a:xfrm>
          <a:prstGeom prst="line">
            <a:avLst/>
          </a:prstGeom>
          <a:ln w="635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>
            <a:stCxn id="41" idx="3"/>
          </p:cNvCxnSpPr>
          <p:nvPr/>
        </p:nvCxnSpPr>
        <p:spPr>
          <a:xfrm>
            <a:off x="8857775" y="6090598"/>
            <a:ext cx="588705" cy="310934"/>
          </a:xfrm>
          <a:prstGeom prst="line">
            <a:avLst/>
          </a:prstGeom>
          <a:ln w="635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>
            <a:off x="8831292" y="6031889"/>
            <a:ext cx="1234759" cy="250084"/>
          </a:xfrm>
          <a:prstGeom prst="line">
            <a:avLst/>
          </a:prstGeom>
          <a:ln w="635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55"/>
          <p:cNvSpPr/>
          <p:nvPr/>
        </p:nvSpPr>
        <p:spPr>
          <a:xfrm>
            <a:off x="3414751" y="2671775"/>
            <a:ext cx="226078" cy="633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7" name="Gerade Verbindung 56"/>
          <p:cNvCxnSpPr/>
          <p:nvPr/>
        </p:nvCxnSpPr>
        <p:spPr>
          <a:xfrm>
            <a:off x="3585200" y="2879159"/>
            <a:ext cx="671827" cy="414575"/>
          </a:xfrm>
          <a:prstGeom prst="line">
            <a:avLst/>
          </a:prstGeom>
          <a:ln w="635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feld 58"/>
          <p:cNvSpPr txBox="1"/>
          <p:nvPr/>
        </p:nvSpPr>
        <p:spPr>
          <a:xfrm>
            <a:off x="4299834" y="3746836"/>
            <a:ext cx="1305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mtClean="0"/>
              <a:t>absorber</a:t>
            </a:r>
            <a:endParaRPr lang="en-GB" sz="2400" dirty="0" smtClean="0"/>
          </a:p>
        </p:txBody>
      </p:sp>
      <p:sp>
        <p:nvSpPr>
          <p:cNvPr id="63" name="Textfeld 62"/>
          <p:cNvSpPr txBox="1"/>
          <p:nvPr/>
        </p:nvSpPr>
        <p:spPr>
          <a:xfrm>
            <a:off x="2936242" y="3327243"/>
            <a:ext cx="993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mtClean="0"/>
              <a:t>crystal</a:t>
            </a:r>
            <a:endParaRPr lang="en-GB" sz="2400" dirty="0" smtClean="0"/>
          </a:p>
        </p:txBody>
      </p:sp>
      <p:sp>
        <p:nvSpPr>
          <p:cNvPr id="49" name="Textfeld 48"/>
          <p:cNvSpPr txBox="1"/>
          <p:nvPr/>
        </p:nvSpPr>
        <p:spPr>
          <a:xfrm>
            <a:off x="6164171" y="3719387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BLM</a:t>
            </a:r>
          </a:p>
        </p:txBody>
      </p:sp>
      <p:sp>
        <p:nvSpPr>
          <p:cNvPr id="50" name="Abgerundetes Rechteck 49"/>
          <p:cNvSpPr/>
          <p:nvPr/>
        </p:nvSpPr>
        <p:spPr>
          <a:xfrm>
            <a:off x="10951167" y="4491497"/>
            <a:ext cx="571943" cy="13014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feld 51"/>
          <p:cNvSpPr txBox="1"/>
          <p:nvPr/>
        </p:nvSpPr>
        <p:spPr>
          <a:xfrm>
            <a:off x="11313947" y="4074009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BLM</a:t>
            </a:r>
          </a:p>
        </p:txBody>
      </p:sp>
      <p:sp>
        <p:nvSpPr>
          <p:cNvPr id="55" name="Abgerundetes Rechteck 54"/>
          <p:cNvSpPr/>
          <p:nvPr/>
        </p:nvSpPr>
        <p:spPr>
          <a:xfrm>
            <a:off x="10945770" y="6530707"/>
            <a:ext cx="571943" cy="13014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bgerundetes Rechteck 66"/>
          <p:cNvSpPr/>
          <p:nvPr/>
        </p:nvSpPr>
        <p:spPr>
          <a:xfrm>
            <a:off x="5886823" y="3572826"/>
            <a:ext cx="571943" cy="13014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feld 67"/>
          <p:cNvSpPr txBox="1"/>
          <p:nvPr/>
        </p:nvSpPr>
        <p:spPr>
          <a:xfrm>
            <a:off x="8892835" y="507498"/>
            <a:ext cx="242111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 smtClean="0"/>
              <a:t>Interlock system!!</a:t>
            </a:r>
          </a:p>
        </p:txBody>
      </p:sp>
    </p:spTree>
    <p:extLst>
      <p:ext uri="{BB962C8B-B14F-4D97-AF65-F5344CB8AC3E}">
        <p14:creationId xmlns:p14="http://schemas.microsoft.com/office/powerpoint/2010/main" val="1288755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pic>
        <p:nvPicPr>
          <p:cNvPr id="3" name="Bild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4" t="36856" r="10022" b="11968"/>
          <a:stretch/>
        </p:blipFill>
        <p:spPr>
          <a:xfrm>
            <a:off x="2869365" y="3635564"/>
            <a:ext cx="6651557" cy="3050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5" name="Gruppierung 4"/>
          <p:cNvGrpSpPr/>
          <p:nvPr/>
        </p:nvGrpSpPr>
        <p:grpSpPr>
          <a:xfrm>
            <a:off x="303759" y="511399"/>
            <a:ext cx="11584482" cy="8198448"/>
            <a:chOff x="-1875979" y="1639090"/>
            <a:chExt cx="15663334" cy="11463867"/>
          </a:xfrm>
        </p:grpSpPr>
        <p:sp>
          <p:nvSpPr>
            <p:cNvPr id="6" name="Oval 5"/>
            <p:cNvSpPr/>
            <p:nvPr/>
          </p:nvSpPr>
          <p:spPr>
            <a:xfrm>
              <a:off x="3986578" y="1639090"/>
              <a:ext cx="3938224" cy="3911599"/>
            </a:xfrm>
            <a:prstGeom prst="ellipse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-1875979" y="4551624"/>
              <a:ext cx="15663334" cy="8551333"/>
            </a:xfrm>
            <a:prstGeom prst="ellipse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Bogen 7"/>
            <p:cNvSpPr/>
            <p:nvPr/>
          </p:nvSpPr>
          <p:spPr>
            <a:xfrm rot="18667542">
              <a:off x="6798024" y="4677168"/>
              <a:ext cx="3078238" cy="3373343"/>
            </a:xfrm>
            <a:prstGeom prst="arc">
              <a:avLst>
                <a:gd name="adj1" fmla="val 16200000"/>
                <a:gd name="adj2" fmla="val 19871065"/>
              </a:avLst>
            </a:prstGeom>
            <a:ln w="889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Bogen 8"/>
            <p:cNvSpPr/>
            <p:nvPr/>
          </p:nvSpPr>
          <p:spPr>
            <a:xfrm rot="20744909">
              <a:off x="1941413" y="4768619"/>
              <a:ext cx="3448038" cy="3373343"/>
            </a:xfrm>
            <a:prstGeom prst="arc">
              <a:avLst>
                <a:gd name="adj1" fmla="val 16200000"/>
                <a:gd name="adj2" fmla="val 19871065"/>
              </a:avLst>
            </a:prstGeom>
            <a:ln w="88900">
              <a:solidFill>
                <a:srgbClr val="C0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5458596" y="1805278"/>
              <a:ext cx="103265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/>
                <a:t>HEB</a:t>
              </a:r>
              <a:endParaRPr lang="en-GB" sz="40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1719918" y="5094628"/>
              <a:ext cx="964431" cy="707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/>
                <a:t>FCC</a:t>
              </a:r>
              <a:endParaRPr lang="en-GB" sz="4000" dirty="0"/>
            </a:p>
          </p:txBody>
        </p:sp>
        <p:pic>
          <p:nvPicPr>
            <p:cNvPr id="12" name="Bild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0061" y="3564972"/>
              <a:ext cx="1041086" cy="18042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11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986577" y="1639090"/>
            <a:ext cx="3938223" cy="3911600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-1875979" y="4551624"/>
            <a:ext cx="15663334" cy="8551333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Bogen 8"/>
          <p:cNvSpPr/>
          <p:nvPr/>
        </p:nvSpPr>
        <p:spPr>
          <a:xfrm rot="18667542">
            <a:off x="6798024" y="4677168"/>
            <a:ext cx="3078238" cy="3373343"/>
          </a:xfrm>
          <a:prstGeom prst="arc">
            <a:avLst>
              <a:gd name="adj1" fmla="val 16200000"/>
              <a:gd name="adj2" fmla="val 19871065"/>
            </a:avLst>
          </a:prstGeom>
          <a:ln w="889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Bogen 9"/>
          <p:cNvSpPr/>
          <p:nvPr/>
        </p:nvSpPr>
        <p:spPr>
          <a:xfrm rot="20744909">
            <a:off x="1941413" y="4768619"/>
            <a:ext cx="3448038" cy="3373343"/>
          </a:xfrm>
          <a:prstGeom prst="arc">
            <a:avLst>
              <a:gd name="adj1" fmla="val 16200000"/>
              <a:gd name="adj2" fmla="val 19871065"/>
            </a:avLst>
          </a:prstGeom>
          <a:ln w="889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feld 11"/>
          <p:cNvSpPr txBox="1"/>
          <p:nvPr/>
        </p:nvSpPr>
        <p:spPr>
          <a:xfrm>
            <a:off x="1276537" y="5525002"/>
            <a:ext cx="9644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FCC</a:t>
            </a:r>
            <a:endParaRPr lang="en-GB" sz="4000" dirty="0"/>
          </a:p>
        </p:txBody>
      </p:sp>
      <p:sp>
        <p:nvSpPr>
          <p:cNvPr id="15" name="Textfeld 14"/>
          <p:cNvSpPr txBox="1"/>
          <p:nvPr/>
        </p:nvSpPr>
        <p:spPr>
          <a:xfrm>
            <a:off x="9117971" y="712156"/>
            <a:ext cx="297183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G</a:t>
            </a:r>
            <a:r>
              <a:rPr lang="en-GB" sz="4000" dirty="0" smtClean="0"/>
              <a:t>igantic</a:t>
            </a:r>
          </a:p>
          <a:p>
            <a:r>
              <a:rPr lang="en-GB" sz="4000" b="1" dirty="0" smtClean="0"/>
              <a:t>U</a:t>
            </a:r>
            <a:r>
              <a:rPr lang="en-GB" sz="4000" dirty="0" smtClean="0"/>
              <a:t>nderground</a:t>
            </a:r>
          </a:p>
          <a:p>
            <a:r>
              <a:rPr lang="en-GB" sz="4000" b="1" dirty="0" err="1" smtClean="0"/>
              <a:t>INN</a:t>
            </a:r>
            <a:r>
              <a:rPr lang="en-GB" sz="4000" dirty="0" err="1" smtClean="0"/>
              <a:t>er</a:t>
            </a:r>
            <a:endParaRPr lang="en-GB" sz="4000" dirty="0" smtClean="0"/>
          </a:p>
          <a:p>
            <a:r>
              <a:rPr lang="en-GB" sz="4000" b="1" dirty="0" smtClean="0"/>
              <a:t>E</a:t>
            </a:r>
            <a:r>
              <a:rPr lang="en-GB" sz="4000" dirty="0" smtClean="0"/>
              <a:t>xtremely </a:t>
            </a:r>
          </a:p>
          <a:p>
            <a:r>
              <a:rPr lang="en-GB" sz="4000" b="1" dirty="0" smtClean="0"/>
              <a:t>S</a:t>
            </a:r>
            <a:r>
              <a:rPr lang="en-GB" sz="4000" dirty="0" smtClean="0"/>
              <a:t>mall </a:t>
            </a:r>
          </a:p>
          <a:p>
            <a:r>
              <a:rPr lang="en-GB" sz="4000" b="1" dirty="0" smtClean="0"/>
              <a:t>S</a:t>
            </a:r>
            <a:r>
              <a:rPr lang="en-GB" sz="4000" dirty="0" smtClean="0"/>
              <a:t>olenoid</a:t>
            </a:r>
            <a:endParaRPr lang="en-GB" sz="4000" dirty="0"/>
          </a:p>
        </p:txBody>
      </p:sp>
      <p:pic>
        <p:nvPicPr>
          <p:cNvPr id="16" name="Bild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061" y="3564972"/>
            <a:ext cx="1041086" cy="1804245"/>
          </a:xfrm>
          <a:prstGeom prst="rect">
            <a:avLst/>
          </a:prstGeom>
        </p:spPr>
      </p:pic>
      <p:sp>
        <p:nvSpPr>
          <p:cNvPr id="19" name="Titel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FCC-</a:t>
            </a:r>
            <a:r>
              <a:rPr lang="en-GB" b="1" dirty="0" err="1" smtClean="0"/>
              <a:t>hh</a:t>
            </a:r>
            <a:r>
              <a:rPr lang="en-GB" b="1" dirty="0" smtClean="0"/>
              <a:t> injection</a:t>
            </a:r>
            <a:br>
              <a:rPr lang="en-GB" b="1" dirty="0" smtClean="0"/>
            </a:br>
            <a:r>
              <a:rPr lang="en-GB" sz="3200" dirty="0" smtClean="0"/>
              <a:t>group 7</a:t>
            </a:r>
            <a:endParaRPr lang="en-GB" sz="3200" dirty="0"/>
          </a:p>
        </p:txBody>
      </p:sp>
      <p:sp>
        <p:nvSpPr>
          <p:cNvPr id="4" name="Abgerundetes Rechteck 3"/>
          <p:cNvSpPr/>
          <p:nvPr/>
        </p:nvSpPr>
        <p:spPr>
          <a:xfrm rot="20993164">
            <a:off x="7627526" y="4922842"/>
            <a:ext cx="4362541" cy="152203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In collaboration </a:t>
            </a:r>
          </a:p>
          <a:p>
            <a:pPr algn="ctr"/>
            <a:r>
              <a:rPr lang="en-GB" sz="3200" dirty="0" smtClean="0"/>
              <a:t>with group 12 </a:t>
            </a:r>
          </a:p>
          <a:p>
            <a:pPr algn="ctr"/>
            <a:r>
              <a:rPr lang="en-GB" sz="3200" dirty="0"/>
              <a:t>f</a:t>
            </a:r>
            <a:r>
              <a:rPr lang="en-GB" sz="3200" dirty="0" smtClean="0"/>
              <a:t>or beam dump studies</a:t>
            </a:r>
            <a:endParaRPr lang="en-GB" sz="3200" dirty="0"/>
          </a:p>
        </p:txBody>
      </p:sp>
      <p:sp>
        <p:nvSpPr>
          <p:cNvPr id="13" name="Textfeld 12"/>
          <p:cNvSpPr txBox="1"/>
          <p:nvPr/>
        </p:nvSpPr>
        <p:spPr>
          <a:xfrm>
            <a:off x="4758587" y="1766778"/>
            <a:ext cx="25914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 smtClean="0"/>
              <a:t>HEB</a:t>
            </a:r>
          </a:p>
          <a:p>
            <a:pPr algn="ctr"/>
            <a:r>
              <a:rPr lang="en-GB" sz="2000" dirty="0" smtClean="0"/>
              <a:t>Formally known as LHC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6247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ung 4"/>
          <p:cNvGrpSpPr/>
          <p:nvPr/>
        </p:nvGrpSpPr>
        <p:grpSpPr>
          <a:xfrm>
            <a:off x="480448" y="1901571"/>
            <a:ext cx="5935514" cy="4804029"/>
            <a:chOff x="193910" y="518160"/>
            <a:chExt cx="7399923" cy="6161164"/>
          </a:xfrm>
        </p:grpSpPr>
        <p:sp>
          <p:nvSpPr>
            <p:cNvPr id="2" name="Oval 1"/>
            <p:cNvSpPr/>
            <p:nvPr/>
          </p:nvSpPr>
          <p:spPr>
            <a:xfrm>
              <a:off x="2133529" y="1870257"/>
              <a:ext cx="3938223" cy="3911600"/>
            </a:xfrm>
            <a:prstGeom prst="ellipse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" name="Gerade Verbindung mit Pfeil 2"/>
            <p:cNvCxnSpPr/>
            <p:nvPr/>
          </p:nvCxnSpPr>
          <p:spPr>
            <a:xfrm flipH="1">
              <a:off x="1347352" y="3775257"/>
              <a:ext cx="5875867" cy="8466"/>
            </a:xfrm>
            <a:prstGeom prst="straightConnector1">
              <a:avLst/>
            </a:prstGeom>
            <a:ln w="3492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Gerade Verbindung mit Pfeil 3"/>
            <p:cNvCxnSpPr/>
            <p:nvPr/>
          </p:nvCxnSpPr>
          <p:spPr>
            <a:xfrm>
              <a:off x="4102640" y="871191"/>
              <a:ext cx="0" cy="5808133"/>
            </a:xfrm>
            <a:prstGeom prst="straightConnector1">
              <a:avLst/>
            </a:prstGeom>
            <a:ln w="3492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7223219" y="3826057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smtClean="0"/>
                <a:t>X</a:t>
              </a:r>
              <a:endParaRPr lang="en-GB" sz="280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3732026" y="518160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smtClean="0"/>
                <a:t>Y</a:t>
              </a:r>
              <a:endParaRPr lang="en-GB" sz="2800"/>
            </a:p>
          </p:txBody>
        </p:sp>
        <p:cxnSp>
          <p:nvCxnSpPr>
            <p:cNvPr id="15" name="Gerade Verbindung mit Pfeil 14"/>
            <p:cNvCxnSpPr/>
            <p:nvPr/>
          </p:nvCxnSpPr>
          <p:spPr>
            <a:xfrm>
              <a:off x="1031045" y="1870257"/>
              <a:ext cx="1467145" cy="574879"/>
            </a:xfrm>
            <a:prstGeom prst="straightConnector1">
              <a:avLst/>
            </a:prstGeom>
            <a:ln w="34925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feld 18"/>
            <p:cNvSpPr txBox="1"/>
            <p:nvPr/>
          </p:nvSpPr>
          <p:spPr>
            <a:xfrm>
              <a:off x="193910" y="785920"/>
              <a:ext cx="2362763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500 mm</a:t>
              </a:r>
            </a:p>
            <a:p>
              <a:r>
                <a:rPr lang="en-GB" sz="2800" dirty="0" smtClean="0"/>
                <a:t>Cryostat radius</a:t>
              </a:r>
              <a:endParaRPr lang="en-GB" sz="28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6160844" y="2859712"/>
              <a:ext cx="609600" cy="491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Injection Layout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30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feld 27"/>
          <p:cNvSpPr txBox="1"/>
          <p:nvPr/>
        </p:nvSpPr>
        <p:spPr>
          <a:xfrm>
            <a:off x="6886653" y="115796"/>
            <a:ext cx="69484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Horizontal kick in septum</a:t>
            </a:r>
          </a:p>
          <a:p>
            <a:endParaRPr lang="en-GB" sz="2400" dirty="0"/>
          </a:p>
          <a:p>
            <a:r>
              <a:rPr lang="en-GB" sz="2400" dirty="0" smtClean="0"/>
              <a:t>Radius of cryostat</a:t>
            </a:r>
          </a:p>
          <a:p>
            <a:r>
              <a:rPr lang="en-GB" sz="2400" dirty="0" smtClean="0"/>
              <a:t>+ Beam </a:t>
            </a:r>
            <a:r>
              <a:rPr lang="en-GB" sz="2400" dirty="0"/>
              <a:t>size circulating beam at septum</a:t>
            </a:r>
          </a:p>
          <a:p>
            <a:r>
              <a:rPr lang="en-GB" sz="2400" dirty="0"/>
              <a:t>+ Beam size extracted beam at septum</a:t>
            </a:r>
          </a:p>
          <a:p>
            <a:r>
              <a:rPr lang="en-GB" sz="2400" dirty="0" smtClean="0"/>
              <a:t>+ </a:t>
            </a:r>
            <a:r>
              <a:rPr lang="en-GB" sz="2400" dirty="0"/>
              <a:t>margin</a:t>
            </a:r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/>
          </a:p>
        </p:txBody>
      </p:sp>
      <p:grpSp>
        <p:nvGrpSpPr>
          <p:cNvPr id="5" name="Gruppierung 4"/>
          <p:cNvGrpSpPr/>
          <p:nvPr/>
        </p:nvGrpSpPr>
        <p:grpSpPr>
          <a:xfrm rot="10800000">
            <a:off x="7736063" y="3601974"/>
            <a:ext cx="3992571" cy="2969231"/>
            <a:chOff x="5074919" y="1996403"/>
            <a:chExt cx="6811972" cy="4234188"/>
          </a:xfrm>
        </p:grpSpPr>
        <p:sp>
          <p:nvSpPr>
            <p:cNvPr id="10" name="Textfeld 9"/>
            <p:cNvSpPr txBox="1"/>
            <p:nvPr/>
          </p:nvSpPr>
          <p:spPr>
            <a:xfrm>
              <a:off x="7223219" y="3826057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smtClean="0"/>
                <a:t>X</a:t>
              </a:r>
              <a:endParaRPr lang="en-GB" sz="2800"/>
            </a:p>
          </p:txBody>
        </p:sp>
        <p:pic>
          <p:nvPicPr>
            <p:cNvPr id="12" name="Bild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4919" y="1996403"/>
              <a:ext cx="6811972" cy="4234188"/>
            </a:xfrm>
            <a:prstGeom prst="rect">
              <a:avLst/>
            </a:prstGeom>
          </p:spPr>
        </p:pic>
        <p:sp>
          <p:nvSpPr>
            <p:cNvPr id="14" name="Textfeld 13"/>
            <p:cNvSpPr txBox="1"/>
            <p:nvPr/>
          </p:nvSpPr>
          <p:spPr>
            <a:xfrm>
              <a:off x="10899987" y="2642436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smtClean="0"/>
                <a:t>X</a:t>
              </a:r>
              <a:endParaRPr lang="en-GB" sz="2800"/>
            </a:p>
          </p:txBody>
        </p:sp>
        <p:sp>
          <p:nvSpPr>
            <p:cNvPr id="16" name="Oval 15"/>
            <p:cNvSpPr/>
            <p:nvPr/>
          </p:nvSpPr>
          <p:spPr>
            <a:xfrm>
              <a:off x="8176103" y="3233617"/>
              <a:ext cx="609600" cy="4910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6625513" y="3279912"/>
              <a:ext cx="609600" cy="4910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" name="Gerade Verbindung mit Pfeil 17"/>
            <p:cNvCxnSpPr/>
            <p:nvPr/>
          </p:nvCxnSpPr>
          <p:spPr>
            <a:xfrm rot="10800000" flipH="1" flipV="1">
              <a:off x="7223217" y="3521258"/>
              <a:ext cx="952886" cy="4188"/>
            </a:xfrm>
            <a:prstGeom prst="straightConnector1">
              <a:avLst/>
            </a:prstGeom>
            <a:ln w="8255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Gerade Verbindung mit Pfeil 19"/>
          <p:cNvCxnSpPr/>
          <p:nvPr/>
        </p:nvCxnSpPr>
        <p:spPr>
          <a:xfrm flipH="1">
            <a:off x="4016088" y="3879262"/>
            <a:ext cx="1476278" cy="0"/>
          </a:xfrm>
          <a:prstGeom prst="straightConnector1">
            <a:avLst/>
          </a:prstGeom>
          <a:ln w="8255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uppierung 28"/>
          <p:cNvGrpSpPr/>
          <p:nvPr/>
        </p:nvGrpSpPr>
        <p:grpSpPr>
          <a:xfrm>
            <a:off x="480448" y="1901571"/>
            <a:ext cx="5935514" cy="4804029"/>
            <a:chOff x="193910" y="518160"/>
            <a:chExt cx="7399923" cy="6161164"/>
          </a:xfrm>
        </p:grpSpPr>
        <p:sp>
          <p:nvSpPr>
            <p:cNvPr id="30" name="Oval 29"/>
            <p:cNvSpPr/>
            <p:nvPr/>
          </p:nvSpPr>
          <p:spPr>
            <a:xfrm>
              <a:off x="2133529" y="1870257"/>
              <a:ext cx="3938223" cy="3911600"/>
            </a:xfrm>
            <a:prstGeom prst="ellipse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1" name="Gerade Verbindung mit Pfeil 30"/>
            <p:cNvCxnSpPr/>
            <p:nvPr/>
          </p:nvCxnSpPr>
          <p:spPr>
            <a:xfrm flipH="1">
              <a:off x="1347352" y="3775257"/>
              <a:ext cx="5875867" cy="8466"/>
            </a:xfrm>
            <a:prstGeom prst="straightConnector1">
              <a:avLst/>
            </a:prstGeom>
            <a:ln w="3492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mit Pfeil 31"/>
            <p:cNvCxnSpPr/>
            <p:nvPr/>
          </p:nvCxnSpPr>
          <p:spPr>
            <a:xfrm>
              <a:off x="4102640" y="871191"/>
              <a:ext cx="0" cy="5808133"/>
            </a:xfrm>
            <a:prstGeom prst="straightConnector1">
              <a:avLst/>
            </a:prstGeom>
            <a:ln w="3492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feld 32"/>
            <p:cNvSpPr txBox="1"/>
            <p:nvPr/>
          </p:nvSpPr>
          <p:spPr>
            <a:xfrm>
              <a:off x="7223219" y="3826057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smtClean="0"/>
                <a:t>X</a:t>
              </a:r>
              <a:endParaRPr lang="en-GB" sz="2800"/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3732026" y="518160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smtClean="0"/>
                <a:t>Y</a:t>
              </a:r>
              <a:endParaRPr lang="en-GB" sz="2800"/>
            </a:p>
          </p:txBody>
        </p:sp>
        <p:cxnSp>
          <p:nvCxnSpPr>
            <p:cNvPr id="35" name="Gerade Verbindung mit Pfeil 34"/>
            <p:cNvCxnSpPr/>
            <p:nvPr/>
          </p:nvCxnSpPr>
          <p:spPr>
            <a:xfrm>
              <a:off x="1031045" y="1870257"/>
              <a:ext cx="1467145" cy="574879"/>
            </a:xfrm>
            <a:prstGeom prst="straightConnector1">
              <a:avLst/>
            </a:prstGeom>
            <a:ln w="34925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feld 35"/>
            <p:cNvSpPr txBox="1"/>
            <p:nvPr/>
          </p:nvSpPr>
          <p:spPr>
            <a:xfrm>
              <a:off x="193910" y="785920"/>
              <a:ext cx="2362763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500 mm</a:t>
              </a:r>
            </a:p>
            <a:p>
              <a:r>
                <a:rPr lang="en-GB" sz="2800" dirty="0" smtClean="0"/>
                <a:t>Cryostat radius</a:t>
              </a:r>
              <a:endParaRPr lang="en-GB" sz="2800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6160844" y="2859712"/>
              <a:ext cx="609600" cy="491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8" name="Oval 37"/>
          <p:cNvSpPr/>
          <p:nvPr/>
        </p:nvSpPr>
        <p:spPr>
          <a:xfrm>
            <a:off x="3371177" y="3687813"/>
            <a:ext cx="488963" cy="382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itel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Injection </a:t>
            </a:r>
            <a:r>
              <a:rPr lang="en-GB" dirty="0" smtClean="0"/>
              <a:t>Principle</a:t>
            </a:r>
            <a:br>
              <a:rPr lang="en-GB" dirty="0" smtClean="0"/>
            </a:br>
            <a:r>
              <a:rPr lang="en-GB" dirty="0" smtClean="0"/>
              <a:t>- horizontal plane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6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ung 4"/>
          <p:cNvGrpSpPr/>
          <p:nvPr/>
        </p:nvGrpSpPr>
        <p:grpSpPr>
          <a:xfrm rot="10800000">
            <a:off x="7736063" y="3601974"/>
            <a:ext cx="3992571" cy="2969231"/>
            <a:chOff x="5074919" y="1996403"/>
            <a:chExt cx="6811972" cy="4234188"/>
          </a:xfrm>
        </p:grpSpPr>
        <p:sp>
          <p:nvSpPr>
            <p:cNvPr id="10" name="Textfeld 9"/>
            <p:cNvSpPr txBox="1"/>
            <p:nvPr/>
          </p:nvSpPr>
          <p:spPr>
            <a:xfrm>
              <a:off x="7223219" y="3826057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smtClean="0"/>
                <a:t>X</a:t>
              </a:r>
              <a:endParaRPr lang="en-GB" sz="2800"/>
            </a:p>
          </p:txBody>
        </p:sp>
        <p:pic>
          <p:nvPicPr>
            <p:cNvPr id="12" name="Bild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4919" y="1996403"/>
              <a:ext cx="6811972" cy="4234188"/>
            </a:xfrm>
            <a:prstGeom prst="rect">
              <a:avLst/>
            </a:prstGeom>
          </p:spPr>
        </p:pic>
        <p:sp>
          <p:nvSpPr>
            <p:cNvPr id="16" name="Oval 15"/>
            <p:cNvSpPr/>
            <p:nvPr/>
          </p:nvSpPr>
          <p:spPr>
            <a:xfrm>
              <a:off x="8176103" y="3233617"/>
              <a:ext cx="609600" cy="4910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8176107" y="2369475"/>
              <a:ext cx="609600" cy="4910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" name="Gerade Verbindung mit Pfeil 17"/>
            <p:cNvCxnSpPr/>
            <p:nvPr/>
          </p:nvCxnSpPr>
          <p:spPr>
            <a:xfrm rot="10800000">
              <a:off x="8480906" y="2617103"/>
              <a:ext cx="2" cy="835881"/>
            </a:xfrm>
            <a:prstGeom prst="straightConnector1">
              <a:avLst/>
            </a:prstGeom>
            <a:ln w="8255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feld 21"/>
          <p:cNvSpPr txBox="1"/>
          <p:nvPr/>
        </p:nvSpPr>
        <p:spPr>
          <a:xfrm>
            <a:off x="6778043" y="139500"/>
            <a:ext cx="69484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Vertical kicker</a:t>
            </a:r>
          </a:p>
          <a:p>
            <a:endParaRPr lang="en-GB" sz="2400" dirty="0"/>
          </a:p>
          <a:p>
            <a:r>
              <a:rPr lang="en-GB" sz="2400" dirty="0"/>
              <a:t>Beam size circulating beam at septum</a:t>
            </a:r>
          </a:p>
          <a:p>
            <a:r>
              <a:rPr lang="en-GB" sz="2400" dirty="0"/>
              <a:t>+ Beam size extracted beam at septum</a:t>
            </a:r>
          </a:p>
          <a:p>
            <a:r>
              <a:rPr lang="en-GB" sz="2400" dirty="0"/>
              <a:t>+ septum </a:t>
            </a:r>
            <a:r>
              <a:rPr lang="en-GB" sz="2400" dirty="0" smtClean="0"/>
              <a:t>thickness</a:t>
            </a:r>
          </a:p>
          <a:p>
            <a:r>
              <a:rPr lang="en-GB" sz="2400" dirty="0" smtClean="0"/>
              <a:t>+ margin</a:t>
            </a:r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/>
          </a:p>
        </p:txBody>
      </p:sp>
      <p:grpSp>
        <p:nvGrpSpPr>
          <p:cNvPr id="25" name="Gruppierung 24"/>
          <p:cNvGrpSpPr/>
          <p:nvPr/>
        </p:nvGrpSpPr>
        <p:grpSpPr>
          <a:xfrm>
            <a:off x="480448" y="1901571"/>
            <a:ext cx="5935514" cy="4804029"/>
            <a:chOff x="193910" y="518160"/>
            <a:chExt cx="7399923" cy="6161164"/>
          </a:xfrm>
        </p:grpSpPr>
        <p:sp>
          <p:nvSpPr>
            <p:cNvPr id="26" name="Oval 25"/>
            <p:cNvSpPr/>
            <p:nvPr/>
          </p:nvSpPr>
          <p:spPr>
            <a:xfrm>
              <a:off x="2133529" y="1870257"/>
              <a:ext cx="3938223" cy="3911600"/>
            </a:xfrm>
            <a:prstGeom prst="ellipse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Gerade Verbindung mit Pfeil 26"/>
            <p:cNvCxnSpPr/>
            <p:nvPr/>
          </p:nvCxnSpPr>
          <p:spPr>
            <a:xfrm flipH="1">
              <a:off x="1347352" y="3775257"/>
              <a:ext cx="5875867" cy="8466"/>
            </a:xfrm>
            <a:prstGeom prst="straightConnector1">
              <a:avLst/>
            </a:prstGeom>
            <a:ln w="3492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mit Pfeil 27"/>
            <p:cNvCxnSpPr/>
            <p:nvPr/>
          </p:nvCxnSpPr>
          <p:spPr>
            <a:xfrm>
              <a:off x="4102640" y="871191"/>
              <a:ext cx="0" cy="5808133"/>
            </a:xfrm>
            <a:prstGeom prst="straightConnector1">
              <a:avLst/>
            </a:prstGeom>
            <a:ln w="3492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feld 28"/>
            <p:cNvSpPr txBox="1"/>
            <p:nvPr/>
          </p:nvSpPr>
          <p:spPr>
            <a:xfrm>
              <a:off x="7223219" y="3826057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smtClean="0"/>
                <a:t>X</a:t>
              </a:r>
              <a:endParaRPr lang="en-GB" sz="280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732026" y="518160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smtClean="0"/>
                <a:t>Y</a:t>
              </a:r>
              <a:endParaRPr lang="en-GB" sz="2800"/>
            </a:p>
          </p:txBody>
        </p:sp>
        <p:cxnSp>
          <p:nvCxnSpPr>
            <p:cNvPr id="31" name="Gerade Verbindung mit Pfeil 30"/>
            <p:cNvCxnSpPr/>
            <p:nvPr/>
          </p:nvCxnSpPr>
          <p:spPr>
            <a:xfrm>
              <a:off x="1031045" y="1870257"/>
              <a:ext cx="1467145" cy="574879"/>
            </a:xfrm>
            <a:prstGeom prst="straightConnector1">
              <a:avLst/>
            </a:prstGeom>
            <a:ln w="34925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feld 31"/>
            <p:cNvSpPr txBox="1"/>
            <p:nvPr/>
          </p:nvSpPr>
          <p:spPr>
            <a:xfrm>
              <a:off x="193910" y="785920"/>
              <a:ext cx="2362763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500 mm</a:t>
              </a:r>
            </a:p>
            <a:p>
              <a:r>
                <a:rPr lang="en-GB" sz="2800" dirty="0" smtClean="0"/>
                <a:t>Cryostat radius</a:t>
              </a:r>
              <a:endParaRPr lang="en-GB" sz="2800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3797838" y="3538189"/>
              <a:ext cx="609600" cy="491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Oval 33"/>
          <p:cNvSpPr/>
          <p:nvPr/>
        </p:nvSpPr>
        <p:spPr>
          <a:xfrm>
            <a:off x="3371177" y="3687813"/>
            <a:ext cx="488963" cy="382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Gerade Verbindung mit Pfeil 22"/>
          <p:cNvCxnSpPr/>
          <p:nvPr/>
        </p:nvCxnSpPr>
        <p:spPr>
          <a:xfrm>
            <a:off x="3615657" y="3879262"/>
            <a:ext cx="0" cy="601567"/>
          </a:xfrm>
          <a:prstGeom prst="straightConnector1">
            <a:avLst/>
          </a:prstGeom>
          <a:ln w="8255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itel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Injection </a:t>
            </a:r>
            <a:r>
              <a:rPr lang="en-GB" dirty="0" smtClean="0"/>
              <a:t>Principle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- </a:t>
            </a:r>
            <a:r>
              <a:rPr lang="en-GB" dirty="0" smtClean="0"/>
              <a:t>vertical plane</a:t>
            </a:r>
            <a:endParaRPr lang="en-GB" dirty="0"/>
          </a:p>
        </p:txBody>
      </p:sp>
      <p:sp>
        <p:nvSpPr>
          <p:cNvPr id="24" name="Textfeld 23"/>
          <p:cNvSpPr txBox="1"/>
          <p:nvPr/>
        </p:nvSpPr>
        <p:spPr>
          <a:xfrm>
            <a:off x="8015956" y="5761240"/>
            <a:ext cx="297271" cy="4079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smtClean="0"/>
              <a:t>Y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65585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/>
        </p:nvCxnSpPr>
        <p:spPr>
          <a:xfrm flipV="1">
            <a:off x="838200" y="5693294"/>
            <a:ext cx="9595104" cy="12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612077" y="5248286"/>
            <a:ext cx="23164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9671304" y="5248286"/>
            <a:ext cx="23164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" name="Gruppierung 21"/>
          <p:cNvGrpSpPr/>
          <p:nvPr/>
        </p:nvGrpSpPr>
        <p:grpSpPr>
          <a:xfrm rot="21440274">
            <a:off x="1158643" y="1965673"/>
            <a:ext cx="1152144" cy="945417"/>
            <a:chOff x="5096256" y="2078736"/>
            <a:chExt cx="1152144" cy="945417"/>
          </a:xfrm>
        </p:grpSpPr>
        <p:sp>
          <p:nvSpPr>
            <p:cNvPr id="16" name="Bogen 15"/>
            <p:cNvSpPr/>
            <p:nvPr/>
          </p:nvSpPr>
          <p:spPr>
            <a:xfrm>
              <a:off x="5096256" y="2078736"/>
              <a:ext cx="512064" cy="914400"/>
            </a:xfrm>
            <a:prstGeom prst="arc">
              <a:avLst>
                <a:gd name="adj1" fmla="val 16200000"/>
                <a:gd name="adj2" fmla="val 5532156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Bogen 16"/>
            <p:cNvSpPr/>
            <p:nvPr/>
          </p:nvSpPr>
          <p:spPr>
            <a:xfrm rot="10800000">
              <a:off x="5736336" y="2090929"/>
              <a:ext cx="512064" cy="914400"/>
            </a:xfrm>
            <a:prstGeom prst="arc">
              <a:avLst>
                <a:gd name="adj1" fmla="val 16200000"/>
                <a:gd name="adj2" fmla="val 5532156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9" name="Gerade Verbindung 18"/>
            <p:cNvCxnSpPr>
              <a:stCxn id="16" idx="0"/>
              <a:endCxn id="17" idx="2"/>
            </p:cNvCxnSpPr>
            <p:nvPr/>
          </p:nvCxnSpPr>
          <p:spPr>
            <a:xfrm>
              <a:off x="5352288" y="2078736"/>
              <a:ext cx="657623" cy="1326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>
              <a:off x="5352288" y="3010886"/>
              <a:ext cx="657623" cy="1326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ierung 35"/>
          <p:cNvGrpSpPr/>
          <p:nvPr/>
        </p:nvGrpSpPr>
        <p:grpSpPr>
          <a:xfrm>
            <a:off x="8531352" y="5359944"/>
            <a:ext cx="1021080" cy="637056"/>
            <a:chOff x="8802624" y="3974896"/>
            <a:chExt cx="1021080" cy="637056"/>
          </a:xfrm>
        </p:grpSpPr>
        <p:sp>
          <p:nvSpPr>
            <p:cNvPr id="32" name="Rechteck 31"/>
            <p:cNvSpPr/>
            <p:nvPr/>
          </p:nvSpPr>
          <p:spPr>
            <a:xfrm flipV="1">
              <a:off x="8802624" y="4419880"/>
              <a:ext cx="1021080" cy="192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hteck 32"/>
            <p:cNvSpPr/>
            <p:nvPr/>
          </p:nvSpPr>
          <p:spPr>
            <a:xfrm flipV="1">
              <a:off x="8802624" y="3974896"/>
              <a:ext cx="1021080" cy="192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34" name="Gerade Verbindung 33"/>
          <p:cNvCxnSpPr/>
          <p:nvPr/>
        </p:nvCxnSpPr>
        <p:spPr>
          <a:xfrm flipV="1">
            <a:off x="845015" y="2414978"/>
            <a:ext cx="9595104" cy="12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635620" y="1908746"/>
            <a:ext cx="23164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feld 50"/>
          <p:cNvSpPr txBox="1"/>
          <p:nvPr/>
        </p:nvSpPr>
        <p:spPr>
          <a:xfrm>
            <a:off x="2135194" y="1975404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510 mm</a:t>
            </a:r>
            <a:endParaRPr lang="en-GB" sz="2400" dirty="0"/>
          </a:p>
        </p:txBody>
      </p:sp>
      <p:cxnSp>
        <p:nvCxnSpPr>
          <p:cNvPr id="69" name="Gerade Verbindung 68"/>
          <p:cNvCxnSpPr/>
          <p:nvPr/>
        </p:nvCxnSpPr>
        <p:spPr>
          <a:xfrm flipH="1" flipV="1">
            <a:off x="9041892" y="5680448"/>
            <a:ext cx="1701753" cy="7149"/>
          </a:xfrm>
          <a:prstGeom prst="line">
            <a:avLst/>
          </a:prstGeom>
          <a:ln w="63500"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>
            <a:off x="5744629" y="5471402"/>
            <a:ext cx="3351430" cy="227209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>
            <a:off x="1137441" y="4592049"/>
            <a:ext cx="4650483" cy="867747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/>
          <p:cNvSpPr txBox="1"/>
          <p:nvPr/>
        </p:nvSpPr>
        <p:spPr>
          <a:xfrm>
            <a:off x="4346544" y="5657930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20 mm</a:t>
            </a:r>
            <a:endParaRPr lang="en-GB" sz="2400" dirty="0"/>
          </a:p>
        </p:txBody>
      </p:sp>
      <p:sp>
        <p:nvSpPr>
          <p:cNvPr id="85" name="Textfeld 84"/>
          <p:cNvSpPr txBox="1"/>
          <p:nvPr/>
        </p:nvSpPr>
        <p:spPr>
          <a:xfrm>
            <a:off x="6079367" y="2423540"/>
            <a:ext cx="1541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/>
              <a:t>θ</a:t>
            </a:r>
            <a:r>
              <a:rPr lang="en-GB" sz="2400" baseline="-25000" dirty="0" err="1" smtClean="0"/>
              <a:t>S</a:t>
            </a:r>
            <a:r>
              <a:rPr lang="en-GB" sz="2400" baseline="-25000" dirty="0"/>
              <a:t> </a:t>
            </a:r>
            <a:r>
              <a:rPr lang="en-GB" sz="2400" baseline="-25000" dirty="0" smtClean="0"/>
              <a:t>=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5 </a:t>
            </a:r>
            <a:r>
              <a:rPr lang="en-GB" sz="2400" dirty="0" err="1" smtClean="0">
                <a:solidFill>
                  <a:srgbClr val="FF0000"/>
                </a:solidFill>
              </a:rPr>
              <a:t>mrad</a:t>
            </a:r>
            <a:endParaRPr lang="en-GB" sz="2400" baseline="-25000" dirty="0">
              <a:solidFill>
                <a:srgbClr val="FF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0300808" y="1253730"/>
            <a:ext cx="1439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mtClean="0"/>
              <a:t>horizontal</a:t>
            </a:r>
            <a:endParaRPr lang="en-GB" sz="2400"/>
          </a:p>
        </p:txBody>
      </p:sp>
      <p:sp>
        <p:nvSpPr>
          <p:cNvPr id="47" name="Textfeld 46"/>
          <p:cNvSpPr txBox="1"/>
          <p:nvPr/>
        </p:nvSpPr>
        <p:spPr>
          <a:xfrm>
            <a:off x="10639298" y="4823243"/>
            <a:ext cx="1101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v</a:t>
            </a:r>
            <a:r>
              <a:rPr lang="en-GB" sz="2400" dirty="0" smtClean="0"/>
              <a:t>ertical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9312951" y="2927636"/>
            <a:ext cx="1296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Beta min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60 m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5241211" y="6219041"/>
            <a:ext cx="1296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Beta min</a:t>
            </a:r>
            <a:endParaRPr lang="en-GB" sz="2400" dirty="0"/>
          </a:p>
        </p:txBody>
      </p:sp>
      <p:sp>
        <p:nvSpPr>
          <p:cNvPr id="56" name="Textfeld 55"/>
          <p:cNvSpPr txBox="1"/>
          <p:nvPr/>
        </p:nvSpPr>
        <p:spPr>
          <a:xfrm>
            <a:off x="5507864" y="1100299"/>
            <a:ext cx="13420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Beta max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340 m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8498489" y="6099664"/>
            <a:ext cx="1342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mtClean="0"/>
              <a:t>Beta max</a:t>
            </a:r>
            <a:endParaRPr lang="en-GB" sz="2400" dirty="0"/>
          </a:p>
        </p:txBody>
      </p:sp>
      <p:sp>
        <p:nvSpPr>
          <p:cNvPr id="58" name="Textfeld 57"/>
          <p:cNvSpPr txBox="1"/>
          <p:nvPr/>
        </p:nvSpPr>
        <p:spPr>
          <a:xfrm>
            <a:off x="1070322" y="6165529"/>
            <a:ext cx="1342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mtClean="0"/>
              <a:t>Beta max</a:t>
            </a:r>
            <a:endParaRPr lang="en-GB" sz="2400" dirty="0"/>
          </a:p>
        </p:txBody>
      </p:sp>
      <p:sp>
        <p:nvSpPr>
          <p:cNvPr id="59" name="Textfeld 58"/>
          <p:cNvSpPr txBox="1"/>
          <p:nvPr/>
        </p:nvSpPr>
        <p:spPr>
          <a:xfrm>
            <a:off x="1073478" y="2906340"/>
            <a:ext cx="1296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Beta min</a:t>
            </a:r>
            <a:endParaRPr lang="en-GB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Injection Layout</a:t>
            </a:r>
            <a:br>
              <a:rPr lang="en-GB" dirty="0" smtClean="0"/>
            </a:br>
            <a:endParaRPr lang="en-GB" dirty="0"/>
          </a:p>
        </p:txBody>
      </p:sp>
      <p:grpSp>
        <p:nvGrpSpPr>
          <p:cNvPr id="82" name="Gruppierung 81"/>
          <p:cNvGrpSpPr/>
          <p:nvPr/>
        </p:nvGrpSpPr>
        <p:grpSpPr>
          <a:xfrm rot="661532">
            <a:off x="3149953" y="3785987"/>
            <a:ext cx="2106625" cy="1667573"/>
            <a:chOff x="8787704" y="3313841"/>
            <a:chExt cx="1032338" cy="1667573"/>
          </a:xfrm>
        </p:grpSpPr>
        <p:sp>
          <p:nvSpPr>
            <p:cNvPr id="83" name="Rechteck 82"/>
            <p:cNvSpPr/>
            <p:nvPr/>
          </p:nvSpPr>
          <p:spPr>
            <a:xfrm rot="21576350" flipV="1">
              <a:off x="8798962" y="4789342"/>
              <a:ext cx="1021080" cy="192072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echteck 83"/>
            <p:cNvSpPr/>
            <p:nvPr/>
          </p:nvSpPr>
          <p:spPr>
            <a:xfrm flipV="1">
              <a:off x="8787704" y="3313841"/>
              <a:ext cx="1021080" cy="1073299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73" name="Gerade Verbindung mit Pfeil 72"/>
          <p:cNvCxnSpPr/>
          <p:nvPr/>
        </p:nvCxnSpPr>
        <p:spPr>
          <a:xfrm>
            <a:off x="4988035" y="5284908"/>
            <a:ext cx="0" cy="475025"/>
          </a:xfrm>
          <a:prstGeom prst="straightConnector1">
            <a:avLst/>
          </a:prstGeom>
          <a:ln w="53975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hteck 99"/>
          <p:cNvSpPr/>
          <p:nvPr/>
        </p:nvSpPr>
        <p:spPr>
          <a:xfrm rot="661532" flipV="1">
            <a:off x="3250379" y="1597384"/>
            <a:ext cx="2175587" cy="1535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0" name="Gerade Verbindung 59"/>
          <p:cNvCxnSpPr/>
          <p:nvPr/>
        </p:nvCxnSpPr>
        <p:spPr>
          <a:xfrm flipH="1">
            <a:off x="4397532" y="2408025"/>
            <a:ext cx="6345981" cy="22827"/>
          </a:xfrm>
          <a:prstGeom prst="line">
            <a:avLst/>
          </a:prstGeom>
          <a:ln w="63500">
            <a:solidFill>
              <a:srgbClr val="C00000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>
            <a:off x="1070190" y="1314562"/>
            <a:ext cx="3327342" cy="1113739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/>
          <p:nvPr/>
        </p:nvCxnSpPr>
        <p:spPr>
          <a:xfrm>
            <a:off x="4322006" y="2396806"/>
            <a:ext cx="3327342" cy="1113739"/>
          </a:xfrm>
          <a:prstGeom prst="line">
            <a:avLst/>
          </a:prstGeom>
          <a:ln w="635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/>
          <p:cNvCxnSpPr/>
          <p:nvPr/>
        </p:nvCxnSpPr>
        <p:spPr>
          <a:xfrm>
            <a:off x="5620334" y="5437669"/>
            <a:ext cx="5569564" cy="949397"/>
          </a:xfrm>
          <a:prstGeom prst="line">
            <a:avLst/>
          </a:prstGeom>
          <a:ln w="635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uppierung 63"/>
          <p:cNvGrpSpPr/>
          <p:nvPr/>
        </p:nvGrpSpPr>
        <p:grpSpPr>
          <a:xfrm>
            <a:off x="8536856" y="2093491"/>
            <a:ext cx="1021080" cy="637056"/>
            <a:chOff x="8802624" y="3974896"/>
            <a:chExt cx="1021080" cy="637056"/>
          </a:xfrm>
        </p:grpSpPr>
        <p:sp>
          <p:nvSpPr>
            <p:cNvPr id="65" name="Rechteck 64"/>
            <p:cNvSpPr/>
            <p:nvPr/>
          </p:nvSpPr>
          <p:spPr>
            <a:xfrm flipV="1">
              <a:off x="8802624" y="4419880"/>
              <a:ext cx="1021080" cy="192072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hteck 65"/>
            <p:cNvSpPr/>
            <p:nvPr/>
          </p:nvSpPr>
          <p:spPr>
            <a:xfrm flipV="1">
              <a:off x="8802624" y="3974896"/>
              <a:ext cx="1021080" cy="192072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7" name="Textfeld 66"/>
          <p:cNvSpPr txBox="1"/>
          <p:nvPr/>
        </p:nvSpPr>
        <p:spPr>
          <a:xfrm>
            <a:off x="9987328" y="5719994"/>
            <a:ext cx="2100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/>
              <a:t>θ</a:t>
            </a:r>
            <a:r>
              <a:rPr lang="en-GB" sz="2400" baseline="-25000" dirty="0" err="1" smtClean="0"/>
              <a:t>K+Q</a:t>
            </a:r>
            <a:r>
              <a:rPr lang="en-GB" sz="2400" dirty="0" smtClean="0"/>
              <a:t> = </a:t>
            </a:r>
            <a:r>
              <a:rPr lang="en-GB" sz="2400" dirty="0" smtClean="0">
                <a:solidFill>
                  <a:srgbClr val="FF0000"/>
                </a:solidFill>
              </a:rPr>
              <a:t>0.2 </a:t>
            </a:r>
            <a:r>
              <a:rPr lang="en-GB" sz="2400" dirty="0" err="1" smtClean="0">
                <a:solidFill>
                  <a:srgbClr val="FF0000"/>
                </a:solidFill>
              </a:rPr>
              <a:t>mrad</a:t>
            </a:r>
            <a:endParaRPr lang="en-GB" sz="2400" baseline="-25000" dirty="0">
              <a:solidFill>
                <a:srgbClr val="FF0000"/>
              </a:solidFill>
            </a:endParaRPr>
          </a:p>
        </p:txBody>
      </p:sp>
      <p:grpSp>
        <p:nvGrpSpPr>
          <p:cNvPr id="68" name="Gruppierung 67"/>
          <p:cNvGrpSpPr/>
          <p:nvPr/>
        </p:nvGrpSpPr>
        <p:grpSpPr>
          <a:xfrm rot="21440274">
            <a:off x="9210923" y="1949929"/>
            <a:ext cx="1152144" cy="945417"/>
            <a:chOff x="5096256" y="2078736"/>
            <a:chExt cx="1152144" cy="945417"/>
          </a:xfrm>
        </p:grpSpPr>
        <p:sp>
          <p:nvSpPr>
            <p:cNvPr id="70" name="Bogen 69"/>
            <p:cNvSpPr/>
            <p:nvPr/>
          </p:nvSpPr>
          <p:spPr>
            <a:xfrm>
              <a:off x="5096256" y="2078736"/>
              <a:ext cx="512064" cy="914400"/>
            </a:xfrm>
            <a:prstGeom prst="arc">
              <a:avLst>
                <a:gd name="adj1" fmla="val 16200000"/>
                <a:gd name="adj2" fmla="val 5532156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Bogen 73"/>
            <p:cNvSpPr/>
            <p:nvPr/>
          </p:nvSpPr>
          <p:spPr>
            <a:xfrm rot="10800000">
              <a:off x="5736336" y="2090929"/>
              <a:ext cx="512064" cy="914400"/>
            </a:xfrm>
            <a:prstGeom prst="arc">
              <a:avLst>
                <a:gd name="adj1" fmla="val 16200000"/>
                <a:gd name="adj2" fmla="val 5532156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5" name="Gerade Verbindung 74"/>
            <p:cNvCxnSpPr/>
            <p:nvPr/>
          </p:nvCxnSpPr>
          <p:spPr>
            <a:xfrm>
              <a:off x="5352288" y="2078736"/>
              <a:ext cx="657623" cy="1326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/>
          </p:nvCxnSpPr>
          <p:spPr>
            <a:xfrm>
              <a:off x="5352288" y="3010886"/>
              <a:ext cx="657623" cy="1326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uppierung 77"/>
          <p:cNvGrpSpPr/>
          <p:nvPr/>
        </p:nvGrpSpPr>
        <p:grpSpPr>
          <a:xfrm rot="21440274">
            <a:off x="5183770" y="5226027"/>
            <a:ext cx="1152144" cy="945417"/>
            <a:chOff x="5096256" y="2078736"/>
            <a:chExt cx="1152144" cy="945417"/>
          </a:xfrm>
        </p:grpSpPr>
        <p:sp>
          <p:nvSpPr>
            <p:cNvPr id="79" name="Bogen 78"/>
            <p:cNvSpPr/>
            <p:nvPr/>
          </p:nvSpPr>
          <p:spPr>
            <a:xfrm>
              <a:off x="5096256" y="2078736"/>
              <a:ext cx="512064" cy="914400"/>
            </a:xfrm>
            <a:prstGeom prst="arc">
              <a:avLst>
                <a:gd name="adj1" fmla="val 16200000"/>
                <a:gd name="adj2" fmla="val 5532156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Bogen 79"/>
            <p:cNvSpPr/>
            <p:nvPr/>
          </p:nvSpPr>
          <p:spPr>
            <a:xfrm rot="10800000">
              <a:off x="5736336" y="2090929"/>
              <a:ext cx="512064" cy="914400"/>
            </a:xfrm>
            <a:prstGeom prst="arc">
              <a:avLst>
                <a:gd name="adj1" fmla="val 16200000"/>
                <a:gd name="adj2" fmla="val 5532156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1" name="Gerade Verbindung 80"/>
            <p:cNvCxnSpPr/>
            <p:nvPr/>
          </p:nvCxnSpPr>
          <p:spPr>
            <a:xfrm>
              <a:off x="5352288" y="2078736"/>
              <a:ext cx="657623" cy="1326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/>
          </p:nvCxnSpPr>
          <p:spPr>
            <a:xfrm>
              <a:off x="5352288" y="3010886"/>
              <a:ext cx="657623" cy="1326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Gerade Verbindung mit Pfeil 86"/>
          <p:cNvCxnSpPr/>
          <p:nvPr/>
        </p:nvCxnSpPr>
        <p:spPr>
          <a:xfrm>
            <a:off x="2093890" y="1670628"/>
            <a:ext cx="9294" cy="749331"/>
          </a:xfrm>
          <a:prstGeom prst="straightConnector1">
            <a:avLst/>
          </a:prstGeom>
          <a:ln w="53975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55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Injection </a:t>
            </a:r>
            <a:r>
              <a:rPr lang="mr-IN" smtClean="0"/>
              <a:t>–</a:t>
            </a:r>
            <a:r>
              <a:rPr lang="en-US" smtClean="0"/>
              <a:t> longitudinal considerations</a:t>
            </a:r>
            <a:br>
              <a:rPr lang="en-US" smtClean="0"/>
            </a:br>
            <a:endParaRPr lang="en-GB" dirty="0"/>
          </a:p>
        </p:txBody>
      </p:sp>
      <p:sp>
        <p:nvSpPr>
          <p:cNvPr id="13" name="Inhaltsplatzhalter 12"/>
          <p:cNvSpPr>
            <a:spLocks noGrp="1"/>
          </p:cNvSpPr>
          <p:nvPr>
            <p:ph idx="1"/>
          </p:nvPr>
        </p:nvSpPr>
        <p:spPr>
          <a:xfrm>
            <a:off x="838201" y="1344706"/>
            <a:ext cx="7463118" cy="509195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Assume we fill both HEB apertures, accelerate, then fill both FCC apertures</a:t>
            </a:r>
          </a:p>
          <a:p>
            <a:pPr lvl="1"/>
            <a:r>
              <a:rPr lang="en-US" dirty="0" smtClean="0"/>
              <a:t>3.5 T field ramp needed to accelerate from 0.45 to 3.5 </a:t>
            </a:r>
            <a:r>
              <a:rPr lang="en-US" dirty="0" err="1" smtClean="0"/>
              <a:t>TeV</a:t>
            </a:r>
            <a:r>
              <a:rPr lang="en-US" dirty="0" smtClean="0"/>
              <a:t>, so 117 s at 0.03 T/s</a:t>
            </a:r>
          </a:p>
          <a:p>
            <a:pPr lvl="1"/>
            <a:r>
              <a:rPr lang="en-US" dirty="0" smtClean="0"/>
              <a:t>Assume 3 minutes between cycles, then 4 HEB ramps take 22.6 minutes</a:t>
            </a:r>
            <a:endParaRPr lang="en-US" dirty="0"/>
          </a:p>
          <a:p>
            <a:r>
              <a:rPr lang="en-US" dirty="0"/>
              <a:t>Bunches/injection limited by 5 MJ beam energy limit</a:t>
            </a:r>
          </a:p>
          <a:p>
            <a:pPr lvl="1"/>
            <a:r>
              <a:rPr lang="en-US" dirty="0"/>
              <a:t>Corresponds to ~90 bunches per filling batch from the </a:t>
            </a:r>
            <a:r>
              <a:rPr lang="en-US" dirty="0" smtClean="0"/>
              <a:t>HEB</a:t>
            </a:r>
          </a:p>
          <a:p>
            <a:r>
              <a:rPr lang="en-US" dirty="0"/>
              <a:t>Total number of bunches</a:t>
            </a:r>
          </a:p>
          <a:p>
            <a:pPr lvl="1"/>
            <a:r>
              <a:rPr lang="en-US" dirty="0"/>
              <a:t>13’333 25 ns buckets in 100 km FCC. </a:t>
            </a:r>
            <a:r>
              <a:rPr lang="en-US" b="1" dirty="0"/>
              <a:t>80% fill </a:t>
            </a:r>
            <a:r>
              <a:rPr lang="en-US" dirty="0"/>
              <a:t>means 10’666 bunches</a:t>
            </a:r>
          </a:p>
          <a:p>
            <a:pPr lvl="1"/>
            <a:r>
              <a:rPr lang="en-US" dirty="0"/>
              <a:t>This implies 118 batches of 90 bunches</a:t>
            </a:r>
          </a:p>
          <a:p>
            <a:pPr lvl="1"/>
            <a:r>
              <a:rPr lang="en-US" dirty="0"/>
              <a:t>Assuming </a:t>
            </a:r>
            <a:r>
              <a:rPr lang="en-US" dirty="0" smtClean="0"/>
              <a:t>HEB can </a:t>
            </a:r>
            <a:r>
              <a:rPr lang="en-US" dirty="0"/>
              <a:t>provide 2x2808 25 ns bunches, </a:t>
            </a:r>
            <a:r>
              <a:rPr lang="en-US" dirty="0" smtClean="0"/>
              <a:t>means </a:t>
            </a:r>
            <a:r>
              <a:rPr lang="en-US" dirty="0"/>
              <a:t>4 </a:t>
            </a:r>
            <a:r>
              <a:rPr lang="en-US" dirty="0" smtClean="0"/>
              <a:t>HEB cycles needed</a:t>
            </a:r>
            <a:endParaRPr lang="en-US" dirty="0"/>
          </a:p>
          <a:p>
            <a:pPr lvl="1"/>
            <a:endParaRPr lang="en-US" dirty="0" smtClean="0"/>
          </a:p>
          <a:p>
            <a:endParaRPr lang="en-GB" dirty="0"/>
          </a:p>
        </p:txBody>
      </p:sp>
      <p:grpSp>
        <p:nvGrpSpPr>
          <p:cNvPr id="12" name="Gruppierung 11"/>
          <p:cNvGrpSpPr/>
          <p:nvPr/>
        </p:nvGrpSpPr>
        <p:grpSpPr>
          <a:xfrm>
            <a:off x="4390474" y="3728098"/>
            <a:ext cx="11584482" cy="8198448"/>
            <a:chOff x="-1875979" y="1639090"/>
            <a:chExt cx="15663334" cy="11463867"/>
          </a:xfrm>
        </p:grpSpPr>
        <p:sp>
          <p:nvSpPr>
            <p:cNvPr id="3" name="Oval 2"/>
            <p:cNvSpPr/>
            <p:nvPr/>
          </p:nvSpPr>
          <p:spPr>
            <a:xfrm>
              <a:off x="3986578" y="1639090"/>
              <a:ext cx="3938224" cy="3911599"/>
            </a:xfrm>
            <a:prstGeom prst="ellipse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/>
            <p:cNvSpPr/>
            <p:nvPr/>
          </p:nvSpPr>
          <p:spPr>
            <a:xfrm>
              <a:off x="-1875979" y="4551624"/>
              <a:ext cx="15663334" cy="8551333"/>
            </a:xfrm>
            <a:prstGeom prst="ellipse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Bogen 4"/>
            <p:cNvSpPr/>
            <p:nvPr/>
          </p:nvSpPr>
          <p:spPr>
            <a:xfrm rot="18667542">
              <a:off x="6798024" y="4677168"/>
              <a:ext cx="3078238" cy="3373343"/>
            </a:xfrm>
            <a:prstGeom prst="arc">
              <a:avLst>
                <a:gd name="adj1" fmla="val 16200000"/>
                <a:gd name="adj2" fmla="val 19871065"/>
              </a:avLst>
            </a:prstGeom>
            <a:ln w="889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Bogen 5"/>
            <p:cNvSpPr/>
            <p:nvPr/>
          </p:nvSpPr>
          <p:spPr>
            <a:xfrm rot="20744909">
              <a:off x="1941413" y="4768619"/>
              <a:ext cx="3448038" cy="3373343"/>
            </a:xfrm>
            <a:prstGeom prst="arc">
              <a:avLst>
                <a:gd name="adj1" fmla="val 16200000"/>
                <a:gd name="adj2" fmla="val 19871065"/>
              </a:avLst>
            </a:prstGeom>
            <a:ln w="88900">
              <a:solidFill>
                <a:srgbClr val="C0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5458596" y="1805278"/>
              <a:ext cx="103265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/>
                <a:t>HEB</a:t>
              </a:r>
              <a:endParaRPr lang="en-GB" sz="4000" dirty="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1719918" y="5094628"/>
              <a:ext cx="964431" cy="707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 smtClean="0"/>
                <a:t>FCC</a:t>
              </a:r>
              <a:endParaRPr lang="en-GB" sz="4000" dirty="0"/>
            </a:p>
          </p:txBody>
        </p:sp>
        <p:pic>
          <p:nvPicPr>
            <p:cNvPr id="9" name="Bild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0061" y="3564972"/>
              <a:ext cx="1041086" cy="18042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4053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Hardware &amp; Values</a:t>
            </a:r>
            <a:endParaRPr lang="en-GB" dirty="0"/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034602"/>
              </p:ext>
            </p:extLst>
          </p:nvPr>
        </p:nvGraphicFramePr>
        <p:xfrm>
          <a:off x="480282" y="3720867"/>
          <a:ext cx="11231436" cy="2515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337"/>
                <a:gridCol w="1062998"/>
                <a:gridCol w="925576"/>
                <a:gridCol w="1104011"/>
                <a:gridCol w="1472683"/>
                <a:gridCol w="1157351"/>
                <a:gridCol w="1185574"/>
                <a:gridCol w="933294"/>
                <a:gridCol w="847154"/>
                <a:gridCol w="847090"/>
                <a:gridCol w="908368"/>
              </a:tblGrid>
              <a:tr h="1113699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Number of</a:t>
                      </a:r>
                      <a:r>
                        <a:rPr lang="en-GB" sz="1600" baseline="0" dirty="0" smtClean="0"/>
                        <a:t> </a:t>
                      </a:r>
                    </a:p>
                    <a:p>
                      <a:r>
                        <a:rPr lang="en-GB" sz="1600" baseline="0" dirty="0" smtClean="0"/>
                        <a:t>elements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 field </a:t>
                      </a:r>
                    </a:p>
                    <a:p>
                      <a:r>
                        <a:rPr lang="en-GB" sz="1600" dirty="0" smtClean="0"/>
                        <a:t>per</a:t>
                      </a:r>
                      <a:r>
                        <a:rPr lang="en-GB" sz="1600" baseline="0" dirty="0" smtClean="0"/>
                        <a:t> </a:t>
                      </a:r>
                    </a:p>
                    <a:p>
                      <a:r>
                        <a:rPr lang="en-GB" sz="1600" baseline="0" dirty="0" smtClean="0"/>
                        <a:t>element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Ver.</a:t>
                      </a:r>
                      <a:r>
                        <a:rPr lang="en-GB" sz="1600" baseline="0" dirty="0" smtClean="0"/>
                        <a:t> / hor. </a:t>
                      </a:r>
                    </a:p>
                    <a:p>
                      <a:r>
                        <a:rPr lang="en-GB" sz="1600" baseline="0" dirty="0" smtClean="0"/>
                        <a:t>aperture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Magnetic length </a:t>
                      </a:r>
                    </a:p>
                    <a:p>
                      <a:r>
                        <a:rPr lang="en-GB" sz="1600" dirty="0" smtClean="0"/>
                        <a:t>per element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inductance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Impedance </a:t>
                      </a:r>
                    </a:p>
                    <a:p>
                      <a:r>
                        <a:rPr lang="en-GB" sz="1600" dirty="0" smtClean="0"/>
                        <a:t>transmission </a:t>
                      </a:r>
                    </a:p>
                    <a:p>
                      <a:r>
                        <a:rPr lang="en-GB" sz="1600" dirty="0" smtClean="0"/>
                        <a:t>line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Rise </a:t>
                      </a:r>
                    </a:p>
                    <a:p>
                      <a:r>
                        <a:rPr lang="en-GB" sz="1600" dirty="0" smtClean="0"/>
                        <a:t>time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Max. </a:t>
                      </a:r>
                    </a:p>
                    <a:p>
                      <a:r>
                        <a:rPr lang="en-GB" sz="1600" dirty="0" smtClean="0"/>
                        <a:t>current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Max.</a:t>
                      </a:r>
                      <a:r>
                        <a:rPr lang="en-GB" sz="1600" baseline="0" dirty="0" smtClean="0"/>
                        <a:t> </a:t>
                      </a:r>
                    </a:p>
                    <a:p>
                      <a:r>
                        <a:rPr lang="en-GB" sz="1600" baseline="0" dirty="0" smtClean="0"/>
                        <a:t>voltage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Max</a:t>
                      </a:r>
                      <a:r>
                        <a:rPr lang="en-GB" sz="1600" baseline="0" dirty="0" smtClean="0"/>
                        <a:t> </a:t>
                      </a:r>
                    </a:p>
                    <a:p>
                      <a:r>
                        <a:rPr lang="en-GB" sz="1600" baseline="0" dirty="0" err="1" smtClean="0"/>
                        <a:t>dI</a:t>
                      </a:r>
                      <a:r>
                        <a:rPr lang="en-GB" sz="1600" baseline="0" dirty="0" smtClean="0"/>
                        <a:t>/</a:t>
                      </a:r>
                      <a:r>
                        <a:rPr lang="en-GB" sz="1600" baseline="0" dirty="0" err="1" smtClean="0"/>
                        <a:t>dt</a:t>
                      </a:r>
                      <a:endParaRPr lang="en-GB" sz="1600" dirty="0"/>
                    </a:p>
                  </a:txBody>
                  <a:tcPr/>
                </a:tc>
              </a:tr>
              <a:tr h="45372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kickers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40</a:t>
                      </a:r>
                    </a:p>
                    <a:p>
                      <a:r>
                        <a:rPr lang="en-GB" sz="1600" dirty="0" smtClean="0"/>
                        <a:t>15 m total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0.150 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55 mm </a:t>
                      </a:r>
                    </a:p>
                    <a:p>
                      <a:r>
                        <a:rPr lang="en-GB" sz="1600" dirty="0" smtClean="0"/>
                        <a:t>/ 55 mm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375</a:t>
                      </a:r>
                      <a:r>
                        <a:rPr lang="en-GB" sz="1600" baseline="0" dirty="0" smtClean="0"/>
                        <a:t> mm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471 </a:t>
                      </a:r>
                      <a:r>
                        <a:rPr lang="en-GB" sz="1600" dirty="0" err="1" smtClean="0"/>
                        <a:t>nH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 ohm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500 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6500 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6500</a:t>
                      </a:r>
                      <a:r>
                        <a:rPr lang="en-GB" sz="1600" baseline="0" dirty="0" smtClean="0"/>
                        <a:t> V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14kA/us</a:t>
                      </a:r>
                      <a:endParaRPr lang="en-GB" sz="1600" dirty="0"/>
                    </a:p>
                  </a:txBody>
                  <a:tcPr/>
                </a:tc>
              </a:tr>
              <a:tr h="45372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septa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8</a:t>
                      </a:r>
                    </a:p>
                    <a:p>
                      <a:r>
                        <a:rPr lang="en-GB" sz="1600" dirty="0" smtClean="0"/>
                        <a:t>40 m total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1,2 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100 mm / 100 mm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</a:t>
                      </a:r>
                      <a:r>
                        <a:rPr lang="en-GB" sz="1600" baseline="0" dirty="0" smtClean="0"/>
                        <a:t> 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2,5 </a:t>
                      </a:r>
                      <a:r>
                        <a:rPr lang="en-GB" sz="1600" dirty="0" err="1" smtClean="0"/>
                        <a:t>mH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 ohm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Pulse duration : 0,1 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4800 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540</a:t>
                      </a:r>
                      <a:r>
                        <a:rPr lang="en-GB" sz="1600" baseline="0" dirty="0" smtClean="0"/>
                        <a:t> V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48 kA/s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0" name="Gruppierung 39"/>
          <p:cNvGrpSpPr/>
          <p:nvPr/>
        </p:nvGrpSpPr>
        <p:grpSpPr>
          <a:xfrm>
            <a:off x="3908619" y="1271588"/>
            <a:ext cx="7678543" cy="2086529"/>
            <a:chOff x="838200" y="3785987"/>
            <a:chExt cx="10351698" cy="2601079"/>
          </a:xfrm>
        </p:grpSpPr>
        <p:cxnSp>
          <p:nvCxnSpPr>
            <p:cNvPr id="15" name="Gerade Verbindung 14"/>
            <p:cNvCxnSpPr/>
            <p:nvPr/>
          </p:nvCxnSpPr>
          <p:spPr>
            <a:xfrm flipV="1">
              <a:off x="838200" y="5693294"/>
              <a:ext cx="9595104" cy="12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1612077" y="5248286"/>
              <a:ext cx="231648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9671304" y="5248286"/>
              <a:ext cx="231648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8" name="Gruppierung 17"/>
            <p:cNvGrpSpPr/>
            <p:nvPr/>
          </p:nvGrpSpPr>
          <p:grpSpPr>
            <a:xfrm>
              <a:off x="8531352" y="5359944"/>
              <a:ext cx="1021080" cy="637056"/>
              <a:chOff x="8802624" y="3974896"/>
              <a:chExt cx="1021080" cy="637056"/>
            </a:xfrm>
          </p:grpSpPr>
          <p:sp>
            <p:nvSpPr>
              <p:cNvPr id="19" name="Rechteck 18"/>
              <p:cNvSpPr/>
              <p:nvPr/>
            </p:nvSpPr>
            <p:spPr>
              <a:xfrm flipV="1">
                <a:off x="8802624" y="4419880"/>
                <a:ext cx="1021080" cy="192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echteck 19"/>
              <p:cNvSpPr/>
              <p:nvPr/>
            </p:nvSpPr>
            <p:spPr>
              <a:xfrm flipV="1">
                <a:off x="8802624" y="3974896"/>
                <a:ext cx="1021080" cy="1920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21" name="Gerade Verbindung 20"/>
            <p:cNvCxnSpPr/>
            <p:nvPr/>
          </p:nvCxnSpPr>
          <p:spPr>
            <a:xfrm flipH="1" flipV="1">
              <a:off x="9041892" y="5663052"/>
              <a:ext cx="1701752" cy="7149"/>
            </a:xfrm>
            <a:prstGeom prst="line">
              <a:avLst/>
            </a:prstGeom>
            <a:ln w="63500">
              <a:solidFill>
                <a:srgbClr val="C00000"/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>
            <a:xfrm>
              <a:off x="5744629" y="5471402"/>
              <a:ext cx="3351430" cy="227209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>
              <a:off x="1137441" y="4592049"/>
              <a:ext cx="4650483" cy="867747"/>
            </a:xfrm>
            <a:prstGeom prst="line">
              <a:avLst/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uppierung 28"/>
            <p:cNvGrpSpPr/>
            <p:nvPr/>
          </p:nvGrpSpPr>
          <p:grpSpPr>
            <a:xfrm rot="661532">
              <a:off x="3149953" y="3785987"/>
              <a:ext cx="2106625" cy="1667573"/>
              <a:chOff x="8787704" y="3313841"/>
              <a:chExt cx="1032338" cy="1667573"/>
            </a:xfrm>
          </p:grpSpPr>
          <p:sp>
            <p:nvSpPr>
              <p:cNvPr id="30" name="Rechteck 29"/>
              <p:cNvSpPr/>
              <p:nvPr/>
            </p:nvSpPr>
            <p:spPr>
              <a:xfrm rot="21576350" flipV="1">
                <a:off x="8798962" y="4789342"/>
                <a:ext cx="1021080" cy="19207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Rechteck 30"/>
              <p:cNvSpPr/>
              <p:nvPr/>
            </p:nvSpPr>
            <p:spPr>
              <a:xfrm flipV="1">
                <a:off x="8787704" y="3313841"/>
                <a:ext cx="1021080" cy="1073299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33" name="Gerade Verbindung 32"/>
            <p:cNvCxnSpPr/>
            <p:nvPr/>
          </p:nvCxnSpPr>
          <p:spPr>
            <a:xfrm>
              <a:off x="5620334" y="5437669"/>
              <a:ext cx="5569564" cy="949397"/>
            </a:xfrm>
            <a:prstGeom prst="line">
              <a:avLst/>
            </a:prstGeom>
            <a:ln w="635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uppierung 34"/>
            <p:cNvGrpSpPr/>
            <p:nvPr/>
          </p:nvGrpSpPr>
          <p:grpSpPr>
            <a:xfrm rot="21440274">
              <a:off x="5183770" y="5226027"/>
              <a:ext cx="1152144" cy="945417"/>
              <a:chOff x="5096256" y="2078736"/>
              <a:chExt cx="1152144" cy="945417"/>
            </a:xfrm>
          </p:grpSpPr>
          <p:sp>
            <p:nvSpPr>
              <p:cNvPr id="36" name="Bogen 35"/>
              <p:cNvSpPr/>
              <p:nvPr/>
            </p:nvSpPr>
            <p:spPr>
              <a:xfrm>
                <a:off x="5096256" y="2078736"/>
                <a:ext cx="512064" cy="914400"/>
              </a:xfrm>
              <a:prstGeom prst="arc">
                <a:avLst>
                  <a:gd name="adj1" fmla="val 16200000"/>
                  <a:gd name="adj2" fmla="val 5532156"/>
                </a:avLst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Bogen 36"/>
              <p:cNvSpPr/>
              <p:nvPr/>
            </p:nvSpPr>
            <p:spPr>
              <a:xfrm rot="10800000">
                <a:off x="5736336" y="2090929"/>
                <a:ext cx="512064" cy="914400"/>
              </a:xfrm>
              <a:prstGeom prst="arc">
                <a:avLst>
                  <a:gd name="adj1" fmla="val 16200000"/>
                  <a:gd name="adj2" fmla="val 5532156"/>
                </a:avLst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8" name="Gerade Verbindung 37"/>
              <p:cNvCxnSpPr/>
              <p:nvPr/>
            </p:nvCxnSpPr>
            <p:spPr>
              <a:xfrm>
                <a:off x="5352288" y="2078736"/>
                <a:ext cx="657623" cy="1326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Gerade Verbindung 38"/>
              <p:cNvCxnSpPr/>
              <p:nvPr/>
            </p:nvCxnSpPr>
            <p:spPr>
              <a:xfrm>
                <a:off x="5352288" y="3010886"/>
                <a:ext cx="657623" cy="1326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Textfeld 40"/>
          <p:cNvSpPr txBox="1"/>
          <p:nvPr/>
        </p:nvSpPr>
        <p:spPr>
          <a:xfrm>
            <a:off x="5965024" y="1428943"/>
            <a:ext cx="977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smtClean="0">
                <a:solidFill>
                  <a:schemeClr val="bg1"/>
                </a:solidFill>
              </a:rPr>
              <a:t>Septa</a:t>
            </a:r>
            <a:endParaRPr lang="en-GB" sz="2400">
              <a:solidFill>
                <a:schemeClr val="bg1"/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9506107" y="1979371"/>
            <a:ext cx="1126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smtClean="0">
                <a:solidFill>
                  <a:schemeClr val="accent1">
                    <a:lumMod val="75000"/>
                  </a:schemeClr>
                </a:solidFill>
              </a:rPr>
              <a:t>Kickers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20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hteck 93"/>
          <p:cNvSpPr/>
          <p:nvPr/>
        </p:nvSpPr>
        <p:spPr>
          <a:xfrm flipV="1">
            <a:off x="4051283" y="2783116"/>
            <a:ext cx="1741216" cy="691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Gerade Verbindung 5"/>
          <p:cNvCxnSpPr/>
          <p:nvPr/>
        </p:nvCxnSpPr>
        <p:spPr>
          <a:xfrm flipV="1">
            <a:off x="-1710260" y="5514211"/>
            <a:ext cx="9595104" cy="12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pierung 35"/>
          <p:cNvGrpSpPr/>
          <p:nvPr/>
        </p:nvGrpSpPr>
        <p:grpSpPr>
          <a:xfrm>
            <a:off x="5982892" y="5180861"/>
            <a:ext cx="1021080" cy="637056"/>
            <a:chOff x="8802624" y="3974896"/>
            <a:chExt cx="1021080" cy="637056"/>
          </a:xfrm>
        </p:grpSpPr>
        <p:sp>
          <p:nvSpPr>
            <p:cNvPr id="32" name="Rechteck 31"/>
            <p:cNvSpPr/>
            <p:nvPr/>
          </p:nvSpPr>
          <p:spPr>
            <a:xfrm flipV="1">
              <a:off x="8802624" y="4419880"/>
              <a:ext cx="1021080" cy="192072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hteck 32"/>
            <p:cNvSpPr/>
            <p:nvPr/>
          </p:nvSpPr>
          <p:spPr>
            <a:xfrm flipV="1">
              <a:off x="8802624" y="3974896"/>
              <a:ext cx="1021080" cy="192072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34" name="Gerade Verbindung 33"/>
          <p:cNvCxnSpPr/>
          <p:nvPr/>
        </p:nvCxnSpPr>
        <p:spPr>
          <a:xfrm flipV="1">
            <a:off x="-1703445" y="2235895"/>
            <a:ext cx="9595104" cy="12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 flipH="1" flipV="1">
            <a:off x="6493432" y="5501365"/>
            <a:ext cx="1701753" cy="7149"/>
          </a:xfrm>
          <a:prstGeom prst="line">
            <a:avLst/>
          </a:prstGeom>
          <a:ln w="63500"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>
            <a:off x="3196169" y="5292319"/>
            <a:ext cx="3351430" cy="227209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>
            <a:off x="-1411019" y="4412966"/>
            <a:ext cx="4650483" cy="867747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10092845" y="3168701"/>
            <a:ext cx="1502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mtClean="0"/>
              <a:t>Kicker fails</a:t>
            </a:r>
            <a:endParaRPr lang="en-GB" sz="24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Failure scenarios</a:t>
            </a:r>
            <a:br>
              <a:rPr lang="en-GB" dirty="0" smtClean="0"/>
            </a:br>
            <a:endParaRPr lang="en-GB" dirty="0"/>
          </a:p>
        </p:txBody>
      </p:sp>
      <p:grpSp>
        <p:nvGrpSpPr>
          <p:cNvPr id="82" name="Gruppierung 81"/>
          <p:cNvGrpSpPr/>
          <p:nvPr/>
        </p:nvGrpSpPr>
        <p:grpSpPr>
          <a:xfrm rot="661532">
            <a:off x="601493" y="3606904"/>
            <a:ext cx="2106625" cy="1667573"/>
            <a:chOff x="8787704" y="3313841"/>
            <a:chExt cx="1032338" cy="1667573"/>
          </a:xfrm>
        </p:grpSpPr>
        <p:sp>
          <p:nvSpPr>
            <p:cNvPr id="83" name="Rechteck 82"/>
            <p:cNvSpPr/>
            <p:nvPr/>
          </p:nvSpPr>
          <p:spPr>
            <a:xfrm rot="21576350" flipV="1">
              <a:off x="8798962" y="4789342"/>
              <a:ext cx="1021080" cy="192072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echteck 83"/>
            <p:cNvSpPr/>
            <p:nvPr/>
          </p:nvSpPr>
          <p:spPr>
            <a:xfrm flipV="1">
              <a:off x="8787704" y="3313841"/>
              <a:ext cx="1021080" cy="1073299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0" name="Rechteck 99"/>
          <p:cNvSpPr/>
          <p:nvPr/>
        </p:nvSpPr>
        <p:spPr>
          <a:xfrm rot="661532" flipV="1">
            <a:off x="701919" y="1418301"/>
            <a:ext cx="2175587" cy="153591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0" name="Gerade Verbindung 59"/>
          <p:cNvCxnSpPr/>
          <p:nvPr/>
        </p:nvCxnSpPr>
        <p:spPr>
          <a:xfrm flipH="1">
            <a:off x="1849072" y="2228942"/>
            <a:ext cx="6345981" cy="22827"/>
          </a:xfrm>
          <a:prstGeom prst="line">
            <a:avLst/>
          </a:prstGeom>
          <a:ln w="63500">
            <a:solidFill>
              <a:srgbClr val="C00000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>
            <a:off x="-1478270" y="1135479"/>
            <a:ext cx="3327342" cy="1113739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/>
          <p:nvPr/>
        </p:nvCxnSpPr>
        <p:spPr>
          <a:xfrm>
            <a:off x="1773546" y="2217723"/>
            <a:ext cx="3327342" cy="1113739"/>
          </a:xfrm>
          <a:prstGeom prst="line">
            <a:avLst/>
          </a:prstGeom>
          <a:ln w="635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/>
          <p:cNvCxnSpPr/>
          <p:nvPr/>
        </p:nvCxnSpPr>
        <p:spPr>
          <a:xfrm>
            <a:off x="6394168" y="5550792"/>
            <a:ext cx="2194064" cy="412127"/>
          </a:xfrm>
          <a:prstGeom prst="line">
            <a:avLst/>
          </a:prstGeom>
          <a:ln w="635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uppierung 63"/>
          <p:cNvGrpSpPr/>
          <p:nvPr/>
        </p:nvGrpSpPr>
        <p:grpSpPr>
          <a:xfrm>
            <a:off x="5988396" y="1914408"/>
            <a:ext cx="1021080" cy="637056"/>
            <a:chOff x="8802624" y="3974896"/>
            <a:chExt cx="1021080" cy="637056"/>
          </a:xfrm>
        </p:grpSpPr>
        <p:sp>
          <p:nvSpPr>
            <p:cNvPr id="65" name="Rechteck 64"/>
            <p:cNvSpPr/>
            <p:nvPr/>
          </p:nvSpPr>
          <p:spPr>
            <a:xfrm flipV="1">
              <a:off x="8802624" y="4419880"/>
              <a:ext cx="1021080" cy="192072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hteck 65"/>
            <p:cNvSpPr/>
            <p:nvPr/>
          </p:nvSpPr>
          <p:spPr>
            <a:xfrm flipV="1">
              <a:off x="8802624" y="3974896"/>
              <a:ext cx="1021080" cy="192072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8" name="Gruppierung 77"/>
          <p:cNvGrpSpPr/>
          <p:nvPr/>
        </p:nvGrpSpPr>
        <p:grpSpPr>
          <a:xfrm rot="21440274">
            <a:off x="2635310" y="5046944"/>
            <a:ext cx="1152144" cy="945417"/>
            <a:chOff x="5096256" y="2078736"/>
            <a:chExt cx="1152144" cy="945417"/>
          </a:xfrm>
        </p:grpSpPr>
        <p:sp>
          <p:nvSpPr>
            <p:cNvPr id="79" name="Bogen 78"/>
            <p:cNvSpPr/>
            <p:nvPr/>
          </p:nvSpPr>
          <p:spPr>
            <a:xfrm>
              <a:off x="5096256" y="2078736"/>
              <a:ext cx="512064" cy="914400"/>
            </a:xfrm>
            <a:prstGeom prst="arc">
              <a:avLst>
                <a:gd name="adj1" fmla="val 16200000"/>
                <a:gd name="adj2" fmla="val 5532156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Bogen 79"/>
            <p:cNvSpPr/>
            <p:nvPr/>
          </p:nvSpPr>
          <p:spPr>
            <a:xfrm rot="10800000">
              <a:off x="5736336" y="2090929"/>
              <a:ext cx="512064" cy="914400"/>
            </a:xfrm>
            <a:prstGeom prst="arc">
              <a:avLst>
                <a:gd name="adj1" fmla="val 16200000"/>
                <a:gd name="adj2" fmla="val 5532156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1" name="Gerade Verbindung 80"/>
            <p:cNvCxnSpPr/>
            <p:nvPr/>
          </p:nvCxnSpPr>
          <p:spPr>
            <a:xfrm>
              <a:off x="5352288" y="2078736"/>
              <a:ext cx="657623" cy="1326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/>
          </p:nvCxnSpPr>
          <p:spPr>
            <a:xfrm>
              <a:off x="5352288" y="3010886"/>
              <a:ext cx="657623" cy="1326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feld 60"/>
          <p:cNvSpPr txBox="1"/>
          <p:nvPr/>
        </p:nvSpPr>
        <p:spPr>
          <a:xfrm>
            <a:off x="10065199" y="1752501"/>
            <a:ext cx="1716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mtClean="0"/>
              <a:t>Septum fails</a:t>
            </a:r>
            <a:endParaRPr lang="en-GB" sz="2400" dirty="0"/>
          </a:p>
        </p:txBody>
      </p:sp>
      <p:cxnSp>
        <p:nvCxnSpPr>
          <p:cNvPr id="72" name="Gerade Verbindung 71"/>
          <p:cNvCxnSpPr/>
          <p:nvPr/>
        </p:nvCxnSpPr>
        <p:spPr>
          <a:xfrm flipV="1">
            <a:off x="6479985" y="5180861"/>
            <a:ext cx="2108247" cy="308312"/>
          </a:xfrm>
          <a:prstGeom prst="line">
            <a:avLst/>
          </a:prstGeom>
          <a:ln w="635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ung 10"/>
          <p:cNvGrpSpPr/>
          <p:nvPr/>
        </p:nvGrpSpPr>
        <p:grpSpPr>
          <a:xfrm>
            <a:off x="9195443" y="4687009"/>
            <a:ext cx="1768010" cy="1735775"/>
            <a:chOff x="9199759" y="5101729"/>
            <a:chExt cx="1768010" cy="1735775"/>
          </a:xfrm>
        </p:grpSpPr>
        <p:sp>
          <p:nvSpPr>
            <p:cNvPr id="90" name="Rechteck 89"/>
            <p:cNvSpPr/>
            <p:nvPr/>
          </p:nvSpPr>
          <p:spPr>
            <a:xfrm flipV="1">
              <a:off x="9226553" y="5101729"/>
              <a:ext cx="1741216" cy="4598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Rechteck 90"/>
            <p:cNvSpPr/>
            <p:nvPr/>
          </p:nvSpPr>
          <p:spPr>
            <a:xfrm flipV="1">
              <a:off x="9199759" y="6377639"/>
              <a:ext cx="1741216" cy="4598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3" name="Textfeld 92"/>
          <p:cNvSpPr txBox="1"/>
          <p:nvPr/>
        </p:nvSpPr>
        <p:spPr>
          <a:xfrm>
            <a:off x="9774792" y="4304842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~8 m</a:t>
            </a:r>
          </a:p>
        </p:txBody>
      </p:sp>
      <p:sp>
        <p:nvSpPr>
          <p:cNvPr id="96" name="Textfeld 95"/>
          <p:cNvSpPr txBox="1"/>
          <p:nvPr/>
        </p:nvSpPr>
        <p:spPr>
          <a:xfrm>
            <a:off x="4514672" y="3482620"/>
            <a:ext cx="8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~8 m</a:t>
            </a:r>
          </a:p>
        </p:txBody>
      </p:sp>
      <p:sp>
        <p:nvSpPr>
          <p:cNvPr id="5" name="Rechteck 4"/>
          <p:cNvSpPr/>
          <p:nvPr/>
        </p:nvSpPr>
        <p:spPr>
          <a:xfrm>
            <a:off x="8626993" y="4772586"/>
            <a:ext cx="226078" cy="633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hteck 40"/>
          <p:cNvSpPr/>
          <p:nvPr/>
        </p:nvSpPr>
        <p:spPr>
          <a:xfrm>
            <a:off x="8631697" y="5773929"/>
            <a:ext cx="226078" cy="633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feld 41"/>
          <p:cNvSpPr txBox="1"/>
          <p:nvPr/>
        </p:nvSpPr>
        <p:spPr>
          <a:xfrm>
            <a:off x="9703996" y="3955423"/>
            <a:ext cx="1305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mtClean="0"/>
              <a:t>absorber</a:t>
            </a:r>
            <a:endParaRPr lang="en-GB" sz="2400" dirty="0" smtClean="0"/>
          </a:p>
        </p:txBody>
      </p:sp>
      <p:sp>
        <p:nvSpPr>
          <p:cNvPr id="43" name="Textfeld 42"/>
          <p:cNvSpPr txBox="1"/>
          <p:nvPr/>
        </p:nvSpPr>
        <p:spPr>
          <a:xfrm>
            <a:off x="7984568" y="4280111"/>
            <a:ext cx="1113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mtClean="0"/>
              <a:t>crystals</a:t>
            </a:r>
            <a:endParaRPr lang="en-GB" sz="2400" dirty="0" smtClean="0"/>
          </a:p>
        </p:txBody>
      </p:sp>
      <p:cxnSp>
        <p:nvCxnSpPr>
          <p:cNvPr id="44" name="Gerade Verbindung 43"/>
          <p:cNvCxnSpPr/>
          <p:nvPr/>
        </p:nvCxnSpPr>
        <p:spPr>
          <a:xfrm flipV="1">
            <a:off x="8855206" y="4977725"/>
            <a:ext cx="919586" cy="133694"/>
          </a:xfrm>
          <a:prstGeom prst="line">
            <a:avLst/>
          </a:prstGeom>
          <a:ln w="635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flipV="1">
            <a:off x="8855621" y="4749173"/>
            <a:ext cx="673908" cy="324583"/>
          </a:xfrm>
          <a:prstGeom prst="line">
            <a:avLst/>
          </a:prstGeom>
          <a:ln w="635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>
            <a:stCxn id="41" idx="3"/>
          </p:cNvCxnSpPr>
          <p:nvPr/>
        </p:nvCxnSpPr>
        <p:spPr>
          <a:xfrm>
            <a:off x="8857775" y="6090598"/>
            <a:ext cx="588705" cy="310934"/>
          </a:xfrm>
          <a:prstGeom prst="line">
            <a:avLst/>
          </a:prstGeom>
          <a:ln w="635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>
            <a:off x="8831292" y="6031889"/>
            <a:ext cx="1234759" cy="250084"/>
          </a:xfrm>
          <a:prstGeom prst="line">
            <a:avLst/>
          </a:prstGeom>
          <a:ln w="635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55"/>
          <p:cNvSpPr/>
          <p:nvPr/>
        </p:nvSpPr>
        <p:spPr>
          <a:xfrm>
            <a:off x="3414751" y="2671775"/>
            <a:ext cx="226078" cy="633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7" name="Gerade Verbindung 56"/>
          <p:cNvCxnSpPr/>
          <p:nvPr/>
        </p:nvCxnSpPr>
        <p:spPr>
          <a:xfrm>
            <a:off x="3585200" y="2879159"/>
            <a:ext cx="671827" cy="414575"/>
          </a:xfrm>
          <a:prstGeom prst="line">
            <a:avLst/>
          </a:prstGeom>
          <a:ln w="635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feld 58"/>
          <p:cNvSpPr txBox="1"/>
          <p:nvPr/>
        </p:nvSpPr>
        <p:spPr>
          <a:xfrm>
            <a:off x="4299834" y="3746836"/>
            <a:ext cx="1305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mtClean="0"/>
              <a:t>absorber</a:t>
            </a:r>
            <a:endParaRPr lang="en-GB" sz="2400" dirty="0" smtClean="0"/>
          </a:p>
        </p:txBody>
      </p:sp>
      <p:sp>
        <p:nvSpPr>
          <p:cNvPr id="63" name="Textfeld 62"/>
          <p:cNvSpPr txBox="1"/>
          <p:nvPr/>
        </p:nvSpPr>
        <p:spPr>
          <a:xfrm>
            <a:off x="2936242" y="3327243"/>
            <a:ext cx="993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mtClean="0"/>
              <a:t>crystal</a:t>
            </a:r>
            <a:endParaRPr lang="en-GB" sz="2400" dirty="0" smtClean="0"/>
          </a:p>
        </p:txBody>
      </p:sp>
      <p:sp>
        <p:nvSpPr>
          <p:cNvPr id="49" name="Textfeld 48"/>
          <p:cNvSpPr txBox="1"/>
          <p:nvPr/>
        </p:nvSpPr>
        <p:spPr>
          <a:xfrm>
            <a:off x="6164171" y="3719387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BLM</a:t>
            </a:r>
          </a:p>
        </p:txBody>
      </p:sp>
      <p:sp>
        <p:nvSpPr>
          <p:cNvPr id="50" name="Abgerundetes Rechteck 49"/>
          <p:cNvSpPr/>
          <p:nvPr/>
        </p:nvSpPr>
        <p:spPr>
          <a:xfrm>
            <a:off x="10951167" y="4491497"/>
            <a:ext cx="571943" cy="13014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feld 51"/>
          <p:cNvSpPr txBox="1"/>
          <p:nvPr/>
        </p:nvSpPr>
        <p:spPr>
          <a:xfrm>
            <a:off x="11313947" y="4074009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BLM</a:t>
            </a:r>
          </a:p>
        </p:txBody>
      </p:sp>
      <p:sp>
        <p:nvSpPr>
          <p:cNvPr id="55" name="Abgerundetes Rechteck 54"/>
          <p:cNvSpPr/>
          <p:nvPr/>
        </p:nvSpPr>
        <p:spPr>
          <a:xfrm>
            <a:off x="10945770" y="6530707"/>
            <a:ext cx="571943" cy="13014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bgerundetes Rechteck 66"/>
          <p:cNvSpPr/>
          <p:nvPr/>
        </p:nvSpPr>
        <p:spPr>
          <a:xfrm>
            <a:off x="5886823" y="3572826"/>
            <a:ext cx="571943" cy="13014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feld 67"/>
          <p:cNvSpPr txBox="1"/>
          <p:nvPr/>
        </p:nvSpPr>
        <p:spPr>
          <a:xfrm>
            <a:off x="8892835" y="507498"/>
            <a:ext cx="242111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 smtClean="0"/>
              <a:t>Interlock system!!</a:t>
            </a:r>
          </a:p>
        </p:txBody>
      </p:sp>
    </p:spTree>
    <p:extLst>
      <p:ext uri="{BB962C8B-B14F-4D97-AF65-F5344CB8AC3E}">
        <p14:creationId xmlns:p14="http://schemas.microsoft.com/office/powerpoint/2010/main" val="1911878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975</Words>
  <Application>Microsoft Macintosh PowerPoint</Application>
  <PresentationFormat>Breitbild</PresentationFormat>
  <Paragraphs>224</Paragraphs>
  <Slides>12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Calibri</vt:lpstr>
      <vt:lpstr>Calibri Light</vt:lpstr>
      <vt:lpstr>Mangal</vt:lpstr>
      <vt:lpstr>Wingdings</vt:lpstr>
      <vt:lpstr>Arial</vt:lpstr>
      <vt:lpstr>Office-Design</vt:lpstr>
      <vt:lpstr>FCC-hh injection group 7</vt:lpstr>
      <vt:lpstr>FCC-hh injection group 7</vt:lpstr>
      <vt:lpstr>Injection Layout</vt:lpstr>
      <vt:lpstr>Injection Principle - horizontal plane</vt:lpstr>
      <vt:lpstr>Injection Principle - vertical plane</vt:lpstr>
      <vt:lpstr>Injection Layout </vt:lpstr>
      <vt:lpstr>Injection – longitudinal considerations </vt:lpstr>
      <vt:lpstr>Hardware &amp; Values</vt:lpstr>
      <vt:lpstr>Failure scenarios </vt:lpstr>
      <vt:lpstr>Failure scenarios </vt:lpstr>
      <vt:lpstr>Failure scenarios </vt:lpstr>
      <vt:lpstr>Thank you!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Microsoft Office-Anwender</cp:lastModifiedBy>
  <cp:revision>90</cp:revision>
  <dcterms:created xsi:type="dcterms:W3CDTF">2017-03-14T18:11:04Z</dcterms:created>
  <dcterms:modified xsi:type="dcterms:W3CDTF">2017-03-18T10:07:09Z</dcterms:modified>
</cp:coreProperties>
</file>