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4" r:id="rId4"/>
    <p:sldId id="309" r:id="rId5"/>
    <p:sldId id="302" r:id="rId6"/>
    <p:sldId id="303" r:id="rId7"/>
    <p:sldId id="304" r:id="rId8"/>
    <p:sldId id="267" r:id="rId9"/>
    <p:sldId id="279" r:id="rId10"/>
    <p:sldId id="264" r:id="rId11"/>
    <p:sldId id="282" r:id="rId12"/>
    <p:sldId id="272" r:id="rId13"/>
    <p:sldId id="306" r:id="rId14"/>
    <p:sldId id="271" r:id="rId15"/>
    <p:sldId id="305" r:id="rId16"/>
    <p:sldId id="273" r:id="rId17"/>
    <p:sldId id="297" r:id="rId18"/>
    <p:sldId id="308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2" autoAdjust="0"/>
    <p:restoredTop sz="94660"/>
  </p:normalViewPr>
  <p:slideViewPr>
    <p:cSldViewPr>
      <p:cViewPr varScale="1">
        <p:scale>
          <a:sx n="92" d="100"/>
          <a:sy n="92" d="100"/>
        </p:scale>
        <p:origin x="-13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e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image" Target="../media/image43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12" Type="http://schemas.openxmlformats.org/officeDocument/2006/relationships/image" Target="../media/image4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E563-9483-41FB-8A7A-496A5C92195D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45F08-99B3-4CA1-9EA7-A3DA139316C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3178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21CC3-6ACC-4C3B-9462-51E0D679DB00}" type="datetimeFigureOut">
              <a:rPr lang="hu-HU" smtClean="0"/>
              <a:pPr/>
              <a:t>2013.05.02.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6B4F6-7D0D-456D-9DC7-2F2DE3168E7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13.bin"/><Relationship Id="rId26" Type="http://schemas.openxmlformats.org/officeDocument/2006/relationships/image" Target="../media/image44.gif"/><Relationship Id="rId3" Type="http://schemas.openxmlformats.org/officeDocument/2006/relationships/image" Target="../media/image1.png"/><Relationship Id="rId21" Type="http://schemas.openxmlformats.org/officeDocument/2006/relationships/image" Target="../media/image39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37.wmf"/><Relationship Id="rId25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16.bin"/><Relationship Id="rId5" Type="http://schemas.openxmlformats.org/officeDocument/2006/relationships/image" Target="../media/image31.wmf"/><Relationship Id="rId15" Type="http://schemas.openxmlformats.org/officeDocument/2006/relationships/image" Target="../media/image36.wmf"/><Relationship Id="rId23" Type="http://schemas.openxmlformats.org/officeDocument/2006/relationships/image" Target="../media/image40.wmf"/><Relationship Id="rId28" Type="http://schemas.openxmlformats.org/officeDocument/2006/relationships/image" Target="../media/image4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38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oleObject" Target="../embeddings/oleObject17.bin"/><Relationship Id="rId30" Type="http://schemas.openxmlformats.org/officeDocument/2006/relationships/image" Target="../media/image4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48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10.wmf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gif"/><Relationship Id="rId11" Type="http://schemas.openxmlformats.org/officeDocument/2006/relationships/image" Target="../media/image2.wmf"/><Relationship Id="rId5" Type="http://schemas.openxmlformats.org/officeDocument/2006/relationships/image" Target="../media/image4.gif"/><Relationship Id="rId10" Type="http://schemas.openxmlformats.org/officeDocument/2006/relationships/oleObject" Target="../embeddings/oleObject1.bin"/><Relationship Id="rId4" Type="http://schemas.openxmlformats.org/officeDocument/2006/relationships/image" Target="../media/image3.gi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7.wmf"/><Relationship Id="rId3" Type="http://schemas.openxmlformats.org/officeDocument/2006/relationships/image" Target="../media/image4.gif"/><Relationship Id="rId7" Type="http://schemas.openxmlformats.org/officeDocument/2006/relationships/image" Target="../media/image12.png"/><Relationship Id="rId12" Type="http://schemas.openxmlformats.org/officeDocument/2006/relationships/image" Target="../media/image16.wmf"/><Relationship Id="rId17" Type="http://schemas.openxmlformats.org/officeDocument/2006/relationships/image" Target="../media/image21.png"/><Relationship Id="rId2" Type="http://schemas.openxmlformats.org/officeDocument/2006/relationships/image" Target="../media/image3.gif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11" Type="http://schemas.openxmlformats.org/officeDocument/2006/relationships/image" Target="../media/image15.wmf"/><Relationship Id="rId5" Type="http://schemas.openxmlformats.org/officeDocument/2006/relationships/image" Target="../media/image6.gif"/><Relationship Id="rId15" Type="http://schemas.openxmlformats.org/officeDocument/2006/relationships/image" Target="../media/image19.wmf"/><Relationship Id="rId10" Type="http://schemas.openxmlformats.org/officeDocument/2006/relationships/image" Target="../media/image14.wmf"/><Relationship Id="rId4" Type="http://schemas.openxmlformats.org/officeDocument/2006/relationships/image" Target="../media/image5.gif"/><Relationship Id="rId9" Type="http://schemas.openxmlformats.org/officeDocument/2006/relationships/image" Target="../media/image1.png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13" Type="http://schemas.openxmlformats.org/officeDocument/2006/relationships/image" Target="../media/image26.wmf"/><Relationship Id="rId18" Type="http://schemas.openxmlformats.org/officeDocument/2006/relationships/image" Target="../media/image24.wmf"/><Relationship Id="rId3" Type="http://schemas.openxmlformats.org/officeDocument/2006/relationships/image" Target="../media/image1.png"/><Relationship Id="rId7" Type="http://schemas.openxmlformats.org/officeDocument/2006/relationships/image" Target="../media/image6.gif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gif"/><Relationship Id="rId11" Type="http://schemas.openxmlformats.org/officeDocument/2006/relationships/image" Target="../media/image22.wmf"/><Relationship Id="rId5" Type="http://schemas.openxmlformats.org/officeDocument/2006/relationships/image" Target="../media/image4.gif"/><Relationship Id="rId15" Type="http://schemas.openxmlformats.org/officeDocument/2006/relationships/oleObject" Target="../embeddings/oleObject2.bin"/><Relationship Id="rId10" Type="http://schemas.openxmlformats.org/officeDocument/2006/relationships/image" Target="../media/image13.png"/><Relationship Id="rId4" Type="http://schemas.openxmlformats.org/officeDocument/2006/relationships/image" Target="../media/image3.gif"/><Relationship Id="rId9" Type="http://schemas.openxmlformats.org/officeDocument/2006/relationships/image" Target="../media/image12.png"/><Relationship Id="rId14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oleObject" Target="../embeddings/oleObject5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5.gif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gif"/><Relationship Id="rId11" Type="http://schemas.openxmlformats.org/officeDocument/2006/relationships/image" Target="../media/image13.png"/><Relationship Id="rId5" Type="http://schemas.openxmlformats.org/officeDocument/2006/relationships/image" Target="../media/image3.gif"/><Relationship Id="rId10" Type="http://schemas.openxmlformats.org/officeDocument/2006/relationships/image" Target="../media/image12.png"/><Relationship Id="rId4" Type="http://schemas.openxmlformats.org/officeDocument/2006/relationships/image" Target="../media/image28.emf"/><Relationship Id="rId9" Type="http://schemas.openxmlformats.org/officeDocument/2006/relationships/image" Target="../media/image7.gif"/><Relationship Id="rId1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/>
          <a:lstStyle/>
          <a:p>
            <a:r>
              <a:rPr lang="hu-HU" dirty="0" smtClean="0"/>
              <a:t>Group 6 / 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RF Test and Properties of a Superconducting </a:t>
            </a:r>
            <a:r>
              <a:rPr lang="en-US" dirty="0" smtClean="0"/>
              <a:t>Cavity</a:t>
            </a:r>
            <a:br>
              <a:rPr lang="en-US" dirty="0" smtClean="0"/>
            </a:br>
            <a:endParaRPr lang="en-US" dirty="0" smtClean="0"/>
          </a:p>
          <a:p>
            <a:r>
              <a:rPr lang="en-US" sz="2600" dirty="0"/>
              <a:t>Mattia</a:t>
            </a:r>
            <a:r>
              <a:rPr lang="en-US" sz="2600" dirty="0"/>
              <a:t> </a:t>
            </a:r>
            <a:r>
              <a:rPr lang="en-US" sz="2600" dirty="0"/>
              <a:t>Checchin</a:t>
            </a:r>
            <a:r>
              <a:rPr lang="en-US" sz="2600" dirty="0"/>
              <a:t>, Fabien </a:t>
            </a:r>
            <a:r>
              <a:rPr lang="en-US" sz="2600" dirty="0" smtClean="0"/>
              <a:t>Eozénou, </a:t>
            </a:r>
            <a:r>
              <a:rPr lang="en-US" sz="2600" dirty="0"/>
              <a:t>Teresa Martinez de Alvaro, </a:t>
            </a:r>
            <a:r>
              <a:rPr lang="en-US" sz="2600" dirty="0"/>
              <a:t>Szabina</a:t>
            </a:r>
            <a:r>
              <a:rPr lang="en-US" sz="2600" dirty="0"/>
              <a:t> </a:t>
            </a:r>
            <a:r>
              <a:rPr lang="en-US" sz="2600" dirty="0"/>
              <a:t>Mikulás</a:t>
            </a:r>
            <a:r>
              <a:rPr lang="en-US" sz="2600" dirty="0"/>
              <a:t>, Jens Steckert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28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8" name="Szövegdoboz 7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ctr">
            <a:normAutofit lnSpcReduction="10000"/>
          </a:bodyPr>
          <a:lstStyle/>
          <a:p>
            <a:pPr marL="857250" indent="-514350">
              <a:buAutoNum type="arabicPeriod" startAt="6"/>
            </a:pPr>
            <a:r>
              <a:rPr lang="en-US" sz="2400" dirty="0" smtClean="0"/>
              <a:t>In operation a stored energy of 65 J was</a:t>
            </a:r>
            <a:r>
              <a:rPr lang="hu-HU" sz="2400" dirty="0" smtClean="0"/>
              <a:t> </a:t>
            </a:r>
            <a:r>
              <a:rPr lang="en-US" sz="2400" dirty="0" smtClean="0"/>
              <a:t>measured inside the cavity.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What is the</a:t>
            </a:r>
            <a:r>
              <a:rPr lang="hu-HU" sz="2400" dirty="0" smtClean="0"/>
              <a:t> </a:t>
            </a:r>
            <a:r>
              <a:rPr lang="en-US" sz="2400" dirty="0" smtClean="0"/>
              <a:t>corresponding accelerating gradient </a:t>
            </a:r>
            <a:r>
              <a:rPr lang="hu-HU" sz="2400" dirty="0" smtClean="0"/>
              <a:t>(</a:t>
            </a:r>
            <a:r>
              <a:rPr lang="en-US" sz="2400" dirty="0" err="1" smtClean="0"/>
              <a:t>E</a:t>
            </a:r>
            <a:r>
              <a:rPr lang="en-US" sz="2400" baseline="-25000" dirty="0" err="1" smtClean="0"/>
              <a:t>ac</a:t>
            </a:r>
            <a:r>
              <a:rPr lang="hu-HU" sz="2400" baseline="-25000" dirty="0" smtClean="0"/>
              <a:t>c</a:t>
            </a:r>
            <a:r>
              <a:rPr lang="hu-HU" sz="2400" dirty="0" smtClean="0"/>
              <a:t>)?</a:t>
            </a:r>
            <a:br>
              <a:rPr lang="hu-HU" sz="2400" dirty="0" smtClean="0"/>
            </a:br>
            <a:r>
              <a:rPr lang="en-US" sz="2400" dirty="0" smtClean="0"/>
              <a:t>What is the dissipated power in the cavity walls</a:t>
            </a:r>
            <a:r>
              <a:rPr lang="hu-HU" sz="2400" dirty="0" smtClean="0"/>
              <a:t> </a:t>
            </a:r>
            <a:r>
              <a:rPr lang="en-US" sz="2400" dirty="0" smtClean="0"/>
              <a:t>(in </a:t>
            </a:r>
            <a:r>
              <a:rPr lang="hu-HU" sz="2400" dirty="0" smtClean="0"/>
              <a:t>CW</a:t>
            </a:r>
            <a:r>
              <a:rPr lang="en-US" sz="2400" dirty="0" smtClean="0"/>
              <a:t> operation)?</a:t>
            </a:r>
            <a:endParaRPr lang="hu-HU" sz="2400" dirty="0" smtClean="0"/>
          </a:p>
          <a:p>
            <a:pPr marL="857250" indent="-514350">
              <a:buFont typeface="Arial" pitchFamily="34" charset="0"/>
              <a:buAutoNum type="arabicPeriod" startAt="6"/>
            </a:pPr>
            <a:r>
              <a:rPr lang="en-US" sz="2400" dirty="0" smtClean="0"/>
              <a:t>If we take 190</a:t>
            </a:r>
            <a:r>
              <a:rPr lang="hu-HU" sz="2400" dirty="0" smtClean="0"/>
              <a:t> </a:t>
            </a:r>
            <a:r>
              <a:rPr lang="en-US" sz="2400" dirty="0" err="1" smtClean="0"/>
              <a:t>mT</a:t>
            </a:r>
            <a:r>
              <a:rPr lang="en-US" sz="2400" dirty="0" smtClean="0"/>
              <a:t> as the critical magnetic RF</a:t>
            </a:r>
            <a:r>
              <a:rPr lang="hu-HU" sz="2400" dirty="0" smtClean="0"/>
              <a:t> </a:t>
            </a:r>
            <a:r>
              <a:rPr lang="en-US" sz="2400" dirty="0" smtClean="0"/>
              <a:t>surface field at 2K, what is the maximum</a:t>
            </a:r>
            <a:r>
              <a:rPr lang="hu-HU" sz="2400" dirty="0" smtClean="0"/>
              <a:t> </a:t>
            </a:r>
            <a:r>
              <a:rPr lang="en-US" sz="2400" dirty="0" smtClean="0"/>
              <a:t>gradient, which can be achieved in this cavity?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At which surface area inside the cavity do you</a:t>
            </a:r>
            <a:r>
              <a:rPr lang="hu-HU" sz="2400" dirty="0" smtClean="0"/>
              <a:t> </a:t>
            </a:r>
            <a:r>
              <a:rPr lang="en-US" sz="2400" dirty="0" smtClean="0"/>
              <a:t>expect the magnetic quench (qualitatively)?</a:t>
            </a:r>
            <a:endParaRPr lang="hu-HU" sz="2400" dirty="0" smtClean="0"/>
          </a:p>
          <a:p>
            <a:pPr marL="857250" indent="-514350">
              <a:buNone/>
            </a:pPr>
            <a:r>
              <a:rPr lang="hu-HU" sz="2400" dirty="0" smtClean="0"/>
              <a:t>8.	</a:t>
            </a:r>
            <a:r>
              <a:rPr lang="en-US" sz="2400" dirty="0" smtClean="0"/>
              <a:t>Verify that the calculated gradient in question 6 is</a:t>
            </a:r>
            <a:r>
              <a:rPr lang="hu-HU" sz="2400" dirty="0"/>
              <a:t> </a:t>
            </a:r>
            <a:r>
              <a:rPr lang="en-US" sz="2400" dirty="0" smtClean="0"/>
              <a:t>lower than in question 7.</a:t>
            </a:r>
            <a:r>
              <a:rPr lang="hu-HU" sz="2400" dirty="0" smtClean="0"/>
              <a:t> </a:t>
            </a:r>
            <a:r>
              <a:rPr lang="en-US" sz="2400" dirty="0" smtClean="0"/>
              <a:t>Please explain</a:t>
            </a:r>
            <a:r>
              <a:rPr lang="hu-HU" sz="2400" dirty="0"/>
              <a:t> </a:t>
            </a:r>
            <a:r>
              <a:rPr lang="en-US" sz="2400" dirty="0" smtClean="0"/>
              <a:t>qualitatively which phenomena can limit the</a:t>
            </a:r>
            <a:r>
              <a:rPr lang="hu-HU" sz="2400" dirty="0"/>
              <a:t> </a:t>
            </a:r>
            <a:r>
              <a:rPr lang="en-US" sz="2400" dirty="0" smtClean="0"/>
              <a:t>experimental achieved gradient.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21" name="ZoneTexte 4"/>
          <p:cNvSpPr txBox="1">
            <a:spLocks noChangeArrowheads="1"/>
          </p:cNvSpPr>
          <p:nvPr/>
        </p:nvSpPr>
        <p:spPr bwMode="auto">
          <a:xfrm>
            <a:off x="5676900" y="1387645"/>
            <a:ext cx="3124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r/Q: shunt impedance: 173 </a:t>
            </a:r>
            <a:r>
              <a:rPr lang="el-GR">
                <a:cs typeface="Arial" pitchFamily="34" charset="0"/>
              </a:rPr>
              <a:t>Ω</a:t>
            </a:r>
            <a:endParaRPr lang="fr-FR"/>
          </a:p>
          <a:p>
            <a:r>
              <a:rPr lang="fr-FR"/>
              <a:t>Lacc = 5.L</a:t>
            </a:r>
          </a:p>
          <a:p>
            <a:r>
              <a:rPr lang="fr-FR"/>
              <a:t>W = 65J</a:t>
            </a:r>
          </a:p>
        </p:txBody>
      </p:sp>
      <p:sp>
        <p:nvSpPr>
          <p:cNvPr id="22" name="ZoneTexte 5"/>
          <p:cNvSpPr txBox="1">
            <a:spLocks noChangeArrowheads="1"/>
          </p:cNvSpPr>
          <p:nvPr/>
        </p:nvSpPr>
        <p:spPr bwMode="auto">
          <a:xfrm>
            <a:off x="3848100" y="2444920"/>
            <a:ext cx="4342333" cy="3693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/>
              <a:t>Eacc (</a:t>
            </a:r>
            <a:r>
              <a:rPr lang="fr-FR" dirty="0" err="1" smtClean="0"/>
              <a:t>meas</a:t>
            </a:r>
            <a:r>
              <a:rPr lang="fr-FR" dirty="0"/>
              <a:t>) = </a:t>
            </a:r>
            <a:r>
              <a:rPr lang="fr-FR" dirty="0" smtClean="0">
                <a:solidFill>
                  <a:srgbClr val="FF0000"/>
                </a:solidFill>
              </a:rPr>
              <a:t>19.95 MV/m </a:t>
            </a:r>
            <a:r>
              <a:rPr lang="fr-FR" dirty="0" smtClean="0"/>
              <a:t>   (Vs 14MV/m)</a:t>
            </a:r>
            <a:endParaRPr lang="fr-FR" dirty="0"/>
          </a:p>
        </p:txBody>
      </p:sp>
      <p:sp>
        <p:nvSpPr>
          <p:cNvPr id="23" name="ZoneTexte 6"/>
          <p:cNvSpPr txBox="1">
            <a:spLocks noChangeArrowheads="1"/>
          </p:cNvSpPr>
          <p:nvPr/>
        </p:nvSpPr>
        <p:spPr bwMode="auto">
          <a:xfrm>
            <a:off x="1404938" y="3208507"/>
            <a:ext cx="2667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/>
              <a:t>*Pdiss=</a:t>
            </a:r>
            <a:r>
              <a:rPr lang="el-GR" dirty="0">
                <a:cs typeface="Arial" pitchFamily="34" charset="0"/>
              </a:rPr>
              <a:t>ω</a:t>
            </a:r>
            <a:r>
              <a:rPr lang="fr-FR" dirty="0">
                <a:cs typeface="Arial" pitchFamily="34" charset="0"/>
              </a:rPr>
              <a:t>.W/Q</a:t>
            </a:r>
            <a:r>
              <a:rPr lang="fr-FR" baseline="-25000" dirty="0">
                <a:cs typeface="Arial" pitchFamily="34" charset="0"/>
              </a:rPr>
              <a:t>0</a:t>
            </a:r>
            <a:endParaRPr lang="fr-FR" baseline="-25000" dirty="0"/>
          </a:p>
        </p:txBody>
      </p:sp>
      <p:sp>
        <p:nvSpPr>
          <p:cNvPr id="24" name="ZoneTexte 8"/>
          <p:cNvSpPr txBox="1">
            <a:spLocks noChangeArrowheads="1"/>
          </p:cNvSpPr>
          <p:nvPr/>
        </p:nvSpPr>
        <p:spPr bwMode="auto">
          <a:xfrm>
            <a:off x="3848100" y="3148182"/>
            <a:ext cx="2243138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Pdiss = </a:t>
            </a:r>
            <a:r>
              <a:rPr lang="fr-FR">
                <a:cs typeface="Arial" pitchFamily="34" charset="0"/>
              </a:rPr>
              <a:t>5.74 Watt</a:t>
            </a:r>
            <a:endParaRPr lang="fr-FR" baseline="-25000"/>
          </a:p>
        </p:txBody>
      </p:sp>
      <p:sp>
        <p:nvSpPr>
          <p:cNvPr id="25" name="Rectangle 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371600" y="3908362"/>
            <a:ext cx="2392001" cy="618311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fr-FR">
                <a:noFill/>
              </a:rPr>
              <a:t> </a:t>
            </a:r>
          </a:p>
        </p:txBody>
      </p:sp>
      <p:sp>
        <p:nvSpPr>
          <p:cNvPr id="26" name="ZoneTexte 9"/>
          <p:cNvSpPr txBox="1">
            <a:spLocks noChangeArrowheads="1"/>
          </p:cNvSpPr>
          <p:nvPr/>
        </p:nvSpPr>
        <p:spPr bwMode="auto">
          <a:xfrm>
            <a:off x="3848100" y="3995907"/>
            <a:ext cx="3657600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/>
              <a:t>Eacc(theo) = 190/5.59 = 34MV/m</a:t>
            </a:r>
          </a:p>
        </p:txBody>
      </p:sp>
      <p:sp>
        <p:nvSpPr>
          <p:cNvPr id="27" name="ZoneTexte 11"/>
          <p:cNvSpPr txBox="1"/>
          <p:nvPr/>
        </p:nvSpPr>
        <p:spPr>
          <a:xfrm>
            <a:off x="1571305" y="5476276"/>
            <a:ext cx="2787650" cy="9223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r-FR" dirty="0" err="1">
                <a:ea typeface="ＭＳ Ｐゴシック" pitchFamily="-84" charset="-128"/>
              </a:rPr>
              <a:t>Eacc</a:t>
            </a:r>
            <a:r>
              <a:rPr lang="fr-FR" dirty="0">
                <a:ea typeface="ＭＳ Ｐゴシック" pitchFamily="-84" charset="-128"/>
              </a:rPr>
              <a:t>(</a:t>
            </a:r>
            <a:r>
              <a:rPr lang="fr-FR" dirty="0" err="1">
                <a:ea typeface="ＭＳ Ｐゴシック" pitchFamily="-84" charset="-128"/>
              </a:rPr>
              <a:t>theo</a:t>
            </a:r>
            <a:r>
              <a:rPr lang="fr-FR" dirty="0">
                <a:ea typeface="ＭＳ Ｐゴシック" pitchFamily="-84" charset="-128"/>
              </a:rPr>
              <a:t>) &gt; </a:t>
            </a:r>
            <a:r>
              <a:rPr lang="fr-FR" dirty="0" err="1" smtClean="0">
                <a:ea typeface="ＭＳ Ｐゴシック" pitchFamily="-84" charset="-128"/>
              </a:rPr>
              <a:t>Eacc</a:t>
            </a:r>
            <a:r>
              <a:rPr lang="fr-FR" dirty="0" smtClean="0">
                <a:ea typeface="ＭＳ Ｐゴシック" pitchFamily="-84" charset="-128"/>
              </a:rPr>
              <a:t>(</a:t>
            </a:r>
            <a:r>
              <a:rPr lang="fr-FR" dirty="0" err="1" smtClean="0">
                <a:ea typeface="ＭＳ Ｐゴシック" pitchFamily="-84" charset="-128"/>
              </a:rPr>
              <a:t>meas</a:t>
            </a:r>
            <a:r>
              <a:rPr lang="fr-FR" dirty="0">
                <a:ea typeface="ＭＳ Ｐゴシック" pitchFamily="-84" charset="-128"/>
              </a:rPr>
              <a:t>)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 err="1">
                <a:ea typeface="ＭＳ Ｐゴシック" pitchFamily="-84" charset="-128"/>
              </a:rPr>
              <a:t>Rs</a:t>
            </a:r>
            <a:r>
              <a:rPr lang="fr-FR" dirty="0">
                <a:ea typeface="ＭＳ Ｐゴシック" pitchFamily="-84" charset="-128"/>
              </a:rPr>
              <a:t> = </a:t>
            </a:r>
            <a:r>
              <a:rPr lang="fr-FR" dirty="0" err="1">
                <a:ea typeface="ＭＳ Ｐゴシック" pitchFamily="-84" charset="-128"/>
              </a:rPr>
              <a:t>Rbcs</a:t>
            </a:r>
            <a:r>
              <a:rPr lang="fr-FR" dirty="0">
                <a:ea typeface="ＭＳ Ｐゴシック" pitchFamily="-84" charset="-128"/>
              </a:rPr>
              <a:t> + </a:t>
            </a:r>
            <a:r>
              <a:rPr lang="fr-FR" b="1" dirty="0" err="1">
                <a:ea typeface="ＭＳ Ｐゴシック" pitchFamily="-84" charset="-128"/>
              </a:rPr>
              <a:t>Rres</a:t>
            </a:r>
            <a:endParaRPr lang="fr-FR" b="1" dirty="0">
              <a:ea typeface="ＭＳ Ｐゴシック" pitchFamily="-84" charset="-128"/>
            </a:endParaRPr>
          </a:p>
          <a:p>
            <a:pPr marL="285750" indent="-285750">
              <a:buFontTx/>
              <a:buChar char="-"/>
              <a:defRPr/>
            </a:pPr>
            <a:r>
              <a:rPr lang="fr-FR" dirty="0">
                <a:ea typeface="ＭＳ Ｐゴシック" pitchFamily="-84" charset="-128"/>
              </a:rPr>
              <a:t>Field Emission</a:t>
            </a:r>
          </a:p>
        </p:txBody>
      </p:sp>
      <p:sp>
        <p:nvSpPr>
          <p:cNvPr id="28" name="ZoneTexte 10"/>
          <p:cNvSpPr txBox="1">
            <a:spLocks noChangeArrowheads="1"/>
          </p:cNvSpPr>
          <p:nvPr/>
        </p:nvSpPr>
        <p:spPr bwMode="auto">
          <a:xfrm>
            <a:off x="1508603" y="4706379"/>
            <a:ext cx="67687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2400" dirty="0" err="1" smtClean="0"/>
              <a:t>H</a:t>
            </a:r>
            <a:r>
              <a:rPr lang="fr-FR" sz="2400" baseline="-25000" dirty="0" err="1" smtClean="0"/>
              <a:t>max</a:t>
            </a:r>
            <a:r>
              <a:rPr lang="fr-FR" sz="2400" dirty="0" smtClean="0"/>
              <a:t> close to </a:t>
            </a:r>
            <a:r>
              <a:rPr lang="fr-FR" sz="2400" dirty="0" err="1" smtClean="0"/>
              <a:t>equator</a:t>
            </a:r>
            <a:r>
              <a:rPr lang="fr-FR" sz="2400" dirty="0" smtClean="0"/>
              <a:t>. If  </a:t>
            </a:r>
            <a:r>
              <a:rPr lang="fr-FR" sz="2400" dirty="0" err="1" smtClean="0"/>
              <a:t>H</a:t>
            </a:r>
            <a:r>
              <a:rPr lang="fr-FR" sz="2400" baseline="-25000" dirty="0" err="1"/>
              <a:t>max</a:t>
            </a:r>
            <a:r>
              <a:rPr lang="fr-FR" sz="2400" dirty="0" smtClean="0"/>
              <a:t> &gt; H</a:t>
            </a:r>
            <a:r>
              <a:rPr lang="fr-FR" sz="2400" baseline="-25000" dirty="0" smtClean="0"/>
              <a:t>c2</a:t>
            </a:r>
            <a:r>
              <a:rPr lang="fr-FR" sz="2400" dirty="0" smtClean="0"/>
              <a:t> = </a:t>
            </a:r>
            <a:r>
              <a:rPr lang="fr-FR" sz="2400" dirty="0" err="1" smtClean="0"/>
              <a:t>Quench</a:t>
            </a:r>
            <a:endParaRPr lang="fr-FR" sz="2400" dirty="0"/>
          </a:p>
        </p:txBody>
      </p:sp>
      <p:sp>
        <p:nvSpPr>
          <p:cNvPr id="29" name="ZoneTexte 12"/>
          <p:cNvSpPr txBox="1"/>
          <p:nvPr/>
        </p:nvSpPr>
        <p:spPr>
          <a:xfrm>
            <a:off x="4972776" y="5476276"/>
            <a:ext cx="3395662" cy="12001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FR" dirty="0" err="1">
                <a:ea typeface="ＭＳ Ｐゴシック" pitchFamily="-84" charset="-128"/>
              </a:rPr>
              <a:t>Rres</a:t>
            </a:r>
            <a:r>
              <a:rPr lang="fr-FR" dirty="0">
                <a:ea typeface="ＭＳ Ｐゴシック" pitchFamily="-84" charset="-128"/>
              </a:rPr>
              <a:t>: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>
                <a:ea typeface="ＭＳ Ｐゴシック" pitchFamily="-84" charset="-128"/>
              </a:rPr>
              <a:t>Grain </a:t>
            </a:r>
            <a:r>
              <a:rPr lang="fr-FR" dirty="0" err="1">
                <a:ea typeface="ＭＳ Ｐゴシック" pitchFamily="-84" charset="-128"/>
              </a:rPr>
              <a:t>boundaries</a:t>
            </a:r>
            <a:endParaRPr lang="fr-FR" dirty="0">
              <a:ea typeface="ＭＳ Ｐゴシック" pitchFamily="-84" charset="-128"/>
            </a:endParaRPr>
          </a:p>
          <a:p>
            <a:pPr marL="285750" indent="-285750">
              <a:buFontTx/>
              <a:buChar char="-"/>
              <a:defRPr/>
            </a:pPr>
            <a:r>
              <a:rPr lang="fr-FR" dirty="0" err="1">
                <a:ea typeface="ＭＳ Ｐゴシック" pitchFamily="-84" charset="-128"/>
              </a:rPr>
              <a:t>Precipitates</a:t>
            </a:r>
            <a:r>
              <a:rPr lang="fr-FR" dirty="0">
                <a:ea typeface="ＭＳ Ｐゴシック" pitchFamily="-84" charset="-128"/>
              </a:rPr>
              <a:t> (NC)</a:t>
            </a:r>
          </a:p>
          <a:p>
            <a:pPr marL="285750" indent="-285750">
              <a:buFontTx/>
              <a:buChar char="-"/>
              <a:defRPr/>
            </a:pPr>
            <a:r>
              <a:rPr lang="fr-FR" dirty="0" err="1">
                <a:ea typeface="ＭＳ Ｐゴシック" pitchFamily="-84" charset="-128"/>
              </a:rPr>
              <a:t>Trapped</a:t>
            </a:r>
            <a:r>
              <a:rPr lang="fr-FR" dirty="0">
                <a:ea typeface="ＭＳ Ｐゴシック" pitchFamily="-84" charset="-128"/>
              </a:rPr>
              <a:t> </a:t>
            </a:r>
            <a:r>
              <a:rPr lang="fr-FR" dirty="0" err="1">
                <a:ea typeface="ＭＳ Ｐゴシック" pitchFamily="-84" charset="-128"/>
              </a:rPr>
              <a:t>magnetic</a:t>
            </a:r>
            <a:r>
              <a:rPr lang="fr-FR" dirty="0">
                <a:ea typeface="ＭＳ Ｐゴシック" pitchFamily="-84" charset="-128"/>
              </a:rPr>
              <a:t> </a:t>
            </a:r>
            <a:r>
              <a:rPr lang="fr-FR" dirty="0" err="1">
                <a:ea typeface="ＭＳ Ｐゴシック" pitchFamily="-84" charset="-128"/>
              </a:rPr>
              <a:t>fields</a:t>
            </a:r>
            <a:r>
              <a:rPr lang="fr-FR" dirty="0">
                <a:ea typeface="ＭＳ Ｐゴシック" pitchFamily="-84" charset="-128"/>
              </a:rPr>
              <a:t>, etc.</a:t>
            </a:r>
          </a:p>
        </p:txBody>
      </p:sp>
      <p:sp>
        <p:nvSpPr>
          <p:cNvPr id="18" name="Szövegdoboz 17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Theoretical vs. Achieved Gradient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79532" y="1346795"/>
                <a:ext cx="2789673" cy="914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∗ </m:t>
                      </m:r>
                      <m:r>
                        <a:rPr lang="en-US" i="1">
                          <a:latin typeface="Cambria Math"/>
                        </a:rPr>
                        <m:t>𝐸𝑎𝑐𝑐</m:t>
                      </m:r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Q</m:t>
                                  </m:r>
                                </m:den>
                              </m:f>
                              <m:r>
                                <a:rPr lang="en-US">
                                  <a:latin typeface="Cambria Math"/>
                                </a:rPr>
                                <m:t>.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Q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0.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Pdiss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Lacc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9532" y="1346795"/>
                <a:ext cx="2789673" cy="91493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027456" y="1342462"/>
                <a:ext cx="1611467" cy="914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r-FR" i="1"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fr-FR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r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Q</m:t>
                                  </m:r>
                                </m:den>
                              </m:f>
                              <m:r>
                                <a:rPr lang="en-US">
                                  <a:latin typeface="Cambria Math"/>
                                </a:rPr>
                                <m:t>.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ω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.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W</m:t>
                              </m:r>
                            </m:e>
                          </m:rad>
                        </m:num>
                        <m:den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Lacc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456" y="1342462"/>
                <a:ext cx="1611467" cy="91493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395536" y="1628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  <a:r>
              <a:rPr lang="en-GB" dirty="0" smtClean="0"/>
              <a:t>)</a:t>
            </a:r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9532" y="3717032"/>
            <a:ext cx="709252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820" y="3716646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7)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459820" y="529161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8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>
              <a:buFont typeface="Arial" pitchFamily="34" charset="0"/>
              <a:buAutoNum type="arabicPeriod" startAt="9"/>
            </a:pPr>
            <a:r>
              <a:rPr lang="en-US" sz="2400" dirty="0" err="1" smtClean="0"/>
              <a:t>Q</a:t>
            </a:r>
            <a:r>
              <a:rPr lang="en-US" sz="2400" baseline="-25000" dirty="0" err="1" smtClean="0"/>
              <a:t>ext</a:t>
            </a:r>
            <a:r>
              <a:rPr lang="hu-HU" sz="2400" baseline="-25000" dirty="0" err="1" smtClean="0"/>
              <a:t>ernal</a:t>
            </a:r>
            <a:r>
              <a:rPr lang="en-US" sz="2400" dirty="0" smtClean="0"/>
              <a:t> describes the effect of the power coupler</a:t>
            </a:r>
            <a:r>
              <a:rPr lang="hu-HU" sz="2400" dirty="0" smtClean="0"/>
              <a:t> </a:t>
            </a:r>
            <a:r>
              <a:rPr lang="en-US" sz="2400" dirty="0" smtClean="0"/>
              <a:t>attached to the cavity </a:t>
            </a:r>
            <a:r>
              <a:rPr lang="en-US" sz="2400" dirty="0" err="1" smtClean="0"/>
              <a:t>Q</a:t>
            </a:r>
            <a:r>
              <a:rPr lang="en-US" sz="2400" baseline="-25000" dirty="0" err="1" smtClean="0"/>
              <a:t>ext</a:t>
            </a:r>
            <a:r>
              <a:rPr lang="hu-HU" sz="2400" baseline="-25000" dirty="0" err="1" smtClean="0"/>
              <a:t>ernal</a:t>
            </a:r>
            <a:r>
              <a:rPr lang="en-US" sz="2400" dirty="0" smtClean="0"/>
              <a:t> =  </a:t>
            </a:r>
            <a:r>
              <a:rPr lang="en-US" sz="2400" dirty="0" err="1" smtClean="0"/>
              <a:t>ω∙W</a:t>
            </a:r>
            <a:r>
              <a:rPr lang="en-US" sz="2400" dirty="0" smtClean="0"/>
              <a:t>/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ext</a:t>
            </a:r>
            <a:r>
              <a:rPr lang="hu-HU" sz="2400" baseline="-25000" dirty="0" err="1" smtClean="0"/>
              <a:t>ernal</a:t>
            </a:r>
            <a:r>
              <a:rPr lang="hu-HU" sz="2400" dirty="0" smtClean="0"/>
              <a:t>.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en-US" sz="2400" dirty="0" smtClean="0"/>
              <a:t>W is the stored energy in the cavity;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en-US" sz="2400" dirty="0" err="1" smtClean="0"/>
              <a:t>P</a:t>
            </a:r>
            <a:r>
              <a:rPr lang="en-US" sz="2400" baseline="-25000" dirty="0" err="1" smtClean="0"/>
              <a:t>ext</a:t>
            </a:r>
            <a:r>
              <a:rPr lang="en-US" sz="2400" dirty="0" smtClean="0"/>
              <a:t> is the</a:t>
            </a:r>
            <a:r>
              <a:rPr lang="hu-HU" sz="2400" dirty="0"/>
              <a:t> </a:t>
            </a:r>
            <a:r>
              <a:rPr lang="en-US" sz="2400" dirty="0" smtClean="0"/>
              <a:t>power exchanged with the coupler.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In the cavity test the stored energy was 65</a:t>
            </a:r>
            <a:r>
              <a:rPr lang="hu-HU" sz="2400" dirty="0" smtClean="0"/>
              <a:t> </a:t>
            </a:r>
            <a:r>
              <a:rPr lang="en-US" sz="2400" dirty="0" smtClean="0"/>
              <a:t>J, the</a:t>
            </a:r>
            <a:r>
              <a:rPr lang="hu-HU" sz="2400" dirty="0"/>
              <a:t> </a:t>
            </a:r>
            <a:r>
              <a:rPr lang="en-US" sz="2400" dirty="0" smtClean="0"/>
              <a:t>power exchanged with coupler was 100</a:t>
            </a:r>
            <a:r>
              <a:rPr lang="hu-HU" sz="2400" dirty="0" smtClean="0"/>
              <a:t> </a:t>
            </a:r>
            <a:r>
              <a:rPr lang="en-US" sz="2400" dirty="0" smtClean="0"/>
              <a:t>kW.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Calculate the loaded quality factor </a:t>
            </a:r>
            <a:r>
              <a:rPr lang="hu-HU" sz="2400" dirty="0" smtClean="0"/>
              <a:t>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L</a:t>
            </a:r>
            <a:r>
              <a:rPr lang="hu-HU" sz="2400" dirty="0" smtClean="0"/>
              <a:t>) </a:t>
            </a:r>
            <a:r>
              <a:rPr lang="en-US" sz="2400" dirty="0" smtClean="0"/>
              <a:t>and the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frequency bandwidth (</a:t>
            </a:r>
            <a:r>
              <a:rPr lang="en-US" sz="2400" dirty="0" smtClean="0">
                <a:sym typeface="Symbol"/>
              </a:rPr>
              <a:t></a:t>
            </a:r>
            <a:r>
              <a:rPr lang="en-US" sz="2400" dirty="0" smtClean="0"/>
              <a:t>) of the cavity.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611560" y="2888296"/>
          <a:ext cx="1631647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7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888296"/>
                        <a:ext cx="1631647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/>
        </p:nvGraphicFramePr>
        <p:xfrm>
          <a:off x="611560" y="1412816"/>
          <a:ext cx="1886000" cy="41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8" name="Equation" r:id="rId6" imgW="1041120" imgH="228600" progId="Equation.3">
                  <p:embed/>
                </p:oleObj>
              </mc:Choice>
              <mc:Fallback>
                <p:oleObj name="Equation" r:id="rId6" imgW="1041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12816"/>
                        <a:ext cx="1886000" cy="41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856940"/>
              </p:ext>
            </p:extLst>
          </p:nvPr>
        </p:nvGraphicFramePr>
        <p:xfrm>
          <a:off x="6711950" y="1557338"/>
          <a:ext cx="105727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9" name="Equation" r:id="rId8" imgW="634680" imgH="431640" progId="Equation.3">
                  <p:embed/>
                </p:oleObj>
              </mc:Choice>
              <mc:Fallback>
                <p:oleObj name="Equation" r:id="rId8" imgW="634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1950" y="1557338"/>
                        <a:ext cx="105727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237244"/>
              </p:ext>
            </p:extLst>
          </p:nvPr>
        </p:nvGraphicFramePr>
        <p:xfrm>
          <a:off x="5381625" y="1557338"/>
          <a:ext cx="1165225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0" name="Equation" r:id="rId10" imgW="698400" imgH="431640" progId="Equation.3">
                  <p:embed/>
                </p:oleObj>
              </mc:Choice>
              <mc:Fallback>
                <p:oleObj name="Equation" r:id="rId10" imgW="6984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1557338"/>
                        <a:ext cx="1165225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Szövegdoboz 19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Loaded Quality Factor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069976"/>
              </p:ext>
            </p:extLst>
          </p:nvPr>
        </p:nvGraphicFramePr>
        <p:xfrm>
          <a:off x="618792" y="1988840"/>
          <a:ext cx="2369032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1" name="Equation" r:id="rId12" imgW="1295280" imgH="393480" progId="Equation.3">
                  <p:embed/>
                </p:oleObj>
              </mc:Choice>
              <mc:Fallback>
                <p:oleObj name="Equation" r:id="rId12" imgW="1295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792" y="1988840"/>
                        <a:ext cx="2369032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649169"/>
              </p:ext>
            </p:extLst>
          </p:nvPr>
        </p:nvGraphicFramePr>
        <p:xfrm>
          <a:off x="4127500" y="1557338"/>
          <a:ext cx="108108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2" name="Equation" r:id="rId14" imgW="647640" imgH="431640" progId="Equation.3">
                  <p:embed/>
                </p:oleObj>
              </mc:Choice>
              <mc:Fallback>
                <p:oleObj name="Equation" r:id="rId14" imgW="647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1557338"/>
                        <a:ext cx="1081088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611560" y="3752616"/>
          <a:ext cx="15462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3" name="Equation" r:id="rId16" imgW="927000" imgH="431640" progId="Equation.3">
                  <p:embed/>
                </p:oleObj>
              </mc:Choice>
              <mc:Fallback>
                <p:oleObj name="Equation" r:id="rId16" imgW="927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52616"/>
                        <a:ext cx="154622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809260"/>
              </p:ext>
            </p:extLst>
          </p:nvPr>
        </p:nvGraphicFramePr>
        <p:xfrm>
          <a:off x="3731592" y="2492896"/>
          <a:ext cx="4129088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4" name="Equation" r:id="rId18" imgW="2476440" imgH="419040" progId="Equation.3">
                  <p:embed/>
                </p:oleObj>
              </mc:Choice>
              <mc:Fallback>
                <p:oleObj name="Equation" r:id="rId18" imgW="24764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592" y="2492896"/>
                        <a:ext cx="4129088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027"/>
              </p:ext>
            </p:extLst>
          </p:nvPr>
        </p:nvGraphicFramePr>
        <p:xfrm>
          <a:off x="3767931" y="3284984"/>
          <a:ext cx="16081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5" name="Equation" r:id="rId20" imgW="965160" imgH="241200" progId="Equation.3">
                  <p:embed/>
                </p:oleObj>
              </mc:Choice>
              <mc:Fallback>
                <p:oleObj name="Equation" r:id="rId20" imgW="965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931" y="3284984"/>
                        <a:ext cx="1608138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ktum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453020"/>
              </p:ext>
            </p:extLst>
          </p:nvPr>
        </p:nvGraphicFramePr>
        <p:xfrm>
          <a:off x="3836384" y="3969060"/>
          <a:ext cx="1782762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6" name="Equation" r:id="rId22" imgW="1028520" imgH="228600" progId="Equation.3">
                  <p:embed/>
                </p:oleObj>
              </mc:Choice>
              <mc:Fallback>
                <p:oleObj name="Equation" r:id="rId22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6384" y="3969060"/>
                        <a:ext cx="1782762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Egyenes összekötő 38"/>
          <p:cNvCxnSpPr/>
          <p:nvPr/>
        </p:nvCxnSpPr>
        <p:spPr>
          <a:xfrm>
            <a:off x="3635896" y="2492896"/>
            <a:ext cx="0" cy="1368152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8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5998659"/>
              </p:ext>
            </p:extLst>
          </p:nvPr>
        </p:nvGraphicFramePr>
        <p:xfrm>
          <a:off x="3913047" y="5999683"/>
          <a:ext cx="1697038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7" name="Equation" r:id="rId24" imgW="977760" imgH="203040" progId="Equation.3">
                  <p:embed/>
                </p:oleObj>
              </mc:Choice>
              <mc:Fallback>
                <p:oleObj name="Equation" r:id="rId24" imgW="977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3047" y="5999683"/>
                        <a:ext cx="1697038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Egyenes összekötő 27"/>
          <p:cNvCxnSpPr/>
          <p:nvPr/>
        </p:nvCxnSpPr>
        <p:spPr>
          <a:xfrm flipH="1">
            <a:off x="3768211" y="4437112"/>
            <a:ext cx="1872208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flipH="1">
            <a:off x="3851920" y="6352108"/>
            <a:ext cx="1872208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807" name="Picture 15" descr="C:\Users\Mimi\Desktop\FilterBandwidth09B.gif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012160" y="4797152"/>
            <a:ext cx="2736304" cy="205053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51520" y="4653136"/>
            <a:ext cx="50881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ym typeface="Wingdings" pitchFamily="2" charset="2"/>
              </a:rPr>
              <a:t> Q</a:t>
            </a:r>
            <a:r>
              <a:rPr lang="en-GB" sz="2400" baseline="-25000" dirty="0" smtClean="0">
                <a:sym typeface="Wingdings" pitchFamily="2" charset="2"/>
              </a:rPr>
              <a:t>L</a:t>
            </a:r>
            <a:r>
              <a:rPr lang="en-GB" sz="2400" dirty="0" smtClean="0">
                <a:sym typeface="Wingdings" pitchFamily="2" charset="2"/>
              </a:rPr>
              <a:t> is completely dominated by </a:t>
            </a:r>
            <a:r>
              <a:rPr lang="en-GB" sz="2400" dirty="0" err="1" smtClean="0">
                <a:sym typeface="Wingdings" pitchFamily="2" charset="2"/>
              </a:rPr>
              <a:t>Q</a:t>
            </a:r>
            <a:r>
              <a:rPr lang="en-GB" sz="2400" baseline="-25000" dirty="0" err="1" smtClean="0">
                <a:sym typeface="Wingdings" pitchFamily="2" charset="2"/>
              </a:rPr>
              <a:t>ext</a:t>
            </a:r>
            <a:r>
              <a:rPr lang="en-GB" sz="2400" dirty="0" smtClean="0">
                <a:sym typeface="Wingdings" pitchFamily="2" charset="2"/>
              </a:rPr>
              <a:t> !</a:t>
            </a:r>
            <a:br>
              <a:rPr lang="en-GB" sz="2400" dirty="0" smtClean="0">
                <a:sym typeface="Wingdings" pitchFamily="2" charset="2"/>
              </a:rPr>
            </a:br>
            <a:r>
              <a:rPr lang="en-GB" sz="2400" dirty="0" smtClean="0">
                <a:sym typeface="Wingdings" pitchFamily="2" charset="2"/>
              </a:rPr>
              <a:t>	(</a:t>
            </a:r>
            <a:r>
              <a:rPr lang="en-GB" sz="2400" dirty="0" err="1" smtClean="0">
                <a:sym typeface="Wingdings" pitchFamily="2" charset="2"/>
              </a:rPr>
              <a:t>P</a:t>
            </a:r>
            <a:r>
              <a:rPr lang="en-GB" sz="2400" baseline="-25000" dirty="0" err="1" smtClean="0">
                <a:sym typeface="Wingdings" pitchFamily="2" charset="2"/>
              </a:rPr>
              <a:t>ext</a:t>
            </a:r>
            <a:r>
              <a:rPr lang="en-GB" sz="2400" dirty="0" smtClean="0">
                <a:sym typeface="Wingdings" pitchFamily="2" charset="2"/>
              </a:rPr>
              <a:t> = 100kW, P</a:t>
            </a:r>
            <a:r>
              <a:rPr lang="en-GB" sz="2400" baseline="-25000" dirty="0" smtClean="0">
                <a:sym typeface="Wingdings" pitchFamily="2" charset="2"/>
              </a:rPr>
              <a:t>0</a:t>
            </a:r>
            <a:r>
              <a:rPr lang="en-GB" sz="2400" dirty="0" smtClean="0">
                <a:sym typeface="Wingdings" pitchFamily="2" charset="2"/>
              </a:rPr>
              <a:t> = 5.75W)</a:t>
            </a:r>
            <a:endParaRPr lang="en-GB" sz="2400" baseline="-25000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348716"/>
              </p:ext>
            </p:extLst>
          </p:nvPr>
        </p:nvGraphicFramePr>
        <p:xfrm>
          <a:off x="611560" y="5776044"/>
          <a:ext cx="16541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8" name="Equation" r:id="rId27" imgW="952200" imgH="419040" progId="Equation.3">
                  <p:embed/>
                </p:oleObj>
              </mc:Choice>
              <mc:Fallback>
                <p:oleObj name="Equation" r:id="rId27" imgW="95220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5776044"/>
                        <a:ext cx="1654175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1042717"/>
              </p:ext>
            </p:extLst>
          </p:nvPr>
        </p:nvGraphicFramePr>
        <p:xfrm>
          <a:off x="2642121" y="5776044"/>
          <a:ext cx="9937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59" name="Equation" r:id="rId29" imgW="571320" imgH="431640" progId="Equation.3">
                  <p:embed/>
                </p:oleObj>
              </mc:Choice>
              <mc:Fallback>
                <p:oleObj name="Equation" r:id="rId29" imgW="57132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2121" y="5776044"/>
                        <a:ext cx="9937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zövegdoboz 21"/>
          <p:cNvSpPr txBox="1"/>
          <p:nvPr/>
        </p:nvSpPr>
        <p:spPr>
          <a:xfrm>
            <a:off x="5796136" y="20083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3509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>
              <a:buNone/>
            </a:pPr>
            <a:r>
              <a:rPr lang="hu-HU" sz="2400" dirty="0" smtClean="0"/>
              <a:t>10.	</a:t>
            </a:r>
            <a:r>
              <a:rPr lang="en-US" sz="2400" dirty="0" smtClean="0"/>
              <a:t>Please explain which technique is used to keep</a:t>
            </a:r>
            <a:r>
              <a:rPr lang="hu-HU" sz="2400" dirty="0"/>
              <a:t> </a:t>
            </a:r>
            <a:r>
              <a:rPr lang="en-US" sz="2400" dirty="0" smtClean="0"/>
              <a:t>the frequency of the cavity on its nominal value.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 anchor="t">
            <a:normAutofit fontScale="47500" lnSpcReduction="20000"/>
          </a:bodyPr>
          <a:lstStyle/>
          <a:p>
            <a:pPr marL="0" indent="-457200">
              <a:buNone/>
            </a:pP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Effects</a:t>
            </a:r>
            <a:r>
              <a:rPr lang="en-GB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en-GB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on </a:t>
            </a:r>
            <a:r>
              <a:rPr lang="en-GB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cavity resonance </a:t>
            </a:r>
            <a:r>
              <a:rPr lang="en-GB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requiring tuning: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 marL="0" indent="-342000">
              <a:buFont typeface="Wingdings" pitchFamily="2" charset="2"/>
              <a:buChar char="§"/>
            </a:pP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Static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detuning</a:t>
            </a: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(mechanical perturbations)</a:t>
            </a:r>
          </a:p>
          <a:p>
            <a:pPr marL="0" indent="-342000">
              <a:buFont typeface="Wingdings" pitchFamily="2" charset="2"/>
              <a:buChar char="§"/>
            </a:pP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Quasi-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s</a:t>
            </a:r>
            <a:r>
              <a:rPr lang="en-US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tatic</a:t>
            </a: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en-GB" sz="3400" dirty="0" err="1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d</a:t>
            </a:r>
            <a:r>
              <a:rPr lang="hu-HU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etuning</a:t>
            </a:r>
            <a:r>
              <a:rPr lang="en-US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(He bath pressure / temperature drift)</a:t>
            </a:r>
          </a:p>
          <a:p>
            <a:pPr marL="0" indent="-342000">
              <a:buFont typeface="Wingdings" pitchFamily="2" charset="2"/>
              <a:buChar char="§"/>
            </a:pP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Dynamic </a:t>
            </a:r>
            <a:r>
              <a:rPr lang="en-GB" sz="3400" dirty="0" err="1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d</a:t>
            </a:r>
            <a:r>
              <a:rPr lang="hu-HU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etuning</a:t>
            </a:r>
            <a:r>
              <a:rPr lang="en-US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(</a:t>
            </a:r>
            <a:r>
              <a:rPr lang="en-US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microphonics</a:t>
            </a: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, Lorentz force detuning)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None/>
            </a:pP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None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Tuning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Mechanism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Electro-magnetic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coupling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Mechanical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action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on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the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cavity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None/>
            </a:pP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None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Types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of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Tuners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Slow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tuner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 (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mechanical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, motor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driven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Fast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Tuner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 (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mechanical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, PTZ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or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magnetostrictive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None/>
            </a:pP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Examples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3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INFN/DESY 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blade tuner with piezoactuators</a:t>
            </a:r>
          </a:p>
          <a:p>
            <a:pPr>
              <a:buFont typeface="Wingdings" pitchFamily="2" charset="2"/>
              <a:buChar char="§"/>
            </a:pP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CEBAF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Renascence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tuner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KEK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slide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jack</a:t>
            </a:r>
            <a:r>
              <a:rPr lang="hu-HU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hu-HU" sz="3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tuner</a:t>
            </a:r>
            <a:endParaRPr lang="hu-HU" sz="3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KEK coaxial ball screw tuner</a:t>
            </a:r>
          </a:p>
          <a:p>
            <a:endParaRPr lang="hu-HU" sz="2000" dirty="0" smtClean="0"/>
          </a:p>
          <a:p>
            <a:pPr marL="857250" indent="-514350">
              <a:buNone/>
            </a:pPr>
            <a:endParaRPr lang="en-US" sz="20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Tuning / Tuners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3459436"/>
            <a:ext cx="2278800" cy="16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8043" y="5229200"/>
            <a:ext cx="2277013" cy="1625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1083171"/>
            <a:ext cx="2278800" cy="2259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107629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>
              <a:buNone/>
            </a:pPr>
            <a:r>
              <a:rPr lang="hu-HU" sz="2400" dirty="0" smtClean="0"/>
              <a:t>11.	</a:t>
            </a:r>
            <a:r>
              <a:rPr lang="en-US" sz="2400" dirty="0" smtClean="0"/>
              <a:t>Assume that some normal conducting material (e.g. some piece of copper)  is inside of the cavity. What are the effects on gradient and Q-value? Please explain qualitatively. How can you calculate the effects?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" name="Espace réservé du contenu 1"/>
          <p:cNvSpPr>
            <a:spLocks noGrp="1"/>
          </p:cNvSpPr>
          <p:nvPr/>
        </p:nvSpPr>
        <p:spPr bwMode="auto">
          <a:xfrm>
            <a:off x="152400" y="1353344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7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Blip>
                <a:blip r:embed="rId8"/>
              </a:buBlip>
            </a:pPr>
            <a:r>
              <a:rPr lang="fr-FR" sz="2800" dirty="0" smtClean="0"/>
              <a:t>Non super-</a:t>
            </a:r>
            <a:r>
              <a:rPr lang="fr-FR" sz="2800" dirty="0" err="1" smtClean="0"/>
              <a:t>conducting</a:t>
            </a:r>
            <a:r>
              <a:rPr lang="fr-FR" sz="2800" dirty="0" smtClean="0"/>
              <a:t> </a:t>
            </a:r>
            <a:r>
              <a:rPr lang="fr-FR" sz="2800" dirty="0" err="1" smtClean="0"/>
              <a:t>material</a:t>
            </a:r>
            <a:r>
              <a:rPr lang="fr-FR" sz="2800" dirty="0" smtClean="0"/>
              <a:t> </a:t>
            </a:r>
            <a:br>
              <a:rPr lang="fr-FR" sz="2800" dirty="0" smtClean="0"/>
            </a:br>
            <a:r>
              <a:rPr lang="fr-FR" sz="2800" dirty="0" smtClean="0"/>
              <a:t>in the </a:t>
            </a:r>
            <a:r>
              <a:rPr lang="fr-FR" sz="2800" dirty="0" err="1" smtClean="0"/>
              <a:t>cavity</a:t>
            </a:r>
            <a:r>
              <a:rPr lang="fr-FR" sz="2800" dirty="0" smtClean="0"/>
              <a:t> </a:t>
            </a:r>
            <a:r>
              <a:rPr lang="fr-FR" sz="2800" dirty="0" err="1" smtClean="0"/>
              <a:t>will</a:t>
            </a:r>
            <a:r>
              <a:rPr lang="fr-FR" sz="2800" dirty="0" smtClean="0"/>
              <a:t> </a:t>
            </a:r>
            <a:r>
              <a:rPr lang="fr-FR" sz="2800" dirty="0" err="1" smtClean="0"/>
              <a:t>reduce</a:t>
            </a:r>
            <a:r>
              <a:rPr lang="fr-FR" sz="2800" dirty="0" smtClean="0"/>
              <a:t> Q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endParaRPr lang="fr-FR" sz="2800" dirty="0" smtClean="0"/>
          </a:p>
          <a:p>
            <a:pPr>
              <a:buFontTx/>
              <a:buBlip>
                <a:blip r:embed="rId8"/>
              </a:buBlip>
            </a:pPr>
            <a:r>
              <a:rPr lang="fr-FR" sz="2800" dirty="0" smtClean="0"/>
              <a:t>If impurity located </a:t>
            </a:r>
            <a:r>
              <a:rPr lang="fr-FR" sz="2800" dirty="0" err="1" smtClean="0"/>
              <a:t>at</a:t>
            </a:r>
            <a:r>
              <a:rPr lang="fr-FR" sz="2800" dirty="0" smtClean="0"/>
              <a:t> </a:t>
            </a:r>
            <a:r>
              <a:rPr lang="fr-FR" sz="2800" dirty="0" smtClean="0"/>
              <a:t>iris </a:t>
            </a:r>
            <a:r>
              <a:rPr lang="fr-FR" sz="2800" dirty="0" smtClean="0">
                <a:sym typeface="Wingdings" pitchFamily="2" charset="2"/>
              </a:rPr>
              <a:t> </a:t>
            </a:r>
            <a:r>
              <a:rPr lang="fr-FR" sz="2800" dirty="0" smtClean="0"/>
              <a:t>high </a:t>
            </a:r>
            <a:r>
              <a:rPr lang="fr-FR" sz="2800" dirty="0" err="1" smtClean="0"/>
              <a:t>E-field</a:t>
            </a:r>
            <a:endParaRPr lang="fr-FR" sz="2800" dirty="0" smtClean="0"/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Heavy field emission: Decrease in Q</a:t>
            </a:r>
            <a:r>
              <a:rPr lang="fr-FR" sz="1600" baseline="-25000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at low Eacc</a:t>
            </a:r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→ Emission of X-Rays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8"/>
              </a:buBlip>
            </a:pPr>
            <a:r>
              <a:rPr lang="fr-FR" sz="2800" dirty="0" smtClean="0"/>
              <a:t>If </a:t>
            </a:r>
            <a:r>
              <a:rPr lang="fr-FR" sz="2800" dirty="0" err="1" smtClean="0"/>
              <a:t>located</a:t>
            </a:r>
            <a:r>
              <a:rPr lang="fr-FR" sz="2800" dirty="0" smtClean="0"/>
              <a:t> </a:t>
            </a:r>
            <a:r>
              <a:rPr lang="fr-FR" sz="2800" dirty="0" err="1" smtClean="0"/>
              <a:t>equator</a:t>
            </a:r>
            <a:r>
              <a:rPr lang="fr-FR" sz="2800" dirty="0" smtClean="0"/>
              <a:t> </a:t>
            </a:r>
            <a:r>
              <a:rPr lang="fr-FR" sz="2800" dirty="0" smtClean="0">
                <a:sym typeface="Wingdings" pitchFamily="2" charset="2"/>
              </a:rPr>
              <a:t> high B-Field</a:t>
            </a:r>
            <a:endParaRPr lang="fr-FR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Rs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↑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</a:t>
            </a:r>
            <a:r>
              <a:rPr lang="fr-FR" sz="16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↓</a:t>
            </a:r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NC → heating → early loss of SC →  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Quench at low gradient</a:t>
            </a:r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Possible H enhancement   if sharp edges → </a:t>
            </a:r>
            <a:r>
              <a:rPr lang="fr-FR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Quench at low gradient</a:t>
            </a:r>
          </a:p>
          <a:p>
            <a:pPr>
              <a:buFontTx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8"/>
              </a:buBlip>
            </a:pPr>
            <a:r>
              <a:rPr lang="fr-FR" sz="2800" dirty="0" smtClean="0"/>
              <a:t>How to anticipate the effetcts:</a:t>
            </a:r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RF + Thermal </a:t>
            </a:r>
            <a:r>
              <a:rPr lang="fr-FR" sz="1600" dirty="0" err="1" smtClean="0">
                <a:latin typeface="Arial" pitchFamily="34" charset="0"/>
                <a:cs typeface="Arial" pitchFamily="34" charset="0"/>
              </a:rPr>
              <a:t>modelling</a:t>
            </a:r>
            <a:endParaRPr lang="fr-F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Evaluation of field enhancement and heating</a:t>
            </a:r>
            <a:endParaRPr lang="fr-FR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lang="fr-FR" sz="2800" dirty="0" smtClean="0"/>
          </a:p>
          <a:p>
            <a:pPr>
              <a:buFontTx/>
              <a:buNone/>
            </a:pPr>
            <a:endParaRPr lang="fr-FR" sz="2800" dirty="0" smtClean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15650" y="1238597"/>
            <a:ext cx="2362200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ZoneTexte 2"/>
          <p:cNvSpPr txBox="1">
            <a:spLocks noChangeArrowheads="1"/>
          </p:cNvSpPr>
          <p:nvPr/>
        </p:nvSpPr>
        <p:spPr bwMode="auto">
          <a:xfrm>
            <a:off x="7177649" y="3480147"/>
            <a:ext cx="1371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 dirty="0"/>
              <a:t>Eacc MV/m</a:t>
            </a:r>
          </a:p>
        </p:txBody>
      </p:sp>
      <p:sp>
        <p:nvSpPr>
          <p:cNvPr id="14" name="ZoneTexte 3"/>
          <p:cNvSpPr txBox="1">
            <a:spLocks noChangeArrowheads="1"/>
          </p:cNvSpPr>
          <p:nvPr/>
        </p:nvSpPr>
        <p:spPr bwMode="auto">
          <a:xfrm>
            <a:off x="5839387" y="2384772"/>
            <a:ext cx="381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000"/>
              <a:t>Q0</a:t>
            </a:r>
          </a:p>
        </p:txBody>
      </p:sp>
      <p:cxnSp>
        <p:nvCxnSpPr>
          <p:cNvPr id="15" name="Connecteur droit 5"/>
          <p:cNvCxnSpPr/>
          <p:nvPr/>
        </p:nvCxnSpPr>
        <p:spPr>
          <a:xfrm>
            <a:off x="8512143" y="3295997"/>
            <a:ext cx="0" cy="184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6"/>
          <p:cNvSpPr txBox="1">
            <a:spLocks noChangeArrowheads="1"/>
          </p:cNvSpPr>
          <p:nvPr/>
        </p:nvSpPr>
        <p:spPr bwMode="auto">
          <a:xfrm>
            <a:off x="8284136" y="3457692"/>
            <a:ext cx="5302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 dirty="0"/>
              <a:t>30</a:t>
            </a:r>
          </a:p>
        </p:txBody>
      </p:sp>
      <p:sp>
        <p:nvSpPr>
          <p:cNvPr id="17" name="ZoneTexte 13"/>
          <p:cNvSpPr txBox="1">
            <a:spLocks noChangeArrowheads="1"/>
          </p:cNvSpPr>
          <p:nvPr/>
        </p:nvSpPr>
        <p:spPr bwMode="auto">
          <a:xfrm>
            <a:off x="5796524" y="1521172"/>
            <a:ext cx="5302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100"/>
              <a:t>1</a:t>
            </a:r>
            <a:r>
              <a:rPr lang="fr-FR" sz="1100" baseline="30000"/>
              <a:t>E</a:t>
            </a:r>
            <a:r>
              <a:rPr lang="fr-FR" sz="1100"/>
              <a:t>11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NC Impurity in Cavity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 algn="ctr">
              <a:buNone/>
            </a:pPr>
            <a:r>
              <a:rPr lang="en-GB" dirty="0" smtClean="0"/>
              <a:t>Thank You </a:t>
            </a:r>
            <a:endParaRPr lang="en-US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2360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>
              <a:buAutoNum type="arabicPeriod"/>
            </a:pPr>
            <a:r>
              <a:rPr lang="en-US" sz="2400" dirty="0" smtClean="0"/>
              <a:t>What is the necessary energy of the protons</a:t>
            </a:r>
            <a:r>
              <a:rPr lang="hu-HU" sz="2400" dirty="0" smtClean="0"/>
              <a:t> </a:t>
            </a:r>
            <a:r>
              <a:rPr lang="en-US" sz="2400" dirty="0" smtClean="0"/>
              <a:t>for</a:t>
            </a:r>
            <a:r>
              <a:rPr lang="hu-HU" sz="2400" dirty="0" smtClean="0"/>
              <a:t> </a:t>
            </a:r>
            <a:r>
              <a:rPr lang="en-US" sz="2400" dirty="0" smtClean="0"/>
              <a:t>β = 0</a:t>
            </a:r>
            <a:r>
              <a:rPr lang="hu-HU" sz="2400" dirty="0" smtClean="0"/>
              <a:t>.</a:t>
            </a:r>
            <a:r>
              <a:rPr lang="en-US" sz="2400" dirty="0" smtClean="0"/>
              <a:t>47?</a:t>
            </a:r>
            <a:endParaRPr lang="hu-HU" sz="2400" dirty="0" smtClean="0"/>
          </a:p>
          <a:p>
            <a:pPr marL="857250" indent="-514350">
              <a:buFont typeface="Arial" pitchFamily="34" charset="0"/>
              <a:buAutoNum type="arabicPeriod"/>
            </a:pPr>
            <a:r>
              <a:rPr lang="en-US" sz="2400" dirty="0" smtClean="0"/>
              <a:t>Please give the relation between β</a:t>
            </a:r>
            <a:r>
              <a:rPr lang="en-US" sz="2400" baseline="-25000" dirty="0" smtClean="0"/>
              <a:t>g</a:t>
            </a:r>
            <a:r>
              <a:rPr lang="en-US" sz="2400" dirty="0" smtClean="0"/>
              <a:t>, λ and L.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en-US" sz="2400" dirty="0" smtClean="0"/>
              <a:t>L is the distance between two neighboring cells</a:t>
            </a:r>
            <a:r>
              <a:rPr lang="hu-HU" sz="2400" dirty="0" smtClean="0"/>
              <a:t>.</a:t>
            </a:r>
            <a:br>
              <a:rPr lang="hu-HU" sz="2400" dirty="0" smtClean="0"/>
            </a:br>
            <a:r>
              <a:rPr lang="en-US" sz="2400" dirty="0" smtClean="0"/>
              <a:t>Calculate the value of L and 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acc</a:t>
            </a:r>
            <a:r>
              <a:rPr lang="hu-HU" sz="2400" dirty="0" smtClean="0"/>
              <a:t> (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acc</a:t>
            </a:r>
            <a:r>
              <a:rPr lang="en-US" sz="2400" baseline="-25000" dirty="0" smtClean="0"/>
              <a:t> </a:t>
            </a:r>
            <a:r>
              <a:rPr lang="hu-HU" sz="2400" dirty="0" smtClean="0"/>
              <a:t>= 5L)</a:t>
            </a:r>
            <a:r>
              <a:rPr lang="en-US" sz="2400" dirty="0" smtClean="0"/>
              <a:t>.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9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1" name="2 Marcador de contenido"/>
          <p:cNvSpPr>
            <a:spLocks noGrp="1"/>
          </p:cNvSpPr>
          <p:nvPr/>
        </p:nvSpPr>
        <p:spPr bwMode="auto">
          <a:xfrm>
            <a:off x="395536" y="1263352"/>
            <a:ext cx="828092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7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8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s-ES" sz="1800" dirty="0" smtClean="0"/>
              <a:t>Protons with a </a:t>
            </a:r>
            <a:r>
              <a:rPr lang="el-GR" sz="1800" dirty="0" smtClean="0"/>
              <a:t>β</a:t>
            </a:r>
            <a:r>
              <a:rPr lang="es-ES" sz="1800" dirty="0" smtClean="0"/>
              <a:t> of 0.47 should be </a:t>
            </a:r>
            <a:r>
              <a:rPr lang="es-ES" sz="1800" dirty="0" err="1" smtClean="0"/>
              <a:t>accelerated</a:t>
            </a:r>
            <a:r>
              <a:rPr lang="es-ES" sz="1800" dirty="0" smtClean="0"/>
              <a:t>. </a:t>
            </a:r>
            <a:endParaRPr lang="hu-HU" sz="1800" dirty="0" smtClean="0"/>
          </a:p>
          <a:p>
            <a:pPr>
              <a:buNone/>
            </a:pP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kinetic</a:t>
            </a:r>
            <a:r>
              <a:rPr lang="es-ES" sz="1800" dirty="0" smtClean="0"/>
              <a:t> </a:t>
            </a:r>
            <a:r>
              <a:rPr lang="es-ES" sz="1800" dirty="0" smtClean="0"/>
              <a:t>energy can be calculated with:</a:t>
            </a:r>
            <a:endParaRPr lang="hu-HU" sz="1800" dirty="0" smtClean="0"/>
          </a:p>
          <a:p>
            <a:pPr>
              <a:buNone/>
            </a:pPr>
            <a:r>
              <a:rPr lang="en-GB" sz="1800" dirty="0" smtClean="0"/>
              <a:t>where</a:t>
            </a:r>
            <a:r>
              <a:rPr lang="es-ES" sz="1800" dirty="0" smtClean="0"/>
              <a:t>  </a:t>
            </a:r>
            <a:endParaRPr lang="hu-HU" sz="1800" dirty="0" smtClean="0"/>
          </a:p>
          <a:p>
            <a:pPr>
              <a:buNone/>
            </a:pP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 smtClean="0"/>
              <a:t>	</a:t>
            </a:r>
            <a:r>
              <a:rPr lang="es-ES" sz="1800" dirty="0" smtClean="0"/>
              <a:t>mc</a:t>
            </a:r>
            <a:r>
              <a:rPr lang="es-ES" sz="1800" baseline="30000" dirty="0" smtClean="0"/>
              <a:t>2</a:t>
            </a:r>
            <a:r>
              <a:rPr lang="es-ES" sz="1800" dirty="0" smtClean="0"/>
              <a:t> </a:t>
            </a:r>
            <a:r>
              <a:rPr lang="es-ES" sz="1800" dirty="0" smtClean="0"/>
              <a:t>is the rest mass of the protons (938</a:t>
            </a:r>
            <a:r>
              <a:rPr lang="hu-HU" sz="1800" dirty="0" smtClean="0"/>
              <a:t> </a:t>
            </a:r>
            <a:r>
              <a:rPr lang="es-ES" sz="1800" dirty="0" smtClean="0"/>
              <a:t>MeV)</a:t>
            </a:r>
            <a:br>
              <a:rPr lang="es-ES" sz="1800" dirty="0" smtClean="0"/>
            </a:br>
            <a:r>
              <a:rPr lang="es-ES" sz="1800" dirty="0" smtClean="0">
                <a:sym typeface="Wingdings" pitchFamily="2" charset="2"/>
              </a:rPr>
              <a:t> The kinetic energy of a proton at </a:t>
            </a:r>
            <a:r>
              <a:rPr lang="el-GR" sz="1800" dirty="0" smtClean="0">
                <a:sym typeface="Wingdings" pitchFamily="2" charset="2"/>
              </a:rPr>
              <a:t>β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=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0.47 is </a:t>
            </a:r>
            <a:r>
              <a:rPr lang="es-ES" sz="1800" b="1" dirty="0" smtClean="0">
                <a:sym typeface="Wingdings" pitchFamily="2" charset="2"/>
              </a:rPr>
              <a:t>124.7</a:t>
            </a:r>
            <a:r>
              <a:rPr lang="hu-HU" sz="1800" b="1" dirty="0" smtClean="0">
                <a:sym typeface="Wingdings" pitchFamily="2" charset="2"/>
              </a:rPr>
              <a:t> </a:t>
            </a:r>
            <a:r>
              <a:rPr lang="es-ES" sz="1800" b="1" dirty="0" smtClean="0">
                <a:sym typeface="Wingdings" pitchFamily="2" charset="2"/>
              </a:rPr>
              <a:t>MeV</a:t>
            </a:r>
            <a:endParaRPr lang="es-ES" sz="1800" b="1" dirty="0" smtClean="0"/>
          </a:p>
          <a:p>
            <a:pPr>
              <a:buFontTx/>
              <a:buNone/>
            </a:pPr>
            <a:endParaRPr lang="es-ES" sz="1800" dirty="0" smtClean="0"/>
          </a:p>
        </p:txBody>
      </p:sp>
      <p:pic>
        <p:nvPicPr>
          <p:cNvPr id="83" name="Object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9421" y="1620400"/>
            <a:ext cx="1496665" cy="3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84" name="59 Grupo"/>
          <p:cNvGrpSpPr>
            <a:grpSpLocks/>
          </p:cNvGrpSpPr>
          <p:nvPr/>
        </p:nvGrpSpPr>
        <p:grpSpPr bwMode="auto">
          <a:xfrm>
            <a:off x="1907705" y="3429000"/>
            <a:ext cx="5327466" cy="1408559"/>
            <a:chOff x="1907704" y="2996952"/>
            <a:chExt cx="5872553" cy="1552818"/>
          </a:xfrm>
        </p:grpSpPr>
        <p:grpSp>
          <p:nvGrpSpPr>
            <p:cNvPr id="85" name="Group 28"/>
            <p:cNvGrpSpPr>
              <a:grpSpLocks/>
            </p:cNvGrpSpPr>
            <p:nvPr/>
          </p:nvGrpSpPr>
          <p:grpSpPr bwMode="auto">
            <a:xfrm>
              <a:off x="1907704" y="2996952"/>
              <a:ext cx="5872553" cy="1370337"/>
              <a:chOff x="1907704" y="2996952"/>
              <a:chExt cx="5872553" cy="1370337"/>
            </a:xfrm>
          </p:grpSpPr>
          <p:grpSp>
            <p:nvGrpSpPr>
              <p:cNvPr id="90" name="Group 8"/>
              <p:cNvGrpSpPr>
                <a:grpSpLocks/>
              </p:cNvGrpSpPr>
              <p:nvPr/>
            </p:nvGrpSpPr>
            <p:grpSpPr bwMode="auto">
              <a:xfrm>
                <a:off x="2551925" y="2996952"/>
                <a:ext cx="795939" cy="1368152"/>
                <a:chOff x="2551925" y="2996952"/>
                <a:chExt cx="291883" cy="648072"/>
              </a:xfrm>
            </p:grpSpPr>
            <p:sp>
              <p:nvSpPr>
                <p:cNvPr id="109" name="Arc 6"/>
                <p:cNvSpPr/>
                <p:nvPr/>
              </p:nvSpPr>
              <p:spPr>
                <a:xfrm>
                  <a:off x="2556128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10" name="Arc 7"/>
                <p:cNvSpPr/>
                <p:nvPr/>
              </p:nvSpPr>
              <p:spPr>
                <a:xfrm flipH="1">
                  <a:off x="2552052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cxnSp>
            <p:nvCxnSpPr>
              <p:cNvPr id="91" name="Straight Connector 10"/>
              <p:cNvCxnSpPr/>
              <p:nvPr/>
            </p:nvCxnSpPr>
            <p:spPr>
              <a:xfrm flipH="1">
                <a:off x="1907704" y="3681272"/>
                <a:ext cx="64456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11"/>
              <p:cNvCxnSpPr/>
              <p:nvPr/>
            </p:nvCxnSpPr>
            <p:spPr>
              <a:xfrm flipH="1">
                <a:off x="7135689" y="3682859"/>
                <a:ext cx="644568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3" name="Group 12"/>
              <p:cNvGrpSpPr>
                <a:grpSpLocks/>
              </p:cNvGrpSpPr>
              <p:nvPr/>
            </p:nvGrpSpPr>
            <p:grpSpPr bwMode="auto">
              <a:xfrm>
                <a:off x="3500264" y="2996952"/>
                <a:ext cx="795939" cy="1368152"/>
                <a:chOff x="2551925" y="2996952"/>
                <a:chExt cx="291883" cy="648072"/>
              </a:xfrm>
            </p:grpSpPr>
            <p:sp>
              <p:nvSpPr>
                <p:cNvPr id="107" name="Arc 13"/>
                <p:cNvSpPr/>
                <p:nvPr/>
              </p:nvSpPr>
              <p:spPr>
                <a:xfrm>
                  <a:off x="2555930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08" name="Arc 14"/>
                <p:cNvSpPr/>
                <p:nvPr/>
              </p:nvSpPr>
              <p:spPr>
                <a:xfrm flipH="1">
                  <a:off x="2551855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94" name="Group 15"/>
              <p:cNvGrpSpPr>
                <a:grpSpLocks/>
              </p:cNvGrpSpPr>
              <p:nvPr/>
            </p:nvGrpSpPr>
            <p:grpSpPr bwMode="auto">
              <a:xfrm>
                <a:off x="6329596" y="2999137"/>
                <a:ext cx="795939" cy="1368152"/>
                <a:chOff x="2551925" y="2996952"/>
                <a:chExt cx="291883" cy="648072"/>
              </a:xfrm>
            </p:grpSpPr>
            <p:sp>
              <p:nvSpPr>
                <p:cNvPr id="105" name="Arc 16"/>
                <p:cNvSpPr/>
                <p:nvPr/>
              </p:nvSpPr>
              <p:spPr>
                <a:xfrm>
                  <a:off x="2555850" y="2996669"/>
                  <a:ext cx="288189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06" name="Arc 17"/>
                <p:cNvSpPr/>
                <p:nvPr/>
              </p:nvSpPr>
              <p:spPr>
                <a:xfrm flipH="1">
                  <a:off x="2551775" y="2996669"/>
                  <a:ext cx="288188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95" name="Group 18"/>
              <p:cNvGrpSpPr>
                <a:grpSpLocks/>
              </p:cNvGrpSpPr>
              <p:nvPr/>
            </p:nvGrpSpPr>
            <p:grpSpPr bwMode="auto">
              <a:xfrm>
                <a:off x="5386494" y="2999137"/>
                <a:ext cx="795939" cy="1368152"/>
                <a:chOff x="2551925" y="2996952"/>
                <a:chExt cx="291883" cy="648072"/>
              </a:xfrm>
            </p:grpSpPr>
            <p:sp>
              <p:nvSpPr>
                <p:cNvPr id="103" name="Arc 19"/>
                <p:cNvSpPr/>
                <p:nvPr/>
              </p:nvSpPr>
              <p:spPr>
                <a:xfrm>
                  <a:off x="2555873" y="2996669"/>
                  <a:ext cx="288189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04" name="Arc 20"/>
                <p:cNvSpPr/>
                <p:nvPr/>
              </p:nvSpPr>
              <p:spPr>
                <a:xfrm flipH="1">
                  <a:off x="2551798" y="2996669"/>
                  <a:ext cx="288188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grpSp>
            <p:nvGrpSpPr>
              <p:cNvPr id="96" name="Group 21"/>
              <p:cNvGrpSpPr>
                <a:grpSpLocks/>
              </p:cNvGrpSpPr>
              <p:nvPr/>
            </p:nvGrpSpPr>
            <p:grpSpPr bwMode="auto">
              <a:xfrm>
                <a:off x="4438484" y="2996952"/>
                <a:ext cx="795939" cy="1368152"/>
                <a:chOff x="2551925" y="2996952"/>
                <a:chExt cx="291883" cy="648072"/>
              </a:xfrm>
            </p:grpSpPr>
            <p:sp>
              <p:nvSpPr>
                <p:cNvPr id="101" name="Arc 22"/>
                <p:cNvSpPr/>
                <p:nvPr/>
              </p:nvSpPr>
              <p:spPr>
                <a:xfrm>
                  <a:off x="2555950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  <p:sp>
              <p:nvSpPr>
                <p:cNvPr id="102" name="Arc 23"/>
                <p:cNvSpPr/>
                <p:nvPr/>
              </p:nvSpPr>
              <p:spPr>
                <a:xfrm flipH="1">
                  <a:off x="2551875" y="2996952"/>
                  <a:ext cx="287606" cy="648303"/>
                </a:xfrm>
                <a:prstGeom prst="arc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GB"/>
                </a:p>
              </p:txBody>
            </p:sp>
          </p:grpSp>
          <p:sp>
            <p:nvSpPr>
              <p:cNvPr id="97" name="Arc 24"/>
              <p:cNvSpPr/>
              <p:nvPr/>
            </p:nvSpPr>
            <p:spPr>
              <a:xfrm flipH="1" flipV="1">
                <a:off x="3347663" y="3449461"/>
                <a:ext cx="152410" cy="339778"/>
              </a:xfrm>
              <a:prstGeom prst="arc">
                <a:avLst>
                  <a:gd name="adj1" fmla="val 10913197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8" name="Arc 25"/>
              <p:cNvSpPr/>
              <p:nvPr/>
            </p:nvSpPr>
            <p:spPr>
              <a:xfrm flipH="1" flipV="1">
                <a:off x="4295463" y="3449461"/>
                <a:ext cx="142884" cy="339778"/>
              </a:xfrm>
              <a:prstGeom prst="arc">
                <a:avLst>
                  <a:gd name="adj1" fmla="val 10913197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99" name="Arc 26"/>
              <p:cNvSpPr/>
              <p:nvPr/>
            </p:nvSpPr>
            <p:spPr>
              <a:xfrm flipH="1" flipV="1">
                <a:off x="5233738" y="3449461"/>
                <a:ext cx="152410" cy="339778"/>
              </a:xfrm>
              <a:prstGeom prst="arc">
                <a:avLst>
                  <a:gd name="adj1" fmla="val 10913197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0" name="Arc 27"/>
              <p:cNvSpPr/>
              <p:nvPr/>
            </p:nvSpPr>
            <p:spPr>
              <a:xfrm flipH="1" flipV="1">
                <a:off x="6179951" y="3457399"/>
                <a:ext cx="152410" cy="339778"/>
              </a:xfrm>
              <a:prstGeom prst="arc">
                <a:avLst>
                  <a:gd name="adj1" fmla="val 10913197"/>
                  <a:gd name="adj2" fmla="val 0"/>
                </a:avLst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</p:grpSp>
        <p:cxnSp>
          <p:nvCxnSpPr>
            <p:cNvPr id="86" name="Straight Arrow Connector 30"/>
            <p:cNvCxnSpPr/>
            <p:nvPr/>
          </p:nvCxnSpPr>
          <p:spPr>
            <a:xfrm>
              <a:off x="2561797" y="3797177"/>
              <a:ext cx="77634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31"/>
            <p:cNvSpPr txBox="1">
              <a:spLocks noChangeArrowheads="1"/>
            </p:cNvSpPr>
            <p:nvPr/>
          </p:nvSpPr>
          <p:spPr bwMode="auto">
            <a:xfrm>
              <a:off x="2813920" y="3781571"/>
              <a:ext cx="2824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</a:t>
              </a:r>
            </a:p>
          </p:txBody>
        </p:sp>
        <p:cxnSp>
          <p:nvCxnSpPr>
            <p:cNvPr id="88" name="Straight Arrow Connector 33"/>
            <p:cNvCxnSpPr/>
            <p:nvPr/>
          </p:nvCxnSpPr>
          <p:spPr>
            <a:xfrm>
              <a:off x="2561797" y="4151246"/>
              <a:ext cx="455325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34"/>
            <p:cNvSpPr txBox="1">
              <a:spLocks noChangeArrowheads="1"/>
            </p:cNvSpPr>
            <p:nvPr/>
          </p:nvSpPr>
          <p:spPr bwMode="auto">
            <a:xfrm>
              <a:off x="4074223" y="4180438"/>
              <a:ext cx="5886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/>
                <a:t>Lacc</a:t>
              </a:r>
            </a:p>
          </p:txBody>
        </p:sp>
      </p:grpSp>
      <p:sp>
        <p:nvSpPr>
          <p:cNvPr id="114" name="Szövegdoboz 113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Particle Energy &amp; Acceleration Length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115" name="Objektum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96226"/>
              </p:ext>
            </p:extLst>
          </p:nvPr>
        </p:nvGraphicFramePr>
        <p:xfrm>
          <a:off x="1387104" y="1832836"/>
          <a:ext cx="1329231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10" imgW="914400" imgH="495000" progId="Equation.3">
                  <p:embed/>
                </p:oleObj>
              </mc:Choice>
              <mc:Fallback>
                <p:oleObj name="Equation" r:id="rId10" imgW="91440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104" y="1832836"/>
                        <a:ext cx="1329231" cy="72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" name="7 Marcador de contenido"/>
          <p:cNvSpPr>
            <a:spLocks noGrp="1"/>
          </p:cNvSpPr>
          <p:nvPr/>
        </p:nvSpPr>
        <p:spPr bwMode="auto">
          <a:xfrm>
            <a:off x="395536" y="4797152"/>
            <a:ext cx="8748464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7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8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1800" dirty="0" smtClean="0"/>
              <a:t>For acceleration, the cavity is operated in the π-mode, hence </a:t>
            </a:r>
            <a:r>
              <a:rPr lang="es-ES" sz="1800" dirty="0" smtClean="0"/>
              <a:t>the particle should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c</a:t>
            </a:r>
            <a:r>
              <a:rPr lang="es-ES" sz="1800" dirty="0" smtClean="0"/>
              <a:t>ross</a:t>
            </a:r>
            <a:r>
              <a:rPr lang="hu-HU" sz="1800" dirty="0" smtClean="0"/>
              <a:t> </a:t>
            </a:r>
            <a:r>
              <a:rPr lang="es-ES" sz="1800" dirty="0" smtClean="0"/>
              <a:t>one cell in a time corresponding to half a </a:t>
            </a:r>
            <a:r>
              <a:rPr lang="hu-HU" sz="1800" dirty="0" smtClean="0"/>
              <a:t>RF</a:t>
            </a:r>
            <a:r>
              <a:rPr lang="es-ES" sz="1800" dirty="0" smtClean="0"/>
              <a:t> period</a:t>
            </a:r>
            <a:r>
              <a:rPr lang="hu-HU" sz="1800" dirty="0" smtClean="0"/>
              <a:t>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s-ES" sz="1800" dirty="0" smtClean="0">
                <a:sym typeface="Wingdings" pitchFamily="2" charset="2"/>
              </a:rPr>
              <a:t>t=1/2f</a:t>
            </a:r>
            <a:endParaRPr lang="en-US" sz="1800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s-ES" sz="1800" dirty="0" smtClean="0">
                <a:sym typeface="Wingdings" pitchFamily="2" charset="2"/>
              </a:rPr>
              <a:t>The time can be calculated with	</a:t>
            </a:r>
            <a:r>
              <a:rPr lang="hu-HU" sz="1800" dirty="0" smtClean="0">
                <a:sym typeface="Wingdings" pitchFamily="2" charset="2"/>
              </a:rPr>
              <a:t>	</a:t>
            </a:r>
            <a:r>
              <a:rPr lang="es-ES" sz="1800" dirty="0" smtClean="0">
                <a:sym typeface="Wingdings" pitchFamily="2" charset="2"/>
              </a:rPr>
              <a:t>therefore</a:t>
            </a:r>
            <a:endParaRPr lang="hu-HU" sz="1800" dirty="0" smtClean="0">
              <a:sym typeface="Wingdings" pitchFamily="2" charset="2"/>
            </a:endParaRPr>
          </a:p>
          <a:p>
            <a:pPr>
              <a:buNone/>
            </a:pPr>
            <a:endParaRPr lang="hu-HU" sz="1800" dirty="0" smtClean="0">
              <a:sym typeface="Wingdings" pitchFamily="2" charset="2"/>
            </a:endParaRPr>
          </a:p>
          <a:p>
            <a:pPr>
              <a:buNone/>
            </a:pPr>
            <a:r>
              <a:rPr lang="es-ES" sz="1800" dirty="0" smtClean="0">
                <a:sym typeface="Wingdings" pitchFamily="2" charset="2"/>
              </a:rPr>
              <a:t>given f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=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es-ES" sz="1800" dirty="0" smtClean="0">
                <a:sym typeface="Wingdings" pitchFamily="2" charset="2"/>
              </a:rPr>
              <a:t>704.4MHz, the cell length is 100</a:t>
            </a:r>
            <a:r>
              <a:rPr lang="hu-HU" sz="1800" dirty="0" smtClean="0">
                <a:sym typeface="Wingdings" pitchFamily="2" charset="2"/>
              </a:rPr>
              <a:t> </a:t>
            </a:r>
            <a:r>
              <a:rPr lang="es-ES" sz="1800" dirty="0" err="1" smtClean="0">
                <a:sym typeface="Wingdings" pitchFamily="2" charset="2"/>
              </a:rPr>
              <a:t>mm.</a:t>
            </a:r>
            <a:r>
              <a:rPr lang="es-ES" sz="1800" dirty="0" smtClean="0">
                <a:sym typeface="Wingdings" pitchFamily="2" charset="2"/>
              </a:rPr>
              <a:t> </a:t>
            </a:r>
            <a:r>
              <a:rPr lang="es-ES" sz="1800" dirty="0" err="1" smtClean="0">
                <a:sym typeface="Wingdings" pitchFamily="2" charset="2"/>
              </a:rPr>
              <a:t>L</a:t>
            </a:r>
            <a:r>
              <a:rPr lang="es-ES" sz="1800" baseline="-25000" dirty="0" err="1" smtClean="0">
                <a:sym typeface="Wingdings" pitchFamily="2" charset="2"/>
              </a:rPr>
              <a:t>acc</a:t>
            </a:r>
            <a:r>
              <a:rPr lang="es-ES" sz="1800" dirty="0" smtClean="0">
                <a:sym typeface="Wingdings" pitchFamily="2" charset="2"/>
              </a:rPr>
              <a:t>= </a:t>
            </a:r>
            <a:r>
              <a:rPr lang="es-ES" sz="1800" b="1" dirty="0" smtClean="0">
                <a:sym typeface="Wingdings" pitchFamily="2" charset="2"/>
              </a:rPr>
              <a:t>0.5m</a:t>
            </a:r>
            <a:r>
              <a:rPr lang="hu-HU" sz="1800" dirty="0" smtClean="0">
                <a:sym typeface="Wingdings" pitchFamily="2" charset="2"/>
              </a:rPr>
              <a:t>.</a:t>
            </a:r>
            <a:endParaRPr lang="es-ES" sz="1800" dirty="0" smtClean="0">
              <a:sym typeface="Wingdings" pitchFamily="2" charset="2"/>
            </a:endParaRPr>
          </a:p>
          <a:p>
            <a:pPr>
              <a:buFontTx/>
              <a:buNone/>
            </a:pP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ym typeface="Wingdings" pitchFamily="2" charset="2"/>
              </a:rPr>
              <a:t/>
            </a:r>
            <a:br>
              <a:rPr lang="es-ES" sz="1800" dirty="0" smtClean="0">
                <a:sym typeface="Wingdings" pitchFamily="2" charset="2"/>
              </a:rPr>
            </a:br>
            <a:r>
              <a:rPr lang="es-ES" sz="1800" dirty="0" smtClean="0">
                <a:sym typeface="Wingdings" pitchFamily="2" charset="2"/>
              </a:rPr>
              <a:t>  </a:t>
            </a:r>
            <a:endParaRPr lang="es-ES" sz="1800" dirty="0" smtClean="0"/>
          </a:p>
        </p:txBody>
      </p:sp>
      <p:pic>
        <p:nvPicPr>
          <p:cNvPr id="117" name="Object 10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5553296"/>
            <a:ext cx="872386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8" name="Object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176" y="5445224"/>
            <a:ext cx="872457" cy="7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492443" y="3356992"/>
            <a:ext cx="1571305" cy="14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37105" y="335699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λ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857250" indent="-514350">
              <a:buAutoNum type="arabicPeriod" startAt="3"/>
            </a:pPr>
            <a:r>
              <a:rPr lang="en-US" sz="2400" dirty="0" smtClean="0"/>
              <a:t>Is it necessary to know the material of the cavity</a:t>
            </a:r>
            <a:r>
              <a:rPr lang="hu-HU" sz="2400" dirty="0"/>
              <a:t> </a:t>
            </a:r>
            <a:r>
              <a:rPr lang="en-US" sz="2400" dirty="0" smtClean="0"/>
              <a:t>in order to calculate the parameters given in the</a:t>
            </a:r>
            <a:r>
              <a:rPr lang="hu-HU" sz="2400" dirty="0" smtClean="0"/>
              <a:t> </a:t>
            </a:r>
            <a:r>
              <a:rPr lang="en-US" sz="2400" dirty="0" smtClean="0"/>
              <a:t>table?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en-US" sz="2400" dirty="0" smtClean="0"/>
              <a:t>Please briefly explain your answer.</a:t>
            </a:r>
            <a:endParaRPr lang="hu-HU" sz="2400" dirty="0" smtClean="0"/>
          </a:p>
          <a:p>
            <a:pPr marL="857250" indent="-514350">
              <a:buNone/>
            </a:pPr>
            <a:endParaRPr lang="en-US" sz="24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5619" y="3356992"/>
            <a:ext cx="6242845" cy="23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</a:t>
            </a:r>
            <a:r>
              <a:rPr lang="hu-HU" sz="2000" dirty="0" smtClean="0">
                <a:solidFill>
                  <a:schemeClr val="bg1"/>
                </a:solidFill>
              </a:rPr>
              <a:t>STUDY</a:t>
            </a:r>
            <a:endParaRPr lang="hu-HU" sz="2000" dirty="0" smtClean="0">
              <a:solidFill>
                <a:schemeClr val="bg1"/>
              </a:solidFill>
            </a:endParaRP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421521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16"/>
          <p:cNvSpPr>
            <a:spLocks noGrp="1"/>
          </p:cNvSpPr>
          <p:nvPr/>
        </p:nvSpPr>
        <p:spPr bwMode="auto">
          <a:xfrm>
            <a:off x="0" y="149736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2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3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r>
              <a:rPr lang="en-US" sz="2200" dirty="0" smtClean="0"/>
              <a:t>        and           are independent on the material</a:t>
            </a:r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 lvl="1">
              <a:lnSpc>
                <a:spcPct val="80000"/>
              </a:lnSpc>
              <a:buFontTx/>
              <a:buBlip>
                <a:blip r:embed="rId8"/>
              </a:buBlip>
            </a:pPr>
            <a:r>
              <a:rPr lang="en-US" sz="1900" dirty="0" smtClean="0"/>
              <a:t>               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900" dirty="0" smtClean="0"/>
              <a:t>depends on </a:t>
            </a:r>
            <a:r>
              <a:rPr lang="en-US" sz="1900" dirty="0" err="1" smtClean="0"/>
              <a:t>e.m</a:t>
            </a:r>
            <a:r>
              <a:rPr lang="en-US" sz="1900" dirty="0" smtClean="0"/>
              <a:t>. field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dirty="0" smtClean="0"/>
              <a:t>			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900" dirty="0" smtClean="0"/>
              <a:t>depends on gap length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900" dirty="0" smtClean="0"/>
          </a:p>
          <a:p>
            <a:pPr lvl="1">
              <a:lnSpc>
                <a:spcPct val="80000"/>
              </a:lnSpc>
              <a:buFontTx/>
              <a:buBlip>
                <a:blip r:embed="rId8"/>
              </a:buBlip>
            </a:pPr>
            <a:r>
              <a:rPr lang="en-US" sz="1900" dirty="0" smtClean="0"/>
              <a:t>                  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900" dirty="0" smtClean="0"/>
              <a:t>depends on potential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dirty="0" smtClean="0"/>
              <a:t>			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sz="1900" dirty="0" smtClean="0"/>
              <a:t>depends on gap length</a:t>
            </a:r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r>
              <a:rPr lang="en-US" sz="2200" dirty="0" smtClean="0"/>
              <a:t>                               depends on the inner surface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                              and on the volume</a:t>
            </a:r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endParaRPr lang="en-US" sz="2200" dirty="0" smtClean="0"/>
          </a:p>
          <a:p>
            <a:pPr>
              <a:lnSpc>
                <a:spcPct val="80000"/>
              </a:lnSpc>
              <a:buFontTx/>
              <a:buBlip>
                <a:blip r:embed="rId7"/>
              </a:buBlip>
            </a:pPr>
            <a:r>
              <a:rPr lang="en-US" sz="2200" dirty="0" smtClean="0"/>
              <a:t>                            depends on internal energy, </a:t>
            </a:r>
          </a:p>
          <a:p>
            <a:pPr>
              <a:lnSpc>
                <a:spcPct val="80000"/>
              </a:lnSpc>
              <a:buNone/>
            </a:pPr>
            <a:r>
              <a:rPr lang="en-US" sz="2200" dirty="0" smtClean="0"/>
              <a:t>                                 accelerating length and field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9" name="Object 1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5229" y="1196752"/>
            <a:ext cx="614363" cy="884237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10" name="Object 1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495078" y="1196752"/>
            <a:ext cx="628650" cy="90805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pic>
        <p:nvPicPr>
          <p:cNvPr id="12" name="Object 1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0151" y="2257623"/>
            <a:ext cx="1825625" cy="595313"/>
          </a:xfrm>
          <a:prstGeom prst="rect">
            <a:avLst/>
          </a:prstGeom>
          <a:noFill/>
        </p:spPr>
      </p:pic>
      <p:pic>
        <p:nvPicPr>
          <p:cNvPr id="13" name="Object 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0" y="2971924"/>
            <a:ext cx="1066800" cy="673100"/>
          </a:xfrm>
          <a:prstGeom prst="rect">
            <a:avLst/>
          </a:prstGeom>
          <a:noFill/>
        </p:spPr>
      </p:pic>
      <p:pic>
        <p:nvPicPr>
          <p:cNvPr id="14" name="Object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3968" y="4209578"/>
            <a:ext cx="2209800" cy="1163638"/>
          </a:xfrm>
          <a:prstGeom prst="rect">
            <a:avLst/>
          </a:prstGeom>
          <a:noFill/>
        </p:spPr>
      </p:pic>
      <p:pic>
        <p:nvPicPr>
          <p:cNvPr id="15" name="Object 2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3528" y="5570686"/>
            <a:ext cx="2005012" cy="882650"/>
          </a:xfrm>
          <a:prstGeom prst="rect">
            <a:avLst/>
          </a:prstGeom>
          <a:noFill/>
        </p:spPr>
      </p:pic>
      <p:sp>
        <p:nvSpPr>
          <p:cNvPr id="22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23" name="Szövegdoboz 22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  <a:ea typeface="ＭＳ Ｐゴシック" pitchFamily="-84" charset="-128"/>
              </a:rPr>
              <a:t>Geometrical</a:t>
            </a:r>
            <a:r>
              <a:rPr lang="hu-HU" sz="2400" dirty="0" smtClean="0">
                <a:solidFill>
                  <a:schemeClr val="bg1"/>
                </a:solidFill>
                <a:ea typeface="ＭＳ Ｐゴシック" pitchFamily="-84" charset="-128"/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  <a:ea typeface="ＭＳ Ｐゴシック" pitchFamily="-84" charset="-128"/>
              </a:rPr>
              <a:t>Parameters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436096" y="1772816"/>
            <a:ext cx="36287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948264" y="4293096"/>
            <a:ext cx="1532210" cy="254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857250" indent="-514350">
              <a:buAutoNum type="arabicPeriod" startAt="4"/>
            </a:pPr>
            <a:r>
              <a:rPr lang="hu-HU" sz="2400" dirty="0" smtClean="0"/>
              <a:t>The </a:t>
            </a:r>
            <a:r>
              <a:rPr lang="hu-HU" sz="2400" dirty="0" err="1" smtClean="0"/>
              <a:t>cavity</a:t>
            </a:r>
            <a:r>
              <a:rPr lang="hu-HU" sz="2400" dirty="0" smtClean="0"/>
              <a:t> is made of </a:t>
            </a:r>
            <a:r>
              <a:rPr lang="hu-HU" sz="2400" dirty="0" err="1" smtClean="0"/>
              <a:t>superconducting</a:t>
            </a:r>
            <a:r>
              <a:rPr lang="hu-HU" sz="2400" dirty="0" smtClean="0"/>
              <a:t> </a:t>
            </a:r>
            <a:r>
              <a:rPr lang="hu-HU" sz="2400" dirty="0" err="1" smtClean="0"/>
              <a:t>niobium</a:t>
            </a:r>
            <a:r>
              <a:rPr lang="hu-HU" sz="2400" dirty="0" smtClean="0"/>
              <a:t>. The </a:t>
            </a:r>
            <a:r>
              <a:rPr lang="hu-HU" sz="2400" dirty="0" err="1" smtClean="0"/>
              <a:t>operation</a:t>
            </a:r>
            <a:r>
              <a:rPr lang="hu-HU" sz="2400" dirty="0" smtClean="0"/>
              <a:t> </a:t>
            </a:r>
            <a:r>
              <a:rPr lang="hu-HU" sz="2400" dirty="0" err="1" smtClean="0"/>
              <a:t>temperature</a:t>
            </a:r>
            <a:r>
              <a:rPr lang="hu-HU" sz="2400" dirty="0" smtClean="0"/>
              <a:t> is 2 K.</a:t>
            </a:r>
          </a:p>
          <a:p>
            <a:pPr marL="857250" indent="-514350">
              <a:buNone/>
            </a:pPr>
            <a:r>
              <a:rPr lang="hu-HU" sz="2400" dirty="0"/>
              <a:t>	</a:t>
            </a:r>
            <a:r>
              <a:rPr lang="hu-HU" sz="2400" dirty="0" err="1" smtClean="0"/>
              <a:t>Please</a:t>
            </a:r>
            <a:r>
              <a:rPr lang="hu-HU" sz="2400" dirty="0" smtClean="0"/>
              <a:t> </a:t>
            </a:r>
            <a:r>
              <a:rPr lang="hu-HU" sz="2400" dirty="0" err="1" smtClean="0"/>
              <a:t>calculate</a:t>
            </a:r>
            <a:r>
              <a:rPr lang="hu-HU" sz="2400" dirty="0" smtClean="0"/>
              <a:t> BCS </a:t>
            </a:r>
            <a:r>
              <a:rPr lang="hu-HU" sz="2400" dirty="0" err="1" smtClean="0"/>
              <a:t>component</a:t>
            </a:r>
            <a:r>
              <a:rPr lang="hu-HU" sz="2400" dirty="0" smtClean="0"/>
              <a:t> R</a:t>
            </a:r>
            <a:r>
              <a:rPr lang="hu-HU" sz="2400" baseline="-25000" dirty="0" smtClean="0"/>
              <a:t>BCS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surface</a:t>
            </a:r>
            <a:r>
              <a:rPr lang="hu-HU" sz="2400" dirty="0" smtClean="0"/>
              <a:t> </a:t>
            </a:r>
            <a:r>
              <a:rPr lang="hu-HU" sz="2400" dirty="0" err="1" smtClean="0"/>
              <a:t>resistance</a:t>
            </a:r>
            <a:r>
              <a:rPr lang="hu-HU" sz="2400" dirty="0" smtClean="0"/>
              <a:t> </a:t>
            </a:r>
            <a:r>
              <a:rPr lang="hu-HU" sz="2400" dirty="0" err="1" smtClean="0"/>
              <a:t>according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approximated</a:t>
            </a:r>
            <a:r>
              <a:rPr lang="hu-HU" sz="2400" dirty="0" smtClean="0"/>
              <a:t> </a:t>
            </a:r>
            <a:r>
              <a:rPr lang="hu-HU" sz="2400" dirty="0" err="1" smtClean="0"/>
              <a:t>expression</a:t>
            </a:r>
            <a:r>
              <a:rPr lang="hu-HU" sz="2400" dirty="0" smtClean="0"/>
              <a:t/>
            </a:r>
            <a:br>
              <a:rPr lang="hu-HU" sz="2400" dirty="0" smtClean="0"/>
            </a:br>
            <a:endParaRPr lang="hu-HU" sz="2400" dirty="0" smtClean="0"/>
          </a:p>
          <a:p>
            <a:pPr marL="857250" indent="-514350">
              <a:buNone/>
            </a:pPr>
            <a:endParaRPr lang="hu-HU" sz="2400" dirty="0"/>
          </a:p>
          <a:p>
            <a:pPr marL="857250" indent="-514350">
              <a:buNone/>
            </a:pPr>
            <a:r>
              <a:rPr lang="hu-HU" sz="2400" dirty="0" smtClean="0"/>
              <a:t>	</a:t>
            </a:r>
            <a:r>
              <a:rPr lang="hu-HU" sz="2400" dirty="0" err="1" smtClean="0"/>
              <a:t>with</a:t>
            </a:r>
            <a:r>
              <a:rPr lang="hu-HU" sz="2400" dirty="0" smtClean="0"/>
              <a:t> T </a:t>
            </a:r>
            <a:r>
              <a:rPr lang="hu-HU" sz="2400" dirty="0" err="1" smtClean="0"/>
              <a:t>in</a:t>
            </a:r>
            <a:r>
              <a:rPr lang="hu-HU" sz="2400" dirty="0" smtClean="0"/>
              <a:t> K and f </a:t>
            </a:r>
            <a:r>
              <a:rPr lang="hu-HU" sz="2400" dirty="0" err="1" smtClean="0"/>
              <a:t>in</a:t>
            </a:r>
            <a:r>
              <a:rPr lang="hu-HU" sz="2400" dirty="0" smtClean="0"/>
              <a:t> MHz.</a:t>
            </a:r>
            <a:br>
              <a:rPr lang="hu-HU" sz="2400" dirty="0" smtClean="0"/>
            </a:br>
            <a:r>
              <a:rPr lang="hu-HU" sz="2400" dirty="0" err="1" smtClean="0"/>
              <a:t>Please</a:t>
            </a:r>
            <a:r>
              <a:rPr lang="hu-HU" sz="2400" dirty="0" smtClean="0"/>
              <a:t> </a:t>
            </a:r>
            <a:r>
              <a:rPr lang="hu-HU" sz="2400" dirty="0" err="1" smtClean="0"/>
              <a:t>explain</a:t>
            </a:r>
            <a:r>
              <a:rPr lang="hu-HU" sz="2400" dirty="0" smtClean="0"/>
              <a:t> </a:t>
            </a:r>
            <a:r>
              <a:rPr lang="hu-HU" sz="2400" dirty="0" err="1" smtClean="0"/>
              <a:t>qualitatively</a:t>
            </a:r>
            <a:r>
              <a:rPr lang="hu-HU" sz="2400" dirty="0" smtClean="0"/>
              <a:t> </a:t>
            </a:r>
            <a:r>
              <a:rPr lang="hu-HU" sz="2400" dirty="0" err="1" smtClean="0"/>
              <a:t>why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operational</a:t>
            </a:r>
            <a:r>
              <a:rPr lang="hu-HU" sz="2400" dirty="0" smtClean="0"/>
              <a:t> </a:t>
            </a:r>
            <a:r>
              <a:rPr lang="hu-HU" sz="2400" dirty="0" err="1" smtClean="0"/>
              <a:t>temperature</a:t>
            </a:r>
            <a:r>
              <a:rPr lang="hu-HU" sz="2400" dirty="0" smtClean="0"/>
              <a:t> of 2 K is </a:t>
            </a:r>
            <a:r>
              <a:rPr lang="hu-HU" sz="2400" dirty="0" err="1" smtClean="0"/>
              <a:t>preferable</a:t>
            </a:r>
            <a:r>
              <a:rPr lang="hu-HU" sz="2400" dirty="0" smtClean="0"/>
              <a:t> </a:t>
            </a:r>
            <a:r>
              <a:rPr lang="hu-HU" sz="2400" dirty="0" err="1" smtClean="0"/>
              <a:t>compare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operation</a:t>
            </a:r>
            <a:r>
              <a:rPr lang="hu-HU" sz="2400" dirty="0" smtClean="0"/>
              <a:t> </a:t>
            </a:r>
            <a:r>
              <a:rPr lang="hu-HU" sz="2400" dirty="0" err="1" smtClean="0"/>
              <a:t>at</a:t>
            </a:r>
            <a:r>
              <a:rPr lang="hu-HU" sz="2400" dirty="0" smtClean="0"/>
              <a:t> 4.3 K.</a:t>
            </a:r>
            <a:br>
              <a:rPr lang="hu-HU" sz="2400" dirty="0" smtClean="0"/>
            </a:br>
            <a:r>
              <a:rPr lang="hu-HU" sz="2400" dirty="0" err="1" smtClean="0"/>
              <a:t>Please</a:t>
            </a:r>
            <a:r>
              <a:rPr lang="hu-HU" sz="2400" dirty="0" smtClean="0"/>
              <a:t> </a:t>
            </a:r>
            <a:r>
              <a:rPr lang="hu-HU" sz="2400" dirty="0" err="1" smtClean="0"/>
              <a:t>explain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parameters</a:t>
            </a:r>
            <a:r>
              <a:rPr lang="hu-HU" sz="2400" dirty="0" smtClean="0"/>
              <a:t> </a:t>
            </a:r>
            <a:r>
              <a:rPr lang="hu-HU" sz="2400" dirty="0" err="1" smtClean="0"/>
              <a:t>which</a:t>
            </a:r>
            <a:r>
              <a:rPr lang="hu-HU" sz="2400" dirty="0" smtClean="0"/>
              <a:t> </a:t>
            </a:r>
            <a:r>
              <a:rPr lang="hu-HU" sz="2400" dirty="0" err="1" smtClean="0"/>
              <a:t>will</a:t>
            </a:r>
            <a:r>
              <a:rPr lang="hu-HU" sz="2400" dirty="0" smtClean="0"/>
              <a:t> </a:t>
            </a:r>
            <a:r>
              <a:rPr lang="hu-HU" sz="2400" dirty="0" err="1" smtClean="0"/>
              <a:t>modify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above</a:t>
            </a:r>
            <a:r>
              <a:rPr lang="hu-HU" sz="2400" dirty="0" smtClean="0"/>
              <a:t> </a:t>
            </a:r>
            <a:r>
              <a:rPr lang="hu-HU" sz="2400" dirty="0" err="1" smtClean="0"/>
              <a:t>approximated</a:t>
            </a:r>
            <a:r>
              <a:rPr lang="hu-HU" sz="2400" dirty="0" smtClean="0"/>
              <a:t> </a:t>
            </a:r>
            <a:r>
              <a:rPr lang="hu-HU" sz="2400" dirty="0" err="1" smtClean="0"/>
              <a:t>expression</a:t>
            </a:r>
            <a:r>
              <a:rPr lang="hu-HU" sz="2400" dirty="0" smtClean="0"/>
              <a:t>.</a:t>
            </a:r>
            <a:endParaRPr lang="en-US" sz="24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pic>
        <p:nvPicPr>
          <p:cNvPr id="8" name="Object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283075"/>
            <a:ext cx="3232671" cy="64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8" name="2 Marcador de contenido"/>
          <p:cNvSpPr>
            <a:spLocks noGrp="1"/>
          </p:cNvSpPr>
          <p:nvPr/>
        </p:nvSpPr>
        <p:spPr bwMode="auto">
          <a:xfrm>
            <a:off x="152400" y="1263352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7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8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Blip>
                <a:blip r:embed="rId9"/>
              </a:buBlip>
            </a:pPr>
            <a:r>
              <a:rPr lang="es-ES" i="1" dirty="0" smtClean="0"/>
              <a:t>R</a:t>
            </a:r>
            <a:r>
              <a:rPr lang="es-ES" i="1" baseline="-25000" dirty="0" smtClean="0"/>
              <a:t>bcs</a:t>
            </a:r>
            <a:r>
              <a:rPr lang="es-ES" dirty="0" smtClean="0"/>
              <a:t> @ 2 K, pure niobium 5 </a:t>
            </a:r>
            <a:r>
              <a:rPr lang="es-ES" dirty="0" err="1" smtClean="0"/>
              <a:t>cell</a:t>
            </a:r>
            <a:r>
              <a:rPr lang="es-ES" dirty="0" smtClean="0"/>
              <a:t> </a:t>
            </a:r>
            <a:r>
              <a:rPr lang="es-ES" dirty="0" smtClean="0"/>
              <a:t>tesla-type cavity:</a:t>
            </a:r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 lvl="1">
              <a:buFontTx/>
              <a:buBlip>
                <a:blip r:embed="rId10"/>
              </a:buBlip>
            </a:pPr>
            <a:r>
              <a:rPr lang="es-ES" dirty="0" smtClean="0"/>
              <a:t>If:</a:t>
            </a:r>
          </a:p>
          <a:p>
            <a:pPr lvl="1">
              <a:buFontTx/>
              <a:buBlip>
                <a:blip r:embed="rId10"/>
              </a:buBlip>
            </a:pPr>
            <a:endParaRPr lang="es-ES" dirty="0" smtClean="0"/>
          </a:p>
          <a:p>
            <a:pPr lvl="1">
              <a:buBlip>
                <a:blip r:embed="rId10"/>
              </a:buBlip>
            </a:pPr>
            <a:r>
              <a:rPr lang="es-ES" dirty="0" smtClean="0"/>
              <a:t>Where T=2 K, f= 704.4 MHz, then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bcs</a:t>
            </a:r>
            <a:r>
              <a:rPr lang="en-US" b="1" dirty="0" smtClean="0"/>
              <a:t> = 3.21 n</a:t>
            </a:r>
            <a:r>
              <a:rPr lang="el-GR" b="1" dirty="0" smtClean="0"/>
              <a:t>Ω</a:t>
            </a:r>
            <a:endParaRPr lang="it-IT" b="1" dirty="0" smtClean="0"/>
          </a:p>
          <a:p>
            <a:pPr lvl="1">
              <a:buBlip>
                <a:blip r:embed="rId10"/>
              </a:buBlip>
            </a:pPr>
            <a:r>
              <a:rPr lang="es-ES" dirty="0" smtClean="0"/>
              <a:t> Where T=4.3 K, f= 704.4 MHz, then </a:t>
            </a:r>
            <a:r>
              <a:rPr lang="en-US" b="1" dirty="0" err="1" smtClean="0"/>
              <a:t>R</a:t>
            </a:r>
            <a:r>
              <a:rPr lang="en-US" b="1" baseline="-25000" dirty="0" err="1" smtClean="0"/>
              <a:t>bcs</a:t>
            </a:r>
            <a:r>
              <a:rPr lang="en-US" b="1" dirty="0" smtClean="0"/>
              <a:t> = 168.4 n</a:t>
            </a:r>
            <a:r>
              <a:rPr lang="el-GR" b="1" dirty="0" smtClean="0"/>
              <a:t>Ω</a:t>
            </a:r>
            <a:endParaRPr lang="it-IT" b="1" dirty="0" smtClean="0"/>
          </a:p>
          <a:p>
            <a:pPr lvl="1">
              <a:buNone/>
            </a:pPr>
            <a:endParaRPr lang="it-IT" dirty="0" smtClean="0"/>
          </a:p>
          <a:p>
            <a:pPr>
              <a:buFontTx/>
              <a:buBlip>
                <a:blip r:embed="rId9"/>
              </a:buBlip>
            </a:pP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several</a:t>
            </a:r>
            <a:r>
              <a:rPr lang="es-ES" dirty="0" smtClean="0"/>
              <a:t> </a:t>
            </a:r>
            <a:r>
              <a:rPr lang="es-ES" dirty="0" err="1" smtClean="0"/>
              <a:t>important</a:t>
            </a:r>
            <a:r>
              <a:rPr lang="es-ES" dirty="0" smtClean="0"/>
              <a:t> </a:t>
            </a:r>
            <a:r>
              <a:rPr lang="es-ES" dirty="0" err="1" smtClean="0"/>
              <a:t>parameters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consider</a:t>
            </a:r>
            <a:r>
              <a:rPr lang="es-ES" dirty="0" smtClean="0"/>
              <a:t>:</a:t>
            </a: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r>
              <a:rPr lang="es-ES" dirty="0" smtClean="0"/>
              <a:t>Operational temperature of 2 K is preferable to 4.3 K:</a:t>
            </a:r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None/>
            </a:pPr>
            <a:r>
              <a:rPr lang="es-ES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Blip>
                <a:blip r:embed="rId9"/>
              </a:buBlip>
            </a:pPr>
            <a:endParaRPr lang="es-ES" dirty="0" smtClean="0"/>
          </a:p>
          <a:p>
            <a:pPr>
              <a:buFontTx/>
              <a:buNone/>
            </a:pPr>
            <a:endParaRPr lang="es-ES" dirty="0" smtClean="0"/>
          </a:p>
        </p:txBody>
      </p:sp>
      <p:pic>
        <p:nvPicPr>
          <p:cNvPr id="9" name="Object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19449" y="1772816"/>
            <a:ext cx="41687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Object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502123" y="5837156"/>
            <a:ext cx="20034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Object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0752" y="5958799"/>
            <a:ext cx="608013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Object 1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60822" y="6000907"/>
            <a:ext cx="669925" cy="41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Szövegdoboz 15"/>
          <p:cNvSpPr txBox="1"/>
          <p:nvPr/>
        </p:nvSpPr>
        <p:spPr>
          <a:xfrm>
            <a:off x="0" y="3326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>
                <a:solidFill>
                  <a:schemeClr val="bg1"/>
                </a:solidFill>
                <a:ea typeface="ＭＳ Ｐゴシック" pitchFamily="-84" charset="-128"/>
              </a:rPr>
              <a:t>R</a:t>
            </a:r>
            <a:r>
              <a:rPr lang="hu-HU" sz="2400" baseline="-25000" dirty="0" smtClean="0">
                <a:solidFill>
                  <a:schemeClr val="bg1"/>
                </a:solidFill>
                <a:ea typeface="ＭＳ Ｐゴシック" pitchFamily="-84" charset="-128"/>
              </a:rPr>
              <a:t>BCS</a:t>
            </a:r>
            <a:r>
              <a:rPr lang="hu-HU" sz="2400" dirty="0" smtClean="0">
                <a:solidFill>
                  <a:schemeClr val="bg1"/>
                </a:solidFill>
                <a:ea typeface="ＭＳ Ｐゴシック" pitchFamily="-84" charset="-128"/>
              </a:rPr>
              <a:t> </a:t>
            </a:r>
            <a:r>
              <a:rPr lang="hu-HU" sz="2400" dirty="0" err="1" smtClean="0">
                <a:solidFill>
                  <a:schemeClr val="bg1"/>
                </a:solidFill>
                <a:ea typeface="ＭＳ Ｐゴシック" pitchFamily="-84" charset="-128"/>
              </a:rPr>
              <a:t>Resistance</a:t>
            </a:r>
            <a:endParaRPr lang="en-US" sz="2400" dirty="0">
              <a:solidFill>
                <a:schemeClr val="bg1"/>
              </a:solidFill>
            </a:endParaRPr>
          </a:p>
        </p:txBody>
      </p:sp>
      <p:graphicFrame>
        <p:nvGraphicFramePr>
          <p:cNvPr id="25" name="Oggetto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726661"/>
              </p:ext>
            </p:extLst>
          </p:nvPr>
        </p:nvGraphicFramePr>
        <p:xfrm>
          <a:off x="6588224" y="6014758"/>
          <a:ext cx="72766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2" name="Equazione" r:id="rId15" imgW="406080" imgH="241200" progId="Equation.3">
                  <p:embed/>
                </p:oleObj>
              </mc:Choice>
              <mc:Fallback>
                <p:oleObj name="Equazione" r:id="rId15" imgW="40608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6014758"/>
                        <a:ext cx="72766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60032" y="4135426"/>
            <a:ext cx="345638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Δ</a:t>
            </a:r>
            <a: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: cooper pair condensation energy</a:t>
            </a:r>
            <a:b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</a:br>
            <a:r>
              <a:rPr lang="el-GR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λ</a:t>
            </a:r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: </a:t>
            </a:r>
            <a: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London penetration depth</a:t>
            </a:r>
            <a:b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</a:br>
            <a:r>
              <a:rPr lang="el-GR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ρ</a:t>
            </a:r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: </a:t>
            </a:r>
            <a: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resistivity of </a:t>
            </a:r>
            <a:r>
              <a:rPr lang="en-GB" sz="1400" dirty="0" err="1">
                <a:latin typeface="Book Antiqua" pitchFamily="18" charset="0"/>
                <a:ea typeface="MS PGothic" pitchFamily="34" charset="-128"/>
                <a:cs typeface="ＭＳ Ｐゴシック" charset="0"/>
              </a:rPr>
              <a:t>nc</a:t>
            </a:r>
            <a:r>
              <a:rPr lang="en-GB" sz="1400" dirty="0">
                <a:latin typeface="Book Antiqua" pitchFamily="18" charset="0"/>
                <a:ea typeface="MS PGothic" pitchFamily="34" charset="-128"/>
                <a:cs typeface="ＭＳ Ｐゴシック" charset="0"/>
              </a:rPr>
              <a:t> </a:t>
            </a:r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electrons</a:t>
            </a:r>
          </a:p>
          <a:p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l: mean free path of </a:t>
            </a:r>
            <a:r>
              <a:rPr lang="en-GB" sz="1400" dirty="0" err="1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nc</a:t>
            </a:r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 electrons</a:t>
            </a:r>
          </a:p>
          <a:p>
            <a:r>
              <a:rPr lang="el-GR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ξ</a:t>
            </a:r>
            <a:r>
              <a:rPr lang="en-GB" sz="1400" dirty="0" smtClean="0">
                <a:latin typeface="Book Antiqua" pitchFamily="18" charset="0"/>
                <a:ea typeface="MS PGothic" pitchFamily="34" charset="-128"/>
                <a:cs typeface="ＭＳ Ｐゴシック" charset="0"/>
              </a:rPr>
              <a:t>: coherence length of cooper pairs</a:t>
            </a:r>
            <a:endParaRPr lang="en-GB" sz="1400" dirty="0">
              <a:latin typeface="Book Antiqua" pitchFamily="18" charset="0"/>
              <a:ea typeface="MS PGothic" pitchFamily="34" charset="-128"/>
              <a:cs typeface="ＭＳ Ｐゴシック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8846138"/>
              </p:ext>
            </p:extLst>
          </p:nvPr>
        </p:nvGraphicFramePr>
        <p:xfrm>
          <a:off x="1108173" y="4411363"/>
          <a:ext cx="33956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53" name="Equation" r:id="rId17" imgW="2172097" imgH="419497" progId="Equation.3">
                  <p:embed/>
                </p:oleObj>
              </mc:Choice>
              <mc:Fallback>
                <p:oleObj name="Equation" r:id="rId17" imgW="2172097" imgH="419497" progId="Equation.3">
                  <p:embed/>
                  <p:pic>
                    <p:nvPicPr>
                      <p:cNvPr id="0" name="Obje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173" y="4411363"/>
                        <a:ext cx="339566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228765" y="604273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Times New Roman" pitchFamily="18" charset="0"/>
                <a:cs typeface="Times New Roman" pitchFamily="18" charset="0"/>
              </a:rPr>
              <a:t>→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427267" y="6011643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latin typeface="Times New Roman" pitchFamily="18" charset="0"/>
                <a:cs typeface="Times New Roman" pitchFamily="18" charset="0"/>
              </a:rPr>
              <a:t>indeed</a:t>
            </a:r>
            <a:r>
              <a:rPr lang="es-E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011900" y="6042737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ym typeface="Wingdings" pitchFamily="2" charset="2"/>
              </a:rPr>
              <a:t></a:t>
            </a:r>
            <a:endParaRPr lang="en-GB" dirty="0"/>
          </a:p>
        </p:txBody>
      </p:sp>
      <p:sp>
        <p:nvSpPr>
          <p:cNvPr id="22" name="Oval 21"/>
          <p:cNvSpPr/>
          <p:nvPr/>
        </p:nvSpPr>
        <p:spPr>
          <a:xfrm>
            <a:off x="3995936" y="4509120"/>
            <a:ext cx="57606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857250" indent="-514350">
              <a:buAutoNum type="arabicPeriod" startAt="5"/>
            </a:pPr>
            <a:r>
              <a:rPr lang="en-US" sz="2400" dirty="0" smtClean="0"/>
              <a:t>If R</a:t>
            </a:r>
            <a:r>
              <a:rPr lang="en-US" sz="2400" baseline="-25000" dirty="0" smtClean="0"/>
              <a:t>BCS</a:t>
            </a:r>
            <a:r>
              <a:rPr lang="en-US" sz="2400" dirty="0" smtClean="0"/>
              <a:t> is the surface resistance, calculate the value of the quality factor </a:t>
            </a:r>
            <a:r>
              <a:rPr lang="hu-HU" sz="2400" dirty="0" smtClean="0"/>
              <a:t>(</a:t>
            </a:r>
            <a:r>
              <a:rPr lang="en-US" sz="2400" dirty="0" smtClean="0"/>
              <a:t>Q</a:t>
            </a:r>
            <a:r>
              <a:rPr lang="en-US" sz="2400" baseline="-25000" dirty="0" smtClean="0"/>
              <a:t>0</a:t>
            </a:r>
            <a:r>
              <a:rPr lang="hu-HU" sz="2400" dirty="0" smtClean="0"/>
              <a:t>) </a:t>
            </a:r>
            <a:r>
              <a:rPr lang="en-US" sz="2400" dirty="0" smtClean="0"/>
              <a:t>of this cavity.</a:t>
            </a:r>
            <a:br>
              <a:rPr lang="en-US" sz="2400" dirty="0" smtClean="0"/>
            </a:br>
            <a:r>
              <a:rPr lang="en-US" sz="2400" dirty="0" smtClean="0"/>
              <a:t>For real tested cavities there are more components of the surface resistance. Please give and describe these components.</a:t>
            </a:r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sp>
        <p:nvSpPr>
          <p:cNvPr id="7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25"/>
          <p:cNvGrpSpPr/>
          <p:nvPr/>
        </p:nvGrpSpPr>
        <p:grpSpPr>
          <a:xfrm>
            <a:off x="5369886" y="3516924"/>
            <a:ext cx="3738618" cy="3249694"/>
            <a:chOff x="1132603" y="2460657"/>
            <a:chExt cx="3738617" cy="3249694"/>
          </a:xfrm>
        </p:grpSpPr>
        <p:grpSp>
          <p:nvGrpSpPr>
            <p:cNvPr id="11" name="Groupe 10"/>
            <p:cNvGrpSpPr>
              <a:grpSpLocks/>
            </p:cNvGrpSpPr>
            <p:nvPr/>
          </p:nvGrpSpPr>
          <p:grpSpPr bwMode="auto">
            <a:xfrm>
              <a:off x="1132603" y="2460657"/>
              <a:ext cx="3738617" cy="3238656"/>
              <a:chOff x="4458493" y="44624"/>
              <a:chExt cx="4537532" cy="3932239"/>
            </a:xfrm>
          </p:grpSpPr>
          <p:grpSp>
            <p:nvGrpSpPr>
              <p:cNvPr id="21" name="Groupe 14"/>
              <p:cNvGrpSpPr>
                <a:grpSpLocks/>
              </p:cNvGrpSpPr>
              <p:nvPr/>
            </p:nvGrpSpPr>
            <p:grpSpPr bwMode="auto">
              <a:xfrm>
                <a:off x="4458493" y="44624"/>
                <a:ext cx="4537532" cy="3932239"/>
                <a:chOff x="4402941" y="2924387"/>
                <a:chExt cx="4537247" cy="3932686"/>
              </a:xfrm>
            </p:grpSpPr>
            <p:graphicFrame>
              <p:nvGraphicFramePr>
                <p:cNvPr id="23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01177019"/>
                    </p:ext>
                  </p:extLst>
                </p:nvPr>
              </p:nvGraphicFramePr>
              <p:xfrm>
                <a:off x="4402941" y="2924387"/>
                <a:ext cx="4516156" cy="393268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9253" name="Chart" r:id="rId3" imgW="9956160" imgH="5355000" progId="Excel.Chart.8">
                        <p:embed/>
                      </p:oleObj>
                    </mc:Choice>
                    <mc:Fallback>
                      <p:oleObj name="Chart" r:id="rId3" imgW="9956160" imgH="5355000" progId="Excel.Char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 l="21558" t="2458" r="25018" b="10524"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02941" y="2924387"/>
                              <a:ext cx="4516156" cy="3932686"/>
                            </a:xfrm>
                            <a:prstGeom prst="rect">
                              <a:avLst/>
                            </a:prstGeom>
                            <a:solidFill>
                              <a:schemeClr val="bg1"/>
                            </a:solidFill>
                            <a:ln>
                              <a:noFill/>
                            </a:ln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4" name="Rectangle 23"/>
                <p:cNvSpPr/>
                <p:nvPr/>
              </p:nvSpPr>
              <p:spPr>
                <a:xfrm>
                  <a:off x="6418437" y="3213384"/>
                  <a:ext cx="1366412" cy="287409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fr-FR" sz="1200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8148272" y="5877868"/>
                  <a:ext cx="791916" cy="1429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0" anchor="ctr"/>
                <a:lstStyle/>
                <a:p>
                  <a:pPr>
                    <a:defRPr/>
                  </a:pPr>
                  <a:r>
                    <a:rPr lang="fr-FR" sz="900" b="1" dirty="0" err="1">
                      <a:solidFill>
                        <a:srgbClr val="FF0000"/>
                      </a:solidFill>
                    </a:rPr>
                    <a:t>residual</a:t>
                  </a:r>
                  <a:endParaRPr lang="fr-FR" sz="9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26" name="ZoneTexte 35"/>
                <p:cNvSpPr txBox="1"/>
                <p:nvPr/>
              </p:nvSpPr>
              <p:spPr>
                <a:xfrm>
                  <a:off x="7732802" y="3861244"/>
                  <a:ext cx="823771" cy="48585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>
                    <a:defRPr/>
                  </a:pPr>
                  <a:r>
                    <a:rPr lang="fr-FR" sz="1000" u="none" dirty="0">
                      <a:cs typeface="+mn-cs"/>
                    </a:rPr>
                    <a:t>1,3 GHz</a:t>
                  </a:r>
                </a:p>
                <a:p>
                  <a:pPr>
                    <a:defRPr/>
                  </a:pPr>
                  <a:r>
                    <a:rPr lang="fr-FR" sz="1000" u="none" dirty="0">
                      <a:cs typeface="+mn-cs"/>
                    </a:rPr>
                    <a:t>1MV/m</a:t>
                  </a:r>
                </a:p>
              </p:txBody>
            </p:sp>
          </p:grpSp>
          <p:cxnSp>
            <p:nvCxnSpPr>
              <p:cNvPr id="22" name="Connecteur droit 30"/>
              <p:cNvCxnSpPr/>
              <p:nvPr/>
            </p:nvCxnSpPr>
            <p:spPr>
              <a:xfrm>
                <a:off x="8700824" y="2996183"/>
                <a:ext cx="0" cy="142894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e 8"/>
            <p:cNvGrpSpPr/>
            <p:nvPr/>
          </p:nvGrpSpPr>
          <p:grpSpPr>
            <a:xfrm>
              <a:off x="2634822" y="2505627"/>
              <a:ext cx="2200512" cy="3204724"/>
              <a:chOff x="1835696" y="2780928"/>
              <a:chExt cx="2323867" cy="3459639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1835696" y="2780928"/>
                <a:ext cx="1512168" cy="360040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400" b="0" i="0" u="sng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7" name="ZoneTexte 7"/>
              <p:cNvSpPr txBox="1"/>
              <p:nvPr/>
            </p:nvSpPr>
            <p:spPr>
              <a:xfrm>
                <a:off x="3567734" y="2908133"/>
                <a:ext cx="5918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u="none" dirty="0" smtClean="0"/>
                  <a:t>T (K)</a:t>
                </a:r>
                <a:endParaRPr lang="en-US" b="1" u="none" dirty="0"/>
              </a:p>
            </p:txBody>
          </p:sp>
          <p:sp>
            <p:nvSpPr>
              <p:cNvPr id="18" name="ZoneTexte 17"/>
              <p:cNvSpPr txBox="1"/>
              <p:nvPr/>
            </p:nvSpPr>
            <p:spPr>
              <a:xfrm>
                <a:off x="2918128" y="5932790"/>
                <a:ext cx="590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u="none" dirty="0" smtClean="0"/>
                  <a:t> (K</a:t>
                </a:r>
                <a:r>
                  <a:rPr lang="en-US" b="1" u="none" baseline="30000" dirty="0" smtClean="0"/>
                  <a:t>-1</a:t>
                </a:r>
                <a:r>
                  <a:rPr lang="en-US" b="1" u="none" dirty="0" smtClean="0"/>
                  <a:t>)</a:t>
                </a:r>
                <a:endParaRPr lang="en-US" b="1" u="none" dirty="0"/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1941888" y="2908134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2,5</a:t>
                </a:r>
                <a:endParaRPr lang="en-US" u="none" dirty="0"/>
              </a:p>
            </p:txBody>
          </p:sp>
          <p:sp>
            <p:nvSpPr>
              <p:cNvPr id="20" name="ZoneTexte 19"/>
              <p:cNvSpPr txBox="1"/>
              <p:nvPr/>
            </p:nvSpPr>
            <p:spPr>
              <a:xfrm>
                <a:off x="2856004" y="2912795"/>
                <a:ext cx="5325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u="none" dirty="0" smtClean="0"/>
                  <a:t>1,66</a:t>
                </a:r>
                <a:endParaRPr lang="en-US" u="none" dirty="0"/>
              </a:p>
            </p:txBody>
          </p:sp>
        </p:grpSp>
      </p:grpSp>
      <p:sp>
        <p:nvSpPr>
          <p:cNvPr id="8" name="7 Marcador de contenido"/>
          <p:cNvSpPr>
            <a:spLocks noGrp="1"/>
          </p:cNvSpPr>
          <p:nvPr/>
        </p:nvSpPr>
        <p:spPr bwMode="auto">
          <a:xfrm>
            <a:off x="17318" y="1526913"/>
            <a:ext cx="88392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5"/>
              </a:buBlip>
              <a:defRPr sz="24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6"/>
              </a:buBlip>
              <a:defRPr sz="20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7"/>
              </a:buBlip>
              <a:defRPr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8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Tx/>
              <a:buBlip>
                <a:blip r:embed="rId9"/>
              </a:buBlip>
              <a:defRPr sz="1600" kern="1200">
                <a:solidFill>
                  <a:schemeClr val="tx1"/>
                </a:solidFill>
                <a:latin typeface="Book Antiqua" pitchFamily="18" charset="0"/>
                <a:ea typeface="MS PGothic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Blip>
                <a:blip r:embed="rId10"/>
              </a:buBlip>
            </a:pPr>
            <a:r>
              <a:rPr lang="en-US" sz="2200" dirty="0" smtClean="0"/>
              <a:t>If R</a:t>
            </a:r>
            <a:r>
              <a:rPr lang="en-US" sz="2200" baseline="-25000" dirty="0" smtClean="0"/>
              <a:t>BCS</a:t>
            </a:r>
            <a:r>
              <a:rPr lang="en-US" sz="2200" dirty="0" smtClean="0"/>
              <a:t> is  the surface resistance, calculate Q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 of this cavity:</a:t>
            </a:r>
          </a:p>
          <a:p>
            <a:pPr lvl="1">
              <a:lnSpc>
                <a:spcPct val="80000"/>
              </a:lnSpc>
              <a:buFontTx/>
              <a:buBlip>
                <a:blip r:embed="rId11"/>
              </a:buBlip>
            </a:pPr>
            <a:endParaRPr lang="en-US" sz="1900" dirty="0" smtClean="0"/>
          </a:p>
          <a:p>
            <a:pPr lvl="1">
              <a:lnSpc>
                <a:spcPct val="80000"/>
              </a:lnSpc>
              <a:buFontTx/>
              <a:buBlip>
                <a:blip r:embed="rId11"/>
              </a:buBlip>
            </a:pPr>
            <a:endParaRPr lang="en-US" sz="1900" baseline="-25000" dirty="0" smtClean="0"/>
          </a:p>
          <a:p>
            <a:pPr lvl="1">
              <a:lnSpc>
                <a:spcPct val="80000"/>
              </a:lnSpc>
              <a:buFontTx/>
              <a:buBlip>
                <a:blip r:embed="rId11"/>
              </a:buBlip>
            </a:pPr>
            <a:endParaRPr lang="en-US" sz="1900" baseline="-250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baseline="-25000" dirty="0" smtClean="0"/>
              <a:t>		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900" dirty="0" smtClean="0"/>
              <a:t>Where G=161 </a:t>
            </a:r>
            <a:r>
              <a:rPr lang="el-GR" sz="1900" dirty="0" smtClean="0"/>
              <a:t>Ω</a:t>
            </a:r>
            <a:r>
              <a:rPr lang="es-ES" sz="1900" dirty="0" smtClean="0"/>
              <a:t> and </a:t>
            </a:r>
            <a:r>
              <a:rPr lang="en-US" sz="1900" dirty="0" smtClean="0"/>
              <a:t>R</a:t>
            </a:r>
            <a:r>
              <a:rPr lang="en-US" sz="1900" baseline="-25000" dirty="0" smtClean="0"/>
              <a:t>BCS</a:t>
            </a:r>
            <a:r>
              <a:rPr lang="en-US" sz="1900" dirty="0" smtClean="0"/>
              <a:t> = 3.21 n</a:t>
            </a:r>
            <a:r>
              <a:rPr lang="el-GR" sz="1900" dirty="0" smtClean="0"/>
              <a:t>Ω</a:t>
            </a:r>
            <a:r>
              <a:rPr lang="en-GB" sz="1900" dirty="0" smtClean="0"/>
              <a:t> @ 2K</a:t>
            </a:r>
            <a:endParaRPr lang="es-ES" sz="19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900" dirty="0" smtClean="0"/>
              <a:t>Then: </a:t>
            </a:r>
            <a:r>
              <a:rPr lang="en-US" sz="1900" dirty="0" smtClean="0"/>
              <a:t>Q</a:t>
            </a:r>
            <a:r>
              <a:rPr lang="en-US" sz="1900" baseline="-25000" dirty="0" smtClean="0"/>
              <a:t>0 </a:t>
            </a:r>
            <a:r>
              <a:rPr lang="es-ES" sz="1900" dirty="0" smtClean="0"/>
              <a:t>= 5.02E10</a:t>
            </a:r>
          </a:p>
          <a:p>
            <a:pPr lvl="1">
              <a:lnSpc>
                <a:spcPct val="80000"/>
              </a:lnSpc>
              <a:buFontTx/>
              <a:buBlip>
                <a:blip r:embed="rId11"/>
              </a:buBlip>
            </a:pPr>
            <a:endParaRPr lang="en-US" sz="1900" dirty="0" smtClean="0"/>
          </a:p>
          <a:p>
            <a:pPr lvl="1">
              <a:lnSpc>
                <a:spcPct val="80000"/>
              </a:lnSpc>
              <a:buFontTx/>
              <a:buBlip>
                <a:blip r:embed="rId11"/>
              </a:buBlip>
            </a:pPr>
            <a:r>
              <a:rPr lang="es-ES" sz="1900" dirty="0" smtClean="0"/>
              <a:t>Description of the other components of </a:t>
            </a:r>
            <a:r>
              <a:rPr lang="es-ES" sz="1900" dirty="0" err="1" smtClean="0"/>
              <a:t>the</a:t>
            </a:r>
            <a:r>
              <a:rPr lang="es-ES" sz="1900" dirty="0" smtClean="0"/>
              <a:t> </a:t>
            </a:r>
            <a:br>
              <a:rPr lang="es-ES" sz="1900" dirty="0" smtClean="0"/>
            </a:br>
            <a:r>
              <a:rPr lang="es-ES" sz="1900" dirty="0" err="1" smtClean="0"/>
              <a:t>surface</a:t>
            </a:r>
            <a:r>
              <a:rPr lang="es-ES" sz="1900" dirty="0" smtClean="0"/>
              <a:t> </a:t>
            </a:r>
            <a:r>
              <a:rPr lang="es-ES" sz="1900" dirty="0" smtClean="0"/>
              <a:t>resistance for real tested cavities: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9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900" dirty="0" smtClean="0"/>
              <a:t>R</a:t>
            </a:r>
            <a:r>
              <a:rPr lang="en-US" sz="1900" baseline="-25000" dirty="0" smtClean="0"/>
              <a:t>S</a:t>
            </a:r>
            <a:r>
              <a:rPr lang="en-US" sz="1900" dirty="0" smtClean="0"/>
              <a:t> = R</a:t>
            </a:r>
            <a:r>
              <a:rPr lang="en-US" sz="1900" baseline="-25000" dirty="0" smtClean="0"/>
              <a:t>BCS</a:t>
            </a:r>
            <a:r>
              <a:rPr lang="en-US" sz="1900" dirty="0" smtClean="0"/>
              <a:t> (</a:t>
            </a:r>
            <a:r>
              <a:rPr lang="el-GR" sz="1900" dirty="0" smtClean="0"/>
              <a:t>ω</a:t>
            </a:r>
            <a:r>
              <a:rPr lang="es-ES" sz="1900" dirty="0" smtClean="0"/>
              <a:t>, T, </a:t>
            </a:r>
            <a:r>
              <a:rPr lang="el-GR" sz="1900" dirty="0" smtClean="0"/>
              <a:t>Δ</a:t>
            </a:r>
            <a:r>
              <a:rPr lang="es-ES" sz="1900" dirty="0" smtClean="0"/>
              <a:t>, T</a:t>
            </a:r>
            <a:r>
              <a:rPr lang="en-US" sz="1900" baseline="-25000" dirty="0" smtClean="0"/>
              <a:t>C</a:t>
            </a:r>
            <a:r>
              <a:rPr lang="en-US" sz="1900" dirty="0" smtClean="0"/>
              <a:t>, </a:t>
            </a:r>
            <a:r>
              <a:rPr lang="el-GR" sz="1900" dirty="0" smtClean="0"/>
              <a:t>λ</a:t>
            </a:r>
            <a:r>
              <a:rPr lang="en-US" sz="1900" baseline="-25000" dirty="0" smtClean="0"/>
              <a:t>L</a:t>
            </a:r>
            <a:r>
              <a:rPr lang="en-US" sz="1900" dirty="0" smtClean="0"/>
              <a:t> , </a:t>
            </a:r>
            <a:r>
              <a:rPr lang="el-GR" sz="1900" dirty="0" smtClean="0"/>
              <a:t>ξ</a:t>
            </a:r>
            <a:r>
              <a:rPr lang="en-US" sz="1900" baseline="-25000" dirty="0" smtClean="0"/>
              <a:t>0</a:t>
            </a:r>
            <a:r>
              <a:rPr lang="en-US" sz="1900" dirty="0" smtClean="0"/>
              <a:t>, l)+ </a:t>
            </a:r>
            <a:r>
              <a:rPr lang="en-US" sz="1900" dirty="0" err="1" smtClean="0"/>
              <a:t>R</a:t>
            </a:r>
            <a:r>
              <a:rPr lang="en-US" sz="1900" baseline="-25000" dirty="0" err="1" smtClean="0"/>
              <a:t>res</a:t>
            </a:r>
            <a:r>
              <a:rPr lang="en-US" sz="1900" dirty="0" smtClean="0"/>
              <a:t> </a:t>
            </a:r>
            <a:r>
              <a:rPr lang="en-US" sz="1900" baseline="-25000" dirty="0" smtClean="0"/>
              <a:t> 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1900" baseline="-25000" dirty="0"/>
          </a:p>
          <a:p>
            <a:pPr lvl="1">
              <a:lnSpc>
                <a:spcPct val="80000"/>
              </a:lnSpc>
              <a:buFontTx/>
              <a:buNone/>
            </a:pPr>
            <a:r>
              <a:rPr lang="es-ES" sz="1900" dirty="0" err="1" smtClean="0"/>
              <a:t>where</a:t>
            </a:r>
            <a:r>
              <a:rPr lang="es-ES" sz="1900" dirty="0" smtClean="0"/>
              <a:t> </a:t>
            </a:r>
            <a:r>
              <a:rPr lang="es-ES" sz="1900" dirty="0" smtClean="0"/>
              <a:t>the possible contributions to Rres are: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s-ES" sz="1700" dirty="0" smtClean="0"/>
              <a:t>Trapped magnetic field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s-ES" sz="1700" dirty="0" smtClean="0"/>
              <a:t>Normal conducting precipitates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s-ES" sz="1700" dirty="0" smtClean="0"/>
              <a:t>Grain boundaries</a:t>
            </a:r>
          </a:p>
          <a:p>
            <a:pPr lvl="2">
              <a:lnSpc>
                <a:spcPct val="80000"/>
              </a:lnSpc>
              <a:buFontTx/>
              <a:buChar char="•"/>
            </a:pPr>
            <a:r>
              <a:rPr lang="es-ES" sz="1700" dirty="0" smtClean="0"/>
              <a:t>Interface </a:t>
            </a:r>
            <a:r>
              <a:rPr lang="es-ES" sz="1700" dirty="0" err="1" smtClean="0"/>
              <a:t>losses</a:t>
            </a:r>
            <a:endParaRPr lang="en-US" sz="1700" baseline="-25000" dirty="0" smtClean="0"/>
          </a:p>
          <a:p>
            <a:pPr>
              <a:lnSpc>
                <a:spcPct val="80000"/>
              </a:lnSpc>
              <a:buFontTx/>
              <a:buBlip>
                <a:blip r:embed="rId10"/>
              </a:buBlip>
            </a:pPr>
            <a:endParaRPr lang="es-ES" sz="2200" dirty="0" smtClean="0"/>
          </a:p>
        </p:txBody>
      </p:sp>
      <p:sp>
        <p:nvSpPr>
          <p:cNvPr id="4" name="Téglalap 3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Picture 4" descr="C:\Users\Mimi\Desktop\Névtelen-3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230173" y="-315416"/>
            <a:ext cx="2281893" cy="1613496"/>
          </a:xfrm>
          <a:prstGeom prst="rect">
            <a:avLst/>
          </a:prstGeom>
          <a:noFill/>
        </p:spPr>
      </p:pic>
      <p:sp>
        <p:nvSpPr>
          <p:cNvPr id="6" name="Szövegdoboz 5"/>
          <p:cNvSpPr txBox="1"/>
          <p:nvPr/>
        </p:nvSpPr>
        <p:spPr>
          <a:xfrm>
            <a:off x="107504" y="878523"/>
            <a:ext cx="3312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</a:rPr>
              <a:t>The CERN Accelerator School</a:t>
            </a:r>
            <a:endParaRPr lang="en-US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12" name="Objektum 11"/>
          <p:cNvGraphicFramePr>
            <a:graphicFrameLocks noChangeAspect="1"/>
          </p:cNvGraphicFramePr>
          <p:nvPr/>
        </p:nvGraphicFramePr>
        <p:xfrm>
          <a:off x="2339752" y="1916832"/>
          <a:ext cx="1368152" cy="877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Equation" r:id="rId13" imgW="672840" imgH="431640" progId="Equation.3">
                  <p:embed/>
                </p:oleObj>
              </mc:Choice>
              <mc:Fallback>
                <p:oleObj name="Equation" r:id="rId13" imgW="6728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916832"/>
                        <a:ext cx="1368152" cy="8776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zövegdoboz 13"/>
          <p:cNvSpPr txBox="1"/>
          <p:nvPr/>
        </p:nvSpPr>
        <p:spPr>
          <a:xfrm>
            <a:off x="0" y="59107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chemeClr val="bg1"/>
                </a:solidFill>
                <a:ea typeface="ＭＳ Ｐゴシック" pitchFamily="-84" charset="-128"/>
              </a:rPr>
              <a:t>Unloaded Quality Factor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Szövegdoboz 21"/>
          <p:cNvSpPr txBox="1"/>
          <p:nvPr/>
        </p:nvSpPr>
        <p:spPr>
          <a:xfrm>
            <a:off x="5796136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CASE STUDY</a:t>
            </a:r>
          </a:p>
          <a:p>
            <a:pPr algn="r"/>
            <a:r>
              <a:rPr lang="hu-HU" sz="2000" dirty="0" smtClean="0">
                <a:solidFill>
                  <a:schemeClr val="bg1"/>
                </a:solidFill>
              </a:rPr>
              <a:t>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671</Words>
  <Application>Microsoft Office PowerPoint</Application>
  <PresentationFormat>On-screen Show (4:3)</PresentationFormat>
  <Paragraphs>218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Office-téma</vt:lpstr>
      <vt:lpstr>Equation</vt:lpstr>
      <vt:lpstr>Equazione</vt:lpstr>
      <vt:lpstr>Microsoft Equation 3.0</vt:lpstr>
      <vt:lpstr>Chart</vt:lpstr>
      <vt:lpstr>Group 6 /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Mimi</dc:creator>
  <cp:lastModifiedBy>Jens Steckert</cp:lastModifiedBy>
  <cp:revision>109</cp:revision>
  <dcterms:created xsi:type="dcterms:W3CDTF">2013-05-01T15:33:34Z</dcterms:created>
  <dcterms:modified xsi:type="dcterms:W3CDTF">2013-05-02T12:28:39Z</dcterms:modified>
</cp:coreProperties>
</file>