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5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7E595-6ACD-45B4-B2EF-EAD979B2CD6E}" type="datetimeFigureOut">
              <a:rPr lang="it-IT" smtClean="0"/>
              <a:t>02/05/2013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F4D7-B423-4EF7-BAED-AE36D954522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5F4D7-B423-4EF7-BAED-AE36D9545221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B36B-9031-45A8-8D35-9367B10E3CBF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8BAA-C9FA-485A-B5FF-64E530A102D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75125"/>
          </a:xfrm>
        </p:spPr>
        <p:txBody>
          <a:bodyPr>
            <a:normAutofit fontScale="90000"/>
          </a:bodyPr>
          <a:lstStyle/>
          <a:p>
            <a:r>
              <a:rPr lang="en-GB" sz="2300" b="1" dirty="0" smtClean="0">
                <a:ea typeface="ＭＳ Ｐゴシック" pitchFamily="-84" charset="-128"/>
              </a:rPr>
              <a:t>Case study 5</a:t>
            </a: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3200" b="1" dirty="0" smtClean="0">
                <a:solidFill>
                  <a:srgbClr val="0070C0"/>
                </a:solidFill>
                <a:ea typeface="ＭＳ Ｐゴシック" pitchFamily="-84" charset="-128"/>
              </a:rPr>
              <a:t>RF cavities: superconductivity and thin films, local defect</a:t>
            </a:r>
            <a:r>
              <a:rPr lang="en-GB" sz="3200" b="1" dirty="0" smtClean="0">
                <a:solidFill>
                  <a:srgbClr val="0070C0"/>
                </a:solidFill>
                <a:ea typeface="ＭＳ Ｐゴシック" pitchFamily="-84" charset="-128"/>
              </a:rPr>
              <a:t>…</a:t>
            </a:r>
            <a:br>
              <a:rPr lang="en-GB" sz="3200" b="1" dirty="0" smtClean="0">
                <a:solidFill>
                  <a:srgbClr val="0070C0"/>
                </a:solidFill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>Group A5</a:t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>M. </a:t>
            </a:r>
            <a:r>
              <a:rPr lang="en-GB" sz="2300" dirty="0" err="1" smtClean="0">
                <a:ea typeface="ＭＳ Ｐゴシック" pitchFamily="-84" charset="-128"/>
              </a:rPr>
              <a:t>Martinello</a:t>
            </a: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>A. </a:t>
            </a:r>
            <a:r>
              <a:rPr lang="en-GB" sz="2300" dirty="0" err="1" smtClean="0">
                <a:ea typeface="ＭＳ Ｐゴシック" pitchFamily="-84" charset="-128"/>
              </a:rPr>
              <a:t>Mierau</a:t>
            </a: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>J. Tan</a:t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>J. Perez Bermejo</a:t>
            </a:r>
            <a:br>
              <a:rPr lang="en-GB" sz="2300" dirty="0" smtClean="0">
                <a:ea typeface="ＭＳ Ｐゴシック" pitchFamily="-84" charset="-128"/>
              </a:rPr>
            </a:br>
            <a:r>
              <a:rPr lang="en-GB" sz="2300" dirty="0" smtClean="0">
                <a:ea typeface="ＭＳ Ｐゴシック" pitchFamily="-84" charset="-128"/>
              </a:rPr>
              <a:t>M. </a:t>
            </a:r>
            <a:r>
              <a:rPr lang="en-GB" sz="2300" dirty="0" err="1" smtClean="0">
                <a:ea typeface="ＭＳ Ｐゴシック" pitchFamily="-84" charset="-128"/>
              </a:rPr>
              <a:t>Bednarek</a:t>
            </a:r>
            <a:r>
              <a:rPr lang="en-GB" sz="2300" dirty="0" smtClean="0">
                <a:ea typeface="ＭＳ Ｐゴシック" pitchFamily="-84" charset="-128"/>
              </a:rPr>
              <a:t/>
            </a:r>
            <a:br>
              <a:rPr lang="en-GB" sz="2300" dirty="0" smtClean="0">
                <a:ea typeface="ＭＳ Ｐゴシック" pitchFamily="-84" charset="-128"/>
              </a:rPr>
            </a:br>
            <a:endParaRPr lang="en-GB" sz="2300" dirty="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 cstate="print"/>
          <a:srcRect t="57063" r="50123" b="6825"/>
          <a:stretch>
            <a:fillRect/>
          </a:stretch>
        </p:blipFill>
        <p:spPr bwMode="auto">
          <a:xfrm>
            <a:off x="0" y="723900"/>
            <a:ext cx="36562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 + RF model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95700" y="749300"/>
            <a:ext cx="520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model shows that </a:t>
            </a:r>
            <a:r>
              <a:rPr lang="en-US" sz="1400" dirty="0" smtClean="0"/>
              <a:t>the heat exchange at the cavity/He interface </a:t>
            </a:r>
            <a:r>
              <a:rPr lang="en-US" sz="1400" dirty="0" smtClean="0"/>
              <a:t>is  better with higher </a:t>
            </a:r>
            <a:r>
              <a:rPr lang="en-US" sz="1400" dirty="0" err="1" smtClean="0"/>
              <a:t>Kapiza</a:t>
            </a:r>
            <a:r>
              <a:rPr lang="en-US" sz="1400" dirty="0" smtClean="0"/>
              <a:t> conductance: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hot spot in the cavity is more localized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temperature spread is larger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q</a:t>
            </a:r>
            <a:r>
              <a:rPr lang="en-US" sz="1400" dirty="0" smtClean="0"/>
              <a:t>uench </a:t>
            </a:r>
            <a:r>
              <a:rPr lang="en-US" sz="1400" dirty="0" smtClean="0"/>
              <a:t>occurs at </a:t>
            </a:r>
            <a:r>
              <a:rPr lang="en-US" sz="1400" dirty="0" smtClean="0"/>
              <a:t>higher B field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If </a:t>
            </a:r>
            <a:r>
              <a:rPr lang="en-US" sz="1400" dirty="0" smtClean="0">
                <a:latin typeface="Symbol" pitchFamily="18" charset="2"/>
              </a:rPr>
              <a:t>k</a:t>
            </a:r>
            <a:r>
              <a:rPr lang="en-US" sz="1400" dirty="0" smtClean="0"/>
              <a:t>  is temperature dependent, </a:t>
            </a:r>
            <a:r>
              <a:rPr lang="en-US" sz="1400" dirty="0" err="1" smtClean="0"/>
              <a:t>i.e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k</a:t>
            </a:r>
            <a:r>
              <a:rPr lang="en-US" sz="1400" dirty="0" smtClean="0"/>
              <a:t>  increases with </a:t>
            </a:r>
            <a:r>
              <a:rPr lang="en-US" sz="1400" dirty="0" smtClean="0"/>
              <a:t>T</a:t>
            </a:r>
            <a:r>
              <a:rPr lang="en-US" sz="1400" dirty="0" smtClean="0"/>
              <a:t>: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T5 ‘ &lt; T5 (better thermal conduction with the bulk)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T1’ &gt; T1  (poorer </a:t>
            </a:r>
            <a:r>
              <a:rPr lang="en-US" sz="1400" dirty="0" smtClean="0"/>
              <a:t>thermal conduction with the </a:t>
            </a:r>
            <a:r>
              <a:rPr lang="en-US" sz="1400" dirty="0" smtClean="0"/>
              <a:t>bulk)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temperature spread </a:t>
            </a:r>
            <a:r>
              <a:rPr lang="en-US" sz="1400" dirty="0" smtClean="0"/>
              <a:t>is smaller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RRR increases with increasing </a:t>
            </a:r>
            <a:r>
              <a:rPr lang="en-US" sz="1400" dirty="0" err="1" smtClean="0"/>
              <a:t>Nb</a:t>
            </a:r>
            <a:r>
              <a:rPr lang="en-US" sz="1400" dirty="0" smtClean="0"/>
              <a:t> purity, and hence the thermal </a:t>
            </a:r>
            <a:r>
              <a:rPr lang="en-US" sz="1400" dirty="0" smtClean="0"/>
              <a:t>conductivity</a:t>
            </a:r>
          </a:p>
          <a:p>
            <a:r>
              <a:rPr lang="en-US" sz="1400" dirty="0" smtClean="0"/>
              <a:t>We can apply higher B field before quenching</a:t>
            </a:r>
            <a:r>
              <a:rPr lang="en-US" sz="1400" dirty="0" smtClean="0"/>
              <a:t> </a:t>
            </a:r>
            <a:endParaRPr lang="en-US" sz="14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3907" t="37695" r="2500" b="13086"/>
          <a:stretch>
            <a:fillRect/>
          </a:stretch>
        </p:blipFill>
        <p:spPr bwMode="auto">
          <a:xfrm>
            <a:off x="317500" y="4010232"/>
            <a:ext cx="6769100" cy="28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15625" t="21875" r="11250" b="54688"/>
          <a:stretch>
            <a:fillRect/>
          </a:stretch>
        </p:blipFill>
        <p:spPr bwMode="auto">
          <a:xfrm>
            <a:off x="241300" y="3292068"/>
            <a:ext cx="3035300" cy="7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Thin Niobium film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Bulk Niobium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Modelling</a:t>
            </a:r>
            <a:r>
              <a:rPr lang="en-US" dirty="0" smtClean="0">
                <a:solidFill>
                  <a:srgbClr val="0070C0"/>
                </a:solidFill>
              </a:rPr>
              <a:t> a step at grain boundary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Thermal and RF model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Thin Niobium Film [1]</a:t>
            </a:r>
            <a:endParaRPr lang="it-IT" sz="2800" dirty="0"/>
          </a:p>
        </p:txBody>
      </p:sp>
      <p:pic>
        <p:nvPicPr>
          <p:cNvPr id="4" name="Imag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657600" cy="2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399" y="838200"/>
            <a:ext cx="3679825" cy="21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5" y="3524250"/>
            <a:ext cx="4310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Evalutate</a:t>
            </a:r>
            <a:r>
              <a:rPr lang="en-US" sz="1400" dirty="0" smtClean="0"/>
              <a:t> the p</a:t>
            </a:r>
            <a:r>
              <a:rPr lang="en-US" sz="1400" dirty="0" smtClean="0"/>
              <a:t>enetration </a:t>
            </a:r>
            <a:r>
              <a:rPr lang="en-US" sz="1400" dirty="0" smtClean="0"/>
              <a:t>depth using the Slater formula</a:t>
            </a:r>
            <a:endParaRPr lang="it-IT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4599" y="914400"/>
            <a:ext cx="11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=1.3GHz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G=270</a:t>
            </a:r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4350" y="3838575"/>
          <a:ext cx="4486275" cy="638175"/>
        </p:xfrm>
        <a:graphic>
          <a:graphicData uri="http://schemas.openxmlformats.org/presentationml/2006/ole">
            <p:oleObj spid="_x0000_s1026" name="Equation" r:id="rId5" imgW="3568680" imgH="5079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05501" y="3924300"/>
            <a:ext cx="2428874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Bulk </a:t>
            </a:r>
            <a:r>
              <a:rPr lang="en-US" sz="2000" dirty="0" err="1" smtClean="0"/>
              <a:t>Nb</a:t>
            </a:r>
            <a:r>
              <a:rPr lang="en-US" sz="2000" dirty="0" smtClean="0"/>
              <a:t> : </a:t>
            </a:r>
            <a:r>
              <a:rPr lang="en-US" sz="2000" i="1" dirty="0" err="1" smtClean="0">
                <a:latin typeface="Symbol" pitchFamily="18" charset="2"/>
              </a:rPr>
              <a:t>l</a:t>
            </a:r>
            <a:r>
              <a:rPr lang="en-US" sz="2000" i="1" baseline="-25000" dirty="0" err="1" smtClean="0"/>
              <a:t>L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= 36 nm</a:t>
            </a:r>
            <a:endParaRPr lang="it-IT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1" y="4686300"/>
            <a:ext cx="4552950" cy="13144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400" dirty="0" smtClean="0"/>
              <a:t>The difference might be explained by the large number of grains on thin </a:t>
            </a:r>
            <a:r>
              <a:rPr lang="en-US" sz="1400" dirty="0" err="1" smtClean="0"/>
              <a:t>Nb</a:t>
            </a:r>
            <a:r>
              <a:rPr lang="en-US" sz="1400" dirty="0" smtClean="0"/>
              <a:t> films = lower density of </a:t>
            </a:r>
            <a:r>
              <a:rPr lang="en-US" sz="1400" dirty="0"/>
              <a:t>C</a:t>
            </a:r>
            <a:r>
              <a:rPr lang="en-US" sz="1400" dirty="0" smtClean="0"/>
              <a:t>ooper pairs n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=&gt; larger London penetration </a:t>
            </a:r>
            <a:r>
              <a:rPr lang="en-US" sz="1400" dirty="0" smtClean="0"/>
              <a:t>depth.</a:t>
            </a:r>
          </a:p>
          <a:p>
            <a:endParaRPr lang="en-US" sz="1400" dirty="0" smtClean="0"/>
          </a:p>
          <a:p>
            <a:r>
              <a:rPr lang="en-US" sz="1400" dirty="0" smtClean="0"/>
              <a:t>In the classical two-fluid model we have </a:t>
            </a:r>
            <a:endParaRPr lang="en-US" sz="1400" dirty="0" smtClean="0"/>
          </a:p>
          <a:p>
            <a:endParaRPr lang="it-IT" sz="1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89638" y="5242872"/>
          <a:ext cx="1887537" cy="1424628"/>
        </p:xfrm>
        <a:graphic>
          <a:graphicData uri="http://schemas.openxmlformats.org/presentationml/2006/ole">
            <p:oleObj spid="_x0000_s1027" name="Equation" r:id="rId6" imgW="1346040" imgH="101592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1295400" y="2686050"/>
            <a:ext cx="1704975" cy="2762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0840" y="26289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9.5K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714375" y="177165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=6 </a:t>
            </a:r>
            <a:r>
              <a:rPr lang="en-US" dirty="0" smtClean="0">
                <a:solidFill>
                  <a:srgbClr val="FF0000"/>
                </a:solidFill>
              </a:rPr>
              <a:t>kHz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62000" y="12954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100" y="3000375"/>
            <a:ext cx="77724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From 9.5K and below,  there </a:t>
            </a:r>
            <a:r>
              <a:rPr lang="en-US" sz="1400" dirty="0" smtClean="0"/>
              <a:t>is an increase of Cooper pairs density = the </a:t>
            </a:r>
            <a:r>
              <a:rPr lang="en-US" sz="1400" dirty="0" err="1"/>
              <a:t>N</a:t>
            </a:r>
            <a:r>
              <a:rPr lang="en-US" sz="1400" dirty="0" err="1" smtClean="0"/>
              <a:t>b</a:t>
            </a:r>
            <a:r>
              <a:rPr lang="en-US" sz="1400" dirty="0" smtClean="0"/>
              <a:t> film becomes superconducting</a:t>
            </a:r>
            <a:endParaRPr lang="it-IT" sz="14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33775" y="5332413"/>
          <a:ext cx="1922463" cy="711200"/>
        </p:xfrm>
        <a:graphic>
          <a:graphicData uri="http://schemas.openxmlformats.org/presentationml/2006/ole">
            <p:oleObj spid="_x0000_s1028" name="Equation" r:id="rId7" imgW="1371600" imgH="50796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816475" y="3478213"/>
          <a:ext cx="1292225" cy="557212"/>
        </p:xfrm>
        <a:graphic>
          <a:graphicData uri="http://schemas.openxmlformats.org/presentationml/2006/ole">
            <p:oleObj spid="_x0000_s1029" name="Equation" r:id="rId8" imgW="1028520" imgH="444240" progId="Equation.3">
              <p:embed/>
            </p:oleObj>
          </a:graphicData>
        </a:graphic>
      </p:graphicFrame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905500" y="900113"/>
            <a:ext cx="258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b="1" dirty="0">
                <a:solidFill>
                  <a:srgbClr val="4F81BD"/>
                </a:solidFill>
                <a:latin typeface="Calibri" pitchFamily="34" charset="0"/>
              </a:rPr>
              <a:t>Frequency shift during </a:t>
            </a:r>
            <a:r>
              <a:rPr lang="en-US" sz="1200" b="1" dirty="0" err="1">
                <a:solidFill>
                  <a:srgbClr val="4F81BD"/>
                </a:solidFill>
                <a:latin typeface="Calibri" pitchFamily="34" charset="0"/>
              </a:rPr>
              <a:t>cooldown</a:t>
            </a:r>
            <a:r>
              <a:rPr lang="en-US" sz="1200" b="1" dirty="0">
                <a:solidFill>
                  <a:srgbClr val="4F81BD"/>
                </a:solidFill>
                <a:latin typeface="Calibri" pitchFamily="34" charset="0"/>
              </a:rPr>
              <a:t>. Linear representation is given in function of Y, where Y = (1-(T/T</a:t>
            </a:r>
            <a:r>
              <a:rPr lang="en-US" sz="1200" b="1" baseline="-25000" dirty="0">
                <a:solidFill>
                  <a:srgbClr val="4F81BD"/>
                </a:solidFill>
                <a:latin typeface="Calibri" pitchFamily="34" charset="0"/>
              </a:rPr>
              <a:t>C</a:t>
            </a:r>
            <a:r>
              <a:rPr lang="en-US" sz="1200" b="1" dirty="0">
                <a:solidFill>
                  <a:srgbClr val="4F81BD"/>
                </a:solidFill>
                <a:latin typeface="Calibri" pitchFamily="34" charset="0"/>
              </a:rPr>
              <a:t>)</a:t>
            </a:r>
            <a:r>
              <a:rPr lang="en-US" sz="1200" b="1" baseline="30000" dirty="0">
                <a:solidFill>
                  <a:srgbClr val="4F81BD"/>
                </a:solidFill>
                <a:latin typeface="Calibri" pitchFamily="34" charset="0"/>
              </a:rPr>
              <a:t>4</a:t>
            </a:r>
            <a:r>
              <a:rPr lang="en-US" sz="1200" b="1" dirty="0">
                <a:solidFill>
                  <a:srgbClr val="4F81BD"/>
                </a:solidFill>
                <a:latin typeface="Calibri" pitchFamily="34" charset="0"/>
              </a:rPr>
              <a:t>)</a:t>
            </a:r>
            <a:r>
              <a:rPr lang="en-US" sz="1200" b="1" baseline="30000" dirty="0">
                <a:solidFill>
                  <a:srgbClr val="4F81BD"/>
                </a:solidFill>
                <a:latin typeface="Calibri" pitchFamily="34" charset="0"/>
              </a:rPr>
              <a:t>-1/2</a:t>
            </a:r>
            <a:endParaRPr lang="en-US" sz="1200" b="1" dirty="0">
              <a:solidFill>
                <a:srgbClr val="4F81BD"/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410075" y="4276725"/>
            <a:ext cx="5524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92" y="685800"/>
            <a:ext cx="4187108" cy="25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90600"/>
            <a:ext cx="27035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 Niobium film [2]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3257550"/>
            <a:ext cx="87344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Degradation of Q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at 1.2MV/m due to a “hot spot” : the dissipated power increases, hence lower </a:t>
            </a:r>
            <a:r>
              <a:rPr lang="en-US" sz="1400" dirty="0" smtClean="0"/>
              <a:t>Q. </a:t>
            </a:r>
            <a:r>
              <a:rPr lang="en-US" sz="1400" dirty="0" smtClean="0"/>
              <a:t>The hysteresis might be due to a irreversible degradation of the local defect. </a:t>
            </a:r>
            <a:endParaRPr lang="en-US" sz="1400" dirty="0" smtClean="0"/>
          </a:p>
          <a:p>
            <a:r>
              <a:rPr lang="en-US" sz="1400" dirty="0" err="1" smtClean="0"/>
              <a:t>Multipactor</a:t>
            </a:r>
            <a:r>
              <a:rPr lang="en-US" sz="1400" dirty="0" smtClean="0"/>
              <a:t> </a:t>
            </a:r>
            <a:r>
              <a:rPr lang="en-US" sz="1400" dirty="0" smtClean="0"/>
              <a:t>may explain the larger </a:t>
            </a:r>
            <a:r>
              <a:rPr lang="en-US" sz="1400" dirty="0" smtClean="0"/>
              <a:t>slope later.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endParaRPr lang="it-IT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1828800"/>
            <a:ext cx="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2895600"/>
            <a:ext cx="87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1.2MV/m</a:t>
            </a:r>
            <a:endParaRPr lang="it-IT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343025"/>
            <a:ext cx="591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3E9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1.5E9</a:t>
            </a:r>
            <a:endParaRPr lang="it-IT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09600" y="1524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5800" y="1828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24125" y="1590675"/>
            <a:ext cx="619125" cy="41910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39725" y="4168775"/>
          <a:ext cx="3832225" cy="1785938"/>
        </p:xfrm>
        <a:graphic>
          <a:graphicData uri="http://schemas.openxmlformats.org/presentationml/2006/ole">
            <p:oleObj spid="_x0000_s2050" name="Equation" r:id="rId5" imgW="4140000" imgH="193032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91275" y="1104900"/>
            <a:ext cx="275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H=4000 A/m for E=1.2MV/m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s_defect</a:t>
            </a:r>
            <a:r>
              <a:rPr lang="en-US" sz="1400" dirty="0" smtClean="0"/>
              <a:t> = 2m</a:t>
            </a:r>
            <a:r>
              <a:rPr lang="en-US" sz="1400" dirty="0" smtClean="0">
                <a:latin typeface="Symbol" pitchFamily="18" charset="2"/>
              </a:rPr>
              <a:t>W</a:t>
            </a:r>
          </a:p>
          <a:p>
            <a:r>
              <a:rPr lang="en-US" sz="1400" dirty="0" err="1" smtClean="0"/>
              <a:t>V</a:t>
            </a:r>
            <a:r>
              <a:rPr lang="en-US" sz="1400" baseline="-25000" dirty="0" err="1" smtClean="0"/>
              <a:t>cavity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5.36 10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(ellipsoid)</a:t>
            </a:r>
            <a:endParaRPr lang="en-US" sz="1400" baseline="30000" dirty="0" smtClean="0"/>
          </a:p>
          <a:p>
            <a:endParaRPr lang="it-IT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03950" y="2216150"/>
            <a:ext cx="0" cy="81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57825" y="2743200"/>
            <a:ext cx="980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</a:t>
            </a:r>
            <a:r>
              <a:rPr lang="en-US" sz="1400" baseline="-25000" dirty="0" err="1" smtClean="0"/>
              <a:t>cav</a:t>
            </a:r>
            <a:r>
              <a:rPr lang="en-US" sz="1400" dirty="0" smtClean="0"/>
              <a:t>/2=8cm</a:t>
            </a:r>
            <a:endParaRPr lang="it-IT" sz="14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97000" y="6338887"/>
          <a:ext cx="1498600" cy="457200"/>
        </p:xfrm>
        <a:graphic>
          <a:graphicData uri="http://schemas.openxmlformats.org/presentationml/2006/ole">
            <p:oleObj spid="_x0000_s2051" name="Equation" r:id="rId6" imgW="1498320" imgH="4572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029200" y="5491490"/>
            <a:ext cx="3962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the hot spot has been observed at 7.3cm, the surface of the defect would be the same (same H)</a:t>
            </a:r>
          </a:p>
          <a:p>
            <a:endParaRPr lang="en-US" sz="1400" dirty="0" smtClean="0"/>
          </a:p>
          <a:p>
            <a:r>
              <a:rPr lang="en-US" sz="1400" dirty="0" smtClean="0"/>
              <a:t>Another </a:t>
            </a:r>
            <a:r>
              <a:rPr lang="en-US" sz="1400" dirty="0" smtClean="0"/>
              <a:t>origin of the hot spot there could be </a:t>
            </a:r>
            <a:r>
              <a:rPr lang="en-US" sz="1400" dirty="0" err="1" smtClean="0"/>
              <a:t>multipacting</a:t>
            </a:r>
            <a:r>
              <a:rPr lang="en-US" sz="1400" dirty="0" smtClean="0"/>
              <a:t>.</a:t>
            </a:r>
            <a:endParaRPr lang="it-IT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1295400"/>
            <a:ext cx="103893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multipactor</a:t>
            </a:r>
            <a:endParaRPr lang="it-IT" sz="14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125" y="6043613"/>
          <a:ext cx="4076700" cy="393700"/>
        </p:xfrm>
        <a:graphic>
          <a:graphicData uri="http://schemas.openxmlformats.org/presentationml/2006/ole">
            <p:oleObj spid="_x0000_s2052" name="Equation" r:id="rId7" imgW="4076640" imgH="393480" progId="Equation.3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214312" y="6052185"/>
            <a:ext cx="4486275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extBox 29"/>
          <p:cNvSpPr txBox="1"/>
          <p:nvPr/>
        </p:nvSpPr>
        <p:spPr>
          <a:xfrm>
            <a:off x="1647825" y="1228725"/>
            <a:ext cx="8130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Hot spot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7825" y="3819525"/>
            <a:ext cx="2895600" cy="228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Forme libre 3"/>
          <p:cNvSpPr/>
          <p:nvPr/>
        </p:nvSpPr>
        <p:spPr>
          <a:xfrm>
            <a:off x="5462588" y="3713163"/>
            <a:ext cx="2890837" cy="111125"/>
          </a:xfrm>
          <a:custGeom>
            <a:avLst/>
            <a:gdLst>
              <a:gd name="connsiteX0" fmla="*/ 0 w 2828261"/>
              <a:gd name="connsiteY0" fmla="*/ 223639 h 262429"/>
              <a:gd name="connsiteX1" fmla="*/ 1020726 w 2828261"/>
              <a:gd name="connsiteY1" fmla="*/ 244904 h 262429"/>
              <a:gd name="connsiteX2" fmla="*/ 1318437 w 2828261"/>
              <a:gd name="connsiteY2" fmla="*/ 355 h 262429"/>
              <a:gd name="connsiteX3" fmla="*/ 1860698 w 2828261"/>
              <a:gd name="connsiteY3" fmla="*/ 191741 h 262429"/>
              <a:gd name="connsiteX4" fmla="*/ 2828261 w 2828261"/>
              <a:gd name="connsiteY4" fmla="*/ 244904 h 262429"/>
              <a:gd name="connsiteX0" fmla="*/ 0 w 2828261"/>
              <a:gd name="connsiteY0" fmla="*/ 160012 h 194077"/>
              <a:gd name="connsiteX1" fmla="*/ 1020726 w 2828261"/>
              <a:gd name="connsiteY1" fmla="*/ 181277 h 194077"/>
              <a:gd name="connsiteX2" fmla="*/ 1477925 w 2828261"/>
              <a:gd name="connsiteY2" fmla="*/ 523 h 194077"/>
              <a:gd name="connsiteX3" fmla="*/ 1860698 w 2828261"/>
              <a:gd name="connsiteY3" fmla="*/ 128114 h 194077"/>
              <a:gd name="connsiteX4" fmla="*/ 2828261 w 2828261"/>
              <a:gd name="connsiteY4" fmla="*/ 181277 h 194077"/>
              <a:gd name="connsiteX0" fmla="*/ 0 w 2828261"/>
              <a:gd name="connsiteY0" fmla="*/ 159504 h 193569"/>
              <a:gd name="connsiteX1" fmla="*/ 1020726 w 2828261"/>
              <a:gd name="connsiteY1" fmla="*/ 180769 h 193569"/>
              <a:gd name="connsiteX2" fmla="*/ 1477925 w 2828261"/>
              <a:gd name="connsiteY2" fmla="*/ 15 h 193569"/>
              <a:gd name="connsiteX3" fmla="*/ 1860698 w 2828261"/>
              <a:gd name="connsiteY3" fmla="*/ 127606 h 193569"/>
              <a:gd name="connsiteX4" fmla="*/ 2828261 w 2828261"/>
              <a:gd name="connsiteY4" fmla="*/ 180769 h 193569"/>
              <a:gd name="connsiteX0" fmla="*/ 0 w 2828261"/>
              <a:gd name="connsiteY0" fmla="*/ 85087 h 113640"/>
              <a:gd name="connsiteX1" fmla="*/ 1020726 w 2828261"/>
              <a:gd name="connsiteY1" fmla="*/ 106352 h 113640"/>
              <a:gd name="connsiteX2" fmla="*/ 1488558 w 2828261"/>
              <a:gd name="connsiteY2" fmla="*/ 25 h 113640"/>
              <a:gd name="connsiteX3" fmla="*/ 1860698 w 2828261"/>
              <a:gd name="connsiteY3" fmla="*/ 53189 h 113640"/>
              <a:gd name="connsiteX4" fmla="*/ 2828261 w 2828261"/>
              <a:gd name="connsiteY4" fmla="*/ 106352 h 113640"/>
              <a:gd name="connsiteX0" fmla="*/ 0 w 2828261"/>
              <a:gd name="connsiteY0" fmla="*/ 85087 h 113640"/>
              <a:gd name="connsiteX1" fmla="*/ 1020726 w 2828261"/>
              <a:gd name="connsiteY1" fmla="*/ 106352 h 113640"/>
              <a:gd name="connsiteX2" fmla="*/ 1488558 w 2828261"/>
              <a:gd name="connsiteY2" fmla="*/ 25 h 113640"/>
              <a:gd name="connsiteX3" fmla="*/ 1860698 w 2828261"/>
              <a:gd name="connsiteY3" fmla="*/ 53189 h 113640"/>
              <a:gd name="connsiteX4" fmla="*/ 2828261 w 2828261"/>
              <a:gd name="connsiteY4" fmla="*/ 106352 h 113640"/>
              <a:gd name="connsiteX0" fmla="*/ 0 w 2828261"/>
              <a:gd name="connsiteY0" fmla="*/ 85087 h 110349"/>
              <a:gd name="connsiteX1" fmla="*/ 1020726 w 2828261"/>
              <a:gd name="connsiteY1" fmla="*/ 106352 h 110349"/>
              <a:gd name="connsiteX2" fmla="*/ 1488558 w 2828261"/>
              <a:gd name="connsiteY2" fmla="*/ 25 h 110349"/>
              <a:gd name="connsiteX3" fmla="*/ 1860698 w 2828261"/>
              <a:gd name="connsiteY3" fmla="*/ 53189 h 110349"/>
              <a:gd name="connsiteX4" fmla="*/ 2828261 w 2828261"/>
              <a:gd name="connsiteY4" fmla="*/ 106352 h 11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261" h="110349">
                <a:moveTo>
                  <a:pt x="0" y="85087"/>
                </a:moveTo>
                <a:cubicBezTo>
                  <a:pt x="525346" y="93061"/>
                  <a:pt x="772633" y="120529"/>
                  <a:pt x="1020726" y="106352"/>
                </a:cubicBezTo>
                <a:cubicBezTo>
                  <a:pt x="1268819" y="92175"/>
                  <a:pt x="1337930" y="-1748"/>
                  <a:pt x="1488558" y="25"/>
                </a:cubicBezTo>
                <a:cubicBezTo>
                  <a:pt x="1639186" y="1798"/>
                  <a:pt x="1637414" y="35468"/>
                  <a:pt x="1860698" y="53189"/>
                </a:cubicBezTo>
                <a:cubicBezTo>
                  <a:pt x="2083982" y="70910"/>
                  <a:pt x="2293424" y="100149"/>
                  <a:pt x="2828261" y="106352"/>
                </a:cubicBezTo>
              </a:path>
            </a:pathLst>
          </a:custGeom>
          <a:noFill/>
          <a:ln w="1270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ZoneTexte 5"/>
          <p:cNvSpPr txBox="1">
            <a:spLocks noChangeArrowheads="1"/>
          </p:cNvSpPr>
          <p:nvPr/>
        </p:nvSpPr>
        <p:spPr bwMode="auto">
          <a:xfrm>
            <a:off x="6889750" y="3695700"/>
            <a:ext cx="238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Dissipation in Bulk Niobium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12"/>
          <p:cNvPicPr>
            <a:picLocks noChangeAspect="1" noChangeArrowheads="1"/>
          </p:cNvPicPr>
          <p:nvPr/>
        </p:nvPicPr>
        <p:blipFill>
          <a:blip r:embed="rId2" cstate="print"/>
          <a:srcRect t="-2" b="-13712"/>
          <a:stretch>
            <a:fillRect/>
          </a:stretch>
        </p:blipFill>
        <p:spPr bwMode="auto">
          <a:xfrm>
            <a:off x="161925" y="942975"/>
            <a:ext cx="16557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8649" y="4362449"/>
            <a:ext cx="7429501" cy="187642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400" dirty="0" smtClean="0"/>
              <a:t>The first </a:t>
            </a:r>
            <a:r>
              <a:rPr lang="en-US" sz="1400" dirty="0" err="1" smtClean="0"/>
              <a:t>Q_switch</a:t>
            </a:r>
            <a:r>
              <a:rPr lang="en-US" sz="1400" dirty="0" smtClean="0"/>
              <a:t> is likely due to </a:t>
            </a:r>
            <a:r>
              <a:rPr lang="en-US" sz="1400" dirty="0" err="1" smtClean="0"/>
              <a:t>multipacting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At higher E field levels, electron emission might take place : </a:t>
            </a:r>
          </a:p>
          <a:p>
            <a:r>
              <a:rPr lang="en-US" sz="1400" dirty="0" smtClean="0"/>
              <a:t>Some emitter sites are activated at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applied</a:t>
            </a:r>
            <a:r>
              <a:rPr lang="en-US" sz="1400" dirty="0" smtClean="0"/>
              <a:t>=2MV/m : </a:t>
            </a:r>
          </a:p>
          <a:p>
            <a:r>
              <a:rPr lang="en-US" sz="1400" dirty="0" smtClean="0"/>
              <a:t>with a local field enhancement coefficient of 500, electric field reaches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local</a:t>
            </a:r>
            <a:r>
              <a:rPr lang="en-US" sz="1400" dirty="0" smtClean="0"/>
              <a:t> = 500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applied</a:t>
            </a:r>
            <a:r>
              <a:rPr lang="en-US" sz="1400" dirty="0" smtClean="0"/>
              <a:t> = 1GV/m 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hich is enough of getting significant (dark) current (exponential Fowler-</a:t>
            </a:r>
            <a:r>
              <a:rPr lang="en-US" sz="1400" dirty="0" err="1" smtClean="0"/>
              <a:t>Nordheim</a:t>
            </a:r>
            <a:r>
              <a:rPr lang="en-US" sz="1400" dirty="0" smtClean="0"/>
              <a:t> law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smtClean="0"/>
              <a:t>The second etching (150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 removed) was efficient (smoother surface) for removing the surface defects</a:t>
            </a:r>
            <a:endParaRPr lang="it-IT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71" t="14999" r="2747" b="8252"/>
          <a:stretch>
            <a:fillRect/>
          </a:stretch>
        </p:blipFill>
        <p:spPr bwMode="auto">
          <a:xfrm>
            <a:off x="5580062" y="2352675"/>
            <a:ext cx="3563938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723062" y="1933575"/>
            <a:ext cx="1485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After 150 µm etching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95525" y="1019175"/>
            <a:ext cx="3941445" cy="2566670"/>
            <a:chOff x="1838325" y="1171575"/>
            <a:chExt cx="3941445" cy="2566670"/>
          </a:xfrm>
        </p:grpSpPr>
        <p:pic>
          <p:nvPicPr>
            <p:cNvPr id="6" name="Image 1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4" b="5640"/>
            <a:stretch/>
          </p:blipFill>
          <p:spPr bwMode="auto">
            <a:xfrm>
              <a:off x="1981200" y="1171575"/>
              <a:ext cx="3798570" cy="25666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571750" y="3333750"/>
              <a:ext cx="31005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                4              6                8              10      MV/m</a:t>
              </a:r>
              <a:endParaRPr lang="it-IT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8325" y="1562100"/>
              <a:ext cx="399468" cy="19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1E9</a:t>
              </a:r>
            </a:p>
            <a:p>
              <a:endParaRPr lang="en-US" sz="1100" dirty="0"/>
            </a:p>
            <a:p>
              <a:endParaRPr lang="en-US" sz="1100" dirty="0" smtClean="0"/>
            </a:p>
            <a:p>
              <a:endParaRPr lang="en-US" sz="1100" dirty="0"/>
            </a:p>
            <a:p>
              <a:endParaRPr lang="en-US" sz="1100" dirty="0" smtClean="0"/>
            </a:p>
            <a:p>
              <a:r>
                <a:rPr lang="en-US" sz="1100" dirty="0" smtClean="0"/>
                <a:t>1E8</a:t>
              </a:r>
            </a:p>
            <a:p>
              <a:endParaRPr lang="en-US" sz="1100" dirty="0" smtClean="0"/>
            </a:p>
            <a:p>
              <a:endParaRPr lang="en-US" sz="1100" dirty="0"/>
            </a:p>
            <a:p>
              <a:endParaRPr lang="en-US" sz="1100" dirty="0"/>
            </a:p>
            <a:p>
              <a:endParaRPr lang="en-US" sz="1100" dirty="0" smtClean="0"/>
            </a:p>
            <a:p>
              <a:r>
                <a:rPr lang="en-US" sz="1100" dirty="0" smtClean="0"/>
                <a:t>1e7</a:t>
              </a:r>
              <a:endParaRPr lang="it-IT" sz="1100" dirty="0"/>
            </a:p>
          </p:txBody>
        </p:sp>
      </p:grp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998787" y="1190625"/>
            <a:ext cx="13211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/>
              <a:t>After </a:t>
            </a:r>
            <a:r>
              <a:rPr lang="en-US" sz="1100" i="1" dirty="0" smtClean="0"/>
              <a:t>40 </a:t>
            </a:r>
            <a:r>
              <a:rPr lang="en-US" sz="1100" i="1" dirty="0"/>
              <a:t>µm etching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60338"/>
            <a:ext cx="82296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step @ grain boundary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EM model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:\ARchives\Morphologie\Saclay\Calcul Michel D.jpg"/>
          <p:cNvPicPr>
            <a:picLocks noChangeAspect="1" noChangeArrowheads="1"/>
          </p:cNvPicPr>
          <p:nvPr/>
        </p:nvPicPr>
        <p:blipFill>
          <a:blip r:embed="rId3" cstate="print"/>
          <a:srcRect l="1653" t="51112" b="652"/>
          <a:stretch>
            <a:fillRect/>
          </a:stretch>
        </p:blipFill>
        <p:spPr bwMode="auto">
          <a:xfrm>
            <a:off x="3952875" y="904875"/>
            <a:ext cx="5191125" cy="318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010" y="3181350"/>
            <a:ext cx="2169103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142875" y="1200150"/>
            <a:ext cx="3260725" cy="1022350"/>
            <a:chOff x="190500" y="1504950"/>
            <a:chExt cx="4572000" cy="1543050"/>
          </a:xfrm>
        </p:grpSpPr>
        <p:grpSp>
          <p:nvGrpSpPr>
            <p:cNvPr id="14" name="Group 13"/>
            <p:cNvGrpSpPr/>
            <p:nvPr/>
          </p:nvGrpSpPr>
          <p:grpSpPr>
            <a:xfrm>
              <a:off x="2447925" y="1504950"/>
              <a:ext cx="2314575" cy="1543050"/>
              <a:chOff x="5286375" y="2009775"/>
              <a:chExt cx="2314575" cy="154305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286375" y="2009775"/>
                <a:ext cx="2266950" cy="1162050"/>
              </a:xfrm>
              <a:prstGeom prst="roundRect">
                <a:avLst>
                  <a:gd name="adj" fmla="val 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24525" y="2609850"/>
                <a:ext cx="1524000" cy="7143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  <a:endParaRPr lang="it-IT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86376" y="3190875"/>
                <a:ext cx="2314574" cy="3619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2924175" y="2714625"/>
              <a:ext cx="1457325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781119" y="2106254"/>
              <a:ext cx="9525" cy="571499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60517" y="2085904"/>
              <a:ext cx="32893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it-IT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382352" y="1966839"/>
              <a:ext cx="142875" cy="1714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383205" y="1624086"/>
              <a:ext cx="264816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it-IT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90500" y="1504950"/>
              <a:ext cx="2314575" cy="1543050"/>
              <a:chOff x="5286375" y="2009775"/>
              <a:chExt cx="2314575" cy="154305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5286375" y="2009775"/>
                <a:ext cx="2266950" cy="1162050"/>
              </a:xfrm>
              <a:prstGeom prst="roundRect">
                <a:avLst>
                  <a:gd name="adj" fmla="val 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724525" y="2609850"/>
                <a:ext cx="1524000" cy="7143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</a:t>
                </a:r>
                <a:endParaRPr lang="it-IT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86376" y="3190875"/>
                <a:ext cx="2314574" cy="3619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381250" y="1533525"/>
              <a:ext cx="123825" cy="112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62750" y="2085975"/>
            <a:ext cx="15915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Saturated zone</a:t>
            </a:r>
            <a:endParaRPr lang="it-IT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45161" y="2297524"/>
            <a:ext cx="612239" cy="11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01800" y="19208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it-IT" dirty="0"/>
          </a:p>
        </p:txBody>
      </p:sp>
      <p:sp>
        <p:nvSpPr>
          <p:cNvPr id="36" name="TextBox 35"/>
          <p:cNvSpPr txBox="1"/>
          <p:nvPr/>
        </p:nvSpPr>
        <p:spPr>
          <a:xfrm>
            <a:off x="4781550" y="2743200"/>
            <a:ext cx="2021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Non saturated zone</a:t>
            </a:r>
            <a:endParaRPr lang="it-IT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62200" y="1567627"/>
            <a:ext cx="31829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524000" y="1577152"/>
            <a:ext cx="57546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7000" y="1133475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5950" y="1171575"/>
            <a:ext cx="60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max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3581402" y="2257425"/>
            <a:ext cx="11306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max</a:t>
            </a:r>
            <a:r>
              <a:rPr lang="en-US" dirty="0" smtClean="0"/>
              <a:t>/H</a:t>
            </a:r>
            <a:r>
              <a:rPr lang="en-US" baseline="-25000" dirty="0" smtClean="0"/>
              <a:t>0</a:t>
            </a:r>
            <a:r>
              <a:rPr lang="en-US" dirty="0" smtClean="0"/>
              <a:t>-1</a:t>
            </a:r>
            <a:endParaRPr lang="it-IT" dirty="0"/>
          </a:p>
        </p:txBody>
      </p:sp>
      <p:sp>
        <p:nvSpPr>
          <p:cNvPr id="45" name="TextBox 44"/>
          <p:cNvSpPr txBox="1"/>
          <p:nvPr/>
        </p:nvSpPr>
        <p:spPr>
          <a:xfrm>
            <a:off x="6491972" y="3831772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H/R</a:t>
            </a:r>
            <a:endParaRPr lang="it-IT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2581275"/>
            <a:ext cx="4495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this model we deduce the followings: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i="1" u="sng" dirty="0" smtClean="0">
                <a:solidFill>
                  <a:srgbClr val="0070C0"/>
                </a:solidFill>
              </a:rPr>
              <a:t>larger the radius </a:t>
            </a:r>
            <a:r>
              <a:rPr lang="en-US" sz="1400" i="1" u="sng" dirty="0" smtClean="0">
                <a:solidFill>
                  <a:srgbClr val="0070C0"/>
                </a:solidFill>
              </a:rPr>
              <a:t>R</a:t>
            </a:r>
            <a:r>
              <a:rPr lang="en-US" sz="1400" dirty="0" smtClean="0"/>
              <a:t>, </a:t>
            </a:r>
            <a:r>
              <a:rPr lang="en-US" sz="1400" dirty="0" smtClean="0"/>
              <a:t>the </a:t>
            </a:r>
            <a:r>
              <a:rPr lang="en-US" sz="1400" dirty="0" smtClean="0"/>
              <a:t>smaller the enhancement factor:  i.e. </a:t>
            </a:r>
            <a:r>
              <a:rPr lang="en-US" sz="1400" dirty="0" err="1" smtClean="0"/>
              <a:t>Hmax</a:t>
            </a:r>
            <a:r>
              <a:rPr lang="en-US" sz="1400" dirty="0" smtClean="0"/>
              <a:t>  is close to </a:t>
            </a:r>
            <a:r>
              <a:rPr lang="en-US" sz="1400" dirty="0" err="1" smtClean="0"/>
              <a:t>Hc</a:t>
            </a:r>
            <a:r>
              <a:rPr lang="en-US" sz="1400" dirty="0" smtClean="0"/>
              <a:t> =&gt; </a:t>
            </a:r>
            <a:r>
              <a:rPr lang="en-US" sz="1400" i="1" u="sng" dirty="0" smtClean="0">
                <a:solidFill>
                  <a:srgbClr val="0070C0"/>
                </a:solidFill>
              </a:rPr>
              <a:t>larger stored energy</a:t>
            </a:r>
            <a:endParaRPr lang="en-US" sz="1400" i="1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Defects with </a:t>
            </a:r>
            <a:r>
              <a:rPr lang="en-US" sz="1400" i="1" u="sng" dirty="0" smtClean="0">
                <a:solidFill>
                  <a:srgbClr val="0070C0"/>
                </a:solidFill>
              </a:rPr>
              <a:t>large lateral dimension </a:t>
            </a:r>
            <a:r>
              <a:rPr lang="en-US" sz="1400" dirty="0" smtClean="0"/>
              <a:t>L </a:t>
            </a:r>
            <a:r>
              <a:rPr lang="en-US" sz="1400" dirty="0" smtClean="0"/>
              <a:t>quenches at lower applied field =&gt; </a:t>
            </a:r>
            <a:r>
              <a:rPr lang="en-US" sz="1400" i="1" u="sng" dirty="0" smtClean="0">
                <a:solidFill>
                  <a:srgbClr val="0070C0"/>
                </a:solidFill>
              </a:rPr>
              <a:t>lower stored energy</a:t>
            </a:r>
            <a:endParaRPr lang="en-US" sz="1400" i="1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At high field level, the radius of the defect has the major </a:t>
            </a:r>
            <a:r>
              <a:rPr lang="en-US" sz="1400" dirty="0" smtClean="0"/>
              <a:t>contribution </a:t>
            </a:r>
            <a:r>
              <a:rPr lang="en-US" sz="1400" i="1" u="sng" dirty="0" smtClean="0">
                <a:solidFill>
                  <a:srgbClr val="0070C0"/>
                </a:solidFill>
              </a:rPr>
              <a:t>lower the </a:t>
            </a:r>
            <a:r>
              <a:rPr lang="en-US" sz="1400" i="1" u="sng" dirty="0" smtClean="0">
                <a:solidFill>
                  <a:srgbClr val="0070C0"/>
                </a:solidFill>
              </a:rPr>
              <a:t>radius </a:t>
            </a:r>
            <a:r>
              <a:rPr lang="en-US" sz="1400" i="1" u="sng" dirty="0" smtClean="0">
                <a:solidFill>
                  <a:srgbClr val="0070C0"/>
                </a:solidFill>
              </a:rPr>
              <a:t>R</a:t>
            </a:r>
            <a:r>
              <a:rPr lang="en-US" sz="1400" dirty="0" smtClean="0"/>
              <a:t> </a:t>
            </a:r>
            <a:r>
              <a:rPr lang="en-US" sz="1400" dirty="0" smtClean="0"/>
              <a:t>=&gt; </a:t>
            </a:r>
            <a:r>
              <a:rPr lang="en-US" sz="1400" i="1" u="sng" dirty="0" smtClean="0">
                <a:solidFill>
                  <a:srgbClr val="0070C0"/>
                </a:solidFill>
              </a:rPr>
              <a:t>larger Pd</a:t>
            </a:r>
            <a:endParaRPr lang="en-US" sz="1400" dirty="0" smtClean="0"/>
          </a:p>
          <a:p>
            <a:endParaRPr lang="it-IT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In the case the defect is a hole instead a bump (F&lt;&lt; L) then </a:t>
            </a:r>
            <a:r>
              <a:rPr lang="en-US" sz="1400" dirty="0" err="1" smtClean="0"/>
              <a:t>H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 =H</a:t>
            </a:r>
            <a:r>
              <a:rPr lang="en-US" sz="1400" baseline="-25000" dirty="0" smtClean="0"/>
              <a:t>0 </a:t>
            </a:r>
            <a:r>
              <a:rPr lang="en-US" sz="1400" dirty="0" smtClean="0"/>
              <a:t> =&gt; the defect has no influence on the cavity</a:t>
            </a:r>
            <a:endParaRPr lang="it-IT" sz="1400" baseline="-25000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231584" y="5706381"/>
          <a:ext cx="2992855" cy="631825"/>
        </p:xfrm>
        <a:graphic>
          <a:graphicData uri="http://schemas.openxmlformats.org/presentationml/2006/ole">
            <p:oleObj spid="_x0000_s17410" name="Equation" r:id="rId5" imgW="2286000" imgH="482400" progId="Equation.3">
              <p:embed/>
            </p:oleObj>
          </a:graphicData>
        </a:graphic>
      </p:graphicFrame>
      <p:pic>
        <p:nvPicPr>
          <p:cNvPr id="30" name="Picture 2" descr="D:\ARchives\Morphologie\Saclay\Calcul Michel D.jpg"/>
          <p:cNvPicPr>
            <a:picLocks noChangeAspect="1" noChangeArrowheads="1"/>
          </p:cNvPicPr>
          <p:nvPr/>
        </p:nvPicPr>
        <p:blipFill>
          <a:blip r:embed="rId3" cstate="print"/>
          <a:srcRect l="74932" t="82643" r="6096" b="5485"/>
          <a:stretch>
            <a:fillRect/>
          </a:stretch>
        </p:blipFill>
        <p:spPr bwMode="auto">
          <a:xfrm>
            <a:off x="7019925" y="2359589"/>
            <a:ext cx="1802212" cy="141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130143" y="2362200"/>
            <a:ext cx="1698172" cy="217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39"/>
          <p:cNvSpPr/>
          <p:nvPr/>
        </p:nvSpPr>
        <p:spPr>
          <a:xfrm>
            <a:off x="7162799" y="2917371"/>
            <a:ext cx="1698172" cy="326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ctangle 45"/>
          <p:cNvSpPr/>
          <p:nvPr/>
        </p:nvSpPr>
        <p:spPr>
          <a:xfrm>
            <a:off x="7151915" y="3429000"/>
            <a:ext cx="1665514" cy="424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angle 46"/>
          <p:cNvSpPr/>
          <p:nvPr/>
        </p:nvSpPr>
        <p:spPr>
          <a:xfrm>
            <a:off x="7119258" y="2503714"/>
            <a:ext cx="1665514" cy="283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" name="Image 18" descr="D:\ARchives\Morphologie\Saclay\Calcul Michel D notre c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1317" y="4076700"/>
            <a:ext cx="472268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5512" y="5689601"/>
            <a:ext cx="2436552" cy="696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5" name="Image 18" descr="D:\ARchives\Morphologie\Saclay\Calcul Michel D notre cas.jpg"/>
          <p:cNvPicPr>
            <a:picLocks noChangeAspect="1" noChangeArrowheads="1"/>
          </p:cNvPicPr>
          <p:nvPr/>
        </p:nvPicPr>
        <p:blipFill>
          <a:blip r:embed="rId6" cstate="print"/>
          <a:srcRect l="65523" t="5590" r="13260" b="78088"/>
          <a:stretch>
            <a:fillRect/>
          </a:stretch>
        </p:blipFill>
        <p:spPr bwMode="auto">
          <a:xfrm>
            <a:off x="6869043" y="4191000"/>
            <a:ext cx="204635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497" r="8038" b="10901"/>
          <a:stretch>
            <a:fillRect/>
          </a:stretch>
        </p:blipFill>
        <p:spPr bwMode="auto">
          <a:xfrm>
            <a:off x="172402" y="1743075"/>
            <a:ext cx="4430161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12892"/>
          <a:stretch>
            <a:fillRect/>
          </a:stretch>
        </p:blipFill>
        <p:spPr bwMode="auto">
          <a:xfrm>
            <a:off x="4343401" y="1652600"/>
            <a:ext cx="4514850" cy="52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7"/>
          <p:cNvPicPr>
            <a:picLocks noChangeAspect="1" noChangeArrowheads="1"/>
          </p:cNvPicPr>
          <p:nvPr/>
        </p:nvPicPr>
        <p:blipFill>
          <a:blip r:embed="rId5" cstate="print"/>
          <a:srcRect l="35916" r="8925"/>
          <a:stretch>
            <a:fillRect/>
          </a:stretch>
        </p:blipFill>
        <p:spPr bwMode="auto">
          <a:xfrm>
            <a:off x="5831985" y="571501"/>
            <a:ext cx="2940540" cy="12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09550" y="514350"/>
            <a:ext cx="2076451" cy="1133475"/>
            <a:chOff x="1009651" y="190501"/>
            <a:chExt cx="2228850" cy="1409700"/>
          </a:xfrm>
        </p:grpSpPr>
        <p:pic>
          <p:nvPicPr>
            <p:cNvPr id="7" name="Image 17"/>
            <p:cNvPicPr>
              <a:picLocks noChangeAspect="1" noChangeArrowheads="1"/>
            </p:cNvPicPr>
            <p:nvPr/>
          </p:nvPicPr>
          <p:blipFill>
            <a:blip r:embed="rId5" cstate="print"/>
            <a:srcRect l="35916" r="8925"/>
            <a:stretch>
              <a:fillRect/>
            </a:stretch>
          </p:blipFill>
          <p:spPr bwMode="auto">
            <a:xfrm>
              <a:off x="1009651" y="190501"/>
              <a:ext cx="222885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057400" y="828675"/>
              <a:ext cx="9060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284 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/>
                <a:t>m</a:t>
              </a:r>
              <a:endParaRPr lang="it-IT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00050" y="150812"/>
            <a:ext cx="8229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step @ grain boundary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Realistic dimensions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2486" y="1415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258" y="2286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4342" y="6488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H/</a:t>
            </a:r>
            <a:r>
              <a:rPr lang="en-US" dirty="0" err="1" smtClean="0"/>
              <a:t>Hc</a:t>
            </a:r>
            <a:r>
              <a:rPr lang="en-US" dirty="0" smtClean="0"/>
              <a:t>      1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6836228" y="648866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H/</a:t>
            </a:r>
            <a:r>
              <a:rPr lang="en-US" dirty="0" err="1" smtClean="0"/>
              <a:t>Hc</a:t>
            </a:r>
            <a:r>
              <a:rPr lang="en-US" dirty="0" smtClean="0"/>
              <a:t>      1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2449285" y="54972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20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253322" y="5969875"/>
            <a:ext cx="702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Pd[W]</a:t>
            </a:r>
            <a:endParaRPr lang="it-IT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64968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40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400779" y="6198475"/>
            <a:ext cx="702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Pd[W]</a:t>
            </a:r>
            <a:endParaRPr lang="it-IT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141" y="5649688"/>
            <a:ext cx="380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1.4</a:t>
            </a:r>
          </a:p>
          <a:p>
            <a:endParaRPr lang="en-US" sz="1200" dirty="0" smtClean="0"/>
          </a:p>
          <a:p>
            <a:r>
              <a:rPr lang="en-US" sz="1200" dirty="0" smtClean="0"/>
              <a:t>1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0.6</a:t>
            </a:r>
            <a:endParaRPr lang="it-IT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31370" y="4463145"/>
            <a:ext cx="380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1.6</a:t>
            </a:r>
          </a:p>
          <a:p>
            <a:endParaRPr lang="en-US" sz="1200" dirty="0" smtClean="0"/>
          </a:p>
          <a:p>
            <a:r>
              <a:rPr lang="en-US" sz="1200" dirty="0" smtClean="0"/>
              <a:t>1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0.6</a:t>
            </a:r>
            <a:endParaRPr lang="it-IT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1370" y="3320145"/>
            <a:ext cx="380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1.6</a:t>
            </a:r>
          </a:p>
          <a:p>
            <a:endParaRPr lang="en-US" sz="1200" dirty="0" smtClean="0"/>
          </a:p>
          <a:p>
            <a:r>
              <a:rPr lang="en-US" sz="1200" dirty="0" smtClean="0"/>
              <a:t>1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0.6</a:t>
            </a:r>
            <a:endParaRPr lang="it-IT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8456" y="2068288"/>
            <a:ext cx="380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1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0.5</a:t>
            </a:r>
            <a:endParaRPr lang="it-IT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8509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only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7"/>
          <p:cNvPicPr>
            <a:picLocks noChangeAspect="1" noChangeArrowheads="1"/>
          </p:cNvPicPr>
          <p:nvPr/>
        </p:nvPicPr>
        <p:blipFill>
          <a:blip r:embed="rId2" cstate="print"/>
          <a:srcRect l="35916" r="8925"/>
          <a:stretch>
            <a:fillRect/>
          </a:stretch>
        </p:blipFill>
        <p:spPr bwMode="auto">
          <a:xfrm>
            <a:off x="5784360" y="342901"/>
            <a:ext cx="2940540" cy="12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34307" y="372836"/>
            <a:ext cx="2076451" cy="1133475"/>
            <a:chOff x="1009651" y="190501"/>
            <a:chExt cx="2228850" cy="1409700"/>
          </a:xfrm>
        </p:grpSpPr>
        <p:pic>
          <p:nvPicPr>
            <p:cNvPr id="11" name="Image 17"/>
            <p:cNvPicPr>
              <a:picLocks noChangeAspect="1" noChangeArrowheads="1"/>
            </p:cNvPicPr>
            <p:nvPr/>
          </p:nvPicPr>
          <p:blipFill>
            <a:blip r:embed="rId2" cstate="print"/>
            <a:srcRect l="35916" r="8925"/>
            <a:stretch>
              <a:fillRect/>
            </a:stretch>
          </p:blipFill>
          <p:spPr bwMode="auto">
            <a:xfrm>
              <a:off x="1009651" y="190501"/>
              <a:ext cx="222885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057400" y="828675"/>
              <a:ext cx="9060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284 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/>
                <a:t>m</a:t>
              </a:r>
              <a:endParaRPr lang="it-IT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10935" y="0"/>
            <a:ext cx="8229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step @ grain boundary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Realistic dimensions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7243" y="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633" y="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3601" t="11291" r="16886" b="71023"/>
          <a:stretch>
            <a:fillRect/>
          </a:stretch>
        </p:blipFill>
        <p:spPr bwMode="auto">
          <a:xfrm>
            <a:off x="1219201" y="1447799"/>
            <a:ext cx="3189513" cy="23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6127" t="11318" r="16698" b="72007"/>
          <a:stretch>
            <a:fillRect/>
          </a:stretch>
        </p:blipFill>
        <p:spPr bwMode="auto">
          <a:xfrm>
            <a:off x="5138057" y="1415143"/>
            <a:ext cx="294858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41514" y="3749457"/>
            <a:ext cx="9002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model shows that larger grains produce more power dissipation, whatever </a:t>
            </a:r>
            <a:r>
              <a:rPr lang="en-US" sz="1400" dirty="0" smtClean="0">
                <a:latin typeface="Symbol" pitchFamily="18" charset="2"/>
              </a:rPr>
              <a:t>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 smaller </a:t>
            </a:r>
            <a:r>
              <a:rPr lang="en-US" sz="1400" dirty="0" smtClean="0"/>
              <a:t>radius </a:t>
            </a:r>
            <a:r>
              <a:rPr lang="en-US" sz="1400" dirty="0" smtClean="0">
                <a:latin typeface="Symbol" pitchFamily="18" charset="2"/>
              </a:rPr>
              <a:t>r</a:t>
            </a:r>
            <a:r>
              <a:rPr lang="en-US" sz="1400" dirty="0" smtClean="0"/>
              <a:t> </a:t>
            </a:r>
            <a:r>
              <a:rPr lang="en-US" sz="1400" dirty="0" smtClean="0"/>
              <a:t>leads to </a:t>
            </a:r>
            <a:r>
              <a:rPr lang="en-US" sz="1400" dirty="0" smtClean="0"/>
              <a:t>a higher </a:t>
            </a:r>
            <a:r>
              <a:rPr lang="en-US" sz="1400" dirty="0" smtClean="0"/>
              <a:t>field </a:t>
            </a:r>
            <a:r>
              <a:rPr lang="en-US" sz="1400" dirty="0" smtClean="0"/>
              <a:t>enhancement, as expected. </a:t>
            </a:r>
          </a:p>
          <a:p>
            <a:r>
              <a:rPr lang="en-US" sz="1400" dirty="0" smtClean="0"/>
              <a:t>But </a:t>
            </a:r>
            <a:r>
              <a:rPr lang="en-US" sz="1400" i="1" u="sng" dirty="0" smtClean="0">
                <a:solidFill>
                  <a:srgbClr val="0070C0"/>
                </a:solidFill>
              </a:rPr>
              <a:t>small and large </a:t>
            </a:r>
            <a:r>
              <a:rPr lang="en-US" sz="1400" i="1" u="sng" dirty="0" smtClean="0">
                <a:solidFill>
                  <a:srgbClr val="0070C0"/>
                </a:solidFill>
                <a:latin typeface="Symbol" pitchFamily="18" charset="2"/>
              </a:rPr>
              <a:t>r</a:t>
            </a:r>
            <a:r>
              <a:rPr lang="en-US" sz="1400" i="1" u="sng" dirty="0" smtClean="0">
                <a:solidFill>
                  <a:srgbClr val="0070C0"/>
                </a:solidFill>
              </a:rPr>
              <a:t> give the </a:t>
            </a:r>
            <a:r>
              <a:rPr lang="en-US" sz="1400" b="1" i="1" u="sng" dirty="0" smtClean="0">
                <a:solidFill>
                  <a:srgbClr val="0070C0"/>
                </a:solidFill>
              </a:rPr>
              <a:t>same</a:t>
            </a:r>
            <a:r>
              <a:rPr lang="en-US" sz="1400" i="1" u="sng" dirty="0" smtClean="0">
                <a:solidFill>
                  <a:srgbClr val="0070C0"/>
                </a:solidFill>
              </a:rPr>
              <a:t> </a:t>
            </a:r>
            <a:r>
              <a:rPr lang="en-US" sz="1400" i="1" u="sng" dirty="0" smtClean="0">
                <a:solidFill>
                  <a:srgbClr val="0070C0"/>
                </a:solidFill>
              </a:rPr>
              <a:t>power dissipation </a:t>
            </a:r>
            <a:r>
              <a:rPr lang="en-US" sz="1400" dirty="0" smtClean="0"/>
              <a:t>( </a:t>
            </a:r>
            <a:r>
              <a:rPr lang="en-US" sz="1400" dirty="0" smtClean="0">
                <a:solidFill>
                  <a:srgbClr val="FF0000"/>
                </a:solidFill>
              </a:rPr>
              <a:t>in </a:t>
            </a:r>
            <a:r>
              <a:rPr lang="en-US" sz="1400" dirty="0" smtClean="0">
                <a:solidFill>
                  <a:srgbClr val="FF0000"/>
                </a:solidFill>
              </a:rPr>
              <a:t>contradiction with the previous exercise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FF0000"/>
                </a:solidFill>
              </a:rPr>
              <a:t>BUT</a:t>
            </a:r>
            <a:r>
              <a:rPr lang="en-US" sz="1400" dirty="0" smtClean="0"/>
              <a:t> this is not in agreement with real life, where it has been shown that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larger grains seems to be less susceptible to FE.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Higher thermal conductivity at low temperatures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Higher purity ( RRR=600 )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dirty="0" smtClean="0"/>
              <a:t>The dissipated power does not increase dramatically with sharper edges =&gt; </a:t>
            </a:r>
            <a:r>
              <a:rPr lang="en-US" sz="1400" dirty="0" smtClean="0">
                <a:solidFill>
                  <a:srgbClr val="FF0000"/>
                </a:solidFill>
              </a:rPr>
              <a:t>underestimation</a:t>
            </a:r>
            <a:r>
              <a:rPr lang="en-US" sz="1400" dirty="0" smtClean="0"/>
              <a:t> of the field enhancement factor</a:t>
            </a:r>
          </a:p>
          <a:p>
            <a:endParaRPr lang="en-US" sz="1400" dirty="0" smtClean="0"/>
          </a:p>
          <a:p>
            <a:r>
              <a:rPr lang="en-US" sz="1400" dirty="0" smtClean="0"/>
              <a:t>Larger grain size should lead to a better thermal dissipation through the bulk =&gt; this model shows the opposite and </a:t>
            </a:r>
            <a:r>
              <a:rPr lang="en-US" sz="1400" dirty="0" smtClean="0">
                <a:solidFill>
                  <a:srgbClr val="FF0000"/>
                </a:solidFill>
              </a:rPr>
              <a:t>overestimates</a:t>
            </a:r>
            <a:r>
              <a:rPr lang="en-US" sz="1400" dirty="0" smtClean="0"/>
              <a:t> the maximum dissipated power.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45429" y="2492829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=1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it-IT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55680" t="67787" r="16698" b="15434"/>
          <a:stretch>
            <a:fillRect/>
          </a:stretch>
        </p:blipFill>
        <p:spPr bwMode="auto">
          <a:xfrm>
            <a:off x="1266825" y="1384300"/>
            <a:ext cx="29971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60600" y="25781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=50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6235700" y="25273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=1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it-IT" dirty="0"/>
          </a:p>
        </p:txBody>
      </p:sp>
      <p:sp>
        <p:nvSpPr>
          <p:cNvPr id="20" name="Rectangle 19"/>
          <p:cNvSpPr/>
          <p:nvPr/>
        </p:nvSpPr>
        <p:spPr>
          <a:xfrm>
            <a:off x="5245100" y="1422400"/>
            <a:ext cx="431800" cy="40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447800" y="1422400"/>
            <a:ext cx="431800" cy="40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 cstate="print"/>
          <a:srcRect t="6976" r="50123" b="6825"/>
          <a:stretch>
            <a:fillRect/>
          </a:stretch>
        </p:blipFill>
        <p:spPr bwMode="auto">
          <a:xfrm>
            <a:off x="0" y="517525"/>
            <a:ext cx="3975100" cy="514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359" t="3828" r="6154" b="3574"/>
          <a:stretch>
            <a:fillRect/>
          </a:stretch>
        </p:blipFill>
        <p:spPr bwMode="auto">
          <a:xfrm>
            <a:off x="4180498" y="393700"/>
            <a:ext cx="4963502" cy="631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 + RF model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7217228" y="1969405"/>
            <a:ext cx="664028" cy="341947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 rot="16200000">
            <a:off x="5968836" y="3613150"/>
            <a:ext cx="309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 </a:t>
            </a:r>
            <a:r>
              <a:rPr lang="en-US" dirty="0" err="1" smtClean="0">
                <a:solidFill>
                  <a:srgbClr val="FF0000"/>
                </a:solidFill>
              </a:rPr>
              <a:t>Kapiza</a:t>
            </a:r>
            <a:r>
              <a:rPr lang="en-US" dirty="0" smtClean="0"/>
              <a:t> conductance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223656" y="707572"/>
            <a:ext cx="4764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3.4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rgbClr val="0070C0"/>
                </a:solidFill>
              </a:rPr>
              <a:t>3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0742" y="4855030"/>
            <a:ext cx="4764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3.6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rgbClr val="0070C0"/>
                </a:solidFill>
              </a:rPr>
              <a:t>3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3657" y="2819401"/>
            <a:ext cx="4764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</a:rPr>
              <a:t>3.4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rgbClr val="0070C0"/>
                </a:solidFill>
              </a:rPr>
              <a:t>3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15234" t="35449" r="25000" b="45215"/>
          <a:stretch>
            <a:fillRect/>
          </a:stretch>
        </p:blipFill>
        <p:spPr bwMode="auto">
          <a:xfrm>
            <a:off x="0" y="5588000"/>
            <a:ext cx="4317999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286000" y="6464300"/>
            <a:ext cx="1841500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4178300" y="14351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4140200" y="35306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2291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4648200" y="863600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= 0.1390 T                      B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0.1391 T 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4589548" y="3200400"/>
            <a:ext cx="460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= 0.1323 T                                    B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0.1324 T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4650948" y="5435600"/>
            <a:ext cx="418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 = 0.1206 T                             B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0.1207 T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2578100" y="11811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endParaRPr lang="it-IT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776</Words>
  <Application>Microsoft Office PowerPoint</Application>
  <PresentationFormat>On-screen Show (4:3)</PresentationFormat>
  <Paragraphs>187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Microsoft Equation 3.0</vt:lpstr>
      <vt:lpstr>Equation</vt:lpstr>
      <vt:lpstr>Case study 5 RF cavities: superconductivity and thin films, local defect…   Group A5  M. Martinello A. Mierau J. Tan J. Perez Bermejo M. Bednarek </vt:lpstr>
      <vt:lpstr>Content</vt:lpstr>
      <vt:lpstr>Thin Niobium Film [1]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5 RF cavities: superconductivity and thin films, local defect…</dc:title>
  <dc:creator>EMFCSC</dc:creator>
  <cp:lastModifiedBy>EMFCSC</cp:lastModifiedBy>
  <cp:revision>133</cp:revision>
  <dcterms:created xsi:type="dcterms:W3CDTF">2013-05-01T12:36:15Z</dcterms:created>
  <dcterms:modified xsi:type="dcterms:W3CDTF">2013-05-02T12:09:43Z</dcterms:modified>
</cp:coreProperties>
</file>