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60" r:id="rId4"/>
    <p:sldId id="258" r:id="rId5"/>
    <p:sldId id="259" r:id="rId6"/>
    <p:sldId id="261" r:id="rId7"/>
    <p:sldId id="262" r:id="rId8"/>
    <p:sldId id="266" r:id="rId9"/>
    <p:sldId id="263" r:id="rId10"/>
    <p:sldId id="264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612" autoAdjust="0"/>
  </p:normalViewPr>
  <p:slideViewPr>
    <p:cSldViewPr>
      <p:cViewPr varScale="1">
        <p:scale>
          <a:sx n="77" d="100"/>
          <a:sy n="77" d="100"/>
        </p:scale>
        <p:origin x="-1056" y="-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D0F13B-2991-45BA-A36D-449BAF9517F5}" type="datetimeFigureOut">
              <a:rPr lang="en-US" smtClean="0"/>
              <a:pPr/>
              <a:t>5/31/2011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4A63F5-2A66-4527-851C-981ABFD3137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4A63F5-2A66-4527-851C-981ABFD3137E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7FB6B-295F-4223-8984-6751F84D6690}" type="datetimeFigureOut">
              <a:rPr lang="en-US" smtClean="0"/>
              <a:pPr/>
              <a:t>5/31/2011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F9060-21BB-430A-A450-24CD7F1326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7FB6B-295F-4223-8984-6751F84D6690}" type="datetimeFigureOut">
              <a:rPr lang="en-US" smtClean="0"/>
              <a:pPr/>
              <a:t>5/31/2011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F9060-21BB-430A-A450-24CD7F1326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7FB6B-295F-4223-8984-6751F84D6690}" type="datetimeFigureOut">
              <a:rPr lang="en-US" smtClean="0"/>
              <a:pPr/>
              <a:t>5/31/2011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F9060-21BB-430A-A450-24CD7F1326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7FB6B-295F-4223-8984-6751F84D6690}" type="datetimeFigureOut">
              <a:rPr lang="en-US" smtClean="0"/>
              <a:pPr/>
              <a:t>5/31/2011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F9060-21BB-430A-A450-24CD7F1326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7FB6B-295F-4223-8984-6751F84D6690}" type="datetimeFigureOut">
              <a:rPr lang="en-US" smtClean="0"/>
              <a:pPr/>
              <a:t>5/31/2011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F9060-21BB-430A-A450-24CD7F1326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7FB6B-295F-4223-8984-6751F84D6690}" type="datetimeFigureOut">
              <a:rPr lang="en-US" smtClean="0"/>
              <a:pPr/>
              <a:t>5/31/2011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F9060-21BB-430A-A450-24CD7F1326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7FB6B-295F-4223-8984-6751F84D6690}" type="datetimeFigureOut">
              <a:rPr lang="en-US" smtClean="0"/>
              <a:pPr/>
              <a:t>5/31/2011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F9060-21BB-430A-A450-24CD7F1326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7FB6B-295F-4223-8984-6751F84D6690}" type="datetimeFigureOut">
              <a:rPr lang="en-US" smtClean="0"/>
              <a:pPr/>
              <a:t>5/31/2011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F9060-21BB-430A-A450-24CD7F1326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7FB6B-295F-4223-8984-6751F84D6690}" type="datetimeFigureOut">
              <a:rPr lang="en-US" smtClean="0"/>
              <a:pPr/>
              <a:t>5/31/2011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F9060-21BB-430A-A450-24CD7F1326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7FB6B-295F-4223-8984-6751F84D6690}" type="datetimeFigureOut">
              <a:rPr lang="en-US" smtClean="0"/>
              <a:pPr/>
              <a:t>5/31/2011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F9060-21BB-430A-A450-24CD7F1326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7FB6B-295F-4223-8984-6751F84D6690}" type="datetimeFigureOut">
              <a:rPr lang="en-US" smtClean="0"/>
              <a:pPr/>
              <a:t>5/31/2011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F9060-21BB-430A-A450-24CD7F1326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87FB6B-295F-4223-8984-6751F84D6690}" type="datetimeFigureOut">
              <a:rPr lang="en-US" smtClean="0"/>
              <a:pPr/>
              <a:t>5/31/2011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8F9060-21BB-430A-A450-24CD7F13269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1052736"/>
            <a:ext cx="7772400" cy="1470025"/>
          </a:xfrm>
        </p:spPr>
        <p:txBody>
          <a:bodyPr/>
          <a:lstStyle/>
          <a:p>
            <a:r>
              <a:rPr lang="en-US" dirty="0" smtClean="0"/>
              <a:t>Radioactive Ion Beams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3648" y="2924944"/>
            <a:ext cx="6400800" cy="2279104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CW</a:t>
            </a:r>
          </a:p>
          <a:p>
            <a:r>
              <a:rPr lang="en-US" dirty="0" smtClean="0"/>
              <a:t>0.5 MW (for protons)</a:t>
            </a:r>
          </a:p>
          <a:p>
            <a:r>
              <a:rPr lang="en-US" dirty="0" smtClean="0"/>
              <a:t>1 </a:t>
            </a:r>
            <a:r>
              <a:rPr lang="en-US" dirty="0" err="1" smtClean="0"/>
              <a:t>GeV</a:t>
            </a:r>
            <a:r>
              <a:rPr lang="en-US" dirty="0" smtClean="0"/>
              <a:t> (for protons)</a:t>
            </a:r>
          </a:p>
          <a:p>
            <a:r>
              <a:rPr lang="en-US" dirty="0" smtClean="0"/>
              <a:t>p to U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839744" y="6453336"/>
            <a:ext cx="23042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 smtClean="0"/>
              <a:t>Chiara</a:t>
            </a:r>
            <a:r>
              <a:rPr lang="en-US" sz="1400" dirty="0" smtClean="0"/>
              <a:t>,  Manuel, Adam, </a:t>
            </a:r>
            <a:r>
              <a:rPr lang="en-US" sz="1400" dirty="0" err="1" smtClean="0"/>
              <a:t>Hui</a:t>
            </a:r>
            <a:endParaRPr lang="en-US" sz="1400" dirty="0"/>
          </a:p>
        </p:txBody>
      </p:sp>
      <p:sp>
        <p:nvSpPr>
          <p:cNvPr id="6" name="TextBox 5"/>
          <p:cNvSpPr txBox="1"/>
          <p:nvPr/>
        </p:nvSpPr>
        <p:spPr>
          <a:xfrm>
            <a:off x="3563888" y="6453336"/>
            <a:ext cx="20162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May 2011, CAS, Bilbao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Instrumentation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628800"/>
            <a:ext cx="8229600" cy="5112568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Drive beam: </a:t>
            </a:r>
          </a:p>
          <a:p>
            <a:pPr lvl="1"/>
            <a:r>
              <a:rPr lang="en-US" dirty="0" smtClean="0"/>
              <a:t>Current transformers</a:t>
            </a:r>
          </a:p>
          <a:p>
            <a:pPr lvl="1"/>
            <a:r>
              <a:rPr lang="en-US" dirty="0" smtClean="0"/>
              <a:t>Faraday cups (for commissioning)</a:t>
            </a:r>
          </a:p>
          <a:p>
            <a:pPr lvl="1"/>
            <a:r>
              <a:rPr lang="en-US" dirty="0" err="1" smtClean="0"/>
              <a:t>Feschenko</a:t>
            </a:r>
            <a:r>
              <a:rPr lang="en-US" dirty="0" smtClean="0"/>
              <a:t> monitor</a:t>
            </a:r>
          </a:p>
          <a:p>
            <a:pPr lvl="1"/>
            <a:r>
              <a:rPr lang="en-US" dirty="0" smtClean="0"/>
              <a:t>Beam loss monitors</a:t>
            </a:r>
          </a:p>
          <a:p>
            <a:pPr lvl="1"/>
            <a:r>
              <a:rPr lang="en-US" dirty="0" smtClean="0"/>
              <a:t>Wire scanner (low intensity only)</a:t>
            </a:r>
          </a:p>
          <a:p>
            <a:pPr lvl="1"/>
            <a:r>
              <a:rPr lang="en-US" dirty="0" smtClean="0"/>
              <a:t>Electron jet scanner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Transfer lines: BPMs, BLMs, residual gas </a:t>
            </a:r>
            <a:r>
              <a:rPr lang="en-US" dirty="0" err="1" smtClean="0"/>
              <a:t>ionisation</a:t>
            </a:r>
            <a:r>
              <a:rPr lang="en-US" dirty="0" smtClean="0"/>
              <a:t> PMT</a:t>
            </a:r>
          </a:p>
          <a:p>
            <a:endParaRPr lang="en-US" sz="2100" dirty="0" smtClean="0"/>
          </a:p>
          <a:p>
            <a:r>
              <a:rPr lang="en-US" dirty="0" smtClean="0"/>
              <a:t>RI beam: OTR screen (possible </a:t>
            </a:r>
            <a:r>
              <a:rPr lang="en-US" dirty="0" err="1" smtClean="0"/>
              <a:t>pepperpot</a:t>
            </a:r>
            <a:r>
              <a:rPr lang="en-US" dirty="0" smtClean="0"/>
              <a:t>)</a:t>
            </a:r>
          </a:p>
          <a:p>
            <a:endParaRPr lang="en-US" sz="2100" dirty="0" smtClean="0"/>
          </a:p>
          <a:p>
            <a:r>
              <a:rPr lang="en-US" dirty="0" smtClean="0"/>
              <a:t>Radiation monitors</a:t>
            </a:r>
          </a:p>
        </p:txBody>
      </p:sp>
      <p:grpSp>
        <p:nvGrpSpPr>
          <p:cNvPr id="15" name="Group 14"/>
          <p:cNvGrpSpPr/>
          <p:nvPr/>
        </p:nvGrpSpPr>
        <p:grpSpPr>
          <a:xfrm>
            <a:off x="6948264" y="332656"/>
            <a:ext cx="1800200" cy="3168352"/>
            <a:chOff x="6372200" y="404664"/>
            <a:chExt cx="1800200" cy="3168352"/>
          </a:xfrm>
        </p:grpSpPr>
        <p:sp>
          <p:nvSpPr>
            <p:cNvPr id="4" name="Arc 3"/>
            <p:cNvSpPr/>
            <p:nvPr/>
          </p:nvSpPr>
          <p:spPr>
            <a:xfrm rot="2622661">
              <a:off x="6521637" y="926080"/>
              <a:ext cx="936104" cy="2160240"/>
            </a:xfrm>
            <a:prstGeom prst="arc">
              <a:avLst>
                <a:gd name="adj1" fmla="val 16200000"/>
                <a:gd name="adj2" fmla="val 4416056"/>
              </a:avLst>
            </a:prstGeom>
            <a:ln w="508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4" name="Group 13"/>
            <p:cNvGrpSpPr/>
            <p:nvPr/>
          </p:nvGrpSpPr>
          <p:grpSpPr>
            <a:xfrm>
              <a:off x="6372200" y="404664"/>
              <a:ext cx="1800200" cy="3168352"/>
              <a:chOff x="6372200" y="404664"/>
              <a:chExt cx="1800200" cy="3168352"/>
            </a:xfrm>
          </p:grpSpPr>
          <p:sp>
            <p:nvSpPr>
              <p:cNvPr id="6" name="Freeform 5"/>
              <p:cNvSpPr/>
              <p:nvPr/>
            </p:nvSpPr>
            <p:spPr>
              <a:xfrm rot="20717443">
                <a:off x="7372497" y="848865"/>
                <a:ext cx="387054" cy="2257134"/>
              </a:xfrm>
              <a:custGeom>
                <a:avLst/>
                <a:gdLst>
                  <a:gd name="connsiteX0" fmla="*/ 64222 w 387054"/>
                  <a:gd name="connsiteY0" fmla="*/ 2219325 h 2257134"/>
                  <a:gd name="connsiteX1" fmla="*/ 207097 w 387054"/>
                  <a:gd name="connsiteY1" fmla="*/ 2228850 h 2257134"/>
                  <a:gd name="connsiteX2" fmla="*/ 226147 w 387054"/>
                  <a:gd name="connsiteY2" fmla="*/ 2200275 h 2257134"/>
                  <a:gd name="connsiteX3" fmla="*/ 226147 w 387054"/>
                  <a:gd name="connsiteY3" fmla="*/ 2047875 h 2257134"/>
                  <a:gd name="connsiteX4" fmla="*/ 197572 w 387054"/>
                  <a:gd name="connsiteY4" fmla="*/ 2019300 h 2257134"/>
                  <a:gd name="connsiteX5" fmla="*/ 178522 w 387054"/>
                  <a:gd name="connsiteY5" fmla="*/ 1990725 h 2257134"/>
                  <a:gd name="connsiteX6" fmla="*/ 121372 w 387054"/>
                  <a:gd name="connsiteY6" fmla="*/ 1962150 h 2257134"/>
                  <a:gd name="connsiteX7" fmla="*/ 64222 w 387054"/>
                  <a:gd name="connsiteY7" fmla="*/ 2066925 h 2257134"/>
                  <a:gd name="connsiteX8" fmla="*/ 121372 w 387054"/>
                  <a:gd name="connsiteY8" fmla="*/ 2085975 h 2257134"/>
                  <a:gd name="connsiteX9" fmla="*/ 149947 w 387054"/>
                  <a:gd name="connsiteY9" fmla="*/ 2095500 h 2257134"/>
                  <a:gd name="connsiteX10" fmla="*/ 254722 w 387054"/>
                  <a:gd name="connsiteY10" fmla="*/ 2066925 h 2257134"/>
                  <a:gd name="connsiteX11" fmla="*/ 264247 w 387054"/>
                  <a:gd name="connsiteY11" fmla="*/ 2028825 h 2257134"/>
                  <a:gd name="connsiteX12" fmla="*/ 235672 w 387054"/>
                  <a:gd name="connsiteY12" fmla="*/ 1809750 h 2257134"/>
                  <a:gd name="connsiteX13" fmla="*/ 168997 w 387054"/>
                  <a:gd name="connsiteY13" fmla="*/ 1771650 h 2257134"/>
                  <a:gd name="connsiteX14" fmla="*/ 111847 w 387054"/>
                  <a:gd name="connsiteY14" fmla="*/ 1752600 h 2257134"/>
                  <a:gd name="connsiteX15" fmla="*/ 64222 w 387054"/>
                  <a:gd name="connsiteY15" fmla="*/ 1819275 h 2257134"/>
                  <a:gd name="connsiteX16" fmla="*/ 92797 w 387054"/>
                  <a:gd name="connsiteY16" fmla="*/ 1838325 h 2257134"/>
                  <a:gd name="connsiteX17" fmla="*/ 149947 w 387054"/>
                  <a:gd name="connsiteY17" fmla="*/ 1857375 h 2257134"/>
                  <a:gd name="connsiteX18" fmla="*/ 273772 w 387054"/>
                  <a:gd name="connsiteY18" fmla="*/ 1828800 h 2257134"/>
                  <a:gd name="connsiteX19" fmla="*/ 292822 w 387054"/>
                  <a:gd name="connsiteY19" fmla="*/ 1771650 h 2257134"/>
                  <a:gd name="connsiteX20" fmla="*/ 283297 w 387054"/>
                  <a:gd name="connsiteY20" fmla="*/ 1619250 h 2257134"/>
                  <a:gd name="connsiteX21" fmla="*/ 254722 w 387054"/>
                  <a:gd name="connsiteY21" fmla="*/ 1600200 h 2257134"/>
                  <a:gd name="connsiteX22" fmla="*/ 235672 w 387054"/>
                  <a:gd name="connsiteY22" fmla="*/ 1571625 h 2257134"/>
                  <a:gd name="connsiteX23" fmla="*/ 207097 w 387054"/>
                  <a:gd name="connsiteY23" fmla="*/ 1562100 h 2257134"/>
                  <a:gd name="connsiteX24" fmla="*/ 178522 w 387054"/>
                  <a:gd name="connsiteY24" fmla="*/ 1543050 h 2257134"/>
                  <a:gd name="connsiteX25" fmla="*/ 64222 w 387054"/>
                  <a:gd name="connsiteY25" fmla="*/ 1581150 h 2257134"/>
                  <a:gd name="connsiteX26" fmla="*/ 73747 w 387054"/>
                  <a:gd name="connsiteY26" fmla="*/ 1657350 h 2257134"/>
                  <a:gd name="connsiteX27" fmla="*/ 130897 w 387054"/>
                  <a:gd name="connsiteY27" fmla="*/ 1676400 h 2257134"/>
                  <a:gd name="connsiteX28" fmla="*/ 159472 w 387054"/>
                  <a:gd name="connsiteY28" fmla="*/ 1685925 h 2257134"/>
                  <a:gd name="connsiteX29" fmla="*/ 264247 w 387054"/>
                  <a:gd name="connsiteY29" fmla="*/ 1647825 h 2257134"/>
                  <a:gd name="connsiteX30" fmla="*/ 273772 w 387054"/>
                  <a:gd name="connsiteY30" fmla="*/ 1609725 h 2257134"/>
                  <a:gd name="connsiteX31" fmla="*/ 264247 w 387054"/>
                  <a:gd name="connsiteY31" fmla="*/ 1428750 h 2257134"/>
                  <a:gd name="connsiteX32" fmla="*/ 254722 w 387054"/>
                  <a:gd name="connsiteY32" fmla="*/ 1400175 h 2257134"/>
                  <a:gd name="connsiteX33" fmla="*/ 226147 w 387054"/>
                  <a:gd name="connsiteY33" fmla="*/ 1381125 h 2257134"/>
                  <a:gd name="connsiteX34" fmla="*/ 168997 w 387054"/>
                  <a:gd name="connsiteY34" fmla="*/ 1362075 h 2257134"/>
                  <a:gd name="connsiteX35" fmla="*/ 130897 w 387054"/>
                  <a:gd name="connsiteY35" fmla="*/ 1371600 h 2257134"/>
                  <a:gd name="connsiteX36" fmla="*/ 168997 w 387054"/>
                  <a:gd name="connsiteY36" fmla="*/ 1476375 h 2257134"/>
                  <a:gd name="connsiteX37" fmla="*/ 254722 w 387054"/>
                  <a:gd name="connsiteY37" fmla="*/ 1447800 h 2257134"/>
                  <a:gd name="connsiteX38" fmla="*/ 273772 w 387054"/>
                  <a:gd name="connsiteY38" fmla="*/ 1419225 h 2257134"/>
                  <a:gd name="connsiteX39" fmla="*/ 159472 w 387054"/>
                  <a:gd name="connsiteY39" fmla="*/ 1181100 h 2257134"/>
                  <a:gd name="connsiteX40" fmla="*/ 130897 w 387054"/>
                  <a:gd name="connsiteY40" fmla="*/ 1190625 h 2257134"/>
                  <a:gd name="connsiteX41" fmla="*/ 140422 w 387054"/>
                  <a:gd name="connsiteY41" fmla="*/ 1285875 h 2257134"/>
                  <a:gd name="connsiteX42" fmla="*/ 168997 w 387054"/>
                  <a:gd name="connsiteY42" fmla="*/ 1295400 h 2257134"/>
                  <a:gd name="connsiteX43" fmla="*/ 235672 w 387054"/>
                  <a:gd name="connsiteY43" fmla="*/ 1285875 h 2257134"/>
                  <a:gd name="connsiteX44" fmla="*/ 264247 w 387054"/>
                  <a:gd name="connsiteY44" fmla="*/ 1257300 h 2257134"/>
                  <a:gd name="connsiteX45" fmla="*/ 273772 w 387054"/>
                  <a:gd name="connsiteY45" fmla="*/ 1219200 h 2257134"/>
                  <a:gd name="connsiteX46" fmla="*/ 292822 w 387054"/>
                  <a:gd name="connsiteY46" fmla="*/ 1190625 h 2257134"/>
                  <a:gd name="connsiteX47" fmla="*/ 264247 w 387054"/>
                  <a:gd name="connsiteY47" fmla="*/ 1009650 h 2257134"/>
                  <a:gd name="connsiteX48" fmla="*/ 235672 w 387054"/>
                  <a:gd name="connsiteY48" fmla="*/ 990600 h 2257134"/>
                  <a:gd name="connsiteX49" fmla="*/ 140422 w 387054"/>
                  <a:gd name="connsiteY49" fmla="*/ 1000125 h 2257134"/>
                  <a:gd name="connsiteX50" fmla="*/ 149947 w 387054"/>
                  <a:gd name="connsiteY50" fmla="*/ 1085850 h 2257134"/>
                  <a:gd name="connsiteX51" fmla="*/ 216622 w 387054"/>
                  <a:gd name="connsiteY51" fmla="*/ 1076325 h 2257134"/>
                  <a:gd name="connsiteX52" fmla="*/ 235672 w 387054"/>
                  <a:gd name="connsiteY52" fmla="*/ 1047750 h 2257134"/>
                  <a:gd name="connsiteX53" fmla="*/ 264247 w 387054"/>
                  <a:gd name="connsiteY53" fmla="*/ 1028700 h 2257134"/>
                  <a:gd name="connsiteX54" fmla="*/ 273772 w 387054"/>
                  <a:gd name="connsiteY54" fmla="*/ 981075 h 2257134"/>
                  <a:gd name="connsiteX55" fmla="*/ 302347 w 387054"/>
                  <a:gd name="connsiteY55" fmla="*/ 942975 h 2257134"/>
                  <a:gd name="connsiteX56" fmla="*/ 340447 w 387054"/>
                  <a:gd name="connsiteY56" fmla="*/ 885825 h 2257134"/>
                  <a:gd name="connsiteX57" fmla="*/ 311872 w 387054"/>
                  <a:gd name="connsiteY57" fmla="*/ 714375 h 2257134"/>
                  <a:gd name="connsiteX58" fmla="*/ 283297 w 387054"/>
                  <a:gd name="connsiteY58" fmla="*/ 695325 h 2257134"/>
                  <a:gd name="connsiteX59" fmla="*/ 254722 w 387054"/>
                  <a:gd name="connsiteY59" fmla="*/ 685800 h 2257134"/>
                  <a:gd name="connsiteX60" fmla="*/ 197572 w 387054"/>
                  <a:gd name="connsiteY60" fmla="*/ 695325 h 2257134"/>
                  <a:gd name="connsiteX61" fmla="*/ 188047 w 387054"/>
                  <a:gd name="connsiteY61" fmla="*/ 723900 h 2257134"/>
                  <a:gd name="connsiteX62" fmla="*/ 226147 w 387054"/>
                  <a:gd name="connsiteY62" fmla="*/ 809625 h 2257134"/>
                  <a:gd name="connsiteX63" fmla="*/ 292822 w 387054"/>
                  <a:gd name="connsiteY63" fmla="*/ 781050 h 2257134"/>
                  <a:gd name="connsiteX64" fmla="*/ 311872 w 387054"/>
                  <a:gd name="connsiteY64" fmla="*/ 752475 h 2257134"/>
                  <a:gd name="connsiteX65" fmla="*/ 311872 w 387054"/>
                  <a:gd name="connsiteY65" fmla="*/ 495300 h 2257134"/>
                  <a:gd name="connsiteX66" fmla="*/ 283297 w 387054"/>
                  <a:gd name="connsiteY66" fmla="*/ 485775 h 2257134"/>
                  <a:gd name="connsiteX67" fmla="*/ 226147 w 387054"/>
                  <a:gd name="connsiteY67" fmla="*/ 495300 h 2257134"/>
                  <a:gd name="connsiteX68" fmla="*/ 226147 w 387054"/>
                  <a:gd name="connsiteY68" fmla="*/ 571500 h 2257134"/>
                  <a:gd name="connsiteX69" fmla="*/ 330922 w 387054"/>
                  <a:gd name="connsiteY69" fmla="*/ 561975 h 2257134"/>
                  <a:gd name="connsiteX70" fmla="*/ 359497 w 387054"/>
                  <a:gd name="connsiteY70" fmla="*/ 552450 h 2257134"/>
                  <a:gd name="connsiteX71" fmla="*/ 369022 w 387054"/>
                  <a:gd name="connsiteY71" fmla="*/ 523875 h 2257134"/>
                  <a:gd name="connsiteX72" fmla="*/ 359497 w 387054"/>
                  <a:gd name="connsiteY72" fmla="*/ 285750 h 2257134"/>
                  <a:gd name="connsiteX73" fmla="*/ 321397 w 387054"/>
                  <a:gd name="connsiteY73" fmla="*/ 219075 h 2257134"/>
                  <a:gd name="connsiteX74" fmla="*/ 254722 w 387054"/>
                  <a:gd name="connsiteY74" fmla="*/ 200025 h 2257134"/>
                  <a:gd name="connsiteX75" fmla="*/ 159472 w 387054"/>
                  <a:gd name="connsiteY75" fmla="*/ 209550 h 2257134"/>
                  <a:gd name="connsiteX76" fmla="*/ 149947 w 387054"/>
                  <a:gd name="connsiteY76" fmla="*/ 238125 h 2257134"/>
                  <a:gd name="connsiteX77" fmla="*/ 159472 w 387054"/>
                  <a:gd name="connsiteY77" fmla="*/ 295275 h 2257134"/>
                  <a:gd name="connsiteX78" fmla="*/ 292822 w 387054"/>
                  <a:gd name="connsiteY78" fmla="*/ 266700 h 2257134"/>
                  <a:gd name="connsiteX79" fmla="*/ 321397 w 387054"/>
                  <a:gd name="connsiteY79" fmla="*/ 171450 h 2257134"/>
                  <a:gd name="connsiteX80" fmla="*/ 359497 w 387054"/>
                  <a:gd name="connsiteY80" fmla="*/ 57150 h 2257134"/>
                  <a:gd name="connsiteX81" fmla="*/ 369022 w 387054"/>
                  <a:gd name="connsiteY81" fmla="*/ 28575 h 2257134"/>
                  <a:gd name="connsiteX82" fmla="*/ 369022 w 387054"/>
                  <a:gd name="connsiteY82" fmla="*/ 0 h 22571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</a:cxnLst>
                <a:rect l="l" t="t" r="r" b="b"/>
                <a:pathLst>
                  <a:path w="387054" h="2257134">
                    <a:moveTo>
                      <a:pt x="64222" y="2219325"/>
                    </a:moveTo>
                    <a:cubicBezTo>
                      <a:pt x="116609" y="2254250"/>
                      <a:pt x="108102" y="2257134"/>
                      <a:pt x="207097" y="2228850"/>
                    </a:cubicBezTo>
                    <a:cubicBezTo>
                      <a:pt x="218104" y="2225705"/>
                      <a:pt x="219797" y="2209800"/>
                      <a:pt x="226147" y="2200275"/>
                    </a:cubicBezTo>
                    <a:cubicBezTo>
                      <a:pt x="235862" y="2141985"/>
                      <a:pt x="245947" y="2112224"/>
                      <a:pt x="226147" y="2047875"/>
                    </a:cubicBezTo>
                    <a:cubicBezTo>
                      <a:pt x="222186" y="2035000"/>
                      <a:pt x="206196" y="2029648"/>
                      <a:pt x="197572" y="2019300"/>
                    </a:cubicBezTo>
                    <a:cubicBezTo>
                      <a:pt x="190243" y="2010506"/>
                      <a:pt x="186617" y="1998820"/>
                      <a:pt x="178522" y="1990725"/>
                    </a:cubicBezTo>
                    <a:cubicBezTo>
                      <a:pt x="160058" y="1972261"/>
                      <a:pt x="144613" y="1969897"/>
                      <a:pt x="121372" y="1962150"/>
                    </a:cubicBezTo>
                    <a:cubicBezTo>
                      <a:pt x="60022" y="1970914"/>
                      <a:pt x="0" y="1956830"/>
                      <a:pt x="64222" y="2066925"/>
                    </a:cubicBezTo>
                    <a:cubicBezTo>
                      <a:pt x="74340" y="2084270"/>
                      <a:pt x="102322" y="2079625"/>
                      <a:pt x="121372" y="2085975"/>
                    </a:cubicBezTo>
                    <a:lnTo>
                      <a:pt x="149947" y="2095500"/>
                    </a:lnTo>
                    <a:cubicBezTo>
                      <a:pt x="169918" y="2093004"/>
                      <a:pt x="235075" y="2096396"/>
                      <a:pt x="254722" y="2066925"/>
                    </a:cubicBezTo>
                    <a:cubicBezTo>
                      <a:pt x="261984" y="2056033"/>
                      <a:pt x="261072" y="2041525"/>
                      <a:pt x="264247" y="2028825"/>
                    </a:cubicBezTo>
                    <a:cubicBezTo>
                      <a:pt x="258964" y="1923171"/>
                      <a:pt x="289123" y="1873891"/>
                      <a:pt x="235672" y="1809750"/>
                    </a:cubicBezTo>
                    <a:cubicBezTo>
                      <a:pt x="203322" y="1770930"/>
                      <a:pt x="214838" y="1785402"/>
                      <a:pt x="168997" y="1771650"/>
                    </a:cubicBezTo>
                    <a:cubicBezTo>
                      <a:pt x="149763" y="1765880"/>
                      <a:pt x="111847" y="1752600"/>
                      <a:pt x="111847" y="1752600"/>
                    </a:cubicBezTo>
                    <a:cubicBezTo>
                      <a:pt x="59093" y="1761392"/>
                      <a:pt x="28076" y="1746983"/>
                      <a:pt x="64222" y="1819275"/>
                    </a:cubicBezTo>
                    <a:cubicBezTo>
                      <a:pt x="69342" y="1829514"/>
                      <a:pt x="82336" y="1833676"/>
                      <a:pt x="92797" y="1838325"/>
                    </a:cubicBezTo>
                    <a:cubicBezTo>
                      <a:pt x="111147" y="1846480"/>
                      <a:pt x="149947" y="1857375"/>
                      <a:pt x="149947" y="1857375"/>
                    </a:cubicBezTo>
                    <a:cubicBezTo>
                      <a:pt x="160983" y="1856271"/>
                      <a:pt x="252947" y="1862120"/>
                      <a:pt x="273772" y="1828800"/>
                    </a:cubicBezTo>
                    <a:cubicBezTo>
                      <a:pt x="284415" y="1811772"/>
                      <a:pt x="292822" y="1771650"/>
                      <a:pt x="292822" y="1771650"/>
                    </a:cubicBezTo>
                    <a:cubicBezTo>
                      <a:pt x="289647" y="1720850"/>
                      <a:pt x="294339" y="1668937"/>
                      <a:pt x="283297" y="1619250"/>
                    </a:cubicBezTo>
                    <a:cubicBezTo>
                      <a:pt x="280814" y="1608075"/>
                      <a:pt x="262817" y="1608295"/>
                      <a:pt x="254722" y="1600200"/>
                    </a:cubicBezTo>
                    <a:cubicBezTo>
                      <a:pt x="246627" y="1592105"/>
                      <a:pt x="244611" y="1578776"/>
                      <a:pt x="235672" y="1571625"/>
                    </a:cubicBezTo>
                    <a:cubicBezTo>
                      <a:pt x="227832" y="1565353"/>
                      <a:pt x="216077" y="1566590"/>
                      <a:pt x="207097" y="1562100"/>
                    </a:cubicBezTo>
                    <a:cubicBezTo>
                      <a:pt x="196858" y="1556980"/>
                      <a:pt x="188047" y="1549400"/>
                      <a:pt x="178522" y="1543050"/>
                    </a:cubicBezTo>
                    <a:cubicBezTo>
                      <a:pt x="135752" y="1546938"/>
                      <a:pt x="64222" y="1521180"/>
                      <a:pt x="64222" y="1581150"/>
                    </a:cubicBezTo>
                    <a:cubicBezTo>
                      <a:pt x="64222" y="1606748"/>
                      <a:pt x="59068" y="1636380"/>
                      <a:pt x="73747" y="1657350"/>
                    </a:cubicBezTo>
                    <a:cubicBezTo>
                      <a:pt x="85262" y="1673801"/>
                      <a:pt x="111847" y="1670050"/>
                      <a:pt x="130897" y="1676400"/>
                    </a:cubicBezTo>
                    <a:lnTo>
                      <a:pt x="159472" y="1685925"/>
                    </a:lnTo>
                    <a:cubicBezTo>
                      <a:pt x="223613" y="1678798"/>
                      <a:pt x="242373" y="1698864"/>
                      <a:pt x="264247" y="1647825"/>
                    </a:cubicBezTo>
                    <a:cubicBezTo>
                      <a:pt x="269404" y="1635793"/>
                      <a:pt x="270597" y="1622425"/>
                      <a:pt x="273772" y="1609725"/>
                    </a:cubicBezTo>
                    <a:cubicBezTo>
                      <a:pt x="270597" y="1549400"/>
                      <a:pt x="269716" y="1488910"/>
                      <a:pt x="264247" y="1428750"/>
                    </a:cubicBezTo>
                    <a:cubicBezTo>
                      <a:pt x="263338" y="1418751"/>
                      <a:pt x="260994" y="1408015"/>
                      <a:pt x="254722" y="1400175"/>
                    </a:cubicBezTo>
                    <a:cubicBezTo>
                      <a:pt x="247571" y="1391236"/>
                      <a:pt x="236608" y="1385774"/>
                      <a:pt x="226147" y="1381125"/>
                    </a:cubicBezTo>
                    <a:cubicBezTo>
                      <a:pt x="207797" y="1372970"/>
                      <a:pt x="168997" y="1362075"/>
                      <a:pt x="168997" y="1362075"/>
                    </a:cubicBezTo>
                    <a:cubicBezTo>
                      <a:pt x="156297" y="1365250"/>
                      <a:pt x="134341" y="1358970"/>
                      <a:pt x="130897" y="1371600"/>
                    </a:cubicBezTo>
                    <a:cubicBezTo>
                      <a:pt x="105464" y="1464855"/>
                      <a:pt x="121465" y="1460531"/>
                      <a:pt x="168997" y="1476375"/>
                    </a:cubicBezTo>
                    <a:cubicBezTo>
                      <a:pt x="207312" y="1469989"/>
                      <a:pt x="227935" y="1474587"/>
                      <a:pt x="254722" y="1447800"/>
                    </a:cubicBezTo>
                    <a:cubicBezTo>
                      <a:pt x="262817" y="1439705"/>
                      <a:pt x="267422" y="1428750"/>
                      <a:pt x="273772" y="1419225"/>
                    </a:cubicBezTo>
                    <a:cubicBezTo>
                      <a:pt x="263775" y="1159296"/>
                      <a:pt x="346147" y="1154432"/>
                      <a:pt x="159472" y="1181100"/>
                    </a:cubicBezTo>
                    <a:cubicBezTo>
                      <a:pt x="149533" y="1182520"/>
                      <a:pt x="140422" y="1187450"/>
                      <a:pt x="130897" y="1190625"/>
                    </a:cubicBezTo>
                    <a:cubicBezTo>
                      <a:pt x="134072" y="1222375"/>
                      <a:pt x="129518" y="1255888"/>
                      <a:pt x="140422" y="1285875"/>
                    </a:cubicBezTo>
                    <a:cubicBezTo>
                      <a:pt x="143853" y="1295311"/>
                      <a:pt x="158957" y="1295400"/>
                      <a:pt x="168997" y="1295400"/>
                    </a:cubicBezTo>
                    <a:cubicBezTo>
                      <a:pt x="191448" y="1295400"/>
                      <a:pt x="213447" y="1289050"/>
                      <a:pt x="235672" y="1285875"/>
                    </a:cubicBezTo>
                    <a:cubicBezTo>
                      <a:pt x="245197" y="1276350"/>
                      <a:pt x="257564" y="1268996"/>
                      <a:pt x="264247" y="1257300"/>
                    </a:cubicBezTo>
                    <a:cubicBezTo>
                      <a:pt x="270742" y="1245934"/>
                      <a:pt x="268615" y="1231232"/>
                      <a:pt x="273772" y="1219200"/>
                    </a:cubicBezTo>
                    <a:cubicBezTo>
                      <a:pt x="278281" y="1208678"/>
                      <a:pt x="286472" y="1200150"/>
                      <a:pt x="292822" y="1190625"/>
                    </a:cubicBezTo>
                    <a:cubicBezTo>
                      <a:pt x="289591" y="1138925"/>
                      <a:pt x="309955" y="1055358"/>
                      <a:pt x="264247" y="1009650"/>
                    </a:cubicBezTo>
                    <a:cubicBezTo>
                      <a:pt x="256152" y="1001555"/>
                      <a:pt x="245197" y="996950"/>
                      <a:pt x="235672" y="990600"/>
                    </a:cubicBezTo>
                    <a:cubicBezTo>
                      <a:pt x="203922" y="993775"/>
                      <a:pt x="161768" y="976408"/>
                      <a:pt x="140422" y="1000125"/>
                    </a:cubicBezTo>
                    <a:cubicBezTo>
                      <a:pt x="121189" y="1021495"/>
                      <a:pt x="129617" y="1065520"/>
                      <a:pt x="149947" y="1085850"/>
                    </a:cubicBezTo>
                    <a:cubicBezTo>
                      <a:pt x="165822" y="1101725"/>
                      <a:pt x="194397" y="1079500"/>
                      <a:pt x="216622" y="1076325"/>
                    </a:cubicBezTo>
                    <a:cubicBezTo>
                      <a:pt x="222972" y="1066800"/>
                      <a:pt x="227577" y="1055845"/>
                      <a:pt x="235672" y="1047750"/>
                    </a:cubicBezTo>
                    <a:cubicBezTo>
                      <a:pt x="243767" y="1039655"/>
                      <a:pt x="258567" y="1038639"/>
                      <a:pt x="264247" y="1028700"/>
                    </a:cubicBezTo>
                    <a:cubicBezTo>
                      <a:pt x="272279" y="1014644"/>
                      <a:pt x="267197" y="995869"/>
                      <a:pt x="273772" y="981075"/>
                    </a:cubicBezTo>
                    <a:cubicBezTo>
                      <a:pt x="280219" y="966568"/>
                      <a:pt x="293243" y="955980"/>
                      <a:pt x="302347" y="942975"/>
                    </a:cubicBezTo>
                    <a:cubicBezTo>
                      <a:pt x="315477" y="924218"/>
                      <a:pt x="340447" y="885825"/>
                      <a:pt x="340447" y="885825"/>
                    </a:cubicBezTo>
                    <a:cubicBezTo>
                      <a:pt x="336940" y="833218"/>
                      <a:pt x="355772" y="758275"/>
                      <a:pt x="311872" y="714375"/>
                    </a:cubicBezTo>
                    <a:cubicBezTo>
                      <a:pt x="303777" y="706280"/>
                      <a:pt x="293536" y="700445"/>
                      <a:pt x="283297" y="695325"/>
                    </a:cubicBezTo>
                    <a:cubicBezTo>
                      <a:pt x="274317" y="690835"/>
                      <a:pt x="264247" y="688975"/>
                      <a:pt x="254722" y="685800"/>
                    </a:cubicBezTo>
                    <a:cubicBezTo>
                      <a:pt x="235672" y="688975"/>
                      <a:pt x="214340" y="685743"/>
                      <a:pt x="197572" y="695325"/>
                    </a:cubicBezTo>
                    <a:cubicBezTo>
                      <a:pt x="188855" y="700306"/>
                      <a:pt x="188047" y="713860"/>
                      <a:pt x="188047" y="723900"/>
                    </a:cubicBezTo>
                    <a:cubicBezTo>
                      <a:pt x="188047" y="806473"/>
                      <a:pt x="177512" y="793413"/>
                      <a:pt x="226147" y="809625"/>
                    </a:cubicBezTo>
                    <a:cubicBezTo>
                      <a:pt x="255294" y="802338"/>
                      <a:pt x="270896" y="802976"/>
                      <a:pt x="292822" y="781050"/>
                    </a:cubicBezTo>
                    <a:cubicBezTo>
                      <a:pt x="300917" y="772955"/>
                      <a:pt x="305522" y="762000"/>
                      <a:pt x="311872" y="752475"/>
                    </a:cubicBezTo>
                    <a:cubicBezTo>
                      <a:pt x="328298" y="653918"/>
                      <a:pt x="336392" y="630159"/>
                      <a:pt x="311872" y="495300"/>
                    </a:cubicBezTo>
                    <a:cubicBezTo>
                      <a:pt x="310076" y="485422"/>
                      <a:pt x="292822" y="488950"/>
                      <a:pt x="283297" y="485775"/>
                    </a:cubicBezTo>
                    <a:cubicBezTo>
                      <a:pt x="264247" y="488950"/>
                      <a:pt x="242915" y="485718"/>
                      <a:pt x="226147" y="495300"/>
                    </a:cubicBezTo>
                    <a:cubicBezTo>
                      <a:pt x="205119" y="507316"/>
                      <a:pt x="224946" y="565495"/>
                      <a:pt x="226147" y="571500"/>
                    </a:cubicBezTo>
                    <a:cubicBezTo>
                      <a:pt x="261072" y="568325"/>
                      <a:pt x="296205" y="566935"/>
                      <a:pt x="330922" y="561975"/>
                    </a:cubicBezTo>
                    <a:cubicBezTo>
                      <a:pt x="340861" y="560555"/>
                      <a:pt x="352397" y="559550"/>
                      <a:pt x="359497" y="552450"/>
                    </a:cubicBezTo>
                    <a:cubicBezTo>
                      <a:pt x="366597" y="545350"/>
                      <a:pt x="365847" y="533400"/>
                      <a:pt x="369022" y="523875"/>
                    </a:cubicBezTo>
                    <a:cubicBezTo>
                      <a:pt x="384325" y="416752"/>
                      <a:pt x="387054" y="437316"/>
                      <a:pt x="359497" y="285750"/>
                    </a:cubicBezTo>
                    <a:cubicBezTo>
                      <a:pt x="358300" y="279168"/>
                      <a:pt x="329802" y="225799"/>
                      <a:pt x="321397" y="219075"/>
                    </a:cubicBezTo>
                    <a:cubicBezTo>
                      <a:pt x="315186" y="214106"/>
                      <a:pt x="257211" y="200647"/>
                      <a:pt x="254722" y="200025"/>
                    </a:cubicBezTo>
                    <a:cubicBezTo>
                      <a:pt x="222972" y="203200"/>
                      <a:pt x="189459" y="198646"/>
                      <a:pt x="159472" y="209550"/>
                    </a:cubicBezTo>
                    <a:cubicBezTo>
                      <a:pt x="150036" y="212981"/>
                      <a:pt x="149947" y="228085"/>
                      <a:pt x="149947" y="238125"/>
                    </a:cubicBezTo>
                    <a:cubicBezTo>
                      <a:pt x="149947" y="257438"/>
                      <a:pt x="156297" y="276225"/>
                      <a:pt x="159472" y="295275"/>
                    </a:cubicBezTo>
                    <a:cubicBezTo>
                      <a:pt x="166223" y="294661"/>
                      <a:pt x="270787" y="301956"/>
                      <a:pt x="292822" y="266700"/>
                    </a:cubicBezTo>
                    <a:cubicBezTo>
                      <a:pt x="306373" y="245019"/>
                      <a:pt x="313286" y="197812"/>
                      <a:pt x="321397" y="171450"/>
                    </a:cubicBezTo>
                    <a:lnTo>
                      <a:pt x="359497" y="57150"/>
                    </a:lnTo>
                    <a:cubicBezTo>
                      <a:pt x="362672" y="47625"/>
                      <a:pt x="369022" y="38615"/>
                      <a:pt x="369022" y="28575"/>
                    </a:cubicBezTo>
                    <a:lnTo>
                      <a:pt x="369022" y="0"/>
                    </a:lnTo>
                  </a:path>
                </a:pathLst>
              </a:custGeom>
              <a:ln w="25400">
                <a:solidFill>
                  <a:schemeClr val="accent2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" name="Rectangle 6"/>
              <p:cNvSpPr/>
              <p:nvPr/>
            </p:nvSpPr>
            <p:spPr>
              <a:xfrm>
                <a:off x="7380312" y="3068960"/>
                <a:ext cx="792088" cy="504056"/>
              </a:xfrm>
              <a:prstGeom prst="rec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e- gun</a:t>
                </a:r>
                <a:endParaRPr lang="en-US" dirty="0"/>
              </a:p>
            </p:txBody>
          </p:sp>
          <p:sp>
            <p:nvSpPr>
              <p:cNvPr id="8" name="Rectangle 7"/>
              <p:cNvSpPr/>
              <p:nvPr/>
            </p:nvSpPr>
            <p:spPr>
              <a:xfrm>
                <a:off x="6732240" y="404664"/>
                <a:ext cx="1224136" cy="360040"/>
              </a:xfrm>
              <a:prstGeom prst="rec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collector</a:t>
                </a:r>
                <a:endParaRPr lang="en-US" dirty="0"/>
              </a:p>
            </p:txBody>
          </p:sp>
          <p:cxnSp>
            <p:nvCxnSpPr>
              <p:cNvPr id="10" name="Straight Arrow Connector 9"/>
              <p:cNvCxnSpPr/>
              <p:nvPr/>
            </p:nvCxnSpPr>
            <p:spPr>
              <a:xfrm rot="5400000">
                <a:off x="6372200" y="2348880"/>
                <a:ext cx="1368152" cy="936104"/>
              </a:xfrm>
              <a:prstGeom prst="straightConnector1">
                <a:avLst/>
              </a:prstGeom>
              <a:ln w="50800">
                <a:solidFill>
                  <a:srgbClr val="00B0F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" name="TextBox 10"/>
              <p:cNvSpPr txBox="1"/>
              <p:nvPr/>
            </p:nvSpPr>
            <p:spPr>
              <a:xfrm>
                <a:off x="6372200" y="2420888"/>
                <a:ext cx="43204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p+</a:t>
                </a:r>
                <a:endParaRPr lang="en-US" dirty="0"/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6876256" y="2996952"/>
                <a:ext cx="57606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solidFill>
                      <a:srgbClr val="00B0F0"/>
                    </a:solidFill>
                  </a:rPr>
                  <a:t>H</a:t>
                </a:r>
                <a:r>
                  <a:rPr lang="en-US" sz="1100" dirty="0" smtClean="0">
                    <a:solidFill>
                      <a:srgbClr val="00B0F0"/>
                    </a:solidFill>
                  </a:rPr>
                  <a:t>0</a:t>
                </a:r>
                <a:endParaRPr lang="en-US" dirty="0">
                  <a:solidFill>
                    <a:srgbClr val="00B0F0"/>
                  </a:solidFill>
                </a:endParaRPr>
              </a:p>
            </p:txBody>
          </p:sp>
        </p:grpSp>
      </p:grpSp>
      <p:sp>
        <p:nvSpPr>
          <p:cNvPr id="16" name="Rectangle 15"/>
          <p:cNvSpPr/>
          <p:nvPr/>
        </p:nvSpPr>
        <p:spPr>
          <a:xfrm rot="2437795">
            <a:off x="6389200" y="3405583"/>
            <a:ext cx="1220507" cy="504056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Scintillator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6839744" y="6453336"/>
            <a:ext cx="23042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 smtClean="0"/>
              <a:t>Chiara</a:t>
            </a:r>
            <a:r>
              <a:rPr lang="en-US" sz="1400" dirty="0" smtClean="0"/>
              <a:t>,  Manuel, Adam, </a:t>
            </a:r>
            <a:r>
              <a:rPr lang="en-US" sz="1400" dirty="0" err="1" smtClean="0"/>
              <a:t>Hui</a:t>
            </a:r>
            <a:endParaRPr lang="en-US" sz="1400" dirty="0"/>
          </a:p>
        </p:txBody>
      </p:sp>
      <p:sp>
        <p:nvSpPr>
          <p:cNvPr id="18" name="TextBox 17"/>
          <p:cNvSpPr txBox="1"/>
          <p:nvPr/>
        </p:nvSpPr>
        <p:spPr>
          <a:xfrm>
            <a:off x="3563888" y="6453336"/>
            <a:ext cx="20162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May 2011, CAS, Bilbao</a:t>
            </a:r>
            <a:endParaRPr lang="en-US" sz="1400" dirty="0"/>
          </a:p>
        </p:txBody>
      </p:sp>
      <p:sp>
        <p:nvSpPr>
          <p:cNvPr id="19" name="TextBox 18"/>
          <p:cNvSpPr txBox="1"/>
          <p:nvPr/>
        </p:nvSpPr>
        <p:spPr>
          <a:xfrm>
            <a:off x="251520" y="6453336"/>
            <a:ext cx="2880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8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133056"/>
          </a:xfrm>
        </p:spPr>
        <p:txBody>
          <a:bodyPr>
            <a:normAutofit/>
          </a:bodyPr>
          <a:lstStyle/>
          <a:p>
            <a:r>
              <a:rPr lang="en-US" dirty="0" smtClean="0"/>
              <a:t>Multipurpose</a:t>
            </a:r>
          </a:p>
          <a:p>
            <a:pPr lvl="1"/>
            <a:r>
              <a:rPr lang="en-US" dirty="0" smtClean="0"/>
              <a:t>Solid state physics &amp; biology</a:t>
            </a:r>
          </a:p>
          <a:p>
            <a:pPr lvl="1"/>
            <a:r>
              <a:rPr lang="en-US" dirty="0" smtClean="0"/>
              <a:t>Medical isotope production</a:t>
            </a:r>
          </a:p>
          <a:p>
            <a:pPr lvl="1"/>
            <a:r>
              <a:rPr lang="en-US" dirty="0" err="1" smtClean="0"/>
              <a:t>Nucleosynthesis</a:t>
            </a:r>
            <a:r>
              <a:rPr lang="en-US" dirty="0" smtClean="0"/>
              <a:t> for astrophysics</a:t>
            </a:r>
          </a:p>
          <a:p>
            <a:r>
              <a:rPr lang="en-US" dirty="0" smtClean="0"/>
              <a:t>Compact</a:t>
            </a:r>
          </a:p>
          <a:p>
            <a:r>
              <a:rPr lang="en-US" dirty="0" smtClean="0"/>
              <a:t>Efficient</a:t>
            </a:r>
          </a:p>
          <a:p>
            <a:r>
              <a:rPr lang="en-US" dirty="0" smtClean="0"/>
              <a:t>Low cost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839744" y="6453336"/>
            <a:ext cx="23042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 smtClean="0"/>
              <a:t>Chiara</a:t>
            </a:r>
            <a:r>
              <a:rPr lang="en-US" sz="1400" dirty="0" smtClean="0"/>
              <a:t>,  Manuel, Adam, </a:t>
            </a:r>
            <a:r>
              <a:rPr lang="en-US" sz="1400" dirty="0" err="1" smtClean="0"/>
              <a:t>Hui</a:t>
            </a:r>
            <a:endParaRPr lang="en-US" sz="1400" dirty="0"/>
          </a:p>
        </p:txBody>
      </p:sp>
      <p:sp>
        <p:nvSpPr>
          <p:cNvPr id="5" name="TextBox 4"/>
          <p:cNvSpPr txBox="1"/>
          <p:nvPr/>
        </p:nvSpPr>
        <p:spPr>
          <a:xfrm>
            <a:off x="3563888" y="6453336"/>
            <a:ext cx="20162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May 2011, CAS, Bilbao</a:t>
            </a:r>
            <a:endParaRPr lang="en-US" sz="1400" dirty="0"/>
          </a:p>
        </p:txBody>
      </p:sp>
      <p:sp>
        <p:nvSpPr>
          <p:cNvPr id="6" name="TextBox 5"/>
          <p:cNvSpPr txBox="1"/>
          <p:nvPr/>
        </p:nvSpPr>
        <p:spPr>
          <a:xfrm>
            <a:off x="5292080" y="5445224"/>
            <a:ext cx="3600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i="1" dirty="0" err="1" smtClean="0">
                <a:solidFill>
                  <a:srgbClr val="FFFF00"/>
                </a:solidFill>
              </a:rPr>
              <a:t>i’m</a:t>
            </a:r>
            <a:r>
              <a:rPr lang="en-US" sz="4000" i="1" dirty="0" smtClean="0">
                <a:solidFill>
                  <a:srgbClr val="FFFF00"/>
                </a:solidFill>
              </a:rPr>
              <a:t> </a:t>
            </a:r>
            <a:r>
              <a:rPr lang="en-US" sz="4000" i="1" dirty="0" err="1" smtClean="0">
                <a:solidFill>
                  <a:srgbClr val="FFFF00"/>
                </a:solidFill>
              </a:rPr>
              <a:t>lovin</a:t>
            </a:r>
            <a:r>
              <a:rPr lang="en-US" sz="4000" i="1" dirty="0" smtClean="0">
                <a:solidFill>
                  <a:srgbClr val="FFFF00"/>
                </a:solidFill>
              </a:rPr>
              <a:t>’ it…</a:t>
            </a:r>
            <a:endParaRPr lang="en-US" sz="4000" i="1" dirty="0">
              <a:solidFill>
                <a:srgbClr val="FFFF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51520" y="6453336"/>
            <a:ext cx="2880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9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 fontScale="85000" lnSpcReduction="10000"/>
          </a:bodyPr>
          <a:lstStyle/>
          <a:p>
            <a:r>
              <a:rPr lang="en-US" dirty="0" err="1" smtClean="0"/>
              <a:t>Frag</a:t>
            </a:r>
            <a:r>
              <a:rPr lang="en-US" dirty="0" smtClean="0"/>
              <a:t> </a:t>
            </a:r>
            <a:r>
              <a:rPr lang="en-US" dirty="0" err="1" smtClean="0"/>
              <a:t>vs</a:t>
            </a:r>
            <a:r>
              <a:rPr lang="en-US" dirty="0" smtClean="0"/>
              <a:t> ISOL </a:t>
            </a:r>
          </a:p>
          <a:p>
            <a:r>
              <a:rPr lang="en-US" dirty="0" smtClean="0"/>
              <a:t>Overview &amp; Layout</a:t>
            </a:r>
          </a:p>
          <a:p>
            <a:r>
              <a:rPr lang="en-US" dirty="0" smtClean="0"/>
              <a:t>Components:</a:t>
            </a:r>
          </a:p>
          <a:p>
            <a:pPr lvl="1"/>
            <a:r>
              <a:rPr lang="en-US" dirty="0" smtClean="0"/>
              <a:t>Superconducting Drive beam cyclotron (</a:t>
            </a:r>
            <a:r>
              <a:rPr lang="en-US" dirty="0" err="1" smtClean="0"/>
              <a:t>RF,cryo,magnets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Target</a:t>
            </a:r>
          </a:p>
          <a:p>
            <a:pPr lvl="1"/>
            <a:r>
              <a:rPr lang="en-US" dirty="0" smtClean="0"/>
              <a:t>Stripping / cooling</a:t>
            </a:r>
          </a:p>
          <a:p>
            <a:pPr lvl="1"/>
            <a:r>
              <a:rPr lang="en-US" dirty="0" smtClean="0"/>
              <a:t>Spectrometer</a:t>
            </a:r>
          </a:p>
          <a:p>
            <a:pPr lvl="1"/>
            <a:r>
              <a:rPr lang="en-US" dirty="0" smtClean="0"/>
              <a:t>RFQ (-&gt; possible exit to low-E experiment)</a:t>
            </a:r>
          </a:p>
          <a:p>
            <a:pPr lvl="1"/>
            <a:r>
              <a:rPr lang="en-US" dirty="0" smtClean="0"/>
              <a:t>Post-acceleration cyclotron</a:t>
            </a:r>
          </a:p>
          <a:p>
            <a:pPr lvl="1"/>
            <a:r>
              <a:rPr lang="en-US" dirty="0" smtClean="0"/>
              <a:t>Instrumentation</a:t>
            </a:r>
          </a:p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839744" y="6453336"/>
            <a:ext cx="23042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 smtClean="0"/>
              <a:t>Chiara</a:t>
            </a:r>
            <a:r>
              <a:rPr lang="en-US" sz="1400" dirty="0" smtClean="0"/>
              <a:t>,  Manuel, Adam, </a:t>
            </a:r>
            <a:r>
              <a:rPr lang="en-US" sz="1400" dirty="0" err="1" smtClean="0"/>
              <a:t>Hui</a:t>
            </a:r>
            <a:endParaRPr lang="en-US" sz="1400" dirty="0"/>
          </a:p>
        </p:txBody>
      </p:sp>
      <p:sp>
        <p:nvSpPr>
          <p:cNvPr id="5" name="TextBox 4"/>
          <p:cNvSpPr txBox="1"/>
          <p:nvPr/>
        </p:nvSpPr>
        <p:spPr>
          <a:xfrm>
            <a:off x="3563888" y="6453336"/>
            <a:ext cx="20162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May 2011, CAS, Bilbao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Fragmentation </a:t>
            </a:r>
            <a:r>
              <a:rPr lang="en-US" dirty="0" err="1" smtClean="0"/>
              <a:t>vs</a:t>
            </a:r>
            <a:r>
              <a:rPr lang="en-US" dirty="0" smtClean="0"/>
              <a:t> ISOL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19872" y="4941168"/>
            <a:ext cx="5472608" cy="1728192"/>
          </a:xfrm>
        </p:spPr>
        <p:txBody>
          <a:bodyPr/>
          <a:lstStyle/>
          <a:p>
            <a:r>
              <a:rPr lang="en-US" dirty="0" smtClean="0"/>
              <a:t>ISOL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628800"/>
            <a:ext cx="8353201" cy="35283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3203848" y="3861048"/>
            <a:ext cx="5472608" cy="18722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347864" y="3861048"/>
            <a:ext cx="579613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ISOL: </a:t>
            </a:r>
          </a:p>
          <a:p>
            <a:r>
              <a:rPr lang="en-US" sz="2400" dirty="0" smtClean="0"/>
              <a:t>Compact and flexible</a:t>
            </a:r>
          </a:p>
          <a:p>
            <a:r>
              <a:rPr lang="en-US" sz="2400" dirty="0" smtClean="0"/>
              <a:t>Wide variety of users</a:t>
            </a:r>
          </a:p>
          <a:p>
            <a:r>
              <a:rPr lang="en-US" sz="2400" dirty="0" smtClean="0"/>
              <a:t>Possible upgrade for fragmentation machine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6839744" y="6453336"/>
            <a:ext cx="23042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 smtClean="0"/>
              <a:t>Chiara</a:t>
            </a:r>
            <a:r>
              <a:rPr lang="en-US" sz="1400" dirty="0" smtClean="0"/>
              <a:t>,  Manuel, Adam, </a:t>
            </a:r>
            <a:r>
              <a:rPr lang="en-US" sz="1400" dirty="0" err="1" smtClean="0"/>
              <a:t>Hui</a:t>
            </a:r>
            <a:endParaRPr lang="en-US" sz="1400" dirty="0"/>
          </a:p>
        </p:txBody>
      </p:sp>
      <p:sp>
        <p:nvSpPr>
          <p:cNvPr id="8" name="TextBox 7"/>
          <p:cNvSpPr txBox="1"/>
          <p:nvPr/>
        </p:nvSpPr>
        <p:spPr>
          <a:xfrm>
            <a:off x="3563888" y="6453336"/>
            <a:ext cx="20162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May 2011, CAS, Bilbao</a:t>
            </a:r>
            <a:endParaRPr lang="en-US" sz="1400" dirty="0"/>
          </a:p>
        </p:txBody>
      </p:sp>
      <p:sp>
        <p:nvSpPr>
          <p:cNvPr id="9" name="TextBox 8"/>
          <p:cNvSpPr txBox="1"/>
          <p:nvPr/>
        </p:nvSpPr>
        <p:spPr>
          <a:xfrm>
            <a:off x="251520" y="6453336"/>
            <a:ext cx="2880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1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Beams of Ions from the </a:t>
            </a:r>
            <a:r>
              <a:rPr lang="en-US" dirty="0" err="1" smtClean="0"/>
              <a:t>Gigavolt</a:t>
            </a:r>
            <a:r>
              <a:rPr lang="en-US" dirty="0" smtClean="0"/>
              <a:t> – Megawatt Advanced Cyclotron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5301208"/>
            <a:ext cx="9144000" cy="1556792"/>
          </a:xfrm>
        </p:spPr>
        <p:txBody>
          <a:bodyPr/>
          <a:lstStyle/>
          <a:p>
            <a:r>
              <a:rPr lang="en-US" dirty="0" smtClean="0"/>
              <a:t>Reduce costs by sharing magnetic field</a:t>
            </a:r>
          </a:p>
          <a:p>
            <a:r>
              <a:rPr lang="en-US" dirty="0" smtClean="0"/>
              <a:t>Superconducting </a:t>
            </a:r>
            <a:r>
              <a:rPr lang="en-US" dirty="0" err="1" smtClean="0"/>
              <a:t>main+trim</a:t>
            </a:r>
            <a:r>
              <a:rPr lang="en-US" dirty="0" smtClean="0"/>
              <a:t> coils for power saving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2051720" y="2348880"/>
            <a:ext cx="2088232" cy="2160240"/>
          </a:xfrm>
          <a:prstGeom prst="ellipse">
            <a:avLst/>
          </a:prstGeom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rapezoid 4"/>
          <p:cNvSpPr/>
          <p:nvPr/>
        </p:nvSpPr>
        <p:spPr>
          <a:xfrm rot="8305119">
            <a:off x="2284028" y="2527397"/>
            <a:ext cx="432048" cy="864096"/>
          </a:xfrm>
          <a:prstGeom prst="trapezoid">
            <a:avLst/>
          </a:prstGeom>
          <a:solidFill>
            <a:srgbClr val="FFFF00"/>
          </a:solidFill>
          <a:ln>
            <a:noFill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rapezoid 5"/>
          <p:cNvSpPr/>
          <p:nvPr/>
        </p:nvSpPr>
        <p:spPr>
          <a:xfrm rot="2599282">
            <a:off x="2289280" y="3459486"/>
            <a:ext cx="432048" cy="864096"/>
          </a:xfrm>
          <a:prstGeom prst="trapezoid">
            <a:avLst/>
          </a:prstGeom>
          <a:solidFill>
            <a:srgbClr val="FFFF00"/>
          </a:solidFill>
          <a:ln>
            <a:noFill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rapezoid 6"/>
          <p:cNvSpPr/>
          <p:nvPr/>
        </p:nvSpPr>
        <p:spPr>
          <a:xfrm rot="14536054">
            <a:off x="3542777" y="2669132"/>
            <a:ext cx="432048" cy="864096"/>
          </a:xfrm>
          <a:prstGeom prst="trapezoid">
            <a:avLst/>
          </a:prstGeom>
          <a:solidFill>
            <a:srgbClr val="FFFF00"/>
          </a:solidFill>
          <a:ln>
            <a:noFill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rapezoid 7"/>
          <p:cNvSpPr/>
          <p:nvPr/>
        </p:nvSpPr>
        <p:spPr>
          <a:xfrm rot="18351728">
            <a:off x="3536532" y="3425134"/>
            <a:ext cx="432048" cy="864096"/>
          </a:xfrm>
          <a:prstGeom prst="trapezoid">
            <a:avLst/>
          </a:prstGeom>
          <a:solidFill>
            <a:srgbClr val="FFFF00"/>
          </a:solidFill>
          <a:ln>
            <a:noFill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rapezoid 8"/>
          <p:cNvSpPr/>
          <p:nvPr/>
        </p:nvSpPr>
        <p:spPr>
          <a:xfrm>
            <a:off x="2915816" y="3717032"/>
            <a:ext cx="432048" cy="864096"/>
          </a:xfrm>
          <a:prstGeom prst="trapezoid">
            <a:avLst/>
          </a:prstGeom>
          <a:solidFill>
            <a:srgbClr val="FFFF00"/>
          </a:solidFill>
          <a:ln>
            <a:noFill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rapezoid 9"/>
          <p:cNvSpPr/>
          <p:nvPr/>
        </p:nvSpPr>
        <p:spPr>
          <a:xfrm rot="10800000">
            <a:off x="2915816" y="2276872"/>
            <a:ext cx="432048" cy="864096"/>
          </a:xfrm>
          <a:prstGeom prst="trapezoid">
            <a:avLst/>
          </a:prstGeom>
          <a:solidFill>
            <a:srgbClr val="FFFF00"/>
          </a:solidFill>
          <a:ln>
            <a:noFill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3491880" y="2420888"/>
            <a:ext cx="1512168" cy="1588"/>
          </a:xfrm>
          <a:prstGeom prst="straightConnector1">
            <a:avLst/>
          </a:prstGeom>
          <a:ln w="508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5004048" y="2060848"/>
            <a:ext cx="360040" cy="936104"/>
          </a:xfrm>
          <a:prstGeom prst="rect">
            <a:avLst/>
          </a:prstGeom>
          <a:solidFill>
            <a:srgbClr val="C00000"/>
          </a:solidFill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5364088" y="2420888"/>
            <a:ext cx="360040" cy="1588"/>
          </a:xfrm>
          <a:prstGeom prst="straightConnector1">
            <a:avLst/>
          </a:prstGeom>
          <a:ln w="508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5724128" y="2132856"/>
            <a:ext cx="720080" cy="50405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6444208" y="2420888"/>
            <a:ext cx="360040" cy="1588"/>
          </a:xfrm>
          <a:prstGeom prst="straightConnector1">
            <a:avLst/>
          </a:prstGeom>
          <a:ln w="508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Pie 20"/>
          <p:cNvSpPr/>
          <p:nvPr/>
        </p:nvSpPr>
        <p:spPr>
          <a:xfrm rot="7601782">
            <a:off x="6242430" y="1805387"/>
            <a:ext cx="1095531" cy="1663051"/>
          </a:xfrm>
          <a:prstGeom prst="pie">
            <a:avLst>
              <a:gd name="adj1" fmla="val 8461062"/>
              <a:gd name="adj2" fmla="val 16200000"/>
            </a:avLst>
          </a:prstGeom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22" name="Straight Arrow Connector 21"/>
          <p:cNvCxnSpPr/>
          <p:nvPr/>
        </p:nvCxnSpPr>
        <p:spPr>
          <a:xfrm rot="5400000">
            <a:off x="6120172" y="2960948"/>
            <a:ext cx="1080120" cy="720080"/>
          </a:xfrm>
          <a:prstGeom prst="straightConnector1">
            <a:avLst/>
          </a:prstGeom>
          <a:ln w="508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rot="5400000">
            <a:off x="6912260" y="3176972"/>
            <a:ext cx="504056" cy="1588"/>
          </a:xfrm>
          <a:prstGeom prst="straightConnector1">
            <a:avLst/>
          </a:prstGeom>
          <a:ln w="508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rot="10800000" flipV="1">
            <a:off x="6372200" y="2780928"/>
            <a:ext cx="504056" cy="144016"/>
          </a:xfrm>
          <a:prstGeom prst="straightConnector1">
            <a:avLst/>
          </a:prstGeom>
          <a:ln w="508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6012160" y="3140968"/>
            <a:ext cx="1080120" cy="648072"/>
          </a:xfrm>
          <a:prstGeom prst="line">
            <a:avLst/>
          </a:prstGeom>
          <a:ln w="63500">
            <a:solidFill>
              <a:schemeClr val="accent2">
                <a:lumMod val="75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ectangle 35"/>
          <p:cNvSpPr/>
          <p:nvPr/>
        </p:nvSpPr>
        <p:spPr>
          <a:xfrm rot="1876830">
            <a:off x="5648025" y="3737984"/>
            <a:ext cx="504056" cy="1512168"/>
          </a:xfrm>
          <a:prstGeom prst="rect">
            <a:avLst/>
          </a:prstGeom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TextBox 36"/>
          <p:cNvSpPr txBox="1"/>
          <p:nvPr/>
        </p:nvSpPr>
        <p:spPr>
          <a:xfrm>
            <a:off x="6156176" y="4509120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RFQ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5652120" y="1700808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Stripper</a:t>
            </a:r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4499992" y="1628800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Target</a:t>
            </a:r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7236296" y="2060848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Spectrometer</a:t>
            </a:r>
            <a:endParaRPr lang="en-US" dirty="0"/>
          </a:p>
        </p:txBody>
      </p:sp>
      <p:cxnSp>
        <p:nvCxnSpPr>
          <p:cNvPr id="42" name="Curved Connector 41"/>
          <p:cNvCxnSpPr>
            <a:endCxn id="36" idx="2"/>
          </p:cNvCxnSpPr>
          <p:nvPr/>
        </p:nvCxnSpPr>
        <p:spPr>
          <a:xfrm>
            <a:off x="2051720" y="4005064"/>
            <a:ext cx="3455753" cy="1135180"/>
          </a:xfrm>
          <a:prstGeom prst="curvedConnector4">
            <a:avLst>
              <a:gd name="adj1" fmla="val -7502"/>
              <a:gd name="adj2" fmla="val 120138"/>
            </a:avLst>
          </a:prstGeom>
          <a:ln w="50800">
            <a:solidFill>
              <a:srgbClr val="00B050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Arc 26"/>
          <p:cNvSpPr/>
          <p:nvPr/>
        </p:nvSpPr>
        <p:spPr>
          <a:xfrm>
            <a:off x="1259632" y="2276872"/>
            <a:ext cx="1872208" cy="2016224"/>
          </a:xfrm>
          <a:prstGeom prst="arc">
            <a:avLst/>
          </a:prstGeom>
          <a:ln w="50800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251520" y="1988840"/>
            <a:ext cx="504056" cy="504056"/>
          </a:xfrm>
          <a:prstGeom prst="rect">
            <a:avLst/>
          </a:prstGeom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0" y="1340768"/>
            <a:ext cx="13681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Proton source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 rot="5400000">
            <a:off x="1484143" y="1692321"/>
            <a:ext cx="388078" cy="1125132"/>
          </a:xfrm>
          <a:prstGeom prst="rect">
            <a:avLst/>
          </a:prstGeom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TextBox 61"/>
          <p:cNvSpPr txBox="1"/>
          <p:nvPr/>
        </p:nvSpPr>
        <p:spPr>
          <a:xfrm>
            <a:off x="1331640" y="1628800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RFQ</a:t>
            </a:r>
            <a:endParaRPr lang="en-US" dirty="0"/>
          </a:p>
        </p:txBody>
      </p:sp>
      <p:cxnSp>
        <p:nvCxnSpPr>
          <p:cNvPr id="63" name="Straight Arrow Connector 62"/>
          <p:cNvCxnSpPr/>
          <p:nvPr/>
        </p:nvCxnSpPr>
        <p:spPr>
          <a:xfrm>
            <a:off x="755576" y="2276872"/>
            <a:ext cx="360040" cy="1588"/>
          </a:xfrm>
          <a:prstGeom prst="straightConnector1">
            <a:avLst/>
          </a:prstGeom>
          <a:ln w="508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TextBox 64"/>
          <p:cNvSpPr txBox="1"/>
          <p:nvPr/>
        </p:nvSpPr>
        <p:spPr>
          <a:xfrm>
            <a:off x="2411760" y="4869160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Transfer line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6839744" y="6453336"/>
            <a:ext cx="23042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 smtClean="0"/>
              <a:t>Chiara</a:t>
            </a:r>
            <a:r>
              <a:rPr lang="en-US" sz="1400" dirty="0" smtClean="0"/>
              <a:t>,  Manuel, Adam, </a:t>
            </a:r>
            <a:r>
              <a:rPr lang="en-US" sz="1400" dirty="0" err="1" smtClean="0"/>
              <a:t>Hui</a:t>
            </a:r>
            <a:endParaRPr lang="en-US" sz="1400" dirty="0"/>
          </a:p>
        </p:txBody>
      </p:sp>
      <p:sp>
        <p:nvSpPr>
          <p:cNvPr id="35" name="TextBox 34"/>
          <p:cNvSpPr txBox="1"/>
          <p:nvPr/>
        </p:nvSpPr>
        <p:spPr>
          <a:xfrm>
            <a:off x="3563888" y="6453336"/>
            <a:ext cx="20162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May 2011, CAS, Bilbao</a:t>
            </a:r>
            <a:endParaRPr lang="en-US" sz="1400" dirty="0"/>
          </a:p>
        </p:txBody>
      </p:sp>
      <p:sp>
        <p:nvSpPr>
          <p:cNvPr id="41" name="TextBox 40"/>
          <p:cNvSpPr txBox="1"/>
          <p:nvPr/>
        </p:nvSpPr>
        <p:spPr>
          <a:xfrm>
            <a:off x="251520" y="6453336"/>
            <a:ext cx="2880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2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700808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B</a:t>
            </a:r>
            <a:r>
              <a:rPr lang="en-US" dirty="0" smtClean="0"/>
              <a:t>eams of </a:t>
            </a:r>
            <a:r>
              <a:rPr lang="en-US" b="1" dirty="0" smtClean="0"/>
              <a:t>I</a:t>
            </a:r>
            <a:r>
              <a:rPr lang="en-US" dirty="0" smtClean="0"/>
              <a:t>ons from the </a:t>
            </a:r>
            <a:r>
              <a:rPr lang="en-US" b="1" dirty="0" err="1" smtClean="0"/>
              <a:t>G</a:t>
            </a:r>
            <a:r>
              <a:rPr lang="en-US" dirty="0" err="1" smtClean="0"/>
              <a:t>igavolt</a:t>
            </a:r>
            <a:r>
              <a:rPr lang="en-US" dirty="0" smtClean="0"/>
              <a:t> – </a:t>
            </a:r>
            <a:r>
              <a:rPr lang="en-US" b="1" dirty="0" smtClean="0"/>
              <a:t>M</a:t>
            </a:r>
            <a:r>
              <a:rPr lang="en-US" dirty="0" smtClean="0"/>
              <a:t>egawatt </a:t>
            </a:r>
            <a:r>
              <a:rPr lang="en-US" b="1" dirty="0" smtClean="0"/>
              <a:t>A</a:t>
            </a:r>
            <a:r>
              <a:rPr lang="en-US" dirty="0" smtClean="0"/>
              <a:t>dvanced </a:t>
            </a:r>
            <a:r>
              <a:rPr lang="en-US" b="1" dirty="0" smtClean="0"/>
              <a:t>C</a:t>
            </a:r>
            <a:r>
              <a:rPr lang="en-US" dirty="0" smtClean="0"/>
              <a:t>yclotron</a:t>
            </a:r>
            <a:br>
              <a:rPr lang="en-US" dirty="0" smtClean="0"/>
            </a:br>
            <a:r>
              <a:rPr lang="en-US" dirty="0" smtClean="0"/>
              <a:t>(BIGMAC)</a:t>
            </a:r>
            <a:endParaRPr lang="en-US" dirty="0"/>
          </a:p>
        </p:txBody>
      </p:sp>
      <p:sp>
        <p:nvSpPr>
          <p:cNvPr id="27" name="Rounded Rectangle 26"/>
          <p:cNvSpPr/>
          <p:nvPr/>
        </p:nvSpPr>
        <p:spPr>
          <a:xfrm>
            <a:off x="2987824" y="2708920"/>
            <a:ext cx="2592288" cy="1296144"/>
          </a:xfrm>
          <a:prstGeom prst="roundRect">
            <a:avLst>
              <a:gd name="adj" fmla="val 32834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2771800" y="2996952"/>
            <a:ext cx="3096344" cy="216024"/>
          </a:xfrm>
          <a:prstGeom prst="rect">
            <a:avLst/>
          </a:prstGeom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2771800" y="3429000"/>
            <a:ext cx="3096344" cy="216024"/>
          </a:xfrm>
          <a:prstGeom prst="rect">
            <a:avLst/>
          </a:prstGeom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>
            <a:off x="3635896" y="2924944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Drive beam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3347864" y="3356992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Radioactive beam</a:t>
            </a:r>
            <a:endParaRPr lang="en-US" dirty="0"/>
          </a:p>
        </p:txBody>
      </p:sp>
      <p:cxnSp>
        <p:nvCxnSpPr>
          <p:cNvPr id="42" name="Curved Connector 41"/>
          <p:cNvCxnSpPr/>
          <p:nvPr/>
        </p:nvCxnSpPr>
        <p:spPr>
          <a:xfrm>
            <a:off x="3995936" y="3645024"/>
            <a:ext cx="1368152" cy="1296144"/>
          </a:xfrm>
          <a:prstGeom prst="curvedConnector3">
            <a:avLst>
              <a:gd name="adj1" fmla="val 50000"/>
            </a:avLst>
          </a:prstGeom>
          <a:ln w="50800">
            <a:solidFill>
              <a:srgbClr val="00B050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Arc 46"/>
          <p:cNvSpPr/>
          <p:nvPr/>
        </p:nvSpPr>
        <p:spPr>
          <a:xfrm>
            <a:off x="4788024" y="3140968"/>
            <a:ext cx="2088232" cy="864096"/>
          </a:xfrm>
          <a:prstGeom prst="arc">
            <a:avLst/>
          </a:prstGeom>
          <a:ln w="50800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/>
          <p:cNvSpPr/>
          <p:nvPr/>
        </p:nvSpPr>
        <p:spPr>
          <a:xfrm>
            <a:off x="6372200" y="3501008"/>
            <a:ext cx="1008112" cy="216024"/>
          </a:xfrm>
          <a:prstGeom prst="rect">
            <a:avLst/>
          </a:prstGeom>
          <a:solidFill>
            <a:srgbClr val="FF0000"/>
          </a:solidFill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9" name="Straight Arrow Connector 48"/>
          <p:cNvCxnSpPr/>
          <p:nvPr/>
        </p:nvCxnSpPr>
        <p:spPr>
          <a:xfrm rot="5400000">
            <a:off x="6732240" y="3861048"/>
            <a:ext cx="288032" cy="1588"/>
          </a:xfrm>
          <a:prstGeom prst="straightConnector1">
            <a:avLst/>
          </a:prstGeom>
          <a:ln w="508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Rectangle 49"/>
          <p:cNvSpPr/>
          <p:nvPr/>
        </p:nvSpPr>
        <p:spPr>
          <a:xfrm>
            <a:off x="6516216" y="4005064"/>
            <a:ext cx="720080" cy="50405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1" name="Straight Arrow Connector 50"/>
          <p:cNvCxnSpPr>
            <a:stCxn id="50" idx="2"/>
          </p:cNvCxnSpPr>
          <p:nvPr/>
        </p:nvCxnSpPr>
        <p:spPr>
          <a:xfrm rot="5400000">
            <a:off x="6588224" y="4797152"/>
            <a:ext cx="576064" cy="1588"/>
          </a:xfrm>
          <a:prstGeom prst="straightConnector1">
            <a:avLst/>
          </a:prstGeom>
          <a:ln w="508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Pie 51"/>
          <p:cNvSpPr/>
          <p:nvPr/>
        </p:nvSpPr>
        <p:spPr>
          <a:xfrm rot="12997740">
            <a:off x="6112066" y="4311680"/>
            <a:ext cx="1095531" cy="1663051"/>
          </a:xfrm>
          <a:prstGeom prst="pie">
            <a:avLst>
              <a:gd name="adj1" fmla="val 8461062"/>
              <a:gd name="adj2" fmla="val 15510097"/>
            </a:avLst>
          </a:prstGeom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3" name="Straight Arrow Connector 52"/>
          <p:cNvCxnSpPr/>
          <p:nvPr/>
        </p:nvCxnSpPr>
        <p:spPr>
          <a:xfrm rot="10800000">
            <a:off x="6084168" y="5373216"/>
            <a:ext cx="360040" cy="216024"/>
          </a:xfrm>
          <a:prstGeom prst="straightConnector1">
            <a:avLst/>
          </a:prstGeom>
          <a:ln w="508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7236296" y="4005064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Stripper</a:t>
            </a:r>
            <a:endParaRPr lang="en-US" dirty="0"/>
          </a:p>
        </p:txBody>
      </p:sp>
      <p:sp>
        <p:nvSpPr>
          <p:cNvPr id="55" name="TextBox 54"/>
          <p:cNvSpPr txBox="1"/>
          <p:nvPr/>
        </p:nvSpPr>
        <p:spPr>
          <a:xfrm>
            <a:off x="6516216" y="2636912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Target</a:t>
            </a:r>
            <a:endParaRPr lang="en-US" dirty="0"/>
          </a:p>
        </p:txBody>
      </p:sp>
      <p:sp>
        <p:nvSpPr>
          <p:cNvPr id="56" name="TextBox 55"/>
          <p:cNvSpPr txBox="1"/>
          <p:nvPr/>
        </p:nvSpPr>
        <p:spPr>
          <a:xfrm>
            <a:off x="7020272" y="5373216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Spectrometer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 rot="1876830" flipV="1">
            <a:off x="5304609" y="5015069"/>
            <a:ext cx="925430" cy="307346"/>
          </a:xfrm>
          <a:prstGeom prst="rect">
            <a:avLst/>
          </a:prstGeom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TextBox 61"/>
          <p:cNvSpPr txBox="1"/>
          <p:nvPr/>
        </p:nvSpPr>
        <p:spPr>
          <a:xfrm rot="12453300" flipV="1">
            <a:off x="5197604" y="5138578"/>
            <a:ext cx="6327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RFQ</a:t>
            </a:r>
            <a:endParaRPr lang="en-US" dirty="0"/>
          </a:p>
        </p:txBody>
      </p:sp>
      <p:sp>
        <p:nvSpPr>
          <p:cNvPr id="65" name="Arc 64"/>
          <p:cNvSpPr/>
          <p:nvPr/>
        </p:nvSpPr>
        <p:spPr>
          <a:xfrm>
            <a:off x="2051720" y="2564904"/>
            <a:ext cx="2088232" cy="864096"/>
          </a:xfrm>
          <a:prstGeom prst="arc">
            <a:avLst/>
          </a:prstGeom>
          <a:ln w="50800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Rectangle 65"/>
          <p:cNvSpPr/>
          <p:nvPr/>
        </p:nvSpPr>
        <p:spPr>
          <a:xfrm>
            <a:off x="1043608" y="2348880"/>
            <a:ext cx="504056" cy="504056"/>
          </a:xfrm>
          <a:prstGeom prst="rect">
            <a:avLst/>
          </a:prstGeom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TextBox 66"/>
          <p:cNvSpPr txBox="1"/>
          <p:nvPr/>
        </p:nvSpPr>
        <p:spPr>
          <a:xfrm>
            <a:off x="251520" y="2204864"/>
            <a:ext cx="13681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Proton source</a:t>
            </a:r>
            <a:endParaRPr lang="en-US" dirty="0"/>
          </a:p>
        </p:txBody>
      </p:sp>
      <p:sp>
        <p:nvSpPr>
          <p:cNvPr id="68" name="TextBox 67"/>
          <p:cNvSpPr txBox="1"/>
          <p:nvPr/>
        </p:nvSpPr>
        <p:spPr>
          <a:xfrm>
            <a:off x="2699792" y="4077072"/>
            <a:ext cx="22322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Injection (bend or tune energy)</a:t>
            </a:r>
            <a:endParaRPr lang="en-US" dirty="0"/>
          </a:p>
        </p:txBody>
      </p:sp>
      <p:cxnSp>
        <p:nvCxnSpPr>
          <p:cNvPr id="69" name="Curved Connector 68"/>
          <p:cNvCxnSpPr/>
          <p:nvPr/>
        </p:nvCxnSpPr>
        <p:spPr>
          <a:xfrm flipV="1">
            <a:off x="3995936" y="4941168"/>
            <a:ext cx="1296144" cy="792088"/>
          </a:xfrm>
          <a:prstGeom prst="curvedConnector3">
            <a:avLst>
              <a:gd name="adj1" fmla="val 50000"/>
            </a:avLst>
          </a:prstGeom>
          <a:ln w="50800">
            <a:solidFill>
              <a:srgbClr val="00B050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TextBox 71"/>
          <p:cNvSpPr txBox="1"/>
          <p:nvPr/>
        </p:nvSpPr>
        <p:spPr>
          <a:xfrm>
            <a:off x="2699792" y="5445224"/>
            <a:ext cx="15841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Low energy experiments</a:t>
            </a:r>
            <a:endParaRPr lang="en-US" dirty="0"/>
          </a:p>
        </p:txBody>
      </p:sp>
      <p:cxnSp>
        <p:nvCxnSpPr>
          <p:cNvPr id="74" name="Straight Arrow Connector 73"/>
          <p:cNvCxnSpPr/>
          <p:nvPr/>
        </p:nvCxnSpPr>
        <p:spPr>
          <a:xfrm rot="10800000">
            <a:off x="1691680" y="3573016"/>
            <a:ext cx="1081708" cy="1588"/>
          </a:xfrm>
          <a:prstGeom prst="straightConnector1">
            <a:avLst/>
          </a:prstGeom>
          <a:ln w="508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TextBox 76"/>
          <p:cNvSpPr txBox="1"/>
          <p:nvPr/>
        </p:nvSpPr>
        <p:spPr>
          <a:xfrm>
            <a:off x="251520" y="3212976"/>
            <a:ext cx="16561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High energy experiments</a:t>
            </a:r>
          </a:p>
          <a:p>
            <a:r>
              <a:rPr lang="en-US" dirty="0" smtClean="0"/>
              <a:t>/ fragmentation</a:t>
            </a:r>
            <a:endParaRPr lang="en-US" dirty="0"/>
          </a:p>
        </p:txBody>
      </p:sp>
      <p:sp>
        <p:nvSpPr>
          <p:cNvPr id="33" name="Rectangle 32"/>
          <p:cNvSpPr/>
          <p:nvPr/>
        </p:nvSpPr>
        <p:spPr>
          <a:xfrm rot="5400000">
            <a:off x="2348239" y="2052361"/>
            <a:ext cx="388078" cy="1125132"/>
          </a:xfrm>
          <a:prstGeom prst="rect">
            <a:avLst/>
          </a:prstGeom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2123728" y="1988840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RFQ</a:t>
            </a:r>
            <a:endParaRPr lang="en-US" dirty="0"/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1619672" y="2636912"/>
            <a:ext cx="288032" cy="1588"/>
          </a:xfrm>
          <a:prstGeom prst="straightConnector1">
            <a:avLst/>
          </a:prstGeom>
          <a:ln w="508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rot="5400000">
            <a:off x="5832140" y="5193196"/>
            <a:ext cx="1008112" cy="504056"/>
          </a:xfrm>
          <a:prstGeom prst="line">
            <a:avLst/>
          </a:prstGeom>
          <a:ln w="63500">
            <a:solidFill>
              <a:schemeClr val="accent2">
                <a:lumMod val="75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6839744" y="6453336"/>
            <a:ext cx="23042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 smtClean="0"/>
              <a:t>Chiara</a:t>
            </a:r>
            <a:r>
              <a:rPr lang="en-US" sz="1400" dirty="0" smtClean="0"/>
              <a:t>,  Manuel, Adam, </a:t>
            </a:r>
            <a:r>
              <a:rPr lang="en-US" sz="1400" dirty="0" err="1" smtClean="0"/>
              <a:t>Hui</a:t>
            </a:r>
            <a:endParaRPr lang="en-US" sz="1400" dirty="0"/>
          </a:p>
        </p:txBody>
      </p:sp>
      <p:sp>
        <p:nvSpPr>
          <p:cNvPr id="37" name="TextBox 36"/>
          <p:cNvSpPr txBox="1"/>
          <p:nvPr/>
        </p:nvSpPr>
        <p:spPr>
          <a:xfrm>
            <a:off x="3563888" y="6453336"/>
            <a:ext cx="20162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May 2011, CAS, Bilbao</a:t>
            </a:r>
            <a:endParaRPr lang="en-US" sz="1400" dirty="0"/>
          </a:p>
        </p:txBody>
      </p:sp>
      <p:sp>
        <p:nvSpPr>
          <p:cNvPr id="39" name="TextBox 38"/>
          <p:cNvSpPr txBox="1"/>
          <p:nvPr/>
        </p:nvSpPr>
        <p:spPr>
          <a:xfrm>
            <a:off x="251520" y="6453336"/>
            <a:ext cx="2880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3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1412776"/>
            <a:ext cx="1619672" cy="417646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5445224"/>
            <a:ext cx="9144000" cy="1412776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Sector magnets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81346" y="1412776"/>
            <a:ext cx="7662653" cy="4298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5445224"/>
            <a:ext cx="8229600" cy="1112987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Based on RIKEN magnets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Adapted for dual beam chamber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388424" y="5157192"/>
            <a:ext cx="648072" cy="64807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0" y="2132856"/>
            <a:ext cx="2771800" cy="2736304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Field strength 3T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3200" dirty="0" smtClean="0">
                <a:solidFill>
                  <a:schemeClr val="bg1"/>
                </a:solidFill>
              </a:rPr>
              <a:t>Extraction radius 1.5m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Magnet radius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3m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3200" baseline="0" dirty="0" smtClean="0">
                <a:solidFill>
                  <a:schemeClr val="bg1"/>
                </a:solidFill>
              </a:rPr>
              <a:t>Height 6m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Protons to 1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GeV</a:t>
            </a:r>
            <a:endParaRPr kumimoji="0" lang="en-US" sz="3200" b="0" i="0" u="none" strike="noStrike" kern="1200" cap="none" spc="0" normalizeH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3200" baseline="0" dirty="0" smtClean="0">
                <a:solidFill>
                  <a:schemeClr val="bg1"/>
                </a:solidFill>
              </a:rPr>
              <a:t>Radioactive ions to ~100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</a:rPr>
              <a:t>MeV</a:t>
            </a:r>
            <a:r>
              <a:rPr lang="en-US" sz="3200" dirty="0" smtClean="0">
                <a:solidFill>
                  <a:schemeClr val="bg1"/>
                </a:solidFill>
              </a:rPr>
              <a:t> / u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839744" y="6453336"/>
            <a:ext cx="23042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Chiara</a:t>
            </a:r>
            <a:r>
              <a:rPr lang="en-US" sz="14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,  Manuel, Adam, </a:t>
            </a:r>
            <a:r>
              <a:rPr lang="en-US" sz="1400" dirty="0" err="1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Hui</a:t>
            </a:r>
            <a:endParaRPr lang="en-US" sz="1400" dirty="0">
              <a:solidFill>
                <a:schemeClr val="bg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563888" y="6453336"/>
            <a:ext cx="20162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May 2011, CAS, Bilbao</a:t>
            </a:r>
            <a:endParaRPr lang="en-US" sz="1400" dirty="0">
              <a:solidFill>
                <a:schemeClr val="bg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51520" y="6453336"/>
            <a:ext cx="2880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</a:rPr>
              <a:t>4</a:t>
            </a:r>
            <a:endParaRPr lang="en-US" sz="1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RF resonators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Independent systems for protons and RIs</a:t>
            </a:r>
          </a:p>
          <a:p>
            <a:r>
              <a:rPr lang="en-US" dirty="0" smtClean="0"/>
              <a:t>100 MHz resonators for protons</a:t>
            </a:r>
          </a:p>
          <a:p>
            <a:r>
              <a:rPr lang="en-US" dirty="0" smtClean="0"/>
              <a:t>Tunable 20-50 MHz for RI.</a:t>
            </a:r>
          </a:p>
          <a:p>
            <a:r>
              <a:rPr lang="en-US" dirty="0" smtClean="0"/>
              <a:t>4 cavities for acceleration</a:t>
            </a:r>
          </a:p>
          <a:p>
            <a:r>
              <a:rPr lang="en-US" dirty="0" smtClean="0"/>
              <a:t>1 for flat-topping (increase long. acceptance)</a:t>
            </a:r>
          </a:p>
          <a:p>
            <a:r>
              <a:rPr lang="en-US" dirty="0" smtClean="0"/>
              <a:t>Independent powering (</a:t>
            </a:r>
            <a:r>
              <a:rPr lang="en-US" dirty="0" err="1" smtClean="0"/>
              <a:t>tetrodes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839744" y="6453336"/>
            <a:ext cx="23042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 smtClean="0"/>
              <a:t>Chiara</a:t>
            </a:r>
            <a:r>
              <a:rPr lang="en-US" sz="1400" dirty="0" smtClean="0"/>
              <a:t>,  Manuel, Adam, </a:t>
            </a:r>
            <a:r>
              <a:rPr lang="en-US" sz="1400" dirty="0" err="1" smtClean="0"/>
              <a:t>Hui</a:t>
            </a:r>
            <a:endParaRPr lang="en-US" sz="1400" dirty="0"/>
          </a:p>
        </p:txBody>
      </p:sp>
      <p:sp>
        <p:nvSpPr>
          <p:cNvPr id="5" name="TextBox 4"/>
          <p:cNvSpPr txBox="1"/>
          <p:nvPr/>
        </p:nvSpPr>
        <p:spPr>
          <a:xfrm>
            <a:off x="3563888" y="6453336"/>
            <a:ext cx="20162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May 2011, CAS, Bilbao</a:t>
            </a:r>
            <a:endParaRPr lang="en-US" sz="1400" dirty="0"/>
          </a:p>
        </p:txBody>
      </p:sp>
      <p:sp>
        <p:nvSpPr>
          <p:cNvPr id="6" name="TextBox 5"/>
          <p:cNvSpPr txBox="1"/>
          <p:nvPr/>
        </p:nvSpPr>
        <p:spPr>
          <a:xfrm>
            <a:off x="251520" y="6453336"/>
            <a:ext cx="2880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5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Extraction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772816"/>
            <a:ext cx="3970784" cy="470912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Movable stretched-wire septum (up to 150 kV)</a:t>
            </a:r>
          </a:p>
          <a:p>
            <a:r>
              <a:rPr lang="en-US" dirty="0" smtClean="0"/>
              <a:t>Beam channel 15 mm</a:t>
            </a:r>
          </a:p>
          <a:p>
            <a:r>
              <a:rPr lang="en-US" dirty="0" smtClean="0"/>
              <a:t>Off-center injection for </a:t>
            </a:r>
            <a:r>
              <a:rPr lang="en-US" dirty="0" err="1" smtClean="0"/>
              <a:t>Betatron</a:t>
            </a:r>
            <a:r>
              <a:rPr lang="en-US" dirty="0" smtClean="0"/>
              <a:t> oscillations</a:t>
            </a:r>
          </a:p>
          <a:p>
            <a:r>
              <a:rPr lang="en-US" dirty="0" smtClean="0"/>
              <a:t>Extraction loss 0.01%</a:t>
            </a:r>
            <a:endParaRPr lang="en-US" dirty="0"/>
          </a:p>
        </p:txBody>
      </p:sp>
      <p:pic>
        <p:nvPicPr>
          <p:cNvPr id="3074" name="Picture 2" descr="F:\Img0008.jpg"/>
          <p:cNvPicPr>
            <a:picLocks noChangeAspect="1" noChangeArrowheads="1"/>
          </p:cNvPicPr>
          <p:nvPr/>
        </p:nvPicPr>
        <p:blipFill>
          <a:blip r:embed="rId2" cstate="print"/>
          <a:srcRect l="20077" r="29523" b="24946"/>
          <a:stretch>
            <a:fillRect/>
          </a:stretch>
        </p:blipFill>
        <p:spPr bwMode="auto">
          <a:xfrm>
            <a:off x="4535488" y="1844824"/>
            <a:ext cx="4608512" cy="4575312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6839744" y="6453336"/>
            <a:ext cx="23042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 smtClean="0"/>
              <a:t>Chiara</a:t>
            </a:r>
            <a:r>
              <a:rPr lang="en-US" sz="1400" dirty="0" smtClean="0"/>
              <a:t>,  Manuel, Adam, </a:t>
            </a:r>
            <a:r>
              <a:rPr lang="en-US" sz="1400" dirty="0" err="1" smtClean="0"/>
              <a:t>Hui</a:t>
            </a:r>
            <a:endParaRPr lang="en-US" sz="1400" dirty="0"/>
          </a:p>
        </p:txBody>
      </p:sp>
      <p:sp>
        <p:nvSpPr>
          <p:cNvPr id="6" name="TextBox 5"/>
          <p:cNvSpPr txBox="1"/>
          <p:nvPr/>
        </p:nvSpPr>
        <p:spPr>
          <a:xfrm>
            <a:off x="3563888" y="6453336"/>
            <a:ext cx="20162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May 2011, CAS, Bilbao</a:t>
            </a:r>
            <a:endParaRPr lang="en-US" sz="1400" dirty="0"/>
          </a:p>
        </p:txBody>
      </p:sp>
      <p:sp>
        <p:nvSpPr>
          <p:cNvPr id="7" name="TextBox 6"/>
          <p:cNvSpPr txBox="1"/>
          <p:nvPr/>
        </p:nvSpPr>
        <p:spPr>
          <a:xfrm>
            <a:off x="251520" y="6453336"/>
            <a:ext cx="2880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6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Target, stripping, separation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628800"/>
            <a:ext cx="4032448" cy="4824536"/>
          </a:xfrm>
          <a:ln>
            <a:solidFill>
              <a:schemeClr val="bg2">
                <a:lumMod val="20000"/>
                <a:lumOff val="80000"/>
              </a:schemeClr>
            </a:solidFill>
          </a:ln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dirty="0" smtClean="0"/>
              <a:t>TARGET</a:t>
            </a:r>
          </a:p>
          <a:p>
            <a:r>
              <a:rPr lang="en-US" dirty="0" smtClean="0"/>
              <a:t>Rotating target: different target materials, change target in case of damage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Remote handling   </a:t>
            </a:r>
          </a:p>
          <a:p>
            <a:r>
              <a:rPr lang="en-US" dirty="0" smtClean="0"/>
              <a:t>Helium gas</a:t>
            </a:r>
            <a:r>
              <a:rPr lang="en-US" dirty="0" smtClean="0"/>
              <a:t> </a:t>
            </a:r>
            <a:r>
              <a:rPr lang="en-US" dirty="0" smtClean="0"/>
              <a:t>cooling</a:t>
            </a:r>
            <a:endParaRPr lang="en-US" dirty="0"/>
          </a:p>
        </p:txBody>
      </p:sp>
      <p:grpSp>
        <p:nvGrpSpPr>
          <p:cNvPr id="23" name="Group 22"/>
          <p:cNvGrpSpPr/>
          <p:nvPr/>
        </p:nvGrpSpPr>
        <p:grpSpPr>
          <a:xfrm>
            <a:off x="1115616" y="3645024"/>
            <a:ext cx="1728192" cy="1728192"/>
            <a:chOff x="1619672" y="2564904"/>
            <a:chExt cx="1728192" cy="1728192"/>
          </a:xfrm>
        </p:grpSpPr>
        <p:sp>
          <p:nvSpPr>
            <p:cNvPr id="4" name="Oval 3"/>
            <p:cNvSpPr/>
            <p:nvPr/>
          </p:nvSpPr>
          <p:spPr>
            <a:xfrm>
              <a:off x="1619672" y="2564904"/>
              <a:ext cx="1728192" cy="1728192"/>
            </a:xfrm>
            <a:prstGeom prst="ellipse">
              <a:avLst/>
            </a:prstGeom>
            <a:effectLst>
              <a:outerShdw blurRad="50800" dist="38100" dir="10800000" algn="r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6" name="Group 15"/>
            <p:cNvGrpSpPr/>
            <p:nvPr/>
          </p:nvGrpSpPr>
          <p:grpSpPr>
            <a:xfrm>
              <a:off x="2358800" y="2684539"/>
              <a:ext cx="845044" cy="888479"/>
              <a:chOff x="2355628" y="2745555"/>
              <a:chExt cx="704204" cy="683445"/>
            </a:xfrm>
          </p:grpSpPr>
          <p:sp>
            <p:nvSpPr>
              <p:cNvPr id="5" name="Oval 4"/>
              <p:cNvSpPr/>
              <p:nvPr/>
            </p:nvSpPr>
            <p:spPr>
              <a:xfrm>
                <a:off x="2355628" y="2745555"/>
                <a:ext cx="216024" cy="216024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scene3d>
                <a:camera prst="orthographicFront"/>
                <a:lightRig rig="threePt" dir="t"/>
              </a:scene3d>
              <a:sp3d>
                <a:bevelT w="152400" h="50800" prst="softRound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" name="Oval 5"/>
              <p:cNvSpPr/>
              <p:nvPr/>
            </p:nvSpPr>
            <p:spPr>
              <a:xfrm>
                <a:off x="2699792" y="2851795"/>
                <a:ext cx="216024" cy="216024"/>
              </a:xfrm>
              <a:prstGeom prst="ellipse">
                <a:avLst/>
              </a:prstGeom>
              <a:solidFill>
                <a:schemeClr val="bg2">
                  <a:lumMod val="75000"/>
                </a:schemeClr>
              </a:solidFill>
              <a:scene3d>
                <a:camera prst="orthographicFront"/>
                <a:lightRig rig="threePt" dir="t"/>
              </a:scene3d>
              <a:sp3d>
                <a:bevelT w="152400" h="50800" prst="softRound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" name="Oval 6"/>
              <p:cNvSpPr/>
              <p:nvPr/>
            </p:nvSpPr>
            <p:spPr>
              <a:xfrm>
                <a:off x="2843808" y="3212976"/>
                <a:ext cx="216024" cy="216024"/>
              </a:xfrm>
              <a:prstGeom prst="ellips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scene3d>
                <a:camera prst="orthographicFront"/>
                <a:lightRig rig="threePt" dir="t"/>
              </a:scene3d>
              <a:sp3d>
                <a:bevelT w="152400" h="50800" prst="softRound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1" name="Group 10"/>
            <p:cNvGrpSpPr/>
            <p:nvPr/>
          </p:nvGrpSpPr>
          <p:grpSpPr>
            <a:xfrm flipH="1" flipV="1">
              <a:off x="1729780" y="3284984"/>
              <a:ext cx="898004" cy="936104"/>
              <a:chOff x="2123728" y="2996952"/>
              <a:chExt cx="690772" cy="720080"/>
            </a:xfrm>
          </p:grpSpPr>
          <p:sp>
            <p:nvSpPr>
              <p:cNvPr id="8" name="Oval 7"/>
              <p:cNvSpPr/>
              <p:nvPr/>
            </p:nvSpPr>
            <p:spPr>
              <a:xfrm>
                <a:off x="2123728" y="2996952"/>
                <a:ext cx="216024" cy="216024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scene3d>
                <a:camera prst="orthographicFront"/>
                <a:lightRig rig="threePt" dir="t"/>
              </a:scene3d>
              <a:sp3d>
                <a:bevelT w="152400" h="50800" prst="softRound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Oval 8"/>
              <p:cNvSpPr/>
              <p:nvPr/>
            </p:nvSpPr>
            <p:spPr>
              <a:xfrm>
                <a:off x="2483768" y="3139827"/>
                <a:ext cx="216024" cy="216024"/>
              </a:xfrm>
              <a:prstGeom prst="ellipse">
                <a:avLst/>
              </a:prstGeom>
              <a:solidFill>
                <a:schemeClr val="bg2">
                  <a:lumMod val="75000"/>
                </a:schemeClr>
              </a:solidFill>
              <a:scene3d>
                <a:camera prst="orthographicFront"/>
                <a:lightRig rig="threePt" dir="t"/>
              </a:scene3d>
              <a:sp3d>
                <a:bevelT w="152400" h="50800" prst="softRound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Oval 9"/>
              <p:cNvSpPr/>
              <p:nvPr/>
            </p:nvSpPr>
            <p:spPr>
              <a:xfrm>
                <a:off x="2598476" y="3501008"/>
                <a:ext cx="216024" cy="216024"/>
              </a:xfrm>
              <a:prstGeom prst="ellips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scene3d>
                <a:camera prst="orthographicFront"/>
                <a:lightRig rig="threePt" dir="t"/>
              </a:scene3d>
              <a:sp3d>
                <a:bevelT w="152400" h="50800" prst="softRound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7" name="Oval 16"/>
            <p:cNvSpPr/>
            <p:nvPr/>
          </p:nvSpPr>
          <p:spPr>
            <a:xfrm flipH="1" flipV="1">
              <a:off x="2803384" y="3739091"/>
              <a:ext cx="280831" cy="280831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Oval 17"/>
            <p:cNvSpPr/>
            <p:nvPr/>
          </p:nvSpPr>
          <p:spPr>
            <a:xfrm flipH="1" flipV="1">
              <a:off x="1907704" y="2852936"/>
              <a:ext cx="280831" cy="280831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/>
            <p:cNvSpPr/>
            <p:nvPr/>
          </p:nvSpPr>
          <p:spPr>
            <a:xfrm>
              <a:off x="2483768" y="3376042"/>
              <a:ext cx="72008" cy="7200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7" name="Arc 26"/>
          <p:cNvSpPr/>
          <p:nvPr/>
        </p:nvSpPr>
        <p:spPr>
          <a:xfrm>
            <a:off x="1331640" y="3429000"/>
            <a:ext cx="1656184" cy="1152128"/>
          </a:xfrm>
          <a:prstGeom prst="arc">
            <a:avLst/>
          </a:prstGeom>
          <a:ln w="3810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Content Placeholder 2"/>
          <p:cNvSpPr txBox="1">
            <a:spLocks/>
          </p:cNvSpPr>
          <p:nvPr/>
        </p:nvSpPr>
        <p:spPr>
          <a:xfrm>
            <a:off x="4427984" y="1628800"/>
            <a:ext cx="4176464" cy="2160240"/>
          </a:xfrm>
          <a:prstGeom prst="rect">
            <a:avLst/>
          </a:prstGeom>
          <a:ln>
            <a:solidFill>
              <a:schemeClr val="bg2">
                <a:lumMod val="20000"/>
                <a:lumOff val="80000"/>
              </a:schemeClr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STRIPPING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3200" noProof="0" dirty="0" smtClean="0"/>
              <a:t>Foil stripper (rotating)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Laser</a:t>
            </a:r>
            <a:r>
              <a:rPr kumimoji="0" lang="en-US" sz="3200" b="0" i="0" u="none" strike="noStrike" kern="120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stripping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9" name="Content Placeholder 2"/>
          <p:cNvSpPr txBox="1">
            <a:spLocks/>
          </p:cNvSpPr>
          <p:nvPr/>
        </p:nvSpPr>
        <p:spPr>
          <a:xfrm>
            <a:off x="4427984" y="4293096"/>
            <a:ext cx="4176464" cy="2160240"/>
          </a:xfrm>
          <a:prstGeom prst="rect">
            <a:avLst/>
          </a:prstGeom>
          <a:ln>
            <a:solidFill>
              <a:schemeClr val="bg2">
                <a:lumMod val="20000"/>
                <a:lumOff val="80000"/>
              </a:schemeClr>
            </a:solidFill>
          </a:ln>
        </p:spPr>
        <p:txBody>
          <a:bodyPr vert="horz" lIns="91440" tIns="45720" rIns="91440" bIns="45720" rtlCol="0">
            <a:normAutofit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SEPARATION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3200" dirty="0" smtClean="0"/>
              <a:t>Dipole spectrometer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Beam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dumps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3200" baseline="0" dirty="0" smtClean="0"/>
              <a:t>Slit</a:t>
            </a:r>
            <a:r>
              <a:rPr lang="en-US" sz="3200" dirty="0" smtClean="0"/>
              <a:t> + collimators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839744" y="6453336"/>
            <a:ext cx="23042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 smtClean="0"/>
              <a:t>Chiara</a:t>
            </a:r>
            <a:r>
              <a:rPr lang="en-US" sz="1400" dirty="0" smtClean="0"/>
              <a:t>,  Manuel, Adam, </a:t>
            </a:r>
            <a:r>
              <a:rPr lang="en-US" sz="1400" dirty="0" err="1" smtClean="0"/>
              <a:t>Hui</a:t>
            </a:r>
            <a:endParaRPr lang="en-US" sz="1400" dirty="0"/>
          </a:p>
        </p:txBody>
      </p:sp>
      <p:sp>
        <p:nvSpPr>
          <p:cNvPr id="21" name="TextBox 20"/>
          <p:cNvSpPr txBox="1"/>
          <p:nvPr/>
        </p:nvSpPr>
        <p:spPr>
          <a:xfrm>
            <a:off x="3563888" y="6453336"/>
            <a:ext cx="20162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May 2011, CAS, Bilbao</a:t>
            </a:r>
            <a:endParaRPr lang="en-US" sz="1400" dirty="0"/>
          </a:p>
        </p:txBody>
      </p:sp>
      <p:sp>
        <p:nvSpPr>
          <p:cNvPr id="22" name="TextBox 21"/>
          <p:cNvSpPr txBox="1"/>
          <p:nvPr/>
        </p:nvSpPr>
        <p:spPr>
          <a:xfrm>
            <a:off x="251520" y="6453336"/>
            <a:ext cx="2880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7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225</TotalTime>
  <Words>502</Words>
  <Application>Microsoft Office PowerPoint</Application>
  <PresentationFormat>On-screen Show (4:3)</PresentationFormat>
  <Paragraphs>144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Radioactive Ion Beams</vt:lpstr>
      <vt:lpstr>Contents</vt:lpstr>
      <vt:lpstr>Fragmentation vs ISOL</vt:lpstr>
      <vt:lpstr>Beams of Ions from the Gigavolt – Megawatt Advanced Cyclotron</vt:lpstr>
      <vt:lpstr>Beams of Ions from the Gigavolt – Megawatt Advanced Cyclotron (BIGMAC)</vt:lpstr>
      <vt:lpstr>Sector magnets</vt:lpstr>
      <vt:lpstr>RF resonators</vt:lpstr>
      <vt:lpstr>Extraction</vt:lpstr>
      <vt:lpstr>Target, stripping, separation</vt:lpstr>
      <vt:lpstr>Instrumentation </vt:lpstr>
      <vt:lpstr>Conclusion</vt:lpstr>
    </vt:vector>
  </TitlesOfParts>
  <Company>CERN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ajeff</dc:creator>
  <cp:lastModifiedBy>ajeff</cp:lastModifiedBy>
  <cp:revision>13</cp:revision>
  <dcterms:created xsi:type="dcterms:W3CDTF">2011-05-28T16:24:21Z</dcterms:created>
  <dcterms:modified xsi:type="dcterms:W3CDTF">2011-05-31T10:50:04Z</dcterms:modified>
</cp:coreProperties>
</file>