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customXml/itemProps3.xml" ContentType="application/vnd.openxmlformats-officedocument.customXmlProperties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6.xml" ContentType="application/vnd.openxmlformats-officedocument.presentationml.slide+xml"/>
  <Override PartName="/ppt/viewProps.xml" ContentType="application/vnd.openxmlformats-officedocument.presentationml.viewProp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3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customXml/itemProps1.xml" ContentType="application/vnd.openxmlformats-officedocument.customXmlProperties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9" r:id="rId4"/>
  </p:sldMasterIdLst>
  <p:notesMasterIdLst>
    <p:notesMasterId r:id="rId43"/>
  </p:notesMasterIdLst>
  <p:handoutMasterIdLst>
    <p:handoutMasterId r:id="rId44"/>
  </p:handoutMasterIdLst>
  <p:sldIdLst>
    <p:sldId id="258" r:id="rId5"/>
    <p:sldId id="259" r:id="rId6"/>
    <p:sldId id="260" r:id="rId7"/>
    <p:sldId id="261" r:id="rId8"/>
    <p:sldId id="262" r:id="rId9"/>
    <p:sldId id="263" r:id="rId10"/>
    <p:sldId id="269" r:id="rId11"/>
    <p:sldId id="264" r:id="rId12"/>
    <p:sldId id="265" r:id="rId13"/>
    <p:sldId id="266" r:id="rId14"/>
    <p:sldId id="267" r:id="rId15"/>
    <p:sldId id="268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694F99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104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5.xml"/><Relationship Id="rId7" Type="http://schemas.openxmlformats.org/officeDocument/2006/relationships/slide" Target="slides/slide3.xml"/><Relationship Id="rId43" Type="http://schemas.openxmlformats.org/officeDocument/2006/relationships/notesMaster" Target="notesMasters/notesMaster1.xml"/><Relationship Id="rId25" Type="http://schemas.openxmlformats.org/officeDocument/2006/relationships/slide" Target="slides/slide21.xml"/><Relationship Id="rId10" Type="http://schemas.openxmlformats.org/officeDocument/2006/relationships/slide" Target="slides/slide6.xml"/><Relationship Id="rId17" Type="http://schemas.openxmlformats.org/officeDocument/2006/relationships/slide" Target="slides/slide13.xml"/><Relationship Id="rId9" Type="http://schemas.openxmlformats.org/officeDocument/2006/relationships/slide" Target="slides/slide5.xml"/><Relationship Id="rId18" Type="http://schemas.openxmlformats.org/officeDocument/2006/relationships/slide" Target="slides/slide14.xml"/><Relationship Id="rId27" Type="http://schemas.openxmlformats.org/officeDocument/2006/relationships/slide" Target="slides/slide23.xml"/><Relationship Id="rId14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28" Type="http://schemas.openxmlformats.org/officeDocument/2006/relationships/slide" Target="slides/slide24.xml"/><Relationship Id="rId45" Type="http://schemas.openxmlformats.org/officeDocument/2006/relationships/printerSettings" Target="printerSettings/printerSettings1.bin"/><Relationship Id="rId42" Type="http://schemas.openxmlformats.org/officeDocument/2006/relationships/slide" Target="slides/slide38.xml"/><Relationship Id="rId6" Type="http://schemas.openxmlformats.org/officeDocument/2006/relationships/slide" Target="slides/slide2.xml"/><Relationship Id="rId49" Type="http://schemas.openxmlformats.org/officeDocument/2006/relationships/tableStyles" Target="tableStyles.xml"/><Relationship Id="rId44" Type="http://schemas.openxmlformats.org/officeDocument/2006/relationships/handoutMaster" Target="handoutMasters/handoutMaster1.xml"/><Relationship Id="rId19" Type="http://schemas.openxmlformats.org/officeDocument/2006/relationships/slide" Target="slides/slide1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" Type="http://schemas.openxmlformats.org/officeDocument/2006/relationships/customXml" Target="../customXml/item2.xml"/><Relationship Id="rId46" Type="http://schemas.openxmlformats.org/officeDocument/2006/relationships/presProps" Target="presProps.xml"/><Relationship Id="rId35" Type="http://schemas.openxmlformats.org/officeDocument/2006/relationships/slide" Target="slides/slide31.xml"/><Relationship Id="rId31" Type="http://schemas.openxmlformats.org/officeDocument/2006/relationships/slide" Target="slides/slide27.xml"/><Relationship Id="rId34" Type="http://schemas.openxmlformats.org/officeDocument/2006/relationships/slide" Target="slides/slide30.xml"/><Relationship Id="rId40" Type="http://schemas.openxmlformats.org/officeDocument/2006/relationships/slide" Target="slides/slide36.xml"/><Relationship Id="rId36" Type="http://schemas.openxmlformats.org/officeDocument/2006/relationships/slide" Target="slides/slide32.xml"/><Relationship Id="rId1" Type="http://schemas.openxmlformats.org/officeDocument/2006/relationships/customXml" Target="../customXml/item1.xml"/><Relationship Id="rId24" Type="http://schemas.openxmlformats.org/officeDocument/2006/relationships/slide" Target="slides/slide20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12" Type="http://schemas.openxmlformats.org/officeDocument/2006/relationships/slide" Target="slides/slide8.xml"/><Relationship Id="rId3" Type="http://schemas.openxmlformats.org/officeDocument/2006/relationships/customXml" Target="../customXml/item3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29" Type="http://schemas.openxmlformats.org/officeDocument/2006/relationships/slide" Target="slides/slide25.xml"/><Relationship Id="rId16" Type="http://schemas.openxmlformats.org/officeDocument/2006/relationships/slide" Target="slides/slide12.xml"/><Relationship Id="rId33" Type="http://schemas.openxmlformats.org/officeDocument/2006/relationships/slide" Target="slides/slide29.xml"/><Relationship Id="rId41" Type="http://schemas.openxmlformats.org/officeDocument/2006/relationships/slide" Target="slides/slide3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2" Type="http://schemas.openxmlformats.org/officeDocument/2006/relationships/slide" Target="slides/slide18.xml"/><Relationship Id="rId21" Type="http://schemas.openxmlformats.org/officeDocument/2006/relationships/slide" Target="slides/slide1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736F776-E0A5-4EE1-8484-C8469F079C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57956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2489BB0-D963-43F0-B9B5-74A414F094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947527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472F5A-6DF1-4F18-A8AB-648C07E64CA5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7" name="Picture 7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66800" y="0"/>
            <a:ext cx="8077200" cy="914400"/>
          </a:xfrm>
          <a:prstGeom prst="rect">
            <a:avLst/>
          </a:prstGeom>
          <a:noFill/>
          <a:ln w="38100">
            <a:solidFill>
              <a:srgbClr val="694F99"/>
            </a:solidFill>
            <a:miter lim="800000"/>
            <a:headEnd/>
            <a:tailEnd/>
          </a:ln>
        </p:spPr>
      </p:pic>
      <p:pic>
        <p:nvPicPr>
          <p:cNvPr id="1028" name="Picture 8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525" y="0"/>
            <a:ext cx="1063625" cy="914400"/>
          </a:xfrm>
          <a:prstGeom prst="rect">
            <a:avLst/>
          </a:prstGeom>
          <a:noFill/>
          <a:ln w="38100">
            <a:solidFill>
              <a:srgbClr val="694F99"/>
            </a:solidFill>
            <a:miter lim="800000"/>
            <a:headEnd/>
            <a:tailEnd/>
          </a:ln>
        </p:spPr>
      </p:pic>
      <p:pic>
        <p:nvPicPr>
          <p:cNvPr id="1029" name="Picture 9"/>
          <p:cNvPicPr>
            <a:picLocks noChangeAspect="1" noChangeArrowheads="1"/>
          </p:cNvPicPr>
          <p:nvPr userDrawn="1"/>
        </p:nvPicPr>
        <p:blipFill>
          <a:blip r:embed="rId13" cstate="print"/>
          <a:srcRect b="69565"/>
          <a:stretch>
            <a:fillRect/>
          </a:stretch>
        </p:blipFill>
        <p:spPr bwMode="auto">
          <a:xfrm>
            <a:off x="3175" y="6542088"/>
            <a:ext cx="9140825" cy="315912"/>
          </a:xfrm>
          <a:prstGeom prst="rect">
            <a:avLst/>
          </a:prstGeom>
          <a:noFill/>
          <a:ln w="38100">
            <a:solidFill>
              <a:srgbClr val="694F99"/>
            </a:solidFill>
            <a:miter lim="800000"/>
            <a:headEnd/>
            <a:tailEnd/>
          </a:ln>
        </p:spPr>
      </p:pic>
      <p:sp>
        <p:nvSpPr>
          <p:cNvPr id="9226" name="Text Box 10"/>
          <p:cNvSpPr txBox="1">
            <a:spLocks noChangeArrowheads="1"/>
          </p:cNvSpPr>
          <p:nvPr userDrawn="1"/>
        </p:nvSpPr>
        <p:spPr bwMode="auto">
          <a:xfrm>
            <a:off x="2209800" y="6461125"/>
            <a:ext cx="4648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>
                <a:solidFill>
                  <a:schemeClr val="bg1"/>
                </a:solidFill>
              </a:rPr>
              <a:t>www.lightsource.ca</a:t>
            </a:r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694F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94F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694F9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694F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694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94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94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94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94F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3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3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3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3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dirty="0" smtClean="0">
                <a:solidFill>
                  <a:srgbClr val="694F99"/>
                </a:solidFill>
              </a:rPr>
              <a:t>Status of </a:t>
            </a:r>
            <a:r>
              <a:rPr lang="en-CA" smtClean="0">
                <a:solidFill>
                  <a:srgbClr val="694F99"/>
                </a:solidFill>
              </a:rPr>
              <a:t>the Upgrade to </a:t>
            </a:r>
            <a:r>
              <a:rPr lang="en-CA" dirty="0" smtClean="0">
                <a:solidFill>
                  <a:srgbClr val="694F99"/>
                </a:solidFill>
              </a:rPr>
              <a:t>the CLS Injection Linac</a:t>
            </a:r>
            <a:endParaRPr lang="en-US" dirty="0" smtClean="0">
              <a:solidFill>
                <a:srgbClr val="694F99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CA" dirty="0" smtClean="0"/>
              <a:t>Installing the </a:t>
            </a:r>
            <a:r>
              <a:rPr lang="en-CA" dirty="0" err="1" smtClean="0"/>
              <a:t>ScandiNova</a:t>
            </a:r>
            <a:r>
              <a:rPr lang="en-CA" dirty="0" smtClean="0"/>
              <a:t> Solid State Modulators</a:t>
            </a:r>
          </a:p>
          <a:p>
            <a:pPr eaLnBrk="1" hangingPunct="1"/>
            <a:r>
              <a:rPr lang="en-CA" sz="2400" dirty="0" smtClean="0">
                <a:solidFill>
                  <a:schemeClr val="tx1"/>
                </a:solidFill>
              </a:rPr>
              <a:t>Grant Bilbrough – Canadian Light Source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Clean Out</a:t>
            </a:r>
            <a:endParaRPr lang="en-US" dirty="0"/>
          </a:p>
        </p:txBody>
      </p:sp>
      <p:pic>
        <p:nvPicPr>
          <p:cNvPr id="4" name="Content Placeholder 3" descr="IMG_19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1177132"/>
            <a:ext cx="7010399" cy="52577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Waveguides and Phase Shifters</a:t>
            </a:r>
            <a:endParaRPr lang="en-US" dirty="0"/>
          </a:p>
        </p:txBody>
      </p:sp>
      <p:pic>
        <p:nvPicPr>
          <p:cNvPr id="6" name="Content Placeholder 5" descr="IMG_19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990600"/>
            <a:ext cx="4526491" cy="3394868"/>
          </a:xfrm>
        </p:spPr>
      </p:pic>
      <p:pic>
        <p:nvPicPr>
          <p:cNvPr id="7" name="Picture 6" descr="IMG_19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5800" y="3124200"/>
            <a:ext cx="4495800" cy="3371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Power Supplies</a:t>
            </a:r>
            <a:endParaRPr lang="en-US" dirty="0"/>
          </a:p>
        </p:txBody>
      </p:sp>
      <p:pic>
        <p:nvPicPr>
          <p:cNvPr id="4" name="Content Placeholder 3" descr="IMG_19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1143000"/>
            <a:ext cx="7086599" cy="5314949"/>
          </a:xfrm>
        </p:spPr>
      </p:pic>
      <p:sp>
        <p:nvSpPr>
          <p:cNvPr id="5" name="TextBox 4"/>
          <p:cNvSpPr txBox="1"/>
          <p:nvPr/>
        </p:nvSpPr>
        <p:spPr>
          <a:xfrm>
            <a:off x="7315200" y="1219200"/>
            <a:ext cx="1676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Blue-</a:t>
            </a:r>
            <a:r>
              <a:rPr lang="en-CA" dirty="0" err="1" smtClean="0"/>
              <a:t>thyratron</a:t>
            </a:r>
            <a:r>
              <a:rPr lang="en-CA" dirty="0" smtClean="0"/>
              <a:t> driver controls</a:t>
            </a:r>
          </a:p>
          <a:p>
            <a:endParaRPr lang="en-CA" dirty="0" smtClean="0"/>
          </a:p>
          <a:p>
            <a:r>
              <a:rPr lang="en-CA" dirty="0" smtClean="0"/>
              <a:t>2 knobs with gauges-</a:t>
            </a:r>
            <a:r>
              <a:rPr lang="en-CA" dirty="0" err="1" smtClean="0"/>
              <a:t>thyratron</a:t>
            </a:r>
            <a:r>
              <a:rPr lang="en-CA" dirty="0" smtClean="0"/>
              <a:t> filament and reservoir controls</a:t>
            </a:r>
          </a:p>
          <a:p>
            <a:endParaRPr lang="en-CA" dirty="0" smtClean="0"/>
          </a:p>
          <a:p>
            <a:r>
              <a:rPr lang="en-CA" dirty="0" smtClean="0"/>
              <a:t>Blue on top-core bias PS</a:t>
            </a:r>
          </a:p>
          <a:p>
            <a:endParaRPr lang="en-CA" dirty="0" smtClean="0"/>
          </a:p>
          <a:p>
            <a:r>
              <a:rPr lang="en-CA" dirty="0" smtClean="0"/>
              <a:t>2 bigger knobs-klystron filament control</a:t>
            </a:r>
          </a:p>
          <a:p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10800000">
            <a:off x="5638800" y="2743200"/>
            <a:ext cx="1752600" cy="1524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>
            <a:off x="5486400" y="4419600"/>
            <a:ext cx="1905000" cy="914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 flipV="1">
            <a:off x="3581400" y="1600200"/>
            <a:ext cx="3733800" cy="1676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0800000">
            <a:off x="3733800" y="2971800"/>
            <a:ext cx="37338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Klystrons (2 of 6)</a:t>
            </a:r>
            <a:endParaRPr lang="en-US" dirty="0"/>
          </a:p>
        </p:txBody>
      </p:sp>
      <p:pic>
        <p:nvPicPr>
          <p:cNvPr id="4" name="Content Placeholder 3" descr="IMG_19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1198564"/>
            <a:ext cx="3810000" cy="5080000"/>
          </a:xfrm>
        </p:spPr>
      </p:pic>
      <p:pic>
        <p:nvPicPr>
          <p:cNvPr id="5" name="Picture 4" descr="IMG_19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219200"/>
            <a:ext cx="3810000" cy="50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Inside the Modulators</a:t>
            </a:r>
            <a:endParaRPr lang="en-US" dirty="0"/>
          </a:p>
        </p:txBody>
      </p:sp>
      <p:pic>
        <p:nvPicPr>
          <p:cNvPr id="4" name="Content Placeholder 3" descr="IMG_19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76400"/>
            <a:ext cx="4572000" cy="3429000"/>
          </a:xfrm>
        </p:spPr>
      </p:pic>
      <p:pic>
        <p:nvPicPr>
          <p:cNvPr id="5" name="Picture 4" descr="IMG_19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1219200"/>
            <a:ext cx="3829050" cy="5105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2578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End-of-line current transformers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24200" y="57912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High voltage filter circuitry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Empty Cabinet</a:t>
            </a:r>
            <a:endParaRPr lang="en-US" dirty="0"/>
          </a:p>
        </p:txBody>
      </p:sp>
      <p:pic>
        <p:nvPicPr>
          <p:cNvPr id="4" name="Content Placeholder 3" descr="IMG_19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1143000"/>
            <a:ext cx="5080000" cy="3810000"/>
          </a:xfrm>
        </p:spPr>
      </p:pic>
      <p:pic>
        <p:nvPicPr>
          <p:cNvPr id="5" name="Picture 4" descr="IMG_20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105150"/>
            <a:ext cx="4445000" cy="3333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5257800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First cabinet of three removed by the end of day one!</a:t>
            </a:r>
          </a:p>
          <a:p>
            <a:r>
              <a:rPr lang="en-CA" smtClean="0"/>
              <a:t>March 2,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AHU’s Above Mod Room</a:t>
            </a:r>
            <a:endParaRPr lang="en-US" dirty="0"/>
          </a:p>
        </p:txBody>
      </p:sp>
      <p:pic>
        <p:nvPicPr>
          <p:cNvPr id="6" name="Content Placeholder 5" descr="IMG_19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1066800"/>
            <a:ext cx="4673600" cy="3505200"/>
          </a:xfrm>
        </p:spPr>
      </p:pic>
      <p:pic>
        <p:nvPicPr>
          <p:cNvPr id="7" name="Picture 6" descr="IMG_19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3600" y="3124200"/>
            <a:ext cx="4318000" cy="3238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Modulator Room</a:t>
            </a:r>
            <a:endParaRPr lang="en-US" dirty="0"/>
          </a:p>
        </p:txBody>
      </p:sp>
      <p:pic>
        <p:nvPicPr>
          <p:cNvPr id="4" name="Content Placeholder 3" descr="IMG_20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1066800"/>
            <a:ext cx="4780491" cy="3585368"/>
          </a:xfrm>
        </p:spPr>
      </p:pic>
      <p:pic>
        <p:nvPicPr>
          <p:cNvPr id="5" name="Picture 4" descr="IMG_20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2971800"/>
            <a:ext cx="4724400" cy="3543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5181600"/>
            <a:ext cx="388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An empty modulator room with control panels being added to it.</a:t>
            </a:r>
          </a:p>
          <a:p>
            <a:r>
              <a:rPr lang="en-CA" dirty="0" smtClean="0"/>
              <a:t>March 24,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</a:t>
            </a:r>
            <a:r>
              <a:rPr lang="en-CA" dirty="0" err="1" smtClean="0"/>
              <a:t>ScandiNova</a:t>
            </a:r>
            <a:r>
              <a:rPr lang="en-CA" dirty="0" smtClean="0"/>
              <a:t> Modulator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Replaces PFN with 30 solid state IGBT’s</a:t>
            </a:r>
          </a:p>
          <a:p>
            <a:pPr lvl="1"/>
            <a:r>
              <a:rPr lang="en-CA" dirty="0" smtClean="0"/>
              <a:t>IGBT’s discharge at around 1000 V</a:t>
            </a:r>
          </a:p>
          <a:p>
            <a:r>
              <a:rPr lang="en-CA" dirty="0" smtClean="0"/>
              <a:t>Each IGBT fires directly to a special, “split core” pulse transformer</a:t>
            </a:r>
          </a:p>
          <a:p>
            <a:pPr lvl="1"/>
            <a:r>
              <a:rPr lang="en-CA" dirty="0" smtClean="0"/>
              <a:t>IGBT’s</a:t>
            </a:r>
            <a:r>
              <a:rPr lang="en-CA" b="1" dirty="0" smtClean="0"/>
              <a:t> NOT</a:t>
            </a:r>
            <a:r>
              <a:rPr lang="en-CA" dirty="0" smtClean="0"/>
              <a:t> stacked in series</a:t>
            </a:r>
          </a:p>
          <a:p>
            <a:r>
              <a:rPr lang="en-CA" dirty="0" smtClean="0"/>
              <a:t>Transformer basically collects the primary voltage and steps it up a factor of ~10x</a:t>
            </a:r>
          </a:p>
          <a:p>
            <a:pPr lvl="1"/>
            <a:r>
              <a:rPr lang="en-CA" dirty="0" smtClean="0"/>
              <a:t>(30 IGBT)*(1000 V)*10 = 300 kV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</a:t>
            </a:r>
            <a:r>
              <a:rPr lang="en-CA" dirty="0" err="1" smtClean="0"/>
              <a:t>ScandiNova</a:t>
            </a:r>
            <a:r>
              <a:rPr lang="en-CA" dirty="0" smtClean="0"/>
              <a:t> Modulator</a:t>
            </a:r>
            <a:endParaRPr lang="en-US" dirty="0"/>
          </a:p>
        </p:txBody>
      </p:sp>
      <p:pic>
        <p:nvPicPr>
          <p:cNvPr id="6" name="Content Placeholder 5" descr="IMG_19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1600200"/>
            <a:ext cx="6034617" cy="4525963"/>
          </a:xfrm>
        </p:spPr>
      </p:pic>
      <p:sp>
        <p:nvSpPr>
          <p:cNvPr id="7" name="TextBox 6"/>
          <p:cNvSpPr txBox="1"/>
          <p:nvPr/>
        </p:nvSpPr>
        <p:spPr>
          <a:xfrm>
            <a:off x="152400" y="2133600"/>
            <a:ext cx="914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IGBT’s</a:t>
            </a:r>
            <a:endParaRPr lang="en-US" dirty="0"/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>
            <a:off x="1066800" y="2324100"/>
            <a:ext cx="1066800" cy="342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3"/>
          </p:cNvCxnSpPr>
          <p:nvPr/>
        </p:nvCxnSpPr>
        <p:spPr>
          <a:xfrm>
            <a:off x="1066800" y="2324100"/>
            <a:ext cx="1143000" cy="8763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7" idx="2"/>
          </p:cNvCxnSpPr>
          <p:nvPr/>
        </p:nvCxnSpPr>
        <p:spPr>
          <a:xfrm rot="16200000" flipH="1">
            <a:off x="819150" y="2305050"/>
            <a:ext cx="1181100" cy="1600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3"/>
          </p:cNvCxnSpPr>
          <p:nvPr/>
        </p:nvCxnSpPr>
        <p:spPr>
          <a:xfrm>
            <a:off x="1066800" y="2324100"/>
            <a:ext cx="2057400" cy="5715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3"/>
          </p:cNvCxnSpPr>
          <p:nvPr/>
        </p:nvCxnSpPr>
        <p:spPr>
          <a:xfrm>
            <a:off x="1066800" y="2324100"/>
            <a:ext cx="1981200" cy="10287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28600" y="3733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HVPS</a:t>
            </a:r>
            <a:endParaRPr lang="en-US" dirty="0"/>
          </a:p>
        </p:txBody>
      </p:sp>
      <p:cxnSp>
        <p:nvCxnSpPr>
          <p:cNvPr id="25" name="Straight Arrow Connector 24"/>
          <p:cNvCxnSpPr>
            <a:stCxn id="23" idx="3"/>
          </p:cNvCxnSpPr>
          <p:nvPr/>
        </p:nvCxnSpPr>
        <p:spPr>
          <a:xfrm>
            <a:off x="1143000" y="3918466"/>
            <a:ext cx="1066800" cy="2725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543800" y="2057400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Control Screen</a:t>
            </a:r>
            <a:endParaRPr lang="en-US" dirty="0"/>
          </a:p>
        </p:txBody>
      </p:sp>
      <p:cxnSp>
        <p:nvCxnSpPr>
          <p:cNvPr id="28" name="Straight Arrow Connector 27"/>
          <p:cNvCxnSpPr>
            <a:stCxn id="26" idx="1"/>
          </p:cNvCxnSpPr>
          <p:nvPr/>
        </p:nvCxnSpPr>
        <p:spPr>
          <a:xfrm rot="10800000" flipV="1">
            <a:off x="4724400" y="2380566"/>
            <a:ext cx="2819400" cy="7436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086600" y="3886200"/>
            <a:ext cx="1905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Height:1480 mm</a:t>
            </a:r>
          </a:p>
          <a:p>
            <a:endParaRPr lang="en-CA" dirty="0" smtClean="0"/>
          </a:p>
          <a:p>
            <a:r>
              <a:rPr lang="en-CA" dirty="0" smtClean="0"/>
              <a:t>Depth:1390 mm</a:t>
            </a:r>
          </a:p>
          <a:p>
            <a:endParaRPr lang="en-CA" dirty="0" smtClean="0"/>
          </a:p>
          <a:p>
            <a:r>
              <a:rPr lang="en-CA" dirty="0" smtClean="0"/>
              <a:t>Width: 1730 mm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Background</a:t>
            </a:r>
          </a:p>
          <a:p>
            <a:r>
              <a:rPr lang="en-CA" dirty="0" smtClean="0"/>
              <a:t>Work Done</a:t>
            </a:r>
          </a:p>
          <a:p>
            <a:r>
              <a:rPr lang="en-CA" dirty="0" smtClean="0"/>
              <a:t>The </a:t>
            </a:r>
            <a:r>
              <a:rPr lang="en-CA" dirty="0" err="1" smtClean="0"/>
              <a:t>ScandiNova</a:t>
            </a:r>
            <a:r>
              <a:rPr lang="en-CA" dirty="0" smtClean="0"/>
              <a:t> Modulator</a:t>
            </a:r>
          </a:p>
          <a:p>
            <a:r>
              <a:rPr lang="en-CA" dirty="0" smtClean="0"/>
              <a:t>Work That Remains</a:t>
            </a:r>
          </a:p>
          <a:p>
            <a:r>
              <a:rPr lang="en-CA" dirty="0" smtClean="0"/>
              <a:t>Future Shutdowns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 dirty="0" smtClean="0"/>
              <a:t>Klystron and Socket in Modulator</a:t>
            </a:r>
            <a:endParaRPr lang="en-US" sz="3600" dirty="0"/>
          </a:p>
        </p:txBody>
      </p:sp>
      <p:pic>
        <p:nvPicPr>
          <p:cNvPr id="6" name="Content Placeholder 5" descr="IMG_20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1219200"/>
            <a:ext cx="3429000" cy="4572000"/>
          </a:xfrm>
        </p:spPr>
      </p:pic>
      <p:pic>
        <p:nvPicPr>
          <p:cNvPr id="7" name="Picture 6" descr="IMG_20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0" y="1905000"/>
            <a:ext cx="5181600" cy="388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Connections and Transformer</a:t>
            </a:r>
            <a:endParaRPr lang="en-US" dirty="0"/>
          </a:p>
        </p:txBody>
      </p:sp>
      <p:pic>
        <p:nvPicPr>
          <p:cNvPr id="6" name="Content Placeholder 5" descr="IMG_20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1447800"/>
            <a:ext cx="5181599" cy="3886199"/>
          </a:xfrm>
        </p:spPr>
      </p:pic>
      <p:pic>
        <p:nvPicPr>
          <p:cNvPr id="7" name="Picture 6" descr="IMG_20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0" y="1219200"/>
            <a:ext cx="3486150" cy="464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Tuning Circuits</a:t>
            </a:r>
            <a:endParaRPr lang="en-US" dirty="0"/>
          </a:p>
        </p:txBody>
      </p:sp>
      <p:pic>
        <p:nvPicPr>
          <p:cNvPr id="4" name="Content Placeholder 3" descr="IMG_20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1371600"/>
            <a:ext cx="4775200" cy="3581400"/>
          </a:xfrm>
        </p:spPr>
      </p:pic>
      <p:pic>
        <p:nvPicPr>
          <p:cNvPr id="5" name="Picture 4" descr="IMG_20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1219200"/>
            <a:ext cx="3886200" cy="5181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518160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Tuning circuits compensate for droop in the pulse resulting in a flatter pulse top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Operator Interface (Local)</a:t>
            </a:r>
            <a:endParaRPr lang="en-US" dirty="0"/>
          </a:p>
        </p:txBody>
      </p:sp>
      <p:pic>
        <p:nvPicPr>
          <p:cNvPr id="4" name="Content Placeholder 3" descr="IMG_20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3000" y="1295400"/>
            <a:ext cx="6705600" cy="5029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Pulse Shapes</a:t>
            </a:r>
            <a:endParaRPr lang="en-US" dirty="0"/>
          </a:p>
        </p:txBody>
      </p:sp>
      <p:pic>
        <p:nvPicPr>
          <p:cNvPr id="4" name="Content Placeholder 3" descr="IMG_20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1219200"/>
            <a:ext cx="4190999" cy="3143249"/>
          </a:xfrm>
        </p:spPr>
      </p:pic>
      <p:pic>
        <p:nvPicPr>
          <p:cNvPr id="5" name="Picture 4" descr="first klystr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2971800"/>
            <a:ext cx="4597400" cy="3448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4800600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These two pulse traces are from two different klystrons each with slightly different </a:t>
            </a:r>
            <a:r>
              <a:rPr lang="en-CA" dirty="0" err="1" smtClean="0"/>
              <a:t>perveances</a:t>
            </a:r>
            <a:r>
              <a:rPr lang="en-CA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Work Remaining</a:t>
            </a:r>
            <a:endParaRPr lang="en-US" dirty="0"/>
          </a:p>
        </p:txBody>
      </p:sp>
      <p:pic>
        <p:nvPicPr>
          <p:cNvPr id="4" name="Picture 3" descr="IMG_20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914400"/>
            <a:ext cx="7416800" cy="5562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562600" cy="4525963"/>
          </a:xfrm>
        </p:spPr>
        <p:txBody>
          <a:bodyPr/>
          <a:lstStyle/>
          <a:p>
            <a:r>
              <a:rPr lang="en-CA" b="1" dirty="0" smtClean="0">
                <a:solidFill>
                  <a:srgbClr val="FF0000"/>
                </a:solidFill>
              </a:rPr>
              <a:t>Modulator placement</a:t>
            </a:r>
          </a:p>
          <a:p>
            <a:r>
              <a:rPr lang="en-CA" b="1" dirty="0" smtClean="0">
                <a:solidFill>
                  <a:srgbClr val="FF0000"/>
                </a:solidFill>
              </a:rPr>
              <a:t>Controls wiring</a:t>
            </a:r>
          </a:p>
          <a:p>
            <a:r>
              <a:rPr lang="en-CA" b="1" dirty="0" smtClean="0">
                <a:solidFill>
                  <a:srgbClr val="FF0000"/>
                </a:solidFill>
              </a:rPr>
              <a:t>Cooling water</a:t>
            </a:r>
          </a:p>
          <a:p>
            <a:r>
              <a:rPr lang="en-CA" b="1" dirty="0" smtClean="0">
                <a:solidFill>
                  <a:srgbClr val="FF0000"/>
                </a:solidFill>
              </a:rPr>
              <a:t>Power</a:t>
            </a:r>
          </a:p>
          <a:p>
            <a:r>
              <a:rPr lang="en-CA" b="1" dirty="0" smtClean="0">
                <a:solidFill>
                  <a:srgbClr val="FF0000"/>
                </a:solidFill>
              </a:rPr>
              <a:t>Waveguide runs</a:t>
            </a:r>
          </a:p>
          <a:p>
            <a:r>
              <a:rPr lang="en-CA" b="1" dirty="0" smtClean="0">
                <a:solidFill>
                  <a:srgbClr val="FF0000"/>
                </a:solidFill>
              </a:rPr>
              <a:t>Pumps and controllers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Future Shutdowns</a:t>
            </a:r>
            <a:endParaRPr lang="en-US" dirty="0"/>
          </a:p>
        </p:txBody>
      </p:sp>
      <p:pic>
        <p:nvPicPr>
          <p:cNvPr id="6" name="Picture 5" descr="IMG_20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990600"/>
            <a:ext cx="7315200" cy="5486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en-CA" b="1" dirty="0" smtClean="0">
                <a:solidFill>
                  <a:srgbClr val="FF0000"/>
                </a:solidFill>
              </a:rPr>
              <a:t>Rebuild linac</a:t>
            </a:r>
          </a:p>
          <a:p>
            <a:pPr lvl="1"/>
            <a:r>
              <a:rPr lang="en-CA" b="1" dirty="0" smtClean="0">
                <a:solidFill>
                  <a:srgbClr val="FF0000"/>
                </a:solidFill>
              </a:rPr>
              <a:t>4 new sections (of 6 total)</a:t>
            </a:r>
          </a:p>
          <a:p>
            <a:pPr lvl="1"/>
            <a:r>
              <a:rPr lang="en-CA" b="1" dirty="0" smtClean="0">
                <a:solidFill>
                  <a:srgbClr val="FF0000"/>
                </a:solidFill>
              </a:rPr>
              <a:t>New vacuum system</a:t>
            </a:r>
          </a:p>
          <a:p>
            <a:pPr lvl="1"/>
            <a:r>
              <a:rPr lang="en-CA" b="1" dirty="0" smtClean="0">
                <a:solidFill>
                  <a:srgbClr val="FF0000"/>
                </a:solidFill>
              </a:rPr>
              <a:t>New water system</a:t>
            </a:r>
          </a:p>
          <a:p>
            <a:pPr lvl="1"/>
            <a:r>
              <a:rPr lang="en-CA" b="1" dirty="0" smtClean="0">
                <a:solidFill>
                  <a:srgbClr val="FF0000"/>
                </a:solidFill>
              </a:rPr>
              <a:t>New quad triplets (x2)</a:t>
            </a:r>
          </a:p>
          <a:p>
            <a:pPr lvl="1"/>
            <a:r>
              <a:rPr lang="en-CA" b="1" dirty="0" smtClean="0">
                <a:solidFill>
                  <a:srgbClr val="FF0000"/>
                </a:solidFill>
              </a:rPr>
              <a:t>New beam diagnostics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Future Shutdowns</a:t>
            </a:r>
            <a:endParaRPr lang="en-US" dirty="0"/>
          </a:p>
        </p:txBody>
      </p:sp>
      <p:pic>
        <p:nvPicPr>
          <p:cNvPr id="4" name="Content Placeholder 3" descr="IMG_20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14400" y="1119982"/>
            <a:ext cx="7162799" cy="5372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53000" cy="4525963"/>
          </a:xfrm>
        </p:spPr>
        <p:txBody>
          <a:bodyPr/>
          <a:lstStyle/>
          <a:p>
            <a:r>
              <a:rPr lang="en-CA" b="1" dirty="0" smtClean="0">
                <a:solidFill>
                  <a:srgbClr val="FF0000"/>
                </a:solidFill>
              </a:rPr>
              <a:t>New Linac RF Drive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CA" b="1" dirty="0" smtClean="0">
                <a:solidFill>
                  <a:srgbClr val="FF0000"/>
                </a:solidFill>
              </a:rPr>
              <a:t>New phase shifters</a:t>
            </a:r>
          </a:p>
          <a:p>
            <a:r>
              <a:rPr lang="en-CA" b="1" dirty="0" smtClean="0">
                <a:solidFill>
                  <a:srgbClr val="FF0000"/>
                </a:solidFill>
              </a:rPr>
              <a:t>Rearrange RF distribution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Ready to Go</a:t>
            </a:r>
            <a:endParaRPr lang="en-US" dirty="0"/>
          </a:p>
        </p:txBody>
      </p:sp>
      <p:pic>
        <p:nvPicPr>
          <p:cNvPr id="4" name="Content Placeholder 3" descr="IMG_19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1" y="1062832"/>
            <a:ext cx="7239000" cy="54292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Finally…</a:t>
            </a:r>
            <a:endParaRPr lang="en-US" dirty="0"/>
          </a:p>
        </p:txBody>
      </p:sp>
      <p:pic>
        <p:nvPicPr>
          <p:cNvPr id="4" name="Content Placeholder 3" descr="IMG_20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4350" y="990600"/>
            <a:ext cx="4133850" cy="5511801"/>
          </a:xfrm>
        </p:spPr>
      </p:pic>
      <p:pic>
        <p:nvPicPr>
          <p:cNvPr id="5" name="Picture 4" descr="IMG_2035 sig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0371" y="1828800"/>
            <a:ext cx="3456215" cy="3429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00200" y="33528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600200" y="1828800"/>
            <a:ext cx="3733800" cy="1524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00200" y="4343400"/>
            <a:ext cx="3733800" cy="914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667000" y="2743200"/>
            <a:ext cx="2667000" cy="609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667000" y="4343400"/>
            <a:ext cx="26670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The Canadian Light Source (CLS) is a third generation synchrotron that received initial funding in 1999.  First beam was stored in 2004.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99107" y="1219200"/>
            <a:ext cx="7900463" cy="5257800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963367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13605" y="1295400"/>
            <a:ext cx="7785963" cy="5181600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383632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99107" y="1219200"/>
            <a:ext cx="7785963" cy="5181600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083986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99107" y="1219200"/>
            <a:ext cx="7900463" cy="5257800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543891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99107" y="1219200"/>
            <a:ext cx="7900463" cy="5257800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809002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16200000">
            <a:off x="1751105" y="1916591"/>
            <a:ext cx="5476304" cy="3644509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861549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16200000">
            <a:off x="1843165" y="2015232"/>
            <a:ext cx="5381475" cy="3581400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081045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13606" y="1295400"/>
            <a:ext cx="7671464" cy="5105400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677750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99107" y="1219200"/>
            <a:ext cx="7859093" cy="5230268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91844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At the time funding was received there existed a facility that was the precursor to the CLS called The Saskatchewan Accelerator Lab (SAL)</a:t>
            </a:r>
          </a:p>
          <a:p>
            <a:r>
              <a:rPr lang="en-CA" dirty="0" smtClean="0"/>
              <a:t>SAL had been in existence since the 1960’s.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The CLS was to use as much of the SAL infrastructure as possible to help with its start up.</a:t>
            </a:r>
            <a:endParaRPr lang="en-US" dirty="0" smtClean="0"/>
          </a:p>
          <a:p>
            <a:r>
              <a:rPr lang="en-CA" dirty="0" smtClean="0"/>
              <a:t>This included retrofitting the linac to become the electron source for the CLS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In 1999/2000 the linac modulators were retrofitted to run at 1Hz from the original 180 Hz (or 360 Hz) system </a:t>
            </a:r>
          </a:p>
          <a:p>
            <a:r>
              <a:rPr lang="en-CA" dirty="0" smtClean="0"/>
              <a:t>Except where modifications were required most of the equipment was retained</a:t>
            </a:r>
          </a:p>
          <a:p>
            <a:pPr lvl="1"/>
            <a:r>
              <a:rPr lang="en-CA" dirty="0" smtClean="0"/>
              <a:t>Gun is from 1980</a:t>
            </a:r>
          </a:p>
          <a:p>
            <a:pPr lvl="1"/>
            <a:r>
              <a:rPr lang="en-CA" dirty="0" smtClean="0"/>
              <a:t>Linac has sections from the </a:t>
            </a:r>
            <a:r>
              <a:rPr lang="en-CA" b="1" dirty="0" smtClean="0"/>
              <a:t>60’s</a:t>
            </a:r>
            <a:r>
              <a:rPr lang="en-CA" dirty="0" smtClean="0"/>
              <a:t> and </a:t>
            </a:r>
            <a:r>
              <a:rPr lang="en-CA" b="1" dirty="0" smtClean="0"/>
              <a:t>80’s</a:t>
            </a:r>
          </a:p>
          <a:p>
            <a:pPr lvl="1"/>
            <a:r>
              <a:rPr lang="en-CA" dirty="0" smtClean="0"/>
              <a:t>Klystrons are XK5’s originally designed for/by SLAC in the 60’s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Work Done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Modulator room gutted with 3 cabinets that  held 6 modulators removed</a:t>
            </a:r>
          </a:p>
          <a:p>
            <a:r>
              <a:rPr lang="en-CA" dirty="0" smtClean="0"/>
              <a:t>Klystrons removed but will be reused</a:t>
            </a:r>
          </a:p>
          <a:p>
            <a:r>
              <a:rPr lang="en-CA" dirty="0" smtClean="0"/>
              <a:t>RF Source removed but will be reused</a:t>
            </a:r>
          </a:p>
          <a:p>
            <a:r>
              <a:rPr lang="en-CA" dirty="0" smtClean="0"/>
              <a:t>Phase shifters removed but will be reused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Modulator Room</a:t>
            </a:r>
            <a:endParaRPr lang="en-US" dirty="0"/>
          </a:p>
        </p:txBody>
      </p:sp>
      <p:pic>
        <p:nvPicPr>
          <p:cNvPr id="6" name="Content Placeholder 5" descr="mod room befor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4600" y="1108646"/>
            <a:ext cx="4038600" cy="5407052"/>
          </a:xfrm>
        </p:spPr>
      </p:pic>
      <p:sp>
        <p:nvSpPr>
          <p:cNvPr id="7" name="TextBox 6"/>
          <p:cNvSpPr txBox="1"/>
          <p:nvPr/>
        </p:nvSpPr>
        <p:spPr>
          <a:xfrm>
            <a:off x="6629400" y="48006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The Modulator room just as tear out starts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Clean Out</a:t>
            </a:r>
            <a:endParaRPr lang="en-US" dirty="0"/>
          </a:p>
        </p:txBody>
      </p:sp>
      <p:pic>
        <p:nvPicPr>
          <p:cNvPr id="4" name="Content Placeholder 3" descr="IMG_19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41891" y="990600"/>
            <a:ext cx="7335309" cy="55014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561C3A3A43654081D31EC3A61E7BBA" ma:contentTypeVersion="0" ma:contentTypeDescription="Create a new document." ma:contentTypeScope="" ma:versionID="138eb5213622cee73a2b32185134a4b6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A2691AC-452F-426A-830C-27553CDABA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18C56322-1320-4DE9-91A1-599036A577EC}">
  <ds:schemaRefs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DCF9FFE7-78A9-4472-BA5B-13F67E0A560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1105</TotalTime>
  <Words>529</Words>
  <Application>Microsoft Office PowerPoint</Application>
  <PresentationFormat>On-screen Show (4:3)</PresentationFormat>
  <Paragraphs>95</Paragraphs>
  <Slides>38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Custom Design</vt:lpstr>
      <vt:lpstr>Status of the Upgrade to the CLS Injection Linac</vt:lpstr>
      <vt:lpstr>Slide 2</vt:lpstr>
      <vt:lpstr>Background</vt:lpstr>
      <vt:lpstr>Background</vt:lpstr>
      <vt:lpstr>Background</vt:lpstr>
      <vt:lpstr>Background</vt:lpstr>
      <vt:lpstr>Work Done</vt:lpstr>
      <vt:lpstr>Modulator Room</vt:lpstr>
      <vt:lpstr>Clean Out</vt:lpstr>
      <vt:lpstr>Clean Out</vt:lpstr>
      <vt:lpstr>Waveguides and Phase Shifters</vt:lpstr>
      <vt:lpstr>Power Supplies</vt:lpstr>
      <vt:lpstr>Klystrons (2 of 6)</vt:lpstr>
      <vt:lpstr>Inside the Modulators</vt:lpstr>
      <vt:lpstr>Empty Cabinet</vt:lpstr>
      <vt:lpstr>AHU’s Above Mod Room</vt:lpstr>
      <vt:lpstr>Modulator Room</vt:lpstr>
      <vt:lpstr>The ScandiNova Modulator</vt:lpstr>
      <vt:lpstr>The ScandiNova Modulator</vt:lpstr>
      <vt:lpstr>Klystron and Socket in Modulator</vt:lpstr>
      <vt:lpstr>Connections and Transformer</vt:lpstr>
      <vt:lpstr>Tuning Circuits</vt:lpstr>
      <vt:lpstr>Operator Interface (Local)</vt:lpstr>
      <vt:lpstr>Pulse Shapes</vt:lpstr>
      <vt:lpstr>Work Remaining</vt:lpstr>
      <vt:lpstr>Future Shutdowns</vt:lpstr>
      <vt:lpstr>Future Shutdowns</vt:lpstr>
      <vt:lpstr>Ready to Go</vt:lpstr>
      <vt:lpstr>And Finally…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Company>Canadian Light Source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ribeirs</dc:creator>
  <cp:lastModifiedBy>CERN User</cp:lastModifiedBy>
  <cp:revision>115</cp:revision>
  <dcterms:created xsi:type="dcterms:W3CDTF">2011-05-02T07:43:48Z</dcterms:created>
  <dcterms:modified xsi:type="dcterms:W3CDTF">2011-05-02T07:45:03Z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0x010100FC561C3A3A43654081D31EC3A61E7BBA</vt:lpwstr>
  </property>
</Properties>
</file>