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5122525" cy="21386800"/>
  <p:notesSz cx="9926638" cy="14355763"/>
  <p:defaultTextStyle>
    <a:defPPr>
      <a:defRPr lang="ru-RU"/>
    </a:defPPr>
    <a:lvl1pPr marL="0" algn="l" defTabSz="208613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068" algn="l" defTabSz="208613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138" algn="l" defTabSz="208613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206" algn="l" defTabSz="208613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276" algn="l" defTabSz="208613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344" algn="l" defTabSz="208613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8414" algn="l" defTabSz="208613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1482" algn="l" defTabSz="208613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4552" algn="l" defTabSz="208613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448" autoAdjust="0"/>
    <p:restoredTop sz="94660"/>
  </p:normalViewPr>
  <p:slideViewPr>
    <p:cSldViewPr>
      <p:cViewPr>
        <p:scale>
          <a:sx n="70" d="100"/>
          <a:sy n="70" d="100"/>
        </p:scale>
        <p:origin x="-708" y="3606"/>
      </p:cViewPr>
      <p:guideLst>
        <p:guide orient="horz" pos="6736"/>
        <p:guide pos="47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4564B-92C7-4E6C-A19E-E78843502BFA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3635038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13635038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06EA3-AB12-4D8C-9987-6D4375F40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3251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270ED-F789-4FC5-9779-F28D3A5A1F15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60700" y="1076325"/>
            <a:ext cx="3805238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6818313"/>
            <a:ext cx="7942262" cy="6461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3635038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13635038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B666A-4ABF-45E2-BB22-9E8EFB5E1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411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96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82" algn="l" defTabSz="104296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65" algn="l" defTabSz="104296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447" algn="l" defTabSz="104296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29" algn="l" defTabSz="104296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412" algn="l" defTabSz="104296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894" algn="l" defTabSz="104296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376" algn="l" defTabSz="104296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859" algn="l" defTabSz="104296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060700" y="1076325"/>
            <a:ext cx="3805238" cy="53832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B666A-4ABF-45E2-BB22-9E8EFB5E197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2929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4190" y="6643774"/>
            <a:ext cx="12854146" cy="45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8379" y="12119188"/>
            <a:ext cx="10585768" cy="54655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3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6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9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2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5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8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01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4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63831" y="856466"/>
            <a:ext cx="3402568" cy="182480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6127" y="856466"/>
            <a:ext cx="9955662" cy="182480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4576" y="13743000"/>
            <a:ext cx="12854146" cy="4247657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4576" y="9064643"/>
            <a:ext cx="12854146" cy="4678361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3068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6138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12920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7227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1534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5841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0148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4455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56128" y="4990258"/>
            <a:ext cx="6679115" cy="14114299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687285" y="4990258"/>
            <a:ext cx="6679115" cy="14114299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127" y="4787277"/>
            <a:ext cx="6681742" cy="199511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068" indent="0">
              <a:buNone/>
              <a:defRPr sz="4600" b="1"/>
            </a:lvl2pPr>
            <a:lvl3pPr marL="2086138" indent="0">
              <a:buNone/>
              <a:defRPr sz="4100" b="1"/>
            </a:lvl3pPr>
            <a:lvl4pPr marL="3129206" indent="0">
              <a:buNone/>
              <a:defRPr sz="3600" b="1"/>
            </a:lvl4pPr>
            <a:lvl5pPr marL="4172276" indent="0">
              <a:buNone/>
              <a:defRPr sz="3600" b="1"/>
            </a:lvl5pPr>
            <a:lvl6pPr marL="5215344" indent="0">
              <a:buNone/>
              <a:defRPr sz="3600" b="1"/>
            </a:lvl6pPr>
            <a:lvl7pPr marL="6258414" indent="0">
              <a:buNone/>
              <a:defRPr sz="3600" b="1"/>
            </a:lvl7pPr>
            <a:lvl8pPr marL="7301482" indent="0">
              <a:buNone/>
              <a:defRPr sz="3600" b="1"/>
            </a:lvl8pPr>
            <a:lvl9pPr marL="8344552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56127" y="6782387"/>
            <a:ext cx="6681742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682035" y="4787277"/>
            <a:ext cx="6684365" cy="199511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068" indent="0">
              <a:buNone/>
              <a:defRPr sz="4600" b="1"/>
            </a:lvl2pPr>
            <a:lvl3pPr marL="2086138" indent="0">
              <a:buNone/>
              <a:defRPr sz="4100" b="1"/>
            </a:lvl3pPr>
            <a:lvl4pPr marL="3129206" indent="0">
              <a:buNone/>
              <a:defRPr sz="3600" b="1"/>
            </a:lvl4pPr>
            <a:lvl5pPr marL="4172276" indent="0">
              <a:buNone/>
              <a:defRPr sz="3600" b="1"/>
            </a:lvl5pPr>
            <a:lvl6pPr marL="5215344" indent="0">
              <a:buNone/>
              <a:defRPr sz="3600" b="1"/>
            </a:lvl6pPr>
            <a:lvl7pPr marL="6258414" indent="0">
              <a:buNone/>
              <a:defRPr sz="3600" b="1"/>
            </a:lvl7pPr>
            <a:lvl8pPr marL="7301482" indent="0">
              <a:buNone/>
              <a:defRPr sz="3600" b="1"/>
            </a:lvl8pPr>
            <a:lvl9pPr marL="8344552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682035" y="6782387"/>
            <a:ext cx="6684365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9" y="851512"/>
            <a:ext cx="4975207" cy="3623875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12489" y="851514"/>
            <a:ext cx="8453913" cy="18253043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6129" y="4475389"/>
            <a:ext cx="4975207" cy="14629168"/>
          </a:xfrm>
        </p:spPr>
        <p:txBody>
          <a:bodyPr/>
          <a:lstStyle>
            <a:lvl1pPr marL="0" indent="0">
              <a:buNone/>
              <a:defRPr sz="3200"/>
            </a:lvl1pPr>
            <a:lvl2pPr marL="1043068" indent="0">
              <a:buNone/>
              <a:defRPr sz="2700"/>
            </a:lvl2pPr>
            <a:lvl3pPr marL="2086138" indent="0">
              <a:buNone/>
              <a:defRPr sz="2300"/>
            </a:lvl3pPr>
            <a:lvl4pPr marL="3129206" indent="0">
              <a:buNone/>
              <a:defRPr sz="2100"/>
            </a:lvl4pPr>
            <a:lvl5pPr marL="4172276" indent="0">
              <a:buNone/>
              <a:defRPr sz="2100"/>
            </a:lvl5pPr>
            <a:lvl6pPr marL="5215344" indent="0">
              <a:buNone/>
              <a:defRPr sz="2100"/>
            </a:lvl6pPr>
            <a:lvl7pPr marL="6258414" indent="0">
              <a:buNone/>
              <a:defRPr sz="2100"/>
            </a:lvl7pPr>
            <a:lvl8pPr marL="7301482" indent="0">
              <a:buNone/>
              <a:defRPr sz="2100"/>
            </a:lvl8pPr>
            <a:lvl9pPr marL="8344552" indent="0">
              <a:buNone/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4122" y="14970762"/>
            <a:ext cx="9073515" cy="1767383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64122" y="1910950"/>
            <a:ext cx="9073515" cy="12832080"/>
          </a:xfrm>
        </p:spPr>
        <p:txBody>
          <a:bodyPr/>
          <a:lstStyle>
            <a:lvl1pPr marL="0" indent="0">
              <a:buNone/>
              <a:defRPr sz="7300"/>
            </a:lvl1pPr>
            <a:lvl2pPr marL="1043068" indent="0">
              <a:buNone/>
              <a:defRPr sz="6400"/>
            </a:lvl2pPr>
            <a:lvl3pPr marL="2086138" indent="0">
              <a:buNone/>
              <a:defRPr sz="5500"/>
            </a:lvl3pPr>
            <a:lvl4pPr marL="3129206" indent="0">
              <a:buNone/>
              <a:defRPr sz="4600"/>
            </a:lvl4pPr>
            <a:lvl5pPr marL="4172276" indent="0">
              <a:buNone/>
              <a:defRPr sz="4600"/>
            </a:lvl5pPr>
            <a:lvl6pPr marL="5215344" indent="0">
              <a:buNone/>
              <a:defRPr sz="4600"/>
            </a:lvl6pPr>
            <a:lvl7pPr marL="6258414" indent="0">
              <a:buNone/>
              <a:defRPr sz="4600"/>
            </a:lvl7pPr>
            <a:lvl8pPr marL="7301482" indent="0">
              <a:buNone/>
              <a:defRPr sz="4600"/>
            </a:lvl8pPr>
            <a:lvl9pPr marL="8344552" indent="0">
              <a:buNone/>
              <a:defRPr sz="4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64122" y="16738146"/>
            <a:ext cx="9073515" cy="2509977"/>
          </a:xfrm>
        </p:spPr>
        <p:txBody>
          <a:bodyPr/>
          <a:lstStyle>
            <a:lvl1pPr marL="0" indent="0">
              <a:buNone/>
              <a:defRPr sz="3200"/>
            </a:lvl1pPr>
            <a:lvl2pPr marL="1043068" indent="0">
              <a:buNone/>
              <a:defRPr sz="2700"/>
            </a:lvl2pPr>
            <a:lvl3pPr marL="2086138" indent="0">
              <a:buNone/>
              <a:defRPr sz="2300"/>
            </a:lvl3pPr>
            <a:lvl4pPr marL="3129206" indent="0">
              <a:buNone/>
              <a:defRPr sz="2100"/>
            </a:lvl4pPr>
            <a:lvl5pPr marL="4172276" indent="0">
              <a:buNone/>
              <a:defRPr sz="2100"/>
            </a:lvl5pPr>
            <a:lvl6pPr marL="5215344" indent="0">
              <a:buNone/>
              <a:defRPr sz="2100"/>
            </a:lvl6pPr>
            <a:lvl7pPr marL="6258414" indent="0">
              <a:buNone/>
              <a:defRPr sz="2100"/>
            </a:lvl7pPr>
            <a:lvl8pPr marL="7301482" indent="0">
              <a:buNone/>
              <a:defRPr sz="2100"/>
            </a:lvl8pPr>
            <a:lvl9pPr marL="8344552" indent="0">
              <a:buNone/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9" y="856465"/>
            <a:ext cx="13610272" cy="3564465"/>
          </a:xfrm>
          <a:prstGeom prst="rect">
            <a:avLst/>
          </a:prstGeom>
        </p:spPr>
        <p:txBody>
          <a:bodyPr vert="horz" lIns="208613" tIns="104307" rIns="208613" bIns="10430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129" y="4990258"/>
            <a:ext cx="13610272" cy="14114299"/>
          </a:xfrm>
          <a:prstGeom prst="rect">
            <a:avLst/>
          </a:prstGeom>
        </p:spPr>
        <p:txBody>
          <a:bodyPr vert="horz" lIns="208613" tIns="104307" rIns="208613" bIns="10430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56126" y="19822398"/>
            <a:ext cx="3528590" cy="1138648"/>
          </a:xfrm>
          <a:prstGeom prst="rect">
            <a:avLst/>
          </a:prstGeom>
        </p:spPr>
        <p:txBody>
          <a:bodyPr vert="horz" lIns="208613" tIns="104307" rIns="208613" bIns="104307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166865" y="19822398"/>
            <a:ext cx="4788800" cy="1138648"/>
          </a:xfrm>
          <a:prstGeom prst="rect">
            <a:avLst/>
          </a:prstGeom>
        </p:spPr>
        <p:txBody>
          <a:bodyPr vert="horz" lIns="208613" tIns="104307" rIns="208613" bIns="104307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837810" y="19822398"/>
            <a:ext cx="3528590" cy="1138648"/>
          </a:xfrm>
          <a:prstGeom prst="rect">
            <a:avLst/>
          </a:prstGeom>
        </p:spPr>
        <p:txBody>
          <a:bodyPr vert="horz" lIns="208613" tIns="104307" rIns="208613" bIns="104307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6138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302" indent="-782302" algn="l" defTabSz="2086138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4987" indent="-651918" algn="l" defTabSz="2086138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673" indent="-521535" algn="l" defTabSz="2086138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50741" indent="-521535" algn="l" defTabSz="2086138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3810" indent="-521535" algn="l" defTabSz="2086138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6879" indent="-521535" algn="l" defTabSz="2086138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79948" indent="-521535" algn="l" defTabSz="2086138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3017" indent="-521535" algn="l" defTabSz="2086138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6086" indent="-521535" algn="l" defTabSz="2086138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08613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068" algn="l" defTabSz="208613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138" algn="l" defTabSz="208613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206" algn="l" defTabSz="208613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276" algn="l" defTabSz="208613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344" algn="l" defTabSz="208613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8414" algn="l" defTabSz="208613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1482" algn="l" defTabSz="208613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4552" algn="l" defTabSz="208613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48694" y="349391"/>
            <a:ext cx="10225136" cy="1559033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EXPERIMENTAL ANALYSIS OF DIPOLE MODES IN ELLIPTICAL CAVITY</a:t>
            </a:r>
            <a:endParaRPr lang="ru-RU" sz="4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" y="3132560"/>
            <a:ext cx="15122525" cy="2592288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208613" tIns="104307" rIns="208613" bIns="104307" rtlCol="0" anchor="ctr">
            <a:noAutofit/>
          </a:bodyPr>
          <a:lstStyle>
            <a:lvl1pPr algn="ctr" defTabSz="1828983" rtl="0" eaLnBrk="1" latinLnBrk="0" hangingPunct="1">
              <a:spcBef>
                <a:spcPct val="0"/>
              </a:spcBef>
              <a:buNone/>
              <a:defRPr sz="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The experimental measurements of transverse shunt impedance for higher order modes TM110 and TE111 for S-band elliptical cavity were carried out. The experiments with perturbing objects such as dielectric and metallic spheres and with ring probe were performed.</a:t>
            </a:r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28" y="5724849"/>
            <a:ext cx="15120297" cy="36004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208613" tIns="104307" rIns="208613" bIns="104307" rtlCol="0" anchor="ctr">
            <a:noAutofit/>
          </a:bodyPr>
          <a:lstStyle>
            <a:lvl1pPr algn="ctr" defTabSz="1828983" rtl="0" eaLnBrk="1" latinLnBrk="0" hangingPunct="1">
              <a:spcBef>
                <a:spcPct val="0"/>
              </a:spcBef>
              <a:buNone/>
              <a:defRPr sz="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7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229" y="9325248"/>
            <a:ext cx="5686825" cy="4248471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208613" tIns="104307" rIns="208613" bIns="104307" rtlCol="0" anchor="ctr">
            <a:noAutofit/>
          </a:bodyPr>
          <a:lstStyle>
            <a:lvl1pPr algn="ctr" defTabSz="1828983" rtl="0" eaLnBrk="1" latinLnBrk="0" hangingPunct="1">
              <a:spcBef>
                <a:spcPct val="0"/>
              </a:spcBef>
              <a:buNone/>
              <a:defRPr sz="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endParaRPr lang="en-US" sz="3600" dirty="0">
              <a:latin typeface="Times New Roman"/>
              <a:ea typeface="Times New Roman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9217446" y="13573720"/>
            <a:ext cx="5905079" cy="781308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208613" tIns="104307" rIns="208613" bIns="104307" rtlCol="0" anchor="ctr">
            <a:noAutofit/>
          </a:bodyPr>
          <a:lstStyle>
            <a:lvl1pPr algn="ctr" defTabSz="1828983" rtl="0" eaLnBrk="1" latinLnBrk="0" hangingPunct="1">
              <a:spcBef>
                <a:spcPct val="0"/>
              </a:spcBef>
              <a:buNone/>
              <a:defRPr sz="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700" dirty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26110" y="5713663"/>
            <a:ext cx="1509108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There are two methods for defining  the transverse shunt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impedance : Panofsky-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Wenzel’s method (1) and direct integration method (2)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30920" y="7741072"/>
            <a:ext cx="1499160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i="1" dirty="0" err="1" smtClean="0"/>
              <a:t>k</a:t>
            </a:r>
            <a:r>
              <a:rPr lang="en-US" sz="3200" i="1" baseline="-25000" dirty="0" err="1" smtClean="0"/>
              <a:t>z</a:t>
            </a:r>
            <a:r>
              <a:rPr lang="en-US" sz="2400" dirty="0" smtClean="0"/>
              <a:t> - longitudinal wave number</a:t>
            </a:r>
            <a:r>
              <a:rPr lang="ru-RU" sz="2400" dirty="0" smtClean="0"/>
              <a:t>, </a:t>
            </a:r>
            <a:r>
              <a:rPr lang="en-US" sz="2400" i="1" dirty="0" err="1" smtClean="0"/>
              <a:t>E</a:t>
            </a:r>
            <a:r>
              <a:rPr lang="en-US" sz="3200" i="1" baseline="-25000" dirty="0" err="1" smtClean="0"/>
              <a:t>z</a:t>
            </a:r>
            <a:r>
              <a:rPr lang="ru-RU" sz="2400" dirty="0" smtClean="0"/>
              <a:t> – </a:t>
            </a:r>
            <a:r>
              <a:rPr lang="en-US" sz="2400" dirty="0" smtClean="0"/>
              <a:t>longitudinal component of the electric field</a:t>
            </a:r>
            <a:r>
              <a:rPr lang="ru-RU" sz="2400" dirty="0" smtClean="0"/>
              <a:t>, </a:t>
            </a:r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los</a:t>
            </a:r>
            <a:r>
              <a:rPr lang="ru-RU" sz="2400" i="1" dirty="0" smtClean="0"/>
              <a:t> </a:t>
            </a:r>
            <a:r>
              <a:rPr lang="ru-RU" sz="2400" dirty="0" smtClean="0"/>
              <a:t>– </a:t>
            </a:r>
            <a:r>
              <a:rPr lang="en-US" sz="2400" dirty="0" smtClean="0"/>
              <a:t>power loss in the structure</a:t>
            </a:r>
            <a:r>
              <a:rPr lang="ru-RU" sz="2400" dirty="0" smtClean="0"/>
              <a:t>, </a:t>
            </a:r>
            <a:r>
              <a:rPr lang="en-US" sz="2400" i="1" dirty="0" smtClean="0"/>
              <a:t>r </a:t>
            </a:r>
            <a:r>
              <a:rPr lang="ru-RU" sz="2400" dirty="0" smtClean="0"/>
              <a:t>– </a:t>
            </a:r>
            <a:r>
              <a:rPr lang="en-US" sz="2400" dirty="0" smtClean="0"/>
              <a:t>transverse coordinate offset in the plane of the dipole polarization of the wave relative to the central axis</a:t>
            </a:r>
            <a:r>
              <a:rPr lang="ru-RU" sz="2400" dirty="0" smtClean="0"/>
              <a:t>, </a:t>
            </a:r>
            <a:r>
              <a:rPr lang="en-US" sz="2400" i="1" dirty="0" smtClean="0"/>
              <a:t>l</a:t>
            </a:r>
            <a:r>
              <a:rPr lang="ru-RU" sz="2400" dirty="0" smtClean="0"/>
              <a:t> – </a:t>
            </a:r>
            <a:r>
              <a:rPr lang="en-US" sz="2400" dirty="0" smtClean="0"/>
              <a:t>length of the structure, </a:t>
            </a:r>
            <a:r>
              <a:rPr lang="en-US" sz="2400" i="1" dirty="0" smtClean="0"/>
              <a:t>c</a:t>
            </a:r>
            <a:r>
              <a:rPr lang="ru-RU" sz="2400" dirty="0" smtClean="0"/>
              <a:t>-</a:t>
            </a:r>
            <a:r>
              <a:rPr lang="en-US" sz="2400" dirty="0" smtClean="0"/>
              <a:t>speed of light</a:t>
            </a:r>
            <a:r>
              <a:rPr lang="ru-RU" sz="2400" dirty="0" smtClean="0"/>
              <a:t>, </a:t>
            </a:r>
            <a:r>
              <a:rPr lang="ru-RU" sz="2400" i="1" dirty="0" smtClean="0"/>
              <a:t>µ</a:t>
            </a:r>
            <a:r>
              <a:rPr lang="ru-RU" sz="2400" i="1" baseline="-25000" dirty="0" smtClean="0"/>
              <a:t>0</a:t>
            </a:r>
            <a:r>
              <a:rPr lang="ru-RU" sz="2400" dirty="0" smtClean="0"/>
              <a:t>-</a:t>
            </a:r>
            <a:r>
              <a:rPr lang="en-US" sz="2400" dirty="0" smtClean="0"/>
              <a:t>magnetic constant</a:t>
            </a:r>
            <a:r>
              <a:rPr lang="ru-RU" sz="2400" dirty="0" smtClean="0"/>
              <a:t>, </a:t>
            </a:r>
            <a:r>
              <a:rPr lang="en-US" sz="2400" i="1" dirty="0" err="1" smtClean="0"/>
              <a:t>E</a:t>
            </a:r>
            <a:r>
              <a:rPr lang="en-US" sz="1600" i="1" dirty="0" err="1" smtClean="0"/>
              <a:t>y</a:t>
            </a:r>
            <a:r>
              <a:rPr lang="ru-RU" sz="2400" dirty="0" smtClean="0"/>
              <a:t>-</a:t>
            </a:r>
            <a:r>
              <a:rPr lang="en-US" sz="2400" dirty="0" smtClean="0"/>
              <a:t>transverse axial component of the electric field</a:t>
            </a:r>
            <a:r>
              <a:rPr lang="ru-RU" sz="2400" dirty="0" smtClean="0"/>
              <a:t>, </a:t>
            </a:r>
            <a:r>
              <a:rPr lang="en-US" sz="2400" i="1" dirty="0" err="1" smtClean="0"/>
              <a:t>H</a:t>
            </a:r>
            <a:r>
              <a:rPr lang="en-US" sz="1600" i="1" dirty="0" err="1" smtClean="0"/>
              <a:t>x</a:t>
            </a:r>
            <a:r>
              <a:rPr lang="en-US" sz="2400" i="1" dirty="0" smtClean="0"/>
              <a:t> </a:t>
            </a:r>
            <a:r>
              <a:rPr lang="ru-RU" sz="2400" dirty="0" smtClean="0"/>
              <a:t>– </a:t>
            </a:r>
            <a:r>
              <a:rPr lang="en-US" sz="2400" dirty="0" smtClean="0"/>
              <a:t>transverse axial component of the magnetic field.</a:t>
            </a:r>
            <a:endParaRPr lang="ru-RU" sz="2400" dirty="0" smtClean="0"/>
          </a:p>
        </p:txBody>
      </p:sp>
      <p:pic>
        <p:nvPicPr>
          <p:cNvPr id="1028" name="Picture 4" descr="C:\Users\Артём\Desktop\bandicam 2016-08-02 19-30-08-4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4678" y="6516936"/>
            <a:ext cx="3671473" cy="936104"/>
          </a:xfrm>
          <a:prstGeom prst="rect">
            <a:avLst/>
          </a:prstGeom>
          <a:noFill/>
        </p:spPr>
      </p:pic>
      <p:pic>
        <p:nvPicPr>
          <p:cNvPr id="1029" name="Picture 5" descr="C:\Users\Артём\Desktop\bandicam 2016-08-02 20-00-42-73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57206" y="6588944"/>
            <a:ext cx="6791064" cy="864096"/>
          </a:xfrm>
          <a:prstGeom prst="rect">
            <a:avLst/>
          </a:prstGeom>
          <a:noFill/>
        </p:spPr>
      </p:pic>
      <p:sp>
        <p:nvSpPr>
          <p:cNvPr id="20" name="Заголовок 1"/>
          <p:cNvSpPr txBox="1">
            <a:spLocks/>
          </p:cNvSpPr>
          <p:nvPr/>
        </p:nvSpPr>
        <p:spPr>
          <a:xfrm>
            <a:off x="0" y="13573720"/>
            <a:ext cx="9217445" cy="781308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208613" tIns="104307" rIns="208613" bIns="104307" rtlCol="0" anchor="ctr">
            <a:noAutofit/>
          </a:bodyPr>
          <a:lstStyle>
            <a:lvl1pPr algn="ctr" defTabSz="1828983" rtl="0" eaLnBrk="1" latinLnBrk="0" hangingPunct="1">
              <a:spcBef>
                <a:spcPct val="0"/>
              </a:spcBef>
              <a:buNone/>
              <a:defRPr sz="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endParaRPr lang="en-US" sz="3600" dirty="0">
              <a:latin typeface="Times New Roman"/>
              <a:ea typeface="Times New Roman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5689054" y="9325248"/>
            <a:ext cx="9433471" cy="4248472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208613" tIns="104307" rIns="208613" bIns="104307" rtlCol="0" anchor="ctr">
            <a:noAutofit/>
          </a:bodyPr>
          <a:lstStyle>
            <a:lvl1pPr algn="ctr" defTabSz="1828983" rtl="0" eaLnBrk="1" latinLnBrk="0" hangingPunct="1">
              <a:spcBef>
                <a:spcPct val="0"/>
              </a:spcBef>
              <a:buNone/>
              <a:defRPr sz="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endParaRPr lang="en-US" sz="3600" dirty="0">
              <a:latin typeface="Times New Roman"/>
              <a:ea typeface="Times New Roman"/>
            </a:endParaRPr>
          </a:p>
        </p:txBody>
      </p:sp>
      <p:pic>
        <p:nvPicPr>
          <p:cNvPr id="1030" name="Picture 6" descr="C:\Users\Артём\Desktop\bandicam 2016-05-28 16-47-12-92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6446" y="9469264"/>
            <a:ext cx="5184998" cy="4030602"/>
          </a:xfrm>
          <a:prstGeom prst="rect">
            <a:avLst/>
          </a:prstGeom>
          <a:noFill/>
        </p:spPr>
      </p:pic>
      <p:pic>
        <p:nvPicPr>
          <p:cNvPr id="1032" name="Picture 8" descr="C:\Users\Артём\Desktop\bandicam 2016-05-27 17-02-01-74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57606" y="9397256"/>
            <a:ext cx="4228197" cy="4032448"/>
          </a:xfrm>
          <a:prstGeom prst="rect">
            <a:avLst/>
          </a:prstGeom>
          <a:noFill/>
        </p:spPr>
      </p:pic>
      <p:pic>
        <p:nvPicPr>
          <p:cNvPr id="6" name="Picture 4" descr="C:\Users\Артём\Desktop\bandicam 2016-05-28 17-10-54-56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6446" y="18182232"/>
            <a:ext cx="5298831" cy="2952328"/>
          </a:xfrm>
          <a:prstGeom prst="rect">
            <a:avLst/>
          </a:prstGeom>
          <a:noFill/>
        </p:spPr>
      </p:pic>
      <p:pic>
        <p:nvPicPr>
          <p:cNvPr id="19" name="Picture 7" descr="C:\Users\Артём\Desktop\bandicam 2016-06-25 15-15-15-67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52550" y="14005768"/>
            <a:ext cx="2369513" cy="936104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</p:pic>
      <p:pic>
        <p:nvPicPr>
          <p:cNvPr id="23" name="Picture 7" descr="C:\Users\Артём\Desktop\bandicam 2016-06-25 11-31-23-9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29014" y="13789744"/>
            <a:ext cx="2376264" cy="75908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24" name="Picture 8" descr="C:\Users\Артём\Desktop\bandicam 2016-06-25 11-31-36-21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36926" y="14581832"/>
            <a:ext cx="3982943" cy="79208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8" name="Picture 5" descr="C:\Users\Артём\Desktop\bandicam 2016-06-25 15-44-36-978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65118" y="18542272"/>
            <a:ext cx="1872208" cy="2606871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10801622" y="13789744"/>
            <a:ext cx="2952328" cy="769441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Results</a:t>
            </a:r>
            <a:endParaRPr lang="ru-RU" sz="4400" dirty="0"/>
          </a:p>
        </p:txBody>
      </p:sp>
      <p:sp>
        <p:nvSpPr>
          <p:cNvPr id="28" name="TextBox 27"/>
          <p:cNvSpPr txBox="1"/>
          <p:nvPr/>
        </p:nvSpPr>
        <p:spPr>
          <a:xfrm>
            <a:off x="3816846" y="1836417"/>
            <a:ext cx="9289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A. Orlov, Ya. Shashkov, N. Sobenin, M. Lalayan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520702" y="2412480"/>
            <a:ext cx="1051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National Research Nuclear University MEPhI, Moscow, Russia</a:t>
            </a:r>
            <a:endParaRPr lang="ru-RU" sz="3200" dirty="0"/>
          </a:p>
        </p:txBody>
      </p:sp>
      <p:pic>
        <p:nvPicPr>
          <p:cNvPr id="11" name="Picture 3" descr="C:\Users\Артём\Desktop\MEPhI_Logo2014_en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2376686" cy="2361579"/>
          </a:xfrm>
          <a:prstGeom prst="rect">
            <a:avLst/>
          </a:prstGeom>
          <a:noFill/>
        </p:spPr>
      </p:pic>
      <p:pic>
        <p:nvPicPr>
          <p:cNvPr id="9" name="Picture 2" descr="C:\Users\Артём\Desktop\CAS\постер\bandicam 2016-05-27 17-01-54-022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09134" y="9541272"/>
            <a:ext cx="3960440" cy="3960440"/>
          </a:xfrm>
          <a:prstGeom prst="rect">
            <a:avLst/>
          </a:prstGeom>
          <a:noFill/>
        </p:spPr>
      </p:pic>
      <p:pic>
        <p:nvPicPr>
          <p:cNvPr id="12" name="Picture 3" descr="C:\Users\Артём\Desktop\CAS\постер\bandicam 2016-06-25 14-56-09-410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32470" y="15373920"/>
            <a:ext cx="3888432" cy="2607017"/>
          </a:xfrm>
          <a:prstGeom prst="rect">
            <a:avLst/>
          </a:prstGeom>
          <a:noFill/>
        </p:spPr>
      </p:pic>
      <p:pic>
        <p:nvPicPr>
          <p:cNvPr id="14" name="Picture 4" descr="C:\Users\Артём\Desktop\CAS\постер\bandicam 2016-06-25 14-56-22-964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0942" y="15517936"/>
            <a:ext cx="3816424" cy="2487971"/>
          </a:xfrm>
          <a:prstGeom prst="rect">
            <a:avLst/>
          </a:prstGeom>
          <a:noFill/>
        </p:spPr>
      </p:pic>
      <p:pic>
        <p:nvPicPr>
          <p:cNvPr id="1026" name="Picture 2" descr="C:\Users\Артём\Desktop\bandicam 2016-10-18 15-53-00-198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361462" y="14725848"/>
            <a:ext cx="5561087" cy="5832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506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180</Words>
  <Application>Microsoft Office PowerPoint</Application>
  <PresentationFormat>Произвольный</PresentationFormat>
  <Paragraphs>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EXPERIMENTAL ANALYSIS OF DIPOLE MODES IN ELLIPTICAL CAVITY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800 МГц ГАРМОНИЧЕСКОГО РЕЗОНАТОРАЯ ДЛЯ ПРОЕКТА  ПОВЫШЕНИЯ СВЕТИМОСТИ  БОЛЬШОГО АДРОННОГО КОЛЛАЙДЕРА</dc:title>
  <dc:creator>supercomputer user</dc:creator>
  <cp:lastModifiedBy>Артём</cp:lastModifiedBy>
  <cp:revision>45</cp:revision>
  <cp:lastPrinted>2015-02-18T09:20:28Z</cp:lastPrinted>
  <dcterms:created xsi:type="dcterms:W3CDTF">2014-12-02T13:36:40Z</dcterms:created>
  <dcterms:modified xsi:type="dcterms:W3CDTF">2016-10-18T12:54:49Z</dcterms:modified>
</cp:coreProperties>
</file>